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notesMasterIdLst>
    <p:notesMasterId r:id="rId13"/>
  </p:notesMasterIdLst>
  <p:handoutMasterIdLst>
    <p:handoutMasterId r:id="rId14"/>
  </p:handoutMasterIdLst>
  <p:sldIdLst>
    <p:sldId id="311" r:id="rId2"/>
    <p:sldId id="297" r:id="rId3"/>
    <p:sldId id="298" r:id="rId4"/>
    <p:sldId id="299" r:id="rId5"/>
    <p:sldId id="304" r:id="rId6"/>
    <p:sldId id="305" r:id="rId7"/>
    <p:sldId id="306" r:id="rId8"/>
    <p:sldId id="307" r:id="rId9"/>
    <p:sldId id="309" r:id="rId10"/>
    <p:sldId id="308" r:id="rId11"/>
    <p:sldId id="312" r:id="rId12"/>
  </p:sldIdLst>
  <p:sldSz cx="9144000" cy="5143500" type="screen16x9"/>
  <p:notesSz cx="10210800" cy="7086600"/>
  <p:defaultTextStyle>
    <a:defPPr>
      <a:defRPr lang="cs-CZ"/>
    </a:defPPr>
    <a:lvl1pPr algn="r" rtl="0" fontAlgn="base">
      <a:spcBef>
        <a:spcPct val="0"/>
      </a:spcBef>
      <a:spcAft>
        <a:spcPct val="0"/>
      </a:spcAft>
      <a:defRPr sz="2800" b="1" kern="1200">
        <a:solidFill>
          <a:srgbClr val="008000"/>
        </a:solidFill>
        <a:latin typeface="Arial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sz="2800" b="1" kern="1200">
        <a:solidFill>
          <a:srgbClr val="008000"/>
        </a:solidFill>
        <a:latin typeface="Arial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sz="2800" b="1" kern="1200">
        <a:solidFill>
          <a:srgbClr val="008000"/>
        </a:solidFill>
        <a:latin typeface="Arial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sz="2800" b="1" kern="1200">
        <a:solidFill>
          <a:srgbClr val="008000"/>
        </a:solidFill>
        <a:latin typeface="Arial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sz="2800" b="1" kern="1200">
        <a:solidFill>
          <a:srgbClr val="008000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rgbClr val="008000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rgbClr val="008000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rgbClr val="008000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rgbClr val="008000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D3D7"/>
    <a:srgbClr val="D1D1F0"/>
    <a:srgbClr val="FF0000"/>
    <a:srgbClr val="000000"/>
    <a:srgbClr val="FF8B8B"/>
    <a:srgbClr val="A31D33"/>
    <a:srgbClr val="50BD13"/>
    <a:srgbClr val="6BA42C"/>
    <a:srgbClr val="E757AD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22" autoAdjust="0"/>
    <p:restoredTop sz="94671" autoAdjust="0"/>
  </p:normalViewPr>
  <p:slideViewPr>
    <p:cSldViewPr>
      <p:cViewPr>
        <p:scale>
          <a:sx n="100" d="100"/>
          <a:sy n="100" d="100"/>
        </p:scale>
        <p:origin x="-1128" y="-354"/>
      </p:cViewPr>
      <p:guideLst>
        <p:guide orient="horz" pos="169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7" d="100"/>
          <a:sy n="97" d="100"/>
        </p:scale>
        <p:origin x="-108" y="-348"/>
      </p:cViewPr>
      <p:guideLst>
        <p:guide orient="horz" pos="2232"/>
        <p:guide pos="321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424363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292" tIns="48146" rIns="96292" bIns="48146" numCol="1" anchor="t" anchorCtr="0" compatLnSpc="1">
            <a:prstTxWarp prst="textNoShape">
              <a:avLst/>
            </a:prstTxWarp>
          </a:bodyPr>
          <a:lstStyle>
            <a:lvl1pPr algn="l" defTabSz="963613">
              <a:defRPr sz="13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cs-CZ" altLang="sk-SK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786438" y="0"/>
            <a:ext cx="4424362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292" tIns="48146" rIns="96292" bIns="48146" numCol="1" anchor="t" anchorCtr="0" compatLnSpc="1">
            <a:prstTxWarp prst="textNoShape">
              <a:avLst/>
            </a:prstTxWarp>
          </a:bodyPr>
          <a:lstStyle>
            <a:lvl1pPr defTabSz="963613">
              <a:defRPr sz="13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cs-CZ" altLang="sk-SK"/>
          </a:p>
        </p:txBody>
      </p:sp>
      <p:sp>
        <p:nvSpPr>
          <p:cNvPr id="983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692900"/>
            <a:ext cx="4424363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292" tIns="48146" rIns="96292" bIns="48146" numCol="1" anchor="b" anchorCtr="0" compatLnSpc="1">
            <a:prstTxWarp prst="textNoShape">
              <a:avLst/>
            </a:prstTxWarp>
          </a:bodyPr>
          <a:lstStyle>
            <a:lvl1pPr algn="l" defTabSz="963613">
              <a:defRPr sz="13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cs-CZ" altLang="sk-SK"/>
          </a:p>
        </p:txBody>
      </p:sp>
      <p:sp>
        <p:nvSpPr>
          <p:cNvPr id="983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786438" y="6692900"/>
            <a:ext cx="4424362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292" tIns="48146" rIns="96292" bIns="48146" numCol="1" anchor="b" anchorCtr="0" compatLnSpc="1">
            <a:prstTxWarp prst="textNoShape">
              <a:avLst/>
            </a:prstTxWarp>
          </a:bodyPr>
          <a:lstStyle>
            <a:lvl1pPr defTabSz="963613">
              <a:defRPr sz="13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AA90AFA-E89C-46A8-85E4-E681D0347D9D}" type="slidenum">
              <a:rPr lang="cs-CZ" altLang="sk-SK"/>
              <a:pPr>
                <a:defRPr/>
              </a:pPr>
              <a:t>‹#›</a:t>
            </a:fld>
            <a:endParaRPr lang="cs-CZ" altLang="sk-SK"/>
          </a:p>
        </p:txBody>
      </p:sp>
    </p:spTree>
    <p:extLst>
      <p:ext uri="{BB962C8B-B14F-4D97-AF65-F5344CB8AC3E}">
        <p14:creationId xmlns:p14="http://schemas.microsoft.com/office/powerpoint/2010/main" val="18018962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424363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292" tIns="48146" rIns="96292" bIns="48146" numCol="1" anchor="t" anchorCtr="0" compatLnSpc="1">
            <a:prstTxWarp prst="textNoShape">
              <a:avLst/>
            </a:prstTxWarp>
          </a:bodyPr>
          <a:lstStyle>
            <a:lvl1pPr algn="l" defTabSz="963613">
              <a:defRPr sz="13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cs-CZ" altLang="sk-SK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786438" y="0"/>
            <a:ext cx="4424362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292" tIns="48146" rIns="96292" bIns="48146" numCol="1" anchor="t" anchorCtr="0" compatLnSpc="1">
            <a:prstTxWarp prst="textNoShape">
              <a:avLst/>
            </a:prstTxWarp>
          </a:bodyPr>
          <a:lstStyle>
            <a:lvl1pPr defTabSz="963613">
              <a:defRPr sz="13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cs-CZ" altLang="sk-SK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743200" y="531813"/>
            <a:ext cx="4724400" cy="26574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60488" y="3365500"/>
            <a:ext cx="7489825" cy="318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292" tIns="48146" rIns="96292" bIns="4814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sk-SK" noProof="0" smtClean="0"/>
              <a:t>Klepnutím lze upravit styly předlohy textu.</a:t>
            </a:r>
          </a:p>
          <a:p>
            <a:pPr lvl="1"/>
            <a:r>
              <a:rPr lang="cs-CZ" altLang="sk-SK" noProof="0" smtClean="0"/>
              <a:t>Druhá úroveň</a:t>
            </a:r>
          </a:p>
          <a:p>
            <a:pPr lvl="2"/>
            <a:r>
              <a:rPr lang="cs-CZ" altLang="sk-SK" noProof="0" smtClean="0"/>
              <a:t>Třetí úroveň</a:t>
            </a:r>
          </a:p>
          <a:p>
            <a:pPr lvl="3"/>
            <a:r>
              <a:rPr lang="cs-CZ" altLang="sk-SK" noProof="0" smtClean="0"/>
              <a:t>Čtvrtá úroveň</a:t>
            </a:r>
          </a:p>
          <a:p>
            <a:pPr lvl="4"/>
            <a:r>
              <a:rPr lang="cs-CZ" altLang="sk-SK" noProof="0" smtClean="0"/>
              <a:t>Pátá úroveň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734175"/>
            <a:ext cx="4424363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292" tIns="48146" rIns="96292" bIns="48146" numCol="1" anchor="b" anchorCtr="0" compatLnSpc="1">
            <a:prstTxWarp prst="textNoShape">
              <a:avLst/>
            </a:prstTxWarp>
          </a:bodyPr>
          <a:lstStyle>
            <a:lvl1pPr algn="l" defTabSz="963613">
              <a:defRPr sz="13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cs-CZ" altLang="sk-SK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786438" y="6734175"/>
            <a:ext cx="4424362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292" tIns="48146" rIns="96292" bIns="48146" numCol="1" anchor="b" anchorCtr="0" compatLnSpc="1">
            <a:prstTxWarp prst="textNoShape">
              <a:avLst/>
            </a:prstTxWarp>
          </a:bodyPr>
          <a:lstStyle>
            <a:lvl1pPr defTabSz="963613">
              <a:defRPr sz="13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D53A27D-D10E-4808-9BE2-10DB14279E71}" type="slidenum">
              <a:rPr lang="cs-CZ" altLang="sk-SK"/>
              <a:pPr>
                <a:defRPr/>
              </a:pPr>
              <a:t>‹#›</a:t>
            </a:fld>
            <a:endParaRPr lang="cs-CZ" altLang="sk-SK"/>
          </a:p>
        </p:txBody>
      </p:sp>
    </p:spTree>
    <p:extLst>
      <p:ext uri="{BB962C8B-B14F-4D97-AF65-F5344CB8AC3E}">
        <p14:creationId xmlns:p14="http://schemas.microsoft.com/office/powerpoint/2010/main" val="11649096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k-SK" smtClean="0"/>
              <a:t>Upravte štýl predlohy podnadpisov</a:t>
            </a:r>
            <a:endParaRPr lang="sk-SK"/>
          </a:p>
        </p:txBody>
      </p:sp>
      <p:sp>
        <p:nvSpPr>
          <p:cNvPr id="4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sk-SK"/>
              <a:t>Veronika Gramerová: ISOVER   Residential function in cold climate – Kazakhstan    Vedúci práce: doc. Ing. arch. Henrich Pifko, CSc.  Ateliér M6, 2014/2015 </a:t>
            </a:r>
          </a:p>
        </p:txBody>
      </p:sp>
    </p:spTree>
    <p:extLst>
      <p:ext uri="{BB962C8B-B14F-4D97-AF65-F5344CB8AC3E}">
        <p14:creationId xmlns:p14="http://schemas.microsoft.com/office/powerpoint/2010/main" val="799554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sk-SK"/>
              <a:t>Veronika Gramerová: ISOVER   Residential function in cold climate – Kazakhstan    Vedúci práce: doc. Ing. arch. Henrich Pifko, CSc.  Ateliér M6, 2014/2015 </a:t>
            </a:r>
          </a:p>
        </p:txBody>
      </p:sp>
    </p:spTree>
    <p:extLst>
      <p:ext uri="{BB962C8B-B14F-4D97-AF65-F5344CB8AC3E}">
        <p14:creationId xmlns:p14="http://schemas.microsoft.com/office/powerpoint/2010/main" val="2593657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751641" y="1"/>
            <a:ext cx="2141537" cy="4569619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323850" y="1"/>
            <a:ext cx="6275388" cy="4569619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sk-SK"/>
              <a:t>Veronika Gramerová: ISOVER   Residential function in cold climate – Kazakhstan    Vedúci práce: doc. Ing. arch. Henrich Pifko, CSc.  Ateliér M6, 2014/2015 </a:t>
            </a:r>
          </a:p>
        </p:txBody>
      </p:sp>
    </p:spTree>
    <p:extLst>
      <p:ext uri="{BB962C8B-B14F-4D97-AF65-F5344CB8AC3E}">
        <p14:creationId xmlns:p14="http://schemas.microsoft.com/office/powerpoint/2010/main" val="1269918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sk-SK"/>
              <a:t>Veronika Gramerová: ISOVER   Residential function in cold climate – Kazakhstan    Vedúci práce: doc. Ing. arch. Henrich Pifko, CSc.  Ateliér M6, 2014/2015 </a:t>
            </a:r>
          </a:p>
        </p:txBody>
      </p:sp>
    </p:spTree>
    <p:extLst>
      <p:ext uri="{BB962C8B-B14F-4D97-AF65-F5344CB8AC3E}">
        <p14:creationId xmlns:p14="http://schemas.microsoft.com/office/powerpoint/2010/main" val="1996876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sk-SK"/>
              <a:t>Veronika Gramerová: ISOVER   Residential function in cold climate – Kazakhstan    Vedúci práce: doc. Ing. arch. Henrich Pifko, CSc.  Ateliér M6, 2014/2015 </a:t>
            </a:r>
          </a:p>
        </p:txBody>
      </p:sp>
    </p:spTree>
    <p:extLst>
      <p:ext uri="{BB962C8B-B14F-4D97-AF65-F5344CB8AC3E}">
        <p14:creationId xmlns:p14="http://schemas.microsoft.com/office/powerpoint/2010/main" val="4205350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323853" y="465535"/>
            <a:ext cx="4208463" cy="41040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84713" y="465535"/>
            <a:ext cx="4208462" cy="41040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00315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sk-SK"/>
              <a:t>Veronika Gramerová: ISOVER   Residential function in cold climate – Kazakhstan    Vedúci práce: doc. Ing. arch. Henrich Pifko, CSc.  Ateliér M6, 2014/2015 </a:t>
            </a:r>
          </a:p>
        </p:txBody>
      </p:sp>
    </p:spTree>
    <p:extLst>
      <p:ext uri="{BB962C8B-B14F-4D97-AF65-F5344CB8AC3E}">
        <p14:creationId xmlns:p14="http://schemas.microsoft.com/office/powerpoint/2010/main" val="1948409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ozloženie obsah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sk-SK" smtClean="0"/>
              <a:t>Veronika Gramerová: ISOVER   Residential function in cold climate – Kazakhstan    Vedúci práce: doc. Ing. arch. Henrich Pifko, CSc.  Ateliér M6, 2014/2015 </a:t>
            </a:r>
            <a:endParaRPr lang="en-US" altLang="sk-SK"/>
          </a:p>
        </p:txBody>
      </p:sp>
    </p:spTree>
    <p:extLst>
      <p:ext uri="{BB962C8B-B14F-4D97-AF65-F5344CB8AC3E}">
        <p14:creationId xmlns:p14="http://schemas.microsoft.com/office/powerpoint/2010/main" val="202555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sk-SK"/>
              <a:t>Veronika Gramerová: ISOVER   Residential function in cold climate – Kazakhstan    Vedúci práce: doc. Ing. arch. Henrich Pifko, CSc.  Ateliér M6, 2014/2015 </a:t>
            </a:r>
          </a:p>
        </p:txBody>
      </p:sp>
    </p:spTree>
    <p:extLst>
      <p:ext uri="{BB962C8B-B14F-4D97-AF65-F5344CB8AC3E}">
        <p14:creationId xmlns:p14="http://schemas.microsoft.com/office/powerpoint/2010/main" val="3313782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sk-SK"/>
              <a:t>Veronika Gramerová: ISOVER   Residential function in cold climate – Kazakhstan    Vedúci práce: doc. Ing. arch. Henrich Pifko, CSc.  Ateliér M6, 2014/2015 </a:t>
            </a:r>
          </a:p>
        </p:txBody>
      </p:sp>
    </p:spTree>
    <p:extLst>
      <p:ext uri="{BB962C8B-B14F-4D97-AF65-F5344CB8AC3E}">
        <p14:creationId xmlns:p14="http://schemas.microsoft.com/office/powerpoint/2010/main" val="3859828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 smtClean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sk-SK"/>
              <a:t>Veronika Gramerová: ISOVER   Residential function in cold climate – Kazakhstan    Vedúci práce: doc. Ing. arch. Henrich Pifko, CSc.  Ateliér M6, 2014/2015 </a:t>
            </a:r>
          </a:p>
        </p:txBody>
      </p:sp>
    </p:spTree>
    <p:extLst>
      <p:ext uri="{BB962C8B-B14F-4D97-AF65-F5344CB8AC3E}">
        <p14:creationId xmlns:p14="http://schemas.microsoft.com/office/powerpoint/2010/main" val="2127983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23853" y="1"/>
            <a:ext cx="8569325" cy="465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 altLang="sk-SK" smtClean="0"/>
              <a:t>Upravte štýly predlohy textu</a:t>
            </a:r>
            <a:endParaRPr lang="en-US" altLang="sk-SK" smtClean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2987675" y="4720828"/>
            <a:ext cx="5905500" cy="422672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sk-SK"/>
              <a:t>Veronika Gramerová: ISOVER   Residential function in cold climate – Kazakhstan    Vedúci práce: doc. Ing. arch. Henrich Pifko, CSc.  Ateliér M6, 2014/2015 </a:t>
            </a:r>
          </a:p>
        </p:txBody>
      </p:sp>
      <p:sp>
        <p:nvSpPr>
          <p:cNvPr id="1028" name="Rectangle 11"/>
          <p:cNvSpPr>
            <a:spLocks noChangeArrowheads="1"/>
          </p:cNvSpPr>
          <p:nvPr userDrawn="1"/>
        </p:nvSpPr>
        <p:spPr bwMode="auto">
          <a:xfrm>
            <a:off x="179388" y="4569620"/>
            <a:ext cx="3168650" cy="10834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rgbClr val="008000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sk-SK" altLang="sk-SK" smtClean="0"/>
          </a:p>
        </p:txBody>
      </p:sp>
      <p:sp>
        <p:nvSpPr>
          <p:cNvPr id="1029" name="Rectangle 12"/>
          <p:cNvSpPr>
            <a:spLocks noChangeArrowheads="1"/>
          </p:cNvSpPr>
          <p:nvPr userDrawn="1"/>
        </p:nvSpPr>
        <p:spPr bwMode="auto">
          <a:xfrm>
            <a:off x="3203578" y="4624389"/>
            <a:ext cx="144463" cy="43219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rgbClr val="008000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sk-SK" altLang="sk-SK" smtClean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23853" y="465535"/>
            <a:ext cx="8569325" cy="4104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altLang="sk-SK" smtClean="0"/>
              <a:t>Upravte štýl predlohy textu.</a:t>
            </a:r>
          </a:p>
          <a:p>
            <a:pPr lvl="1"/>
            <a:r>
              <a:rPr lang="sk-SK" altLang="sk-SK" smtClean="0"/>
              <a:t>Druhá úroveň</a:t>
            </a:r>
          </a:p>
          <a:p>
            <a:pPr lvl="2"/>
            <a:r>
              <a:rPr lang="sk-SK" altLang="sk-SK" smtClean="0"/>
              <a:t>Tretia úroveň</a:t>
            </a:r>
          </a:p>
          <a:p>
            <a:pPr lvl="3"/>
            <a:r>
              <a:rPr lang="sk-SK" altLang="sk-SK" smtClean="0"/>
              <a:t>Štvrtá úroveň</a:t>
            </a:r>
          </a:p>
          <a:p>
            <a:pPr lvl="4"/>
            <a:r>
              <a:rPr lang="sk-SK" altLang="sk-SK" smtClean="0"/>
              <a:t>Piata úroveň</a:t>
            </a:r>
            <a:endParaRPr lang="en-US" altLang="sk-SK" smtClean="0"/>
          </a:p>
        </p:txBody>
      </p:sp>
      <p:pic>
        <p:nvPicPr>
          <p:cNvPr id="1031" name="Picture 13" descr="STU-FA-ncb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3" y="4626770"/>
            <a:ext cx="3384550" cy="472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8" r:id="rId5"/>
    <p:sldLayoutId id="2147483664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7.jpeg"/><Relationship Id="rId7" Type="http://schemas.openxmlformats.org/officeDocument/2006/relationships/image" Target="../media/image1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9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75856" y="1923678"/>
            <a:ext cx="3384376" cy="1134126"/>
          </a:xfrm>
        </p:spPr>
        <p:txBody>
          <a:bodyPr/>
          <a:lstStyle/>
          <a:p>
            <a:r>
              <a:rPr lang="sk-SK" sz="4000" dirty="0" smtClean="0"/>
              <a:t>WHY YURT?</a:t>
            </a:r>
            <a:endParaRPr lang="sk-SK" sz="4000" dirty="0"/>
          </a:p>
        </p:txBody>
      </p:sp>
      <p:pic>
        <p:nvPicPr>
          <p:cNvPr id="3074" name="Picture 2" descr="D:\ARCHITECTURE\4.ročník - zimný s\ATELIÉR\hotovo jpg\viz 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98" y="465516"/>
            <a:ext cx="6096138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ainash.shagmanova\Desktop\index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4715383"/>
            <a:ext cx="1119479" cy="389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8050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 smtClean="0"/>
              <a:t>VIEWS </a:t>
            </a:r>
            <a:endParaRPr lang="sk-SK" dirty="0"/>
          </a:p>
        </p:txBody>
      </p:sp>
      <p:pic>
        <p:nvPicPr>
          <p:cNvPr id="27650" name="Picture 2" descr="D:\ARCHITECTURE\4.ročník - zimný s\ATELIÉR\hotovo jpg\pohľady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98" t="2417"/>
          <a:stretch/>
        </p:blipFill>
        <p:spPr bwMode="auto">
          <a:xfrm>
            <a:off x="1603128" y="409433"/>
            <a:ext cx="5993208" cy="4276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6891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31" y="2247715"/>
            <a:ext cx="8569325" cy="465535"/>
          </a:xfrm>
        </p:spPr>
        <p:txBody>
          <a:bodyPr/>
          <a:lstStyle/>
          <a:p>
            <a:pPr algn="ctr"/>
            <a:r>
              <a:rPr lang="sk-SK" dirty="0" smtClean="0"/>
              <a:t>THANK YOU FOR YOUR ATTENTION!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6085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sk-SK" altLang="sk-SK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INSPIRATIONS – DAY LIFE IN YURT</a:t>
            </a:r>
          </a:p>
        </p:txBody>
      </p:sp>
      <p:sp>
        <p:nvSpPr>
          <p:cNvPr id="3076" name="Zástupný symbol obsahu 5"/>
          <p:cNvSpPr>
            <a:spLocks noGrp="1"/>
          </p:cNvSpPr>
          <p:nvPr>
            <p:ph idx="1"/>
          </p:nvPr>
        </p:nvSpPr>
        <p:spPr>
          <a:xfrm>
            <a:off x="558477" y="1458869"/>
            <a:ext cx="2592388" cy="909042"/>
          </a:xfrm>
        </p:spPr>
        <p:txBody>
          <a:bodyPr/>
          <a:lstStyle/>
          <a:p>
            <a:pPr eaLnBrk="1" hangingPunct="1"/>
            <a:r>
              <a:rPr lang="en-GB" altLang="sk-SK" sz="1800" dirty="0" smtClean="0"/>
              <a:t>The</a:t>
            </a:r>
            <a:r>
              <a:rPr lang="sk-SK" altLang="sk-SK" sz="1800" dirty="0" smtClean="0"/>
              <a:t> centre of social activities is in the middle </a:t>
            </a:r>
            <a:r>
              <a:rPr lang="en-GB" altLang="sk-SK" sz="1800" dirty="0" smtClean="0"/>
              <a:t>of</a:t>
            </a:r>
            <a:r>
              <a:rPr lang="sk-SK" altLang="sk-SK" sz="1800" dirty="0" smtClean="0"/>
              <a:t> yurt – it´s „kitchen“</a:t>
            </a:r>
          </a:p>
        </p:txBody>
      </p:sp>
      <p:pic>
        <p:nvPicPr>
          <p:cNvPr id="3079" name="podorys" descr="369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4" t="3816" r="4292" b="2977"/>
          <a:stretch>
            <a:fillRect/>
          </a:stretch>
        </p:blipFill>
        <p:spPr bwMode="auto">
          <a:xfrm>
            <a:off x="4156329" y="1346597"/>
            <a:ext cx="2719928" cy="2646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bdĺžnik 5"/>
          <p:cNvSpPr>
            <a:spLocks noChangeArrowheads="1"/>
          </p:cNvSpPr>
          <p:nvPr/>
        </p:nvSpPr>
        <p:spPr bwMode="auto">
          <a:xfrm>
            <a:off x="323531" y="3186874"/>
            <a:ext cx="282733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9pPr>
          </a:lstStyle>
          <a:p>
            <a:pPr algn="l" eaLnBrk="1" hangingPunct="1">
              <a:buFont typeface="Arial" charset="0"/>
              <a:buChar char="•"/>
            </a:pPr>
            <a:r>
              <a:rPr lang="en-GB" altLang="sk-SK" sz="1800" b="0" dirty="0" smtClean="0">
                <a:solidFill>
                  <a:schemeClr val="tx1"/>
                </a:solidFill>
                <a:latin typeface="+mn-lt"/>
              </a:rPr>
              <a:t>The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>
                <a:solidFill>
                  <a:schemeClr val="tx1"/>
                </a:solidFill>
                <a:latin typeface="+mn-lt"/>
              </a:rPr>
              <a:t>area around this centre is used as living room and </a:t>
            </a:r>
            <a:r>
              <a:rPr lang="en-GB" altLang="sk-SK" sz="1800" b="0" dirty="0" smtClean="0">
                <a:solidFill>
                  <a:schemeClr val="tx1"/>
                </a:solidFill>
                <a:latin typeface="+mn-lt"/>
              </a:rPr>
              <a:t>bedroom</a:t>
            </a:r>
            <a:endParaRPr lang="en-GB" altLang="sk-SK" sz="1800" b="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3083" name="oranž kru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3832" y="2043876"/>
            <a:ext cx="1383874" cy="1140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Prstenec 6"/>
          <p:cNvSpPr/>
          <p:nvPr/>
        </p:nvSpPr>
        <p:spPr bwMode="auto">
          <a:xfrm>
            <a:off x="4262901" y="1445420"/>
            <a:ext cx="2587262" cy="2321719"/>
          </a:xfrm>
          <a:prstGeom prst="donut">
            <a:avLst>
              <a:gd name="adj" fmla="val 24988"/>
            </a:avLst>
          </a:prstGeom>
          <a:solidFill>
            <a:srgbClr val="FF0000">
              <a:alpha val="50196"/>
            </a:srgbClr>
          </a:solidFill>
          <a:ln>
            <a:noFill/>
          </a:ln>
          <a:effectLst/>
          <a:extLst/>
        </p:spPr>
        <p:txBody>
          <a:bodyPr anchor="ctr"/>
          <a:lstStyle/>
          <a:p>
            <a:pPr>
              <a:defRPr/>
            </a:pPr>
            <a:endParaRPr lang="sk-SK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8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title"/>
          </p:nvPr>
        </p:nvSpPr>
        <p:spPr>
          <a:xfrm>
            <a:off x="335189" y="1"/>
            <a:ext cx="8569325" cy="465535"/>
          </a:xfrm>
        </p:spPr>
        <p:txBody>
          <a:bodyPr/>
          <a:lstStyle/>
          <a:p>
            <a:pPr algn="ctr" eaLnBrk="1" hangingPunct="1"/>
            <a:r>
              <a:rPr lang="sk-SK" altLang="sk-SK" dirty="0" smtClean="0"/>
              <a:t>YURT IN URBAN DESIGN</a:t>
            </a:r>
          </a:p>
        </p:txBody>
      </p:sp>
      <p:pic>
        <p:nvPicPr>
          <p:cNvPr id="5125" name="Picture 5" descr="D:\ARCHITECTURE\4.ročník - zimný s\ATELIÉR\hotovo jpg\titulka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96" r="16777"/>
          <a:stretch/>
        </p:blipFill>
        <p:spPr bwMode="auto">
          <a:xfrm>
            <a:off x="3081369" y="816359"/>
            <a:ext cx="2713332" cy="3096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Prstenec 1"/>
          <p:cNvSpPr/>
          <p:nvPr/>
        </p:nvSpPr>
        <p:spPr bwMode="auto">
          <a:xfrm rot="1385650">
            <a:off x="3318707" y="1729056"/>
            <a:ext cx="1981472" cy="1953772"/>
          </a:xfrm>
          <a:prstGeom prst="donut">
            <a:avLst>
              <a:gd name="adj" fmla="val 10450"/>
            </a:avLst>
          </a:prstGeom>
          <a:solidFill>
            <a:srgbClr val="FF8B8B">
              <a:alpha val="41176"/>
            </a:srgb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k-SK" sz="28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Arial" charset="0"/>
            </a:endParaRPr>
          </a:p>
        </p:txBody>
      </p:sp>
      <p:pic>
        <p:nvPicPr>
          <p:cNvPr id="5126" name="Picture 6" descr="D:\ARCHITECTURE\4.ročník - zimný s\ATELIÉR\do prezentácie\Sťahovanie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5" t="1" b="5631"/>
          <a:stretch/>
        </p:blipFill>
        <p:spPr bwMode="auto">
          <a:xfrm>
            <a:off x="615070" y="671268"/>
            <a:ext cx="1596212" cy="1452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D:\ARCHITECTURE\4.ročník - zimný s\ATELIÉR\do prezentácie\websit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102314" flipV="1">
            <a:off x="2356408" y="1778817"/>
            <a:ext cx="768657" cy="693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Obdĺžnik 12"/>
          <p:cNvSpPr>
            <a:spLocks noChangeArrowheads="1"/>
          </p:cNvSpPr>
          <p:nvPr/>
        </p:nvSpPr>
        <p:spPr bwMode="auto">
          <a:xfrm>
            <a:off x="5868145" y="4106908"/>
            <a:ext cx="302316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9pPr>
          </a:lstStyle>
          <a:p>
            <a:pPr algn="l" eaLnBrk="1" hangingPunct="1">
              <a:buFont typeface="Arial" charset="0"/>
              <a:buChar char="•"/>
            </a:pP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Mountains as protection before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cold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wind</a:t>
            </a:r>
            <a:endParaRPr lang="sk-SK" altLang="sk-SK" sz="1800" b="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5128" name="Picture 8" descr="D:\ARCHITECTURE\4.ročník - zimný s\ATELIÉR\do prezentácie\kone jurta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592"/>
          <a:stretch/>
        </p:blipFill>
        <p:spPr bwMode="auto">
          <a:xfrm>
            <a:off x="642708" y="2663723"/>
            <a:ext cx="1939600" cy="1225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7" descr="D:\ARCHITECTURE\4.ročník - zimný s\ATELIÉR\do prezentácie\website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409700" flipV="1">
            <a:off x="2600647" y="3579691"/>
            <a:ext cx="1829690" cy="512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Obdĺžnik 15"/>
          <p:cNvSpPr>
            <a:spLocks noChangeArrowheads="1"/>
          </p:cNvSpPr>
          <p:nvPr/>
        </p:nvSpPr>
        <p:spPr bwMode="auto">
          <a:xfrm>
            <a:off x="212610" y="4155540"/>
            <a:ext cx="252580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9pPr>
          </a:lstStyle>
          <a:p>
            <a:pPr algn="l" eaLnBrk="1" hangingPunct="1">
              <a:buFont typeface="Arial" charset="0"/>
              <a:buChar char="•"/>
            </a:pP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Every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day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life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with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horses</a:t>
            </a:r>
            <a:endParaRPr lang="sk-SK" altLang="sk-SK" sz="18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7" name="Ovál 6"/>
          <p:cNvSpPr/>
          <p:nvPr/>
        </p:nvSpPr>
        <p:spPr bwMode="auto">
          <a:xfrm>
            <a:off x="3889282" y="2241740"/>
            <a:ext cx="882004" cy="843966"/>
          </a:xfrm>
          <a:prstGeom prst="ellipse">
            <a:avLst/>
          </a:prstGeom>
          <a:solidFill>
            <a:srgbClr val="D1D1F0">
              <a:alpha val="47843"/>
            </a:srgb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k-SK" sz="2800" b="1" i="0" u="none" strike="noStrike" cap="none" normalizeH="0" baseline="0" smtClean="0">
              <a:ln>
                <a:noFill/>
              </a:ln>
              <a:solidFill>
                <a:srgbClr val="008000"/>
              </a:solidFill>
              <a:effectLst/>
              <a:latin typeface="Arial" charset="0"/>
            </a:endParaRPr>
          </a:p>
        </p:txBody>
      </p:sp>
      <p:pic>
        <p:nvPicPr>
          <p:cNvPr id="5131" name="Picture 11" descr="D:\ARCHITECTURE\4.ročník - zimný s\ATELIÉR\do prezentácie\yurtkazakh14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843558"/>
            <a:ext cx="2304256" cy="306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Obdĺžnik 20"/>
          <p:cNvSpPr>
            <a:spLocks noChangeArrowheads="1"/>
          </p:cNvSpPr>
          <p:nvPr/>
        </p:nvSpPr>
        <p:spPr bwMode="auto">
          <a:xfrm>
            <a:off x="244313" y="2315654"/>
            <a:ext cx="226321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9pPr>
          </a:lstStyle>
          <a:p>
            <a:pPr algn="l" eaLnBrk="1" hangingPunct="1">
              <a:buFont typeface="Arial" charset="0"/>
              <a:buChar char="•"/>
            </a:pP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Circle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floorplan</a:t>
            </a:r>
            <a:endParaRPr lang="sk-SK" altLang="sk-SK" sz="18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" name="Voľná forma 7"/>
          <p:cNvSpPr/>
          <p:nvPr/>
        </p:nvSpPr>
        <p:spPr bwMode="auto">
          <a:xfrm>
            <a:off x="3175186" y="967435"/>
            <a:ext cx="2310196" cy="902594"/>
          </a:xfrm>
          <a:custGeom>
            <a:avLst/>
            <a:gdLst>
              <a:gd name="connsiteX0" fmla="*/ 0 w 2479964"/>
              <a:gd name="connsiteY0" fmla="*/ 512619 h 900546"/>
              <a:gd name="connsiteX1" fmla="*/ 346364 w 2479964"/>
              <a:gd name="connsiteY1" fmla="*/ 886691 h 900546"/>
              <a:gd name="connsiteX2" fmla="*/ 886691 w 2479964"/>
              <a:gd name="connsiteY2" fmla="*/ 595746 h 900546"/>
              <a:gd name="connsiteX3" fmla="*/ 1246909 w 2479964"/>
              <a:gd name="connsiteY3" fmla="*/ 595746 h 900546"/>
              <a:gd name="connsiteX4" fmla="*/ 1634836 w 2479964"/>
              <a:gd name="connsiteY4" fmla="*/ 678873 h 900546"/>
              <a:gd name="connsiteX5" fmla="*/ 1953491 w 2479964"/>
              <a:gd name="connsiteY5" fmla="*/ 817419 h 900546"/>
              <a:gd name="connsiteX6" fmla="*/ 2050473 w 2479964"/>
              <a:gd name="connsiteY6" fmla="*/ 900546 h 900546"/>
              <a:gd name="connsiteX7" fmla="*/ 2479964 w 2479964"/>
              <a:gd name="connsiteY7" fmla="*/ 540328 h 900546"/>
              <a:gd name="connsiteX8" fmla="*/ 2189018 w 2479964"/>
              <a:gd name="connsiteY8" fmla="*/ 277091 h 900546"/>
              <a:gd name="connsiteX9" fmla="*/ 1607127 w 2479964"/>
              <a:gd name="connsiteY9" fmla="*/ 55419 h 900546"/>
              <a:gd name="connsiteX10" fmla="*/ 1149927 w 2479964"/>
              <a:gd name="connsiteY10" fmla="*/ 0 h 900546"/>
              <a:gd name="connsiteX11" fmla="*/ 734291 w 2479964"/>
              <a:gd name="connsiteY11" fmla="*/ 96982 h 900546"/>
              <a:gd name="connsiteX12" fmla="*/ 346364 w 2479964"/>
              <a:gd name="connsiteY12" fmla="*/ 318655 h 900546"/>
              <a:gd name="connsiteX13" fmla="*/ 0 w 2479964"/>
              <a:gd name="connsiteY13" fmla="*/ 512619 h 900546"/>
              <a:gd name="connsiteX0" fmla="*/ 0 w 2479964"/>
              <a:gd name="connsiteY0" fmla="*/ 512619 h 900546"/>
              <a:gd name="connsiteX1" fmla="*/ 346364 w 2479964"/>
              <a:gd name="connsiteY1" fmla="*/ 886691 h 900546"/>
              <a:gd name="connsiteX2" fmla="*/ 886691 w 2479964"/>
              <a:gd name="connsiteY2" fmla="*/ 595746 h 900546"/>
              <a:gd name="connsiteX3" fmla="*/ 1246909 w 2479964"/>
              <a:gd name="connsiteY3" fmla="*/ 595746 h 900546"/>
              <a:gd name="connsiteX4" fmla="*/ 1634836 w 2479964"/>
              <a:gd name="connsiteY4" fmla="*/ 678873 h 900546"/>
              <a:gd name="connsiteX5" fmla="*/ 1953491 w 2479964"/>
              <a:gd name="connsiteY5" fmla="*/ 817419 h 900546"/>
              <a:gd name="connsiteX6" fmla="*/ 2050473 w 2479964"/>
              <a:gd name="connsiteY6" fmla="*/ 900546 h 900546"/>
              <a:gd name="connsiteX7" fmla="*/ 2479964 w 2479964"/>
              <a:gd name="connsiteY7" fmla="*/ 540328 h 900546"/>
              <a:gd name="connsiteX8" fmla="*/ 2189018 w 2479964"/>
              <a:gd name="connsiteY8" fmla="*/ 277091 h 900546"/>
              <a:gd name="connsiteX9" fmla="*/ 1607127 w 2479964"/>
              <a:gd name="connsiteY9" fmla="*/ 55419 h 900546"/>
              <a:gd name="connsiteX10" fmla="*/ 1149927 w 2479964"/>
              <a:gd name="connsiteY10" fmla="*/ 0 h 900546"/>
              <a:gd name="connsiteX11" fmla="*/ 734291 w 2479964"/>
              <a:gd name="connsiteY11" fmla="*/ 96982 h 900546"/>
              <a:gd name="connsiteX12" fmla="*/ 429491 w 2479964"/>
              <a:gd name="connsiteY12" fmla="*/ 221673 h 900546"/>
              <a:gd name="connsiteX13" fmla="*/ 346364 w 2479964"/>
              <a:gd name="connsiteY13" fmla="*/ 318655 h 900546"/>
              <a:gd name="connsiteX14" fmla="*/ 0 w 2479964"/>
              <a:gd name="connsiteY14" fmla="*/ 512619 h 900546"/>
              <a:gd name="connsiteX0" fmla="*/ 0 w 2479964"/>
              <a:gd name="connsiteY0" fmla="*/ 512619 h 900546"/>
              <a:gd name="connsiteX1" fmla="*/ 346364 w 2479964"/>
              <a:gd name="connsiteY1" fmla="*/ 886691 h 900546"/>
              <a:gd name="connsiteX2" fmla="*/ 886691 w 2479964"/>
              <a:gd name="connsiteY2" fmla="*/ 595746 h 900546"/>
              <a:gd name="connsiteX3" fmla="*/ 1246909 w 2479964"/>
              <a:gd name="connsiteY3" fmla="*/ 595746 h 900546"/>
              <a:gd name="connsiteX4" fmla="*/ 1634836 w 2479964"/>
              <a:gd name="connsiteY4" fmla="*/ 678873 h 900546"/>
              <a:gd name="connsiteX5" fmla="*/ 1953491 w 2479964"/>
              <a:gd name="connsiteY5" fmla="*/ 817419 h 900546"/>
              <a:gd name="connsiteX6" fmla="*/ 2050473 w 2479964"/>
              <a:gd name="connsiteY6" fmla="*/ 900546 h 900546"/>
              <a:gd name="connsiteX7" fmla="*/ 2479964 w 2479964"/>
              <a:gd name="connsiteY7" fmla="*/ 540328 h 900546"/>
              <a:gd name="connsiteX8" fmla="*/ 2189018 w 2479964"/>
              <a:gd name="connsiteY8" fmla="*/ 277091 h 900546"/>
              <a:gd name="connsiteX9" fmla="*/ 1607127 w 2479964"/>
              <a:gd name="connsiteY9" fmla="*/ 55419 h 900546"/>
              <a:gd name="connsiteX10" fmla="*/ 1149927 w 2479964"/>
              <a:gd name="connsiteY10" fmla="*/ 0 h 900546"/>
              <a:gd name="connsiteX11" fmla="*/ 734291 w 2479964"/>
              <a:gd name="connsiteY11" fmla="*/ 96982 h 900546"/>
              <a:gd name="connsiteX12" fmla="*/ 429491 w 2479964"/>
              <a:gd name="connsiteY12" fmla="*/ 221673 h 900546"/>
              <a:gd name="connsiteX13" fmla="*/ 263237 w 2479964"/>
              <a:gd name="connsiteY13" fmla="*/ 318655 h 900546"/>
              <a:gd name="connsiteX14" fmla="*/ 0 w 2479964"/>
              <a:gd name="connsiteY14" fmla="*/ 512619 h 900546"/>
              <a:gd name="connsiteX0" fmla="*/ 0 w 2479964"/>
              <a:gd name="connsiteY0" fmla="*/ 512619 h 900546"/>
              <a:gd name="connsiteX1" fmla="*/ 346364 w 2479964"/>
              <a:gd name="connsiteY1" fmla="*/ 886691 h 900546"/>
              <a:gd name="connsiteX2" fmla="*/ 886691 w 2479964"/>
              <a:gd name="connsiteY2" fmla="*/ 595746 h 900546"/>
              <a:gd name="connsiteX3" fmla="*/ 1246909 w 2479964"/>
              <a:gd name="connsiteY3" fmla="*/ 595746 h 900546"/>
              <a:gd name="connsiteX4" fmla="*/ 1634836 w 2479964"/>
              <a:gd name="connsiteY4" fmla="*/ 678873 h 900546"/>
              <a:gd name="connsiteX5" fmla="*/ 1953491 w 2479964"/>
              <a:gd name="connsiteY5" fmla="*/ 817419 h 900546"/>
              <a:gd name="connsiteX6" fmla="*/ 2050473 w 2479964"/>
              <a:gd name="connsiteY6" fmla="*/ 900546 h 900546"/>
              <a:gd name="connsiteX7" fmla="*/ 2479964 w 2479964"/>
              <a:gd name="connsiteY7" fmla="*/ 540328 h 900546"/>
              <a:gd name="connsiteX8" fmla="*/ 2189018 w 2479964"/>
              <a:gd name="connsiteY8" fmla="*/ 277091 h 900546"/>
              <a:gd name="connsiteX9" fmla="*/ 1607127 w 2479964"/>
              <a:gd name="connsiteY9" fmla="*/ 55419 h 900546"/>
              <a:gd name="connsiteX10" fmla="*/ 1149927 w 2479964"/>
              <a:gd name="connsiteY10" fmla="*/ 0 h 900546"/>
              <a:gd name="connsiteX11" fmla="*/ 734291 w 2479964"/>
              <a:gd name="connsiteY11" fmla="*/ 96982 h 900546"/>
              <a:gd name="connsiteX12" fmla="*/ 429491 w 2479964"/>
              <a:gd name="connsiteY12" fmla="*/ 221673 h 900546"/>
              <a:gd name="connsiteX13" fmla="*/ 247195 w 2479964"/>
              <a:gd name="connsiteY13" fmla="*/ 300021 h 900546"/>
              <a:gd name="connsiteX14" fmla="*/ 0 w 2479964"/>
              <a:gd name="connsiteY14" fmla="*/ 512619 h 900546"/>
              <a:gd name="connsiteX0" fmla="*/ 0 w 2496006"/>
              <a:gd name="connsiteY0" fmla="*/ 498644 h 900546"/>
              <a:gd name="connsiteX1" fmla="*/ 362406 w 2496006"/>
              <a:gd name="connsiteY1" fmla="*/ 886691 h 900546"/>
              <a:gd name="connsiteX2" fmla="*/ 902733 w 2496006"/>
              <a:gd name="connsiteY2" fmla="*/ 595746 h 900546"/>
              <a:gd name="connsiteX3" fmla="*/ 1262951 w 2496006"/>
              <a:gd name="connsiteY3" fmla="*/ 595746 h 900546"/>
              <a:gd name="connsiteX4" fmla="*/ 1650878 w 2496006"/>
              <a:gd name="connsiteY4" fmla="*/ 678873 h 900546"/>
              <a:gd name="connsiteX5" fmla="*/ 1969533 w 2496006"/>
              <a:gd name="connsiteY5" fmla="*/ 817419 h 900546"/>
              <a:gd name="connsiteX6" fmla="*/ 2066515 w 2496006"/>
              <a:gd name="connsiteY6" fmla="*/ 900546 h 900546"/>
              <a:gd name="connsiteX7" fmla="*/ 2496006 w 2496006"/>
              <a:gd name="connsiteY7" fmla="*/ 540328 h 900546"/>
              <a:gd name="connsiteX8" fmla="*/ 2205060 w 2496006"/>
              <a:gd name="connsiteY8" fmla="*/ 277091 h 900546"/>
              <a:gd name="connsiteX9" fmla="*/ 1623169 w 2496006"/>
              <a:gd name="connsiteY9" fmla="*/ 55419 h 900546"/>
              <a:gd name="connsiteX10" fmla="*/ 1165969 w 2496006"/>
              <a:gd name="connsiteY10" fmla="*/ 0 h 900546"/>
              <a:gd name="connsiteX11" fmla="*/ 750333 w 2496006"/>
              <a:gd name="connsiteY11" fmla="*/ 96982 h 900546"/>
              <a:gd name="connsiteX12" fmla="*/ 445533 w 2496006"/>
              <a:gd name="connsiteY12" fmla="*/ 221673 h 900546"/>
              <a:gd name="connsiteX13" fmla="*/ 263237 w 2496006"/>
              <a:gd name="connsiteY13" fmla="*/ 300021 h 900546"/>
              <a:gd name="connsiteX14" fmla="*/ 0 w 2496006"/>
              <a:gd name="connsiteY14" fmla="*/ 498644 h 900546"/>
              <a:gd name="connsiteX0" fmla="*/ 0 w 2496006"/>
              <a:gd name="connsiteY0" fmla="*/ 498644 h 900546"/>
              <a:gd name="connsiteX1" fmla="*/ 362406 w 2496006"/>
              <a:gd name="connsiteY1" fmla="*/ 886691 h 900546"/>
              <a:gd name="connsiteX2" fmla="*/ 902733 w 2496006"/>
              <a:gd name="connsiteY2" fmla="*/ 595746 h 900546"/>
              <a:gd name="connsiteX3" fmla="*/ 1262951 w 2496006"/>
              <a:gd name="connsiteY3" fmla="*/ 595746 h 900546"/>
              <a:gd name="connsiteX4" fmla="*/ 1650878 w 2496006"/>
              <a:gd name="connsiteY4" fmla="*/ 678873 h 900546"/>
              <a:gd name="connsiteX5" fmla="*/ 1969533 w 2496006"/>
              <a:gd name="connsiteY5" fmla="*/ 817419 h 900546"/>
              <a:gd name="connsiteX6" fmla="*/ 2066515 w 2496006"/>
              <a:gd name="connsiteY6" fmla="*/ 900546 h 900546"/>
              <a:gd name="connsiteX7" fmla="*/ 2496006 w 2496006"/>
              <a:gd name="connsiteY7" fmla="*/ 540328 h 900546"/>
              <a:gd name="connsiteX8" fmla="*/ 2205060 w 2496006"/>
              <a:gd name="connsiteY8" fmla="*/ 277091 h 900546"/>
              <a:gd name="connsiteX9" fmla="*/ 1623169 w 2496006"/>
              <a:gd name="connsiteY9" fmla="*/ 55419 h 900546"/>
              <a:gd name="connsiteX10" fmla="*/ 1165969 w 2496006"/>
              <a:gd name="connsiteY10" fmla="*/ 0 h 900546"/>
              <a:gd name="connsiteX11" fmla="*/ 728944 w 2496006"/>
              <a:gd name="connsiteY11" fmla="*/ 83007 h 900546"/>
              <a:gd name="connsiteX12" fmla="*/ 445533 w 2496006"/>
              <a:gd name="connsiteY12" fmla="*/ 221673 h 900546"/>
              <a:gd name="connsiteX13" fmla="*/ 263237 w 2496006"/>
              <a:gd name="connsiteY13" fmla="*/ 300021 h 900546"/>
              <a:gd name="connsiteX14" fmla="*/ 0 w 2496006"/>
              <a:gd name="connsiteY14" fmla="*/ 498644 h 900546"/>
              <a:gd name="connsiteX0" fmla="*/ 0 w 2496006"/>
              <a:gd name="connsiteY0" fmla="*/ 498644 h 900546"/>
              <a:gd name="connsiteX1" fmla="*/ 362406 w 2496006"/>
              <a:gd name="connsiteY1" fmla="*/ 886691 h 900546"/>
              <a:gd name="connsiteX2" fmla="*/ 902733 w 2496006"/>
              <a:gd name="connsiteY2" fmla="*/ 595746 h 900546"/>
              <a:gd name="connsiteX3" fmla="*/ 1262951 w 2496006"/>
              <a:gd name="connsiteY3" fmla="*/ 595746 h 900546"/>
              <a:gd name="connsiteX4" fmla="*/ 1650878 w 2496006"/>
              <a:gd name="connsiteY4" fmla="*/ 678873 h 900546"/>
              <a:gd name="connsiteX5" fmla="*/ 1969533 w 2496006"/>
              <a:gd name="connsiteY5" fmla="*/ 817419 h 900546"/>
              <a:gd name="connsiteX6" fmla="*/ 2066515 w 2496006"/>
              <a:gd name="connsiteY6" fmla="*/ 900546 h 900546"/>
              <a:gd name="connsiteX7" fmla="*/ 2496006 w 2496006"/>
              <a:gd name="connsiteY7" fmla="*/ 540328 h 900546"/>
              <a:gd name="connsiteX8" fmla="*/ 2205060 w 2496006"/>
              <a:gd name="connsiteY8" fmla="*/ 277091 h 900546"/>
              <a:gd name="connsiteX9" fmla="*/ 1623169 w 2496006"/>
              <a:gd name="connsiteY9" fmla="*/ 55419 h 900546"/>
              <a:gd name="connsiteX10" fmla="*/ 1165969 w 2496006"/>
              <a:gd name="connsiteY10" fmla="*/ 0 h 900546"/>
              <a:gd name="connsiteX11" fmla="*/ 728944 w 2496006"/>
              <a:gd name="connsiteY11" fmla="*/ 83007 h 900546"/>
              <a:gd name="connsiteX12" fmla="*/ 424144 w 2496006"/>
              <a:gd name="connsiteY12" fmla="*/ 217014 h 900546"/>
              <a:gd name="connsiteX13" fmla="*/ 263237 w 2496006"/>
              <a:gd name="connsiteY13" fmla="*/ 300021 h 900546"/>
              <a:gd name="connsiteX14" fmla="*/ 0 w 2496006"/>
              <a:gd name="connsiteY14" fmla="*/ 498644 h 900546"/>
              <a:gd name="connsiteX0" fmla="*/ 0 w 2496006"/>
              <a:gd name="connsiteY0" fmla="*/ 498644 h 900546"/>
              <a:gd name="connsiteX1" fmla="*/ 362406 w 2496006"/>
              <a:gd name="connsiteY1" fmla="*/ 886691 h 900546"/>
              <a:gd name="connsiteX2" fmla="*/ 889599 w 2496006"/>
              <a:gd name="connsiteY2" fmla="*/ 635473 h 900546"/>
              <a:gd name="connsiteX3" fmla="*/ 1262951 w 2496006"/>
              <a:gd name="connsiteY3" fmla="*/ 595746 h 900546"/>
              <a:gd name="connsiteX4" fmla="*/ 1650878 w 2496006"/>
              <a:gd name="connsiteY4" fmla="*/ 678873 h 900546"/>
              <a:gd name="connsiteX5" fmla="*/ 1969533 w 2496006"/>
              <a:gd name="connsiteY5" fmla="*/ 817419 h 900546"/>
              <a:gd name="connsiteX6" fmla="*/ 2066515 w 2496006"/>
              <a:gd name="connsiteY6" fmla="*/ 900546 h 900546"/>
              <a:gd name="connsiteX7" fmla="*/ 2496006 w 2496006"/>
              <a:gd name="connsiteY7" fmla="*/ 540328 h 900546"/>
              <a:gd name="connsiteX8" fmla="*/ 2205060 w 2496006"/>
              <a:gd name="connsiteY8" fmla="*/ 277091 h 900546"/>
              <a:gd name="connsiteX9" fmla="*/ 1623169 w 2496006"/>
              <a:gd name="connsiteY9" fmla="*/ 55419 h 900546"/>
              <a:gd name="connsiteX10" fmla="*/ 1165969 w 2496006"/>
              <a:gd name="connsiteY10" fmla="*/ 0 h 900546"/>
              <a:gd name="connsiteX11" fmla="*/ 728944 w 2496006"/>
              <a:gd name="connsiteY11" fmla="*/ 83007 h 900546"/>
              <a:gd name="connsiteX12" fmla="*/ 424144 w 2496006"/>
              <a:gd name="connsiteY12" fmla="*/ 217014 h 900546"/>
              <a:gd name="connsiteX13" fmla="*/ 263237 w 2496006"/>
              <a:gd name="connsiteY13" fmla="*/ 300021 h 900546"/>
              <a:gd name="connsiteX14" fmla="*/ 0 w 2496006"/>
              <a:gd name="connsiteY14" fmla="*/ 498644 h 900546"/>
              <a:gd name="connsiteX0" fmla="*/ 0 w 2496006"/>
              <a:gd name="connsiteY0" fmla="*/ 498644 h 900546"/>
              <a:gd name="connsiteX1" fmla="*/ 362406 w 2496006"/>
              <a:gd name="connsiteY1" fmla="*/ 886691 h 900546"/>
              <a:gd name="connsiteX2" fmla="*/ 889599 w 2496006"/>
              <a:gd name="connsiteY2" fmla="*/ 635473 h 900546"/>
              <a:gd name="connsiteX3" fmla="*/ 1262951 w 2496006"/>
              <a:gd name="connsiteY3" fmla="*/ 595746 h 900546"/>
              <a:gd name="connsiteX4" fmla="*/ 1650878 w 2496006"/>
              <a:gd name="connsiteY4" fmla="*/ 678873 h 900546"/>
              <a:gd name="connsiteX5" fmla="*/ 1969533 w 2496006"/>
              <a:gd name="connsiteY5" fmla="*/ 817419 h 900546"/>
              <a:gd name="connsiteX6" fmla="*/ 2066515 w 2496006"/>
              <a:gd name="connsiteY6" fmla="*/ 900546 h 900546"/>
              <a:gd name="connsiteX7" fmla="*/ 2496006 w 2496006"/>
              <a:gd name="connsiteY7" fmla="*/ 540328 h 900546"/>
              <a:gd name="connsiteX8" fmla="*/ 2205060 w 2496006"/>
              <a:gd name="connsiteY8" fmla="*/ 277091 h 900546"/>
              <a:gd name="connsiteX9" fmla="*/ 1623169 w 2496006"/>
              <a:gd name="connsiteY9" fmla="*/ 55419 h 900546"/>
              <a:gd name="connsiteX10" fmla="*/ 1165969 w 2496006"/>
              <a:gd name="connsiteY10" fmla="*/ 0 h 900546"/>
              <a:gd name="connsiteX11" fmla="*/ 728944 w 2496006"/>
              <a:gd name="connsiteY11" fmla="*/ 83007 h 900546"/>
              <a:gd name="connsiteX12" fmla="*/ 424144 w 2496006"/>
              <a:gd name="connsiteY12" fmla="*/ 217014 h 900546"/>
              <a:gd name="connsiteX13" fmla="*/ 263237 w 2496006"/>
              <a:gd name="connsiteY13" fmla="*/ 300021 h 900546"/>
              <a:gd name="connsiteX14" fmla="*/ 0 w 2496006"/>
              <a:gd name="connsiteY14" fmla="*/ 498644 h 900546"/>
              <a:gd name="connsiteX0" fmla="*/ 0 w 2496006"/>
              <a:gd name="connsiteY0" fmla="*/ 462890 h 864792"/>
              <a:gd name="connsiteX1" fmla="*/ 362406 w 2496006"/>
              <a:gd name="connsiteY1" fmla="*/ 850937 h 864792"/>
              <a:gd name="connsiteX2" fmla="*/ 889599 w 2496006"/>
              <a:gd name="connsiteY2" fmla="*/ 599719 h 864792"/>
              <a:gd name="connsiteX3" fmla="*/ 1262951 w 2496006"/>
              <a:gd name="connsiteY3" fmla="*/ 559992 h 864792"/>
              <a:gd name="connsiteX4" fmla="*/ 1650878 w 2496006"/>
              <a:gd name="connsiteY4" fmla="*/ 643119 h 864792"/>
              <a:gd name="connsiteX5" fmla="*/ 1969533 w 2496006"/>
              <a:gd name="connsiteY5" fmla="*/ 781665 h 864792"/>
              <a:gd name="connsiteX6" fmla="*/ 2066515 w 2496006"/>
              <a:gd name="connsiteY6" fmla="*/ 864792 h 864792"/>
              <a:gd name="connsiteX7" fmla="*/ 2496006 w 2496006"/>
              <a:gd name="connsiteY7" fmla="*/ 504574 h 864792"/>
              <a:gd name="connsiteX8" fmla="*/ 2205060 w 2496006"/>
              <a:gd name="connsiteY8" fmla="*/ 241337 h 864792"/>
              <a:gd name="connsiteX9" fmla="*/ 1623169 w 2496006"/>
              <a:gd name="connsiteY9" fmla="*/ 19665 h 864792"/>
              <a:gd name="connsiteX10" fmla="*/ 1165969 w 2496006"/>
              <a:gd name="connsiteY10" fmla="*/ 0 h 864792"/>
              <a:gd name="connsiteX11" fmla="*/ 728944 w 2496006"/>
              <a:gd name="connsiteY11" fmla="*/ 47253 h 864792"/>
              <a:gd name="connsiteX12" fmla="*/ 424144 w 2496006"/>
              <a:gd name="connsiteY12" fmla="*/ 181260 h 864792"/>
              <a:gd name="connsiteX13" fmla="*/ 263237 w 2496006"/>
              <a:gd name="connsiteY13" fmla="*/ 264267 h 864792"/>
              <a:gd name="connsiteX14" fmla="*/ 0 w 2496006"/>
              <a:gd name="connsiteY14" fmla="*/ 462890 h 864792"/>
              <a:gd name="connsiteX0" fmla="*/ 0 w 2496006"/>
              <a:gd name="connsiteY0" fmla="*/ 462890 h 864792"/>
              <a:gd name="connsiteX1" fmla="*/ 362406 w 2496006"/>
              <a:gd name="connsiteY1" fmla="*/ 850937 h 864792"/>
              <a:gd name="connsiteX2" fmla="*/ 889599 w 2496006"/>
              <a:gd name="connsiteY2" fmla="*/ 599719 h 864792"/>
              <a:gd name="connsiteX3" fmla="*/ 1262951 w 2496006"/>
              <a:gd name="connsiteY3" fmla="*/ 559992 h 864792"/>
              <a:gd name="connsiteX4" fmla="*/ 1650878 w 2496006"/>
              <a:gd name="connsiteY4" fmla="*/ 643119 h 864792"/>
              <a:gd name="connsiteX5" fmla="*/ 1969533 w 2496006"/>
              <a:gd name="connsiteY5" fmla="*/ 781665 h 864792"/>
              <a:gd name="connsiteX6" fmla="*/ 2066515 w 2496006"/>
              <a:gd name="connsiteY6" fmla="*/ 864792 h 864792"/>
              <a:gd name="connsiteX7" fmla="*/ 2496006 w 2496006"/>
              <a:gd name="connsiteY7" fmla="*/ 504574 h 864792"/>
              <a:gd name="connsiteX8" fmla="*/ 2205060 w 2496006"/>
              <a:gd name="connsiteY8" fmla="*/ 241337 h 864792"/>
              <a:gd name="connsiteX9" fmla="*/ 1618792 w 2496006"/>
              <a:gd name="connsiteY9" fmla="*/ 67338 h 864792"/>
              <a:gd name="connsiteX10" fmla="*/ 1165969 w 2496006"/>
              <a:gd name="connsiteY10" fmla="*/ 0 h 864792"/>
              <a:gd name="connsiteX11" fmla="*/ 728944 w 2496006"/>
              <a:gd name="connsiteY11" fmla="*/ 47253 h 864792"/>
              <a:gd name="connsiteX12" fmla="*/ 424144 w 2496006"/>
              <a:gd name="connsiteY12" fmla="*/ 181260 h 864792"/>
              <a:gd name="connsiteX13" fmla="*/ 263237 w 2496006"/>
              <a:gd name="connsiteY13" fmla="*/ 264267 h 864792"/>
              <a:gd name="connsiteX14" fmla="*/ 0 w 2496006"/>
              <a:gd name="connsiteY14" fmla="*/ 462890 h 864792"/>
              <a:gd name="connsiteX0" fmla="*/ 0 w 2496006"/>
              <a:gd name="connsiteY0" fmla="*/ 462890 h 864792"/>
              <a:gd name="connsiteX1" fmla="*/ 362406 w 2496006"/>
              <a:gd name="connsiteY1" fmla="*/ 850937 h 864792"/>
              <a:gd name="connsiteX2" fmla="*/ 889599 w 2496006"/>
              <a:gd name="connsiteY2" fmla="*/ 599719 h 864792"/>
              <a:gd name="connsiteX3" fmla="*/ 1262951 w 2496006"/>
              <a:gd name="connsiteY3" fmla="*/ 559992 h 864792"/>
              <a:gd name="connsiteX4" fmla="*/ 1650878 w 2496006"/>
              <a:gd name="connsiteY4" fmla="*/ 643119 h 864792"/>
              <a:gd name="connsiteX5" fmla="*/ 1969533 w 2496006"/>
              <a:gd name="connsiteY5" fmla="*/ 781665 h 864792"/>
              <a:gd name="connsiteX6" fmla="*/ 2066515 w 2496006"/>
              <a:gd name="connsiteY6" fmla="*/ 864792 h 864792"/>
              <a:gd name="connsiteX7" fmla="*/ 2496006 w 2496006"/>
              <a:gd name="connsiteY7" fmla="*/ 504574 h 864792"/>
              <a:gd name="connsiteX8" fmla="*/ 2170039 w 2496006"/>
              <a:gd name="connsiteY8" fmla="*/ 292982 h 864792"/>
              <a:gd name="connsiteX9" fmla="*/ 1618792 w 2496006"/>
              <a:gd name="connsiteY9" fmla="*/ 67338 h 864792"/>
              <a:gd name="connsiteX10" fmla="*/ 1165969 w 2496006"/>
              <a:gd name="connsiteY10" fmla="*/ 0 h 864792"/>
              <a:gd name="connsiteX11" fmla="*/ 728944 w 2496006"/>
              <a:gd name="connsiteY11" fmla="*/ 47253 h 864792"/>
              <a:gd name="connsiteX12" fmla="*/ 424144 w 2496006"/>
              <a:gd name="connsiteY12" fmla="*/ 181260 h 864792"/>
              <a:gd name="connsiteX13" fmla="*/ 263237 w 2496006"/>
              <a:gd name="connsiteY13" fmla="*/ 264267 h 864792"/>
              <a:gd name="connsiteX14" fmla="*/ 0 w 2496006"/>
              <a:gd name="connsiteY14" fmla="*/ 462890 h 864792"/>
              <a:gd name="connsiteX0" fmla="*/ 0 w 2465362"/>
              <a:gd name="connsiteY0" fmla="*/ 462890 h 864792"/>
              <a:gd name="connsiteX1" fmla="*/ 362406 w 2465362"/>
              <a:gd name="connsiteY1" fmla="*/ 850937 h 864792"/>
              <a:gd name="connsiteX2" fmla="*/ 889599 w 2465362"/>
              <a:gd name="connsiteY2" fmla="*/ 599719 h 864792"/>
              <a:gd name="connsiteX3" fmla="*/ 1262951 w 2465362"/>
              <a:gd name="connsiteY3" fmla="*/ 559992 h 864792"/>
              <a:gd name="connsiteX4" fmla="*/ 1650878 w 2465362"/>
              <a:gd name="connsiteY4" fmla="*/ 643119 h 864792"/>
              <a:gd name="connsiteX5" fmla="*/ 1969533 w 2465362"/>
              <a:gd name="connsiteY5" fmla="*/ 781665 h 864792"/>
              <a:gd name="connsiteX6" fmla="*/ 2066515 w 2465362"/>
              <a:gd name="connsiteY6" fmla="*/ 864792 h 864792"/>
              <a:gd name="connsiteX7" fmla="*/ 2465362 w 2465362"/>
              <a:gd name="connsiteY7" fmla="*/ 504574 h 864792"/>
              <a:gd name="connsiteX8" fmla="*/ 2170039 w 2465362"/>
              <a:gd name="connsiteY8" fmla="*/ 292982 h 864792"/>
              <a:gd name="connsiteX9" fmla="*/ 1618792 w 2465362"/>
              <a:gd name="connsiteY9" fmla="*/ 67338 h 864792"/>
              <a:gd name="connsiteX10" fmla="*/ 1165969 w 2465362"/>
              <a:gd name="connsiteY10" fmla="*/ 0 h 864792"/>
              <a:gd name="connsiteX11" fmla="*/ 728944 w 2465362"/>
              <a:gd name="connsiteY11" fmla="*/ 47253 h 864792"/>
              <a:gd name="connsiteX12" fmla="*/ 424144 w 2465362"/>
              <a:gd name="connsiteY12" fmla="*/ 181260 h 864792"/>
              <a:gd name="connsiteX13" fmla="*/ 263237 w 2465362"/>
              <a:gd name="connsiteY13" fmla="*/ 264267 h 864792"/>
              <a:gd name="connsiteX14" fmla="*/ 0 w 2465362"/>
              <a:gd name="connsiteY14" fmla="*/ 462890 h 864792"/>
              <a:gd name="connsiteX0" fmla="*/ 0 w 2465362"/>
              <a:gd name="connsiteY0" fmla="*/ 462890 h 864792"/>
              <a:gd name="connsiteX1" fmla="*/ 362406 w 2465362"/>
              <a:gd name="connsiteY1" fmla="*/ 850937 h 864792"/>
              <a:gd name="connsiteX2" fmla="*/ 677571 w 2465362"/>
              <a:gd name="connsiteY2" fmla="*/ 679761 h 864792"/>
              <a:gd name="connsiteX3" fmla="*/ 889599 w 2465362"/>
              <a:gd name="connsiteY3" fmla="*/ 599719 h 864792"/>
              <a:gd name="connsiteX4" fmla="*/ 1262951 w 2465362"/>
              <a:gd name="connsiteY4" fmla="*/ 559992 h 864792"/>
              <a:gd name="connsiteX5" fmla="*/ 1650878 w 2465362"/>
              <a:gd name="connsiteY5" fmla="*/ 643119 h 864792"/>
              <a:gd name="connsiteX6" fmla="*/ 1969533 w 2465362"/>
              <a:gd name="connsiteY6" fmla="*/ 781665 h 864792"/>
              <a:gd name="connsiteX7" fmla="*/ 2066515 w 2465362"/>
              <a:gd name="connsiteY7" fmla="*/ 864792 h 864792"/>
              <a:gd name="connsiteX8" fmla="*/ 2465362 w 2465362"/>
              <a:gd name="connsiteY8" fmla="*/ 504574 h 864792"/>
              <a:gd name="connsiteX9" fmla="*/ 2170039 w 2465362"/>
              <a:gd name="connsiteY9" fmla="*/ 292982 h 864792"/>
              <a:gd name="connsiteX10" fmla="*/ 1618792 w 2465362"/>
              <a:gd name="connsiteY10" fmla="*/ 67338 h 864792"/>
              <a:gd name="connsiteX11" fmla="*/ 1165969 w 2465362"/>
              <a:gd name="connsiteY11" fmla="*/ 0 h 864792"/>
              <a:gd name="connsiteX12" fmla="*/ 728944 w 2465362"/>
              <a:gd name="connsiteY12" fmla="*/ 47253 h 864792"/>
              <a:gd name="connsiteX13" fmla="*/ 424144 w 2465362"/>
              <a:gd name="connsiteY13" fmla="*/ 181260 h 864792"/>
              <a:gd name="connsiteX14" fmla="*/ 263237 w 2465362"/>
              <a:gd name="connsiteY14" fmla="*/ 264267 h 864792"/>
              <a:gd name="connsiteX15" fmla="*/ 0 w 2465362"/>
              <a:gd name="connsiteY15" fmla="*/ 462890 h 864792"/>
              <a:gd name="connsiteX0" fmla="*/ 0 w 2465362"/>
              <a:gd name="connsiteY0" fmla="*/ 462890 h 864792"/>
              <a:gd name="connsiteX1" fmla="*/ 362406 w 2465362"/>
              <a:gd name="connsiteY1" fmla="*/ 850937 h 864792"/>
              <a:gd name="connsiteX2" fmla="*/ 677571 w 2465362"/>
              <a:gd name="connsiteY2" fmla="*/ 679761 h 864792"/>
              <a:gd name="connsiteX3" fmla="*/ 889599 w 2465362"/>
              <a:gd name="connsiteY3" fmla="*/ 599719 h 864792"/>
              <a:gd name="connsiteX4" fmla="*/ 1262951 w 2465362"/>
              <a:gd name="connsiteY4" fmla="*/ 559992 h 864792"/>
              <a:gd name="connsiteX5" fmla="*/ 1650878 w 2465362"/>
              <a:gd name="connsiteY5" fmla="*/ 643119 h 864792"/>
              <a:gd name="connsiteX6" fmla="*/ 1969533 w 2465362"/>
              <a:gd name="connsiteY6" fmla="*/ 781665 h 864792"/>
              <a:gd name="connsiteX7" fmla="*/ 2066515 w 2465362"/>
              <a:gd name="connsiteY7" fmla="*/ 864792 h 864792"/>
              <a:gd name="connsiteX8" fmla="*/ 2465362 w 2465362"/>
              <a:gd name="connsiteY8" fmla="*/ 504574 h 864792"/>
              <a:gd name="connsiteX9" fmla="*/ 2181713 w 2465362"/>
              <a:gd name="connsiteY9" fmla="*/ 261200 h 864792"/>
              <a:gd name="connsiteX10" fmla="*/ 1618792 w 2465362"/>
              <a:gd name="connsiteY10" fmla="*/ 67338 h 864792"/>
              <a:gd name="connsiteX11" fmla="*/ 1165969 w 2465362"/>
              <a:gd name="connsiteY11" fmla="*/ 0 h 864792"/>
              <a:gd name="connsiteX12" fmla="*/ 728944 w 2465362"/>
              <a:gd name="connsiteY12" fmla="*/ 47253 h 864792"/>
              <a:gd name="connsiteX13" fmla="*/ 424144 w 2465362"/>
              <a:gd name="connsiteY13" fmla="*/ 181260 h 864792"/>
              <a:gd name="connsiteX14" fmla="*/ 263237 w 2465362"/>
              <a:gd name="connsiteY14" fmla="*/ 264267 h 864792"/>
              <a:gd name="connsiteX15" fmla="*/ 0 w 2465362"/>
              <a:gd name="connsiteY15" fmla="*/ 462890 h 864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465362" h="864792">
                <a:moveTo>
                  <a:pt x="0" y="462890"/>
                </a:moveTo>
                <a:lnTo>
                  <a:pt x="362406" y="850937"/>
                </a:lnTo>
                <a:cubicBezTo>
                  <a:pt x="473298" y="797851"/>
                  <a:pt x="566679" y="732847"/>
                  <a:pt x="677571" y="679761"/>
                </a:cubicBezTo>
                <a:lnTo>
                  <a:pt x="889599" y="599719"/>
                </a:lnTo>
                <a:cubicBezTo>
                  <a:pt x="1014050" y="570586"/>
                  <a:pt x="1138500" y="573234"/>
                  <a:pt x="1262951" y="559992"/>
                </a:cubicBezTo>
                <a:lnTo>
                  <a:pt x="1650878" y="643119"/>
                </a:lnTo>
                <a:lnTo>
                  <a:pt x="1969533" y="781665"/>
                </a:lnTo>
                <a:lnTo>
                  <a:pt x="2066515" y="864792"/>
                </a:lnTo>
                <a:lnTo>
                  <a:pt x="2465362" y="504574"/>
                </a:lnTo>
                <a:lnTo>
                  <a:pt x="2181713" y="261200"/>
                </a:lnTo>
                <a:lnTo>
                  <a:pt x="1618792" y="67338"/>
                </a:lnTo>
                <a:lnTo>
                  <a:pt x="1165969" y="0"/>
                </a:lnTo>
                <a:lnTo>
                  <a:pt x="728944" y="47253"/>
                </a:lnTo>
                <a:cubicBezTo>
                  <a:pt x="631962" y="102671"/>
                  <a:pt x="521126" y="125842"/>
                  <a:pt x="424144" y="181260"/>
                </a:cubicBezTo>
                <a:lnTo>
                  <a:pt x="263237" y="264267"/>
                </a:lnTo>
                <a:lnTo>
                  <a:pt x="0" y="462890"/>
                </a:lnTo>
                <a:close/>
              </a:path>
            </a:pathLst>
          </a:custGeom>
          <a:solidFill>
            <a:srgbClr val="9ED3D7">
              <a:alpha val="38824"/>
            </a:srgbClr>
          </a:solidFill>
          <a:ln>
            <a:noFill/>
          </a:ln>
          <a:effectLst>
            <a:softEdge rad="31750"/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k-SK" sz="2800" b="1" i="0" u="none" strike="noStrike" cap="none" normalizeH="0" baseline="0" smtClean="0">
              <a:ln>
                <a:noFill/>
              </a:ln>
              <a:solidFill>
                <a:srgbClr val="008000"/>
              </a:solidFill>
              <a:effectLst/>
              <a:latin typeface="Arial" charset="0"/>
            </a:endParaRPr>
          </a:p>
        </p:txBody>
      </p:sp>
      <p:pic>
        <p:nvPicPr>
          <p:cNvPr id="22" name="Picture 7" descr="D:\ARCHITECTURE\4.ročník - zimný s\ATELIÉR\do prezentácie\website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840206" flipV="1">
            <a:off x="5270750" y="1392599"/>
            <a:ext cx="2246262" cy="391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0" dur="2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8" dur="20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/>
      <p:bldP spid="16" grpId="0"/>
      <p:bldP spid="7" grpId="0" animBg="1"/>
      <p:bldP spid="21" grpId="0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sk-SK" altLang="sk-SK" dirty="0" smtClean="0"/>
              <a:t>YURT IN FLOOR PLAN</a:t>
            </a:r>
          </a:p>
        </p:txBody>
      </p:sp>
      <p:pic>
        <p:nvPicPr>
          <p:cNvPr id="6" name="Picture 6" descr="D:\ARCHITECTURE\4.ročník - zimný s\ATELIÉR\do prezentácie\Sťahovani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5" t="1" b="5631"/>
          <a:stretch/>
        </p:blipFill>
        <p:spPr bwMode="auto">
          <a:xfrm>
            <a:off x="1200562" y="703521"/>
            <a:ext cx="2033051" cy="1943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bdĺžnik 6"/>
          <p:cNvSpPr>
            <a:spLocks noChangeArrowheads="1"/>
          </p:cNvSpPr>
          <p:nvPr/>
        </p:nvSpPr>
        <p:spPr bwMode="auto">
          <a:xfrm>
            <a:off x="765833" y="2924411"/>
            <a:ext cx="226321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9pPr>
          </a:lstStyle>
          <a:p>
            <a:pPr algn="l" eaLnBrk="1" hangingPunct="1">
              <a:buFont typeface="Arial" charset="0"/>
              <a:buChar char="•"/>
            </a:pP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Circle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floorplan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of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all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the</a:t>
            </a:r>
            <a:r>
              <a:rPr lang="sk-SK" altLang="sk-SK" sz="1800" b="0" dirty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building</a:t>
            </a:r>
            <a:endParaRPr lang="sk-SK" altLang="sk-SK" sz="1800" b="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6150" name="Picture 6" descr="D:\ARCHITECTURE\4.ročník - zimný s\ATELIÉR\hotovo jpg\typické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45" r="15632"/>
          <a:stretch/>
        </p:blipFill>
        <p:spPr bwMode="auto">
          <a:xfrm>
            <a:off x="5292080" y="573529"/>
            <a:ext cx="2294642" cy="2293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 descr="D:\ARCHITECTURE\4.ročník - zimný s\ATELIÉR\do prezentácie\websit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26004" flipV="1">
            <a:off x="2979010" y="2546681"/>
            <a:ext cx="2157425" cy="517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bdĺžnik 9"/>
          <p:cNvSpPr>
            <a:spLocks noChangeArrowheads="1"/>
          </p:cNvSpPr>
          <p:nvPr/>
        </p:nvSpPr>
        <p:spPr bwMode="auto">
          <a:xfrm>
            <a:off x="685302" y="4039261"/>
            <a:ext cx="23437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9pPr>
          </a:lstStyle>
          <a:p>
            <a:pPr algn="l" eaLnBrk="1" hangingPunct="1">
              <a:buFont typeface="Arial" charset="0"/>
              <a:buChar char="•"/>
            </a:pP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Circle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in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floorplan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of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the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flat</a:t>
            </a:r>
            <a:endParaRPr lang="sk-SK" altLang="sk-SK" sz="1800" b="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2" name="Picture 7" descr="D:\ARCHITECTURE\4.ročník - zimný s\ATELIÉR\do prezentácie\websit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2877" flipV="1">
            <a:off x="3042035" y="4086376"/>
            <a:ext cx="1832154" cy="480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D:\ARCHITECTURE\4.ročník - zimný s\ATELIÉR\do prezentácie\50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65" t="11223" r="22965" b="7058"/>
          <a:stretch/>
        </p:blipFill>
        <p:spPr bwMode="auto">
          <a:xfrm>
            <a:off x="5345614" y="2829629"/>
            <a:ext cx="2002172" cy="199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rstenec 2"/>
          <p:cNvSpPr/>
          <p:nvPr/>
        </p:nvSpPr>
        <p:spPr bwMode="auto">
          <a:xfrm>
            <a:off x="5383398" y="681541"/>
            <a:ext cx="1949990" cy="1912427"/>
          </a:xfrm>
          <a:prstGeom prst="donut">
            <a:avLst/>
          </a:prstGeom>
          <a:solidFill>
            <a:srgbClr val="FF8B8B">
              <a:alpha val="50196"/>
            </a:srgb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k-SK" sz="2800" b="1" i="0" u="none" strike="noStrike" cap="none" normalizeH="0" baseline="0" smtClean="0">
              <a:ln>
                <a:noFill/>
              </a:ln>
              <a:solidFill>
                <a:srgbClr val="008000"/>
              </a:solidFill>
              <a:effectLst/>
              <a:latin typeface="Arial" charset="0"/>
            </a:endParaRPr>
          </a:p>
        </p:txBody>
      </p:sp>
      <p:sp>
        <p:nvSpPr>
          <p:cNvPr id="16" name="Prstenec 15"/>
          <p:cNvSpPr/>
          <p:nvPr/>
        </p:nvSpPr>
        <p:spPr bwMode="auto">
          <a:xfrm>
            <a:off x="5570623" y="3057043"/>
            <a:ext cx="1632642" cy="1566937"/>
          </a:xfrm>
          <a:prstGeom prst="donut">
            <a:avLst/>
          </a:prstGeom>
          <a:solidFill>
            <a:srgbClr val="FF8B8B">
              <a:alpha val="50196"/>
            </a:srgb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k-SK" sz="2800" b="1" i="0" u="none" strike="noStrike" cap="none" normalizeH="0" baseline="0" smtClean="0">
              <a:ln>
                <a:noFill/>
              </a:ln>
              <a:solidFill>
                <a:srgbClr val="008000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3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 smtClean="0"/>
              <a:t>CONSTRUCTION SYSTEM</a:t>
            </a:r>
            <a:endParaRPr lang="sk-SK" dirty="0"/>
          </a:p>
        </p:txBody>
      </p:sp>
      <p:pic>
        <p:nvPicPr>
          <p:cNvPr id="23554" name="Picture 2" descr="D:\ARCHITECTURE\4.ročník - zimný s\ATELIÉR\do prezentácie\BakerFrame.jpg"/>
          <p:cNvPicPr>
            <a:picLocks noChangeAspect="1" noChangeArrowheads="1"/>
          </p:cNvPicPr>
          <p:nvPr/>
        </p:nvPicPr>
        <p:blipFill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905" y="627535"/>
            <a:ext cx="2664132" cy="1581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bdĺžnik 6"/>
          <p:cNvSpPr>
            <a:spLocks noChangeArrowheads="1"/>
          </p:cNvSpPr>
          <p:nvPr/>
        </p:nvSpPr>
        <p:spPr bwMode="auto">
          <a:xfrm>
            <a:off x="535300" y="2737855"/>
            <a:ext cx="360761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9pPr>
          </a:lstStyle>
          <a:p>
            <a:pPr algn="l" eaLnBrk="1" hangingPunct="1">
              <a:buFont typeface="Arial" charset="0"/>
              <a:buChar char="•"/>
            </a:pP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Indoor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bearing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construction</a:t>
            </a:r>
            <a:endParaRPr lang="sk-SK" altLang="sk-SK" sz="1800" b="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23555" name="Picture 3" descr="D:\ARCHITECTURE\4.ročník - zimný s\ATELIÉR\hotovo jpg\konštr\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388" r="17637"/>
          <a:stretch/>
        </p:blipFill>
        <p:spPr bwMode="auto">
          <a:xfrm>
            <a:off x="4861978" y="2754086"/>
            <a:ext cx="3097356" cy="1674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bdĺžnik 8"/>
          <p:cNvSpPr>
            <a:spLocks noChangeArrowheads="1"/>
          </p:cNvSpPr>
          <p:nvPr/>
        </p:nvSpPr>
        <p:spPr bwMode="auto">
          <a:xfrm>
            <a:off x="523738" y="3202776"/>
            <a:ext cx="31755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9pPr>
          </a:lstStyle>
          <a:p>
            <a:pPr algn="l" eaLnBrk="1" hangingPunct="1">
              <a:buFont typeface="Arial" charset="0"/>
              <a:buChar char="•"/>
            </a:pP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Link</a:t>
            </a:r>
            <a:r>
              <a:rPr lang="sk-SK" altLang="sk-SK" sz="1800" b="0" dirty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–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beam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to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column</a:t>
            </a:r>
            <a:endParaRPr lang="sk-SK" altLang="sk-SK" sz="18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Obdĺžnik 9"/>
          <p:cNvSpPr>
            <a:spLocks noChangeArrowheads="1"/>
          </p:cNvSpPr>
          <p:nvPr/>
        </p:nvSpPr>
        <p:spPr bwMode="auto">
          <a:xfrm>
            <a:off x="552861" y="3694960"/>
            <a:ext cx="35900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9pPr>
          </a:lstStyle>
          <a:p>
            <a:pPr algn="l" eaLnBrk="1" hangingPunct="1">
              <a:buFont typeface="Arial" charset="0"/>
              <a:buChar char="•"/>
            </a:pP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External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„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yurt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“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construction</a:t>
            </a:r>
            <a:endParaRPr lang="sk-SK" altLang="sk-SK" sz="18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Obdĺžnik 10"/>
          <p:cNvSpPr>
            <a:spLocks noChangeArrowheads="1"/>
          </p:cNvSpPr>
          <p:nvPr/>
        </p:nvSpPr>
        <p:spPr bwMode="auto">
          <a:xfrm>
            <a:off x="552859" y="4174884"/>
            <a:ext cx="31755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9pPr>
          </a:lstStyle>
          <a:p>
            <a:pPr algn="l" eaLnBrk="1" hangingPunct="1">
              <a:buFont typeface="Arial" charset="0"/>
              <a:buChar char="•"/>
            </a:pP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Wooden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beam</a:t>
            </a:r>
            <a:endParaRPr lang="sk-SK" altLang="sk-SK" sz="1800" b="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23556" name="Picture 4" descr="C:\Users\ferdo mrawec\Desktop\detail konĹˇtrukÄŤnĂ˝.Alpha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70" t="17392"/>
          <a:stretch/>
        </p:blipFill>
        <p:spPr bwMode="auto">
          <a:xfrm>
            <a:off x="4861978" y="627534"/>
            <a:ext cx="3097356" cy="1491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7" name="Picture 5" descr="D:\ARCHITECTURE\4.ročník - zimný s\ATELIÉR\hotovo jpg\konštr\2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510" r="17606" b="1"/>
          <a:stretch/>
        </p:blipFill>
        <p:spPr bwMode="auto">
          <a:xfrm rot="10800000" flipH="1" flipV="1">
            <a:off x="4854651" y="2754086"/>
            <a:ext cx="3103998" cy="1674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8" name="Picture 6" descr="D:\ARCHITECTURE\4.ročník - zimný s\ATELIÉR\hotovo jpg\konštr\3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511" r="17606"/>
          <a:stretch/>
        </p:blipFill>
        <p:spPr bwMode="auto">
          <a:xfrm>
            <a:off x="4854652" y="2754086"/>
            <a:ext cx="3103998" cy="1674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9" name="Picture 7" descr="D:\ARCHITECTURE\4.ročník - zimný s\ATELIÉR\hotovo jpg\konštr\4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388" r="17637"/>
          <a:stretch/>
        </p:blipFill>
        <p:spPr bwMode="auto">
          <a:xfrm>
            <a:off x="4861978" y="2754086"/>
            <a:ext cx="3097356" cy="1674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 descr="D:\ARCHITECTURE\4.ročník - zimný s\ATELIÉR\do prezentácie\website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27125" flipV="1">
            <a:off x="3301996" y="1089052"/>
            <a:ext cx="1681831" cy="486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60" name="Picture 8" descr="D:\ARCHITECTURE\4.ročník - zimný s\ATELIÉR\hotovo jpg\konštr\5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289" y="2764330"/>
            <a:ext cx="2658132" cy="1674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7" descr="D:\ARCHITECTURE\4.ročník - zimný s\ATELIÉR\do prezentácie\website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408376">
            <a:off x="3425964" y="3064804"/>
            <a:ext cx="1982666" cy="422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1391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" dur="2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9" dur="2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7" dur="20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8" dur="2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9" dur="2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31" y="1"/>
            <a:ext cx="8569325" cy="465535"/>
          </a:xfrm>
        </p:spPr>
        <p:txBody>
          <a:bodyPr/>
          <a:lstStyle/>
          <a:p>
            <a:pPr algn="ctr"/>
            <a:r>
              <a:rPr lang="sk-SK" dirty="0" smtClean="0"/>
              <a:t>ECOLOGICAL CONCEPT</a:t>
            </a:r>
            <a:endParaRPr lang="sk-SK" dirty="0"/>
          </a:p>
        </p:txBody>
      </p:sp>
      <p:pic>
        <p:nvPicPr>
          <p:cNvPr id="24579" name="Picture 3" descr="D:\ARCHITECTURE\4.ročník - zimný s\ATELIÉR\hotovo jpg\rekuperácia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1" t="8110" r="2782" b="26198"/>
          <a:stretch/>
        </p:blipFill>
        <p:spPr bwMode="auto">
          <a:xfrm>
            <a:off x="3613206" y="2564952"/>
            <a:ext cx="4559194" cy="2050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bdĺžnik 8"/>
          <p:cNvSpPr>
            <a:spLocks noChangeArrowheads="1"/>
          </p:cNvSpPr>
          <p:nvPr/>
        </p:nvSpPr>
        <p:spPr bwMode="auto">
          <a:xfrm>
            <a:off x="229434" y="834028"/>
            <a:ext cx="261437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9pPr>
          </a:lstStyle>
          <a:p>
            <a:pPr algn="l" eaLnBrk="1" hangingPunct="1">
              <a:buFont typeface="Arial" charset="0"/>
              <a:buChar char="•"/>
            </a:pP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Recuperation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and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ventilation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system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 -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private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recuperation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unit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in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every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flat</a:t>
            </a:r>
            <a:endParaRPr lang="sk-SK" altLang="sk-SK" sz="1800" b="0" dirty="0" smtClean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24582" name="Picture 6" descr="D:\ARCHITECTURE\4.ročník - zimný s\ATELIÉR\hotovo jpg\rekuperácia pôdory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133" y="465517"/>
            <a:ext cx="3290836" cy="2055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ípka vpravo so zárezom 4"/>
          <p:cNvSpPr/>
          <p:nvPr/>
        </p:nvSpPr>
        <p:spPr bwMode="auto">
          <a:xfrm rot="11621248">
            <a:off x="7020540" y="956704"/>
            <a:ext cx="489060" cy="157292"/>
          </a:xfrm>
          <a:prstGeom prst="notchedRightArrow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k-SK" sz="2800" b="1" i="0" u="none" strike="noStrike" cap="none" normalizeH="0" baseline="0" smtClean="0">
              <a:ln>
                <a:noFill/>
              </a:ln>
              <a:solidFill>
                <a:srgbClr val="008000"/>
              </a:solidFill>
              <a:effectLst/>
              <a:latin typeface="Arial" charset="0"/>
            </a:endParaRPr>
          </a:p>
        </p:txBody>
      </p:sp>
      <p:sp>
        <p:nvSpPr>
          <p:cNvPr id="6" name="Šípka vpravo so zárezom 5"/>
          <p:cNvSpPr/>
          <p:nvPr/>
        </p:nvSpPr>
        <p:spPr bwMode="auto">
          <a:xfrm>
            <a:off x="5882219" y="1321912"/>
            <a:ext cx="237234" cy="109724"/>
          </a:xfrm>
          <a:prstGeom prst="notchedRightArrow">
            <a:avLst/>
          </a:prstGeom>
          <a:solidFill>
            <a:srgbClr val="FF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k-SK" sz="2800" b="1" i="0" u="none" strike="noStrike" cap="none" normalizeH="0" baseline="0" smtClean="0">
              <a:ln>
                <a:noFill/>
              </a:ln>
              <a:solidFill>
                <a:srgbClr val="008000"/>
              </a:solidFill>
              <a:effectLst/>
              <a:latin typeface="Arial" charset="0"/>
            </a:endParaRPr>
          </a:p>
        </p:txBody>
      </p:sp>
      <p:sp>
        <p:nvSpPr>
          <p:cNvPr id="13" name="Šípka vpravo so zárezom 12"/>
          <p:cNvSpPr/>
          <p:nvPr/>
        </p:nvSpPr>
        <p:spPr bwMode="auto">
          <a:xfrm rot="5400000">
            <a:off x="5843140" y="1862435"/>
            <a:ext cx="209578" cy="124202"/>
          </a:xfrm>
          <a:prstGeom prst="notchedRightArrow">
            <a:avLst/>
          </a:prstGeom>
          <a:solidFill>
            <a:srgbClr val="FF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k-SK" sz="2800" b="1" i="0" u="none" strike="noStrike" cap="none" normalizeH="0" baseline="0" smtClean="0">
              <a:ln>
                <a:noFill/>
              </a:ln>
              <a:solidFill>
                <a:srgbClr val="008000"/>
              </a:solidFill>
              <a:effectLst/>
              <a:latin typeface="Arial" charset="0"/>
            </a:endParaRPr>
          </a:p>
        </p:txBody>
      </p:sp>
      <p:sp>
        <p:nvSpPr>
          <p:cNvPr id="14" name="Šípka vpravo so zárezom 13"/>
          <p:cNvSpPr/>
          <p:nvPr/>
        </p:nvSpPr>
        <p:spPr bwMode="auto">
          <a:xfrm rot="5400000">
            <a:off x="6394423" y="1871946"/>
            <a:ext cx="209578" cy="124202"/>
          </a:xfrm>
          <a:prstGeom prst="notchedRightArrow">
            <a:avLst/>
          </a:prstGeom>
          <a:solidFill>
            <a:srgbClr val="FF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k-SK" sz="2800" b="1" i="0" u="none" strike="noStrike" cap="none" normalizeH="0" baseline="0" smtClean="0">
              <a:ln>
                <a:noFill/>
              </a:ln>
              <a:solidFill>
                <a:srgbClr val="008000"/>
              </a:solidFill>
              <a:effectLst/>
              <a:latin typeface="Arial" charset="0"/>
            </a:endParaRPr>
          </a:p>
        </p:txBody>
      </p:sp>
      <p:sp>
        <p:nvSpPr>
          <p:cNvPr id="15" name="Šípka vpravo so zárezom 14"/>
          <p:cNvSpPr/>
          <p:nvPr/>
        </p:nvSpPr>
        <p:spPr bwMode="auto">
          <a:xfrm rot="16200000">
            <a:off x="6377658" y="1572907"/>
            <a:ext cx="209578" cy="124208"/>
          </a:xfrm>
          <a:prstGeom prst="notchedRightArrow">
            <a:avLst/>
          </a:prstGeom>
          <a:solidFill>
            <a:srgbClr val="FF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k-SK" sz="2800" b="1" i="0" u="none" strike="noStrike" cap="none" normalizeH="0" baseline="0" smtClean="0">
              <a:ln>
                <a:noFill/>
              </a:ln>
              <a:solidFill>
                <a:srgbClr val="008000"/>
              </a:solidFill>
              <a:effectLst/>
              <a:latin typeface="Arial" charset="0"/>
            </a:endParaRPr>
          </a:p>
        </p:txBody>
      </p:sp>
      <p:sp>
        <p:nvSpPr>
          <p:cNvPr id="7" name="Zahnutá šípka doľava 6"/>
          <p:cNvSpPr/>
          <p:nvPr/>
        </p:nvSpPr>
        <p:spPr bwMode="auto">
          <a:xfrm rot="7903362">
            <a:off x="5522110" y="656218"/>
            <a:ext cx="118829" cy="190734"/>
          </a:xfrm>
          <a:prstGeom prst="curvedLeftArrow">
            <a:avLst>
              <a:gd name="adj1" fmla="val 27939"/>
              <a:gd name="adj2" fmla="val 64657"/>
              <a:gd name="adj3" fmla="val 37985"/>
            </a:avLst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k-SK" sz="2800" b="1" i="0" u="none" strike="noStrike" cap="none" normalizeH="0" baseline="0" smtClean="0">
              <a:ln>
                <a:noFill/>
              </a:ln>
              <a:solidFill>
                <a:srgbClr val="008000"/>
              </a:solidFill>
              <a:effectLst/>
              <a:latin typeface="Arial" charset="0"/>
            </a:endParaRPr>
          </a:p>
        </p:txBody>
      </p:sp>
      <p:sp>
        <p:nvSpPr>
          <p:cNvPr id="17" name="Šípka vpravo so zárezom 16"/>
          <p:cNvSpPr/>
          <p:nvPr/>
        </p:nvSpPr>
        <p:spPr bwMode="auto">
          <a:xfrm rot="16200000">
            <a:off x="6761563" y="2607637"/>
            <a:ext cx="209578" cy="124208"/>
          </a:xfrm>
          <a:prstGeom prst="notchedRightArrow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k-SK" sz="2800" b="1" i="0" u="none" strike="noStrike" cap="none" normalizeH="0" baseline="0" smtClean="0">
              <a:ln>
                <a:noFill/>
              </a:ln>
              <a:solidFill>
                <a:srgbClr val="008000"/>
              </a:solidFill>
              <a:effectLst/>
              <a:latin typeface="Arial" charset="0"/>
            </a:endParaRPr>
          </a:p>
        </p:txBody>
      </p:sp>
      <p:sp>
        <p:nvSpPr>
          <p:cNvPr id="19" name="Obdĺžnik 18"/>
          <p:cNvSpPr>
            <a:spLocks noChangeArrowheads="1"/>
          </p:cNvSpPr>
          <p:nvPr/>
        </p:nvSpPr>
        <p:spPr bwMode="auto">
          <a:xfrm>
            <a:off x="229434" y="2143265"/>
            <a:ext cx="275839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9pPr>
          </a:lstStyle>
          <a:p>
            <a:pPr algn="l" eaLnBrk="1" hangingPunct="1">
              <a:buFont typeface="Arial" charset="0"/>
              <a:buChar char="•"/>
            </a:pP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Absorption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of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fresh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air</a:t>
            </a:r>
            <a:endParaRPr lang="sk-SK" altLang="sk-SK" sz="1800" b="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0" name="Obdĺžnik 19"/>
          <p:cNvSpPr>
            <a:spLocks noChangeArrowheads="1"/>
          </p:cNvSpPr>
          <p:nvPr/>
        </p:nvSpPr>
        <p:spPr bwMode="auto">
          <a:xfrm>
            <a:off x="229434" y="2915438"/>
            <a:ext cx="261437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9pPr>
          </a:lstStyle>
          <a:p>
            <a:pPr algn="l" eaLnBrk="1" hangingPunct="1">
              <a:buFont typeface="Arial" charset="0"/>
              <a:buChar char="•"/>
            </a:pP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Hot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fresh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air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is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distributed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to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rooms</a:t>
            </a:r>
            <a:endParaRPr lang="sk-SK" altLang="sk-SK" sz="1800" b="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1" name="Obdĺžnik 20"/>
          <p:cNvSpPr>
            <a:spLocks noChangeArrowheads="1"/>
          </p:cNvSpPr>
          <p:nvPr/>
        </p:nvSpPr>
        <p:spPr bwMode="auto">
          <a:xfrm>
            <a:off x="255836" y="3732713"/>
            <a:ext cx="261437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9pPr>
          </a:lstStyle>
          <a:p>
            <a:pPr algn="l" eaLnBrk="1" hangingPunct="1">
              <a:buFont typeface="Arial" charset="0"/>
              <a:buChar char="•"/>
            </a:pP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Conduct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away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polluted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air</a:t>
            </a:r>
            <a:endParaRPr lang="sk-SK" altLang="sk-SK" sz="1800" b="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5" name="Šípka vpravo so zárezom 24"/>
          <p:cNvSpPr/>
          <p:nvPr/>
        </p:nvSpPr>
        <p:spPr bwMode="auto">
          <a:xfrm rot="16200000">
            <a:off x="5177387" y="2614435"/>
            <a:ext cx="209578" cy="124208"/>
          </a:xfrm>
          <a:prstGeom prst="notchedRightArrow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k-SK" sz="2800" b="1" i="0" u="none" strike="noStrike" cap="none" normalizeH="0" baseline="0" smtClean="0">
              <a:ln>
                <a:noFill/>
              </a:ln>
              <a:solidFill>
                <a:srgbClr val="008000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1450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6" presetClass="entr" presetSubtype="32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400"/>
                            </p:stCondLst>
                            <p:childTnLst>
                              <p:par>
                                <p:cTn id="30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400"/>
                            </p:stCondLst>
                            <p:childTnLst>
                              <p:par>
                                <p:cTn id="34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6" presetClass="entr" presetSubtype="3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3" grpId="0" animBg="1"/>
      <p:bldP spid="14" grpId="0" animBg="1"/>
      <p:bldP spid="15" grpId="0" animBg="1"/>
      <p:bldP spid="7" grpId="0" animBg="1"/>
      <p:bldP spid="17" grpId="0" animBg="1"/>
      <p:bldP spid="19" grpId="0"/>
      <p:bldP spid="20" grpId="0"/>
      <p:bldP spid="21" grpId="0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ARCHITECTURE\4.ročník - zimný s\ATELIÉR\hotovo jpg\fotovoltika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5" t="11817" r="3295" b="25219"/>
          <a:stretch/>
        </p:blipFill>
        <p:spPr bwMode="auto">
          <a:xfrm>
            <a:off x="3759478" y="1798928"/>
            <a:ext cx="4268906" cy="2043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3" name="Picture 3" descr="D:\ARCHITECTURE\4.ročník - zimný s\ATELIÉR\hotovo jpg\dažďová voda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4" t="8389" r="3295" b="24982"/>
          <a:stretch/>
        </p:blipFill>
        <p:spPr bwMode="auto">
          <a:xfrm>
            <a:off x="3759478" y="1679974"/>
            <a:ext cx="4268906" cy="2162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 smtClean="0"/>
              <a:t>ECOLOGICAL CONCEPT</a:t>
            </a:r>
            <a:endParaRPr lang="sk-SK" dirty="0"/>
          </a:p>
        </p:txBody>
      </p:sp>
      <p:sp>
        <p:nvSpPr>
          <p:cNvPr id="10" name="Obdĺžnik 9"/>
          <p:cNvSpPr>
            <a:spLocks noChangeArrowheads="1"/>
          </p:cNvSpPr>
          <p:nvPr/>
        </p:nvSpPr>
        <p:spPr bwMode="auto">
          <a:xfrm>
            <a:off x="253470" y="1924728"/>
            <a:ext cx="287837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9pPr>
          </a:lstStyle>
          <a:p>
            <a:pPr algn="l" eaLnBrk="1" hangingPunct="1">
              <a:buFont typeface="Arial" charset="0"/>
              <a:buChar char="•"/>
            </a:pP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Photovoltaic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panels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on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the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top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of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building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for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heating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and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electricity</a:t>
            </a:r>
            <a:endParaRPr lang="sk-SK" altLang="sk-SK" sz="1800" b="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Obdĺžnik 10"/>
          <p:cNvSpPr>
            <a:spLocks noChangeArrowheads="1"/>
          </p:cNvSpPr>
          <p:nvPr/>
        </p:nvSpPr>
        <p:spPr bwMode="auto">
          <a:xfrm>
            <a:off x="253470" y="3051134"/>
            <a:ext cx="287837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9pPr>
          </a:lstStyle>
          <a:p>
            <a:pPr algn="l" eaLnBrk="1" hangingPunct="1">
              <a:buFont typeface="Arial" charset="0"/>
              <a:buChar char="•"/>
            </a:pP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Accumulate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of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rain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wather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from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roofs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to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barrels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in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the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basement</a:t>
            </a:r>
            <a:endParaRPr lang="sk-SK" altLang="sk-SK" sz="1800" b="0" dirty="0" smtClean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110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4" dur="2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 smtClean="0"/>
              <a:t>GREEN CONCEPT</a:t>
            </a:r>
            <a:endParaRPr lang="sk-SK" dirty="0"/>
          </a:p>
        </p:txBody>
      </p:sp>
      <p:sp>
        <p:nvSpPr>
          <p:cNvPr id="8" name="Obdĺžnik 7"/>
          <p:cNvSpPr>
            <a:spLocks noChangeArrowheads="1"/>
          </p:cNvSpPr>
          <p:nvPr/>
        </p:nvSpPr>
        <p:spPr bwMode="auto">
          <a:xfrm>
            <a:off x="229434" y="1779662"/>
            <a:ext cx="283039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9pPr>
          </a:lstStyle>
          <a:p>
            <a:pPr algn="l" eaLnBrk="1" hangingPunct="1">
              <a:buFont typeface="Arial" charset="0"/>
              <a:buChar char="•"/>
            </a:pP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Rotation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of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every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floor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,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creates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green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teracce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for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every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flat</a:t>
            </a:r>
            <a:endParaRPr lang="sk-SK" altLang="sk-SK" sz="1800" b="0" dirty="0" smtClean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2050" name="Picture 2" descr="C:\Users\ferdo mrawec\Desktop\ISOVER\boďáčiky poslať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79" t="23968" r="2442" b="39983"/>
          <a:stretch/>
        </p:blipFill>
        <p:spPr bwMode="auto">
          <a:xfrm>
            <a:off x="2915816" y="1392792"/>
            <a:ext cx="5964865" cy="2403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 descr="D:\ARCHITECTURE\4.ročník - zimný s\ATELIÉR\do prezentácie\websit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58840" flipV="1">
            <a:off x="5312315" y="2369625"/>
            <a:ext cx="1577028" cy="415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8478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 smtClean="0"/>
              <a:t>BASEMENT SYSTEM</a:t>
            </a:r>
            <a:endParaRPr lang="sk-SK" dirty="0"/>
          </a:p>
        </p:txBody>
      </p:sp>
      <p:pic>
        <p:nvPicPr>
          <p:cNvPr id="28674" name="Picture 2" descr="D:\ARCHITECTURE\4.ročník - zimný s\ATELIÉR\hotovo jpg\1PP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21" r="10096"/>
          <a:stretch/>
        </p:blipFill>
        <p:spPr bwMode="auto">
          <a:xfrm rot="16200000">
            <a:off x="4219477" y="965084"/>
            <a:ext cx="4325526" cy="3868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bdĺžnik 8"/>
          <p:cNvSpPr>
            <a:spLocks noChangeArrowheads="1"/>
          </p:cNvSpPr>
          <p:nvPr/>
        </p:nvSpPr>
        <p:spPr bwMode="auto">
          <a:xfrm>
            <a:off x="323528" y="1271399"/>
            <a:ext cx="283039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9pPr>
          </a:lstStyle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The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basement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of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„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yurts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“</a:t>
            </a:r>
          </a:p>
        </p:txBody>
      </p:sp>
      <p:sp>
        <p:nvSpPr>
          <p:cNvPr id="5" name="Ovál 4"/>
          <p:cNvSpPr/>
          <p:nvPr/>
        </p:nvSpPr>
        <p:spPr bwMode="auto">
          <a:xfrm>
            <a:off x="5169197" y="2840920"/>
            <a:ext cx="484896" cy="450909"/>
          </a:xfrm>
          <a:prstGeom prst="ellipse">
            <a:avLst/>
          </a:prstGeom>
          <a:solidFill>
            <a:srgbClr val="FF0000">
              <a:alpha val="52941"/>
            </a:srgbClr>
          </a:solidFill>
          <a:ln>
            <a:noFill/>
          </a:ln>
          <a:effectLst>
            <a:softEdge rad="63500"/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k-SK" sz="2800" b="1" i="0" u="none" strike="noStrike" cap="none" normalizeH="0" baseline="0" smtClean="0">
              <a:ln>
                <a:noFill/>
              </a:ln>
              <a:solidFill>
                <a:srgbClr val="008000"/>
              </a:solidFill>
              <a:effectLst/>
              <a:latin typeface="Arial" charset="0"/>
            </a:endParaRPr>
          </a:p>
        </p:txBody>
      </p:sp>
      <p:sp>
        <p:nvSpPr>
          <p:cNvPr id="13" name="Ovál 12"/>
          <p:cNvSpPr/>
          <p:nvPr/>
        </p:nvSpPr>
        <p:spPr bwMode="auto">
          <a:xfrm>
            <a:off x="7164288" y="2858461"/>
            <a:ext cx="490220" cy="466417"/>
          </a:xfrm>
          <a:prstGeom prst="ellipse">
            <a:avLst/>
          </a:prstGeom>
          <a:solidFill>
            <a:srgbClr val="FF0000">
              <a:alpha val="52941"/>
            </a:srgbClr>
          </a:solidFill>
          <a:ln>
            <a:noFill/>
          </a:ln>
          <a:effectLst>
            <a:softEdge rad="63500"/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k-SK" sz="2800" b="1" i="0" u="none" strike="noStrike" cap="none" normalizeH="0" baseline="0" smtClean="0">
              <a:ln>
                <a:noFill/>
              </a:ln>
              <a:solidFill>
                <a:srgbClr val="008000"/>
              </a:solidFill>
              <a:effectLst/>
              <a:latin typeface="Arial" charset="0"/>
            </a:endParaRPr>
          </a:p>
        </p:txBody>
      </p:sp>
      <p:sp>
        <p:nvSpPr>
          <p:cNvPr id="14" name="Ovál 13"/>
          <p:cNvSpPr/>
          <p:nvPr/>
        </p:nvSpPr>
        <p:spPr bwMode="auto">
          <a:xfrm>
            <a:off x="5416010" y="4002161"/>
            <a:ext cx="491800" cy="444946"/>
          </a:xfrm>
          <a:prstGeom prst="ellipse">
            <a:avLst/>
          </a:prstGeom>
          <a:solidFill>
            <a:srgbClr val="FF0000">
              <a:alpha val="52941"/>
            </a:srgbClr>
          </a:solidFill>
          <a:ln>
            <a:noFill/>
          </a:ln>
          <a:effectLst>
            <a:softEdge rad="63500"/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k-SK" sz="2800" b="1" i="0" u="none" strike="noStrike" cap="none" normalizeH="0" baseline="0" smtClean="0">
              <a:ln>
                <a:noFill/>
              </a:ln>
              <a:solidFill>
                <a:srgbClr val="008000"/>
              </a:solidFill>
              <a:effectLst/>
              <a:latin typeface="Arial" charset="0"/>
            </a:endParaRPr>
          </a:p>
        </p:txBody>
      </p:sp>
      <p:sp>
        <p:nvSpPr>
          <p:cNvPr id="15" name="Ovál 14"/>
          <p:cNvSpPr/>
          <p:nvPr/>
        </p:nvSpPr>
        <p:spPr bwMode="auto">
          <a:xfrm>
            <a:off x="6756623" y="4006923"/>
            <a:ext cx="495386" cy="444946"/>
          </a:xfrm>
          <a:prstGeom prst="ellipse">
            <a:avLst/>
          </a:prstGeom>
          <a:solidFill>
            <a:srgbClr val="FF0000">
              <a:alpha val="52941"/>
            </a:srgbClr>
          </a:solidFill>
          <a:ln>
            <a:noFill/>
          </a:ln>
          <a:effectLst>
            <a:softEdge rad="63500"/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k-SK" sz="2800" b="1" i="0" u="none" strike="noStrike" cap="none" normalizeH="0" baseline="0" smtClean="0">
              <a:ln>
                <a:noFill/>
              </a:ln>
              <a:solidFill>
                <a:srgbClr val="008000"/>
              </a:solidFill>
              <a:effectLst/>
              <a:latin typeface="Arial" charset="0"/>
            </a:endParaRPr>
          </a:p>
        </p:txBody>
      </p:sp>
      <p:sp>
        <p:nvSpPr>
          <p:cNvPr id="6" name="Vývojový diagram: spojnica 5"/>
          <p:cNvSpPr/>
          <p:nvPr/>
        </p:nvSpPr>
        <p:spPr bwMode="auto">
          <a:xfrm>
            <a:off x="5798627" y="2648037"/>
            <a:ext cx="1167228" cy="1151830"/>
          </a:xfrm>
          <a:prstGeom prst="flowChartConnector">
            <a:avLst/>
          </a:prstGeom>
          <a:solidFill>
            <a:srgbClr val="D1D1F0">
              <a:alpha val="52941"/>
            </a:srgb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k-SK" sz="2800" b="1" i="0" u="none" strike="noStrike" cap="none" normalizeH="0" baseline="0" smtClean="0">
              <a:ln>
                <a:noFill/>
              </a:ln>
              <a:solidFill>
                <a:srgbClr val="008000"/>
              </a:solidFill>
              <a:effectLst/>
              <a:latin typeface="Arial" charset="0"/>
            </a:endParaRPr>
          </a:p>
        </p:txBody>
      </p:sp>
      <p:sp>
        <p:nvSpPr>
          <p:cNvPr id="10" name="Obdĺžnik 9"/>
          <p:cNvSpPr/>
          <p:nvPr/>
        </p:nvSpPr>
        <p:spPr bwMode="auto">
          <a:xfrm>
            <a:off x="5007681" y="1315590"/>
            <a:ext cx="2749122" cy="1342702"/>
          </a:xfrm>
          <a:prstGeom prst="rect">
            <a:avLst/>
          </a:prstGeom>
          <a:solidFill>
            <a:srgbClr val="9ED3D7">
              <a:alpha val="45098"/>
            </a:srgbClr>
          </a:solidFill>
          <a:ln>
            <a:noFill/>
          </a:ln>
          <a:effectLst>
            <a:softEdge rad="127000"/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k-SK" sz="2800" b="1" i="0" u="none" strike="noStrike" cap="none" normalizeH="0" baseline="0" smtClean="0">
              <a:ln>
                <a:noFill/>
              </a:ln>
              <a:solidFill>
                <a:srgbClr val="008000"/>
              </a:solidFill>
              <a:effectLst/>
              <a:latin typeface="Arial" charset="0"/>
            </a:endParaRPr>
          </a:p>
        </p:txBody>
      </p:sp>
      <p:sp>
        <p:nvSpPr>
          <p:cNvPr id="19" name="Obdĺžnik 18"/>
          <p:cNvSpPr>
            <a:spLocks noChangeArrowheads="1"/>
          </p:cNvSpPr>
          <p:nvPr/>
        </p:nvSpPr>
        <p:spPr bwMode="auto">
          <a:xfrm>
            <a:off x="323528" y="1802275"/>
            <a:ext cx="283039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9pPr>
          </a:lstStyle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Hippodrome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and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stables</a:t>
            </a:r>
            <a:endParaRPr lang="sk-SK" altLang="sk-SK" sz="1800" b="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0" name="Obdĺžnik 19"/>
          <p:cNvSpPr>
            <a:spLocks noChangeArrowheads="1"/>
          </p:cNvSpPr>
          <p:nvPr/>
        </p:nvSpPr>
        <p:spPr bwMode="auto">
          <a:xfrm>
            <a:off x="323528" y="2355726"/>
            <a:ext cx="31683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rgbClr val="008000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8000"/>
                </a:solidFill>
                <a:latin typeface="Arial" charset="0"/>
              </a:defRPr>
            </a:lvl9pPr>
          </a:lstStyle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The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basement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car</a:t>
            </a:r>
            <a:r>
              <a:rPr lang="sk-SK" altLang="sk-SK" sz="18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k-SK" altLang="sk-SK" sz="1800" b="0" dirty="0" err="1" smtClean="0">
                <a:solidFill>
                  <a:schemeClr val="tx1"/>
                </a:solidFill>
                <a:latin typeface="+mn-lt"/>
              </a:rPr>
              <a:t>parking</a:t>
            </a:r>
            <a:endParaRPr lang="sk-SK" altLang="sk-SK" sz="1800" b="0" dirty="0" smtClean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41734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" grpId="0" animBg="1"/>
      <p:bldP spid="13" grpId="0" animBg="1"/>
      <p:bldP spid="14" grpId="0" animBg="1"/>
      <p:bldP spid="15" grpId="0" animBg="1"/>
      <p:bldP spid="6" grpId="0" animBg="1"/>
      <p:bldP spid="10" grpId="0" animBg="1"/>
      <p:bldP spid="19" grpId="0"/>
      <p:bldP spid="20" grpId="0"/>
    </p:bldLst>
  </p:timing>
</p:sld>
</file>

<file path=ppt/theme/theme1.xml><?xml version="1.0" encoding="utf-8"?>
<a:theme xmlns:a="http://schemas.openxmlformats.org/drawingml/2006/main" name="Vlastný návrh">
  <a:themeElements>
    <a:clrScheme name="Vlastný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altLang="sk-SK" sz="2800" b="1" i="0" u="none" strike="noStrike" cap="none" normalizeH="0" baseline="0" smtClean="0">
            <a:ln>
              <a:noFill/>
            </a:ln>
            <a:solidFill>
              <a:srgbClr val="00800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altLang="sk-SK" sz="2800" b="1" i="0" u="none" strike="noStrike" cap="none" normalizeH="0" baseline="0" smtClean="0">
            <a:ln>
              <a:noFill/>
            </a:ln>
            <a:solidFill>
              <a:srgbClr val="00800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Vlastný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astný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astný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astný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astný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astný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astný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astný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astný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astný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astný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astný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í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5456</TotalTime>
  <Words>174</Words>
  <Application>Microsoft Office PowerPoint</Application>
  <PresentationFormat>On-screen Show (16:9)</PresentationFormat>
  <Paragraphs>32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Vlastný návrh</vt:lpstr>
      <vt:lpstr>WHY YURT?</vt:lpstr>
      <vt:lpstr>INSPIRATIONS – DAY LIFE IN YURT</vt:lpstr>
      <vt:lpstr>YURT IN URBAN DESIGN</vt:lpstr>
      <vt:lpstr>YURT IN FLOOR PLAN</vt:lpstr>
      <vt:lpstr>CONSTRUCTION SYSTEM</vt:lpstr>
      <vt:lpstr>ECOLOGICAL CONCEPT</vt:lpstr>
      <vt:lpstr>ECOLOGICAL CONCEPT</vt:lpstr>
      <vt:lpstr>GREEN CONCEPT</vt:lpstr>
      <vt:lpstr>BASEMENT SYSTEM</vt:lpstr>
      <vt:lpstr>VIEWS </vt:lpstr>
      <vt:lpstr>THANK YOU FOR YOUR ATTENTION!</vt:lpstr>
    </vt:vector>
  </TitlesOfParts>
  <Company>H.P.design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Technológie stavania -nepálená hlina</dc:title>
  <dc:creator>Veronika Gramerová</dc:creator>
  <cp:lastModifiedBy>Ainash Shagmanova</cp:lastModifiedBy>
  <cp:revision>198</cp:revision>
  <dcterms:created xsi:type="dcterms:W3CDTF">2003-03-26T03:29:13Z</dcterms:created>
  <dcterms:modified xsi:type="dcterms:W3CDTF">2015-10-13T10:05:08Z</dcterms:modified>
</cp:coreProperties>
</file>