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2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5" r:id="rId20"/>
    <p:sldId id="276" r:id="rId21"/>
  </p:sldIdLst>
  <p:sldSz cx="12192000" cy="6858000"/>
  <p:notesSz cx="6858000" cy="9144000"/>
  <p:embeddedFontLst>
    <p:embeddedFont>
      <p:font typeface="Calibri" panose="020F0502020204030204" pitchFamily="34" charset="0"/>
      <p:regular r:id="rId23"/>
      <p:bold r:id="rId24"/>
      <p:italic r:id="rId25"/>
      <p:boldItalic r:id="rId26"/>
    </p:embeddedFont>
    <p:embeddedFont>
      <p:font typeface="Roboto" panose="020B0604020202020204" charset="0"/>
      <p:regular r:id="rId27"/>
      <p:bold r:id="rId28"/>
      <p:italic r:id="rId29"/>
      <p:boldItalic r:id="rId3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31" roundtripDataSignature="AMtx7mi4em1xsGl8+nfgGBH7ImpAvbkqFw=="/>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0" d="100"/>
          <a:sy n="70" d="100"/>
        </p:scale>
        <p:origin x="816"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4.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3.fntdata"/><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7.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2.fntdata"/><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1.fntdata"/><Relationship Id="rId28" Type="http://schemas.openxmlformats.org/officeDocument/2006/relationships/font" Target="fonts/font6.fntdata"/><Relationship Id="rId10" Type="http://schemas.openxmlformats.org/officeDocument/2006/relationships/slide" Target="slides/slide9.xml"/><Relationship Id="rId19" Type="http://schemas.openxmlformats.org/officeDocument/2006/relationships/slide" Target="slides/slide18.xml"/><Relationship Id="rId31" Type="http://customschemas.google.com/relationships/presentationmetadata" Target="meta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font" Target="fonts/font5.fntdata"/><Relationship Id="rId30" Type="http://schemas.openxmlformats.org/officeDocument/2006/relationships/font" Target="fonts/font8.fntdata"/><Relationship Id="rId35" Type="http://schemas.openxmlformats.org/officeDocument/2006/relationships/tableStyles" Target="tableStyle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1779421380"/>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2" name="Google Shape;82;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53981237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Google Shape;164;p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5" name="Google Shape;165;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8665081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
        <p:cNvGrpSpPr/>
        <p:nvPr/>
      </p:nvGrpSpPr>
      <p:grpSpPr>
        <a:xfrm>
          <a:off x="0" y="0"/>
          <a:ext cx="0" cy="0"/>
          <a:chOff x="0" y="0"/>
          <a:chExt cx="0" cy="0"/>
        </a:xfrm>
      </p:grpSpPr>
      <p:sp>
        <p:nvSpPr>
          <p:cNvPr id="173" name="Google Shape;173;p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74" name="Google Shape;174;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37567982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1"/>
        <p:cNvGrpSpPr/>
        <p:nvPr/>
      </p:nvGrpSpPr>
      <p:grpSpPr>
        <a:xfrm>
          <a:off x="0" y="0"/>
          <a:ext cx="0" cy="0"/>
          <a:chOff x="0" y="0"/>
          <a:chExt cx="0" cy="0"/>
        </a:xfrm>
      </p:grpSpPr>
      <p:sp>
        <p:nvSpPr>
          <p:cNvPr id="182" name="Google Shape;182;p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83" name="Google Shape;183;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5362033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0"/>
        <p:cNvGrpSpPr/>
        <p:nvPr/>
      </p:nvGrpSpPr>
      <p:grpSpPr>
        <a:xfrm>
          <a:off x="0" y="0"/>
          <a:ext cx="0" cy="0"/>
          <a:chOff x="0" y="0"/>
          <a:chExt cx="0" cy="0"/>
        </a:xfrm>
      </p:grpSpPr>
      <p:sp>
        <p:nvSpPr>
          <p:cNvPr id="191" name="Google Shape;191;p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92" name="Google Shape;192;p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97624947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Google Shape;201;p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02" name="Google Shape;202;p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4684552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Google Shape;208;p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09" name="Google Shape;209;p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46871720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
        <p:cNvGrpSpPr/>
        <p:nvPr/>
      </p:nvGrpSpPr>
      <p:grpSpPr>
        <a:xfrm>
          <a:off x="0" y="0"/>
          <a:ext cx="0" cy="0"/>
          <a:chOff x="0" y="0"/>
          <a:chExt cx="0" cy="0"/>
        </a:xfrm>
      </p:grpSpPr>
      <p:sp>
        <p:nvSpPr>
          <p:cNvPr id="217" name="Google Shape;217;p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18" name="Google Shape;218;p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68653091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4"/>
        <p:cNvGrpSpPr/>
        <p:nvPr/>
      </p:nvGrpSpPr>
      <p:grpSpPr>
        <a:xfrm>
          <a:off x="0" y="0"/>
          <a:ext cx="0" cy="0"/>
          <a:chOff x="0" y="0"/>
          <a:chExt cx="0" cy="0"/>
        </a:xfrm>
      </p:grpSpPr>
      <p:sp>
        <p:nvSpPr>
          <p:cNvPr id="225" name="Google Shape;225;p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26" name="Google Shape;226;p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94936750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Google Shape;232;p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33" name="Google Shape;233;p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8355610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
        <p:cNvGrpSpPr/>
        <p:nvPr/>
      </p:nvGrpSpPr>
      <p:grpSpPr>
        <a:xfrm>
          <a:off x="0" y="0"/>
          <a:ext cx="0" cy="0"/>
          <a:chOff x="0" y="0"/>
          <a:chExt cx="0" cy="0"/>
        </a:xfrm>
      </p:grpSpPr>
      <p:sp>
        <p:nvSpPr>
          <p:cNvPr id="245" name="Google Shape;245;p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46" name="Google Shape;246;p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8590460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Google Shape;86;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7" name="Google Shape;87;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87166071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0"/>
        <p:cNvGrpSpPr/>
        <p:nvPr/>
      </p:nvGrpSpPr>
      <p:grpSpPr>
        <a:xfrm>
          <a:off x="0" y="0"/>
          <a:ext cx="0" cy="0"/>
          <a:chOff x="0" y="0"/>
          <a:chExt cx="0" cy="0"/>
        </a:xfrm>
      </p:grpSpPr>
      <p:sp>
        <p:nvSpPr>
          <p:cNvPr id="251" name="Google Shape;251;p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52" name="Google Shape;252;p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4673601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Google Shape;94;p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5" name="Google Shape;95;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2264956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6" name="Google Shape;106;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405071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Google Shape;123;p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24" name="Google Shape;124;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1329817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Google Shape;131;p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2" name="Google Shape;132;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4684578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p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40" name="Google Shape;140;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3018415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Google Shape;148;p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49" name="Google Shape;149;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9912376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
        <p:cNvGrpSpPr/>
        <p:nvPr/>
      </p:nvGrpSpPr>
      <p:grpSpPr>
        <a:xfrm>
          <a:off x="0" y="0"/>
          <a:ext cx="0" cy="0"/>
          <a:chOff x="0" y="0"/>
          <a:chExt cx="0" cy="0"/>
        </a:xfrm>
      </p:grpSpPr>
      <p:sp>
        <p:nvSpPr>
          <p:cNvPr id="157" name="Google Shape;157;p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58" name="Google Shape;158;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7304512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Пустой слайд" type="blank">
  <p:cSld name="BLANK">
    <p:spTree>
      <p:nvGrpSpPr>
        <p:cNvPr id="1" name="Shape 11"/>
        <p:cNvGrpSpPr/>
        <p:nvPr/>
      </p:nvGrpSpPr>
      <p:grpSpPr>
        <a:xfrm>
          <a:off x="0" y="0"/>
          <a:ext cx="0" cy="0"/>
          <a:chOff x="0" y="0"/>
          <a:chExt cx="0" cy="0"/>
        </a:xfrm>
      </p:grpSpPr>
      <p:sp>
        <p:nvSpPr>
          <p:cNvPr id="12" name="Google Shape;12;p2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 name="Google Shape;13;p2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4" name="Google Shape;14;p2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Заголовок и вертикальный текст" type="vertTx">
  <p:cSld name="VERTICAL_TEXT">
    <p:spTree>
      <p:nvGrpSpPr>
        <p:cNvPr id="1" name="Shape 68"/>
        <p:cNvGrpSpPr/>
        <p:nvPr/>
      </p:nvGrpSpPr>
      <p:grpSpPr>
        <a:xfrm>
          <a:off x="0" y="0"/>
          <a:ext cx="0" cy="0"/>
          <a:chOff x="0" y="0"/>
          <a:chExt cx="0" cy="0"/>
        </a:xfrm>
      </p:grpSpPr>
      <p:sp>
        <p:nvSpPr>
          <p:cNvPr id="69" name="Google Shape;69;p3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0" name="Google Shape;70;p33"/>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1" name="Google Shape;71;p3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2" name="Google Shape;72;p3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3" name="Google Shape;73;p3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Вертикальный заголовок и текст" type="vertTitleAndTx">
  <p:cSld name="VERTICAL_TITLE_AND_VERTICAL_TEXT">
    <p:spTree>
      <p:nvGrpSpPr>
        <p:cNvPr id="1" name="Shape 74"/>
        <p:cNvGrpSpPr/>
        <p:nvPr/>
      </p:nvGrpSpPr>
      <p:grpSpPr>
        <a:xfrm>
          <a:off x="0" y="0"/>
          <a:ext cx="0" cy="0"/>
          <a:chOff x="0" y="0"/>
          <a:chExt cx="0" cy="0"/>
        </a:xfrm>
      </p:grpSpPr>
      <p:sp>
        <p:nvSpPr>
          <p:cNvPr id="75" name="Google Shape;75;p34"/>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6" name="Google Shape;76;p34"/>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7" name="Google Shape;77;p3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3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9" name="Google Shape;79;p3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Заголовок и объект" type="obj">
  <p:cSld name="OBJECT">
    <p:spTree>
      <p:nvGrpSpPr>
        <p:cNvPr id="1" name="Shape 15"/>
        <p:cNvGrpSpPr/>
        <p:nvPr/>
      </p:nvGrpSpPr>
      <p:grpSpPr>
        <a:xfrm>
          <a:off x="0" y="0"/>
          <a:ext cx="0" cy="0"/>
          <a:chOff x="0" y="0"/>
          <a:chExt cx="0" cy="0"/>
        </a:xfrm>
      </p:grpSpPr>
      <p:sp>
        <p:nvSpPr>
          <p:cNvPr id="16" name="Google Shape;16;p2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 name="Google Shape;17;p25"/>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8" name="Google Shape;18;p2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 name="Google Shape;19;p2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 name="Google Shape;20;p2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Титульный слайд" type="title">
  <p:cSld name="TITLE">
    <p:spTree>
      <p:nvGrpSpPr>
        <p:cNvPr id="1" name="Shape 21"/>
        <p:cNvGrpSpPr/>
        <p:nvPr/>
      </p:nvGrpSpPr>
      <p:grpSpPr>
        <a:xfrm>
          <a:off x="0" y="0"/>
          <a:ext cx="0" cy="0"/>
          <a:chOff x="0" y="0"/>
          <a:chExt cx="0" cy="0"/>
        </a:xfrm>
      </p:grpSpPr>
      <p:sp>
        <p:nvSpPr>
          <p:cNvPr id="22" name="Google Shape;22;p26"/>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3" name="Google Shape;23;p26"/>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24" name="Google Shape;24;p2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5" name="Google Shape;25;p2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6" name="Google Shape;26;p2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Заголовок раздела" type="secHead">
  <p:cSld name="SECTION_HEADER">
    <p:spTree>
      <p:nvGrpSpPr>
        <p:cNvPr id="1" name="Shape 27"/>
        <p:cNvGrpSpPr/>
        <p:nvPr/>
      </p:nvGrpSpPr>
      <p:grpSpPr>
        <a:xfrm>
          <a:off x="0" y="0"/>
          <a:ext cx="0" cy="0"/>
          <a:chOff x="0" y="0"/>
          <a:chExt cx="0" cy="0"/>
        </a:xfrm>
      </p:grpSpPr>
      <p:sp>
        <p:nvSpPr>
          <p:cNvPr id="28" name="Google Shape;28;p27"/>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9" name="Google Shape;29;p27"/>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30" name="Google Shape;30;p2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2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2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Два объекта" type="twoObj">
  <p:cSld name="TWO_OBJECTS">
    <p:spTree>
      <p:nvGrpSpPr>
        <p:cNvPr id="1" name="Shape 33"/>
        <p:cNvGrpSpPr/>
        <p:nvPr/>
      </p:nvGrpSpPr>
      <p:grpSpPr>
        <a:xfrm>
          <a:off x="0" y="0"/>
          <a:ext cx="0" cy="0"/>
          <a:chOff x="0" y="0"/>
          <a:chExt cx="0" cy="0"/>
        </a:xfrm>
      </p:grpSpPr>
      <p:sp>
        <p:nvSpPr>
          <p:cNvPr id="34" name="Google Shape;34;p2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5" name="Google Shape;35;p28"/>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6" name="Google Shape;36;p28"/>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7" name="Google Shape;37;p2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8" name="Google Shape;38;p2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9" name="Google Shape;39;p2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Сравнение" type="twoTxTwoObj">
  <p:cSld name="TWO_OBJECTS_WITH_TEXT">
    <p:spTree>
      <p:nvGrpSpPr>
        <p:cNvPr id="1" name="Shape 40"/>
        <p:cNvGrpSpPr/>
        <p:nvPr/>
      </p:nvGrpSpPr>
      <p:grpSpPr>
        <a:xfrm>
          <a:off x="0" y="0"/>
          <a:ext cx="0" cy="0"/>
          <a:chOff x="0" y="0"/>
          <a:chExt cx="0" cy="0"/>
        </a:xfrm>
      </p:grpSpPr>
      <p:sp>
        <p:nvSpPr>
          <p:cNvPr id="41" name="Google Shape;41;p29"/>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29"/>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3" name="Google Shape;43;p29"/>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29"/>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5" name="Google Shape;45;p29"/>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6" name="Google Shape;46;p2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7" name="Google Shape;47;p2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2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Только заголовок" type="titleOnly">
  <p:cSld name="TITLE_ONLY">
    <p:spTree>
      <p:nvGrpSpPr>
        <p:cNvPr id="1" name="Shape 49"/>
        <p:cNvGrpSpPr/>
        <p:nvPr/>
      </p:nvGrpSpPr>
      <p:grpSpPr>
        <a:xfrm>
          <a:off x="0" y="0"/>
          <a:ext cx="0" cy="0"/>
          <a:chOff x="0" y="0"/>
          <a:chExt cx="0" cy="0"/>
        </a:xfrm>
      </p:grpSpPr>
      <p:sp>
        <p:nvSpPr>
          <p:cNvPr id="50" name="Google Shape;50;p3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1" name="Google Shape;51;p3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3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3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Объект с подписью" type="objTx">
  <p:cSld name="OBJECT_WITH_CAPTION_TEXT">
    <p:spTree>
      <p:nvGrpSpPr>
        <p:cNvPr id="1" name="Shape 54"/>
        <p:cNvGrpSpPr/>
        <p:nvPr/>
      </p:nvGrpSpPr>
      <p:grpSpPr>
        <a:xfrm>
          <a:off x="0" y="0"/>
          <a:ext cx="0" cy="0"/>
          <a:chOff x="0" y="0"/>
          <a:chExt cx="0" cy="0"/>
        </a:xfrm>
      </p:grpSpPr>
      <p:sp>
        <p:nvSpPr>
          <p:cNvPr id="55" name="Google Shape;55;p31"/>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6" name="Google Shape;56;p31"/>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57" name="Google Shape;57;p31"/>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58" name="Google Shape;58;p3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3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3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Рисунок с подписью" type="picTx">
  <p:cSld name="PICTURE_WITH_CAPTION_TEXT">
    <p:spTree>
      <p:nvGrpSpPr>
        <p:cNvPr id="1" name="Shape 61"/>
        <p:cNvGrpSpPr/>
        <p:nvPr/>
      </p:nvGrpSpPr>
      <p:grpSpPr>
        <a:xfrm>
          <a:off x="0" y="0"/>
          <a:ext cx="0" cy="0"/>
          <a:chOff x="0" y="0"/>
          <a:chExt cx="0" cy="0"/>
        </a:xfrm>
      </p:grpSpPr>
      <p:sp>
        <p:nvSpPr>
          <p:cNvPr id="62" name="Google Shape;62;p32"/>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3" name="Google Shape;63;p32"/>
          <p:cNvSpPr>
            <a:spLocks noGrp="1"/>
          </p:cNvSpPr>
          <p:nvPr>
            <p:ph type="pic" idx="2"/>
          </p:nvPr>
        </p:nvSpPr>
        <p:spPr>
          <a:xfrm>
            <a:off x="5183188" y="987425"/>
            <a:ext cx="6172200" cy="4873625"/>
          </a:xfrm>
          <a:prstGeom prst="rect">
            <a:avLst/>
          </a:prstGeom>
          <a:noFill/>
          <a:ln>
            <a:noFill/>
          </a:ln>
        </p:spPr>
      </p:sp>
      <p:sp>
        <p:nvSpPr>
          <p:cNvPr id="64" name="Google Shape;64;p32"/>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5" name="Google Shape;65;p3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6" name="Google Shape;66;p3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7" name="Google Shape;67;p3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2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23"/>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 name="Google Shape;8;p2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2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2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jpg"/></Relationships>
</file>

<file path=ppt/slides/_rels/slide1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hyperlink" Target="https://thinkchecksubmit.org/journals/" TargetMode="External"/><Relationship Id="rId5" Type="http://schemas.openxmlformats.org/officeDocument/2006/relationships/hyperlink" Target="https://v2.sherpa.ac.uk/romeo/" TargetMode="External"/><Relationship Id="rId4" Type="http://schemas.openxmlformats.org/officeDocument/2006/relationships/hyperlink" Target="https://doaj.org/" TargetMode="External"/></Relationships>
</file>

<file path=ppt/slides/_rels/slide18.xml.rels><?xml version="1.0" encoding="UTF-8" standalone="yes"?>
<Relationships xmlns="http://schemas.openxmlformats.org/package/2006/relationships"><Relationship Id="rId8" Type="http://schemas.openxmlformats.org/officeDocument/2006/relationships/hyperlink" Target="https://blog.scopus.com/posts/is-a-title-indexed-in-scopus-a-reminder-to-check-before-you-publish" TargetMode="External"/><Relationship Id="rId3" Type="http://schemas.openxmlformats.org/officeDocument/2006/relationships/image" Target="../media/image3.jpg"/><Relationship Id="rId7" Type="http://schemas.openxmlformats.org/officeDocument/2006/relationships/hyperlink" Target="https://www.gvsu.edu/library/sc/open-access-journal-quality-indicators-5.htm"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hyperlink" Target="https://www.fosteropenscience.eu/sites/default/files/pdf/2236.pdf" TargetMode="External"/><Relationship Id="rId5" Type="http://schemas.openxmlformats.org/officeDocument/2006/relationships/hyperlink" Target="http://digital-scholarship.org/cwb/WhatIsOA.pdf" TargetMode="External"/><Relationship Id="rId4" Type="http://schemas.openxmlformats.org/officeDocument/2006/relationships/hyperlink" Target="https://www.openacessjournal.com/blog/predatory-journals-list/" TargetMode="External"/><Relationship Id="rId9" Type="http://schemas.openxmlformats.org/officeDocument/2006/relationships/hyperlink" Target="https://thinkchecksubmit.org/"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4.jpg"/></Relationships>
</file>

<file path=ppt/slides/_rels/slide6.xml.rels><?xml version="1.0" encoding="UTF-8" standalone="yes"?>
<Relationships xmlns="http://schemas.openxmlformats.org/package/2006/relationships"><Relationship Id="rId8" Type="http://schemas.openxmlformats.org/officeDocument/2006/relationships/hyperlink" Target="http://www.ijpsi.org/" TargetMode="External"/><Relationship Id="rId3" Type="http://schemas.openxmlformats.org/officeDocument/2006/relationships/image" Target="../media/image3.jpg"/><Relationship Id="rId7" Type="http://schemas.openxmlformats.org/officeDocument/2006/relationships/hyperlink" Target="http://www.ajer.org/" TargetMode="External"/><Relationship Id="rId12"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hyperlink" Target="http://www.theijes.com/" TargetMode="External"/><Relationship Id="rId11" Type="http://schemas.openxmlformats.org/officeDocument/2006/relationships/hyperlink" Target="http://www.ijceronline.com/" TargetMode="External"/><Relationship Id="rId5" Type="http://schemas.openxmlformats.org/officeDocument/2006/relationships/hyperlink" Target="http://www.ijesi.org/" TargetMode="External"/><Relationship Id="rId10" Type="http://schemas.openxmlformats.org/officeDocument/2006/relationships/hyperlink" Target="http://www.ijmer.com/" TargetMode="External"/><Relationship Id="rId4" Type="http://schemas.openxmlformats.org/officeDocument/2006/relationships/hyperlink" Target="http://www.ijera.com/" TargetMode="External"/><Relationship Id="rId9" Type="http://schemas.openxmlformats.org/officeDocument/2006/relationships/hyperlink" Target="http://www.aqcj.org/"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hyperlink" Target="http://www.citefactor.org/" TargetMode="External"/><Relationship Id="rId4" Type="http://schemas.openxmlformats.org/officeDocument/2006/relationships/hyperlink" Target="http://www.cosmosimpactfactor.co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pic>
        <p:nvPicPr>
          <p:cNvPr id="84" name="Google Shape;84;p2"/>
          <p:cNvPicPr preferRelativeResize="0"/>
          <p:nvPr/>
        </p:nvPicPr>
        <p:blipFill rotWithShape="1">
          <a:blip r:embed="rId3">
            <a:alphaModFix/>
          </a:blip>
          <a:srcRect/>
          <a:stretch/>
        </p:blipFill>
        <p:spPr>
          <a:xfrm>
            <a:off x="0" y="0"/>
            <a:ext cx="12192000" cy="6858000"/>
          </a:xfrm>
          <a:prstGeom prst="rect">
            <a:avLst/>
          </a:prstGeom>
          <a:noFill/>
          <a:ln>
            <a:noFill/>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66"/>
        <p:cNvGrpSpPr/>
        <p:nvPr/>
      </p:nvGrpSpPr>
      <p:grpSpPr>
        <a:xfrm>
          <a:off x="0" y="0"/>
          <a:ext cx="0" cy="0"/>
          <a:chOff x="0" y="0"/>
          <a:chExt cx="0" cy="0"/>
        </a:xfrm>
      </p:grpSpPr>
      <p:pic>
        <p:nvPicPr>
          <p:cNvPr id="167" name="Google Shape;167;p11" descr="Изображение выглядит как внешний&#10;&#10;Автоматически созданное описание"/>
          <p:cNvPicPr preferRelativeResize="0"/>
          <p:nvPr/>
        </p:nvPicPr>
        <p:blipFill rotWithShape="1">
          <a:blip r:embed="rId3">
            <a:alphaModFix/>
          </a:blip>
          <a:srcRect b="79129"/>
          <a:stretch/>
        </p:blipFill>
        <p:spPr>
          <a:xfrm>
            <a:off x="0" y="0"/>
            <a:ext cx="12192000" cy="1431309"/>
          </a:xfrm>
          <a:prstGeom prst="rect">
            <a:avLst/>
          </a:prstGeom>
          <a:noFill/>
          <a:ln>
            <a:noFill/>
          </a:ln>
        </p:spPr>
      </p:pic>
      <p:sp>
        <p:nvSpPr>
          <p:cNvPr id="168" name="Google Shape;168;p11"/>
          <p:cNvSpPr txBox="1"/>
          <p:nvPr/>
        </p:nvSpPr>
        <p:spPr>
          <a:xfrm>
            <a:off x="0" y="105746"/>
            <a:ext cx="12192000" cy="1325563"/>
          </a:xfrm>
          <a:prstGeom prst="rect">
            <a:avLst/>
          </a:prstGeom>
          <a:noFill/>
          <a:ln>
            <a:noFill/>
          </a:ln>
        </p:spPr>
        <p:txBody>
          <a:bodyPr spcFirstLastPara="1" wrap="square" lIns="91425" tIns="45700" rIns="91425" bIns="45700" anchor="ctr" anchorCtr="0">
            <a:normAutofit/>
          </a:bodyPr>
          <a:lstStyle/>
          <a:p>
            <a:pPr marL="0" marR="0" lvl="0" indent="0" algn="ctr" rtl="0">
              <a:lnSpc>
                <a:spcPct val="90000"/>
              </a:lnSpc>
              <a:spcBef>
                <a:spcPts val="0"/>
              </a:spcBef>
              <a:spcAft>
                <a:spcPts val="0"/>
              </a:spcAft>
              <a:buClr>
                <a:srgbClr val="D8D8D8"/>
              </a:buClr>
              <a:buSzPts val="4400"/>
              <a:buFont typeface="Roboto"/>
              <a:buNone/>
            </a:pPr>
            <a:r>
              <a:rPr lang="en-US" sz="4400">
                <a:solidFill>
                  <a:srgbClr val="D8D8D8"/>
                </a:solidFill>
                <a:latin typeface="Roboto"/>
                <a:ea typeface="Roboto"/>
                <a:cs typeface="Roboto"/>
                <a:sym typeface="Roboto"/>
              </a:rPr>
              <a:t>How to identify Predatory Journal?</a:t>
            </a:r>
            <a:endParaRPr sz="4400">
              <a:solidFill>
                <a:srgbClr val="D8D8D8"/>
              </a:solidFill>
              <a:latin typeface="Roboto"/>
              <a:ea typeface="Roboto"/>
              <a:cs typeface="Roboto"/>
              <a:sym typeface="Roboto"/>
            </a:endParaRPr>
          </a:p>
        </p:txBody>
      </p:sp>
      <p:sp>
        <p:nvSpPr>
          <p:cNvPr id="169" name="Google Shape;169;p11"/>
          <p:cNvSpPr txBox="1"/>
          <p:nvPr/>
        </p:nvSpPr>
        <p:spPr>
          <a:xfrm>
            <a:off x="301356" y="1694831"/>
            <a:ext cx="3867521" cy="3693319"/>
          </a:xfrm>
          <a:prstGeom prst="rect">
            <a:avLst/>
          </a:prstGeom>
          <a:noFill/>
          <a:ln>
            <a:noFill/>
          </a:ln>
        </p:spPr>
        <p:txBody>
          <a:bodyPr spcFirstLastPara="1" wrap="square" lIns="91425" tIns="45700" rIns="91425" bIns="45700" anchor="t" anchorCtr="0">
            <a:spAutoFit/>
          </a:bodyPr>
          <a:lstStyle/>
          <a:p>
            <a:pPr marL="285750" marR="0" lvl="0" indent="-285750" algn="l" rtl="0">
              <a:spcBef>
                <a:spcPts val="0"/>
              </a:spcBef>
              <a:spcAft>
                <a:spcPts val="0"/>
              </a:spcAft>
              <a:buClr>
                <a:srgbClr val="202124"/>
              </a:buClr>
              <a:buSzPts val="1800"/>
              <a:buFont typeface="Arial"/>
              <a:buChar char="•"/>
            </a:pPr>
            <a:r>
              <a:rPr lang="en-US" sz="1800">
                <a:solidFill>
                  <a:srgbClr val="202124"/>
                </a:solidFill>
                <a:latin typeface="Roboto"/>
                <a:ea typeface="Roboto"/>
                <a:cs typeface="Roboto"/>
                <a:sym typeface="Roboto"/>
              </a:rPr>
              <a:t>The editorial board is not specified / One editorial board for different journals / Small geography)</a:t>
            </a:r>
            <a:endParaRPr/>
          </a:p>
          <a:p>
            <a:pPr marL="285750" marR="0" lvl="0" indent="-171450" algn="l" rtl="0">
              <a:spcBef>
                <a:spcPts val="0"/>
              </a:spcBef>
              <a:spcAft>
                <a:spcPts val="0"/>
              </a:spcAft>
              <a:buClr>
                <a:schemeClr val="dk1"/>
              </a:buClr>
              <a:buSzPts val="1800"/>
              <a:buFont typeface="Arial"/>
              <a:buNone/>
            </a:pPr>
            <a:endParaRPr sz="1800">
              <a:solidFill>
                <a:srgbClr val="202124"/>
              </a:solidFill>
              <a:latin typeface="Roboto"/>
              <a:ea typeface="Roboto"/>
              <a:cs typeface="Roboto"/>
              <a:sym typeface="Roboto"/>
            </a:endParaRPr>
          </a:p>
          <a:p>
            <a:pPr marL="285750" marR="0" lvl="0" indent="-285750" algn="l" rtl="0">
              <a:spcBef>
                <a:spcPts val="0"/>
              </a:spcBef>
              <a:spcAft>
                <a:spcPts val="0"/>
              </a:spcAft>
              <a:buClr>
                <a:srgbClr val="202124"/>
              </a:buClr>
              <a:buSzPts val="1800"/>
              <a:buFont typeface="Arial"/>
              <a:buChar char="•"/>
            </a:pPr>
            <a:r>
              <a:rPr lang="en-US" sz="1800">
                <a:solidFill>
                  <a:srgbClr val="202124"/>
                </a:solidFill>
                <a:latin typeface="Roboto"/>
                <a:ea typeface="Roboto"/>
                <a:cs typeface="Roboto"/>
                <a:sym typeface="Roboto"/>
              </a:rPr>
              <a:t>Are the places of work and positions indicated, do you know the names of these people, can you find information about them?</a:t>
            </a:r>
            <a:endParaRPr/>
          </a:p>
          <a:p>
            <a:pPr marL="285750" marR="0" lvl="0" indent="-171450" algn="l" rtl="0">
              <a:spcBef>
                <a:spcPts val="0"/>
              </a:spcBef>
              <a:spcAft>
                <a:spcPts val="0"/>
              </a:spcAft>
              <a:buClr>
                <a:schemeClr val="dk1"/>
              </a:buClr>
              <a:buSzPts val="1800"/>
              <a:buFont typeface="Arial"/>
              <a:buNone/>
            </a:pPr>
            <a:endParaRPr sz="1800">
              <a:solidFill>
                <a:srgbClr val="202124"/>
              </a:solidFill>
              <a:latin typeface="Roboto"/>
              <a:ea typeface="Roboto"/>
              <a:cs typeface="Roboto"/>
              <a:sym typeface="Roboto"/>
            </a:endParaRPr>
          </a:p>
          <a:p>
            <a:pPr marL="285750" marR="0" lvl="0" indent="-285750" algn="l" rtl="0">
              <a:spcBef>
                <a:spcPts val="0"/>
              </a:spcBef>
              <a:spcAft>
                <a:spcPts val="0"/>
              </a:spcAft>
              <a:buClr>
                <a:srgbClr val="202124"/>
              </a:buClr>
              <a:buSzPts val="1800"/>
              <a:buFont typeface="Arial"/>
              <a:buChar char="•"/>
            </a:pPr>
            <a:r>
              <a:rPr lang="en-US" sz="1800">
                <a:solidFill>
                  <a:srgbClr val="202124"/>
                </a:solidFill>
                <a:latin typeface="Roboto"/>
                <a:ea typeface="Roboto"/>
                <a:cs typeface="Roboto"/>
                <a:sym typeface="Roboto"/>
              </a:rPr>
              <a:t>It is impossible to see the location of the editorial board</a:t>
            </a:r>
            <a:endParaRPr/>
          </a:p>
          <a:p>
            <a:pPr marL="285750" marR="0" lvl="0" indent="-171450" algn="l" rtl="0">
              <a:spcBef>
                <a:spcPts val="0"/>
              </a:spcBef>
              <a:spcAft>
                <a:spcPts val="0"/>
              </a:spcAft>
              <a:buClr>
                <a:schemeClr val="dk1"/>
              </a:buClr>
              <a:buSzPts val="1800"/>
              <a:buFont typeface="Arial"/>
              <a:buNone/>
            </a:pPr>
            <a:endParaRPr sz="1800">
              <a:solidFill>
                <a:srgbClr val="202124"/>
              </a:solidFill>
              <a:latin typeface="Roboto"/>
              <a:ea typeface="Roboto"/>
              <a:cs typeface="Roboto"/>
              <a:sym typeface="Roboto"/>
            </a:endParaRPr>
          </a:p>
        </p:txBody>
      </p:sp>
      <p:pic>
        <p:nvPicPr>
          <p:cNvPr id="170" name="Google Shape;170;p11"/>
          <p:cNvPicPr preferRelativeResize="0"/>
          <p:nvPr/>
        </p:nvPicPr>
        <p:blipFill rotWithShape="1">
          <a:blip r:embed="rId4">
            <a:alphaModFix/>
          </a:blip>
          <a:srcRect b="5169"/>
          <a:stretch/>
        </p:blipFill>
        <p:spPr>
          <a:xfrm>
            <a:off x="5938684" y="1151714"/>
            <a:ext cx="5666825" cy="5502217"/>
          </a:xfrm>
          <a:prstGeom prst="rect">
            <a:avLst/>
          </a:prstGeom>
          <a:noFill/>
          <a:ln>
            <a:noFill/>
          </a:ln>
        </p:spPr>
      </p:pic>
      <p:sp>
        <p:nvSpPr>
          <p:cNvPr id="171" name="Google Shape;171;p11"/>
          <p:cNvSpPr/>
          <p:nvPr/>
        </p:nvSpPr>
        <p:spPr>
          <a:xfrm>
            <a:off x="7220795" y="2477277"/>
            <a:ext cx="3152237" cy="4051342"/>
          </a:xfrm>
          <a:prstGeom prst="roundRect">
            <a:avLst>
              <a:gd name="adj" fmla="val 16667"/>
            </a:avLst>
          </a:prstGeom>
          <a:noFill/>
          <a:ln w="38100" cap="flat" cmpd="sng">
            <a:solidFill>
              <a:srgbClr val="00206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8" name="TextBox 7"/>
          <p:cNvSpPr txBox="1"/>
          <p:nvPr/>
        </p:nvSpPr>
        <p:spPr>
          <a:xfrm>
            <a:off x="0" y="124158"/>
            <a:ext cx="2811439" cy="523220"/>
          </a:xfrm>
          <a:prstGeom prst="rect">
            <a:avLst/>
          </a:prstGeom>
          <a:noFill/>
        </p:spPr>
        <p:txBody>
          <a:bodyPr wrap="square" rtlCol="0">
            <a:spAutoFit/>
          </a:bodyPr>
          <a:lstStyle/>
          <a:p>
            <a:r>
              <a:rPr lang="en-US" dirty="0" smtClean="0">
                <a:solidFill>
                  <a:schemeClr val="bg1"/>
                </a:solidFill>
                <a:latin typeface="Roboto" panose="020B0604020202020204" charset="0"/>
                <a:ea typeface="Roboto" panose="020B0604020202020204" charset="0"/>
              </a:rPr>
              <a:t>Zhuldyz Orazymbetova</a:t>
            </a:r>
          </a:p>
          <a:p>
            <a:r>
              <a:rPr lang="en-US" dirty="0" smtClean="0">
                <a:solidFill>
                  <a:schemeClr val="bg1"/>
                </a:solidFill>
                <a:latin typeface="Roboto" panose="020B0604020202020204" charset="0"/>
                <a:ea typeface="Roboto" panose="020B0604020202020204" charset="0"/>
              </a:rPr>
              <a:t>07.09.2022</a:t>
            </a:r>
            <a:endParaRPr lang="en-US" dirty="0">
              <a:solidFill>
                <a:schemeClr val="bg1"/>
              </a:solidFill>
              <a:latin typeface="Roboto" panose="020B0604020202020204" charset="0"/>
              <a:ea typeface="Roboto" panose="020B060402020202020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75"/>
        <p:cNvGrpSpPr/>
        <p:nvPr/>
      </p:nvGrpSpPr>
      <p:grpSpPr>
        <a:xfrm>
          <a:off x="0" y="0"/>
          <a:ext cx="0" cy="0"/>
          <a:chOff x="0" y="0"/>
          <a:chExt cx="0" cy="0"/>
        </a:xfrm>
      </p:grpSpPr>
      <p:pic>
        <p:nvPicPr>
          <p:cNvPr id="176" name="Google Shape;176;p12" descr="Изображение выглядит как внешний&#10;&#10;Автоматически созданное описание"/>
          <p:cNvPicPr preferRelativeResize="0"/>
          <p:nvPr/>
        </p:nvPicPr>
        <p:blipFill rotWithShape="1">
          <a:blip r:embed="rId3">
            <a:alphaModFix/>
          </a:blip>
          <a:srcRect b="79129"/>
          <a:stretch/>
        </p:blipFill>
        <p:spPr>
          <a:xfrm>
            <a:off x="0" y="0"/>
            <a:ext cx="12192000" cy="1431309"/>
          </a:xfrm>
          <a:prstGeom prst="rect">
            <a:avLst/>
          </a:prstGeom>
          <a:noFill/>
          <a:ln>
            <a:noFill/>
          </a:ln>
        </p:spPr>
      </p:pic>
      <p:sp>
        <p:nvSpPr>
          <p:cNvPr id="177" name="Google Shape;177;p12"/>
          <p:cNvSpPr txBox="1"/>
          <p:nvPr/>
        </p:nvSpPr>
        <p:spPr>
          <a:xfrm>
            <a:off x="0" y="105746"/>
            <a:ext cx="12192000" cy="1325563"/>
          </a:xfrm>
          <a:prstGeom prst="rect">
            <a:avLst/>
          </a:prstGeom>
          <a:noFill/>
          <a:ln>
            <a:noFill/>
          </a:ln>
        </p:spPr>
        <p:txBody>
          <a:bodyPr spcFirstLastPara="1" wrap="square" lIns="91425" tIns="45700" rIns="91425" bIns="45700" anchor="ctr" anchorCtr="0">
            <a:normAutofit/>
          </a:bodyPr>
          <a:lstStyle/>
          <a:p>
            <a:pPr marL="0" marR="0" lvl="0" indent="0" algn="ctr" rtl="0">
              <a:lnSpc>
                <a:spcPct val="90000"/>
              </a:lnSpc>
              <a:spcBef>
                <a:spcPts val="0"/>
              </a:spcBef>
              <a:spcAft>
                <a:spcPts val="0"/>
              </a:spcAft>
              <a:buClr>
                <a:srgbClr val="D8D8D8"/>
              </a:buClr>
              <a:buSzPts val="4400"/>
              <a:buFont typeface="Roboto"/>
              <a:buNone/>
            </a:pPr>
            <a:r>
              <a:rPr lang="en-US" sz="4400">
                <a:solidFill>
                  <a:srgbClr val="D8D8D8"/>
                </a:solidFill>
                <a:latin typeface="Roboto"/>
                <a:ea typeface="Roboto"/>
                <a:cs typeface="Roboto"/>
                <a:sym typeface="Roboto"/>
              </a:rPr>
              <a:t>How to identify Predatory Journal?</a:t>
            </a:r>
            <a:endParaRPr sz="4400">
              <a:solidFill>
                <a:srgbClr val="D8D8D8"/>
              </a:solidFill>
              <a:latin typeface="Roboto"/>
              <a:ea typeface="Roboto"/>
              <a:cs typeface="Roboto"/>
              <a:sym typeface="Roboto"/>
            </a:endParaRPr>
          </a:p>
        </p:txBody>
      </p:sp>
      <p:sp>
        <p:nvSpPr>
          <p:cNvPr id="178" name="Google Shape;178;p12"/>
          <p:cNvSpPr txBox="1"/>
          <p:nvPr/>
        </p:nvSpPr>
        <p:spPr>
          <a:xfrm>
            <a:off x="301356" y="1694831"/>
            <a:ext cx="11235648" cy="646331"/>
          </a:xfrm>
          <a:prstGeom prst="rect">
            <a:avLst/>
          </a:prstGeom>
          <a:noFill/>
          <a:ln>
            <a:noFill/>
          </a:ln>
        </p:spPr>
        <p:txBody>
          <a:bodyPr spcFirstLastPara="1" wrap="square" lIns="91425" tIns="45700" rIns="91425" bIns="45700" anchor="t" anchorCtr="0">
            <a:spAutoFit/>
          </a:bodyPr>
          <a:lstStyle/>
          <a:p>
            <a:pPr marL="285750" marR="0" lvl="0" indent="-285750" algn="l" rtl="0">
              <a:spcBef>
                <a:spcPts val="0"/>
              </a:spcBef>
              <a:spcAft>
                <a:spcPts val="0"/>
              </a:spcAft>
              <a:buClr>
                <a:srgbClr val="202124"/>
              </a:buClr>
              <a:buSzPts val="1800"/>
              <a:buFont typeface="Arial"/>
              <a:buChar char="•"/>
            </a:pPr>
            <a:r>
              <a:rPr lang="en-US" sz="1800">
                <a:solidFill>
                  <a:srgbClr val="202124"/>
                </a:solidFill>
                <a:latin typeface="Roboto"/>
                <a:ea typeface="Roboto"/>
                <a:cs typeface="Roboto"/>
                <a:sym typeface="Roboto"/>
              </a:rPr>
              <a:t>Accepts articles in one journal in many related areas.</a:t>
            </a:r>
            <a:endParaRPr/>
          </a:p>
          <a:p>
            <a:pPr marL="285750" marR="0" lvl="0" indent="-171450" algn="l" rtl="0">
              <a:spcBef>
                <a:spcPts val="0"/>
              </a:spcBef>
              <a:spcAft>
                <a:spcPts val="0"/>
              </a:spcAft>
              <a:buClr>
                <a:schemeClr val="dk1"/>
              </a:buClr>
              <a:buSzPts val="1800"/>
              <a:buFont typeface="Arial"/>
              <a:buNone/>
            </a:pPr>
            <a:endParaRPr sz="1800">
              <a:solidFill>
                <a:srgbClr val="202124"/>
              </a:solidFill>
              <a:latin typeface="Roboto"/>
              <a:ea typeface="Roboto"/>
              <a:cs typeface="Roboto"/>
              <a:sym typeface="Roboto"/>
            </a:endParaRPr>
          </a:p>
        </p:txBody>
      </p:sp>
      <p:pic>
        <p:nvPicPr>
          <p:cNvPr id="179" name="Google Shape;179;p12"/>
          <p:cNvPicPr preferRelativeResize="0"/>
          <p:nvPr/>
        </p:nvPicPr>
        <p:blipFill rotWithShape="1">
          <a:blip r:embed="rId4">
            <a:alphaModFix/>
          </a:blip>
          <a:srcRect/>
          <a:stretch/>
        </p:blipFill>
        <p:spPr>
          <a:xfrm>
            <a:off x="2309295" y="2311293"/>
            <a:ext cx="4082902" cy="4411092"/>
          </a:xfrm>
          <a:prstGeom prst="rect">
            <a:avLst/>
          </a:prstGeom>
          <a:noFill/>
          <a:ln w="38100" cap="sq" cmpd="sng">
            <a:solidFill>
              <a:srgbClr val="000000"/>
            </a:solidFill>
            <a:prstDash val="solid"/>
            <a:miter lim="800000"/>
            <a:headEnd type="none" w="sm" len="sm"/>
            <a:tailEnd type="none" w="sm" len="sm"/>
          </a:ln>
          <a:effectLst>
            <a:outerShdw blurRad="50800" dist="38100" dir="2700000" algn="tl" rotWithShape="0">
              <a:srgbClr val="000000">
                <a:alpha val="42745"/>
              </a:srgbClr>
            </a:outerShdw>
          </a:effectLst>
        </p:spPr>
      </p:pic>
      <p:pic>
        <p:nvPicPr>
          <p:cNvPr id="180" name="Google Shape;180;p12"/>
          <p:cNvPicPr preferRelativeResize="0"/>
          <p:nvPr/>
        </p:nvPicPr>
        <p:blipFill rotWithShape="1">
          <a:blip r:embed="rId5">
            <a:alphaModFix/>
          </a:blip>
          <a:srcRect/>
          <a:stretch/>
        </p:blipFill>
        <p:spPr>
          <a:xfrm>
            <a:off x="7020232" y="1435136"/>
            <a:ext cx="4181450" cy="5384698"/>
          </a:xfrm>
          <a:prstGeom prst="rect">
            <a:avLst/>
          </a:prstGeom>
          <a:noFill/>
          <a:ln w="38100" cap="sq" cmpd="sng">
            <a:solidFill>
              <a:srgbClr val="000000"/>
            </a:solidFill>
            <a:prstDash val="solid"/>
            <a:miter lim="800000"/>
            <a:headEnd type="none" w="sm" len="sm"/>
            <a:tailEnd type="none" w="sm" len="sm"/>
          </a:ln>
          <a:effectLst>
            <a:outerShdw blurRad="50800" dist="38100" dir="2700000" algn="tl" rotWithShape="0">
              <a:srgbClr val="000000">
                <a:alpha val="42745"/>
              </a:srgbClr>
            </a:outerShdw>
          </a:effectLst>
        </p:spPr>
      </p:pic>
      <p:sp>
        <p:nvSpPr>
          <p:cNvPr id="8" name="TextBox 7"/>
          <p:cNvSpPr txBox="1"/>
          <p:nvPr/>
        </p:nvSpPr>
        <p:spPr>
          <a:xfrm>
            <a:off x="0" y="124158"/>
            <a:ext cx="2811439" cy="523220"/>
          </a:xfrm>
          <a:prstGeom prst="rect">
            <a:avLst/>
          </a:prstGeom>
          <a:noFill/>
        </p:spPr>
        <p:txBody>
          <a:bodyPr wrap="square" rtlCol="0">
            <a:spAutoFit/>
          </a:bodyPr>
          <a:lstStyle/>
          <a:p>
            <a:r>
              <a:rPr lang="en-US" dirty="0" smtClean="0">
                <a:solidFill>
                  <a:schemeClr val="bg1"/>
                </a:solidFill>
                <a:latin typeface="Roboto" panose="020B0604020202020204" charset="0"/>
                <a:ea typeface="Roboto" panose="020B0604020202020204" charset="0"/>
              </a:rPr>
              <a:t>Zhuldyz Orazymbetova</a:t>
            </a:r>
          </a:p>
          <a:p>
            <a:r>
              <a:rPr lang="en-US" dirty="0" smtClean="0">
                <a:solidFill>
                  <a:schemeClr val="bg1"/>
                </a:solidFill>
                <a:latin typeface="Roboto" panose="020B0604020202020204" charset="0"/>
                <a:ea typeface="Roboto" panose="020B0604020202020204" charset="0"/>
              </a:rPr>
              <a:t>07.09.2022</a:t>
            </a:r>
            <a:endParaRPr lang="en-US" dirty="0">
              <a:solidFill>
                <a:schemeClr val="bg1"/>
              </a:solidFill>
              <a:latin typeface="Roboto" panose="020B0604020202020204" charset="0"/>
              <a:ea typeface="Roboto" panose="020B060402020202020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84"/>
        <p:cNvGrpSpPr/>
        <p:nvPr/>
      </p:nvGrpSpPr>
      <p:grpSpPr>
        <a:xfrm>
          <a:off x="0" y="0"/>
          <a:ext cx="0" cy="0"/>
          <a:chOff x="0" y="0"/>
          <a:chExt cx="0" cy="0"/>
        </a:xfrm>
      </p:grpSpPr>
      <p:pic>
        <p:nvPicPr>
          <p:cNvPr id="185" name="Google Shape;185;p13" descr="Изображение выглядит как внешний&#10;&#10;Автоматически созданное описание"/>
          <p:cNvPicPr preferRelativeResize="0"/>
          <p:nvPr/>
        </p:nvPicPr>
        <p:blipFill rotWithShape="1">
          <a:blip r:embed="rId3">
            <a:alphaModFix/>
          </a:blip>
          <a:srcRect b="79129"/>
          <a:stretch/>
        </p:blipFill>
        <p:spPr>
          <a:xfrm>
            <a:off x="0" y="0"/>
            <a:ext cx="12192000" cy="1431309"/>
          </a:xfrm>
          <a:prstGeom prst="rect">
            <a:avLst/>
          </a:prstGeom>
          <a:noFill/>
          <a:ln>
            <a:noFill/>
          </a:ln>
        </p:spPr>
      </p:pic>
      <p:sp>
        <p:nvSpPr>
          <p:cNvPr id="186" name="Google Shape;186;p13"/>
          <p:cNvSpPr txBox="1"/>
          <p:nvPr/>
        </p:nvSpPr>
        <p:spPr>
          <a:xfrm>
            <a:off x="0" y="105746"/>
            <a:ext cx="12192000" cy="1325563"/>
          </a:xfrm>
          <a:prstGeom prst="rect">
            <a:avLst/>
          </a:prstGeom>
          <a:noFill/>
          <a:ln>
            <a:noFill/>
          </a:ln>
        </p:spPr>
        <p:txBody>
          <a:bodyPr spcFirstLastPara="1" wrap="square" lIns="91425" tIns="45700" rIns="91425" bIns="45700" anchor="ctr" anchorCtr="0">
            <a:normAutofit/>
          </a:bodyPr>
          <a:lstStyle/>
          <a:p>
            <a:pPr marL="0" marR="0" lvl="0" indent="0" algn="ctr" rtl="0">
              <a:lnSpc>
                <a:spcPct val="90000"/>
              </a:lnSpc>
              <a:spcBef>
                <a:spcPts val="0"/>
              </a:spcBef>
              <a:spcAft>
                <a:spcPts val="0"/>
              </a:spcAft>
              <a:buClr>
                <a:srgbClr val="D8D8D8"/>
              </a:buClr>
              <a:buSzPts val="4400"/>
              <a:buFont typeface="Roboto"/>
              <a:buNone/>
            </a:pPr>
            <a:r>
              <a:rPr lang="en-US" sz="4400">
                <a:solidFill>
                  <a:srgbClr val="D8D8D8"/>
                </a:solidFill>
                <a:latin typeface="Roboto"/>
                <a:ea typeface="Roboto"/>
                <a:cs typeface="Roboto"/>
                <a:sym typeface="Roboto"/>
              </a:rPr>
              <a:t>How to identify Predatory Journal?</a:t>
            </a:r>
            <a:endParaRPr sz="4400">
              <a:solidFill>
                <a:srgbClr val="D8D8D8"/>
              </a:solidFill>
              <a:latin typeface="Roboto"/>
              <a:ea typeface="Roboto"/>
              <a:cs typeface="Roboto"/>
              <a:sym typeface="Roboto"/>
            </a:endParaRPr>
          </a:p>
        </p:txBody>
      </p:sp>
      <p:sp>
        <p:nvSpPr>
          <p:cNvPr id="187" name="Google Shape;187;p13"/>
          <p:cNvSpPr txBox="1"/>
          <p:nvPr/>
        </p:nvSpPr>
        <p:spPr>
          <a:xfrm>
            <a:off x="301356" y="1694831"/>
            <a:ext cx="11235648" cy="923330"/>
          </a:xfrm>
          <a:prstGeom prst="rect">
            <a:avLst/>
          </a:prstGeom>
          <a:noFill/>
          <a:ln>
            <a:noFill/>
          </a:ln>
        </p:spPr>
        <p:txBody>
          <a:bodyPr spcFirstLastPara="1" wrap="square" lIns="91425" tIns="45700" rIns="91425" bIns="45700" anchor="t" anchorCtr="0">
            <a:spAutoFit/>
          </a:bodyPr>
          <a:lstStyle/>
          <a:p>
            <a:pPr marL="285750" marR="0" lvl="0" indent="-285750" algn="l" rtl="0">
              <a:spcBef>
                <a:spcPts val="0"/>
              </a:spcBef>
              <a:spcAft>
                <a:spcPts val="0"/>
              </a:spcAft>
              <a:buClr>
                <a:srgbClr val="202124"/>
              </a:buClr>
              <a:buSzPts val="1800"/>
              <a:buFont typeface="Arial"/>
              <a:buChar char="•"/>
            </a:pPr>
            <a:r>
              <a:rPr lang="en-US" sz="1800">
                <a:solidFill>
                  <a:srgbClr val="202124"/>
                </a:solidFill>
                <a:latin typeface="Roboto"/>
                <a:ea typeface="Roboto"/>
                <a:cs typeface="Roboto"/>
                <a:sym typeface="Roboto"/>
              </a:rPr>
              <a:t>The journal has a similar name with the famous journal in this subject, sometimes differing in prepositions OF or FOR</a:t>
            </a:r>
            <a:endParaRPr/>
          </a:p>
          <a:p>
            <a:pPr marL="285750" marR="0" lvl="0" indent="-171450" algn="l" rtl="0">
              <a:spcBef>
                <a:spcPts val="0"/>
              </a:spcBef>
              <a:spcAft>
                <a:spcPts val="0"/>
              </a:spcAft>
              <a:buClr>
                <a:schemeClr val="dk1"/>
              </a:buClr>
              <a:buSzPts val="1800"/>
              <a:buFont typeface="Arial"/>
              <a:buNone/>
            </a:pPr>
            <a:endParaRPr sz="1800">
              <a:solidFill>
                <a:srgbClr val="202124"/>
              </a:solidFill>
              <a:latin typeface="Roboto"/>
              <a:ea typeface="Roboto"/>
              <a:cs typeface="Roboto"/>
              <a:sym typeface="Roboto"/>
            </a:endParaRPr>
          </a:p>
        </p:txBody>
      </p:sp>
      <p:pic>
        <p:nvPicPr>
          <p:cNvPr id="188" name="Google Shape;188;p13" descr="Oxford Review of Education: Vol 44, No 1"/>
          <p:cNvPicPr preferRelativeResize="0"/>
          <p:nvPr/>
        </p:nvPicPr>
        <p:blipFill rotWithShape="1">
          <a:blip r:embed="rId4">
            <a:alphaModFix/>
          </a:blip>
          <a:srcRect/>
          <a:stretch/>
        </p:blipFill>
        <p:spPr>
          <a:xfrm>
            <a:off x="2802194" y="2618161"/>
            <a:ext cx="2762862" cy="3937830"/>
          </a:xfrm>
          <a:prstGeom prst="rect">
            <a:avLst/>
          </a:prstGeom>
          <a:noFill/>
          <a:ln>
            <a:noFill/>
          </a:ln>
        </p:spPr>
      </p:pic>
      <p:pic>
        <p:nvPicPr>
          <p:cNvPr id="189" name="Google Shape;189;p13"/>
          <p:cNvPicPr preferRelativeResize="0"/>
          <p:nvPr/>
        </p:nvPicPr>
        <p:blipFill rotWithShape="1">
          <a:blip r:embed="rId5">
            <a:alphaModFix/>
          </a:blip>
          <a:srcRect/>
          <a:stretch/>
        </p:blipFill>
        <p:spPr>
          <a:xfrm>
            <a:off x="7014006" y="2618161"/>
            <a:ext cx="3074048" cy="3937831"/>
          </a:xfrm>
          <a:prstGeom prst="rect">
            <a:avLst/>
          </a:prstGeom>
          <a:noFill/>
          <a:ln>
            <a:noFill/>
          </a:ln>
        </p:spPr>
      </p:pic>
      <p:sp>
        <p:nvSpPr>
          <p:cNvPr id="8" name="TextBox 7"/>
          <p:cNvSpPr txBox="1"/>
          <p:nvPr/>
        </p:nvSpPr>
        <p:spPr>
          <a:xfrm>
            <a:off x="0" y="124158"/>
            <a:ext cx="2811439" cy="523220"/>
          </a:xfrm>
          <a:prstGeom prst="rect">
            <a:avLst/>
          </a:prstGeom>
          <a:noFill/>
        </p:spPr>
        <p:txBody>
          <a:bodyPr wrap="square" rtlCol="0">
            <a:spAutoFit/>
          </a:bodyPr>
          <a:lstStyle/>
          <a:p>
            <a:r>
              <a:rPr lang="en-US" dirty="0" smtClean="0">
                <a:solidFill>
                  <a:schemeClr val="bg1"/>
                </a:solidFill>
                <a:latin typeface="Roboto" panose="020B0604020202020204" charset="0"/>
                <a:ea typeface="Roboto" panose="020B0604020202020204" charset="0"/>
              </a:rPr>
              <a:t>Zhuldyz Orazymbetova</a:t>
            </a:r>
          </a:p>
          <a:p>
            <a:r>
              <a:rPr lang="en-US" dirty="0" smtClean="0">
                <a:solidFill>
                  <a:schemeClr val="bg1"/>
                </a:solidFill>
                <a:latin typeface="Roboto" panose="020B0604020202020204" charset="0"/>
                <a:ea typeface="Roboto" panose="020B0604020202020204" charset="0"/>
              </a:rPr>
              <a:t>07.09.2022</a:t>
            </a:r>
            <a:endParaRPr lang="en-US" dirty="0">
              <a:solidFill>
                <a:schemeClr val="bg1"/>
              </a:solidFill>
              <a:latin typeface="Roboto" panose="020B0604020202020204" charset="0"/>
              <a:ea typeface="Roboto" panose="020B060402020202020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93"/>
        <p:cNvGrpSpPr/>
        <p:nvPr/>
      </p:nvGrpSpPr>
      <p:grpSpPr>
        <a:xfrm>
          <a:off x="0" y="0"/>
          <a:ext cx="0" cy="0"/>
          <a:chOff x="0" y="0"/>
          <a:chExt cx="0" cy="0"/>
        </a:xfrm>
      </p:grpSpPr>
      <p:pic>
        <p:nvPicPr>
          <p:cNvPr id="194" name="Google Shape;194;p14" descr="Изображение выглядит как внешний&#10;&#10;Автоматически созданное описание"/>
          <p:cNvPicPr preferRelativeResize="0"/>
          <p:nvPr/>
        </p:nvPicPr>
        <p:blipFill rotWithShape="1">
          <a:blip r:embed="rId3">
            <a:alphaModFix/>
          </a:blip>
          <a:srcRect b="79129"/>
          <a:stretch/>
        </p:blipFill>
        <p:spPr>
          <a:xfrm>
            <a:off x="0" y="0"/>
            <a:ext cx="12192000" cy="1431309"/>
          </a:xfrm>
          <a:prstGeom prst="rect">
            <a:avLst/>
          </a:prstGeom>
          <a:noFill/>
          <a:ln>
            <a:noFill/>
          </a:ln>
        </p:spPr>
      </p:pic>
      <p:sp>
        <p:nvSpPr>
          <p:cNvPr id="195" name="Google Shape;195;p14"/>
          <p:cNvSpPr txBox="1"/>
          <p:nvPr/>
        </p:nvSpPr>
        <p:spPr>
          <a:xfrm>
            <a:off x="0" y="105746"/>
            <a:ext cx="12192000" cy="1325563"/>
          </a:xfrm>
          <a:prstGeom prst="rect">
            <a:avLst/>
          </a:prstGeom>
          <a:noFill/>
          <a:ln>
            <a:noFill/>
          </a:ln>
        </p:spPr>
        <p:txBody>
          <a:bodyPr spcFirstLastPara="1" wrap="square" lIns="91425" tIns="45700" rIns="91425" bIns="45700" anchor="ctr" anchorCtr="0">
            <a:normAutofit/>
          </a:bodyPr>
          <a:lstStyle/>
          <a:p>
            <a:pPr marL="0" marR="0" lvl="0" indent="0" algn="ctr" rtl="0">
              <a:lnSpc>
                <a:spcPct val="90000"/>
              </a:lnSpc>
              <a:spcBef>
                <a:spcPts val="0"/>
              </a:spcBef>
              <a:spcAft>
                <a:spcPts val="0"/>
              </a:spcAft>
              <a:buClr>
                <a:srgbClr val="D8D8D8"/>
              </a:buClr>
              <a:buSzPts val="4400"/>
              <a:buFont typeface="Roboto"/>
              <a:buNone/>
            </a:pPr>
            <a:r>
              <a:rPr lang="en-US" sz="4400">
                <a:solidFill>
                  <a:srgbClr val="D8D8D8"/>
                </a:solidFill>
                <a:latin typeface="Roboto"/>
                <a:ea typeface="Roboto"/>
                <a:cs typeface="Roboto"/>
                <a:sym typeface="Roboto"/>
              </a:rPr>
              <a:t>How to identify Predatory Journal?</a:t>
            </a:r>
            <a:endParaRPr sz="4400">
              <a:solidFill>
                <a:srgbClr val="D8D8D8"/>
              </a:solidFill>
              <a:latin typeface="Roboto"/>
              <a:ea typeface="Roboto"/>
              <a:cs typeface="Roboto"/>
              <a:sym typeface="Roboto"/>
            </a:endParaRPr>
          </a:p>
        </p:txBody>
      </p:sp>
      <p:sp>
        <p:nvSpPr>
          <p:cNvPr id="196" name="Google Shape;196;p14"/>
          <p:cNvSpPr txBox="1"/>
          <p:nvPr/>
        </p:nvSpPr>
        <p:spPr>
          <a:xfrm>
            <a:off x="301356" y="1694831"/>
            <a:ext cx="11235648" cy="646331"/>
          </a:xfrm>
          <a:prstGeom prst="rect">
            <a:avLst/>
          </a:prstGeom>
          <a:noFill/>
          <a:ln>
            <a:noFill/>
          </a:ln>
        </p:spPr>
        <p:txBody>
          <a:bodyPr spcFirstLastPara="1" wrap="square" lIns="91425" tIns="45700" rIns="91425" bIns="45700" anchor="t" anchorCtr="0">
            <a:spAutoFit/>
          </a:bodyPr>
          <a:lstStyle/>
          <a:p>
            <a:pPr marL="285750" marR="0" lvl="0" indent="-285750" algn="l" rtl="0">
              <a:spcBef>
                <a:spcPts val="0"/>
              </a:spcBef>
              <a:spcAft>
                <a:spcPts val="0"/>
              </a:spcAft>
              <a:buClr>
                <a:srgbClr val="202124"/>
              </a:buClr>
              <a:buSzPts val="1800"/>
              <a:buFont typeface="Arial"/>
              <a:buChar char="•"/>
            </a:pPr>
            <a:r>
              <a:rPr lang="en-US" sz="1800">
                <a:solidFill>
                  <a:srgbClr val="202124"/>
                </a:solidFill>
                <a:latin typeface="Roboto"/>
                <a:ea typeface="Roboto"/>
                <a:cs typeface="Roboto"/>
                <a:sym typeface="Roboto"/>
              </a:rPr>
              <a:t>Website design, presence of pop-up and blinking elements, grammatical errors</a:t>
            </a:r>
            <a:endParaRPr/>
          </a:p>
          <a:p>
            <a:pPr marL="285750" marR="0" lvl="0" indent="-171450" algn="l" rtl="0">
              <a:spcBef>
                <a:spcPts val="0"/>
              </a:spcBef>
              <a:spcAft>
                <a:spcPts val="0"/>
              </a:spcAft>
              <a:buClr>
                <a:schemeClr val="dk1"/>
              </a:buClr>
              <a:buSzPts val="1800"/>
              <a:buFont typeface="Arial"/>
              <a:buNone/>
            </a:pPr>
            <a:endParaRPr sz="1800">
              <a:solidFill>
                <a:srgbClr val="202124"/>
              </a:solidFill>
              <a:latin typeface="Roboto"/>
              <a:ea typeface="Roboto"/>
              <a:cs typeface="Roboto"/>
              <a:sym typeface="Roboto"/>
            </a:endParaRPr>
          </a:p>
        </p:txBody>
      </p:sp>
      <p:pic>
        <p:nvPicPr>
          <p:cNvPr id="197" name="Google Shape;197;p14"/>
          <p:cNvPicPr preferRelativeResize="0"/>
          <p:nvPr/>
        </p:nvPicPr>
        <p:blipFill rotWithShape="1">
          <a:blip r:embed="rId4">
            <a:alphaModFix/>
          </a:blip>
          <a:srcRect/>
          <a:stretch/>
        </p:blipFill>
        <p:spPr>
          <a:xfrm>
            <a:off x="301356" y="2119658"/>
            <a:ext cx="6095999" cy="2837969"/>
          </a:xfrm>
          <a:prstGeom prst="rect">
            <a:avLst/>
          </a:prstGeom>
          <a:noFill/>
          <a:ln w="9525" cap="flat" cmpd="sng">
            <a:solidFill>
              <a:srgbClr val="000000"/>
            </a:solidFill>
            <a:prstDash val="solid"/>
            <a:round/>
            <a:headEnd type="none" w="sm" len="sm"/>
            <a:tailEnd type="none" w="sm" len="sm"/>
          </a:ln>
        </p:spPr>
      </p:pic>
      <p:pic>
        <p:nvPicPr>
          <p:cNvPr id="198" name="Google Shape;198;p14"/>
          <p:cNvPicPr preferRelativeResize="0"/>
          <p:nvPr/>
        </p:nvPicPr>
        <p:blipFill rotWithShape="1">
          <a:blip r:embed="rId5">
            <a:alphaModFix/>
          </a:blip>
          <a:srcRect/>
          <a:stretch/>
        </p:blipFill>
        <p:spPr>
          <a:xfrm>
            <a:off x="5720012" y="3146323"/>
            <a:ext cx="6255677" cy="3605931"/>
          </a:xfrm>
          <a:prstGeom prst="rect">
            <a:avLst/>
          </a:prstGeom>
          <a:noFill/>
          <a:ln w="9525" cap="flat" cmpd="sng">
            <a:solidFill>
              <a:srgbClr val="000000"/>
            </a:solidFill>
            <a:prstDash val="solid"/>
            <a:round/>
            <a:headEnd type="none" w="sm" len="sm"/>
            <a:tailEnd type="none" w="sm" len="sm"/>
          </a:ln>
        </p:spPr>
      </p:pic>
      <p:sp>
        <p:nvSpPr>
          <p:cNvPr id="199" name="Google Shape;199;p14"/>
          <p:cNvSpPr/>
          <p:nvPr/>
        </p:nvSpPr>
        <p:spPr>
          <a:xfrm>
            <a:off x="6096000" y="5382454"/>
            <a:ext cx="1720645" cy="1475546"/>
          </a:xfrm>
          <a:prstGeom prst="roundRect">
            <a:avLst>
              <a:gd name="adj" fmla="val 16667"/>
            </a:avLst>
          </a:prstGeom>
          <a:noFill/>
          <a:ln w="38100" cap="flat" cmpd="sng">
            <a:solidFill>
              <a:srgbClr val="00206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9" name="TextBox 8"/>
          <p:cNvSpPr txBox="1"/>
          <p:nvPr/>
        </p:nvSpPr>
        <p:spPr>
          <a:xfrm>
            <a:off x="0" y="124158"/>
            <a:ext cx="2811439" cy="523220"/>
          </a:xfrm>
          <a:prstGeom prst="rect">
            <a:avLst/>
          </a:prstGeom>
          <a:noFill/>
        </p:spPr>
        <p:txBody>
          <a:bodyPr wrap="square" rtlCol="0">
            <a:spAutoFit/>
          </a:bodyPr>
          <a:lstStyle/>
          <a:p>
            <a:r>
              <a:rPr lang="en-US" dirty="0" smtClean="0">
                <a:solidFill>
                  <a:schemeClr val="bg1"/>
                </a:solidFill>
                <a:latin typeface="Roboto" panose="020B0604020202020204" charset="0"/>
                <a:ea typeface="Roboto" panose="020B0604020202020204" charset="0"/>
              </a:rPr>
              <a:t>Zhuldyz Orazymbetova</a:t>
            </a:r>
          </a:p>
          <a:p>
            <a:r>
              <a:rPr lang="en-US" dirty="0" smtClean="0">
                <a:solidFill>
                  <a:schemeClr val="bg1"/>
                </a:solidFill>
                <a:latin typeface="Roboto" panose="020B0604020202020204" charset="0"/>
                <a:ea typeface="Roboto" panose="020B0604020202020204" charset="0"/>
              </a:rPr>
              <a:t>07.09.2022</a:t>
            </a:r>
            <a:endParaRPr lang="en-US" dirty="0">
              <a:solidFill>
                <a:schemeClr val="bg1"/>
              </a:solidFill>
              <a:latin typeface="Roboto" panose="020B0604020202020204" charset="0"/>
              <a:ea typeface="Roboto" panose="020B060402020202020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199"/>
                                        </p:tgtEl>
                                        <p:attrNameLst>
                                          <p:attrName>style.visibility</p:attrName>
                                        </p:attrNameLst>
                                      </p:cBhvr>
                                      <p:to>
                                        <p:strVal val="visible"/>
                                      </p:to>
                                    </p:set>
                                    <p:anim calcmode="lin" valueType="num">
                                      <p:cBhvr additive="base">
                                        <p:cTn id="11" dur="500"/>
                                        <p:tgtEl>
                                          <p:spTgt spid="19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03"/>
        <p:cNvGrpSpPr/>
        <p:nvPr/>
      </p:nvGrpSpPr>
      <p:grpSpPr>
        <a:xfrm>
          <a:off x="0" y="0"/>
          <a:ext cx="0" cy="0"/>
          <a:chOff x="0" y="0"/>
          <a:chExt cx="0" cy="0"/>
        </a:xfrm>
      </p:grpSpPr>
      <p:pic>
        <p:nvPicPr>
          <p:cNvPr id="204" name="Google Shape;204;p15" descr="Изображение выглядит как внешний&#10;&#10;Автоматически созданное описание"/>
          <p:cNvPicPr preferRelativeResize="0"/>
          <p:nvPr/>
        </p:nvPicPr>
        <p:blipFill rotWithShape="1">
          <a:blip r:embed="rId3">
            <a:alphaModFix/>
          </a:blip>
          <a:srcRect b="79129"/>
          <a:stretch/>
        </p:blipFill>
        <p:spPr>
          <a:xfrm>
            <a:off x="0" y="0"/>
            <a:ext cx="12192000" cy="1431309"/>
          </a:xfrm>
          <a:prstGeom prst="rect">
            <a:avLst/>
          </a:prstGeom>
          <a:noFill/>
          <a:ln>
            <a:noFill/>
          </a:ln>
        </p:spPr>
      </p:pic>
      <p:sp>
        <p:nvSpPr>
          <p:cNvPr id="205" name="Google Shape;205;p15"/>
          <p:cNvSpPr txBox="1"/>
          <p:nvPr/>
        </p:nvSpPr>
        <p:spPr>
          <a:xfrm>
            <a:off x="0" y="105746"/>
            <a:ext cx="12192000" cy="1325563"/>
          </a:xfrm>
          <a:prstGeom prst="rect">
            <a:avLst/>
          </a:prstGeom>
          <a:noFill/>
          <a:ln>
            <a:noFill/>
          </a:ln>
        </p:spPr>
        <p:txBody>
          <a:bodyPr spcFirstLastPara="1" wrap="square" lIns="91425" tIns="45700" rIns="91425" bIns="45700" anchor="ctr" anchorCtr="0">
            <a:normAutofit/>
          </a:bodyPr>
          <a:lstStyle/>
          <a:p>
            <a:pPr marL="0" marR="0" lvl="0" indent="0" algn="ctr" rtl="0">
              <a:lnSpc>
                <a:spcPct val="90000"/>
              </a:lnSpc>
              <a:spcBef>
                <a:spcPts val="0"/>
              </a:spcBef>
              <a:spcAft>
                <a:spcPts val="0"/>
              </a:spcAft>
              <a:buClr>
                <a:srgbClr val="D8D8D8"/>
              </a:buClr>
              <a:buSzPts val="4400"/>
              <a:buFont typeface="Roboto"/>
              <a:buNone/>
            </a:pPr>
            <a:r>
              <a:rPr lang="en-US" sz="4400">
                <a:solidFill>
                  <a:srgbClr val="D8D8D8"/>
                </a:solidFill>
                <a:latin typeface="Roboto"/>
                <a:ea typeface="Roboto"/>
                <a:cs typeface="Roboto"/>
                <a:sym typeface="Roboto"/>
              </a:rPr>
              <a:t>How to identify Predatory Journal?</a:t>
            </a:r>
            <a:endParaRPr sz="4400">
              <a:solidFill>
                <a:srgbClr val="D8D8D8"/>
              </a:solidFill>
              <a:latin typeface="Roboto"/>
              <a:ea typeface="Roboto"/>
              <a:cs typeface="Roboto"/>
              <a:sym typeface="Roboto"/>
            </a:endParaRPr>
          </a:p>
        </p:txBody>
      </p:sp>
      <p:sp>
        <p:nvSpPr>
          <p:cNvPr id="206" name="Google Shape;206;p15"/>
          <p:cNvSpPr txBox="1"/>
          <p:nvPr/>
        </p:nvSpPr>
        <p:spPr>
          <a:xfrm>
            <a:off x="301356" y="1694831"/>
            <a:ext cx="11235648" cy="2585323"/>
          </a:xfrm>
          <a:prstGeom prst="rect">
            <a:avLst/>
          </a:prstGeom>
          <a:noFill/>
          <a:ln>
            <a:noFill/>
          </a:ln>
        </p:spPr>
        <p:txBody>
          <a:bodyPr spcFirstLastPara="1" wrap="square" lIns="91425" tIns="45700" rIns="91425" bIns="45700" anchor="t" anchorCtr="0">
            <a:spAutoFit/>
          </a:bodyPr>
          <a:lstStyle/>
          <a:p>
            <a:pPr marL="285750" marR="0" lvl="0" indent="-285750" algn="l" rtl="0">
              <a:spcBef>
                <a:spcPts val="0"/>
              </a:spcBef>
              <a:spcAft>
                <a:spcPts val="0"/>
              </a:spcAft>
              <a:buClr>
                <a:srgbClr val="202124"/>
              </a:buClr>
              <a:buSzPts val="1800"/>
              <a:buFont typeface="Arial"/>
              <a:buChar char="•"/>
            </a:pPr>
            <a:r>
              <a:rPr lang="en-US" sz="1800">
                <a:solidFill>
                  <a:srgbClr val="202124"/>
                </a:solidFill>
                <a:latin typeface="Roboto"/>
                <a:ea typeface="Roboto"/>
                <a:cs typeface="Roboto"/>
                <a:sym typeface="Roboto"/>
              </a:rPr>
              <a:t>Formatting guidelines for authors: most predatory journals do not have specific guidelines, including citation formats</a:t>
            </a:r>
            <a:endParaRPr/>
          </a:p>
          <a:p>
            <a:pPr marL="285750" marR="0" lvl="0" indent="-171450" algn="l" rtl="0">
              <a:spcBef>
                <a:spcPts val="0"/>
              </a:spcBef>
              <a:spcAft>
                <a:spcPts val="0"/>
              </a:spcAft>
              <a:buClr>
                <a:schemeClr val="dk1"/>
              </a:buClr>
              <a:buSzPts val="1800"/>
              <a:buFont typeface="Arial"/>
              <a:buNone/>
            </a:pPr>
            <a:endParaRPr sz="1800">
              <a:solidFill>
                <a:srgbClr val="202124"/>
              </a:solidFill>
              <a:latin typeface="Roboto"/>
              <a:ea typeface="Roboto"/>
              <a:cs typeface="Roboto"/>
              <a:sym typeface="Roboto"/>
            </a:endParaRPr>
          </a:p>
          <a:p>
            <a:pPr marL="285750" marR="0" lvl="0" indent="-285750" algn="l" rtl="0">
              <a:spcBef>
                <a:spcPts val="0"/>
              </a:spcBef>
              <a:spcAft>
                <a:spcPts val="0"/>
              </a:spcAft>
              <a:buClr>
                <a:srgbClr val="202124"/>
              </a:buClr>
              <a:buSzPts val="1800"/>
              <a:buFont typeface="Arial"/>
              <a:buChar char="•"/>
            </a:pPr>
            <a:r>
              <a:rPr lang="en-US" sz="1800">
                <a:solidFill>
                  <a:srgbClr val="202124"/>
                </a:solidFill>
                <a:latin typeface="Roboto"/>
                <a:ea typeface="Roboto"/>
                <a:cs typeface="Roboto"/>
                <a:sym typeface="Roboto"/>
              </a:rPr>
              <a:t>Archive: </a:t>
            </a:r>
            <a:endParaRPr/>
          </a:p>
          <a:p>
            <a:pPr marL="982663" marR="0" lvl="0" indent="-285750" algn="l" rtl="0">
              <a:spcBef>
                <a:spcPts val="0"/>
              </a:spcBef>
              <a:spcAft>
                <a:spcPts val="0"/>
              </a:spcAft>
              <a:buClr>
                <a:srgbClr val="C00000"/>
              </a:buClr>
              <a:buSzPts val="1962"/>
              <a:buFont typeface="Noto Sans Symbols"/>
              <a:buChar char="▪"/>
            </a:pPr>
            <a:r>
              <a:rPr lang="en-US" sz="1800">
                <a:solidFill>
                  <a:srgbClr val="202124"/>
                </a:solidFill>
                <a:latin typeface="Roboto"/>
                <a:ea typeface="Roboto"/>
                <a:cs typeface="Roboto"/>
                <a:sym typeface="Roboto"/>
              </a:rPr>
              <a:t>go to the proposed site of the journal, in the archive section</a:t>
            </a:r>
            <a:endParaRPr/>
          </a:p>
          <a:p>
            <a:pPr marL="982663" marR="0" lvl="0" indent="-285750" algn="l" rtl="0">
              <a:spcBef>
                <a:spcPts val="0"/>
              </a:spcBef>
              <a:spcAft>
                <a:spcPts val="0"/>
              </a:spcAft>
              <a:buClr>
                <a:srgbClr val="C00000"/>
              </a:buClr>
              <a:buSzPts val="1962"/>
              <a:buFont typeface="Noto Sans Symbols"/>
              <a:buChar char="▪"/>
            </a:pPr>
            <a:r>
              <a:rPr lang="en-US" sz="1800">
                <a:solidFill>
                  <a:srgbClr val="202124"/>
                </a:solidFill>
                <a:latin typeface="Roboto"/>
                <a:ea typeface="Roboto"/>
                <a:cs typeface="Roboto"/>
                <a:sym typeface="Roboto"/>
              </a:rPr>
              <a:t>Find any article, preferably one of the latest</a:t>
            </a:r>
            <a:endParaRPr/>
          </a:p>
          <a:p>
            <a:pPr marL="982663" marR="0" lvl="0" indent="-285750" algn="l" rtl="0">
              <a:spcBef>
                <a:spcPts val="0"/>
              </a:spcBef>
              <a:spcAft>
                <a:spcPts val="0"/>
              </a:spcAft>
              <a:buClr>
                <a:srgbClr val="C00000"/>
              </a:buClr>
              <a:buSzPts val="1962"/>
              <a:buFont typeface="Noto Sans Symbols"/>
              <a:buChar char="▪"/>
            </a:pPr>
            <a:r>
              <a:rPr lang="en-US" sz="1800">
                <a:solidFill>
                  <a:srgbClr val="202124"/>
                </a:solidFill>
                <a:latin typeface="Roboto"/>
                <a:ea typeface="Roboto"/>
                <a:cs typeface="Roboto"/>
                <a:sym typeface="Roboto"/>
              </a:rPr>
              <a:t>Check whether such an article is indexed, with such authors and title in Web of Science</a:t>
            </a:r>
            <a:endParaRPr/>
          </a:p>
          <a:p>
            <a:pPr marL="285750" marR="0" lvl="0" indent="-171450" algn="l" rtl="0">
              <a:spcBef>
                <a:spcPts val="0"/>
              </a:spcBef>
              <a:spcAft>
                <a:spcPts val="0"/>
              </a:spcAft>
              <a:buClr>
                <a:schemeClr val="dk1"/>
              </a:buClr>
              <a:buSzPts val="1800"/>
              <a:buFont typeface="Noto Sans Symbols"/>
              <a:buNone/>
            </a:pPr>
            <a:endParaRPr sz="1800">
              <a:solidFill>
                <a:srgbClr val="202124"/>
              </a:solidFill>
              <a:latin typeface="Roboto"/>
              <a:ea typeface="Roboto"/>
              <a:cs typeface="Roboto"/>
              <a:sym typeface="Roboto"/>
            </a:endParaRPr>
          </a:p>
          <a:p>
            <a:pPr marL="285750" marR="0" lvl="0" indent="-171450" algn="l" rtl="0">
              <a:spcBef>
                <a:spcPts val="0"/>
              </a:spcBef>
              <a:spcAft>
                <a:spcPts val="0"/>
              </a:spcAft>
              <a:buClr>
                <a:schemeClr val="dk1"/>
              </a:buClr>
              <a:buSzPts val="1800"/>
              <a:buFont typeface="Noto Sans Symbols"/>
              <a:buNone/>
            </a:pPr>
            <a:endParaRPr sz="1800">
              <a:solidFill>
                <a:srgbClr val="202124"/>
              </a:solidFill>
              <a:latin typeface="Roboto"/>
              <a:ea typeface="Roboto"/>
              <a:cs typeface="Roboto"/>
              <a:sym typeface="Roboto"/>
            </a:endParaRPr>
          </a:p>
        </p:txBody>
      </p:sp>
      <p:sp>
        <p:nvSpPr>
          <p:cNvPr id="6" name="TextBox 5"/>
          <p:cNvSpPr txBox="1"/>
          <p:nvPr/>
        </p:nvSpPr>
        <p:spPr>
          <a:xfrm>
            <a:off x="0" y="124158"/>
            <a:ext cx="2811439" cy="523220"/>
          </a:xfrm>
          <a:prstGeom prst="rect">
            <a:avLst/>
          </a:prstGeom>
          <a:noFill/>
        </p:spPr>
        <p:txBody>
          <a:bodyPr wrap="square" rtlCol="0">
            <a:spAutoFit/>
          </a:bodyPr>
          <a:lstStyle/>
          <a:p>
            <a:r>
              <a:rPr lang="en-US" dirty="0" smtClean="0">
                <a:solidFill>
                  <a:schemeClr val="bg1"/>
                </a:solidFill>
                <a:latin typeface="Roboto" panose="020B0604020202020204" charset="0"/>
                <a:ea typeface="Roboto" panose="020B0604020202020204" charset="0"/>
              </a:rPr>
              <a:t>Zhuldyz Orazymbetova</a:t>
            </a:r>
          </a:p>
          <a:p>
            <a:r>
              <a:rPr lang="en-US" dirty="0" smtClean="0">
                <a:solidFill>
                  <a:schemeClr val="bg1"/>
                </a:solidFill>
                <a:latin typeface="Roboto" panose="020B0604020202020204" charset="0"/>
                <a:ea typeface="Roboto" panose="020B0604020202020204" charset="0"/>
              </a:rPr>
              <a:t>07.09.2022</a:t>
            </a:r>
            <a:endParaRPr lang="en-US" dirty="0">
              <a:solidFill>
                <a:schemeClr val="bg1"/>
              </a:solidFill>
              <a:latin typeface="Roboto" panose="020B0604020202020204" charset="0"/>
              <a:ea typeface="Roboto" panose="020B060402020202020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10"/>
        <p:cNvGrpSpPr/>
        <p:nvPr/>
      </p:nvGrpSpPr>
      <p:grpSpPr>
        <a:xfrm>
          <a:off x="0" y="0"/>
          <a:ext cx="0" cy="0"/>
          <a:chOff x="0" y="0"/>
          <a:chExt cx="0" cy="0"/>
        </a:xfrm>
      </p:grpSpPr>
      <p:pic>
        <p:nvPicPr>
          <p:cNvPr id="211" name="Google Shape;211;p16" descr="Изображение выглядит как внешний&#10;&#10;Автоматически созданное описание"/>
          <p:cNvPicPr preferRelativeResize="0"/>
          <p:nvPr/>
        </p:nvPicPr>
        <p:blipFill rotWithShape="1">
          <a:blip r:embed="rId3">
            <a:alphaModFix/>
          </a:blip>
          <a:srcRect b="79129"/>
          <a:stretch/>
        </p:blipFill>
        <p:spPr>
          <a:xfrm>
            <a:off x="0" y="0"/>
            <a:ext cx="12192000" cy="1431309"/>
          </a:xfrm>
          <a:prstGeom prst="rect">
            <a:avLst/>
          </a:prstGeom>
          <a:noFill/>
          <a:ln>
            <a:noFill/>
          </a:ln>
        </p:spPr>
      </p:pic>
      <p:sp>
        <p:nvSpPr>
          <p:cNvPr id="212" name="Google Shape;212;p16"/>
          <p:cNvSpPr txBox="1"/>
          <p:nvPr/>
        </p:nvSpPr>
        <p:spPr>
          <a:xfrm>
            <a:off x="0" y="105746"/>
            <a:ext cx="12192000" cy="1325563"/>
          </a:xfrm>
          <a:prstGeom prst="rect">
            <a:avLst/>
          </a:prstGeom>
          <a:noFill/>
          <a:ln>
            <a:noFill/>
          </a:ln>
        </p:spPr>
        <p:txBody>
          <a:bodyPr spcFirstLastPara="1" wrap="square" lIns="91425" tIns="45700" rIns="91425" bIns="45700" anchor="ctr" anchorCtr="0">
            <a:normAutofit/>
          </a:bodyPr>
          <a:lstStyle/>
          <a:p>
            <a:pPr marL="0" marR="0" lvl="0" indent="0" algn="ctr" rtl="0">
              <a:lnSpc>
                <a:spcPct val="90000"/>
              </a:lnSpc>
              <a:spcBef>
                <a:spcPts val="0"/>
              </a:spcBef>
              <a:spcAft>
                <a:spcPts val="0"/>
              </a:spcAft>
              <a:buClr>
                <a:srgbClr val="D8D8D8"/>
              </a:buClr>
              <a:buSzPts val="4400"/>
              <a:buFont typeface="Roboto"/>
              <a:buNone/>
            </a:pPr>
            <a:r>
              <a:rPr lang="en-US" sz="4400">
                <a:solidFill>
                  <a:srgbClr val="D8D8D8"/>
                </a:solidFill>
                <a:latin typeface="Roboto"/>
                <a:ea typeface="Roboto"/>
                <a:cs typeface="Roboto"/>
                <a:sym typeface="Roboto"/>
              </a:rPr>
              <a:t>How to identify Predatory Journal?</a:t>
            </a:r>
            <a:endParaRPr sz="4400">
              <a:solidFill>
                <a:srgbClr val="D8D8D8"/>
              </a:solidFill>
              <a:latin typeface="Roboto"/>
              <a:ea typeface="Roboto"/>
              <a:cs typeface="Roboto"/>
              <a:sym typeface="Roboto"/>
            </a:endParaRPr>
          </a:p>
        </p:txBody>
      </p:sp>
      <p:sp>
        <p:nvSpPr>
          <p:cNvPr id="213" name="Google Shape;213;p16"/>
          <p:cNvSpPr txBox="1"/>
          <p:nvPr/>
        </p:nvSpPr>
        <p:spPr>
          <a:xfrm>
            <a:off x="301356" y="1724014"/>
            <a:ext cx="11235648" cy="923330"/>
          </a:xfrm>
          <a:prstGeom prst="rect">
            <a:avLst/>
          </a:prstGeom>
          <a:noFill/>
          <a:ln>
            <a:noFill/>
          </a:ln>
        </p:spPr>
        <p:txBody>
          <a:bodyPr spcFirstLastPara="1" wrap="square" lIns="91425" tIns="45700" rIns="91425" bIns="45700" anchor="t" anchorCtr="0">
            <a:spAutoFit/>
          </a:bodyPr>
          <a:lstStyle/>
          <a:p>
            <a:pPr marL="285750" marR="0" lvl="0" indent="-285750" algn="l" rtl="0">
              <a:spcBef>
                <a:spcPts val="0"/>
              </a:spcBef>
              <a:spcAft>
                <a:spcPts val="0"/>
              </a:spcAft>
              <a:buClr>
                <a:srgbClr val="202124"/>
              </a:buClr>
              <a:buSzPts val="1800"/>
              <a:buFont typeface="Arial"/>
              <a:buChar char="•"/>
            </a:pPr>
            <a:r>
              <a:rPr lang="en-US" sz="1800">
                <a:solidFill>
                  <a:srgbClr val="202124"/>
                </a:solidFill>
                <a:latin typeface="Roboto"/>
                <a:ea typeface="Roboto"/>
                <a:cs typeface="Roboto"/>
                <a:sym typeface="Roboto"/>
              </a:rPr>
              <a:t>Invitation / Suspicious mailing</a:t>
            </a:r>
            <a:endParaRPr/>
          </a:p>
          <a:p>
            <a:pPr marL="285750" marR="0" lvl="0" indent="-285750" algn="l" rtl="0">
              <a:spcBef>
                <a:spcPts val="0"/>
              </a:spcBef>
              <a:spcAft>
                <a:spcPts val="0"/>
              </a:spcAft>
              <a:buClr>
                <a:srgbClr val="202124"/>
              </a:buClr>
              <a:buSzPts val="1800"/>
              <a:buFont typeface="Arial"/>
              <a:buChar char="•"/>
            </a:pPr>
            <a:r>
              <a:rPr lang="en-US" sz="1800">
                <a:solidFill>
                  <a:srgbClr val="202124"/>
                </a:solidFill>
                <a:latin typeface="Roboto"/>
                <a:ea typeface="Roboto"/>
                <a:cs typeface="Roboto"/>
                <a:sym typeface="Roboto"/>
              </a:rPr>
              <a:t>Does the publisher keep spamming, or have you noticed intrusive marketing?</a:t>
            </a:r>
            <a:endParaRPr/>
          </a:p>
          <a:p>
            <a:pPr marL="285750" marR="0" lvl="0" indent="-171450" algn="l" rtl="0">
              <a:spcBef>
                <a:spcPts val="0"/>
              </a:spcBef>
              <a:spcAft>
                <a:spcPts val="0"/>
              </a:spcAft>
              <a:buClr>
                <a:schemeClr val="dk1"/>
              </a:buClr>
              <a:buSzPts val="1800"/>
              <a:buFont typeface="Arial"/>
              <a:buNone/>
            </a:pPr>
            <a:endParaRPr sz="1800">
              <a:solidFill>
                <a:srgbClr val="202124"/>
              </a:solidFill>
              <a:latin typeface="Roboto"/>
              <a:ea typeface="Roboto"/>
              <a:cs typeface="Roboto"/>
              <a:sym typeface="Roboto"/>
            </a:endParaRPr>
          </a:p>
        </p:txBody>
      </p:sp>
      <p:pic>
        <p:nvPicPr>
          <p:cNvPr id="214" name="Google Shape;214;p16"/>
          <p:cNvPicPr preferRelativeResize="0"/>
          <p:nvPr/>
        </p:nvPicPr>
        <p:blipFill rotWithShape="1">
          <a:blip r:embed="rId4">
            <a:alphaModFix/>
          </a:blip>
          <a:srcRect/>
          <a:stretch/>
        </p:blipFill>
        <p:spPr>
          <a:xfrm>
            <a:off x="4418656" y="2402915"/>
            <a:ext cx="6866002" cy="4455085"/>
          </a:xfrm>
          <a:prstGeom prst="rect">
            <a:avLst/>
          </a:prstGeom>
          <a:noFill/>
          <a:ln>
            <a:noFill/>
          </a:ln>
        </p:spPr>
      </p:pic>
      <p:sp>
        <p:nvSpPr>
          <p:cNvPr id="215" name="Google Shape;215;p16"/>
          <p:cNvSpPr/>
          <p:nvPr/>
        </p:nvSpPr>
        <p:spPr>
          <a:xfrm>
            <a:off x="4049579" y="2402915"/>
            <a:ext cx="6866002" cy="3248855"/>
          </a:xfrm>
          <a:prstGeom prst="roundRect">
            <a:avLst>
              <a:gd name="adj" fmla="val 16667"/>
            </a:avLst>
          </a:prstGeom>
          <a:noFill/>
          <a:ln w="38100" cap="flat" cmpd="sng">
            <a:solidFill>
              <a:srgbClr val="00206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8" name="TextBox 7"/>
          <p:cNvSpPr txBox="1"/>
          <p:nvPr/>
        </p:nvSpPr>
        <p:spPr>
          <a:xfrm>
            <a:off x="0" y="124158"/>
            <a:ext cx="2811439" cy="523220"/>
          </a:xfrm>
          <a:prstGeom prst="rect">
            <a:avLst/>
          </a:prstGeom>
          <a:noFill/>
        </p:spPr>
        <p:txBody>
          <a:bodyPr wrap="square" rtlCol="0">
            <a:spAutoFit/>
          </a:bodyPr>
          <a:lstStyle/>
          <a:p>
            <a:r>
              <a:rPr lang="en-US" dirty="0" smtClean="0">
                <a:solidFill>
                  <a:schemeClr val="bg1"/>
                </a:solidFill>
                <a:latin typeface="Roboto" panose="020B0604020202020204" charset="0"/>
                <a:ea typeface="Roboto" panose="020B0604020202020204" charset="0"/>
              </a:rPr>
              <a:t>Zhuldyz Orazymbetova</a:t>
            </a:r>
          </a:p>
          <a:p>
            <a:r>
              <a:rPr lang="en-US" dirty="0" smtClean="0">
                <a:solidFill>
                  <a:schemeClr val="bg1"/>
                </a:solidFill>
                <a:latin typeface="Roboto" panose="020B0604020202020204" charset="0"/>
                <a:ea typeface="Roboto" panose="020B0604020202020204" charset="0"/>
              </a:rPr>
              <a:t>07.09.2022</a:t>
            </a:r>
            <a:endParaRPr lang="en-US" dirty="0">
              <a:solidFill>
                <a:schemeClr val="bg1"/>
              </a:solidFill>
              <a:latin typeface="Roboto" panose="020B0604020202020204" charset="0"/>
              <a:ea typeface="Roboto" panose="020B060402020202020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19"/>
        <p:cNvGrpSpPr/>
        <p:nvPr/>
      </p:nvGrpSpPr>
      <p:grpSpPr>
        <a:xfrm>
          <a:off x="0" y="0"/>
          <a:ext cx="0" cy="0"/>
          <a:chOff x="0" y="0"/>
          <a:chExt cx="0" cy="0"/>
        </a:xfrm>
      </p:grpSpPr>
      <p:pic>
        <p:nvPicPr>
          <p:cNvPr id="220" name="Google Shape;220;p17" descr="Изображение выглядит как внешний&#10;&#10;Автоматически созданное описание"/>
          <p:cNvPicPr preferRelativeResize="0"/>
          <p:nvPr/>
        </p:nvPicPr>
        <p:blipFill rotWithShape="1">
          <a:blip r:embed="rId3">
            <a:alphaModFix/>
          </a:blip>
          <a:srcRect b="79129"/>
          <a:stretch/>
        </p:blipFill>
        <p:spPr>
          <a:xfrm>
            <a:off x="0" y="0"/>
            <a:ext cx="12192000" cy="1431309"/>
          </a:xfrm>
          <a:prstGeom prst="rect">
            <a:avLst/>
          </a:prstGeom>
          <a:noFill/>
          <a:ln>
            <a:noFill/>
          </a:ln>
        </p:spPr>
      </p:pic>
      <p:sp>
        <p:nvSpPr>
          <p:cNvPr id="221" name="Google Shape;221;p17"/>
          <p:cNvSpPr txBox="1"/>
          <p:nvPr/>
        </p:nvSpPr>
        <p:spPr>
          <a:xfrm>
            <a:off x="0" y="105746"/>
            <a:ext cx="12192000" cy="1325563"/>
          </a:xfrm>
          <a:prstGeom prst="rect">
            <a:avLst/>
          </a:prstGeom>
          <a:noFill/>
          <a:ln>
            <a:noFill/>
          </a:ln>
        </p:spPr>
        <p:txBody>
          <a:bodyPr spcFirstLastPara="1" wrap="square" lIns="91425" tIns="45700" rIns="91425" bIns="45700" anchor="ctr" anchorCtr="0">
            <a:normAutofit/>
          </a:bodyPr>
          <a:lstStyle/>
          <a:p>
            <a:pPr marL="0" marR="0" lvl="0" indent="0" algn="ctr" rtl="0">
              <a:lnSpc>
                <a:spcPct val="90000"/>
              </a:lnSpc>
              <a:spcBef>
                <a:spcPts val="0"/>
              </a:spcBef>
              <a:spcAft>
                <a:spcPts val="0"/>
              </a:spcAft>
              <a:buClr>
                <a:srgbClr val="D8D8D8"/>
              </a:buClr>
              <a:buSzPts val="4400"/>
              <a:buFont typeface="Roboto"/>
              <a:buNone/>
            </a:pPr>
            <a:r>
              <a:rPr lang="en-US" sz="4400">
                <a:solidFill>
                  <a:srgbClr val="D8D8D8"/>
                </a:solidFill>
                <a:latin typeface="Roboto"/>
                <a:ea typeface="Roboto"/>
                <a:cs typeface="Roboto"/>
                <a:sym typeface="Roboto"/>
              </a:rPr>
              <a:t>How to identify Predatory Journal?</a:t>
            </a:r>
            <a:endParaRPr sz="4400">
              <a:solidFill>
                <a:srgbClr val="D8D8D8"/>
              </a:solidFill>
              <a:latin typeface="Roboto"/>
              <a:ea typeface="Roboto"/>
              <a:cs typeface="Roboto"/>
              <a:sym typeface="Roboto"/>
            </a:endParaRPr>
          </a:p>
        </p:txBody>
      </p:sp>
      <p:pic>
        <p:nvPicPr>
          <p:cNvPr id="222" name="Google Shape;222;p17"/>
          <p:cNvPicPr preferRelativeResize="0"/>
          <p:nvPr/>
        </p:nvPicPr>
        <p:blipFill rotWithShape="1">
          <a:blip r:embed="rId4">
            <a:alphaModFix/>
          </a:blip>
          <a:srcRect/>
          <a:stretch/>
        </p:blipFill>
        <p:spPr>
          <a:xfrm>
            <a:off x="766762" y="2669118"/>
            <a:ext cx="10658475" cy="2838450"/>
          </a:xfrm>
          <a:prstGeom prst="rect">
            <a:avLst/>
          </a:prstGeom>
          <a:noFill/>
          <a:ln w="38100" cap="sq" cmpd="sng">
            <a:solidFill>
              <a:srgbClr val="000000"/>
            </a:solidFill>
            <a:prstDash val="solid"/>
            <a:miter lim="800000"/>
            <a:headEnd type="none" w="sm" len="sm"/>
            <a:tailEnd type="none" w="sm" len="sm"/>
          </a:ln>
          <a:effectLst>
            <a:outerShdw blurRad="50800" dist="38100" dir="2700000" algn="tl" rotWithShape="0">
              <a:srgbClr val="000000">
                <a:alpha val="42745"/>
              </a:srgbClr>
            </a:outerShdw>
          </a:effectLst>
        </p:spPr>
      </p:pic>
      <p:sp>
        <p:nvSpPr>
          <p:cNvPr id="223" name="Google Shape;223;p17"/>
          <p:cNvSpPr txBox="1"/>
          <p:nvPr/>
        </p:nvSpPr>
        <p:spPr>
          <a:xfrm>
            <a:off x="7269804" y="6112212"/>
            <a:ext cx="6096000" cy="319446"/>
          </a:xfrm>
          <a:prstGeom prst="rect">
            <a:avLst/>
          </a:prstGeom>
          <a:noFill/>
          <a:ln>
            <a:noFill/>
          </a:ln>
        </p:spPr>
        <p:txBody>
          <a:bodyPr spcFirstLastPara="1" wrap="square" lIns="91425" tIns="45700" rIns="91425" bIns="45700" anchor="t" anchorCtr="0">
            <a:spAutoFit/>
          </a:bodyPr>
          <a:lstStyle/>
          <a:p>
            <a:pPr marL="0" marR="0" lvl="0" indent="0" algn="ctr" rtl="0">
              <a:lnSpc>
                <a:spcPct val="80000"/>
              </a:lnSpc>
              <a:spcBef>
                <a:spcPts val="0"/>
              </a:spcBef>
              <a:spcAft>
                <a:spcPts val="0"/>
              </a:spcAft>
              <a:buClr>
                <a:schemeClr val="dk1"/>
              </a:buClr>
              <a:buSzPts val="1800"/>
              <a:buFont typeface="Calibri"/>
              <a:buNone/>
            </a:pPr>
            <a:r>
              <a:rPr lang="en-US" sz="1800">
                <a:solidFill>
                  <a:schemeClr val="dk1"/>
                </a:solidFill>
                <a:latin typeface="Calibri"/>
                <a:ea typeface="Calibri"/>
                <a:cs typeface="Calibri"/>
                <a:sym typeface="Calibri"/>
              </a:rPr>
              <a:t>по состоянию на 05.05.2015</a:t>
            </a:r>
            <a:endParaRPr sz="2000">
              <a:solidFill>
                <a:schemeClr val="dk1"/>
              </a:solidFill>
              <a:latin typeface="Calibri"/>
              <a:ea typeface="Calibri"/>
              <a:cs typeface="Calibri"/>
              <a:sym typeface="Calibri"/>
            </a:endParaRPr>
          </a:p>
        </p:txBody>
      </p:sp>
      <p:sp>
        <p:nvSpPr>
          <p:cNvPr id="7" name="TextBox 6"/>
          <p:cNvSpPr txBox="1"/>
          <p:nvPr/>
        </p:nvSpPr>
        <p:spPr>
          <a:xfrm>
            <a:off x="0" y="124158"/>
            <a:ext cx="2811439" cy="523220"/>
          </a:xfrm>
          <a:prstGeom prst="rect">
            <a:avLst/>
          </a:prstGeom>
          <a:noFill/>
        </p:spPr>
        <p:txBody>
          <a:bodyPr wrap="square" rtlCol="0">
            <a:spAutoFit/>
          </a:bodyPr>
          <a:lstStyle/>
          <a:p>
            <a:r>
              <a:rPr lang="en-US" dirty="0" smtClean="0">
                <a:solidFill>
                  <a:schemeClr val="bg1"/>
                </a:solidFill>
                <a:latin typeface="Roboto" panose="020B0604020202020204" charset="0"/>
                <a:ea typeface="Roboto" panose="020B0604020202020204" charset="0"/>
              </a:rPr>
              <a:t>Zhuldyz Orazymbetova</a:t>
            </a:r>
          </a:p>
          <a:p>
            <a:r>
              <a:rPr lang="en-US" dirty="0" smtClean="0">
                <a:solidFill>
                  <a:schemeClr val="bg1"/>
                </a:solidFill>
                <a:latin typeface="Roboto" panose="020B0604020202020204" charset="0"/>
                <a:ea typeface="Roboto" panose="020B0604020202020204" charset="0"/>
              </a:rPr>
              <a:t>07.09.2022</a:t>
            </a:r>
            <a:endParaRPr lang="en-US" dirty="0">
              <a:solidFill>
                <a:schemeClr val="bg1"/>
              </a:solidFill>
              <a:latin typeface="Roboto" panose="020B0604020202020204" charset="0"/>
              <a:ea typeface="Roboto" panose="020B060402020202020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27"/>
        <p:cNvGrpSpPr/>
        <p:nvPr/>
      </p:nvGrpSpPr>
      <p:grpSpPr>
        <a:xfrm>
          <a:off x="0" y="0"/>
          <a:ext cx="0" cy="0"/>
          <a:chOff x="0" y="0"/>
          <a:chExt cx="0" cy="0"/>
        </a:xfrm>
      </p:grpSpPr>
      <p:pic>
        <p:nvPicPr>
          <p:cNvPr id="228" name="Google Shape;228;p18" descr="Изображение выглядит как внешний&#10;&#10;Автоматически созданное описание"/>
          <p:cNvPicPr preferRelativeResize="0"/>
          <p:nvPr/>
        </p:nvPicPr>
        <p:blipFill rotWithShape="1">
          <a:blip r:embed="rId3">
            <a:alphaModFix/>
          </a:blip>
          <a:srcRect b="79129"/>
          <a:stretch/>
        </p:blipFill>
        <p:spPr>
          <a:xfrm>
            <a:off x="0" y="0"/>
            <a:ext cx="12192000" cy="1431309"/>
          </a:xfrm>
          <a:prstGeom prst="rect">
            <a:avLst/>
          </a:prstGeom>
          <a:noFill/>
          <a:ln>
            <a:noFill/>
          </a:ln>
        </p:spPr>
      </p:pic>
      <p:sp>
        <p:nvSpPr>
          <p:cNvPr id="229" name="Google Shape;229;p18"/>
          <p:cNvSpPr txBox="1"/>
          <p:nvPr/>
        </p:nvSpPr>
        <p:spPr>
          <a:xfrm>
            <a:off x="0" y="105746"/>
            <a:ext cx="12192000" cy="1325563"/>
          </a:xfrm>
          <a:prstGeom prst="rect">
            <a:avLst/>
          </a:prstGeom>
          <a:noFill/>
          <a:ln>
            <a:noFill/>
          </a:ln>
        </p:spPr>
        <p:txBody>
          <a:bodyPr spcFirstLastPara="1" wrap="square" lIns="91425" tIns="45700" rIns="91425" bIns="45700" anchor="ctr" anchorCtr="0">
            <a:normAutofit/>
          </a:bodyPr>
          <a:lstStyle/>
          <a:p>
            <a:pPr marL="0" marR="0" lvl="0" indent="0" algn="ctr" rtl="0">
              <a:lnSpc>
                <a:spcPct val="90000"/>
              </a:lnSpc>
              <a:spcBef>
                <a:spcPts val="0"/>
              </a:spcBef>
              <a:spcAft>
                <a:spcPts val="0"/>
              </a:spcAft>
              <a:buClr>
                <a:srgbClr val="D8D8D8"/>
              </a:buClr>
              <a:buSzPts val="4400"/>
              <a:buFont typeface="Roboto"/>
              <a:buNone/>
            </a:pPr>
            <a:r>
              <a:rPr lang="en-US" sz="4400">
                <a:solidFill>
                  <a:srgbClr val="D8D8D8"/>
                </a:solidFill>
                <a:latin typeface="Roboto"/>
                <a:ea typeface="Roboto"/>
                <a:cs typeface="Roboto"/>
                <a:sym typeface="Roboto"/>
              </a:rPr>
              <a:t>Suggestions</a:t>
            </a:r>
            <a:endParaRPr sz="4400">
              <a:solidFill>
                <a:srgbClr val="D8D8D8"/>
              </a:solidFill>
              <a:latin typeface="Roboto"/>
              <a:ea typeface="Roboto"/>
              <a:cs typeface="Roboto"/>
              <a:sym typeface="Roboto"/>
            </a:endParaRPr>
          </a:p>
        </p:txBody>
      </p:sp>
      <p:sp>
        <p:nvSpPr>
          <p:cNvPr id="230" name="Google Shape;230;p18"/>
          <p:cNvSpPr txBox="1"/>
          <p:nvPr/>
        </p:nvSpPr>
        <p:spPr>
          <a:xfrm>
            <a:off x="671209" y="2694562"/>
            <a:ext cx="8122595" cy="313932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chemeClr val="dk1"/>
                </a:solidFill>
                <a:latin typeface="Roboto"/>
                <a:ea typeface="Roboto"/>
                <a:cs typeface="Roboto"/>
                <a:sym typeface="Roboto"/>
              </a:rPr>
              <a:t>Check with </a:t>
            </a:r>
            <a:r>
              <a:rPr lang="en-US" sz="1800" u="sng">
                <a:solidFill>
                  <a:schemeClr val="dk1"/>
                </a:solidFill>
                <a:latin typeface="Roboto"/>
                <a:ea typeface="Roboto"/>
                <a:cs typeface="Roboto"/>
                <a:sym typeface="Roboto"/>
                <a:hlinkClick r:id="rId4">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DOAJ</a:t>
            </a:r>
            <a:r>
              <a:rPr lang="en-US" sz="1800">
                <a:solidFill>
                  <a:schemeClr val="dk1"/>
                </a:solidFill>
                <a:latin typeface="Roboto"/>
                <a:ea typeface="Roboto"/>
                <a:cs typeface="Roboto"/>
                <a:sym typeface="Roboto"/>
              </a:rPr>
              <a:t> whether the journal legitimate</a:t>
            </a:r>
            <a:endParaRPr/>
          </a:p>
          <a:p>
            <a:pPr marL="0" marR="0" lvl="0" indent="0" algn="l" rtl="0">
              <a:spcBef>
                <a:spcPts val="0"/>
              </a:spcBef>
              <a:spcAft>
                <a:spcPts val="0"/>
              </a:spcAft>
              <a:buNone/>
            </a:pPr>
            <a:r>
              <a:rPr lang="en-US" sz="1800">
                <a:solidFill>
                  <a:schemeClr val="dk1"/>
                </a:solidFill>
                <a:latin typeface="Roboto"/>
                <a:ea typeface="Roboto"/>
                <a:cs typeface="Roboto"/>
                <a:sym typeface="Roboto"/>
              </a:rPr>
              <a:t>Check the publishing model at </a:t>
            </a:r>
            <a:r>
              <a:rPr lang="en-US" sz="1800" u="sng">
                <a:solidFill>
                  <a:schemeClr val="dk1"/>
                </a:solidFill>
                <a:latin typeface="Roboto"/>
                <a:ea typeface="Roboto"/>
                <a:cs typeface="Roboto"/>
                <a:sym typeface="Roboto"/>
                <a:hlinkClick r:id="rId5">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https://v2.sherpa.ac.uk/romeo/</a:t>
            </a:r>
            <a:endParaRPr sz="1800">
              <a:solidFill>
                <a:schemeClr val="dk1"/>
              </a:solidFill>
              <a:latin typeface="Roboto"/>
              <a:ea typeface="Roboto"/>
              <a:cs typeface="Roboto"/>
              <a:sym typeface="Roboto"/>
            </a:endParaRPr>
          </a:p>
          <a:p>
            <a:pPr marL="0" marR="0" lvl="0" indent="0" algn="l" rtl="0">
              <a:spcBef>
                <a:spcPts val="0"/>
              </a:spcBef>
              <a:spcAft>
                <a:spcPts val="0"/>
              </a:spcAft>
              <a:buNone/>
            </a:pPr>
            <a:r>
              <a:rPr lang="en-US" sz="1800">
                <a:solidFill>
                  <a:schemeClr val="dk1"/>
                </a:solidFill>
                <a:latin typeface="Roboto"/>
                <a:ea typeface="Roboto"/>
                <a:cs typeface="Roboto"/>
                <a:sym typeface="Roboto"/>
              </a:rPr>
              <a:t>Check if the journal is indexed in Web of Science</a:t>
            </a:r>
            <a:endParaRPr/>
          </a:p>
          <a:p>
            <a:pPr marL="0" marR="0" lvl="0" indent="0" algn="l" rtl="0">
              <a:spcBef>
                <a:spcPts val="0"/>
              </a:spcBef>
              <a:spcAft>
                <a:spcPts val="0"/>
              </a:spcAft>
              <a:buNone/>
            </a:pPr>
            <a:r>
              <a:rPr lang="en-US" sz="1800">
                <a:solidFill>
                  <a:schemeClr val="dk1"/>
                </a:solidFill>
                <a:latin typeface="Roboto"/>
                <a:ea typeface="Roboto"/>
                <a:cs typeface="Roboto"/>
                <a:sym typeface="Roboto"/>
              </a:rPr>
              <a:t>Ignore predatory metrics</a:t>
            </a:r>
            <a:endParaRPr/>
          </a:p>
          <a:p>
            <a:pPr marL="0" marR="0" lvl="0" indent="0" algn="l" rtl="0">
              <a:spcBef>
                <a:spcPts val="0"/>
              </a:spcBef>
              <a:spcAft>
                <a:spcPts val="0"/>
              </a:spcAft>
              <a:buNone/>
            </a:pPr>
            <a:r>
              <a:rPr lang="en-US" sz="1800">
                <a:solidFill>
                  <a:schemeClr val="dk1"/>
                </a:solidFill>
                <a:latin typeface="Roboto"/>
                <a:ea typeface="Roboto"/>
                <a:cs typeface="Roboto"/>
                <a:sym typeface="Roboto"/>
              </a:rPr>
              <a:t>Remember, </a:t>
            </a:r>
            <a:r>
              <a:rPr lang="en-US" sz="1800">
                <a:solidFill>
                  <a:srgbClr val="202124"/>
                </a:solidFill>
                <a:latin typeface="Roboto"/>
                <a:ea typeface="Roboto"/>
                <a:cs typeface="Roboto"/>
                <a:sym typeface="Roboto"/>
              </a:rPr>
              <a:t>only predatory journals promise fast peer-review and publication</a:t>
            </a:r>
            <a:endParaRPr/>
          </a:p>
          <a:p>
            <a:pPr marL="0" marR="0" lvl="0" indent="0" algn="l" rtl="0">
              <a:spcBef>
                <a:spcPts val="0"/>
              </a:spcBef>
              <a:spcAft>
                <a:spcPts val="0"/>
              </a:spcAft>
              <a:buNone/>
            </a:pPr>
            <a:r>
              <a:rPr lang="en-US" sz="1800">
                <a:solidFill>
                  <a:srgbClr val="202124"/>
                </a:solidFill>
                <a:latin typeface="Roboto"/>
                <a:ea typeface="Roboto"/>
                <a:cs typeface="Roboto"/>
                <a:sym typeface="Roboto"/>
              </a:rPr>
              <a:t>Use the </a:t>
            </a:r>
            <a:r>
              <a:rPr lang="en-US" sz="1800" u="sng">
                <a:solidFill>
                  <a:srgbClr val="202124"/>
                </a:solidFill>
                <a:latin typeface="Roboto"/>
                <a:ea typeface="Roboto"/>
                <a:cs typeface="Roboto"/>
                <a:sym typeface="Roboto"/>
                <a:hlinkClick r:id="rId6">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checklist</a:t>
            </a:r>
            <a:r>
              <a:rPr lang="en-US" sz="1800">
                <a:solidFill>
                  <a:srgbClr val="202124"/>
                </a:solidFill>
                <a:latin typeface="Roboto"/>
                <a:ea typeface="Roboto"/>
                <a:cs typeface="Roboto"/>
                <a:sym typeface="Roboto"/>
              </a:rPr>
              <a:t> that will help you discover what you need to know when assessing whether or not a publisher is suitable for your research</a:t>
            </a:r>
            <a:endParaRPr/>
          </a:p>
          <a:p>
            <a:pPr marL="0" marR="0" lvl="0" indent="0" algn="l" rtl="0">
              <a:spcBef>
                <a:spcPts val="0"/>
              </a:spcBef>
              <a:spcAft>
                <a:spcPts val="0"/>
              </a:spcAft>
              <a:buNone/>
            </a:pPr>
            <a:r>
              <a:rPr lang="en-US" sz="1800">
                <a:solidFill>
                  <a:srgbClr val="202124"/>
                </a:solidFill>
                <a:latin typeface="Roboto"/>
                <a:ea typeface="Roboto"/>
                <a:cs typeface="Roboto"/>
                <a:sym typeface="Roboto"/>
              </a:rPr>
              <a:t>Contact your Subject librarian for the help</a:t>
            </a:r>
            <a:endParaRPr/>
          </a:p>
          <a:p>
            <a:pPr marL="0" marR="0" lvl="0" indent="0" algn="l" rtl="0">
              <a:spcBef>
                <a:spcPts val="0"/>
              </a:spcBef>
              <a:spcAft>
                <a:spcPts val="0"/>
              </a:spcAft>
              <a:buNone/>
            </a:pPr>
            <a:endParaRPr sz="1800">
              <a:solidFill>
                <a:srgbClr val="202124"/>
              </a:solidFill>
              <a:latin typeface="Roboto"/>
              <a:ea typeface="Roboto"/>
              <a:cs typeface="Roboto"/>
              <a:sym typeface="Roboto"/>
            </a:endParaRPr>
          </a:p>
          <a:p>
            <a:pPr marL="0" marR="0" lvl="0" indent="0" algn="l" rtl="0">
              <a:spcBef>
                <a:spcPts val="0"/>
              </a:spcBef>
              <a:spcAft>
                <a:spcPts val="0"/>
              </a:spcAft>
              <a:buNone/>
            </a:pPr>
            <a:endParaRPr sz="1800">
              <a:solidFill>
                <a:schemeClr val="dk1"/>
              </a:solidFill>
              <a:latin typeface="Calibri"/>
              <a:ea typeface="Calibri"/>
              <a:cs typeface="Calibri"/>
              <a:sym typeface="Calibri"/>
            </a:endParaRPr>
          </a:p>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 name="TextBox 5"/>
          <p:cNvSpPr txBox="1"/>
          <p:nvPr/>
        </p:nvSpPr>
        <p:spPr>
          <a:xfrm>
            <a:off x="0" y="124158"/>
            <a:ext cx="2811439" cy="523220"/>
          </a:xfrm>
          <a:prstGeom prst="rect">
            <a:avLst/>
          </a:prstGeom>
          <a:noFill/>
        </p:spPr>
        <p:txBody>
          <a:bodyPr wrap="square" rtlCol="0">
            <a:spAutoFit/>
          </a:bodyPr>
          <a:lstStyle/>
          <a:p>
            <a:r>
              <a:rPr lang="en-US" dirty="0" smtClean="0">
                <a:solidFill>
                  <a:schemeClr val="bg1"/>
                </a:solidFill>
                <a:latin typeface="Roboto" panose="020B0604020202020204" charset="0"/>
                <a:ea typeface="Roboto" panose="020B0604020202020204" charset="0"/>
              </a:rPr>
              <a:t>Zhuldyz Orazymbetova</a:t>
            </a:r>
          </a:p>
          <a:p>
            <a:r>
              <a:rPr lang="en-US" dirty="0" smtClean="0">
                <a:solidFill>
                  <a:schemeClr val="bg1"/>
                </a:solidFill>
                <a:latin typeface="Roboto" panose="020B0604020202020204" charset="0"/>
                <a:ea typeface="Roboto" panose="020B0604020202020204" charset="0"/>
              </a:rPr>
              <a:t>07.09.2022</a:t>
            </a:r>
            <a:endParaRPr lang="en-US" dirty="0">
              <a:solidFill>
                <a:schemeClr val="bg1"/>
              </a:solidFill>
              <a:latin typeface="Roboto" panose="020B0604020202020204" charset="0"/>
              <a:ea typeface="Roboto" panose="020B060402020202020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34"/>
        <p:cNvGrpSpPr/>
        <p:nvPr/>
      </p:nvGrpSpPr>
      <p:grpSpPr>
        <a:xfrm>
          <a:off x="0" y="0"/>
          <a:ext cx="0" cy="0"/>
          <a:chOff x="0" y="0"/>
          <a:chExt cx="0" cy="0"/>
        </a:xfrm>
      </p:grpSpPr>
      <p:pic>
        <p:nvPicPr>
          <p:cNvPr id="235" name="Google Shape;235;p19" descr="Изображение выглядит как внешний&#10;&#10;Автоматически созданное описание"/>
          <p:cNvPicPr preferRelativeResize="0"/>
          <p:nvPr/>
        </p:nvPicPr>
        <p:blipFill rotWithShape="1">
          <a:blip r:embed="rId3">
            <a:alphaModFix/>
          </a:blip>
          <a:srcRect b="79129"/>
          <a:stretch/>
        </p:blipFill>
        <p:spPr>
          <a:xfrm>
            <a:off x="0" y="0"/>
            <a:ext cx="12192000" cy="1431309"/>
          </a:xfrm>
          <a:prstGeom prst="rect">
            <a:avLst/>
          </a:prstGeom>
          <a:noFill/>
          <a:ln>
            <a:noFill/>
          </a:ln>
        </p:spPr>
      </p:pic>
      <p:sp>
        <p:nvSpPr>
          <p:cNvPr id="236" name="Google Shape;236;p19"/>
          <p:cNvSpPr txBox="1"/>
          <p:nvPr/>
        </p:nvSpPr>
        <p:spPr>
          <a:xfrm>
            <a:off x="0" y="105746"/>
            <a:ext cx="12192000" cy="1325563"/>
          </a:xfrm>
          <a:prstGeom prst="rect">
            <a:avLst/>
          </a:prstGeom>
          <a:noFill/>
          <a:ln>
            <a:noFill/>
          </a:ln>
        </p:spPr>
        <p:txBody>
          <a:bodyPr spcFirstLastPara="1" wrap="square" lIns="91425" tIns="45700" rIns="91425" bIns="45700" anchor="ctr" anchorCtr="0">
            <a:normAutofit/>
          </a:bodyPr>
          <a:lstStyle/>
          <a:p>
            <a:pPr marL="0" marR="0" lvl="0" indent="0" algn="ctr" rtl="0">
              <a:lnSpc>
                <a:spcPct val="90000"/>
              </a:lnSpc>
              <a:spcBef>
                <a:spcPts val="0"/>
              </a:spcBef>
              <a:spcAft>
                <a:spcPts val="0"/>
              </a:spcAft>
              <a:buClr>
                <a:srgbClr val="D8D8D8"/>
              </a:buClr>
              <a:buSzPts val="4400"/>
              <a:buFont typeface="Roboto"/>
              <a:buNone/>
            </a:pPr>
            <a:r>
              <a:rPr lang="en-US" sz="4400">
                <a:solidFill>
                  <a:srgbClr val="D8D8D8"/>
                </a:solidFill>
                <a:latin typeface="Roboto"/>
                <a:ea typeface="Roboto"/>
                <a:cs typeface="Roboto"/>
                <a:sym typeface="Roboto"/>
              </a:rPr>
              <a:t>Useful Links</a:t>
            </a:r>
            <a:endParaRPr sz="4400">
              <a:solidFill>
                <a:srgbClr val="D8D8D8"/>
              </a:solidFill>
              <a:latin typeface="Roboto"/>
              <a:ea typeface="Roboto"/>
              <a:cs typeface="Roboto"/>
              <a:sym typeface="Roboto"/>
            </a:endParaRPr>
          </a:p>
        </p:txBody>
      </p:sp>
      <p:sp>
        <p:nvSpPr>
          <p:cNvPr id="237" name="Google Shape;237;p19"/>
          <p:cNvSpPr txBox="1"/>
          <p:nvPr/>
        </p:nvSpPr>
        <p:spPr>
          <a:xfrm>
            <a:off x="515566" y="1789890"/>
            <a:ext cx="10398868" cy="563231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chemeClr val="dk1"/>
                </a:solidFill>
                <a:latin typeface="Roboto"/>
                <a:ea typeface="Roboto"/>
                <a:cs typeface="Roboto"/>
                <a:sym typeface="Roboto"/>
              </a:rPr>
              <a:t>(New) List of Predatory Journals – 2022</a:t>
            </a:r>
            <a:endParaRPr/>
          </a:p>
          <a:p>
            <a:pPr marL="0" marR="0" lvl="0" indent="0" algn="l" rtl="0">
              <a:spcBef>
                <a:spcPts val="0"/>
              </a:spcBef>
              <a:spcAft>
                <a:spcPts val="0"/>
              </a:spcAft>
              <a:buNone/>
            </a:pPr>
            <a:r>
              <a:rPr lang="en-US" sz="1800" u="sng">
                <a:solidFill>
                  <a:schemeClr val="dk1"/>
                </a:solidFill>
                <a:latin typeface="Roboto"/>
                <a:ea typeface="Roboto"/>
                <a:cs typeface="Roboto"/>
                <a:sym typeface="Roboto"/>
                <a:hlinkClick r:id="rId4">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https://www.openacessjournal.com/blog/predatory-journals-list/</a:t>
            </a:r>
            <a:endParaRPr sz="1800">
              <a:solidFill>
                <a:schemeClr val="dk1"/>
              </a:solidFill>
              <a:latin typeface="Roboto"/>
              <a:ea typeface="Roboto"/>
              <a:cs typeface="Roboto"/>
              <a:sym typeface="Roboto"/>
            </a:endParaRPr>
          </a:p>
          <a:p>
            <a:pPr marL="0" marR="0" lvl="0" indent="0" algn="l" rtl="0">
              <a:spcBef>
                <a:spcPts val="0"/>
              </a:spcBef>
              <a:spcAft>
                <a:spcPts val="0"/>
              </a:spcAft>
              <a:buNone/>
            </a:pPr>
            <a:endParaRPr sz="1800">
              <a:solidFill>
                <a:schemeClr val="dk1"/>
              </a:solidFill>
              <a:latin typeface="Roboto"/>
              <a:ea typeface="Roboto"/>
              <a:cs typeface="Roboto"/>
              <a:sym typeface="Roboto"/>
            </a:endParaRPr>
          </a:p>
          <a:p>
            <a:pPr marL="0" marR="0" lvl="0" indent="0" algn="l" rtl="0">
              <a:spcBef>
                <a:spcPts val="0"/>
              </a:spcBef>
              <a:spcAft>
                <a:spcPts val="0"/>
              </a:spcAft>
              <a:buNone/>
            </a:pPr>
            <a:r>
              <a:rPr lang="en-US" sz="1800">
                <a:solidFill>
                  <a:schemeClr val="dk1"/>
                </a:solidFill>
                <a:latin typeface="Roboto"/>
                <a:ea typeface="Roboto"/>
                <a:cs typeface="Roboto"/>
                <a:sym typeface="Roboto"/>
              </a:rPr>
              <a:t>What Is Open Access? By Charles W. Bailey, Jr. </a:t>
            </a:r>
            <a:endParaRPr/>
          </a:p>
          <a:p>
            <a:pPr marL="0" marR="0" lvl="0" indent="0" algn="l" rtl="0">
              <a:spcBef>
                <a:spcPts val="0"/>
              </a:spcBef>
              <a:spcAft>
                <a:spcPts val="0"/>
              </a:spcAft>
              <a:buNone/>
            </a:pPr>
            <a:r>
              <a:rPr lang="en-US" sz="1800" u="sng">
                <a:solidFill>
                  <a:schemeClr val="dk1"/>
                </a:solidFill>
                <a:latin typeface="Roboto"/>
                <a:ea typeface="Roboto"/>
                <a:cs typeface="Roboto"/>
                <a:sym typeface="Roboto"/>
                <a:hlinkClick r:id="rId5">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http://digital-scholarship.org/cwb/WhatIsOA.pdf</a:t>
            </a:r>
            <a:r>
              <a:rPr lang="en-US" sz="1800">
                <a:solidFill>
                  <a:schemeClr val="dk1"/>
                </a:solidFill>
                <a:latin typeface="Roboto"/>
                <a:ea typeface="Roboto"/>
                <a:cs typeface="Roboto"/>
                <a:sym typeface="Roboto"/>
              </a:rPr>
              <a:t> </a:t>
            </a:r>
            <a:endParaRPr/>
          </a:p>
          <a:p>
            <a:pPr marL="0" marR="0" lvl="0" indent="0" algn="l" rtl="0">
              <a:spcBef>
                <a:spcPts val="0"/>
              </a:spcBef>
              <a:spcAft>
                <a:spcPts val="0"/>
              </a:spcAft>
              <a:buNone/>
            </a:pPr>
            <a:endParaRPr sz="1800">
              <a:solidFill>
                <a:schemeClr val="dk1"/>
              </a:solidFill>
              <a:latin typeface="Roboto"/>
              <a:ea typeface="Roboto"/>
              <a:cs typeface="Roboto"/>
              <a:sym typeface="Roboto"/>
            </a:endParaRPr>
          </a:p>
          <a:p>
            <a:pPr marL="0" marR="0" lvl="0" indent="0" algn="l" rtl="0">
              <a:spcBef>
                <a:spcPts val="0"/>
              </a:spcBef>
              <a:spcAft>
                <a:spcPts val="0"/>
              </a:spcAft>
              <a:buNone/>
            </a:pPr>
            <a:r>
              <a:rPr lang="en-US" sz="1800">
                <a:solidFill>
                  <a:schemeClr val="dk1"/>
                </a:solidFill>
                <a:latin typeface="Roboto"/>
                <a:ea typeface="Roboto"/>
                <a:cs typeface="Roboto"/>
                <a:sym typeface="Roboto"/>
              </a:rPr>
              <a:t>Open Science: Definitions and Description/ David Ball </a:t>
            </a:r>
            <a:r>
              <a:rPr lang="en-US" sz="1800" u="sng">
                <a:solidFill>
                  <a:schemeClr val="dk1"/>
                </a:solidFill>
                <a:latin typeface="Roboto"/>
                <a:ea typeface="Roboto"/>
                <a:cs typeface="Roboto"/>
                <a:sym typeface="Roboto"/>
                <a:hlinkClick r:id="rId6">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https://www.fosteropenscience.eu/sites/default/files/pdf/2236.pdf</a:t>
            </a:r>
            <a:r>
              <a:rPr lang="en-US" sz="1800">
                <a:solidFill>
                  <a:schemeClr val="dk1"/>
                </a:solidFill>
                <a:latin typeface="Roboto"/>
                <a:ea typeface="Roboto"/>
                <a:cs typeface="Roboto"/>
                <a:sym typeface="Roboto"/>
              </a:rPr>
              <a:t> </a:t>
            </a:r>
            <a:endParaRPr/>
          </a:p>
          <a:p>
            <a:pPr marL="0" marR="0" lvl="0" indent="0" algn="l" rtl="0">
              <a:spcBef>
                <a:spcPts val="0"/>
              </a:spcBef>
              <a:spcAft>
                <a:spcPts val="0"/>
              </a:spcAft>
              <a:buNone/>
            </a:pPr>
            <a:endParaRPr sz="1800">
              <a:solidFill>
                <a:schemeClr val="dk1"/>
              </a:solidFill>
              <a:latin typeface="Roboto"/>
              <a:ea typeface="Roboto"/>
              <a:cs typeface="Roboto"/>
              <a:sym typeface="Roboto"/>
            </a:endParaRPr>
          </a:p>
          <a:p>
            <a:pPr marL="0" marR="0" lvl="0" indent="0" algn="l" rtl="0">
              <a:spcBef>
                <a:spcPts val="0"/>
              </a:spcBef>
              <a:spcAft>
                <a:spcPts val="0"/>
              </a:spcAft>
              <a:buNone/>
            </a:pPr>
            <a:r>
              <a:rPr lang="en-US" sz="1800">
                <a:solidFill>
                  <a:schemeClr val="dk1"/>
                </a:solidFill>
                <a:latin typeface="Roboto"/>
                <a:ea typeface="Roboto"/>
                <a:cs typeface="Roboto"/>
                <a:sym typeface="Roboto"/>
              </a:rPr>
              <a:t>Open Access Journal Quality Indicators</a:t>
            </a:r>
            <a:endParaRPr/>
          </a:p>
          <a:p>
            <a:pPr marL="0" marR="0" lvl="0" indent="0" algn="l" rtl="0">
              <a:spcBef>
                <a:spcPts val="0"/>
              </a:spcBef>
              <a:spcAft>
                <a:spcPts val="0"/>
              </a:spcAft>
              <a:buNone/>
            </a:pPr>
            <a:r>
              <a:rPr lang="en-US" sz="1800" u="sng">
                <a:solidFill>
                  <a:schemeClr val="dk1"/>
                </a:solidFill>
                <a:latin typeface="Roboto"/>
                <a:ea typeface="Roboto"/>
                <a:cs typeface="Roboto"/>
                <a:sym typeface="Roboto"/>
                <a:hlinkClick r:id="rId7">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https://www.gvsu.edu/library/sc/open-access-journal-quality-indicators-5.htm</a:t>
            </a:r>
            <a:r>
              <a:rPr lang="en-US" sz="1800">
                <a:solidFill>
                  <a:schemeClr val="dk1"/>
                </a:solidFill>
                <a:latin typeface="Roboto"/>
                <a:ea typeface="Roboto"/>
                <a:cs typeface="Roboto"/>
                <a:sym typeface="Roboto"/>
              </a:rPr>
              <a:t> </a:t>
            </a:r>
            <a:endParaRPr/>
          </a:p>
          <a:p>
            <a:pPr marL="0" marR="0" lvl="0" indent="0" algn="l" rtl="0">
              <a:spcBef>
                <a:spcPts val="0"/>
              </a:spcBef>
              <a:spcAft>
                <a:spcPts val="0"/>
              </a:spcAft>
              <a:buNone/>
            </a:pPr>
            <a:endParaRPr sz="1800">
              <a:solidFill>
                <a:schemeClr val="dk1"/>
              </a:solidFill>
              <a:latin typeface="Roboto"/>
              <a:ea typeface="Roboto"/>
              <a:cs typeface="Roboto"/>
              <a:sym typeface="Roboto"/>
            </a:endParaRPr>
          </a:p>
          <a:p>
            <a:pPr marL="0" marR="0" lvl="0" indent="0" algn="l" rtl="0">
              <a:spcBef>
                <a:spcPts val="0"/>
              </a:spcBef>
              <a:spcAft>
                <a:spcPts val="0"/>
              </a:spcAft>
              <a:buNone/>
            </a:pPr>
            <a:r>
              <a:rPr lang="en-US" sz="1800">
                <a:solidFill>
                  <a:schemeClr val="dk1"/>
                </a:solidFill>
                <a:latin typeface="Roboto"/>
                <a:ea typeface="Roboto"/>
                <a:cs typeface="Roboto"/>
                <a:sym typeface="Roboto"/>
              </a:rPr>
              <a:t>Is a title indexed in Scopus? A reminder to check before you publish</a:t>
            </a:r>
            <a:endParaRPr/>
          </a:p>
          <a:p>
            <a:pPr marL="0" marR="0" lvl="0" indent="0" algn="l" rtl="0">
              <a:spcBef>
                <a:spcPts val="0"/>
              </a:spcBef>
              <a:spcAft>
                <a:spcPts val="0"/>
              </a:spcAft>
              <a:buNone/>
            </a:pPr>
            <a:r>
              <a:rPr lang="en-US" sz="1800" u="sng">
                <a:solidFill>
                  <a:schemeClr val="dk1"/>
                </a:solidFill>
                <a:latin typeface="Roboto"/>
                <a:ea typeface="Roboto"/>
                <a:cs typeface="Roboto"/>
                <a:sym typeface="Roboto"/>
                <a:hlinkClick r:id="rId8">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https://blog.scopus.com/posts/is-a-title-indexed-in-scopus-a-reminder-to-check-before-you-publish</a:t>
            </a:r>
            <a:r>
              <a:rPr lang="en-US" sz="1800">
                <a:solidFill>
                  <a:schemeClr val="dk1"/>
                </a:solidFill>
                <a:latin typeface="Roboto"/>
                <a:ea typeface="Roboto"/>
                <a:cs typeface="Roboto"/>
                <a:sym typeface="Roboto"/>
              </a:rPr>
              <a:t> </a:t>
            </a:r>
            <a:endParaRPr/>
          </a:p>
          <a:p>
            <a:pPr marL="0" marR="0" lvl="0" indent="0" algn="l" rtl="0">
              <a:spcBef>
                <a:spcPts val="0"/>
              </a:spcBef>
              <a:spcAft>
                <a:spcPts val="0"/>
              </a:spcAft>
              <a:buNone/>
            </a:pPr>
            <a:endParaRPr sz="1800">
              <a:solidFill>
                <a:schemeClr val="dk1"/>
              </a:solidFill>
              <a:latin typeface="Roboto"/>
              <a:ea typeface="Roboto"/>
              <a:cs typeface="Roboto"/>
              <a:sym typeface="Roboto"/>
            </a:endParaRPr>
          </a:p>
          <a:p>
            <a:pPr marL="0" marR="0" lvl="0" indent="0" algn="l" rtl="0">
              <a:spcBef>
                <a:spcPts val="0"/>
              </a:spcBef>
              <a:spcAft>
                <a:spcPts val="0"/>
              </a:spcAft>
              <a:buNone/>
            </a:pPr>
            <a:r>
              <a:rPr lang="en-US" sz="1800">
                <a:solidFill>
                  <a:schemeClr val="dk1"/>
                </a:solidFill>
                <a:latin typeface="Roboto"/>
                <a:ea typeface="Roboto"/>
                <a:cs typeface="Roboto"/>
                <a:sym typeface="Roboto"/>
              </a:rPr>
              <a:t>Think. Check. Submit. </a:t>
            </a:r>
            <a:r>
              <a:rPr lang="en-US" sz="1800" u="sng">
                <a:solidFill>
                  <a:schemeClr val="dk1"/>
                </a:solidFill>
                <a:latin typeface="Roboto"/>
                <a:ea typeface="Roboto"/>
                <a:cs typeface="Roboto"/>
                <a:sym typeface="Roboto"/>
                <a:hlinkClick r:id="rId9">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https://thinkchecksubmit.org/</a:t>
            </a:r>
            <a:r>
              <a:rPr lang="en-US" sz="1800">
                <a:solidFill>
                  <a:schemeClr val="dk1"/>
                </a:solidFill>
                <a:latin typeface="Roboto"/>
                <a:ea typeface="Roboto"/>
                <a:cs typeface="Roboto"/>
                <a:sym typeface="Roboto"/>
              </a:rPr>
              <a:t> </a:t>
            </a:r>
            <a:endParaRPr/>
          </a:p>
          <a:p>
            <a:pPr marL="0" marR="0" lvl="0" indent="0" algn="l" rtl="0">
              <a:spcBef>
                <a:spcPts val="0"/>
              </a:spcBef>
              <a:spcAft>
                <a:spcPts val="0"/>
              </a:spcAft>
              <a:buNone/>
            </a:pPr>
            <a:endParaRPr sz="1800">
              <a:solidFill>
                <a:schemeClr val="dk1"/>
              </a:solidFill>
              <a:latin typeface="Roboto"/>
              <a:ea typeface="Roboto"/>
              <a:cs typeface="Roboto"/>
              <a:sym typeface="Roboto"/>
            </a:endParaRPr>
          </a:p>
          <a:p>
            <a:pPr marL="0" marR="0" lvl="0" indent="0" algn="l" rtl="0">
              <a:spcBef>
                <a:spcPts val="0"/>
              </a:spcBef>
              <a:spcAft>
                <a:spcPts val="0"/>
              </a:spcAft>
              <a:buNone/>
            </a:pPr>
            <a:endParaRPr sz="1800">
              <a:solidFill>
                <a:srgbClr val="202124"/>
              </a:solidFill>
              <a:latin typeface="Roboto"/>
              <a:ea typeface="Roboto"/>
              <a:cs typeface="Roboto"/>
              <a:sym typeface="Roboto"/>
            </a:endParaRPr>
          </a:p>
          <a:p>
            <a:pPr marL="0" marR="0" lvl="0" indent="0" algn="l" rtl="0">
              <a:spcBef>
                <a:spcPts val="0"/>
              </a:spcBef>
              <a:spcAft>
                <a:spcPts val="0"/>
              </a:spcAft>
              <a:buNone/>
            </a:pPr>
            <a:endParaRPr sz="1800">
              <a:solidFill>
                <a:schemeClr val="dk1"/>
              </a:solidFill>
              <a:latin typeface="Calibri"/>
              <a:ea typeface="Calibri"/>
              <a:cs typeface="Calibri"/>
              <a:sym typeface="Calibri"/>
            </a:endParaRPr>
          </a:p>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 name="TextBox 5"/>
          <p:cNvSpPr txBox="1"/>
          <p:nvPr/>
        </p:nvSpPr>
        <p:spPr>
          <a:xfrm>
            <a:off x="0" y="124158"/>
            <a:ext cx="2811439" cy="523220"/>
          </a:xfrm>
          <a:prstGeom prst="rect">
            <a:avLst/>
          </a:prstGeom>
          <a:noFill/>
        </p:spPr>
        <p:txBody>
          <a:bodyPr wrap="square" rtlCol="0">
            <a:spAutoFit/>
          </a:bodyPr>
          <a:lstStyle/>
          <a:p>
            <a:r>
              <a:rPr lang="en-US" dirty="0" smtClean="0">
                <a:solidFill>
                  <a:schemeClr val="bg1"/>
                </a:solidFill>
                <a:latin typeface="Roboto" panose="020B0604020202020204" charset="0"/>
                <a:ea typeface="Roboto" panose="020B0604020202020204" charset="0"/>
              </a:rPr>
              <a:t>Zhuldyz Orazymbetova</a:t>
            </a:r>
          </a:p>
          <a:p>
            <a:r>
              <a:rPr lang="en-US" dirty="0" smtClean="0">
                <a:solidFill>
                  <a:schemeClr val="bg1"/>
                </a:solidFill>
                <a:latin typeface="Roboto" panose="020B0604020202020204" charset="0"/>
                <a:ea typeface="Roboto" panose="020B0604020202020204" charset="0"/>
              </a:rPr>
              <a:t>07.09.2022</a:t>
            </a:r>
            <a:endParaRPr lang="en-US" dirty="0">
              <a:solidFill>
                <a:schemeClr val="bg1"/>
              </a:solidFill>
              <a:latin typeface="Roboto" panose="020B0604020202020204" charset="0"/>
              <a:ea typeface="Roboto" panose="020B060402020202020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47"/>
        <p:cNvGrpSpPr/>
        <p:nvPr/>
      </p:nvGrpSpPr>
      <p:grpSpPr>
        <a:xfrm>
          <a:off x="0" y="0"/>
          <a:ext cx="0" cy="0"/>
          <a:chOff x="0" y="0"/>
          <a:chExt cx="0" cy="0"/>
        </a:xfrm>
      </p:grpSpPr>
      <p:pic>
        <p:nvPicPr>
          <p:cNvPr id="248" name="Google Shape;248;p21" descr="Изображение выглядит как внешний&#10;&#10;Автоматически созданное описание"/>
          <p:cNvPicPr preferRelativeResize="0"/>
          <p:nvPr/>
        </p:nvPicPr>
        <p:blipFill rotWithShape="1">
          <a:blip r:embed="rId3">
            <a:alphaModFix/>
          </a:blip>
          <a:srcRect t="1" b="-3"/>
          <a:stretch/>
        </p:blipFill>
        <p:spPr>
          <a:xfrm>
            <a:off x="0" y="0"/>
            <a:ext cx="12192000" cy="6858000"/>
          </a:xfrm>
          <a:prstGeom prst="rect">
            <a:avLst/>
          </a:prstGeom>
          <a:noFill/>
          <a:ln>
            <a:noFill/>
          </a:ln>
        </p:spPr>
      </p:pic>
      <p:sp>
        <p:nvSpPr>
          <p:cNvPr id="249" name="Google Shape;249;p21"/>
          <p:cNvSpPr txBox="1"/>
          <p:nvPr/>
        </p:nvSpPr>
        <p:spPr>
          <a:xfrm>
            <a:off x="2042809" y="2227634"/>
            <a:ext cx="8735437" cy="1864147"/>
          </a:xfrm>
          <a:prstGeom prst="rect">
            <a:avLst/>
          </a:prstGeom>
          <a:noFill/>
          <a:ln>
            <a:noFill/>
          </a:ln>
        </p:spPr>
        <p:txBody>
          <a:bodyPr spcFirstLastPara="1" wrap="square" lIns="91425" tIns="45700" rIns="91425" bIns="45700" anchor="ctr" anchorCtr="0">
            <a:normAutofit lnSpcReduction="10000"/>
          </a:bodyPr>
          <a:lstStyle/>
          <a:p>
            <a:pPr marL="0" marR="0" lvl="0" indent="0" algn="ctr" rtl="0">
              <a:lnSpc>
                <a:spcPct val="90000"/>
              </a:lnSpc>
              <a:spcBef>
                <a:spcPts val="0"/>
              </a:spcBef>
              <a:spcAft>
                <a:spcPts val="0"/>
              </a:spcAft>
              <a:buClr>
                <a:srgbClr val="FFC000"/>
              </a:buClr>
              <a:buSzPts val="6600"/>
              <a:buFont typeface="Roboto"/>
              <a:buNone/>
            </a:pPr>
            <a:r>
              <a:rPr lang="en-US" sz="6600">
                <a:solidFill>
                  <a:srgbClr val="FFC000"/>
                </a:solidFill>
                <a:latin typeface="Roboto"/>
                <a:ea typeface="Roboto"/>
                <a:cs typeface="Roboto"/>
                <a:sym typeface="Roboto"/>
              </a:rPr>
              <a:t>Thank you </a:t>
            </a:r>
            <a:endParaRPr/>
          </a:p>
          <a:p>
            <a:pPr marL="0" marR="0" lvl="0" indent="0" algn="ctr" rtl="0">
              <a:lnSpc>
                <a:spcPct val="90000"/>
              </a:lnSpc>
              <a:spcBef>
                <a:spcPts val="0"/>
              </a:spcBef>
              <a:spcAft>
                <a:spcPts val="0"/>
              </a:spcAft>
              <a:buClr>
                <a:srgbClr val="FFC000"/>
              </a:buClr>
              <a:buSzPts val="6600"/>
              <a:buFont typeface="Roboto"/>
              <a:buNone/>
            </a:pPr>
            <a:r>
              <a:rPr lang="en-US" sz="6600">
                <a:solidFill>
                  <a:srgbClr val="FFC000"/>
                </a:solidFill>
                <a:latin typeface="Roboto"/>
                <a:ea typeface="Roboto"/>
                <a:cs typeface="Roboto"/>
                <a:sym typeface="Roboto"/>
              </a:rPr>
              <a:t>for your attention!</a:t>
            </a:r>
            <a:endParaRPr sz="6600">
              <a:solidFill>
                <a:srgbClr val="FFC000"/>
              </a:solidFill>
              <a:latin typeface="Roboto"/>
              <a:ea typeface="Roboto"/>
              <a:cs typeface="Roboto"/>
              <a:sym typeface="Roboto"/>
            </a:endParaRPr>
          </a:p>
        </p:txBody>
      </p:sp>
      <p:sp>
        <p:nvSpPr>
          <p:cNvPr id="5" name="TextBox 4"/>
          <p:cNvSpPr txBox="1"/>
          <p:nvPr/>
        </p:nvSpPr>
        <p:spPr>
          <a:xfrm>
            <a:off x="0" y="124158"/>
            <a:ext cx="2811439" cy="523220"/>
          </a:xfrm>
          <a:prstGeom prst="rect">
            <a:avLst/>
          </a:prstGeom>
          <a:noFill/>
        </p:spPr>
        <p:txBody>
          <a:bodyPr wrap="square" rtlCol="0">
            <a:spAutoFit/>
          </a:bodyPr>
          <a:lstStyle/>
          <a:p>
            <a:r>
              <a:rPr lang="en-US" dirty="0" smtClean="0">
                <a:solidFill>
                  <a:schemeClr val="bg1"/>
                </a:solidFill>
                <a:latin typeface="Roboto" panose="020B0604020202020204" charset="0"/>
                <a:ea typeface="Roboto" panose="020B0604020202020204" charset="0"/>
              </a:rPr>
              <a:t>Zhuldyz Orazymbetova</a:t>
            </a:r>
          </a:p>
          <a:p>
            <a:r>
              <a:rPr lang="en-US" dirty="0" smtClean="0">
                <a:solidFill>
                  <a:schemeClr val="bg1"/>
                </a:solidFill>
                <a:latin typeface="Roboto" panose="020B0604020202020204" charset="0"/>
                <a:ea typeface="Roboto" panose="020B0604020202020204" charset="0"/>
              </a:rPr>
              <a:t>07.09.2022</a:t>
            </a:r>
            <a:endParaRPr lang="en-US" dirty="0">
              <a:solidFill>
                <a:schemeClr val="bg1"/>
              </a:solidFill>
              <a:latin typeface="Roboto" panose="020B0604020202020204" charset="0"/>
              <a:ea typeface="Roboto" panose="020B060402020202020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pic>
        <p:nvPicPr>
          <p:cNvPr id="89" name="Google Shape;89;p3"/>
          <p:cNvPicPr preferRelativeResize="0"/>
          <p:nvPr/>
        </p:nvPicPr>
        <p:blipFill rotWithShape="1">
          <a:blip r:embed="rId3">
            <a:alphaModFix/>
          </a:blip>
          <a:srcRect l="24501" r="25331"/>
          <a:stretch/>
        </p:blipFill>
        <p:spPr>
          <a:xfrm>
            <a:off x="0" y="1431309"/>
            <a:ext cx="4840010" cy="5426692"/>
          </a:xfrm>
          <a:custGeom>
            <a:avLst/>
            <a:gdLst/>
            <a:ahLst/>
            <a:cxnLst/>
            <a:rect l="l" t="t" r="r" b="b"/>
            <a:pathLst>
              <a:path w="6116569" h="6879321" extrusionOk="0">
                <a:moveTo>
                  <a:pt x="0" y="0"/>
                </a:moveTo>
                <a:lnTo>
                  <a:pt x="2935851" y="0"/>
                </a:lnTo>
                <a:cubicBezTo>
                  <a:pt x="3035710" y="10660"/>
                  <a:pt x="3138421" y="17767"/>
                  <a:pt x="3238280" y="31980"/>
                </a:cubicBezTo>
                <a:cubicBezTo>
                  <a:pt x="3817462" y="106602"/>
                  <a:pt x="3127009" y="277163"/>
                  <a:pt x="3660541" y="550772"/>
                </a:cubicBezTo>
                <a:cubicBezTo>
                  <a:pt x="3706191" y="575645"/>
                  <a:pt x="3757546" y="579199"/>
                  <a:pt x="3808902" y="589860"/>
                </a:cubicBezTo>
                <a:cubicBezTo>
                  <a:pt x="4008620" y="625393"/>
                  <a:pt x="4211192" y="618286"/>
                  <a:pt x="4413762" y="625393"/>
                </a:cubicBezTo>
                <a:cubicBezTo>
                  <a:pt x="4465118" y="628946"/>
                  <a:pt x="4525033" y="625393"/>
                  <a:pt x="4567830" y="721333"/>
                </a:cubicBezTo>
                <a:cubicBezTo>
                  <a:pt x="4425175" y="724888"/>
                  <a:pt x="4305344" y="731994"/>
                  <a:pt x="4171247" y="792401"/>
                </a:cubicBezTo>
                <a:cubicBezTo>
                  <a:pt x="4239722" y="859916"/>
                  <a:pt x="4322462" y="795955"/>
                  <a:pt x="4376671" y="842148"/>
                </a:cubicBezTo>
                <a:cubicBezTo>
                  <a:pt x="4428027" y="888342"/>
                  <a:pt x="4470824" y="891896"/>
                  <a:pt x="4527887" y="813722"/>
                </a:cubicBezTo>
                <a:cubicBezTo>
                  <a:pt x="4556417" y="774634"/>
                  <a:pt x="4604920" y="778187"/>
                  <a:pt x="4633452" y="799508"/>
                </a:cubicBezTo>
                <a:cubicBezTo>
                  <a:pt x="4781813" y="913216"/>
                  <a:pt x="4778960" y="909662"/>
                  <a:pt x="4947293" y="870576"/>
                </a:cubicBezTo>
                <a:cubicBezTo>
                  <a:pt x="5055712" y="845701"/>
                  <a:pt x="5166983" y="806615"/>
                  <a:pt x="5263988" y="820828"/>
                </a:cubicBezTo>
                <a:cubicBezTo>
                  <a:pt x="5275401" y="867022"/>
                  <a:pt x="5263988" y="888342"/>
                  <a:pt x="5249723" y="895449"/>
                </a:cubicBezTo>
                <a:cubicBezTo>
                  <a:pt x="5021475" y="1005604"/>
                  <a:pt x="4975825" y="1122864"/>
                  <a:pt x="4744723" y="1197485"/>
                </a:cubicBezTo>
                <a:cubicBezTo>
                  <a:pt x="4724751" y="1268552"/>
                  <a:pt x="4807491" y="1275660"/>
                  <a:pt x="4767548" y="1346727"/>
                </a:cubicBezTo>
                <a:cubicBezTo>
                  <a:pt x="4693367" y="1407134"/>
                  <a:pt x="4610627" y="1346727"/>
                  <a:pt x="4539299" y="1421348"/>
                </a:cubicBezTo>
                <a:cubicBezTo>
                  <a:pt x="4550712" y="1471094"/>
                  <a:pt x="4610627" y="1432008"/>
                  <a:pt x="4607773" y="1485309"/>
                </a:cubicBezTo>
                <a:cubicBezTo>
                  <a:pt x="4604920" y="1517288"/>
                  <a:pt x="4593508" y="1527948"/>
                  <a:pt x="4579242" y="1535055"/>
                </a:cubicBezTo>
                <a:cubicBezTo>
                  <a:pt x="4776107" y="1538608"/>
                  <a:pt x="5383820" y="1574142"/>
                  <a:pt x="5278255" y="1609676"/>
                </a:cubicBezTo>
                <a:cubicBezTo>
                  <a:pt x="5418057" y="1698511"/>
                  <a:pt x="5623481" y="1609676"/>
                  <a:pt x="5771843" y="1630997"/>
                </a:cubicBezTo>
                <a:cubicBezTo>
                  <a:pt x="5925911" y="1652316"/>
                  <a:pt x="6171278" y="1719830"/>
                  <a:pt x="6105656" y="1748257"/>
                </a:cubicBezTo>
                <a:cubicBezTo>
                  <a:pt x="6031475" y="1780238"/>
                  <a:pt x="5766136" y="2146235"/>
                  <a:pt x="5691955" y="2167555"/>
                </a:cubicBezTo>
                <a:cubicBezTo>
                  <a:pt x="5606362" y="2188875"/>
                  <a:pt x="5589243" y="2217302"/>
                  <a:pt x="5475118" y="2348776"/>
                </a:cubicBezTo>
                <a:cubicBezTo>
                  <a:pt x="5398085" y="2437610"/>
                  <a:pt x="5709074" y="2238623"/>
                  <a:pt x="5826051" y="2291922"/>
                </a:cubicBezTo>
                <a:cubicBezTo>
                  <a:pt x="5868848" y="2309690"/>
                  <a:pt x="5552153" y="2554872"/>
                  <a:pt x="5552153" y="2597513"/>
                </a:cubicBezTo>
                <a:cubicBezTo>
                  <a:pt x="5549300" y="2640153"/>
                  <a:pt x="5577831" y="2647260"/>
                  <a:pt x="5603508" y="2647260"/>
                </a:cubicBezTo>
                <a:cubicBezTo>
                  <a:pt x="5660571" y="2647260"/>
                  <a:pt x="5640599" y="2686346"/>
                  <a:pt x="5700515" y="2679240"/>
                </a:cubicBezTo>
                <a:cubicBezTo>
                  <a:pt x="5523622" y="2800055"/>
                  <a:pt x="5418057" y="2778734"/>
                  <a:pt x="5246870" y="2888889"/>
                </a:cubicBezTo>
                <a:cubicBezTo>
                  <a:pt x="5164130" y="2942189"/>
                  <a:pt x="4921615" y="3119857"/>
                  <a:pt x="4836022" y="3169605"/>
                </a:cubicBezTo>
                <a:cubicBezTo>
                  <a:pt x="4801785" y="3187371"/>
                  <a:pt x="4758988" y="3173158"/>
                  <a:pt x="4736163" y="3233565"/>
                </a:cubicBezTo>
                <a:cubicBezTo>
                  <a:pt x="4770400" y="3279759"/>
                  <a:pt x="4816050" y="3254885"/>
                  <a:pt x="4853141" y="3233565"/>
                </a:cubicBezTo>
                <a:cubicBezTo>
                  <a:pt x="4944440" y="3176711"/>
                  <a:pt x="4935881" y="3190925"/>
                  <a:pt x="4944440" y="3226459"/>
                </a:cubicBezTo>
                <a:cubicBezTo>
                  <a:pt x="4972972" y="3350827"/>
                  <a:pt x="5044300" y="3308186"/>
                  <a:pt x="5109921" y="3283313"/>
                </a:cubicBezTo>
                <a:cubicBezTo>
                  <a:pt x="5303932" y="3208692"/>
                  <a:pt x="5500797" y="3215799"/>
                  <a:pt x="5694809" y="3141178"/>
                </a:cubicBezTo>
                <a:cubicBezTo>
                  <a:pt x="5714781" y="3134070"/>
                  <a:pt x="5612068" y="3283313"/>
                  <a:pt x="5566419" y="3301079"/>
                </a:cubicBezTo>
                <a:cubicBezTo>
                  <a:pt x="5515063" y="3322399"/>
                  <a:pt x="5452294" y="3311739"/>
                  <a:pt x="5415203" y="3397020"/>
                </a:cubicBezTo>
                <a:cubicBezTo>
                  <a:pt x="5477972" y="3414787"/>
                  <a:pt x="5552153" y="3372147"/>
                  <a:pt x="5612068" y="3432554"/>
                </a:cubicBezTo>
                <a:cubicBezTo>
                  <a:pt x="5469413" y="3528494"/>
                  <a:pt x="5329610" y="3535601"/>
                  <a:pt x="5206927" y="3599562"/>
                </a:cubicBezTo>
                <a:cubicBezTo>
                  <a:pt x="5192661" y="3706163"/>
                  <a:pt x="5272548" y="3663523"/>
                  <a:pt x="5301079" y="3723930"/>
                </a:cubicBezTo>
                <a:cubicBezTo>
                  <a:pt x="5072830" y="3844745"/>
                  <a:pt x="4564977" y="4232062"/>
                  <a:pt x="4507915" y="4306683"/>
                </a:cubicBezTo>
                <a:cubicBezTo>
                  <a:pt x="4390937" y="4463031"/>
                  <a:pt x="3900202" y="4562525"/>
                  <a:pt x="3982942" y="4587399"/>
                </a:cubicBezTo>
                <a:cubicBezTo>
                  <a:pt x="4051417" y="4608719"/>
                  <a:pt x="4119891" y="4587399"/>
                  <a:pt x="4185513" y="4541205"/>
                </a:cubicBezTo>
                <a:cubicBezTo>
                  <a:pt x="4291078" y="4466584"/>
                  <a:pt x="5010062" y="4523438"/>
                  <a:pt x="5212633" y="4455924"/>
                </a:cubicBezTo>
                <a:cubicBezTo>
                  <a:pt x="5241164" y="4445264"/>
                  <a:pt x="5283960" y="4409730"/>
                  <a:pt x="5312492" y="4473691"/>
                </a:cubicBezTo>
                <a:cubicBezTo>
                  <a:pt x="5098508" y="4704659"/>
                  <a:pt x="4833169" y="4654913"/>
                  <a:pt x="4596361" y="4818368"/>
                </a:cubicBezTo>
                <a:cubicBezTo>
                  <a:pt x="4684807" y="4917861"/>
                  <a:pt x="4776107" y="4907202"/>
                  <a:pt x="4873113" y="4885882"/>
                </a:cubicBezTo>
                <a:cubicBezTo>
                  <a:pt x="4895938" y="4878775"/>
                  <a:pt x="4930175" y="4871668"/>
                  <a:pt x="4935881" y="4914309"/>
                </a:cubicBezTo>
                <a:cubicBezTo>
                  <a:pt x="4941587" y="4967609"/>
                  <a:pt x="4898790" y="4978270"/>
                  <a:pt x="4873113" y="5003143"/>
                </a:cubicBezTo>
                <a:cubicBezTo>
                  <a:pt x="4833169" y="5038676"/>
                  <a:pt x="4773254" y="4999590"/>
                  <a:pt x="4721898" y="5095530"/>
                </a:cubicBezTo>
                <a:cubicBezTo>
                  <a:pt x="4873113" y="5067104"/>
                  <a:pt x="4998650" y="5020910"/>
                  <a:pt x="5132745" y="4949842"/>
                </a:cubicBezTo>
                <a:cubicBezTo>
                  <a:pt x="5121333" y="5006696"/>
                  <a:pt x="5081390" y="5035123"/>
                  <a:pt x="5101362" y="5081317"/>
                </a:cubicBezTo>
                <a:cubicBezTo>
                  <a:pt x="5118480" y="5116850"/>
                  <a:pt x="5164130" y="5131063"/>
                  <a:pt x="5138452" y="5198578"/>
                </a:cubicBezTo>
                <a:cubicBezTo>
                  <a:pt x="5067125" y="5273199"/>
                  <a:pt x="4967265" y="5258986"/>
                  <a:pt x="4904497" y="5362033"/>
                </a:cubicBezTo>
                <a:cubicBezTo>
                  <a:pt x="4818903" y="5507721"/>
                  <a:pt x="4684807" y="5564575"/>
                  <a:pt x="4579242" y="5674729"/>
                </a:cubicBezTo>
                <a:cubicBezTo>
                  <a:pt x="4545005" y="5713816"/>
                  <a:pt x="4313903" y="5841738"/>
                  <a:pt x="4253988" y="5884379"/>
                </a:cubicBezTo>
                <a:cubicBezTo>
                  <a:pt x="4168395" y="5944786"/>
                  <a:pt x="4071389" y="5966106"/>
                  <a:pt x="3985795" y="6069153"/>
                </a:cubicBezTo>
                <a:cubicBezTo>
                  <a:pt x="4065682" y="6086921"/>
                  <a:pt x="4134157" y="5990979"/>
                  <a:pt x="4231163" y="6030066"/>
                </a:cubicBezTo>
                <a:cubicBezTo>
                  <a:pt x="4074242" y="6133114"/>
                  <a:pt x="3931586" y="6182861"/>
                  <a:pt x="3814609" y="6317889"/>
                </a:cubicBezTo>
                <a:cubicBezTo>
                  <a:pt x="3800343" y="6335656"/>
                  <a:pt x="3771812" y="6332102"/>
                  <a:pt x="3751840" y="6339209"/>
                </a:cubicBezTo>
                <a:cubicBezTo>
                  <a:pt x="3529298" y="6406723"/>
                  <a:pt x="3309608" y="6467130"/>
                  <a:pt x="3089919" y="6563071"/>
                </a:cubicBezTo>
                <a:cubicBezTo>
                  <a:pt x="3041416" y="6584392"/>
                  <a:pt x="2955823" y="6595052"/>
                  <a:pt x="2961529" y="6662566"/>
                </a:cubicBezTo>
                <a:cubicBezTo>
                  <a:pt x="2972941" y="6765613"/>
                  <a:pt x="3055681" y="6687439"/>
                  <a:pt x="3107038" y="6673226"/>
                </a:cubicBezTo>
                <a:cubicBezTo>
                  <a:pt x="3269664" y="6634138"/>
                  <a:pt x="3432292" y="6570178"/>
                  <a:pt x="3594919" y="6591499"/>
                </a:cubicBezTo>
                <a:cubicBezTo>
                  <a:pt x="3483648" y="6637693"/>
                  <a:pt x="3372376" y="6680332"/>
                  <a:pt x="3261106" y="6726527"/>
                </a:cubicBezTo>
                <a:cubicBezTo>
                  <a:pt x="3386642" y="6705206"/>
                  <a:pt x="3495061" y="6786934"/>
                  <a:pt x="3620597" y="6740740"/>
                </a:cubicBezTo>
                <a:cubicBezTo>
                  <a:pt x="3660541" y="6726527"/>
                  <a:pt x="3700484" y="6765613"/>
                  <a:pt x="3703337" y="6826020"/>
                </a:cubicBezTo>
                <a:cubicBezTo>
                  <a:pt x="3706191" y="6847340"/>
                  <a:pt x="3700484" y="6865108"/>
                  <a:pt x="3689072" y="6879321"/>
                </a:cubicBezTo>
                <a:lnTo>
                  <a:pt x="0" y="6879321"/>
                </a:lnTo>
                <a:close/>
              </a:path>
            </a:pathLst>
          </a:custGeom>
          <a:noFill/>
          <a:ln>
            <a:noFill/>
          </a:ln>
        </p:spPr>
      </p:pic>
      <p:sp>
        <p:nvSpPr>
          <p:cNvPr id="90" name="Google Shape;90;p3"/>
          <p:cNvSpPr txBox="1"/>
          <p:nvPr/>
        </p:nvSpPr>
        <p:spPr>
          <a:xfrm>
            <a:off x="4970833" y="3168219"/>
            <a:ext cx="6838545" cy="2026351"/>
          </a:xfrm>
          <a:prstGeom prst="rect">
            <a:avLst/>
          </a:prstGeom>
          <a:noFill/>
          <a:ln>
            <a:noFill/>
          </a:ln>
        </p:spPr>
        <p:txBody>
          <a:bodyPr spcFirstLastPara="1" wrap="square" lIns="91425" tIns="45700" rIns="91425" bIns="45700" anchor="t" anchorCtr="0">
            <a:normAutofit/>
          </a:bodyPr>
          <a:lstStyle/>
          <a:p>
            <a:pPr marL="38100" marR="0" lvl="0" indent="0" algn="l" rtl="0">
              <a:lnSpc>
                <a:spcPct val="90000"/>
              </a:lnSpc>
              <a:spcBef>
                <a:spcPts val="0"/>
              </a:spcBef>
              <a:spcAft>
                <a:spcPts val="0"/>
              </a:spcAft>
              <a:buClr>
                <a:schemeClr val="dk1"/>
              </a:buClr>
              <a:buSzPts val="2000"/>
              <a:buFont typeface="Arial"/>
              <a:buNone/>
            </a:pPr>
            <a:r>
              <a:rPr lang="en-US" sz="2000" b="1" i="0" u="none" strike="noStrike" cap="none">
                <a:solidFill>
                  <a:schemeClr val="dk1"/>
                </a:solidFill>
                <a:latin typeface="Roboto"/>
                <a:ea typeface="Roboto"/>
                <a:cs typeface="Roboto"/>
                <a:sym typeface="Roboto"/>
              </a:rPr>
              <a:t>Predatory (Standalone) Journal </a:t>
            </a:r>
            <a:r>
              <a:rPr lang="en-US" sz="2000" b="0" i="0" u="none" strike="noStrike" cap="none">
                <a:solidFill>
                  <a:schemeClr val="dk1"/>
                </a:solidFill>
                <a:latin typeface="Roboto"/>
                <a:ea typeface="Roboto"/>
                <a:cs typeface="Roboto"/>
                <a:sym typeface="Roboto"/>
              </a:rPr>
              <a:t>is an exploitative academic publishing business model that involves charging publication fees to authors without checking articles for quality and legitimacy, and without providing editorial and publishing services that legitimate academic journals provide, whether open access or not.</a:t>
            </a:r>
            <a:endParaRPr sz="1700" b="0" i="0" u="none" strike="noStrike" cap="none">
              <a:solidFill>
                <a:schemeClr val="dk1"/>
              </a:solidFill>
              <a:latin typeface="Roboto"/>
              <a:ea typeface="Roboto"/>
              <a:cs typeface="Roboto"/>
              <a:sym typeface="Roboto"/>
            </a:endParaRPr>
          </a:p>
        </p:txBody>
      </p:sp>
      <p:pic>
        <p:nvPicPr>
          <p:cNvPr id="91" name="Google Shape;91;p3" descr="Изображение выглядит как внешний&#10;&#10;Автоматически созданное описание"/>
          <p:cNvPicPr preferRelativeResize="0"/>
          <p:nvPr/>
        </p:nvPicPr>
        <p:blipFill rotWithShape="1">
          <a:blip r:embed="rId4">
            <a:alphaModFix/>
          </a:blip>
          <a:srcRect b="79129"/>
          <a:stretch/>
        </p:blipFill>
        <p:spPr>
          <a:xfrm>
            <a:off x="0" y="9099"/>
            <a:ext cx="12192000" cy="1431309"/>
          </a:xfrm>
          <a:prstGeom prst="rect">
            <a:avLst/>
          </a:prstGeom>
          <a:noFill/>
          <a:ln>
            <a:noFill/>
          </a:ln>
        </p:spPr>
      </p:pic>
      <p:sp>
        <p:nvSpPr>
          <p:cNvPr id="92" name="Google Shape;92;p3"/>
          <p:cNvSpPr txBox="1"/>
          <p:nvPr/>
        </p:nvSpPr>
        <p:spPr>
          <a:xfrm>
            <a:off x="0" y="232505"/>
            <a:ext cx="12192000" cy="1090457"/>
          </a:xfrm>
          <a:prstGeom prst="rect">
            <a:avLst/>
          </a:prstGeom>
          <a:noFill/>
          <a:ln>
            <a:noFill/>
          </a:ln>
        </p:spPr>
        <p:txBody>
          <a:bodyPr spcFirstLastPara="1" wrap="square" lIns="91425" tIns="45700" rIns="91425" bIns="45700" anchor="ctr" anchorCtr="0">
            <a:normAutofit/>
          </a:bodyPr>
          <a:lstStyle/>
          <a:p>
            <a:pPr marL="0" marR="0" lvl="0" indent="0" algn="ctr" rtl="0">
              <a:lnSpc>
                <a:spcPct val="90000"/>
              </a:lnSpc>
              <a:spcBef>
                <a:spcPts val="0"/>
              </a:spcBef>
              <a:spcAft>
                <a:spcPts val="0"/>
              </a:spcAft>
              <a:buClr>
                <a:srgbClr val="D8D8D8"/>
              </a:buClr>
              <a:buSzPts val="4400"/>
              <a:buFont typeface="Roboto"/>
              <a:buNone/>
            </a:pPr>
            <a:r>
              <a:rPr lang="en-US" sz="4400" b="1" i="0" u="none" strike="noStrike" cap="none">
                <a:solidFill>
                  <a:srgbClr val="D8D8D8"/>
                </a:solidFill>
                <a:latin typeface="Roboto"/>
                <a:ea typeface="Roboto"/>
                <a:cs typeface="Roboto"/>
                <a:sym typeface="Roboto"/>
              </a:rPr>
              <a:t>Predatory Journal</a:t>
            </a:r>
            <a:endParaRPr sz="4400" b="1" i="0" u="none" strike="noStrike" cap="none">
              <a:solidFill>
                <a:srgbClr val="D8D8D8"/>
              </a:solidFill>
              <a:latin typeface="Roboto"/>
              <a:ea typeface="Roboto"/>
              <a:cs typeface="Roboto"/>
              <a:sym typeface="Roboto"/>
            </a:endParaRPr>
          </a:p>
        </p:txBody>
      </p:sp>
      <p:sp>
        <p:nvSpPr>
          <p:cNvPr id="6" name="TextBox 5"/>
          <p:cNvSpPr txBox="1"/>
          <p:nvPr/>
        </p:nvSpPr>
        <p:spPr>
          <a:xfrm>
            <a:off x="0" y="124158"/>
            <a:ext cx="2811439" cy="523220"/>
          </a:xfrm>
          <a:prstGeom prst="rect">
            <a:avLst/>
          </a:prstGeom>
          <a:noFill/>
        </p:spPr>
        <p:txBody>
          <a:bodyPr wrap="square" rtlCol="0">
            <a:spAutoFit/>
          </a:bodyPr>
          <a:lstStyle/>
          <a:p>
            <a:r>
              <a:rPr lang="en-US" dirty="0" smtClean="0">
                <a:solidFill>
                  <a:schemeClr val="bg1"/>
                </a:solidFill>
                <a:latin typeface="Roboto" panose="020B0604020202020204" charset="0"/>
                <a:ea typeface="Roboto" panose="020B0604020202020204" charset="0"/>
              </a:rPr>
              <a:t>Zhuldyz Orazymbetova</a:t>
            </a:r>
          </a:p>
          <a:p>
            <a:r>
              <a:rPr lang="en-US" dirty="0" smtClean="0">
                <a:solidFill>
                  <a:schemeClr val="bg1"/>
                </a:solidFill>
                <a:latin typeface="Roboto" panose="020B0604020202020204" charset="0"/>
                <a:ea typeface="Roboto" panose="020B0604020202020204" charset="0"/>
              </a:rPr>
              <a:t>07.09.2022</a:t>
            </a:r>
            <a:endParaRPr lang="en-US" dirty="0">
              <a:solidFill>
                <a:schemeClr val="bg1"/>
              </a:solidFill>
              <a:latin typeface="Roboto" panose="020B0604020202020204" charset="0"/>
              <a:ea typeface="Roboto" panose="020B060402020202020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53"/>
        <p:cNvGrpSpPr/>
        <p:nvPr/>
      </p:nvGrpSpPr>
      <p:grpSpPr>
        <a:xfrm>
          <a:off x="0" y="0"/>
          <a:ext cx="0" cy="0"/>
          <a:chOff x="0" y="0"/>
          <a:chExt cx="0" cy="0"/>
        </a:xfrm>
      </p:grpSpPr>
      <p:pic>
        <p:nvPicPr>
          <p:cNvPr id="254" name="Google Shape;254;p22"/>
          <p:cNvPicPr preferRelativeResize="0"/>
          <p:nvPr/>
        </p:nvPicPr>
        <p:blipFill rotWithShape="1">
          <a:blip r:embed="rId3">
            <a:alphaModFix/>
          </a:blip>
          <a:srcRect/>
          <a:stretch/>
        </p:blipFill>
        <p:spPr>
          <a:xfrm>
            <a:off x="0" y="0"/>
            <a:ext cx="12192000" cy="6858000"/>
          </a:xfrm>
          <a:prstGeom prst="rect">
            <a:avLst/>
          </a:prstGeom>
          <a:noFill/>
          <a:ln>
            <a:noFill/>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pic>
        <p:nvPicPr>
          <p:cNvPr id="97" name="Google Shape;97;p4" descr="Изображение выглядит как внешний&#10;&#10;Автоматически созданное описание"/>
          <p:cNvPicPr preferRelativeResize="0"/>
          <p:nvPr/>
        </p:nvPicPr>
        <p:blipFill rotWithShape="1">
          <a:blip r:embed="rId3">
            <a:alphaModFix/>
          </a:blip>
          <a:srcRect b="79129"/>
          <a:stretch/>
        </p:blipFill>
        <p:spPr>
          <a:xfrm>
            <a:off x="0" y="0"/>
            <a:ext cx="12192000" cy="1431309"/>
          </a:xfrm>
          <a:prstGeom prst="rect">
            <a:avLst/>
          </a:prstGeom>
          <a:noFill/>
          <a:ln>
            <a:noFill/>
          </a:ln>
        </p:spPr>
      </p:pic>
      <p:sp>
        <p:nvSpPr>
          <p:cNvPr id="98" name="Google Shape;98;p4"/>
          <p:cNvSpPr txBox="1"/>
          <p:nvPr/>
        </p:nvSpPr>
        <p:spPr>
          <a:xfrm>
            <a:off x="0" y="105746"/>
            <a:ext cx="12192000" cy="1325563"/>
          </a:xfrm>
          <a:prstGeom prst="rect">
            <a:avLst/>
          </a:prstGeom>
          <a:noFill/>
          <a:ln>
            <a:noFill/>
          </a:ln>
        </p:spPr>
        <p:txBody>
          <a:bodyPr spcFirstLastPara="1" wrap="square" lIns="91425" tIns="45700" rIns="91425" bIns="45700" anchor="ctr" anchorCtr="0">
            <a:normAutofit/>
          </a:bodyPr>
          <a:lstStyle/>
          <a:p>
            <a:pPr marL="0" marR="0" lvl="0" indent="0" algn="ctr" rtl="0">
              <a:lnSpc>
                <a:spcPct val="90000"/>
              </a:lnSpc>
              <a:spcBef>
                <a:spcPts val="0"/>
              </a:spcBef>
              <a:spcAft>
                <a:spcPts val="0"/>
              </a:spcAft>
              <a:buClr>
                <a:srgbClr val="D8D8D8"/>
              </a:buClr>
              <a:buSzPts val="4400"/>
              <a:buFont typeface="Roboto"/>
              <a:buNone/>
            </a:pPr>
            <a:r>
              <a:rPr lang="en-US" sz="4400" b="0" i="0" u="none" strike="noStrike" cap="none">
                <a:solidFill>
                  <a:srgbClr val="D8D8D8"/>
                </a:solidFill>
                <a:latin typeface="Roboto"/>
                <a:ea typeface="Roboto"/>
                <a:cs typeface="Roboto"/>
                <a:sym typeface="Roboto"/>
              </a:rPr>
              <a:t>Academic Journal Models</a:t>
            </a:r>
            <a:endParaRPr sz="4400" b="0" i="0" u="none" strike="noStrike" cap="none">
              <a:solidFill>
                <a:srgbClr val="D8D8D8"/>
              </a:solidFill>
              <a:latin typeface="Roboto"/>
              <a:ea typeface="Roboto"/>
              <a:cs typeface="Roboto"/>
              <a:sym typeface="Roboto"/>
            </a:endParaRPr>
          </a:p>
        </p:txBody>
      </p:sp>
      <p:sp>
        <p:nvSpPr>
          <p:cNvPr id="99" name="Google Shape;99;p4"/>
          <p:cNvSpPr/>
          <p:nvPr/>
        </p:nvSpPr>
        <p:spPr>
          <a:xfrm>
            <a:off x="784488" y="1780162"/>
            <a:ext cx="3148415" cy="3297676"/>
          </a:xfrm>
          <a:prstGeom prst="rect">
            <a:avLst/>
          </a:prstGeom>
          <a:solidFill>
            <a:srgbClr val="E1EFD8"/>
          </a:solidFill>
          <a:ln w="12700" cap="flat" cmpd="sng">
            <a:solidFill>
              <a:srgbClr val="323F4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b="1" i="0" u="none" strike="noStrike" cap="none" dirty="0">
                <a:solidFill>
                  <a:srgbClr val="202124"/>
                </a:solidFill>
                <a:latin typeface="Roboto"/>
                <a:ea typeface="Roboto"/>
                <a:cs typeface="Roboto"/>
                <a:sym typeface="Roboto"/>
              </a:rPr>
              <a:t>Traditional Journal Model </a:t>
            </a:r>
            <a:endParaRPr dirty="0"/>
          </a:p>
          <a:p>
            <a:pPr marL="0" marR="0" lvl="0" indent="0" algn="ctr" rtl="0">
              <a:spcBef>
                <a:spcPts val="0"/>
              </a:spcBef>
              <a:spcAft>
                <a:spcPts val="0"/>
              </a:spcAft>
              <a:buNone/>
            </a:pPr>
            <a:endParaRPr sz="1800" b="1" i="0" u="none" strike="noStrike" cap="none" dirty="0">
              <a:solidFill>
                <a:srgbClr val="202124"/>
              </a:solidFill>
              <a:latin typeface="Roboto"/>
              <a:ea typeface="Roboto"/>
              <a:cs typeface="Roboto"/>
              <a:sym typeface="Roboto"/>
            </a:endParaRPr>
          </a:p>
          <a:p>
            <a:pPr marL="285750" marR="0" lvl="0" indent="-285750" algn="l" rtl="0">
              <a:spcBef>
                <a:spcPts val="0"/>
              </a:spcBef>
              <a:spcAft>
                <a:spcPts val="0"/>
              </a:spcAft>
              <a:buClr>
                <a:srgbClr val="202124"/>
              </a:buClr>
              <a:buSzPts val="1800"/>
              <a:buFont typeface="Arial"/>
              <a:buChar char="•"/>
            </a:pPr>
            <a:r>
              <a:rPr lang="en-US" sz="1800" b="0" i="0" u="none" strike="noStrike" cap="none" dirty="0">
                <a:solidFill>
                  <a:srgbClr val="202124"/>
                </a:solidFill>
                <a:latin typeface="Roboto"/>
                <a:ea typeface="Roboto"/>
                <a:cs typeface="Roboto"/>
                <a:sym typeface="Roboto"/>
              </a:rPr>
              <a:t>Author submits the article</a:t>
            </a:r>
            <a:endParaRPr dirty="0"/>
          </a:p>
          <a:p>
            <a:pPr marL="285750" marR="0" lvl="0" indent="-285750" algn="l" rtl="0">
              <a:spcBef>
                <a:spcPts val="0"/>
              </a:spcBef>
              <a:spcAft>
                <a:spcPts val="0"/>
              </a:spcAft>
              <a:buClr>
                <a:srgbClr val="202124"/>
              </a:buClr>
              <a:buSzPts val="1800"/>
              <a:buFont typeface="Arial"/>
              <a:buChar char="•"/>
            </a:pPr>
            <a:r>
              <a:rPr lang="en-US" sz="1800" b="0" i="0" u="none" strike="noStrike" cap="none" dirty="0">
                <a:solidFill>
                  <a:srgbClr val="202124"/>
                </a:solidFill>
                <a:latin typeface="Roboto"/>
                <a:ea typeface="Roboto"/>
                <a:cs typeface="Roboto"/>
                <a:sym typeface="Roboto"/>
              </a:rPr>
              <a:t>Review of the article</a:t>
            </a:r>
            <a:endParaRPr dirty="0"/>
          </a:p>
          <a:p>
            <a:pPr marL="285750" marR="0" lvl="0" indent="-285750" algn="l" rtl="0">
              <a:spcBef>
                <a:spcPts val="0"/>
              </a:spcBef>
              <a:spcAft>
                <a:spcPts val="0"/>
              </a:spcAft>
              <a:buClr>
                <a:srgbClr val="202124"/>
              </a:buClr>
              <a:buSzPts val="1800"/>
              <a:buFont typeface="Arial"/>
              <a:buChar char="•"/>
            </a:pPr>
            <a:r>
              <a:rPr lang="en-US" sz="1800" b="0" i="0" u="none" strike="noStrike" cap="none" dirty="0">
                <a:solidFill>
                  <a:srgbClr val="202124"/>
                </a:solidFill>
                <a:latin typeface="Roboto"/>
                <a:ea typeface="Roboto"/>
                <a:cs typeface="Roboto"/>
                <a:sym typeface="Roboto"/>
              </a:rPr>
              <a:t>No </a:t>
            </a:r>
            <a:r>
              <a:rPr lang="en-US" sz="1800" b="0" i="0" u="none" strike="noStrike" cap="none" dirty="0">
                <a:solidFill>
                  <a:srgbClr val="202124"/>
                </a:solidFill>
                <a:latin typeface="arial"/>
                <a:ea typeface="arial"/>
                <a:cs typeface="arial"/>
                <a:sym typeface="arial"/>
              </a:rPr>
              <a:t>Article Processing Charge </a:t>
            </a:r>
            <a:endParaRPr sz="1800" b="0" i="0" u="none" strike="noStrike" cap="none" dirty="0">
              <a:solidFill>
                <a:srgbClr val="202124"/>
              </a:solidFill>
              <a:latin typeface="Roboto"/>
              <a:ea typeface="Roboto"/>
              <a:cs typeface="Roboto"/>
              <a:sym typeface="Roboto"/>
            </a:endParaRPr>
          </a:p>
          <a:p>
            <a:pPr marL="285750" marR="0" lvl="0" indent="-285750" algn="l" rtl="0">
              <a:spcBef>
                <a:spcPts val="0"/>
              </a:spcBef>
              <a:spcAft>
                <a:spcPts val="0"/>
              </a:spcAft>
              <a:buClr>
                <a:srgbClr val="202124"/>
              </a:buClr>
              <a:buSzPts val="1800"/>
              <a:buFont typeface="Arial"/>
              <a:buChar char="•"/>
            </a:pPr>
            <a:r>
              <a:rPr lang="en-US" sz="1800" b="0" i="0" u="none" strike="noStrike" cap="none" dirty="0">
                <a:solidFill>
                  <a:srgbClr val="202124"/>
                </a:solidFill>
                <a:latin typeface="Roboto"/>
                <a:ea typeface="Roboto"/>
                <a:cs typeface="Roboto"/>
                <a:sym typeface="Roboto"/>
              </a:rPr>
              <a:t>Paid access to the full text (institutions and individuals)</a:t>
            </a:r>
            <a:endParaRPr sz="1800" b="0" i="0" u="none" strike="noStrike" cap="none" dirty="0">
              <a:solidFill>
                <a:srgbClr val="202124"/>
              </a:solidFill>
              <a:latin typeface="Roboto"/>
              <a:ea typeface="Roboto"/>
              <a:cs typeface="Roboto"/>
              <a:sym typeface="Roboto"/>
            </a:endParaRPr>
          </a:p>
        </p:txBody>
      </p:sp>
      <p:sp>
        <p:nvSpPr>
          <p:cNvPr id="100" name="Google Shape;100;p4"/>
          <p:cNvSpPr/>
          <p:nvPr/>
        </p:nvSpPr>
        <p:spPr>
          <a:xfrm>
            <a:off x="4521793" y="1780162"/>
            <a:ext cx="3148415" cy="3297676"/>
          </a:xfrm>
          <a:prstGeom prst="rect">
            <a:avLst/>
          </a:prstGeom>
          <a:solidFill>
            <a:srgbClr val="F7CAAC"/>
          </a:solidFill>
          <a:ln w="12700" cap="flat" cmpd="sng">
            <a:solidFill>
              <a:srgbClr val="323F4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b="1" i="0" u="none" strike="noStrike" cap="none">
                <a:solidFill>
                  <a:srgbClr val="202124"/>
                </a:solidFill>
                <a:latin typeface="Roboto"/>
                <a:ea typeface="Roboto"/>
                <a:cs typeface="Roboto"/>
                <a:sym typeface="Roboto"/>
              </a:rPr>
              <a:t>Open Access Journal Model </a:t>
            </a:r>
            <a:endParaRPr/>
          </a:p>
          <a:p>
            <a:pPr marL="0" marR="0" lvl="0" indent="0" algn="ctr" rtl="0">
              <a:spcBef>
                <a:spcPts val="0"/>
              </a:spcBef>
              <a:spcAft>
                <a:spcPts val="0"/>
              </a:spcAft>
              <a:buNone/>
            </a:pPr>
            <a:endParaRPr sz="1800" b="1" i="0" u="none" strike="noStrike" cap="none">
              <a:solidFill>
                <a:srgbClr val="202124"/>
              </a:solidFill>
              <a:latin typeface="Roboto"/>
              <a:ea typeface="Roboto"/>
              <a:cs typeface="Roboto"/>
              <a:sym typeface="Roboto"/>
            </a:endParaRPr>
          </a:p>
          <a:p>
            <a:pPr marL="285750" marR="0" lvl="0" indent="-285750" algn="l" rtl="0">
              <a:spcBef>
                <a:spcPts val="0"/>
              </a:spcBef>
              <a:spcAft>
                <a:spcPts val="0"/>
              </a:spcAft>
              <a:buClr>
                <a:srgbClr val="202124"/>
              </a:buClr>
              <a:buSzPts val="1800"/>
              <a:buFont typeface="Arial"/>
              <a:buChar char="•"/>
            </a:pPr>
            <a:r>
              <a:rPr lang="en-US" sz="1800" b="0" i="0" u="none" strike="noStrike" cap="none">
                <a:solidFill>
                  <a:srgbClr val="202124"/>
                </a:solidFill>
                <a:latin typeface="Roboto"/>
                <a:ea typeface="Roboto"/>
                <a:cs typeface="Roboto"/>
                <a:sym typeface="Roboto"/>
              </a:rPr>
              <a:t>Author submits the article</a:t>
            </a:r>
            <a:endParaRPr/>
          </a:p>
          <a:p>
            <a:pPr marL="285750" marR="0" lvl="0" indent="-285750" algn="l" rtl="0">
              <a:spcBef>
                <a:spcPts val="0"/>
              </a:spcBef>
              <a:spcAft>
                <a:spcPts val="0"/>
              </a:spcAft>
              <a:buClr>
                <a:srgbClr val="202124"/>
              </a:buClr>
              <a:buSzPts val="1800"/>
              <a:buFont typeface="Arial"/>
              <a:buChar char="•"/>
            </a:pPr>
            <a:r>
              <a:rPr lang="en-US" sz="1800" b="0" i="0" u="none" strike="noStrike" cap="none">
                <a:solidFill>
                  <a:srgbClr val="202124"/>
                </a:solidFill>
                <a:latin typeface="Roboto"/>
                <a:ea typeface="Roboto"/>
                <a:cs typeface="Roboto"/>
                <a:sym typeface="Roboto"/>
              </a:rPr>
              <a:t>Review of the article</a:t>
            </a:r>
            <a:endParaRPr/>
          </a:p>
          <a:p>
            <a:pPr marL="285750" marR="0" lvl="0" indent="-285750" algn="l" rtl="0">
              <a:spcBef>
                <a:spcPts val="0"/>
              </a:spcBef>
              <a:spcAft>
                <a:spcPts val="0"/>
              </a:spcAft>
              <a:buClr>
                <a:srgbClr val="202124"/>
              </a:buClr>
              <a:buSzPts val="1800"/>
              <a:buFont typeface="Arial"/>
              <a:buChar char="•"/>
            </a:pPr>
            <a:r>
              <a:rPr lang="en-US" sz="1800" b="0" i="0" u="none" strike="noStrike" cap="none">
                <a:solidFill>
                  <a:srgbClr val="202124"/>
                </a:solidFill>
                <a:latin typeface="arial"/>
                <a:ea typeface="arial"/>
                <a:cs typeface="arial"/>
                <a:sym typeface="arial"/>
              </a:rPr>
              <a:t>Author or funder pays an Article Processing Charge (APC) (≈3000 €)</a:t>
            </a:r>
            <a:endParaRPr/>
          </a:p>
          <a:p>
            <a:pPr marL="285750" marR="0" lvl="0" indent="-285750" algn="l" rtl="0">
              <a:spcBef>
                <a:spcPts val="0"/>
              </a:spcBef>
              <a:spcAft>
                <a:spcPts val="0"/>
              </a:spcAft>
              <a:buClr>
                <a:srgbClr val="202124"/>
              </a:buClr>
              <a:buSzPts val="1800"/>
              <a:buFont typeface="Arial"/>
              <a:buChar char="•"/>
            </a:pPr>
            <a:r>
              <a:rPr lang="en-US" sz="1800" b="0" i="0" u="none" strike="noStrike" cap="none">
                <a:solidFill>
                  <a:srgbClr val="202124"/>
                </a:solidFill>
                <a:latin typeface="Roboto"/>
                <a:ea typeface="Roboto"/>
                <a:cs typeface="Roboto"/>
                <a:sym typeface="Roboto"/>
              </a:rPr>
              <a:t>Free access to the full text</a:t>
            </a:r>
            <a:endParaRPr/>
          </a:p>
          <a:p>
            <a:pPr marL="285750" marR="0" lvl="0" indent="-171450" algn="l" rtl="0">
              <a:spcBef>
                <a:spcPts val="0"/>
              </a:spcBef>
              <a:spcAft>
                <a:spcPts val="0"/>
              </a:spcAft>
              <a:buClr>
                <a:schemeClr val="dk1"/>
              </a:buClr>
              <a:buSzPts val="1800"/>
              <a:buFont typeface="Arial"/>
              <a:buNone/>
            </a:pPr>
            <a:endParaRPr sz="1800" b="0" i="0" u="none" strike="noStrike" cap="none">
              <a:solidFill>
                <a:srgbClr val="202124"/>
              </a:solidFill>
              <a:latin typeface="Roboto"/>
              <a:ea typeface="Roboto"/>
              <a:cs typeface="Roboto"/>
              <a:sym typeface="Roboto"/>
            </a:endParaRPr>
          </a:p>
        </p:txBody>
      </p:sp>
      <p:sp>
        <p:nvSpPr>
          <p:cNvPr id="101" name="Google Shape;101;p4"/>
          <p:cNvSpPr/>
          <p:nvPr/>
        </p:nvSpPr>
        <p:spPr>
          <a:xfrm>
            <a:off x="8259098" y="1780685"/>
            <a:ext cx="3148414" cy="3297676"/>
          </a:xfrm>
          <a:prstGeom prst="rect">
            <a:avLst/>
          </a:prstGeom>
          <a:solidFill>
            <a:srgbClr val="DDEAF6"/>
          </a:solidFill>
          <a:ln w="12700" cap="flat" cmpd="sng">
            <a:solidFill>
              <a:srgbClr val="323F4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b="1" i="0" u="none" strike="noStrike" cap="none">
                <a:solidFill>
                  <a:srgbClr val="202124"/>
                </a:solidFill>
                <a:latin typeface="Roboto"/>
                <a:ea typeface="Roboto"/>
                <a:cs typeface="Roboto"/>
                <a:sym typeface="Roboto"/>
              </a:rPr>
              <a:t>Hybrid Access Journal Model </a:t>
            </a:r>
            <a:endParaRPr/>
          </a:p>
          <a:p>
            <a:pPr marL="0" marR="0" lvl="0" indent="0" algn="ctr" rtl="0">
              <a:spcBef>
                <a:spcPts val="0"/>
              </a:spcBef>
              <a:spcAft>
                <a:spcPts val="0"/>
              </a:spcAft>
              <a:buNone/>
            </a:pPr>
            <a:endParaRPr sz="1800" b="1" i="0" u="none" strike="noStrike" cap="none">
              <a:solidFill>
                <a:srgbClr val="202124"/>
              </a:solidFill>
              <a:latin typeface="Roboto"/>
              <a:ea typeface="Roboto"/>
              <a:cs typeface="Roboto"/>
              <a:sym typeface="Roboto"/>
            </a:endParaRPr>
          </a:p>
          <a:p>
            <a:pPr marL="285750" marR="0" lvl="0" indent="-285750" algn="l" rtl="0">
              <a:spcBef>
                <a:spcPts val="0"/>
              </a:spcBef>
              <a:spcAft>
                <a:spcPts val="0"/>
              </a:spcAft>
              <a:buClr>
                <a:srgbClr val="202124"/>
              </a:buClr>
              <a:buSzPts val="1800"/>
              <a:buFont typeface="Arial"/>
              <a:buChar char="•"/>
            </a:pPr>
            <a:r>
              <a:rPr lang="en-US" sz="1800" b="0" i="0" u="none" strike="noStrike" cap="none">
                <a:solidFill>
                  <a:srgbClr val="202124"/>
                </a:solidFill>
                <a:latin typeface="Roboto"/>
                <a:ea typeface="Roboto"/>
                <a:cs typeface="Roboto"/>
                <a:sym typeface="Roboto"/>
              </a:rPr>
              <a:t>Author submits the article</a:t>
            </a:r>
            <a:endParaRPr/>
          </a:p>
          <a:p>
            <a:pPr marL="285750" marR="0" lvl="0" indent="-285750" algn="l" rtl="0">
              <a:spcBef>
                <a:spcPts val="0"/>
              </a:spcBef>
              <a:spcAft>
                <a:spcPts val="0"/>
              </a:spcAft>
              <a:buClr>
                <a:srgbClr val="202124"/>
              </a:buClr>
              <a:buSzPts val="1800"/>
              <a:buFont typeface="Arial"/>
              <a:buChar char="•"/>
            </a:pPr>
            <a:r>
              <a:rPr lang="en-US" sz="1800" b="0" i="0" u="none" strike="noStrike" cap="none">
                <a:solidFill>
                  <a:srgbClr val="202124"/>
                </a:solidFill>
                <a:latin typeface="Roboto"/>
                <a:ea typeface="Roboto"/>
                <a:cs typeface="Roboto"/>
                <a:sym typeface="Roboto"/>
              </a:rPr>
              <a:t>Review of the article</a:t>
            </a:r>
            <a:endParaRPr/>
          </a:p>
          <a:p>
            <a:pPr marL="285750" marR="0" lvl="0" indent="-285750" algn="l" rtl="0">
              <a:spcBef>
                <a:spcPts val="0"/>
              </a:spcBef>
              <a:spcAft>
                <a:spcPts val="0"/>
              </a:spcAft>
              <a:buClr>
                <a:srgbClr val="202124"/>
              </a:buClr>
              <a:buSzPts val="1800"/>
              <a:buFont typeface="Arial"/>
              <a:buChar char="•"/>
            </a:pPr>
            <a:r>
              <a:rPr lang="en-US" sz="1800" b="0" i="0" u="none" strike="noStrike" cap="none">
                <a:solidFill>
                  <a:srgbClr val="202124"/>
                </a:solidFill>
                <a:latin typeface="arial"/>
                <a:ea typeface="arial"/>
                <a:cs typeface="arial"/>
                <a:sym typeface="arial"/>
              </a:rPr>
              <a:t>Author makes decision on access to the full text</a:t>
            </a:r>
            <a:endParaRPr/>
          </a:p>
          <a:p>
            <a:pPr marL="285750" marR="0" lvl="0" indent="-285750" algn="l" rtl="0">
              <a:spcBef>
                <a:spcPts val="0"/>
              </a:spcBef>
              <a:spcAft>
                <a:spcPts val="0"/>
              </a:spcAft>
              <a:buClr>
                <a:srgbClr val="202124"/>
              </a:buClr>
              <a:buSzPts val="1800"/>
              <a:buFont typeface="Arial"/>
              <a:buChar char="•"/>
            </a:pPr>
            <a:r>
              <a:rPr lang="en-US" sz="1800" b="0" i="0" u="none" strike="noStrike" cap="none">
                <a:solidFill>
                  <a:srgbClr val="202124"/>
                </a:solidFill>
                <a:latin typeface="Roboto"/>
                <a:ea typeface="Roboto"/>
                <a:cs typeface="Roboto"/>
                <a:sym typeface="Roboto"/>
              </a:rPr>
              <a:t>Access to the full text depends on author</a:t>
            </a:r>
            <a:endParaRPr/>
          </a:p>
        </p:txBody>
      </p:sp>
      <p:sp>
        <p:nvSpPr>
          <p:cNvPr id="102" name="Google Shape;102;p4"/>
          <p:cNvSpPr/>
          <p:nvPr/>
        </p:nvSpPr>
        <p:spPr>
          <a:xfrm>
            <a:off x="3030166" y="5350211"/>
            <a:ext cx="6306766" cy="1325563"/>
          </a:xfrm>
          <a:prstGeom prst="rect">
            <a:avLst/>
          </a:prstGeom>
          <a:solidFill>
            <a:srgbClr val="D5DBE5"/>
          </a:solidFill>
          <a:ln w="12700" cap="flat" cmpd="sng">
            <a:solidFill>
              <a:srgbClr val="FF000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b="1" i="0" u="none" strike="noStrike" cap="none">
                <a:solidFill>
                  <a:srgbClr val="202124"/>
                </a:solidFill>
                <a:latin typeface="Roboto"/>
                <a:ea typeface="Roboto"/>
                <a:cs typeface="Roboto"/>
                <a:sym typeface="Roboto"/>
              </a:rPr>
              <a:t>Predatory</a:t>
            </a:r>
            <a:r>
              <a:rPr lang="en-US" sz="1800" b="0" i="0" u="none" strike="noStrike" cap="none">
                <a:solidFill>
                  <a:srgbClr val="202124"/>
                </a:solidFill>
                <a:latin typeface="Roboto"/>
                <a:ea typeface="Roboto"/>
                <a:cs typeface="Roboto"/>
                <a:sym typeface="Roboto"/>
              </a:rPr>
              <a:t> Open Access </a:t>
            </a:r>
            <a:r>
              <a:rPr lang="en-US" sz="1800" b="1" i="0" u="none" strike="noStrike" cap="none">
                <a:solidFill>
                  <a:srgbClr val="202124"/>
                </a:solidFill>
                <a:latin typeface="Roboto"/>
                <a:ea typeface="Roboto"/>
                <a:cs typeface="Roboto"/>
                <a:sym typeface="Roboto"/>
              </a:rPr>
              <a:t>Journal </a:t>
            </a:r>
            <a:r>
              <a:rPr lang="en-US" sz="1800" b="0" i="0" u="none" strike="noStrike" cap="none">
                <a:solidFill>
                  <a:srgbClr val="202124"/>
                </a:solidFill>
                <a:latin typeface="Roboto"/>
                <a:ea typeface="Roboto"/>
                <a:cs typeface="Roboto"/>
                <a:sym typeface="Roboto"/>
              </a:rPr>
              <a:t>(shouldn't exist)</a:t>
            </a:r>
            <a:endParaRPr/>
          </a:p>
          <a:p>
            <a:pPr marL="0" marR="0" lvl="0" indent="0" algn="ctr" rtl="0">
              <a:spcBef>
                <a:spcPts val="0"/>
              </a:spcBef>
              <a:spcAft>
                <a:spcPts val="0"/>
              </a:spcAft>
              <a:buNone/>
            </a:pPr>
            <a:endParaRPr sz="1800" b="1" i="0" u="none" strike="noStrike" cap="none">
              <a:solidFill>
                <a:srgbClr val="202124"/>
              </a:solidFill>
              <a:latin typeface="Roboto"/>
              <a:ea typeface="Roboto"/>
              <a:cs typeface="Roboto"/>
              <a:sym typeface="Roboto"/>
            </a:endParaRPr>
          </a:p>
          <a:p>
            <a:pPr marL="0" marR="0" lvl="0" indent="0" algn="ctr" rtl="0">
              <a:spcBef>
                <a:spcPts val="0"/>
              </a:spcBef>
              <a:spcAft>
                <a:spcPts val="0"/>
              </a:spcAft>
              <a:buNone/>
            </a:pPr>
            <a:r>
              <a:rPr lang="en-US" sz="1800" b="0" i="0" u="none" strike="noStrike" cap="none">
                <a:solidFill>
                  <a:srgbClr val="202124"/>
                </a:solidFill>
                <a:latin typeface="Roboto"/>
                <a:ea typeface="Roboto"/>
                <a:cs typeface="Roboto"/>
                <a:sym typeface="Roboto"/>
              </a:rPr>
              <a:t>Any article is published for money</a:t>
            </a:r>
            <a:endParaRPr sz="1800" b="0" i="0" u="none" strike="noStrike" cap="none">
              <a:solidFill>
                <a:srgbClr val="202124"/>
              </a:solidFill>
              <a:latin typeface="arial"/>
              <a:ea typeface="arial"/>
              <a:cs typeface="arial"/>
              <a:sym typeface="arial"/>
            </a:endParaRPr>
          </a:p>
          <a:p>
            <a:pPr marL="0" marR="0" lvl="0" indent="0" algn="ctr" rtl="0">
              <a:spcBef>
                <a:spcPts val="0"/>
              </a:spcBef>
              <a:spcAft>
                <a:spcPts val="0"/>
              </a:spcAft>
              <a:buNone/>
            </a:pPr>
            <a:r>
              <a:rPr lang="en-US" sz="1800" b="0" i="0" u="none" strike="noStrike" cap="none">
                <a:solidFill>
                  <a:srgbClr val="202124"/>
                </a:solidFill>
                <a:latin typeface="Roboto"/>
                <a:ea typeface="Roboto"/>
                <a:cs typeface="Roboto"/>
                <a:sym typeface="Roboto"/>
              </a:rPr>
              <a:t>and practically without a review)</a:t>
            </a:r>
            <a:endParaRPr/>
          </a:p>
        </p:txBody>
      </p:sp>
      <p:sp>
        <p:nvSpPr>
          <p:cNvPr id="103" name="Google Shape;103;p4"/>
          <p:cNvSpPr txBox="1"/>
          <p:nvPr/>
        </p:nvSpPr>
        <p:spPr>
          <a:xfrm>
            <a:off x="3030166" y="1051476"/>
            <a:ext cx="6094378" cy="36933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b="0" i="0" u="none" strike="noStrike" cap="none">
                <a:solidFill>
                  <a:schemeClr val="lt1"/>
                </a:solidFill>
                <a:latin typeface="Calibri"/>
                <a:ea typeface="Calibri"/>
                <a:cs typeface="Calibri"/>
                <a:sym typeface="Calibri"/>
              </a:rPr>
              <a:t>http://www.sherpa.ac.uk/romeo/index.php </a:t>
            </a:r>
            <a:endParaRPr/>
          </a:p>
        </p:txBody>
      </p:sp>
      <p:sp>
        <p:nvSpPr>
          <p:cNvPr id="11" name="TextBox 10"/>
          <p:cNvSpPr txBox="1"/>
          <p:nvPr/>
        </p:nvSpPr>
        <p:spPr>
          <a:xfrm>
            <a:off x="0" y="124158"/>
            <a:ext cx="2811439" cy="523220"/>
          </a:xfrm>
          <a:prstGeom prst="rect">
            <a:avLst/>
          </a:prstGeom>
          <a:noFill/>
        </p:spPr>
        <p:txBody>
          <a:bodyPr wrap="square" rtlCol="0">
            <a:spAutoFit/>
          </a:bodyPr>
          <a:lstStyle/>
          <a:p>
            <a:r>
              <a:rPr lang="en-US" dirty="0" smtClean="0">
                <a:solidFill>
                  <a:schemeClr val="bg1"/>
                </a:solidFill>
                <a:latin typeface="Roboto" panose="020B0604020202020204" charset="0"/>
                <a:ea typeface="Roboto" panose="020B0604020202020204" charset="0"/>
              </a:rPr>
              <a:t>Zhuldyz Orazymbetova</a:t>
            </a:r>
          </a:p>
          <a:p>
            <a:r>
              <a:rPr lang="en-US" dirty="0" smtClean="0">
                <a:solidFill>
                  <a:schemeClr val="bg1"/>
                </a:solidFill>
                <a:latin typeface="Roboto" panose="020B0604020202020204" charset="0"/>
                <a:ea typeface="Roboto" panose="020B0604020202020204" charset="0"/>
              </a:rPr>
              <a:t>07.09.2022</a:t>
            </a:r>
            <a:endParaRPr lang="en-US" dirty="0">
              <a:solidFill>
                <a:schemeClr val="bg1"/>
              </a:solidFill>
              <a:latin typeface="Roboto" panose="020B0604020202020204" charset="0"/>
              <a:ea typeface="Roboto" panose="020B060402020202020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pic>
        <p:nvPicPr>
          <p:cNvPr id="108" name="Google Shape;108;p5" descr="Изображение выглядит как внешний&#10;&#10;Автоматически созданное описание"/>
          <p:cNvPicPr preferRelativeResize="0"/>
          <p:nvPr/>
        </p:nvPicPr>
        <p:blipFill rotWithShape="1">
          <a:blip r:embed="rId3">
            <a:alphaModFix/>
          </a:blip>
          <a:srcRect b="79129"/>
          <a:stretch/>
        </p:blipFill>
        <p:spPr>
          <a:xfrm>
            <a:off x="0" y="0"/>
            <a:ext cx="12192000" cy="1431309"/>
          </a:xfrm>
          <a:prstGeom prst="rect">
            <a:avLst/>
          </a:prstGeom>
          <a:noFill/>
          <a:ln>
            <a:noFill/>
          </a:ln>
        </p:spPr>
      </p:pic>
      <p:sp>
        <p:nvSpPr>
          <p:cNvPr id="109" name="Google Shape;109;p5"/>
          <p:cNvSpPr txBox="1"/>
          <p:nvPr/>
        </p:nvSpPr>
        <p:spPr>
          <a:xfrm>
            <a:off x="0" y="105746"/>
            <a:ext cx="12192000" cy="1325563"/>
          </a:xfrm>
          <a:prstGeom prst="rect">
            <a:avLst/>
          </a:prstGeom>
          <a:noFill/>
          <a:ln>
            <a:noFill/>
          </a:ln>
        </p:spPr>
        <p:txBody>
          <a:bodyPr spcFirstLastPara="1" wrap="square" lIns="91425" tIns="45700" rIns="91425" bIns="45700" anchor="ctr" anchorCtr="0">
            <a:normAutofit/>
          </a:bodyPr>
          <a:lstStyle/>
          <a:p>
            <a:pPr marL="0" marR="0" lvl="0" indent="0" algn="ctr" rtl="0">
              <a:lnSpc>
                <a:spcPct val="90000"/>
              </a:lnSpc>
              <a:spcBef>
                <a:spcPts val="0"/>
              </a:spcBef>
              <a:spcAft>
                <a:spcPts val="0"/>
              </a:spcAft>
              <a:buClr>
                <a:srgbClr val="D8D8D8"/>
              </a:buClr>
              <a:buSzPts val="4400"/>
              <a:buFont typeface="Roboto"/>
              <a:buNone/>
            </a:pPr>
            <a:r>
              <a:rPr lang="en-US" sz="4400" b="0" i="0" u="none" strike="noStrike" cap="none">
                <a:solidFill>
                  <a:srgbClr val="D8D8D8"/>
                </a:solidFill>
                <a:latin typeface="Roboto"/>
                <a:ea typeface="Roboto"/>
                <a:cs typeface="Roboto"/>
                <a:sym typeface="Roboto"/>
              </a:rPr>
              <a:t>Predatory Journals</a:t>
            </a:r>
            <a:endParaRPr sz="4400" b="0" i="0" u="none" strike="noStrike" cap="none">
              <a:solidFill>
                <a:srgbClr val="D8D8D8"/>
              </a:solidFill>
              <a:latin typeface="Roboto"/>
              <a:ea typeface="Roboto"/>
              <a:cs typeface="Roboto"/>
              <a:sym typeface="Roboto"/>
            </a:endParaRPr>
          </a:p>
        </p:txBody>
      </p:sp>
      <p:sp>
        <p:nvSpPr>
          <p:cNvPr id="110" name="Google Shape;110;p5"/>
          <p:cNvSpPr/>
          <p:nvPr/>
        </p:nvSpPr>
        <p:spPr>
          <a:xfrm>
            <a:off x="416671" y="1838526"/>
            <a:ext cx="2394623" cy="4017523"/>
          </a:xfrm>
          <a:prstGeom prst="rect">
            <a:avLst/>
          </a:prstGeom>
          <a:solidFill>
            <a:srgbClr val="D5DBE5"/>
          </a:solidFill>
          <a:ln w="12700" cap="flat" cmpd="sng">
            <a:solidFill>
              <a:srgbClr val="323F4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b="1" i="0" u="none" strike="noStrike" cap="none">
                <a:solidFill>
                  <a:srgbClr val="202124"/>
                </a:solidFill>
                <a:latin typeface="Roboto"/>
                <a:ea typeface="Roboto"/>
                <a:cs typeface="Roboto"/>
                <a:sym typeface="Roboto"/>
              </a:rPr>
              <a:t>Fake Journal</a:t>
            </a:r>
            <a:endParaRPr/>
          </a:p>
          <a:p>
            <a:pPr marL="0" marR="0" lvl="0" indent="0" algn="ctr" rtl="0">
              <a:spcBef>
                <a:spcPts val="0"/>
              </a:spcBef>
              <a:spcAft>
                <a:spcPts val="0"/>
              </a:spcAft>
              <a:buNone/>
            </a:pPr>
            <a:endParaRPr sz="1800" b="1" i="0" u="none" strike="noStrike" cap="none">
              <a:solidFill>
                <a:srgbClr val="202124"/>
              </a:solidFill>
              <a:latin typeface="Roboto"/>
              <a:ea typeface="Roboto"/>
              <a:cs typeface="Roboto"/>
              <a:sym typeface="Roboto"/>
            </a:endParaRPr>
          </a:p>
          <a:p>
            <a:pPr marL="285750" marR="0" lvl="0" indent="-285750" algn="l" rtl="0">
              <a:spcBef>
                <a:spcPts val="0"/>
              </a:spcBef>
              <a:spcAft>
                <a:spcPts val="0"/>
              </a:spcAft>
              <a:buClr>
                <a:srgbClr val="202124"/>
              </a:buClr>
              <a:buSzPts val="1800"/>
              <a:buFont typeface="Arial"/>
              <a:buChar char="•"/>
            </a:pPr>
            <a:r>
              <a:rPr lang="en-US" sz="1800" b="0" i="0" u="none" strike="noStrike" cap="none">
                <a:solidFill>
                  <a:srgbClr val="202124"/>
                </a:solidFill>
                <a:latin typeface="Roboto"/>
                <a:ea typeface="Roboto"/>
                <a:cs typeface="Roboto"/>
                <a:sym typeface="Roboto"/>
              </a:rPr>
              <a:t>Non-existent journal</a:t>
            </a:r>
            <a:endParaRPr/>
          </a:p>
          <a:p>
            <a:pPr marL="285750" marR="0" lvl="0" indent="-285750" algn="l" rtl="0">
              <a:spcBef>
                <a:spcPts val="0"/>
              </a:spcBef>
              <a:spcAft>
                <a:spcPts val="0"/>
              </a:spcAft>
              <a:buClr>
                <a:srgbClr val="202124"/>
              </a:buClr>
              <a:buSzPts val="1800"/>
              <a:buFont typeface="Arial"/>
              <a:buChar char="•"/>
            </a:pPr>
            <a:r>
              <a:rPr lang="en-US" sz="1800" b="0" i="0" u="none" strike="noStrike" cap="none">
                <a:solidFill>
                  <a:srgbClr val="202124"/>
                </a:solidFill>
                <a:latin typeface="Roboto"/>
                <a:ea typeface="Roboto"/>
                <a:cs typeface="Roboto"/>
                <a:sym typeface="Roboto"/>
              </a:rPr>
              <a:t>Clone of an existing journal</a:t>
            </a:r>
            <a:endParaRPr/>
          </a:p>
          <a:p>
            <a:pPr marL="285750" marR="0" lvl="0" indent="-285750" algn="l" rtl="0">
              <a:spcBef>
                <a:spcPts val="0"/>
              </a:spcBef>
              <a:spcAft>
                <a:spcPts val="0"/>
              </a:spcAft>
              <a:buClr>
                <a:srgbClr val="202124"/>
              </a:buClr>
              <a:buSzPts val="1800"/>
              <a:buFont typeface="Arial"/>
              <a:buChar char="•"/>
            </a:pPr>
            <a:r>
              <a:rPr lang="en-US" sz="1800" b="0" i="0" u="none" strike="noStrike" cap="none">
                <a:solidFill>
                  <a:srgbClr val="202124"/>
                </a:solidFill>
                <a:latin typeface="Roboto"/>
                <a:ea typeface="Roboto"/>
                <a:cs typeface="Roboto"/>
                <a:sym typeface="Roboto"/>
              </a:rPr>
              <a:t>Not indexed in Abstract Databases</a:t>
            </a:r>
            <a:endParaRPr/>
          </a:p>
          <a:p>
            <a:pPr marL="285750" marR="0" lvl="0" indent="-285750" algn="l" rtl="0">
              <a:spcBef>
                <a:spcPts val="0"/>
              </a:spcBef>
              <a:spcAft>
                <a:spcPts val="0"/>
              </a:spcAft>
              <a:buClr>
                <a:srgbClr val="202124"/>
              </a:buClr>
              <a:buSzPts val="1800"/>
              <a:buFont typeface="Arial"/>
              <a:buChar char="•"/>
            </a:pPr>
            <a:r>
              <a:rPr lang="en-US" sz="1800" b="0" i="0" u="none" strike="noStrike" cap="none">
                <a:solidFill>
                  <a:srgbClr val="202124"/>
                </a:solidFill>
                <a:latin typeface="arial"/>
                <a:ea typeface="arial"/>
                <a:cs typeface="arial"/>
                <a:sym typeface="arial"/>
              </a:rPr>
              <a:t>Payment for publishing</a:t>
            </a:r>
            <a:endParaRPr/>
          </a:p>
          <a:p>
            <a:pPr marL="285750" marR="0" lvl="0" indent="-285750" algn="l" rtl="0">
              <a:spcBef>
                <a:spcPts val="0"/>
              </a:spcBef>
              <a:spcAft>
                <a:spcPts val="0"/>
              </a:spcAft>
              <a:buClr>
                <a:srgbClr val="202124"/>
              </a:buClr>
              <a:buSzPts val="1800"/>
              <a:buFont typeface="Arial"/>
              <a:buChar char="•"/>
            </a:pPr>
            <a:r>
              <a:rPr lang="en-US" sz="1800" b="0" i="0" u="none" strike="noStrike" cap="none">
                <a:solidFill>
                  <a:srgbClr val="202124"/>
                </a:solidFill>
                <a:latin typeface="arial"/>
                <a:ea typeface="arial"/>
                <a:cs typeface="arial"/>
                <a:sym typeface="arial"/>
              </a:rPr>
              <a:t>Invitation</a:t>
            </a:r>
            <a:endParaRPr/>
          </a:p>
          <a:p>
            <a:pPr marL="285750" marR="0" lvl="0" indent="-285750" algn="l" rtl="0">
              <a:spcBef>
                <a:spcPts val="0"/>
              </a:spcBef>
              <a:spcAft>
                <a:spcPts val="0"/>
              </a:spcAft>
              <a:buClr>
                <a:srgbClr val="202124"/>
              </a:buClr>
              <a:buSzPts val="1800"/>
              <a:buFont typeface="Arial"/>
              <a:buChar char="•"/>
            </a:pPr>
            <a:r>
              <a:rPr lang="en-US" sz="1800" b="0" i="0" u="none" strike="noStrike" cap="none">
                <a:solidFill>
                  <a:srgbClr val="202124"/>
                </a:solidFill>
                <a:latin typeface="arial"/>
                <a:ea typeface="arial"/>
                <a:cs typeface="arial"/>
                <a:sym typeface="arial"/>
              </a:rPr>
              <a:t>Agents</a:t>
            </a:r>
            <a:endParaRPr/>
          </a:p>
          <a:p>
            <a:pPr marL="285750" marR="0" lvl="0" indent="-171450" algn="l" rtl="0">
              <a:spcBef>
                <a:spcPts val="0"/>
              </a:spcBef>
              <a:spcAft>
                <a:spcPts val="0"/>
              </a:spcAft>
              <a:buClr>
                <a:schemeClr val="dk1"/>
              </a:buClr>
              <a:buSzPts val="1800"/>
              <a:buFont typeface="Arial"/>
              <a:buNone/>
            </a:pPr>
            <a:endParaRPr sz="1800" b="0" i="0" u="none" strike="noStrike" cap="none">
              <a:solidFill>
                <a:srgbClr val="202124"/>
              </a:solidFill>
              <a:latin typeface="Roboto"/>
              <a:ea typeface="Roboto"/>
              <a:cs typeface="Roboto"/>
              <a:sym typeface="Roboto"/>
            </a:endParaRPr>
          </a:p>
        </p:txBody>
      </p:sp>
      <p:sp>
        <p:nvSpPr>
          <p:cNvPr id="111" name="Google Shape;111;p5"/>
          <p:cNvSpPr txBox="1"/>
          <p:nvPr/>
        </p:nvSpPr>
        <p:spPr>
          <a:xfrm>
            <a:off x="3478806" y="1938553"/>
            <a:ext cx="2052738" cy="830997"/>
          </a:xfrm>
          <a:prstGeom prst="rect">
            <a:avLst/>
          </a:prstGeom>
          <a:noFill/>
          <a:ln>
            <a:noFill/>
          </a:ln>
        </p:spPr>
        <p:txBody>
          <a:bodyPr spcFirstLastPara="1" wrap="square" lIns="91425" tIns="45700" rIns="91425" bIns="45700" anchor="t" anchorCtr="0">
            <a:spAutoFit/>
          </a:bodyPr>
          <a:lstStyle/>
          <a:p>
            <a:pPr marL="285750" marR="0" lvl="0" indent="-285750" algn="l" rtl="0">
              <a:spcBef>
                <a:spcPts val="0"/>
              </a:spcBef>
              <a:spcAft>
                <a:spcPts val="0"/>
              </a:spcAft>
              <a:buClr>
                <a:srgbClr val="202124"/>
              </a:buClr>
              <a:buSzPts val="1600"/>
              <a:buFont typeface="Arial"/>
              <a:buChar char="•"/>
            </a:pPr>
            <a:r>
              <a:rPr lang="en-US" sz="1600" b="0" i="0" u="none" strike="sngStrike" cap="none">
                <a:solidFill>
                  <a:srgbClr val="202124"/>
                </a:solidFill>
                <a:latin typeface="Roboto"/>
                <a:ea typeface="Roboto"/>
                <a:cs typeface="Roboto"/>
                <a:sym typeface="Roboto"/>
              </a:rPr>
              <a:t>Directory of Open Access Journal (DOAJ)</a:t>
            </a:r>
            <a:endParaRPr/>
          </a:p>
        </p:txBody>
      </p:sp>
      <p:cxnSp>
        <p:nvCxnSpPr>
          <p:cNvPr id="112" name="Google Shape;112;p5"/>
          <p:cNvCxnSpPr/>
          <p:nvPr/>
        </p:nvCxnSpPr>
        <p:spPr>
          <a:xfrm rot="10800000" flipH="1">
            <a:off x="2329051" y="2320050"/>
            <a:ext cx="964485" cy="309758"/>
          </a:xfrm>
          <a:prstGeom prst="straightConnector1">
            <a:avLst/>
          </a:prstGeom>
          <a:noFill/>
          <a:ln w="57150" cap="flat" cmpd="sng">
            <a:solidFill>
              <a:srgbClr val="002060"/>
            </a:solidFill>
            <a:prstDash val="solid"/>
            <a:miter lim="800000"/>
            <a:headEnd type="none" w="sm" len="sm"/>
            <a:tailEnd type="triangle" w="med" len="med"/>
          </a:ln>
        </p:spPr>
      </p:cxnSp>
      <p:sp>
        <p:nvSpPr>
          <p:cNvPr id="113" name="Google Shape;113;p5"/>
          <p:cNvSpPr txBox="1"/>
          <p:nvPr/>
        </p:nvSpPr>
        <p:spPr>
          <a:xfrm>
            <a:off x="3478807" y="2886325"/>
            <a:ext cx="2523160" cy="1015663"/>
          </a:xfrm>
          <a:prstGeom prst="rect">
            <a:avLst/>
          </a:prstGeom>
          <a:noFill/>
          <a:ln>
            <a:noFill/>
          </a:ln>
        </p:spPr>
        <p:txBody>
          <a:bodyPr spcFirstLastPara="1" wrap="square" lIns="91425" tIns="45700" rIns="91425" bIns="45700" anchor="t" anchorCtr="0">
            <a:spAutoFit/>
          </a:bodyPr>
          <a:lstStyle/>
          <a:p>
            <a:pPr marL="285750" marR="0" lvl="0" indent="-285750" algn="l" rtl="0">
              <a:spcBef>
                <a:spcPts val="0"/>
              </a:spcBef>
              <a:spcAft>
                <a:spcPts val="0"/>
              </a:spcAft>
              <a:buClr>
                <a:srgbClr val="202124"/>
              </a:buClr>
              <a:buSzPts val="1600"/>
              <a:buFont typeface="Arial"/>
              <a:buChar char="•"/>
            </a:pPr>
            <a:r>
              <a:rPr lang="en-US" sz="1600" b="0" i="0" u="none" strike="noStrike" cap="none">
                <a:solidFill>
                  <a:srgbClr val="202124"/>
                </a:solidFill>
                <a:latin typeface="Roboto"/>
                <a:ea typeface="Roboto"/>
                <a:cs typeface="Roboto"/>
                <a:sym typeface="Roboto"/>
              </a:rPr>
              <a:t>American H</a:t>
            </a:r>
            <a:r>
              <a:rPr lang="en-US" sz="2800" b="1" i="0" u="none" strike="noStrike" cap="none">
                <a:solidFill>
                  <a:srgbClr val="FF0000"/>
                </a:solidFill>
                <a:latin typeface="Roboto"/>
                <a:ea typeface="Roboto"/>
                <a:cs typeface="Roboto"/>
                <a:sym typeface="Roboto"/>
              </a:rPr>
              <a:t>y</a:t>
            </a:r>
            <a:r>
              <a:rPr lang="en-US" sz="1600" b="0" i="0" u="none" strike="noStrike" cap="none">
                <a:solidFill>
                  <a:srgbClr val="202124"/>
                </a:solidFill>
                <a:latin typeface="Roboto"/>
                <a:ea typeface="Roboto"/>
                <a:cs typeface="Roboto"/>
                <a:sym typeface="Roboto"/>
              </a:rPr>
              <a:t>storical Review</a:t>
            </a:r>
            <a:endParaRPr/>
          </a:p>
          <a:p>
            <a:pPr marL="285750" marR="0" lvl="0" indent="-285750" algn="l" rtl="0">
              <a:spcBef>
                <a:spcPts val="0"/>
              </a:spcBef>
              <a:spcAft>
                <a:spcPts val="0"/>
              </a:spcAft>
              <a:buClr>
                <a:srgbClr val="202124"/>
              </a:buClr>
              <a:buSzPts val="1600"/>
              <a:buFont typeface="Arial"/>
              <a:buChar char="•"/>
            </a:pPr>
            <a:r>
              <a:rPr lang="en-US" sz="1600" b="0" i="0" u="none" strike="noStrike" cap="none">
                <a:solidFill>
                  <a:srgbClr val="202124"/>
                </a:solidFill>
                <a:latin typeface="Roboto"/>
                <a:ea typeface="Roboto"/>
                <a:cs typeface="Roboto"/>
                <a:sym typeface="Roboto"/>
              </a:rPr>
              <a:t>Wulfenia</a:t>
            </a:r>
            <a:endParaRPr sz="1600" b="0" i="0" u="none" strike="noStrike" cap="none">
              <a:solidFill>
                <a:srgbClr val="202124"/>
              </a:solidFill>
              <a:latin typeface="Roboto"/>
              <a:ea typeface="Roboto"/>
              <a:cs typeface="Roboto"/>
              <a:sym typeface="Roboto"/>
            </a:endParaRPr>
          </a:p>
        </p:txBody>
      </p:sp>
      <p:cxnSp>
        <p:nvCxnSpPr>
          <p:cNvPr id="114" name="Google Shape;114;p5"/>
          <p:cNvCxnSpPr/>
          <p:nvPr/>
        </p:nvCxnSpPr>
        <p:spPr>
          <a:xfrm>
            <a:off x="2544299" y="3202484"/>
            <a:ext cx="619331" cy="3377"/>
          </a:xfrm>
          <a:prstGeom prst="straightConnector1">
            <a:avLst/>
          </a:prstGeom>
          <a:noFill/>
          <a:ln w="57150" cap="flat" cmpd="sng">
            <a:solidFill>
              <a:srgbClr val="002060"/>
            </a:solidFill>
            <a:prstDash val="solid"/>
            <a:miter lim="800000"/>
            <a:headEnd type="none" w="sm" len="sm"/>
            <a:tailEnd type="triangle" w="med" len="med"/>
          </a:ln>
        </p:spPr>
      </p:cxnSp>
      <p:sp>
        <p:nvSpPr>
          <p:cNvPr id="115" name="Google Shape;115;p5"/>
          <p:cNvSpPr/>
          <p:nvPr/>
        </p:nvSpPr>
        <p:spPr>
          <a:xfrm>
            <a:off x="6660458" y="1838526"/>
            <a:ext cx="2320047" cy="4017523"/>
          </a:xfrm>
          <a:prstGeom prst="rect">
            <a:avLst/>
          </a:prstGeom>
          <a:solidFill>
            <a:srgbClr val="D5DBE5"/>
          </a:solidFill>
          <a:ln w="12700" cap="flat" cmpd="sng">
            <a:solidFill>
              <a:srgbClr val="323F4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b="1" i="0" u="none" strike="noStrike" cap="none">
                <a:solidFill>
                  <a:srgbClr val="202124"/>
                </a:solidFill>
                <a:latin typeface="Roboto"/>
                <a:ea typeface="Roboto"/>
                <a:cs typeface="Roboto"/>
                <a:sym typeface="Roboto"/>
              </a:rPr>
              <a:t>Predatory Journal</a:t>
            </a:r>
            <a:endParaRPr/>
          </a:p>
          <a:p>
            <a:pPr marL="0" marR="0" lvl="0" indent="0" algn="ctr" rtl="0">
              <a:spcBef>
                <a:spcPts val="0"/>
              </a:spcBef>
              <a:spcAft>
                <a:spcPts val="0"/>
              </a:spcAft>
              <a:buNone/>
            </a:pPr>
            <a:endParaRPr sz="1800" b="1" i="0" u="none" strike="noStrike" cap="none">
              <a:solidFill>
                <a:srgbClr val="202124"/>
              </a:solidFill>
              <a:latin typeface="Roboto"/>
              <a:ea typeface="Roboto"/>
              <a:cs typeface="Roboto"/>
              <a:sym typeface="Roboto"/>
            </a:endParaRPr>
          </a:p>
          <a:p>
            <a:pPr marL="285750" marR="0" lvl="0" indent="-285750" algn="l" rtl="0">
              <a:spcBef>
                <a:spcPts val="0"/>
              </a:spcBef>
              <a:spcAft>
                <a:spcPts val="0"/>
              </a:spcAft>
              <a:buClr>
                <a:srgbClr val="202124"/>
              </a:buClr>
              <a:buSzPts val="1800"/>
              <a:buFont typeface="Arial"/>
              <a:buChar char="•"/>
            </a:pPr>
            <a:r>
              <a:rPr lang="en-US" sz="1800" b="0" i="0" u="none" strike="noStrike" cap="none">
                <a:solidFill>
                  <a:srgbClr val="202124"/>
                </a:solidFill>
                <a:latin typeface="Roboto"/>
                <a:ea typeface="Roboto"/>
                <a:cs typeface="Roboto"/>
                <a:sym typeface="Roboto"/>
              </a:rPr>
              <a:t>Existing Open access journal </a:t>
            </a:r>
            <a:endParaRPr/>
          </a:p>
          <a:p>
            <a:pPr marL="285750" marR="0" lvl="0" indent="-285750" algn="l" rtl="0">
              <a:spcBef>
                <a:spcPts val="0"/>
              </a:spcBef>
              <a:spcAft>
                <a:spcPts val="0"/>
              </a:spcAft>
              <a:buClr>
                <a:srgbClr val="202124"/>
              </a:buClr>
              <a:buSzPts val="1800"/>
              <a:buFont typeface="Arial"/>
              <a:buChar char="•"/>
            </a:pPr>
            <a:r>
              <a:rPr lang="en-US" sz="1800" b="0" i="0" u="none" strike="noStrike" cap="none">
                <a:solidFill>
                  <a:srgbClr val="202124"/>
                </a:solidFill>
                <a:latin typeface="Roboto"/>
                <a:ea typeface="Roboto"/>
                <a:cs typeface="Roboto"/>
                <a:sym typeface="Roboto"/>
              </a:rPr>
              <a:t>Can be Indexed in Abstract Databases</a:t>
            </a:r>
            <a:endParaRPr/>
          </a:p>
          <a:p>
            <a:pPr marL="285750" marR="0" lvl="0" indent="-285750" algn="l" rtl="0">
              <a:spcBef>
                <a:spcPts val="0"/>
              </a:spcBef>
              <a:spcAft>
                <a:spcPts val="0"/>
              </a:spcAft>
              <a:buClr>
                <a:srgbClr val="202124"/>
              </a:buClr>
              <a:buSzPts val="1800"/>
              <a:buFont typeface="Arial"/>
              <a:buChar char="•"/>
            </a:pPr>
            <a:r>
              <a:rPr lang="en-US" sz="1800" b="0" i="0" u="none" strike="noStrike" cap="none">
                <a:solidFill>
                  <a:srgbClr val="202124"/>
                </a:solidFill>
                <a:latin typeface="arial"/>
                <a:ea typeface="arial"/>
                <a:cs typeface="arial"/>
                <a:sym typeface="arial"/>
              </a:rPr>
              <a:t>Payment for publishing</a:t>
            </a:r>
            <a:endParaRPr/>
          </a:p>
          <a:p>
            <a:pPr marL="285750" marR="0" lvl="0" indent="-285750" algn="l" rtl="0">
              <a:spcBef>
                <a:spcPts val="0"/>
              </a:spcBef>
              <a:spcAft>
                <a:spcPts val="0"/>
              </a:spcAft>
              <a:buClr>
                <a:srgbClr val="202124"/>
              </a:buClr>
              <a:buSzPts val="1800"/>
              <a:buFont typeface="Arial"/>
              <a:buChar char="•"/>
            </a:pPr>
            <a:r>
              <a:rPr lang="en-US" sz="1800" b="0" i="0" u="none" strike="noStrike" cap="none">
                <a:solidFill>
                  <a:srgbClr val="202124"/>
                </a:solidFill>
                <a:latin typeface="arial"/>
                <a:ea typeface="arial"/>
                <a:cs typeface="arial"/>
                <a:sym typeface="arial"/>
              </a:rPr>
              <a:t>Invitation</a:t>
            </a:r>
            <a:endParaRPr/>
          </a:p>
          <a:p>
            <a:pPr marL="285750" marR="0" lvl="0" indent="-285750" algn="l" rtl="0">
              <a:spcBef>
                <a:spcPts val="0"/>
              </a:spcBef>
              <a:spcAft>
                <a:spcPts val="0"/>
              </a:spcAft>
              <a:buClr>
                <a:srgbClr val="202124"/>
              </a:buClr>
              <a:buSzPts val="1800"/>
              <a:buFont typeface="Arial"/>
              <a:buChar char="•"/>
            </a:pPr>
            <a:r>
              <a:rPr lang="en-US" sz="1800" b="0" i="0" u="none" strike="noStrike" cap="none">
                <a:solidFill>
                  <a:srgbClr val="202124"/>
                </a:solidFill>
                <a:latin typeface="arial"/>
                <a:ea typeface="arial"/>
                <a:cs typeface="arial"/>
                <a:sym typeface="arial"/>
              </a:rPr>
              <a:t>Agents</a:t>
            </a:r>
            <a:endParaRPr/>
          </a:p>
          <a:p>
            <a:pPr marL="285750" marR="0" lvl="0" indent="-171450" algn="l" rtl="0">
              <a:spcBef>
                <a:spcPts val="0"/>
              </a:spcBef>
              <a:spcAft>
                <a:spcPts val="0"/>
              </a:spcAft>
              <a:buClr>
                <a:schemeClr val="dk1"/>
              </a:buClr>
              <a:buSzPts val="1800"/>
              <a:buFont typeface="Arial"/>
              <a:buNone/>
            </a:pPr>
            <a:endParaRPr sz="1800" b="0" i="0" u="none" strike="noStrike" cap="none">
              <a:solidFill>
                <a:srgbClr val="202124"/>
              </a:solidFill>
              <a:latin typeface="arial"/>
              <a:ea typeface="arial"/>
              <a:cs typeface="arial"/>
              <a:sym typeface="arial"/>
            </a:endParaRPr>
          </a:p>
          <a:p>
            <a:pPr marL="285750" marR="0" lvl="0" indent="-171450" algn="l" rtl="0">
              <a:spcBef>
                <a:spcPts val="0"/>
              </a:spcBef>
              <a:spcAft>
                <a:spcPts val="0"/>
              </a:spcAft>
              <a:buClr>
                <a:schemeClr val="dk1"/>
              </a:buClr>
              <a:buSzPts val="1800"/>
              <a:buFont typeface="Arial"/>
              <a:buNone/>
            </a:pPr>
            <a:endParaRPr sz="1800" b="0" i="0" u="none" strike="noStrike" cap="none">
              <a:solidFill>
                <a:srgbClr val="202124"/>
              </a:solidFill>
              <a:latin typeface="arial"/>
              <a:ea typeface="arial"/>
              <a:cs typeface="arial"/>
              <a:sym typeface="arial"/>
            </a:endParaRPr>
          </a:p>
          <a:p>
            <a:pPr marL="285750" marR="0" lvl="0" indent="-171450" algn="l" rtl="0">
              <a:spcBef>
                <a:spcPts val="0"/>
              </a:spcBef>
              <a:spcAft>
                <a:spcPts val="0"/>
              </a:spcAft>
              <a:buClr>
                <a:schemeClr val="dk1"/>
              </a:buClr>
              <a:buSzPts val="1800"/>
              <a:buFont typeface="Arial"/>
              <a:buNone/>
            </a:pPr>
            <a:endParaRPr sz="1800" b="0" i="0" u="none" strike="noStrike" cap="none">
              <a:solidFill>
                <a:srgbClr val="202124"/>
              </a:solidFill>
              <a:latin typeface="Roboto"/>
              <a:ea typeface="Roboto"/>
              <a:cs typeface="Roboto"/>
              <a:sym typeface="Roboto"/>
            </a:endParaRPr>
          </a:p>
        </p:txBody>
      </p:sp>
      <p:sp>
        <p:nvSpPr>
          <p:cNvPr id="116" name="Google Shape;116;p5"/>
          <p:cNvSpPr txBox="1"/>
          <p:nvPr/>
        </p:nvSpPr>
        <p:spPr>
          <a:xfrm>
            <a:off x="9155401" y="2261249"/>
            <a:ext cx="2052738" cy="830997"/>
          </a:xfrm>
          <a:prstGeom prst="rect">
            <a:avLst/>
          </a:prstGeom>
          <a:noFill/>
          <a:ln>
            <a:noFill/>
          </a:ln>
        </p:spPr>
        <p:txBody>
          <a:bodyPr spcFirstLastPara="1" wrap="square" lIns="91425" tIns="45700" rIns="91425" bIns="45700" anchor="t" anchorCtr="0">
            <a:spAutoFit/>
          </a:bodyPr>
          <a:lstStyle/>
          <a:p>
            <a:pPr marL="285750" marR="0" lvl="0" indent="-285750" algn="l" rtl="0">
              <a:spcBef>
                <a:spcPts val="0"/>
              </a:spcBef>
              <a:spcAft>
                <a:spcPts val="0"/>
              </a:spcAft>
              <a:buClr>
                <a:srgbClr val="202124"/>
              </a:buClr>
              <a:buSzPts val="1600"/>
              <a:buFont typeface="Arial"/>
              <a:buChar char="•"/>
            </a:pPr>
            <a:r>
              <a:rPr lang="en-US" sz="1600" b="0" i="0" u="none" strike="noStrike" cap="none">
                <a:solidFill>
                  <a:srgbClr val="202124"/>
                </a:solidFill>
                <a:latin typeface="Roboto"/>
                <a:ea typeface="Roboto"/>
                <a:cs typeface="Roboto"/>
                <a:sym typeface="Roboto"/>
              </a:rPr>
              <a:t>Directory of Open Access Journal (DOAJ)</a:t>
            </a:r>
            <a:endParaRPr/>
          </a:p>
        </p:txBody>
      </p:sp>
      <p:cxnSp>
        <p:nvCxnSpPr>
          <p:cNvPr id="117" name="Google Shape;117;p5"/>
          <p:cNvCxnSpPr/>
          <p:nvPr/>
        </p:nvCxnSpPr>
        <p:spPr>
          <a:xfrm rot="10800000" flipH="1">
            <a:off x="8727990" y="2652885"/>
            <a:ext cx="482534" cy="292070"/>
          </a:xfrm>
          <a:prstGeom prst="straightConnector1">
            <a:avLst/>
          </a:prstGeom>
          <a:noFill/>
          <a:ln w="57150" cap="flat" cmpd="sng">
            <a:solidFill>
              <a:srgbClr val="002060"/>
            </a:solidFill>
            <a:prstDash val="solid"/>
            <a:miter lim="800000"/>
            <a:headEnd type="none" w="sm" len="sm"/>
            <a:tailEnd type="triangle" w="med" len="med"/>
          </a:ln>
        </p:spPr>
      </p:cxnSp>
      <p:sp>
        <p:nvSpPr>
          <p:cNvPr id="118" name="Google Shape;118;p5"/>
          <p:cNvSpPr txBox="1"/>
          <p:nvPr/>
        </p:nvSpPr>
        <p:spPr>
          <a:xfrm>
            <a:off x="9210524" y="3590037"/>
            <a:ext cx="2721313" cy="338554"/>
          </a:xfrm>
          <a:prstGeom prst="rect">
            <a:avLst/>
          </a:prstGeom>
          <a:noFill/>
          <a:ln>
            <a:noFill/>
          </a:ln>
        </p:spPr>
        <p:txBody>
          <a:bodyPr spcFirstLastPara="1" wrap="square" lIns="91425" tIns="45700" rIns="91425" bIns="45700" anchor="t" anchorCtr="0">
            <a:spAutoFit/>
          </a:bodyPr>
          <a:lstStyle/>
          <a:p>
            <a:pPr marL="285750" marR="0" lvl="0" indent="-285750" algn="l" rtl="0">
              <a:spcBef>
                <a:spcPts val="0"/>
              </a:spcBef>
              <a:spcAft>
                <a:spcPts val="0"/>
              </a:spcAft>
              <a:buClr>
                <a:srgbClr val="202124"/>
              </a:buClr>
              <a:buSzPts val="1600"/>
              <a:buFont typeface="Arial"/>
              <a:buChar char="•"/>
            </a:pPr>
            <a:r>
              <a:rPr lang="en-US" sz="1600" b="0" i="0" u="none" strike="noStrike" cap="none">
                <a:solidFill>
                  <a:srgbClr val="202124"/>
                </a:solidFill>
                <a:latin typeface="Roboto"/>
                <a:ea typeface="Roboto"/>
                <a:cs typeface="Roboto"/>
                <a:sym typeface="Roboto"/>
              </a:rPr>
              <a:t>WoS, Scopus …</a:t>
            </a:r>
            <a:endParaRPr sz="1600" b="0" i="0" u="none" strike="noStrike" cap="none">
              <a:solidFill>
                <a:schemeClr val="dk1"/>
              </a:solidFill>
              <a:latin typeface="Calibri"/>
              <a:ea typeface="Calibri"/>
              <a:cs typeface="Calibri"/>
              <a:sym typeface="Calibri"/>
            </a:endParaRPr>
          </a:p>
        </p:txBody>
      </p:sp>
      <p:cxnSp>
        <p:nvCxnSpPr>
          <p:cNvPr id="119" name="Google Shape;119;p5"/>
          <p:cNvCxnSpPr/>
          <p:nvPr/>
        </p:nvCxnSpPr>
        <p:spPr>
          <a:xfrm>
            <a:off x="8591193" y="3709561"/>
            <a:ext cx="619331" cy="3377"/>
          </a:xfrm>
          <a:prstGeom prst="straightConnector1">
            <a:avLst/>
          </a:prstGeom>
          <a:noFill/>
          <a:ln w="57150" cap="flat" cmpd="sng">
            <a:solidFill>
              <a:srgbClr val="002060"/>
            </a:solidFill>
            <a:prstDash val="solid"/>
            <a:miter lim="800000"/>
            <a:headEnd type="none" w="sm" len="sm"/>
            <a:tailEnd type="triangle" w="med" len="med"/>
          </a:ln>
        </p:spPr>
      </p:cxnSp>
      <p:sp>
        <p:nvSpPr>
          <p:cNvPr id="120" name="Google Shape;120;p5"/>
          <p:cNvSpPr txBox="1"/>
          <p:nvPr/>
        </p:nvSpPr>
        <p:spPr>
          <a:xfrm>
            <a:off x="3478806" y="4043135"/>
            <a:ext cx="2721313" cy="338554"/>
          </a:xfrm>
          <a:prstGeom prst="rect">
            <a:avLst/>
          </a:prstGeom>
          <a:noFill/>
          <a:ln>
            <a:noFill/>
          </a:ln>
        </p:spPr>
        <p:txBody>
          <a:bodyPr spcFirstLastPara="1" wrap="square" lIns="91425" tIns="45700" rIns="91425" bIns="45700" anchor="t" anchorCtr="0">
            <a:spAutoFit/>
          </a:bodyPr>
          <a:lstStyle/>
          <a:p>
            <a:pPr marL="285750" marR="0" lvl="0" indent="-285750" algn="l" rtl="0">
              <a:spcBef>
                <a:spcPts val="0"/>
              </a:spcBef>
              <a:spcAft>
                <a:spcPts val="0"/>
              </a:spcAft>
              <a:buClr>
                <a:srgbClr val="202124"/>
              </a:buClr>
              <a:buSzPts val="1600"/>
              <a:buFont typeface="Arial"/>
              <a:buChar char="•"/>
            </a:pPr>
            <a:r>
              <a:rPr lang="en-US" sz="1600" b="0" i="0" u="none" strike="sngStrike" cap="none">
                <a:solidFill>
                  <a:srgbClr val="202124"/>
                </a:solidFill>
                <a:latin typeface="Roboto"/>
                <a:ea typeface="Roboto"/>
                <a:cs typeface="Roboto"/>
                <a:sym typeface="Roboto"/>
              </a:rPr>
              <a:t>WoS, Scopus …</a:t>
            </a:r>
            <a:endParaRPr sz="1600" b="0" i="0" u="none" strike="sngStrike" cap="none">
              <a:solidFill>
                <a:schemeClr val="dk1"/>
              </a:solidFill>
              <a:latin typeface="Calibri"/>
              <a:ea typeface="Calibri"/>
              <a:cs typeface="Calibri"/>
              <a:sym typeface="Calibri"/>
            </a:endParaRPr>
          </a:p>
        </p:txBody>
      </p:sp>
      <p:cxnSp>
        <p:nvCxnSpPr>
          <p:cNvPr id="121" name="Google Shape;121;p5"/>
          <p:cNvCxnSpPr/>
          <p:nvPr/>
        </p:nvCxnSpPr>
        <p:spPr>
          <a:xfrm>
            <a:off x="2433084" y="4241240"/>
            <a:ext cx="619331" cy="3377"/>
          </a:xfrm>
          <a:prstGeom prst="straightConnector1">
            <a:avLst/>
          </a:prstGeom>
          <a:noFill/>
          <a:ln w="57150" cap="flat" cmpd="sng">
            <a:solidFill>
              <a:srgbClr val="002060"/>
            </a:solidFill>
            <a:prstDash val="solid"/>
            <a:miter lim="800000"/>
            <a:headEnd type="none" w="sm" len="sm"/>
            <a:tailEnd type="triangle" w="med" len="med"/>
          </a:ln>
        </p:spPr>
      </p:cxnSp>
      <p:sp>
        <p:nvSpPr>
          <p:cNvPr id="17" name="TextBox 16"/>
          <p:cNvSpPr txBox="1"/>
          <p:nvPr/>
        </p:nvSpPr>
        <p:spPr>
          <a:xfrm>
            <a:off x="0" y="124158"/>
            <a:ext cx="2811439" cy="523220"/>
          </a:xfrm>
          <a:prstGeom prst="rect">
            <a:avLst/>
          </a:prstGeom>
          <a:noFill/>
        </p:spPr>
        <p:txBody>
          <a:bodyPr wrap="square" rtlCol="0">
            <a:spAutoFit/>
          </a:bodyPr>
          <a:lstStyle/>
          <a:p>
            <a:r>
              <a:rPr lang="en-US" dirty="0" smtClean="0">
                <a:solidFill>
                  <a:schemeClr val="bg1"/>
                </a:solidFill>
                <a:latin typeface="Roboto" panose="020B0604020202020204" charset="0"/>
                <a:ea typeface="Roboto" panose="020B0604020202020204" charset="0"/>
              </a:rPr>
              <a:t>Zhuldyz Orazymbetova</a:t>
            </a:r>
          </a:p>
          <a:p>
            <a:r>
              <a:rPr lang="en-US" dirty="0" smtClean="0">
                <a:solidFill>
                  <a:schemeClr val="bg1"/>
                </a:solidFill>
                <a:latin typeface="Roboto" panose="020B0604020202020204" charset="0"/>
                <a:ea typeface="Roboto" panose="020B0604020202020204" charset="0"/>
              </a:rPr>
              <a:t>07.09.2022</a:t>
            </a:r>
            <a:endParaRPr lang="en-US" dirty="0">
              <a:solidFill>
                <a:schemeClr val="bg1"/>
              </a:solidFill>
              <a:latin typeface="Roboto" panose="020B0604020202020204" charset="0"/>
              <a:ea typeface="Roboto" panose="020B060402020202020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pic>
        <p:nvPicPr>
          <p:cNvPr id="126" name="Google Shape;126;p6" descr="Изображение выглядит как внешний&#10;&#10;Автоматически созданное описание"/>
          <p:cNvPicPr preferRelativeResize="0"/>
          <p:nvPr/>
        </p:nvPicPr>
        <p:blipFill rotWithShape="1">
          <a:blip r:embed="rId3">
            <a:alphaModFix/>
          </a:blip>
          <a:srcRect b="79129"/>
          <a:stretch/>
        </p:blipFill>
        <p:spPr>
          <a:xfrm>
            <a:off x="0" y="0"/>
            <a:ext cx="12192000" cy="1431309"/>
          </a:xfrm>
          <a:prstGeom prst="rect">
            <a:avLst/>
          </a:prstGeom>
          <a:noFill/>
          <a:ln>
            <a:noFill/>
          </a:ln>
        </p:spPr>
      </p:pic>
      <p:sp>
        <p:nvSpPr>
          <p:cNvPr id="127" name="Google Shape;127;p6"/>
          <p:cNvSpPr txBox="1"/>
          <p:nvPr/>
        </p:nvSpPr>
        <p:spPr>
          <a:xfrm>
            <a:off x="0" y="105746"/>
            <a:ext cx="12192000" cy="1325563"/>
          </a:xfrm>
          <a:prstGeom prst="rect">
            <a:avLst/>
          </a:prstGeom>
          <a:noFill/>
          <a:ln>
            <a:noFill/>
          </a:ln>
        </p:spPr>
        <p:txBody>
          <a:bodyPr spcFirstLastPara="1" wrap="square" lIns="91425" tIns="45700" rIns="91425" bIns="45700" anchor="ctr" anchorCtr="0">
            <a:normAutofit/>
          </a:bodyPr>
          <a:lstStyle/>
          <a:p>
            <a:pPr marL="0" marR="0" lvl="0" indent="0" algn="ctr" rtl="0">
              <a:lnSpc>
                <a:spcPct val="90000"/>
              </a:lnSpc>
              <a:spcBef>
                <a:spcPts val="0"/>
              </a:spcBef>
              <a:spcAft>
                <a:spcPts val="0"/>
              </a:spcAft>
              <a:buClr>
                <a:srgbClr val="D8D8D8"/>
              </a:buClr>
              <a:buSzPts val="4400"/>
              <a:buFont typeface="Roboto"/>
              <a:buNone/>
            </a:pPr>
            <a:r>
              <a:rPr lang="en-US" sz="4400" b="0" i="0" u="none" strike="noStrike" cap="none">
                <a:solidFill>
                  <a:srgbClr val="D8D8D8"/>
                </a:solidFill>
                <a:latin typeface="Roboto"/>
                <a:ea typeface="Roboto"/>
                <a:cs typeface="Roboto"/>
                <a:sym typeface="Roboto"/>
              </a:rPr>
              <a:t>Fake Journals</a:t>
            </a:r>
            <a:endParaRPr sz="4400" b="0" i="0" u="none" strike="noStrike" cap="none">
              <a:solidFill>
                <a:srgbClr val="D8D8D8"/>
              </a:solidFill>
              <a:latin typeface="Roboto"/>
              <a:ea typeface="Roboto"/>
              <a:cs typeface="Roboto"/>
              <a:sym typeface="Roboto"/>
            </a:endParaRPr>
          </a:p>
        </p:txBody>
      </p:sp>
      <p:pic>
        <p:nvPicPr>
          <p:cNvPr id="128" name="Google Shape;128;p6"/>
          <p:cNvPicPr preferRelativeResize="0">
            <a:picLocks noGrp="1"/>
          </p:cNvPicPr>
          <p:nvPr>
            <p:ph type="body" idx="1"/>
          </p:nvPr>
        </p:nvPicPr>
        <p:blipFill rotWithShape="1">
          <a:blip r:embed="rId4">
            <a:alphaModFix/>
          </a:blip>
          <a:srcRect/>
          <a:stretch/>
        </p:blipFill>
        <p:spPr>
          <a:xfrm>
            <a:off x="5801001" y="1888797"/>
            <a:ext cx="6128120" cy="4160837"/>
          </a:xfrm>
          <a:prstGeom prst="rect">
            <a:avLst/>
          </a:prstGeom>
          <a:noFill/>
          <a:ln>
            <a:noFill/>
          </a:ln>
        </p:spPr>
      </p:pic>
      <p:sp>
        <p:nvSpPr>
          <p:cNvPr id="129" name="Google Shape;129;p6"/>
          <p:cNvSpPr/>
          <p:nvPr/>
        </p:nvSpPr>
        <p:spPr>
          <a:xfrm>
            <a:off x="185057" y="1888797"/>
            <a:ext cx="5492932" cy="510909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b="1" i="0" u="none" strike="noStrike" cap="none">
                <a:solidFill>
                  <a:srgbClr val="333333"/>
                </a:solidFill>
                <a:latin typeface="Roboto"/>
                <a:ea typeface="Roboto"/>
                <a:cs typeface="Roboto"/>
                <a:sym typeface="Roboto"/>
              </a:rPr>
              <a:t>Fake Journals created by a group from Ghaziabad, India</a:t>
            </a:r>
            <a:endParaRPr sz="1400" b="1" i="0">
              <a:solidFill>
                <a:srgbClr val="333333"/>
              </a:solidFill>
              <a:latin typeface="Roboto"/>
              <a:ea typeface="Roboto"/>
              <a:cs typeface="Roboto"/>
              <a:sym typeface="Roboto"/>
            </a:endParaRPr>
          </a:p>
          <a:p>
            <a:pPr marL="0" marR="0" lvl="0" indent="0" algn="l" rtl="0">
              <a:spcBef>
                <a:spcPts val="0"/>
              </a:spcBef>
              <a:spcAft>
                <a:spcPts val="0"/>
              </a:spcAft>
              <a:buNone/>
            </a:pPr>
            <a:endParaRPr sz="1200" b="0" i="0">
              <a:solidFill>
                <a:srgbClr val="333333"/>
              </a:solidFill>
              <a:latin typeface="Roboto"/>
              <a:ea typeface="Roboto"/>
              <a:cs typeface="Roboto"/>
              <a:sym typeface="Roboto"/>
            </a:endParaRPr>
          </a:p>
          <a:p>
            <a:pPr marL="357188" marR="0" lvl="0" indent="-357188" algn="l" rtl="0">
              <a:spcBef>
                <a:spcPts val="0"/>
              </a:spcBef>
              <a:spcAft>
                <a:spcPts val="0"/>
              </a:spcAft>
              <a:buClr>
                <a:srgbClr val="222222"/>
              </a:buClr>
              <a:buSzPts val="1200"/>
              <a:buFont typeface="Calibri"/>
              <a:buAutoNum type="arabicPeriod"/>
            </a:pPr>
            <a:r>
              <a:rPr lang="en-US" sz="1200" b="0" i="0">
                <a:solidFill>
                  <a:srgbClr val="222222"/>
                </a:solidFill>
                <a:latin typeface="Roboto"/>
                <a:ea typeface="Roboto"/>
                <a:cs typeface="Roboto"/>
                <a:sym typeface="Roboto"/>
              </a:rPr>
              <a:t>IOSR Journal of Computer Engineering (IOSR-JCE)</a:t>
            </a:r>
            <a:endParaRPr/>
          </a:p>
          <a:p>
            <a:pPr marL="357188" marR="0" lvl="0" indent="-357188" algn="l" rtl="0">
              <a:spcBef>
                <a:spcPts val="0"/>
              </a:spcBef>
              <a:spcAft>
                <a:spcPts val="0"/>
              </a:spcAft>
              <a:buClr>
                <a:srgbClr val="222222"/>
              </a:buClr>
              <a:buSzPts val="1200"/>
              <a:buFont typeface="Calibri"/>
              <a:buAutoNum type="arabicPeriod"/>
            </a:pPr>
            <a:r>
              <a:rPr lang="en-US" sz="1200" b="0" i="0">
                <a:solidFill>
                  <a:srgbClr val="222222"/>
                </a:solidFill>
                <a:latin typeface="Roboto"/>
                <a:ea typeface="Roboto"/>
                <a:cs typeface="Roboto"/>
                <a:sym typeface="Roboto"/>
              </a:rPr>
              <a:t>IOSR Journal of Electrical and Electronics Engineering (IOSR-JEEE)</a:t>
            </a:r>
            <a:endParaRPr/>
          </a:p>
          <a:p>
            <a:pPr marL="357188" marR="0" lvl="0" indent="-357188" algn="l" rtl="0">
              <a:spcBef>
                <a:spcPts val="0"/>
              </a:spcBef>
              <a:spcAft>
                <a:spcPts val="0"/>
              </a:spcAft>
              <a:buClr>
                <a:srgbClr val="222222"/>
              </a:buClr>
              <a:buSzPts val="1200"/>
              <a:buFont typeface="Calibri"/>
              <a:buAutoNum type="arabicPeriod"/>
            </a:pPr>
            <a:r>
              <a:rPr lang="en-US" sz="1200" b="0" i="0">
                <a:solidFill>
                  <a:srgbClr val="222222"/>
                </a:solidFill>
                <a:latin typeface="Roboto"/>
                <a:ea typeface="Roboto"/>
                <a:cs typeface="Roboto"/>
                <a:sym typeface="Roboto"/>
              </a:rPr>
              <a:t>IOSR Journal of Pharmacy and Biological Science (IOSR-JPBS)</a:t>
            </a:r>
            <a:endParaRPr/>
          </a:p>
          <a:p>
            <a:pPr marL="357188" marR="0" lvl="0" indent="-357188" algn="l" rtl="0">
              <a:spcBef>
                <a:spcPts val="0"/>
              </a:spcBef>
              <a:spcAft>
                <a:spcPts val="0"/>
              </a:spcAft>
              <a:buClr>
                <a:srgbClr val="222222"/>
              </a:buClr>
              <a:buSzPts val="1200"/>
              <a:buFont typeface="Calibri"/>
              <a:buAutoNum type="arabicPeriod"/>
            </a:pPr>
            <a:r>
              <a:rPr lang="en-US" sz="1200" b="0" i="0">
                <a:solidFill>
                  <a:srgbClr val="222222"/>
                </a:solidFill>
                <a:latin typeface="Roboto"/>
                <a:ea typeface="Roboto"/>
                <a:cs typeface="Roboto"/>
                <a:sym typeface="Roboto"/>
              </a:rPr>
              <a:t>IOSR Journal of Nursing and Health Science (IOSR-JNHS)</a:t>
            </a:r>
            <a:endParaRPr/>
          </a:p>
          <a:p>
            <a:pPr marL="357188" marR="0" lvl="0" indent="-357188" algn="l" rtl="0">
              <a:spcBef>
                <a:spcPts val="0"/>
              </a:spcBef>
              <a:spcAft>
                <a:spcPts val="0"/>
              </a:spcAft>
              <a:buClr>
                <a:srgbClr val="222222"/>
              </a:buClr>
              <a:buSzPts val="1200"/>
              <a:buFont typeface="Calibri"/>
              <a:buAutoNum type="arabicPeriod"/>
            </a:pPr>
            <a:r>
              <a:rPr lang="en-US" sz="1200" b="0" i="0">
                <a:solidFill>
                  <a:srgbClr val="222222"/>
                </a:solidFill>
                <a:latin typeface="Roboto"/>
                <a:ea typeface="Roboto"/>
                <a:cs typeface="Roboto"/>
                <a:sym typeface="Roboto"/>
              </a:rPr>
              <a:t>IOSR Journal of Mechanical and Civil Engineering (IOSR-JMCE)</a:t>
            </a:r>
            <a:endParaRPr/>
          </a:p>
          <a:p>
            <a:pPr marL="357188" marR="0" lvl="0" indent="-357188" algn="l" rtl="0">
              <a:spcBef>
                <a:spcPts val="0"/>
              </a:spcBef>
              <a:spcAft>
                <a:spcPts val="0"/>
              </a:spcAft>
              <a:buClr>
                <a:srgbClr val="222222"/>
              </a:buClr>
              <a:buSzPts val="1200"/>
              <a:buFont typeface="Calibri"/>
              <a:buAutoNum type="arabicPeriod"/>
            </a:pPr>
            <a:r>
              <a:rPr lang="en-US" sz="1200" b="0" i="0">
                <a:solidFill>
                  <a:srgbClr val="222222"/>
                </a:solidFill>
                <a:latin typeface="Roboto"/>
                <a:ea typeface="Roboto"/>
                <a:cs typeface="Roboto"/>
                <a:sym typeface="Roboto"/>
              </a:rPr>
              <a:t>IOSR Journal of Electronics and Communication Engineering(IOSR-JECE)</a:t>
            </a:r>
            <a:endParaRPr/>
          </a:p>
          <a:p>
            <a:pPr marL="357188" marR="0" lvl="0" indent="-357188" algn="l" rtl="0">
              <a:spcBef>
                <a:spcPts val="0"/>
              </a:spcBef>
              <a:spcAft>
                <a:spcPts val="0"/>
              </a:spcAft>
              <a:buClr>
                <a:srgbClr val="222222"/>
              </a:buClr>
              <a:buSzPts val="1200"/>
              <a:buFont typeface="Calibri"/>
              <a:buAutoNum type="arabicPeriod"/>
            </a:pPr>
            <a:r>
              <a:rPr lang="en-US" sz="1200" b="0" i="0">
                <a:solidFill>
                  <a:srgbClr val="222222"/>
                </a:solidFill>
                <a:latin typeface="Roboto"/>
                <a:ea typeface="Roboto"/>
                <a:cs typeface="Roboto"/>
                <a:sym typeface="Roboto"/>
              </a:rPr>
              <a:t>IOSR Journal of Dental and Medical Sciences (IOSR-JDMS)</a:t>
            </a:r>
            <a:endParaRPr/>
          </a:p>
          <a:p>
            <a:pPr marL="357188" marR="0" lvl="0" indent="-357188" algn="l" rtl="0">
              <a:spcBef>
                <a:spcPts val="0"/>
              </a:spcBef>
              <a:spcAft>
                <a:spcPts val="0"/>
              </a:spcAft>
              <a:buClr>
                <a:srgbClr val="222222"/>
              </a:buClr>
              <a:buSzPts val="1200"/>
              <a:buFont typeface="Calibri"/>
              <a:buAutoNum type="arabicPeriod"/>
            </a:pPr>
            <a:r>
              <a:rPr lang="en-US" sz="1200" b="0" i="0">
                <a:solidFill>
                  <a:srgbClr val="222222"/>
                </a:solidFill>
                <a:latin typeface="Roboto"/>
                <a:ea typeface="Roboto"/>
                <a:cs typeface="Roboto"/>
                <a:sym typeface="Roboto"/>
              </a:rPr>
              <a:t>IOSR Journal of Agriculture and Veterinary Science (IOSR-JAVS)</a:t>
            </a:r>
            <a:endParaRPr/>
          </a:p>
          <a:p>
            <a:pPr marL="357188" marR="0" lvl="0" indent="-357188" algn="l" rtl="0">
              <a:spcBef>
                <a:spcPts val="0"/>
              </a:spcBef>
              <a:spcAft>
                <a:spcPts val="0"/>
              </a:spcAft>
              <a:buClr>
                <a:srgbClr val="222222"/>
              </a:buClr>
              <a:buSzPts val="1200"/>
              <a:buFont typeface="Calibri"/>
              <a:buAutoNum type="arabicPeriod"/>
            </a:pPr>
            <a:r>
              <a:rPr lang="en-US" sz="1200" b="0" i="0">
                <a:solidFill>
                  <a:srgbClr val="222222"/>
                </a:solidFill>
                <a:latin typeface="Roboto"/>
                <a:ea typeface="Roboto"/>
                <a:cs typeface="Roboto"/>
                <a:sym typeface="Roboto"/>
              </a:rPr>
              <a:t>IOSR Journal of VLSI and Signal Processing   (IOSR-JVSP)</a:t>
            </a:r>
            <a:endParaRPr/>
          </a:p>
          <a:p>
            <a:pPr marL="357188" marR="0" lvl="0" indent="-357188" algn="l" rtl="0">
              <a:spcBef>
                <a:spcPts val="0"/>
              </a:spcBef>
              <a:spcAft>
                <a:spcPts val="0"/>
              </a:spcAft>
              <a:buClr>
                <a:srgbClr val="222222"/>
              </a:buClr>
              <a:buSzPts val="1200"/>
              <a:buFont typeface="Calibri"/>
              <a:buAutoNum type="arabicPeriod"/>
            </a:pPr>
            <a:r>
              <a:rPr lang="en-US" sz="1200" b="0" i="0">
                <a:solidFill>
                  <a:srgbClr val="222222"/>
                </a:solidFill>
                <a:latin typeface="Roboto"/>
                <a:ea typeface="Roboto"/>
                <a:cs typeface="Roboto"/>
                <a:sym typeface="Roboto"/>
              </a:rPr>
              <a:t>IOSR Journal on Mobile Computing &amp; Application (IOSR-JMCA)</a:t>
            </a:r>
            <a:endParaRPr/>
          </a:p>
          <a:p>
            <a:pPr marL="357188" marR="0" lvl="0" indent="-357188" algn="l" rtl="0">
              <a:spcBef>
                <a:spcPts val="0"/>
              </a:spcBef>
              <a:spcAft>
                <a:spcPts val="0"/>
              </a:spcAft>
              <a:buClr>
                <a:srgbClr val="222222"/>
              </a:buClr>
              <a:buSzPts val="1200"/>
              <a:buFont typeface="Calibri"/>
              <a:buAutoNum type="arabicPeriod"/>
            </a:pPr>
            <a:r>
              <a:rPr lang="en-US" sz="1200" b="0" i="0">
                <a:solidFill>
                  <a:srgbClr val="222222"/>
                </a:solidFill>
                <a:latin typeface="Roboto"/>
                <a:ea typeface="Roboto"/>
                <a:cs typeface="Roboto"/>
                <a:sym typeface="Roboto"/>
              </a:rPr>
              <a:t>IOSR Journal of Sports and Physical Education (IOSR-JSPE)</a:t>
            </a:r>
            <a:endParaRPr/>
          </a:p>
          <a:p>
            <a:pPr marL="357188" marR="0" lvl="0" indent="-357188" algn="l" rtl="0">
              <a:spcBef>
                <a:spcPts val="0"/>
              </a:spcBef>
              <a:spcAft>
                <a:spcPts val="0"/>
              </a:spcAft>
              <a:buClr>
                <a:srgbClr val="222222"/>
              </a:buClr>
              <a:buSzPts val="1200"/>
              <a:buFont typeface="Calibri"/>
              <a:buAutoNum type="arabicPeriod"/>
            </a:pPr>
            <a:r>
              <a:rPr lang="en-US" sz="1200" b="0" i="0">
                <a:solidFill>
                  <a:srgbClr val="222222"/>
                </a:solidFill>
                <a:latin typeface="Roboto"/>
                <a:ea typeface="Roboto"/>
                <a:cs typeface="Roboto"/>
                <a:sym typeface="Roboto"/>
              </a:rPr>
              <a:t>IOSR Journal of Polymer and Textile Engineering (IOSR-JPTE)IOSR Journal of Humanities and Social Science (IOSR-JHSS)</a:t>
            </a:r>
            <a:endParaRPr/>
          </a:p>
          <a:p>
            <a:pPr marL="357188" marR="0" lvl="0" indent="-357188" algn="l" rtl="0">
              <a:spcBef>
                <a:spcPts val="0"/>
              </a:spcBef>
              <a:spcAft>
                <a:spcPts val="0"/>
              </a:spcAft>
              <a:buClr>
                <a:srgbClr val="222222"/>
              </a:buClr>
              <a:buSzPts val="1200"/>
              <a:buFont typeface="Calibri"/>
              <a:buAutoNum type="arabicPeriod"/>
            </a:pPr>
            <a:r>
              <a:rPr lang="en-US" sz="1200" b="0" i="0">
                <a:solidFill>
                  <a:srgbClr val="222222"/>
                </a:solidFill>
                <a:latin typeface="Roboto"/>
                <a:ea typeface="Roboto"/>
                <a:cs typeface="Roboto"/>
                <a:sym typeface="Roboto"/>
              </a:rPr>
              <a:t>IOSR Journal of Research &amp; Method in Education (IOSR-JRME)</a:t>
            </a:r>
            <a:endParaRPr/>
          </a:p>
          <a:p>
            <a:pPr marL="357188" marR="0" lvl="0" indent="-357188" algn="l" rtl="0">
              <a:spcBef>
                <a:spcPts val="0"/>
              </a:spcBef>
              <a:spcAft>
                <a:spcPts val="0"/>
              </a:spcAft>
              <a:buClr>
                <a:srgbClr val="222222"/>
              </a:buClr>
              <a:buSzPts val="1200"/>
              <a:buFont typeface="Calibri"/>
              <a:buAutoNum type="arabicPeriod"/>
            </a:pPr>
            <a:r>
              <a:rPr lang="en-US" sz="1200" b="0" i="0">
                <a:solidFill>
                  <a:srgbClr val="222222"/>
                </a:solidFill>
                <a:latin typeface="Roboto"/>
                <a:ea typeface="Roboto"/>
                <a:cs typeface="Roboto"/>
                <a:sym typeface="Roboto"/>
              </a:rPr>
              <a:t>IOSR Journal of Applied Geology and Geophysics (IOSR-JAGG)</a:t>
            </a:r>
            <a:endParaRPr/>
          </a:p>
          <a:p>
            <a:pPr marL="357188" marR="0" lvl="0" indent="-357188" algn="l" rtl="0">
              <a:spcBef>
                <a:spcPts val="0"/>
              </a:spcBef>
              <a:spcAft>
                <a:spcPts val="0"/>
              </a:spcAft>
              <a:buClr>
                <a:srgbClr val="222222"/>
              </a:buClr>
              <a:buSzPts val="1200"/>
              <a:buFont typeface="Calibri"/>
              <a:buAutoNum type="arabicPeriod"/>
            </a:pPr>
            <a:r>
              <a:rPr lang="en-US" sz="1200" b="0" i="0">
                <a:solidFill>
                  <a:srgbClr val="222222"/>
                </a:solidFill>
                <a:latin typeface="Roboto"/>
                <a:ea typeface="Roboto"/>
                <a:cs typeface="Roboto"/>
                <a:sym typeface="Roboto"/>
              </a:rPr>
              <a:t>IOSR Journal of Environmental Science, Toxicology and Food Technology</a:t>
            </a:r>
            <a:endParaRPr/>
          </a:p>
          <a:p>
            <a:pPr marL="357188" marR="0" lvl="0" indent="-357188" algn="l" rtl="0">
              <a:spcBef>
                <a:spcPts val="0"/>
              </a:spcBef>
              <a:spcAft>
                <a:spcPts val="0"/>
              </a:spcAft>
              <a:buClr>
                <a:srgbClr val="222222"/>
              </a:buClr>
              <a:buSzPts val="1200"/>
              <a:buFont typeface="Calibri"/>
              <a:buAutoNum type="arabicPeriod"/>
            </a:pPr>
            <a:r>
              <a:rPr lang="en-US" sz="1200" b="0" i="0">
                <a:solidFill>
                  <a:srgbClr val="222222"/>
                </a:solidFill>
                <a:latin typeface="Roboto"/>
                <a:ea typeface="Roboto"/>
                <a:cs typeface="Roboto"/>
                <a:sym typeface="Roboto"/>
              </a:rPr>
              <a:t>IOSR Journal of Mathematics (IOSR-JM)</a:t>
            </a:r>
            <a:endParaRPr/>
          </a:p>
          <a:p>
            <a:pPr marL="357188" marR="0" lvl="0" indent="-357188" algn="l" rtl="0">
              <a:spcBef>
                <a:spcPts val="0"/>
              </a:spcBef>
              <a:spcAft>
                <a:spcPts val="0"/>
              </a:spcAft>
              <a:buClr>
                <a:srgbClr val="222222"/>
              </a:buClr>
              <a:buSzPts val="1200"/>
              <a:buFont typeface="Calibri"/>
              <a:buAutoNum type="arabicPeriod"/>
            </a:pPr>
            <a:r>
              <a:rPr lang="en-US" sz="1200" b="0" i="0">
                <a:solidFill>
                  <a:srgbClr val="222222"/>
                </a:solidFill>
                <a:latin typeface="Roboto"/>
                <a:ea typeface="Roboto"/>
                <a:cs typeface="Roboto"/>
                <a:sym typeface="Roboto"/>
              </a:rPr>
              <a:t>IOSR Journal of Business and Management (IOSR-JBM)</a:t>
            </a:r>
            <a:endParaRPr/>
          </a:p>
          <a:p>
            <a:pPr marL="357188" marR="0" lvl="0" indent="-357188" algn="l" rtl="0">
              <a:spcBef>
                <a:spcPts val="0"/>
              </a:spcBef>
              <a:spcAft>
                <a:spcPts val="0"/>
              </a:spcAft>
              <a:buClr>
                <a:srgbClr val="222222"/>
              </a:buClr>
              <a:buSzPts val="1200"/>
              <a:buFont typeface="Calibri"/>
              <a:buAutoNum type="arabicPeriod"/>
            </a:pPr>
            <a:r>
              <a:rPr lang="en-US" sz="1200" b="0" i="0">
                <a:solidFill>
                  <a:srgbClr val="222222"/>
                </a:solidFill>
                <a:latin typeface="Roboto"/>
                <a:ea typeface="Roboto"/>
                <a:cs typeface="Roboto"/>
                <a:sym typeface="Roboto"/>
              </a:rPr>
              <a:t>IOSR Journal of Applied Physics (IOSR-JAP)</a:t>
            </a:r>
            <a:endParaRPr/>
          </a:p>
          <a:p>
            <a:pPr marL="357188" marR="0" lvl="0" indent="-357188" algn="l" rtl="0">
              <a:spcBef>
                <a:spcPts val="0"/>
              </a:spcBef>
              <a:spcAft>
                <a:spcPts val="0"/>
              </a:spcAft>
              <a:buClr>
                <a:srgbClr val="222222"/>
              </a:buClr>
              <a:buSzPts val="1200"/>
              <a:buFont typeface="Calibri"/>
              <a:buAutoNum type="arabicPeriod"/>
            </a:pPr>
            <a:r>
              <a:rPr lang="en-US" sz="1200" b="0" i="0">
                <a:solidFill>
                  <a:srgbClr val="222222"/>
                </a:solidFill>
                <a:latin typeface="Roboto"/>
                <a:ea typeface="Roboto"/>
                <a:cs typeface="Roboto"/>
                <a:sym typeface="Roboto"/>
              </a:rPr>
              <a:t>IOSR Journal of Applied Chemistry (IOSR-JAC)</a:t>
            </a:r>
            <a:endParaRPr/>
          </a:p>
          <a:p>
            <a:pPr marL="357188" marR="0" lvl="0" indent="-357188" algn="l" rtl="0">
              <a:spcBef>
                <a:spcPts val="0"/>
              </a:spcBef>
              <a:spcAft>
                <a:spcPts val="0"/>
              </a:spcAft>
              <a:buClr>
                <a:srgbClr val="222222"/>
              </a:buClr>
              <a:buSzPts val="1200"/>
              <a:buFont typeface="Calibri"/>
              <a:buAutoNum type="arabicPeriod"/>
            </a:pPr>
            <a:r>
              <a:rPr lang="en-US" sz="1200" b="0" i="0">
                <a:solidFill>
                  <a:srgbClr val="222222"/>
                </a:solidFill>
                <a:latin typeface="Roboto"/>
                <a:ea typeface="Roboto"/>
                <a:cs typeface="Roboto"/>
                <a:sym typeface="Roboto"/>
              </a:rPr>
              <a:t>IOSR Journal of Economics and Finance (IOSR-JEF)</a:t>
            </a:r>
            <a:endParaRPr/>
          </a:p>
          <a:p>
            <a:pPr marL="357188" marR="0" lvl="0" indent="-357188" algn="l" rtl="0">
              <a:spcBef>
                <a:spcPts val="0"/>
              </a:spcBef>
              <a:spcAft>
                <a:spcPts val="0"/>
              </a:spcAft>
              <a:buClr>
                <a:srgbClr val="222222"/>
              </a:buClr>
              <a:buSzPts val="1200"/>
              <a:buFont typeface="Calibri"/>
              <a:buAutoNum type="arabicPeriod"/>
            </a:pPr>
            <a:r>
              <a:rPr lang="en-US" sz="1200" b="0" i="0">
                <a:solidFill>
                  <a:srgbClr val="222222"/>
                </a:solidFill>
                <a:latin typeface="Roboto"/>
                <a:ea typeface="Roboto"/>
                <a:cs typeface="Roboto"/>
                <a:sym typeface="Roboto"/>
              </a:rPr>
              <a:t>IOSR Journal of Biotechnology and Biochemistry (IOSR-JBB)</a:t>
            </a:r>
            <a:endParaRPr/>
          </a:p>
          <a:p>
            <a:pPr marL="0" marR="0" lvl="0" indent="0" algn="l" rtl="0">
              <a:spcBef>
                <a:spcPts val="0"/>
              </a:spcBef>
              <a:spcAft>
                <a:spcPts val="0"/>
              </a:spcAft>
              <a:buNone/>
            </a:pPr>
            <a:r>
              <a:rPr lang="en-US" sz="1800">
                <a:solidFill>
                  <a:schemeClr val="dk1"/>
                </a:solidFill>
                <a:latin typeface="Roboto"/>
                <a:ea typeface="Roboto"/>
                <a:cs typeface="Roboto"/>
                <a:sym typeface="Roboto"/>
              </a:rPr>
              <a:t/>
            </a:r>
            <a:br>
              <a:rPr lang="en-US" sz="1800">
                <a:solidFill>
                  <a:schemeClr val="dk1"/>
                </a:solidFill>
                <a:latin typeface="Roboto"/>
                <a:ea typeface="Roboto"/>
                <a:cs typeface="Roboto"/>
                <a:sym typeface="Roboto"/>
              </a:rPr>
            </a:br>
            <a:endParaRPr sz="1800">
              <a:solidFill>
                <a:schemeClr val="dk1"/>
              </a:solidFill>
              <a:latin typeface="Roboto"/>
              <a:ea typeface="Roboto"/>
              <a:cs typeface="Roboto"/>
              <a:sym typeface="Roboto"/>
            </a:endParaRPr>
          </a:p>
        </p:txBody>
      </p:sp>
      <p:sp>
        <p:nvSpPr>
          <p:cNvPr id="7" name="TextBox 6"/>
          <p:cNvSpPr txBox="1"/>
          <p:nvPr/>
        </p:nvSpPr>
        <p:spPr>
          <a:xfrm>
            <a:off x="0" y="124158"/>
            <a:ext cx="2811439" cy="523220"/>
          </a:xfrm>
          <a:prstGeom prst="rect">
            <a:avLst/>
          </a:prstGeom>
          <a:noFill/>
        </p:spPr>
        <p:txBody>
          <a:bodyPr wrap="square" rtlCol="0">
            <a:spAutoFit/>
          </a:bodyPr>
          <a:lstStyle/>
          <a:p>
            <a:r>
              <a:rPr lang="en-US" dirty="0" smtClean="0">
                <a:solidFill>
                  <a:schemeClr val="bg1"/>
                </a:solidFill>
                <a:latin typeface="Roboto" panose="020B0604020202020204" charset="0"/>
                <a:ea typeface="Roboto" panose="020B0604020202020204" charset="0"/>
              </a:rPr>
              <a:t>Zhuldyz Orazymbetova</a:t>
            </a:r>
          </a:p>
          <a:p>
            <a:r>
              <a:rPr lang="en-US" dirty="0" smtClean="0">
                <a:solidFill>
                  <a:schemeClr val="bg1"/>
                </a:solidFill>
                <a:latin typeface="Roboto" panose="020B0604020202020204" charset="0"/>
                <a:ea typeface="Roboto" panose="020B0604020202020204" charset="0"/>
              </a:rPr>
              <a:t>07.09.2022</a:t>
            </a:r>
            <a:endParaRPr lang="en-US" dirty="0">
              <a:solidFill>
                <a:schemeClr val="bg1"/>
              </a:solidFill>
              <a:latin typeface="Roboto" panose="020B0604020202020204" charset="0"/>
              <a:ea typeface="Roboto" panose="020B060402020202020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pic>
        <p:nvPicPr>
          <p:cNvPr id="134" name="Google Shape;134;p7" descr="Изображение выглядит как внешний&#10;&#10;Автоматически созданное описание"/>
          <p:cNvPicPr preferRelativeResize="0"/>
          <p:nvPr/>
        </p:nvPicPr>
        <p:blipFill rotWithShape="1">
          <a:blip r:embed="rId3">
            <a:alphaModFix/>
          </a:blip>
          <a:srcRect b="79129"/>
          <a:stretch/>
        </p:blipFill>
        <p:spPr>
          <a:xfrm>
            <a:off x="0" y="0"/>
            <a:ext cx="12192000" cy="1431309"/>
          </a:xfrm>
          <a:prstGeom prst="rect">
            <a:avLst/>
          </a:prstGeom>
          <a:noFill/>
          <a:ln>
            <a:noFill/>
          </a:ln>
        </p:spPr>
      </p:pic>
      <p:sp>
        <p:nvSpPr>
          <p:cNvPr id="135" name="Google Shape;135;p7"/>
          <p:cNvSpPr txBox="1"/>
          <p:nvPr/>
        </p:nvSpPr>
        <p:spPr>
          <a:xfrm>
            <a:off x="0" y="105746"/>
            <a:ext cx="12192000" cy="1325563"/>
          </a:xfrm>
          <a:prstGeom prst="rect">
            <a:avLst/>
          </a:prstGeom>
          <a:noFill/>
          <a:ln>
            <a:noFill/>
          </a:ln>
        </p:spPr>
        <p:txBody>
          <a:bodyPr spcFirstLastPara="1" wrap="square" lIns="91425" tIns="45700" rIns="91425" bIns="45700" anchor="ctr" anchorCtr="0">
            <a:normAutofit/>
          </a:bodyPr>
          <a:lstStyle/>
          <a:p>
            <a:pPr marL="0" marR="0" lvl="0" indent="0" algn="ctr" rtl="0">
              <a:lnSpc>
                <a:spcPct val="90000"/>
              </a:lnSpc>
              <a:spcBef>
                <a:spcPts val="0"/>
              </a:spcBef>
              <a:spcAft>
                <a:spcPts val="0"/>
              </a:spcAft>
              <a:buClr>
                <a:srgbClr val="D8D8D8"/>
              </a:buClr>
              <a:buSzPts val="4400"/>
              <a:buFont typeface="Roboto"/>
              <a:buNone/>
            </a:pPr>
            <a:r>
              <a:rPr lang="en-US" sz="4400">
                <a:solidFill>
                  <a:srgbClr val="D8D8D8"/>
                </a:solidFill>
                <a:latin typeface="Roboto"/>
                <a:ea typeface="Roboto"/>
                <a:cs typeface="Roboto"/>
                <a:sym typeface="Roboto"/>
              </a:rPr>
              <a:t>Fake Journals</a:t>
            </a:r>
            <a:endParaRPr sz="4400">
              <a:solidFill>
                <a:srgbClr val="D8D8D8"/>
              </a:solidFill>
              <a:latin typeface="Roboto"/>
              <a:ea typeface="Roboto"/>
              <a:cs typeface="Roboto"/>
              <a:sym typeface="Roboto"/>
            </a:endParaRPr>
          </a:p>
        </p:txBody>
      </p:sp>
      <p:sp>
        <p:nvSpPr>
          <p:cNvPr id="136" name="Google Shape;136;p7"/>
          <p:cNvSpPr/>
          <p:nvPr/>
        </p:nvSpPr>
        <p:spPr>
          <a:xfrm>
            <a:off x="312876" y="2144436"/>
            <a:ext cx="5492932" cy="421653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dk1"/>
              </a:buClr>
              <a:buSzPts val="2000"/>
              <a:buFont typeface="Roboto"/>
              <a:buNone/>
            </a:pPr>
            <a:r>
              <a:rPr lang="en-US" sz="2000" b="1">
                <a:solidFill>
                  <a:schemeClr val="dk1"/>
                </a:solidFill>
                <a:latin typeface="Roboto"/>
                <a:ea typeface="Roboto"/>
                <a:cs typeface="Roboto"/>
                <a:sym typeface="Roboto"/>
              </a:rPr>
              <a:t>F</a:t>
            </a:r>
            <a:r>
              <a:rPr lang="en-US" sz="2000" b="1" u="sng">
                <a:solidFill>
                  <a:schemeClr val="dk1"/>
                </a:solidFill>
                <a:latin typeface="Roboto"/>
                <a:ea typeface="Roboto"/>
                <a:cs typeface="Roboto"/>
                <a:sym typeface="Roboto"/>
                <a:hlinkClick r:id="rId4">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a</a:t>
            </a:r>
            <a:r>
              <a:rPr lang="en-US" sz="2000" b="1">
                <a:solidFill>
                  <a:schemeClr val="dk1"/>
                </a:solidFill>
                <a:latin typeface="Roboto"/>
                <a:ea typeface="Roboto"/>
                <a:cs typeface="Roboto"/>
                <a:sym typeface="Roboto"/>
              </a:rPr>
              <a:t>ke Journals Addresses</a:t>
            </a:r>
            <a:endParaRPr/>
          </a:p>
          <a:p>
            <a:pPr marL="0" marR="0" lvl="0" indent="0" algn="l" rtl="0">
              <a:spcBef>
                <a:spcPts val="0"/>
              </a:spcBef>
              <a:spcAft>
                <a:spcPts val="0"/>
              </a:spcAft>
              <a:buClr>
                <a:schemeClr val="dk1"/>
              </a:buClr>
              <a:buSzPts val="2000"/>
              <a:buFont typeface="Calibri"/>
              <a:buNone/>
            </a:pPr>
            <a:endParaRPr sz="2000" b="1" u="sng">
              <a:solidFill>
                <a:schemeClr val="dk1"/>
              </a:solidFill>
              <a:latin typeface="Roboto"/>
              <a:ea typeface="Roboto"/>
              <a:cs typeface="Roboto"/>
              <a:sym typeface="Roboto"/>
              <a:hlinkClick r:id="rId4">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endParaRPr>
          </a:p>
          <a:p>
            <a:pPr marL="444500" marR="0" lvl="0" indent="-444500" algn="l" rtl="0">
              <a:lnSpc>
                <a:spcPct val="120000"/>
              </a:lnSpc>
              <a:spcBef>
                <a:spcPts val="0"/>
              </a:spcBef>
              <a:spcAft>
                <a:spcPts val="0"/>
              </a:spcAft>
              <a:buClr>
                <a:srgbClr val="2E75B5"/>
              </a:buClr>
              <a:buSzPts val="2000"/>
              <a:buFont typeface="Noto Sans Symbols"/>
              <a:buChar char="⮚"/>
            </a:pPr>
            <a:r>
              <a:rPr lang="en-US" sz="2000" u="sng">
                <a:solidFill>
                  <a:srgbClr val="2E75B5"/>
                </a:solidFill>
                <a:latin typeface="Roboto"/>
                <a:ea typeface="Roboto"/>
                <a:cs typeface="Roboto"/>
                <a:sym typeface="Roboto"/>
                <a:hlinkClick r:id="rId4">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www.ijera.com</a:t>
            </a:r>
            <a:endParaRPr sz="2000">
              <a:solidFill>
                <a:srgbClr val="2E75B5"/>
              </a:solidFill>
              <a:latin typeface="Roboto"/>
              <a:ea typeface="Roboto"/>
              <a:cs typeface="Roboto"/>
              <a:sym typeface="Roboto"/>
            </a:endParaRPr>
          </a:p>
          <a:p>
            <a:pPr marL="444500" marR="0" lvl="0" indent="-444500" algn="l" rtl="0">
              <a:lnSpc>
                <a:spcPct val="120000"/>
              </a:lnSpc>
              <a:spcBef>
                <a:spcPts val="0"/>
              </a:spcBef>
              <a:spcAft>
                <a:spcPts val="0"/>
              </a:spcAft>
              <a:buClr>
                <a:srgbClr val="2E75B5"/>
              </a:buClr>
              <a:buSzPts val="2000"/>
              <a:buFont typeface="Noto Sans Symbols"/>
              <a:buChar char="⮚"/>
            </a:pPr>
            <a:r>
              <a:rPr lang="en-US" sz="2000" u="sng">
                <a:solidFill>
                  <a:srgbClr val="2E75B5"/>
                </a:solidFill>
                <a:latin typeface="Roboto"/>
                <a:ea typeface="Roboto"/>
                <a:cs typeface="Roboto"/>
                <a:sym typeface="Roboto"/>
                <a:hlinkClick r:id="rId5">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www.ijesi.org</a:t>
            </a:r>
            <a:endParaRPr sz="2000">
              <a:solidFill>
                <a:srgbClr val="2E75B5"/>
              </a:solidFill>
              <a:latin typeface="Roboto"/>
              <a:ea typeface="Roboto"/>
              <a:cs typeface="Roboto"/>
              <a:sym typeface="Roboto"/>
            </a:endParaRPr>
          </a:p>
          <a:p>
            <a:pPr marL="444500" marR="0" lvl="0" indent="-444500" algn="l" rtl="0">
              <a:lnSpc>
                <a:spcPct val="120000"/>
              </a:lnSpc>
              <a:spcBef>
                <a:spcPts val="0"/>
              </a:spcBef>
              <a:spcAft>
                <a:spcPts val="0"/>
              </a:spcAft>
              <a:buClr>
                <a:srgbClr val="2E75B5"/>
              </a:buClr>
              <a:buSzPts val="2000"/>
              <a:buFont typeface="Noto Sans Symbols"/>
              <a:buChar char="⮚"/>
            </a:pPr>
            <a:r>
              <a:rPr lang="en-US" sz="2000" u="sng">
                <a:solidFill>
                  <a:srgbClr val="2E75B5"/>
                </a:solidFill>
                <a:latin typeface="Roboto"/>
                <a:ea typeface="Roboto"/>
                <a:cs typeface="Roboto"/>
                <a:sym typeface="Roboto"/>
                <a:hlinkClick r:id="rId6">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www.theijes.com</a:t>
            </a:r>
            <a:endParaRPr sz="2000">
              <a:solidFill>
                <a:srgbClr val="2E75B5"/>
              </a:solidFill>
              <a:latin typeface="Roboto"/>
              <a:ea typeface="Roboto"/>
              <a:cs typeface="Roboto"/>
              <a:sym typeface="Roboto"/>
            </a:endParaRPr>
          </a:p>
          <a:p>
            <a:pPr marL="444500" marR="0" lvl="0" indent="-444500" algn="l" rtl="0">
              <a:lnSpc>
                <a:spcPct val="120000"/>
              </a:lnSpc>
              <a:spcBef>
                <a:spcPts val="0"/>
              </a:spcBef>
              <a:spcAft>
                <a:spcPts val="0"/>
              </a:spcAft>
              <a:buClr>
                <a:srgbClr val="2E75B5"/>
              </a:buClr>
              <a:buSzPts val="2000"/>
              <a:buFont typeface="Noto Sans Symbols"/>
              <a:buChar char="⮚"/>
            </a:pPr>
            <a:r>
              <a:rPr lang="en-US" sz="2000" u="sng">
                <a:solidFill>
                  <a:srgbClr val="2E75B5"/>
                </a:solidFill>
                <a:latin typeface="Roboto"/>
                <a:ea typeface="Roboto"/>
                <a:cs typeface="Roboto"/>
                <a:sym typeface="Roboto"/>
                <a:hlinkClick r:id="rId7">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www.ajer.org</a:t>
            </a:r>
            <a:endParaRPr sz="2000" u="sng">
              <a:solidFill>
                <a:srgbClr val="2E75B5"/>
              </a:solidFill>
              <a:latin typeface="Roboto"/>
              <a:ea typeface="Roboto"/>
              <a:cs typeface="Roboto"/>
              <a:sym typeface="Roboto"/>
            </a:endParaRPr>
          </a:p>
          <a:p>
            <a:pPr marL="444500" marR="0" lvl="0" indent="-444500" algn="l" rtl="0">
              <a:lnSpc>
                <a:spcPct val="120000"/>
              </a:lnSpc>
              <a:spcBef>
                <a:spcPts val="0"/>
              </a:spcBef>
              <a:spcAft>
                <a:spcPts val="0"/>
              </a:spcAft>
              <a:buClr>
                <a:srgbClr val="2E75B5"/>
              </a:buClr>
              <a:buSzPts val="2000"/>
              <a:buFont typeface="Noto Sans Symbols"/>
              <a:buChar char="⮚"/>
            </a:pPr>
            <a:r>
              <a:rPr lang="en-US" sz="2000" u="sng">
                <a:solidFill>
                  <a:srgbClr val="2E75B5"/>
                </a:solidFill>
                <a:latin typeface="Roboto"/>
                <a:ea typeface="Roboto"/>
                <a:cs typeface="Roboto"/>
                <a:sym typeface="Roboto"/>
                <a:hlinkClick r:id="rId8">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www.ijpsi.org</a:t>
            </a:r>
            <a:endParaRPr sz="2000">
              <a:solidFill>
                <a:srgbClr val="2E75B5"/>
              </a:solidFill>
              <a:latin typeface="Roboto"/>
              <a:ea typeface="Roboto"/>
              <a:cs typeface="Roboto"/>
              <a:sym typeface="Roboto"/>
            </a:endParaRPr>
          </a:p>
          <a:p>
            <a:pPr marL="444500" marR="0" lvl="0" indent="-444500" algn="l" rtl="0">
              <a:lnSpc>
                <a:spcPct val="120000"/>
              </a:lnSpc>
              <a:spcBef>
                <a:spcPts val="0"/>
              </a:spcBef>
              <a:spcAft>
                <a:spcPts val="0"/>
              </a:spcAft>
              <a:buClr>
                <a:srgbClr val="2E75B5"/>
              </a:buClr>
              <a:buSzPts val="2000"/>
              <a:buFont typeface="Noto Sans Symbols"/>
              <a:buChar char="⮚"/>
            </a:pPr>
            <a:r>
              <a:rPr lang="en-US" sz="2000" u="sng">
                <a:solidFill>
                  <a:srgbClr val="2E75B5"/>
                </a:solidFill>
                <a:latin typeface="Roboto"/>
                <a:ea typeface="Roboto"/>
                <a:cs typeface="Roboto"/>
                <a:sym typeface="Roboto"/>
                <a:hlinkClick r:id="rId9">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www.aqcj.org</a:t>
            </a:r>
            <a:endParaRPr sz="2000">
              <a:solidFill>
                <a:srgbClr val="2E75B5"/>
              </a:solidFill>
              <a:latin typeface="Roboto"/>
              <a:ea typeface="Roboto"/>
              <a:cs typeface="Roboto"/>
              <a:sym typeface="Roboto"/>
            </a:endParaRPr>
          </a:p>
          <a:p>
            <a:pPr marL="444500" marR="0" lvl="0" indent="-444500" algn="l" rtl="0">
              <a:lnSpc>
                <a:spcPct val="120000"/>
              </a:lnSpc>
              <a:spcBef>
                <a:spcPts val="0"/>
              </a:spcBef>
              <a:spcAft>
                <a:spcPts val="0"/>
              </a:spcAft>
              <a:buClr>
                <a:srgbClr val="2E75B5"/>
              </a:buClr>
              <a:buSzPts val="2000"/>
              <a:buFont typeface="Noto Sans Symbols"/>
              <a:buChar char="⮚"/>
            </a:pPr>
            <a:r>
              <a:rPr lang="en-US" sz="2000" u="sng">
                <a:solidFill>
                  <a:srgbClr val="2E75B5"/>
                </a:solidFill>
                <a:latin typeface="Roboto"/>
                <a:ea typeface="Roboto"/>
                <a:cs typeface="Roboto"/>
                <a:sym typeface="Roboto"/>
                <a:hlinkClick r:id="rId10">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www.ijmer.com</a:t>
            </a:r>
            <a:endParaRPr sz="2000">
              <a:solidFill>
                <a:srgbClr val="2E75B5"/>
              </a:solidFill>
              <a:latin typeface="Roboto"/>
              <a:ea typeface="Roboto"/>
              <a:cs typeface="Roboto"/>
              <a:sym typeface="Roboto"/>
            </a:endParaRPr>
          </a:p>
          <a:p>
            <a:pPr marL="444500" marR="0" lvl="0" indent="-444500" algn="l" rtl="0">
              <a:lnSpc>
                <a:spcPct val="120000"/>
              </a:lnSpc>
              <a:spcBef>
                <a:spcPts val="0"/>
              </a:spcBef>
              <a:spcAft>
                <a:spcPts val="0"/>
              </a:spcAft>
              <a:buClr>
                <a:srgbClr val="2E75B5"/>
              </a:buClr>
              <a:buSzPts val="2000"/>
              <a:buFont typeface="Noto Sans Symbols"/>
              <a:buChar char="⮚"/>
            </a:pPr>
            <a:r>
              <a:rPr lang="en-US" sz="2000" u="sng">
                <a:solidFill>
                  <a:srgbClr val="2E75B5"/>
                </a:solidFill>
                <a:latin typeface="Roboto"/>
                <a:ea typeface="Roboto"/>
                <a:cs typeface="Roboto"/>
                <a:sym typeface="Roboto"/>
                <a:hlinkClick r:id="rId11">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www.ijceronline.com</a:t>
            </a:r>
            <a:endParaRPr sz="2000">
              <a:solidFill>
                <a:srgbClr val="2E75B5"/>
              </a:solidFill>
              <a:latin typeface="Roboto"/>
              <a:ea typeface="Roboto"/>
              <a:cs typeface="Roboto"/>
              <a:sym typeface="Roboto"/>
            </a:endParaRPr>
          </a:p>
          <a:p>
            <a:pPr marL="0" marR="0" lvl="0" indent="0" algn="l" rtl="0">
              <a:spcBef>
                <a:spcPts val="0"/>
              </a:spcBef>
              <a:spcAft>
                <a:spcPts val="0"/>
              </a:spcAft>
              <a:buNone/>
            </a:pPr>
            <a:r>
              <a:rPr lang="en-US" sz="1800">
                <a:solidFill>
                  <a:schemeClr val="dk1"/>
                </a:solidFill>
                <a:latin typeface="Roboto"/>
                <a:ea typeface="Roboto"/>
                <a:cs typeface="Roboto"/>
                <a:sym typeface="Roboto"/>
              </a:rPr>
              <a:t/>
            </a:r>
            <a:br>
              <a:rPr lang="en-US" sz="1800">
                <a:solidFill>
                  <a:schemeClr val="dk1"/>
                </a:solidFill>
                <a:latin typeface="Roboto"/>
                <a:ea typeface="Roboto"/>
                <a:cs typeface="Roboto"/>
                <a:sym typeface="Roboto"/>
              </a:rPr>
            </a:br>
            <a:endParaRPr sz="1800">
              <a:solidFill>
                <a:schemeClr val="dk1"/>
              </a:solidFill>
              <a:latin typeface="Roboto"/>
              <a:ea typeface="Roboto"/>
              <a:cs typeface="Roboto"/>
              <a:sym typeface="Roboto"/>
            </a:endParaRPr>
          </a:p>
        </p:txBody>
      </p:sp>
      <p:pic>
        <p:nvPicPr>
          <p:cNvPr id="137" name="Google Shape;137;p7"/>
          <p:cNvPicPr preferRelativeResize="0"/>
          <p:nvPr/>
        </p:nvPicPr>
        <p:blipFill rotWithShape="1">
          <a:blip r:embed="rId12">
            <a:alphaModFix/>
          </a:blip>
          <a:srcRect/>
          <a:stretch/>
        </p:blipFill>
        <p:spPr>
          <a:xfrm>
            <a:off x="4974090" y="1779199"/>
            <a:ext cx="6630919" cy="4444619"/>
          </a:xfrm>
          <a:prstGeom prst="rect">
            <a:avLst/>
          </a:prstGeom>
          <a:noFill/>
          <a:ln>
            <a:noFill/>
          </a:ln>
        </p:spPr>
      </p:pic>
      <p:sp>
        <p:nvSpPr>
          <p:cNvPr id="7" name="TextBox 6"/>
          <p:cNvSpPr txBox="1"/>
          <p:nvPr/>
        </p:nvSpPr>
        <p:spPr>
          <a:xfrm>
            <a:off x="0" y="124158"/>
            <a:ext cx="2811439" cy="523220"/>
          </a:xfrm>
          <a:prstGeom prst="rect">
            <a:avLst/>
          </a:prstGeom>
          <a:noFill/>
        </p:spPr>
        <p:txBody>
          <a:bodyPr wrap="square" rtlCol="0">
            <a:spAutoFit/>
          </a:bodyPr>
          <a:lstStyle/>
          <a:p>
            <a:r>
              <a:rPr lang="en-US" dirty="0" smtClean="0">
                <a:solidFill>
                  <a:schemeClr val="bg1"/>
                </a:solidFill>
                <a:latin typeface="Roboto" panose="020B0604020202020204" charset="0"/>
                <a:ea typeface="Roboto" panose="020B0604020202020204" charset="0"/>
              </a:rPr>
              <a:t>Zhuldyz Orazymbetova</a:t>
            </a:r>
          </a:p>
          <a:p>
            <a:r>
              <a:rPr lang="en-US" dirty="0" smtClean="0">
                <a:solidFill>
                  <a:schemeClr val="bg1"/>
                </a:solidFill>
                <a:latin typeface="Roboto" panose="020B0604020202020204" charset="0"/>
                <a:ea typeface="Roboto" panose="020B0604020202020204" charset="0"/>
              </a:rPr>
              <a:t>07.09.2022</a:t>
            </a:r>
            <a:endParaRPr lang="en-US" dirty="0">
              <a:solidFill>
                <a:schemeClr val="bg1"/>
              </a:solidFill>
              <a:latin typeface="Roboto" panose="020B0604020202020204" charset="0"/>
              <a:ea typeface="Roboto" panose="020B060402020202020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pic>
        <p:nvPicPr>
          <p:cNvPr id="142" name="Google Shape;142;p8" descr="Изображение выглядит как внешний&#10;&#10;Автоматически созданное описание"/>
          <p:cNvPicPr preferRelativeResize="0"/>
          <p:nvPr/>
        </p:nvPicPr>
        <p:blipFill rotWithShape="1">
          <a:blip r:embed="rId3">
            <a:alphaModFix/>
          </a:blip>
          <a:srcRect b="79129"/>
          <a:stretch/>
        </p:blipFill>
        <p:spPr>
          <a:xfrm>
            <a:off x="0" y="0"/>
            <a:ext cx="12192000" cy="1431309"/>
          </a:xfrm>
          <a:prstGeom prst="rect">
            <a:avLst/>
          </a:prstGeom>
          <a:noFill/>
          <a:ln>
            <a:noFill/>
          </a:ln>
        </p:spPr>
      </p:pic>
      <p:sp>
        <p:nvSpPr>
          <p:cNvPr id="143" name="Google Shape;143;p8"/>
          <p:cNvSpPr txBox="1"/>
          <p:nvPr/>
        </p:nvSpPr>
        <p:spPr>
          <a:xfrm>
            <a:off x="0" y="105746"/>
            <a:ext cx="12192000" cy="1325563"/>
          </a:xfrm>
          <a:prstGeom prst="rect">
            <a:avLst/>
          </a:prstGeom>
          <a:noFill/>
          <a:ln>
            <a:noFill/>
          </a:ln>
        </p:spPr>
        <p:txBody>
          <a:bodyPr spcFirstLastPara="1" wrap="square" lIns="91425" tIns="45700" rIns="91425" bIns="45700" anchor="ctr" anchorCtr="0">
            <a:normAutofit/>
          </a:bodyPr>
          <a:lstStyle/>
          <a:p>
            <a:pPr marL="0" marR="0" lvl="0" indent="0" algn="ctr" rtl="0">
              <a:lnSpc>
                <a:spcPct val="90000"/>
              </a:lnSpc>
              <a:spcBef>
                <a:spcPts val="0"/>
              </a:spcBef>
              <a:spcAft>
                <a:spcPts val="0"/>
              </a:spcAft>
              <a:buClr>
                <a:srgbClr val="D8D8D8"/>
              </a:buClr>
              <a:buSzPts val="4400"/>
              <a:buFont typeface="Roboto"/>
              <a:buNone/>
            </a:pPr>
            <a:r>
              <a:rPr lang="en-US" sz="4400">
                <a:solidFill>
                  <a:srgbClr val="D8D8D8"/>
                </a:solidFill>
                <a:latin typeface="Roboto"/>
                <a:ea typeface="Roboto"/>
                <a:cs typeface="Roboto"/>
                <a:sym typeface="Roboto"/>
              </a:rPr>
              <a:t>How to identify Predatory Journal?</a:t>
            </a:r>
            <a:endParaRPr sz="4400">
              <a:solidFill>
                <a:srgbClr val="D8D8D8"/>
              </a:solidFill>
              <a:latin typeface="Roboto"/>
              <a:ea typeface="Roboto"/>
              <a:cs typeface="Roboto"/>
              <a:sym typeface="Roboto"/>
            </a:endParaRPr>
          </a:p>
        </p:txBody>
      </p:sp>
      <p:sp>
        <p:nvSpPr>
          <p:cNvPr id="144" name="Google Shape;144;p8"/>
          <p:cNvSpPr txBox="1"/>
          <p:nvPr/>
        </p:nvSpPr>
        <p:spPr>
          <a:xfrm>
            <a:off x="301356" y="1694831"/>
            <a:ext cx="11235648" cy="923330"/>
          </a:xfrm>
          <a:prstGeom prst="rect">
            <a:avLst/>
          </a:prstGeom>
          <a:noFill/>
          <a:ln>
            <a:noFill/>
          </a:ln>
        </p:spPr>
        <p:txBody>
          <a:bodyPr spcFirstLastPara="1" wrap="square" lIns="91425" tIns="45700" rIns="91425" bIns="45700" anchor="t" anchorCtr="0">
            <a:spAutoFit/>
          </a:bodyPr>
          <a:lstStyle/>
          <a:p>
            <a:pPr marL="285750" marR="0" lvl="0" indent="-285750" algn="l" rtl="0">
              <a:spcBef>
                <a:spcPts val="0"/>
              </a:spcBef>
              <a:spcAft>
                <a:spcPts val="0"/>
              </a:spcAft>
              <a:buClr>
                <a:srgbClr val="202124"/>
              </a:buClr>
              <a:buSzPts val="1800"/>
              <a:buFont typeface="Arial"/>
              <a:buChar char="•"/>
            </a:pPr>
            <a:r>
              <a:rPr lang="en-US" sz="1800">
                <a:solidFill>
                  <a:srgbClr val="202124"/>
                </a:solidFill>
                <a:latin typeface="Roboto"/>
                <a:ea typeface="Roboto"/>
                <a:cs typeface="Roboto"/>
                <a:sym typeface="Roboto"/>
              </a:rPr>
              <a:t>Symbolic fee for publication in a journal (≈ 300-400 €)</a:t>
            </a:r>
            <a:endParaRPr/>
          </a:p>
          <a:p>
            <a:pPr marL="285750" marR="0" lvl="0" indent="-285750" algn="l" rtl="0">
              <a:spcBef>
                <a:spcPts val="0"/>
              </a:spcBef>
              <a:spcAft>
                <a:spcPts val="0"/>
              </a:spcAft>
              <a:buClr>
                <a:srgbClr val="202124"/>
              </a:buClr>
              <a:buSzPts val="1800"/>
              <a:buFont typeface="Arial"/>
              <a:buChar char="•"/>
            </a:pPr>
            <a:r>
              <a:rPr lang="en-US" sz="1800">
                <a:solidFill>
                  <a:srgbClr val="202124"/>
                </a:solidFill>
                <a:latin typeface="Roboto"/>
                <a:ea typeface="Roboto"/>
                <a:cs typeface="Roboto"/>
                <a:sym typeface="Roboto"/>
              </a:rPr>
              <a:t>Offer to pay first</a:t>
            </a:r>
            <a:endParaRPr/>
          </a:p>
          <a:p>
            <a:pPr marL="285750" marR="0" lvl="0" indent="-171450" algn="l" rtl="0">
              <a:spcBef>
                <a:spcPts val="0"/>
              </a:spcBef>
              <a:spcAft>
                <a:spcPts val="0"/>
              </a:spcAft>
              <a:buClr>
                <a:schemeClr val="dk1"/>
              </a:buClr>
              <a:buSzPts val="1800"/>
              <a:buFont typeface="Arial"/>
              <a:buNone/>
            </a:pPr>
            <a:endParaRPr sz="1800">
              <a:solidFill>
                <a:srgbClr val="202124"/>
              </a:solidFill>
              <a:latin typeface="Roboto"/>
              <a:ea typeface="Roboto"/>
              <a:cs typeface="Roboto"/>
              <a:sym typeface="Roboto"/>
            </a:endParaRPr>
          </a:p>
        </p:txBody>
      </p:sp>
      <p:pic>
        <p:nvPicPr>
          <p:cNvPr id="145" name="Google Shape;145;p8"/>
          <p:cNvPicPr preferRelativeResize="0"/>
          <p:nvPr/>
        </p:nvPicPr>
        <p:blipFill rotWithShape="1">
          <a:blip r:embed="rId4">
            <a:alphaModFix/>
          </a:blip>
          <a:srcRect/>
          <a:stretch/>
        </p:blipFill>
        <p:spPr>
          <a:xfrm>
            <a:off x="2130357" y="2317576"/>
            <a:ext cx="8476428" cy="4315915"/>
          </a:xfrm>
          <a:prstGeom prst="rect">
            <a:avLst/>
          </a:prstGeom>
          <a:noFill/>
          <a:ln>
            <a:noFill/>
          </a:ln>
        </p:spPr>
      </p:pic>
      <p:sp>
        <p:nvSpPr>
          <p:cNvPr id="146" name="Google Shape;146;p8"/>
          <p:cNvSpPr/>
          <p:nvPr/>
        </p:nvSpPr>
        <p:spPr>
          <a:xfrm>
            <a:off x="3086911" y="5393517"/>
            <a:ext cx="1504335" cy="550606"/>
          </a:xfrm>
          <a:prstGeom prst="roundRect">
            <a:avLst>
              <a:gd name="adj" fmla="val 16667"/>
            </a:avLst>
          </a:prstGeom>
          <a:noFill/>
          <a:ln w="38100" cap="flat" cmpd="sng">
            <a:solidFill>
              <a:srgbClr val="00206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8" name="TextBox 7"/>
          <p:cNvSpPr txBox="1"/>
          <p:nvPr/>
        </p:nvSpPr>
        <p:spPr>
          <a:xfrm>
            <a:off x="0" y="124158"/>
            <a:ext cx="2811439" cy="523220"/>
          </a:xfrm>
          <a:prstGeom prst="rect">
            <a:avLst/>
          </a:prstGeom>
          <a:noFill/>
        </p:spPr>
        <p:txBody>
          <a:bodyPr wrap="square" rtlCol="0">
            <a:spAutoFit/>
          </a:bodyPr>
          <a:lstStyle/>
          <a:p>
            <a:r>
              <a:rPr lang="en-US" dirty="0" smtClean="0">
                <a:solidFill>
                  <a:schemeClr val="bg1"/>
                </a:solidFill>
                <a:latin typeface="Roboto" panose="020B0604020202020204" charset="0"/>
                <a:ea typeface="Roboto" panose="020B0604020202020204" charset="0"/>
              </a:rPr>
              <a:t>Zhuldyz Orazymbetova</a:t>
            </a:r>
          </a:p>
          <a:p>
            <a:r>
              <a:rPr lang="en-US" dirty="0" smtClean="0">
                <a:solidFill>
                  <a:schemeClr val="bg1"/>
                </a:solidFill>
                <a:latin typeface="Roboto" panose="020B0604020202020204" charset="0"/>
                <a:ea typeface="Roboto" panose="020B0604020202020204" charset="0"/>
              </a:rPr>
              <a:t>07.09.2022</a:t>
            </a:r>
            <a:endParaRPr lang="en-US" dirty="0">
              <a:solidFill>
                <a:schemeClr val="bg1"/>
              </a:solidFill>
              <a:latin typeface="Roboto" panose="020B0604020202020204" charset="0"/>
              <a:ea typeface="Roboto" panose="020B060402020202020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50"/>
        <p:cNvGrpSpPr/>
        <p:nvPr/>
      </p:nvGrpSpPr>
      <p:grpSpPr>
        <a:xfrm>
          <a:off x="0" y="0"/>
          <a:ext cx="0" cy="0"/>
          <a:chOff x="0" y="0"/>
          <a:chExt cx="0" cy="0"/>
        </a:xfrm>
      </p:grpSpPr>
      <p:pic>
        <p:nvPicPr>
          <p:cNvPr id="151" name="Google Shape;151;p9" descr="Изображение выглядит как внешний&#10;&#10;Автоматически созданное описание"/>
          <p:cNvPicPr preferRelativeResize="0"/>
          <p:nvPr/>
        </p:nvPicPr>
        <p:blipFill rotWithShape="1">
          <a:blip r:embed="rId3">
            <a:alphaModFix/>
          </a:blip>
          <a:srcRect b="79129"/>
          <a:stretch/>
        </p:blipFill>
        <p:spPr>
          <a:xfrm>
            <a:off x="0" y="0"/>
            <a:ext cx="12192000" cy="1431309"/>
          </a:xfrm>
          <a:prstGeom prst="rect">
            <a:avLst/>
          </a:prstGeom>
          <a:noFill/>
          <a:ln>
            <a:noFill/>
          </a:ln>
        </p:spPr>
      </p:pic>
      <p:sp>
        <p:nvSpPr>
          <p:cNvPr id="152" name="Google Shape;152;p9"/>
          <p:cNvSpPr txBox="1"/>
          <p:nvPr/>
        </p:nvSpPr>
        <p:spPr>
          <a:xfrm>
            <a:off x="0" y="105746"/>
            <a:ext cx="12192000" cy="1325563"/>
          </a:xfrm>
          <a:prstGeom prst="rect">
            <a:avLst/>
          </a:prstGeom>
          <a:noFill/>
          <a:ln>
            <a:noFill/>
          </a:ln>
        </p:spPr>
        <p:txBody>
          <a:bodyPr spcFirstLastPara="1" wrap="square" lIns="91425" tIns="45700" rIns="91425" bIns="45700" anchor="ctr" anchorCtr="0">
            <a:normAutofit/>
          </a:bodyPr>
          <a:lstStyle/>
          <a:p>
            <a:pPr marL="0" marR="0" lvl="0" indent="0" algn="ctr" rtl="0">
              <a:lnSpc>
                <a:spcPct val="90000"/>
              </a:lnSpc>
              <a:spcBef>
                <a:spcPts val="0"/>
              </a:spcBef>
              <a:spcAft>
                <a:spcPts val="0"/>
              </a:spcAft>
              <a:buClr>
                <a:srgbClr val="D8D8D8"/>
              </a:buClr>
              <a:buSzPts val="4400"/>
              <a:buFont typeface="Roboto"/>
              <a:buNone/>
            </a:pPr>
            <a:r>
              <a:rPr lang="en-US" sz="4400">
                <a:solidFill>
                  <a:srgbClr val="D8D8D8"/>
                </a:solidFill>
                <a:latin typeface="Roboto"/>
                <a:ea typeface="Roboto"/>
                <a:cs typeface="Roboto"/>
                <a:sym typeface="Roboto"/>
              </a:rPr>
              <a:t>How to identify Predatory Journal?</a:t>
            </a:r>
            <a:endParaRPr sz="4400">
              <a:solidFill>
                <a:srgbClr val="D8D8D8"/>
              </a:solidFill>
              <a:latin typeface="Roboto"/>
              <a:ea typeface="Roboto"/>
              <a:cs typeface="Roboto"/>
              <a:sym typeface="Roboto"/>
            </a:endParaRPr>
          </a:p>
        </p:txBody>
      </p:sp>
      <p:sp>
        <p:nvSpPr>
          <p:cNvPr id="153" name="Google Shape;153;p9"/>
          <p:cNvSpPr txBox="1"/>
          <p:nvPr/>
        </p:nvSpPr>
        <p:spPr>
          <a:xfrm>
            <a:off x="301356" y="1694831"/>
            <a:ext cx="11235648" cy="923330"/>
          </a:xfrm>
          <a:prstGeom prst="rect">
            <a:avLst/>
          </a:prstGeom>
          <a:noFill/>
          <a:ln>
            <a:noFill/>
          </a:ln>
        </p:spPr>
        <p:txBody>
          <a:bodyPr spcFirstLastPara="1" wrap="square" lIns="91425" tIns="45700" rIns="91425" bIns="45700" anchor="t" anchorCtr="0">
            <a:spAutoFit/>
          </a:bodyPr>
          <a:lstStyle/>
          <a:p>
            <a:pPr marL="285750" marR="0" lvl="0" indent="-285750" algn="l" rtl="0">
              <a:spcBef>
                <a:spcPts val="0"/>
              </a:spcBef>
              <a:spcAft>
                <a:spcPts val="0"/>
              </a:spcAft>
              <a:buClr>
                <a:srgbClr val="202124"/>
              </a:buClr>
              <a:buSzPts val="1800"/>
              <a:buFont typeface="Arial"/>
              <a:buChar char="•"/>
            </a:pPr>
            <a:r>
              <a:rPr lang="en-US" sz="1800">
                <a:solidFill>
                  <a:srgbClr val="202124"/>
                </a:solidFill>
                <a:latin typeface="Roboto"/>
                <a:ea typeface="Roboto"/>
                <a:cs typeface="Roboto"/>
                <a:sym typeface="Roboto"/>
              </a:rPr>
              <a:t>No review procedure / Fast Peer-Review</a:t>
            </a:r>
            <a:endParaRPr/>
          </a:p>
          <a:p>
            <a:pPr marL="285750" marR="0" lvl="0" indent="-285750" algn="l" rtl="0">
              <a:spcBef>
                <a:spcPts val="0"/>
              </a:spcBef>
              <a:spcAft>
                <a:spcPts val="0"/>
              </a:spcAft>
              <a:buClr>
                <a:srgbClr val="202124"/>
              </a:buClr>
              <a:buSzPts val="1800"/>
              <a:buFont typeface="Arial"/>
              <a:buChar char="•"/>
            </a:pPr>
            <a:r>
              <a:rPr lang="en-US" sz="1800">
                <a:solidFill>
                  <a:srgbClr val="202124"/>
                </a:solidFill>
                <a:latin typeface="Roboto"/>
                <a:ea typeface="Roboto"/>
                <a:cs typeface="Roboto"/>
                <a:sym typeface="Roboto"/>
              </a:rPr>
              <a:t>Publication timing: only predatory journals promise fast publication</a:t>
            </a:r>
            <a:endParaRPr/>
          </a:p>
          <a:p>
            <a:pPr marL="0" marR="0" lvl="0" indent="0" algn="l" rtl="0">
              <a:spcBef>
                <a:spcPts val="0"/>
              </a:spcBef>
              <a:spcAft>
                <a:spcPts val="0"/>
              </a:spcAft>
              <a:buNone/>
            </a:pPr>
            <a:endParaRPr sz="1800">
              <a:solidFill>
                <a:srgbClr val="202124"/>
              </a:solidFill>
              <a:latin typeface="Roboto"/>
              <a:ea typeface="Roboto"/>
              <a:cs typeface="Roboto"/>
              <a:sym typeface="Roboto"/>
            </a:endParaRPr>
          </a:p>
        </p:txBody>
      </p:sp>
      <p:pic>
        <p:nvPicPr>
          <p:cNvPr id="154" name="Google Shape;154;p9"/>
          <p:cNvPicPr preferRelativeResize="0"/>
          <p:nvPr/>
        </p:nvPicPr>
        <p:blipFill rotWithShape="1">
          <a:blip r:embed="rId4">
            <a:alphaModFix/>
          </a:blip>
          <a:srcRect/>
          <a:stretch/>
        </p:blipFill>
        <p:spPr>
          <a:xfrm>
            <a:off x="2110901" y="2411538"/>
            <a:ext cx="8511953" cy="4212384"/>
          </a:xfrm>
          <a:prstGeom prst="rect">
            <a:avLst/>
          </a:prstGeom>
          <a:noFill/>
          <a:ln>
            <a:noFill/>
          </a:ln>
        </p:spPr>
      </p:pic>
      <p:sp>
        <p:nvSpPr>
          <p:cNvPr id="155" name="Google Shape;155;p9"/>
          <p:cNvSpPr/>
          <p:nvPr/>
        </p:nvSpPr>
        <p:spPr>
          <a:xfrm>
            <a:off x="4544699" y="5786608"/>
            <a:ext cx="1551301" cy="837314"/>
          </a:xfrm>
          <a:prstGeom prst="roundRect">
            <a:avLst>
              <a:gd name="adj" fmla="val 16667"/>
            </a:avLst>
          </a:prstGeom>
          <a:noFill/>
          <a:ln w="38100" cap="flat" cmpd="sng">
            <a:solidFill>
              <a:srgbClr val="00206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8" name="TextBox 7"/>
          <p:cNvSpPr txBox="1"/>
          <p:nvPr/>
        </p:nvSpPr>
        <p:spPr>
          <a:xfrm>
            <a:off x="0" y="124158"/>
            <a:ext cx="2811439" cy="523220"/>
          </a:xfrm>
          <a:prstGeom prst="rect">
            <a:avLst/>
          </a:prstGeom>
          <a:noFill/>
        </p:spPr>
        <p:txBody>
          <a:bodyPr wrap="square" rtlCol="0">
            <a:spAutoFit/>
          </a:bodyPr>
          <a:lstStyle/>
          <a:p>
            <a:r>
              <a:rPr lang="en-US" dirty="0" smtClean="0">
                <a:solidFill>
                  <a:schemeClr val="bg1"/>
                </a:solidFill>
                <a:latin typeface="Roboto" panose="020B0604020202020204" charset="0"/>
                <a:ea typeface="Roboto" panose="020B0604020202020204" charset="0"/>
              </a:rPr>
              <a:t>Zhuldyz Orazymbetova</a:t>
            </a:r>
          </a:p>
          <a:p>
            <a:r>
              <a:rPr lang="en-US" dirty="0" smtClean="0">
                <a:solidFill>
                  <a:schemeClr val="bg1"/>
                </a:solidFill>
                <a:latin typeface="Roboto" panose="020B0604020202020204" charset="0"/>
                <a:ea typeface="Roboto" panose="020B0604020202020204" charset="0"/>
              </a:rPr>
              <a:t>07.09.2022</a:t>
            </a:r>
            <a:endParaRPr lang="en-US" dirty="0">
              <a:solidFill>
                <a:schemeClr val="bg1"/>
              </a:solidFill>
              <a:latin typeface="Roboto" panose="020B0604020202020204" charset="0"/>
              <a:ea typeface="Roboto" panose="020B060402020202020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59"/>
        <p:cNvGrpSpPr/>
        <p:nvPr/>
      </p:nvGrpSpPr>
      <p:grpSpPr>
        <a:xfrm>
          <a:off x="0" y="0"/>
          <a:ext cx="0" cy="0"/>
          <a:chOff x="0" y="0"/>
          <a:chExt cx="0" cy="0"/>
        </a:xfrm>
      </p:grpSpPr>
      <p:pic>
        <p:nvPicPr>
          <p:cNvPr id="160" name="Google Shape;160;p10" descr="Изображение выглядит как внешний&#10;&#10;Автоматически созданное описание"/>
          <p:cNvPicPr preferRelativeResize="0"/>
          <p:nvPr/>
        </p:nvPicPr>
        <p:blipFill rotWithShape="1">
          <a:blip r:embed="rId3">
            <a:alphaModFix/>
          </a:blip>
          <a:srcRect b="79129"/>
          <a:stretch/>
        </p:blipFill>
        <p:spPr>
          <a:xfrm>
            <a:off x="0" y="0"/>
            <a:ext cx="12192000" cy="1431309"/>
          </a:xfrm>
          <a:prstGeom prst="rect">
            <a:avLst/>
          </a:prstGeom>
          <a:noFill/>
          <a:ln>
            <a:noFill/>
          </a:ln>
        </p:spPr>
      </p:pic>
      <p:sp>
        <p:nvSpPr>
          <p:cNvPr id="161" name="Google Shape;161;p10"/>
          <p:cNvSpPr txBox="1"/>
          <p:nvPr/>
        </p:nvSpPr>
        <p:spPr>
          <a:xfrm>
            <a:off x="0" y="105746"/>
            <a:ext cx="12192000" cy="1325563"/>
          </a:xfrm>
          <a:prstGeom prst="rect">
            <a:avLst/>
          </a:prstGeom>
          <a:noFill/>
          <a:ln>
            <a:noFill/>
          </a:ln>
        </p:spPr>
        <p:txBody>
          <a:bodyPr spcFirstLastPara="1" wrap="square" lIns="91425" tIns="45700" rIns="91425" bIns="45700" anchor="ctr" anchorCtr="0">
            <a:normAutofit/>
          </a:bodyPr>
          <a:lstStyle/>
          <a:p>
            <a:pPr marL="0" marR="0" lvl="0" indent="0" algn="ctr" rtl="0">
              <a:lnSpc>
                <a:spcPct val="90000"/>
              </a:lnSpc>
              <a:spcBef>
                <a:spcPts val="0"/>
              </a:spcBef>
              <a:spcAft>
                <a:spcPts val="0"/>
              </a:spcAft>
              <a:buClr>
                <a:srgbClr val="D8D8D8"/>
              </a:buClr>
              <a:buSzPts val="4400"/>
              <a:buFont typeface="Roboto"/>
              <a:buNone/>
            </a:pPr>
            <a:r>
              <a:rPr lang="en-US" sz="4400">
                <a:solidFill>
                  <a:srgbClr val="D8D8D8"/>
                </a:solidFill>
                <a:latin typeface="Roboto"/>
                <a:ea typeface="Roboto"/>
                <a:cs typeface="Roboto"/>
                <a:sym typeface="Roboto"/>
              </a:rPr>
              <a:t>How to identify Predatory Journal?</a:t>
            </a:r>
            <a:endParaRPr sz="4400">
              <a:solidFill>
                <a:srgbClr val="D8D8D8"/>
              </a:solidFill>
              <a:latin typeface="Roboto"/>
              <a:ea typeface="Roboto"/>
              <a:cs typeface="Roboto"/>
              <a:sym typeface="Roboto"/>
            </a:endParaRPr>
          </a:p>
        </p:txBody>
      </p:sp>
      <p:sp>
        <p:nvSpPr>
          <p:cNvPr id="162" name="Google Shape;162;p10"/>
          <p:cNvSpPr txBox="1"/>
          <p:nvPr/>
        </p:nvSpPr>
        <p:spPr>
          <a:xfrm>
            <a:off x="301356" y="1694831"/>
            <a:ext cx="11235648" cy="2585323"/>
          </a:xfrm>
          <a:prstGeom prst="rect">
            <a:avLst/>
          </a:prstGeom>
          <a:noFill/>
          <a:ln>
            <a:noFill/>
          </a:ln>
        </p:spPr>
        <p:txBody>
          <a:bodyPr spcFirstLastPara="1" wrap="square" lIns="91425" tIns="45700" rIns="91425" bIns="45700" anchor="t" anchorCtr="0">
            <a:spAutoFit/>
          </a:bodyPr>
          <a:lstStyle/>
          <a:p>
            <a:pPr marL="285750" marR="0" lvl="0" indent="-285750" algn="l" rtl="0">
              <a:spcBef>
                <a:spcPts val="0"/>
              </a:spcBef>
              <a:spcAft>
                <a:spcPts val="0"/>
              </a:spcAft>
              <a:buClr>
                <a:srgbClr val="202124"/>
              </a:buClr>
              <a:buSzPts val="1800"/>
              <a:buFont typeface="Arial"/>
              <a:buChar char="•"/>
            </a:pPr>
            <a:r>
              <a:rPr lang="en-US" sz="1800">
                <a:solidFill>
                  <a:srgbClr val="202124"/>
                </a:solidFill>
                <a:latin typeface="Roboto"/>
                <a:ea typeface="Roboto"/>
                <a:cs typeface="Roboto"/>
                <a:sym typeface="Roboto"/>
              </a:rPr>
              <a:t>Use predatory metrics:</a:t>
            </a:r>
            <a:endParaRPr/>
          </a:p>
          <a:p>
            <a:pPr marL="1254125" marR="0" lvl="0" indent="-342900" algn="l" rtl="0">
              <a:spcBef>
                <a:spcPts val="0"/>
              </a:spcBef>
              <a:spcAft>
                <a:spcPts val="0"/>
              </a:spcAft>
              <a:buClr>
                <a:srgbClr val="980000"/>
              </a:buClr>
              <a:buSzPts val="1800"/>
              <a:buFont typeface="Proxima Nova"/>
              <a:buChar char="■"/>
            </a:pPr>
            <a:r>
              <a:rPr lang="en-US" sz="1800">
                <a:solidFill>
                  <a:schemeClr val="dk1"/>
                </a:solidFill>
                <a:latin typeface="Roboto"/>
                <a:ea typeface="Roboto"/>
                <a:cs typeface="Roboto"/>
                <a:sym typeface="Roboto"/>
              </a:rPr>
              <a:t>Global Impact Factor </a:t>
            </a:r>
            <a:endParaRPr/>
          </a:p>
          <a:p>
            <a:pPr marL="1254125" marR="0" lvl="0" indent="-342900" algn="l" rtl="0">
              <a:spcBef>
                <a:spcPts val="0"/>
              </a:spcBef>
              <a:spcAft>
                <a:spcPts val="0"/>
              </a:spcAft>
              <a:buClr>
                <a:srgbClr val="980000"/>
              </a:buClr>
              <a:buSzPts val="1800"/>
              <a:buFont typeface="Proxima Nova"/>
              <a:buChar char="■"/>
            </a:pPr>
            <a:r>
              <a:rPr lang="en-US" sz="1800">
                <a:solidFill>
                  <a:schemeClr val="dk1"/>
                </a:solidFill>
                <a:latin typeface="Roboto"/>
                <a:ea typeface="Roboto"/>
                <a:cs typeface="Roboto"/>
                <a:sym typeface="Roboto"/>
              </a:rPr>
              <a:t>General Impact factor</a:t>
            </a:r>
            <a:endParaRPr/>
          </a:p>
          <a:p>
            <a:pPr marL="1254125" marR="0" lvl="0" indent="-342900" algn="l" rtl="0">
              <a:spcBef>
                <a:spcPts val="0"/>
              </a:spcBef>
              <a:spcAft>
                <a:spcPts val="0"/>
              </a:spcAft>
              <a:buClr>
                <a:srgbClr val="980000"/>
              </a:buClr>
              <a:buSzPts val="1800"/>
              <a:buFont typeface="Proxima Nova"/>
              <a:buChar char="■"/>
            </a:pPr>
            <a:r>
              <a:rPr lang="en-US" sz="1800">
                <a:solidFill>
                  <a:schemeClr val="dk1"/>
                </a:solidFill>
                <a:latin typeface="Roboto"/>
                <a:ea typeface="Roboto"/>
                <a:cs typeface="Roboto"/>
                <a:sym typeface="Roboto"/>
              </a:rPr>
              <a:t>World Trend Impact factor</a:t>
            </a:r>
            <a:endParaRPr/>
          </a:p>
          <a:p>
            <a:pPr marL="1254125" marR="0" lvl="0" indent="-342900" algn="l" rtl="0">
              <a:spcBef>
                <a:spcPts val="0"/>
              </a:spcBef>
              <a:spcAft>
                <a:spcPts val="0"/>
              </a:spcAft>
              <a:buClr>
                <a:srgbClr val="980000"/>
              </a:buClr>
              <a:buSzPts val="1800"/>
              <a:buFont typeface="Proxima Nova"/>
              <a:buChar char="■"/>
            </a:pPr>
            <a:r>
              <a:rPr lang="en-US" sz="1800">
                <a:solidFill>
                  <a:schemeClr val="dk1"/>
                </a:solidFill>
                <a:latin typeface="Roboto"/>
                <a:ea typeface="Roboto"/>
                <a:cs typeface="Roboto"/>
                <a:sym typeface="Roboto"/>
              </a:rPr>
              <a:t>International Impact Factor</a:t>
            </a:r>
            <a:endParaRPr/>
          </a:p>
          <a:p>
            <a:pPr marL="1254125" marR="0" lvl="0" indent="-342900" algn="l" rtl="0">
              <a:spcBef>
                <a:spcPts val="0"/>
              </a:spcBef>
              <a:spcAft>
                <a:spcPts val="0"/>
              </a:spcAft>
              <a:buClr>
                <a:srgbClr val="980000"/>
              </a:buClr>
              <a:buSzPts val="1800"/>
              <a:buFont typeface="Proxima Nova"/>
              <a:buChar char="■"/>
            </a:pPr>
            <a:r>
              <a:rPr lang="en-US" sz="1800">
                <a:solidFill>
                  <a:schemeClr val="dk1"/>
                </a:solidFill>
                <a:latin typeface="Roboto"/>
                <a:ea typeface="Roboto"/>
                <a:cs typeface="Roboto"/>
                <a:sym typeface="Roboto"/>
              </a:rPr>
              <a:t>Cosmos Impact Factor - </a:t>
            </a:r>
            <a:r>
              <a:rPr lang="en-US" sz="1800" u="sng">
                <a:solidFill>
                  <a:schemeClr val="dk1"/>
                </a:solidFill>
                <a:latin typeface="Roboto"/>
                <a:ea typeface="Roboto"/>
                <a:cs typeface="Roboto"/>
                <a:sym typeface="Roboto"/>
                <a:hlinkClick r:id="rId4">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Cosmos Foundation</a:t>
            </a:r>
            <a:endParaRPr sz="1800">
              <a:solidFill>
                <a:schemeClr val="dk1"/>
              </a:solidFill>
              <a:latin typeface="Roboto"/>
              <a:ea typeface="Roboto"/>
              <a:cs typeface="Roboto"/>
              <a:sym typeface="Roboto"/>
            </a:endParaRPr>
          </a:p>
          <a:p>
            <a:pPr marL="1254125" marR="0" lvl="0" indent="-342900" algn="l" rtl="0">
              <a:spcBef>
                <a:spcPts val="0"/>
              </a:spcBef>
              <a:spcAft>
                <a:spcPts val="0"/>
              </a:spcAft>
              <a:buClr>
                <a:srgbClr val="980000"/>
              </a:buClr>
              <a:buSzPts val="1800"/>
              <a:buFont typeface="Proxima Nova"/>
              <a:buChar char="■"/>
            </a:pPr>
            <a:r>
              <a:rPr lang="en-US" sz="1800">
                <a:solidFill>
                  <a:schemeClr val="dk1"/>
                </a:solidFill>
                <a:latin typeface="Roboto"/>
                <a:ea typeface="Roboto"/>
                <a:cs typeface="Roboto"/>
                <a:sym typeface="Roboto"/>
              </a:rPr>
              <a:t>Impact Factor - </a:t>
            </a:r>
            <a:r>
              <a:rPr lang="en-US" sz="1800" u="sng">
                <a:solidFill>
                  <a:schemeClr val="dk1"/>
                </a:solidFill>
                <a:latin typeface="Roboto"/>
                <a:ea typeface="Roboto"/>
                <a:cs typeface="Roboto"/>
                <a:sym typeface="Roboto"/>
                <a:hlinkClick r:id="rId5">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Cite Factor</a:t>
            </a:r>
            <a:r>
              <a:rPr lang="en-US" sz="1800">
                <a:solidFill>
                  <a:schemeClr val="dk1"/>
                </a:solidFill>
                <a:latin typeface="Roboto"/>
                <a:ea typeface="Roboto"/>
                <a:cs typeface="Roboto"/>
                <a:sym typeface="Roboto"/>
              </a:rPr>
              <a:t> (Directory of International Research Journals)</a:t>
            </a:r>
            <a:endParaRPr/>
          </a:p>
          <a:p>
            <a:pPr marL="1254125" marR="0" lvl="0" indent="-342900" algn="l" rtl="0">
              <a:spcBef>
                <a:spcPts val="0"/>
              </a:spcBef>
              <a:spcAft>
                <a:spcPts val="0"/>
              </a:spcAft>
              <a:buClr>
                <a:srgbClr val="980000"/>
              </a:buClr>
              <a:buSzPts val="1800"/>
              <a:buFont typeface="Proxima Nova"/>
              <a:buChar char="■"/>
            </a:pPr>
            <a:r>
              <a:rPr lang="en-US" sz="1800">
                <a:solidFill>
                  <a:schemeClr val="dk1"/>
                </a:solidFill>
                <a:latin typeface="Roboto"/>
                <a:ea typeface="Roboto"/>
                <a:cs typeface="Roboto"/>
                <a:sym typeface="Roboto"/>
              </a:rPr>
              <a:t>IJESI Impact Factor  etc.</a:t>
            </a:r>
            <a:endParaRPr/>
          </a:p>
          <a:p>
            <a:pPr marL="285750" marR="0" lvl="0" indent="-171450" algn="l" rtl="0">
              <a:spcBef>
                <a:spcPts val="0"/>
              </a:spcBef>
              <a:spcAft>
                <a:spcPts val="0"/>
              </a:spcAft>
              <a:buClr>
                <a:schemeClr val="dk1"/>
              </a:buClr>
              <a:buSzPts val="1800"/>
              <a:buFont typeface="Arial"/>
              <a:buNone/>
            </a:pPr>
            <a:endParaRPr sz="1800">
              <a:solidFill>
                <a:srgbClr val="202124"/>
              </a:solidFill>
              <a:latin typeface="Roboto"/>
              <a:ea typeface="Roboto"/>
              <a:cs typeface="Roboto"/>
              <a:sym typeface="Roboto"/>
            </a:endParaRPr>
          </a:p>
        </p:txBody>
      </p:sp>
      <p:sp>
        <p:nvSpPr>
          <p:cNvPr id="6" name="TextBox 5"/>
          <p:cNvSpPr txBox="1"/>
          <p:nvPr/>
        </p:nvSpPr>
        <p:spPr>
          <a:xfrm>
            <a:off x="0" y="124158"/>
            <a:ext cx="2811439" cy="523220"/>
          </a:xfrm>
          <a:prstGeom prst="rect">
            <a:avLst/>
          </a:prstGeom>
          <a:noFill/>
        </p:spPr>
        <p:txBody>
          <a:bodyPr wrap="square" rtlCol="0">
            <a:spAutoFit/>
          </a:bodyPr>
          <a:lstStyle/>
          <a:p>
            <a:r>
              <a:rPr lang="en-US" dirty="0" smtClean="0">
                <a:solidFill>
                  <a:schemeClr val="bg1"/>
                </a:solidFill>
                <a:latin typeface="Roboto" panose="020B0604020202020204" charset="0"/>
                <a:ea typeface="Roboto" panose="020B0604020202020204" charset="0"/>
              </a:rPr>
              <a:t>Zhuldyz Orazymbetova</a:t>
            </a:r>
          </a:p>
          <a:p>
            <a:r>
              <a:rPr lang="en-US" dirty="0" smtClean="0">
                <a:solidFill>
                  <a:schemeClr val="bg1"/>
                </a:solidFill>
                <a:latin typeface="Roboto" panose="020B0604020202020204" charset="0"/>
                <a:ea typeface="Roboto" panose="020B0604020202020204" charset="0"/>
              </a:rPr>
              <a:t>07.09.2022</a:t>
            </a:r>
            <a:endParaRPr lang="en-US" dirty="0">
              <a:solidFill>
                <a:schemeClr val="bg1"/>
              </a:solidFill>
              <a:latin typeface="Roboto" panose="020B0604020202020204" charset="0"/>
              <a:ea typeface="Roboto" panose="020B060402020202020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853</Words>
  <Application>Microsoft Office PowerPoint</Application>
  <PresentationFormat>Widescreen</PresentationFormat>
  <Paragraphs>190</Paragraphs>
  <Slides>20</Slides>
  <Notes>20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20</vt:i4>
      </vt:variant>
    </vt:vector>
  </HeadingPairs>
  <TitlesOfParts>
    <vt:vector size="27" baseType="lpstr">
      <vt:lpstr>Calibri</vt:lpstr>
      <vt:lpstr>arial</vt:lpstr>
      <vt:lpstr>Roboto</vt:lpstr>
      <vt:lpstr>Noto Sans Symbols</vt:lpstr>
      <vt:lpstr>arial</vt:lpstr>
      <vt:lpstr>Proxima Nova</vt:lpstr>
      <vt:lpstr>Тема Office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Zhuldyz Orazymbetova</dc:creator>
  <cp:lastModifiedBy>Zhuldyz Orazymbetova</cp:lastModifiedBy>
  <cp:revision>1</cp:revision>
  <dcterms:created xsi:type="dcterms:W3CDTF">2022-09-04T20:18:38Z</dcterms:created>
  <dcterms:modified xsi:type="dcterms:W3CDTF">2022-09-09T11:37:51Z</dcterms:modified>
</cp:coreProperties>
</file>