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54"/>
  </p:normalViewPr>
  <p:slideViewPr>
    <p:cSldViewPr snapToGrid="0" snapToObjects="1">
      <p:cViewPr varScale="1">
        <p:scale>
          <a:sx n="108" d="100"/>
          <a:sy n="108" d="100"/>
        </p:scale>
        <p:origin x="736"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E7FDBDB-1A40-3945-8772-8457FE3CE38E}" type="datetimeFigureOut">
              <a:rPr lang="en-US" smtClean="0"/>
              <a:t>9/19/18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1AA876E6-DF89-B342-A0B6-AC5A175CB599}" type="slidenum">
              <a:rPr lang="en-US" smtClean="0"/>
              <a:t>‹#›</a:t>
            </a:fld>
            <a:endParaRPr lang="en-US"/>
          </a:p>
        </p:txBody>
      </p:sp>
    </p:spTree>
    <p:extLst>
      <p:ext uri="{BB962C8B-B14F-4D97-AF65-F5344CB8AC3E}">
        <p14:creationId xmlns:p14="http://schemas.microsoft.com/office/powerpoint/2010/main" val="1632242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E7FDBDB-1A40-3945-8772-8457FE3CE38E}" type="datetimeFigureOut">
              <a:rPr lang="en-US" smtClean="0"/>
              <a:t>9/19/18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A876E6-DF89-B342-A0B6-AC5A175CB599}" type="slidenum">
              <a:rPr lang="en-US" smtClean="0"/>
              <a:t>‹#›</a:t>
            </a:fld>
            <a:endParaRPr lang="en-US"/>
          </a:p>
        </p:txBody>
      </p:sp>
    </p:spTree>
    <p:extLst>
      <p:ext uri="{BB962C8B-B14F-4D97-AF65-F5344CB8AC3E}">
        <p14:creationId xmlns:p14="http://schemas.microsoft.com/office/powerpoint/2010/main" val="2634349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7FDBDB-1A40-3945-8772-8457FE3CE38E}" type="datetimeFigureOut">
              <a:rPr lang="en-US" smtClean="0"/>
              <a:t>9/19/18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A876E6-DF89-B342-A0B6-AC5A175CB599}" type="slidenum">
              <a:rPr lang="en-US" smtClean="0"/>
              <a:t>‹#›</a:t>
            </a:fld>
            <a:endParaRPr lang="en-US"/>
          </a:p>
        </p:txBody>
      </p:sp>
    </p:spTree>
    <p:extLst>
      <p:ext uri="{BB962C8B-B14F-4D97-AF65-F5344CB8AC3E}">
        <p14:creationId xmlns:p14="http://schemas.microsoft.com/office/powerpoint/2010/main" val="3802435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7FDBDB-1A40-3945-8772-8457FE3CE38E}" type="datetimeFigureOut">
              <a:rPr lang="en-US" smtClean="0"/>
              <a:t>9/19/18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A876E6-DF89-B342-A0B6-AC5A175CB599}" type="slidenum">
              <a:rPr lang="en-US" smtClean="0"/>
              <a:t>‹#›</a:t>
            </a:fld>
            <a:endParaRPr lang="en-US"/>
          </a:p>
        </p:txBody>
      </p:sp>
    </p:spTree>
    <p:extLst>
      <p:ext uri="{BB962C8B-B14F-4D97-AF65-F5344CB8AC3E}">
        <p14:creationId xmlns:p14="http://schemas.microsoft.com/office/powerpoint/2010/main" val="331169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593667" y="6272784"/>
            <a:ext cx="2644309" cy="365125"/>
          </a:xfrm>
        </p:spPr>
        <p:txBody>
          <a:bodyPr/>
          <a:lstStyle/>
          <a:p>
            <a:fld id="{CE7FDBDB-1A40-3945-8772-8457FE3CE38E}" type="datetimeFigureOut">
              <a:rPr lang="en-US" smtClean="0"/>
              <a:t>9/19/18</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1AA876E6-DF89-B342-A0B6-AC5A175CB599}" type="slidenum">
              <a:rPr lang="en-US" smtClean="0"/>
              <a:t>‹#›</a:t>
            </a:fld>
            <a:endParaRPr lang="en-US"/>
          </a:p>
        </p:txBody>
      </p:sp>
    </p:spTree>
    <p:extLst>
      <p:ext uri="{BB962C8B-B14F-4D97-AF65-F5344CB8AC3E}">
        <p14:creationId xmlns:p14="http://schemas.microsoft.com/office/powerpoint/2010/main" val="3073590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E7FDBDB-1A40-3945-8772-8457FE3CE38E}" type="datetimeFigureOut">
              <a:rPr lang="en-US" smtClean="0"/>
              <a:t>9/19/18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A876E6-DF89-B342-A0B6-AC5A175CB599}" type="slidenum">
              <a:rPr lang="en-US" smtClean="0"/>
              <a:t>‹#›</a:t>
            </a:fld>
            <a:endParaRPr lang="en-US"/>
          </a:p>
        </p:txBody>
      </p:sp>
    </p:spTree>
    <p:extLst>
      <p:ext uri="{BB962C8B-B14F-4D97-AF65-F5344CB8AC3E}">
        <p14:creationId xmlns:p14="http://schemas.microsoft.com/office/powerpoint/2010/main" val="2852863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E7FDBDB-1A40-3945-8772-8457FE3CE38E}" type="datetimeFigureOut">
              <a:rPr lang="en-US" smtClean="0"/>
              <a:t>9/19/18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A876E6-DF89-B342-A0B6-AC5A175CB599}"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772887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FDBDB-1A40-3945-8772-8457FE3CE38E}" type="datetimeFigureOut">
              <a:rPr lang="en-US" smtClean="0"/>
              <a:t>9/19/18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A876E6-DF89-B342-A0B6-AC5A175CB599}" type="slidenum">
              <a:rPr lang="en-US" smtClean="0"/>
              <a:t>‹#›</a:t>
            </a:fld>
            <a:endParaRPr lang="en-US"/>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03026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7FDBDB-1A40-3945-8772-8457FE3CE38E}" type="datetimeFigureOut">
              <a:rPr lang="en-US" smtClean="0"/>
              <a:t>9/19/18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A876E6-DF89-B342-A0B6-AC5A175CB599}" type="slidenum">
              <a:rPr lang="en-US" smtClean="0"/>
              <a:t>‹#›</a:t>
            </a:fld>
            <a:endParaRPr lang="en-US"/>
          </a:p>
        </p:txBody>
      </p:sp>
    </p:spTree>
    <p:extLst>
      <p:ext uri="{BB962C8B-B14F-4D97-AF65-F5344CB8AC3E}">
        <p14:creationId xmlns:p14="http://schemas.microsoft.com/office/powerpoint/2010/main" val="2964219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E7FDBDB-1A40-3945-8772-8457FE3CE38E}" type="datetimeFigureOut">
              <a:rPr lang="en-US" smtClean="0"/>
              <a:t>9/19/18</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1AA876E6-DF89-B342-A0B6-AC5A175CB599}" type="slidenum">
              <a:rPr lang="en-US" smtClean="0"/>
              <a:t>‹#›</a:t>
            </a:fld>
            <a:endParaRPr lang="en-US"/>
          </a:p>
        </p:txBody>
      </p:sp>
    </p:spTree>
    <p:extLst>
      <p:ext uri="{BB962C8B-B14F-4D97-AF65-F5344CB8AC3E}">
        <p14:creationId xmlns:p14="http://schemas.microsoft.com/office/powerpoint/2010/main" val="3493693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E7FDBDB-1A40-3945-8772-8457FE3CE38E}" type="datetimeFigureOut">
              <a:rPr lang="en-US" smtClean="0"/>
              <a:t>9/19/18</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1AA876E6-DF89-B342-A0B6-AC5A175CB599}" type="slidenum">
              <a:rPr lang="en-US" smtClean="0"/>
              <a:t>‹#›</a:t>
            </a:fld>
            <a:endParaRPr lang="en-US"/>
          </a:p>
        </p:txBody>
      </p:sp>
    </p:spTree>
    <p:extLst>
      <p:ext uri="{BB962C8B-B14F-4D97-AF65-F5344CB8AC3E}">
        <p14:creationId xmlns:p14="http://schemas.microsoft.com/office/powerpoint/2010/main" val="3370435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CE7FDBDB-1A40-3945-8772-8457FE3CE38E}" type="datetimeFigureOut">
              <a:rPr lang="en-US" smtClean="0"/>
              <a:t>9/19/18</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1AA876E6-DF89-B342-A0B6-AC5A175CB599}" type="slidenum">
              <a:rPr lang="en-US" smtClean="0"/>
              <a:t>‹#›</a:t>
            </a:fld>
            <a:endParaRPr lang="en-US"/>
          </a:p>
        </p:txBody>
      </p:sp>
    </p:spTree>
    <p:extLst>
      <p:ext uri="{BB962C8B-B14F-4D97-AF65-F5344CB8AC3E}">
        <p14:creationId xmlns:p14="http://schemas.microsoft.com/office/powerpoint/2010/main" val="254630985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74281-339A-D641-AC4E-B15761A77F27}"/>
              </a:ext>
            </a:extLst>
          </p:cNvPr>
          <p:cNvSpPr>
            <a:spLocks noGrp="1"/>
          </p:cNvSpPr>
          <p:nvPr>
            <p:ph type="ctrTitle"/>
          </p:nvPr>
        </p:nvSpPr>
        <p:spPr/>
        <p:txBody>
          <a:bodyPr>
            <a:normAutofit fontScale="90000"/>
          </a:bodyPr>
          <a:lstStyle/>
          <a:p>
            <a:r>
              <a:rPr lang="en-US" dirty="0"/>
              <a:t>China in 2018: Growth Prospects and Challenges</a:t>
            </a:r>
          </a:p>
        </p:txBody>
      </p:sp>
      <p:sp>
        <p:nvSpPr>
          <p:cNvPr id="3" name="Subtitle 2">
            <a:extLst>
              <a:ext uri="{FF2B5EF4-FFF2-40B4-BE49-F238E27FC236}">
                <a16:creationId xmlns:a16="http://schemas.microsoft.com/office/drawing/2014/main" id="{2278F149-0707-0C44-9656-8C7200D99400}"/>
              </a:ext>
            </a:extLst>
          </p:cNvPr>
          <p:cNvSpPr>
            <a:spLocks noGrp="1"/>
          </p:cNvSpPr>
          <p:nvPr>
            <p:ph type="subTitle" idx="1"/>
          </p:nvPr>
        </p:nvSpPr>
        <p:spPr/>
        <p:txBody>
          <a:bodyPr/>
          <a:lstStyle/>
          <a:p>
            <a:r>
              <a:rPr lang="en-US" dirty="0" err="1"/>
              <a:t>Shahid</a:t>
            </a:r>
            <a:r>
              <a:rPr lang="en-US" dirty="0"/>
              <a:t> Yusuf</a:t>
            </a:r>
          </a:p>
          <a:p>
            <a:r>
              <a:rPr lang="en-US" dirty="0"/>
              <a:t>Growth Dialogue</a:t>
            </a:r>
          </a:p>
        </p:txBody>
      </p:sp>
    </p:spTree>
    <p:extLst>
      <p:ext uri="{BB962C8B-B14F-4D97-AF65-F5344CB8AC3E}">
        <p14:creationId xmlns:p14="http://schemas.microsoft.com/office/powerpoint/2010/main" val="2470105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A4CDA-6B29-9241-A8AB-96C2B6FF6EC4}"/>
              </a:ext>
            </a:extLst>
          </p:cNvPr>
          <p:cNvSpPr>
            <a:spLocks noGrp="1"/>
          </p:cNvSpPr>
          <p:nvPr>
            <p:ph type="title"/>
          </p:nvPr>
        </p:nvSpPr>
        <p:spPr/>
        <p:txBody>
          <a:bodyPr/>
          <a:lstStyle/>
          <a:p>
            <a:r>
              <a:rPr lang="en-US" dirty="0" err="1"/>
              <a:t>Deglobalization</a:t>
            </a:r>
            <a:r>
              <a:rPr lang="en-US" dirty="0"/>
              <a:t>?</a:t>
            </a:r>
          </a:p>
        </p:txBody>
      </p:sp>
      <p:sp>
        <p:nvSpPr>
          <p:cNvPr id="3" name="Content Placeholder 2">
            <a:extLst>
              <a:ext uri="{FF2B5EF4-FFF2-40B4-BE49-F238E27FC236}">
                <a16:creationId xmlns:a16="http://schemas.microsoft.com/office/drawing/2014/main" id="{0C81303C-504D-8041-9978-04F2DB739BDA}"/>
              </a:ext>
            </a:extLst>
          </p:cNvPr>
          <p:cNvSpPr>
            <a:spLocks noGrp="1"/>
          </p:cNvSpPr>
          <p:nvPr>
            <p:ph idx="1"/>
          </p:nvPr>
        </p:nvSpPr>
        <p:spPr/>
        <p:txBody>
          <a:bodyPr>
            <a:normAutofit fontScale="85000" lnSpcReduction="20000"/>
          </a:bodyPr>
          <a:lstStyle/>
          <a:p>
            <a:r>
              <a:rPr lang="en-US" dirty="0"/>
              <a:t>Given China’s large share of global trade (esp. manufactures), further increase difficult and facing resistance: Losers from globalization politically ascendant. </a:t>
            </a:r>
          </a:p>
          <a:p>
            <a:r>
              <a:rPr lang="en-US" dirty="0"/>
              <a:t>BRI could provide China with a temporary economic boost and facilitate export penetration but already facing some pushback. Needs to provide early wins for countries at the receiving end.</a:t>
            </a:r>
          </a:p>
          <a:p>
            <a:r>
              <a:rPr lang="en-US" dirty="0"/>
              <a:t>Trade tensions with the US if not resolved to the satisfaction of both sides could upend supply chains, unravel global institutions and could temporarily dampen global trade. Projected 4.4% for 2018 could dip below 4% in 2019.</a:t>
            </a:r>
          </a:p>
          <a:p>
            <a:r>
              <a:rPr lang="en-US" dirty="0"/>
              <a:t>Both the US and European countries expressing caution and concern regarding Chinese investments in corporate assets.</a:t>
            </a:r>
          </a:p>
          <a:p>
            <a:r>
              <a:rPr lang="en-US" dirty="0"/>
              <a:t>Health of several emerging economies is uncertain e.g. Turkey, South Africa, Brazil, Argentina; India’s growth has slowed. Risk of contagion if one experiences a severe crisis.</a:t>
            </a:r>
          </a:p>
          <a:p>
            <a:r>
              <a:rPr lang="en-US" dirty="0"/>
              <a:t>Long business cyclical upswing likely to end. Western countries have less fiscal headroom and scope for monetary easing if another crisis were to erupt. Political factors have reduced capacity to coordinate actions. </a:t>
            </a:r>
          </a:p>
          <a:p>
            <a:r>
              <a:rPr lang="en-US" dirty="0"/>
              <a:t>In spite of overall fairly robust global performance, outlook less promising.</a:t>
            </a:r>
          </a:p>
          <a:p>
            <a:endParaRPr lang="en-US" dirty="0"/>
          </a:p>
        </p:txBody>
      </p:sp>
    </p:spTree>
    <p:extLst>
      <p:ext uri="{BB962C8B-B14F-4D97-AF65-F5344CB8AC3E}">
        <p14:creationId xmlns:p14="http://schemas.microsoft.com/office/powerpoint/2010/main" val="3746647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C66D1-336A-0740-823E-FB902F72D476}"/>
              </a:ext>
            </a:extLst>
          </p:cNvPr>
          <p:cNvSpPr>
            <a:spLocks noGrp="1"/>
          </p:cNvSpPr>
          <p:nvPr>
            <p:ph type="title"/>
          </p:nvPr>
        </p:nvSpPr>
        <p:spPr/>
        <p:txBody>
          <a:bodyPr/>
          <a:lstStyle/>
          <a:p>
            <a:r>
              <a:rPr lang="en-US" dirty="0"/>
              <a:t>External engagement, new responsibilities</a:t>
            </a:r>
          </a:p>
        </p:txBody>
      </p:sp>
      <p:sp>
        <p:nvSpPr>
          <p:cNvPr id="3" name="Content Placeholder 2">
            <a:extLst>
              <a:ext uri="{FF2B5EF4-FFF2-40B4-BE49-F238E27FC236}">
                <a16:creationId xmlns:a16="http://schemas.microsoft.com/office/drawing/2014/main" id="{5989A563-FFC8-C542-9875-9CE75AD328BB}"/>
              </a:ext>
            </a:extLst>
          </p:cNvPr>
          <p:cNvSpPr>
            <a:spLocks noGrp="1"/>
          </p:cNvSpPr>
          <p:nvPr>
            <p:ph idx="1"/>
          </p:nvPr>
        </p:nvSpPr>
        <p:spPr/>
        <p:txBody>
          <a:bodyPr>
            <a:normAutofit fontScale="92500" lnSpcReduction="10000"/>
          </a:bodyPr>
          <a:lstStyle/>
          <a:p>
            <a:r>
              <a:rPr lang="en-US" dirty="0"/>
              <a:t>Since mid 2000s, China has steadily increased OFDI, ODA, participation in international fora, trade, and cooperative agreements.</a:t>
            </a:r>
          </a:p>
          <a:p>
            <a:r>
              <a:rPr lang="en-US" dirty="0"/>
              <a:t>BRI is deepening its economic and political involvement with countries throughout Eurasia; involves major commitments by Chinese banks and companies; AIIB and NDB leading to greater international engagement and financial exposure.</a:t>
            </a:r>
          </a:p>
          <a:p>
            <a:r>
              <a:rPr lang="en-US" dirty="0"/>
              <a:t>Confucius Institutes and exchanges, burgeoning diaspora contributing to ‘soft power’; China is building ‘sharp power’ by effectively mobilizing IT/media and through other channels.</a:t>
            </a:r>
          </a:p>
          <a:p>
            <a:r>
              <a:rPr lang="en-US" dirty="0"/>
              <a:t>It is augmenting military power and expanding footprint in the South China Sea, the Indian Ocean and beyond using acquisition of port facilities and bases.</a:t>
            </a:r>
          </a:p>
          <a:p>
            <a:r>
              <a:rPr lang="en-US" dirty="0"/>
              <a:t>All these actions saddle China with economic burdens and responsibilities; they spark tensions/disputes with neighbors and Asia/Pacific rivals; they are triggering arms races. Risk of a conflict has risen.</a:t>
            </a:r>
          </a:p>
          <a:p>
            <a:endParaRPr lang="en-US" dirty="0"/>
          </a:p>
        </p:txBody>
      </p:sp>
    </p:spTree>
    <p:extLst>
      <p:ext uri="{BB962C8B-B14F-4D97-AF65-F5344CB8AC3E}">
        <p14:creationId xmlns:p14="http://schemas.microsoft.com/office/powerpoint/2010/main" val="12354208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656A3-8BB0-2C4D-9277-EC76C6CD5136}"/>
              </a:ext>
            </a:extLst>
          </p:cNvPr>
          <p:cNvSpPr>
            <a:spLocks noGrp="1"/>
          </p:cNvSpPr>
          <p:nvPr>
            <p:ph type="title"/>
          </p:nvPr>
        </p:nvSpPr>
        <p:spPr/>
        <p:txBody>
          <a:bodyPr/>
          <a:lstStyle/>
          <a:p>
            <a:r>
              <a:rPr lang="en-US" dirty="0"/>
              <a:t>A summing up </a:t>
            </a:r>
          </a:p>
        </p:txBody>
      </p:sp>
      <p:sp>
        <p:nvSpPr>
          <p:cNvPr id="3" name="Content Placeholder 2">
            <a:extLst>
              <a:ext uri="{FF2B5EF4-FFF2-40B4-BE49-F238E27FC236}">
                <a16:creationId xmlns:a16="http://schemas.microsoft.com/office/drawing/2014/main" id="{B2980ED4-A4C3-514D-BBB3-25A982AE16F3}"/>
              </a:ext>
            </a:extLst>
          </p:cNvPr>
          <p:cNvSpPr>
            <a:spLocks noGrp="1"/>
          </p:cNvSpPr>
          <p:nvPr>
            <p:ph idx="1"/>
          </p:nvPr>
        </p:nvSpPr>
        <p:spPr/>
        <p:txBody>
          <a:bodyPr>
            <a:normAutofit fontScale="92500" lnSpcReduction="10000"/>
          </a:bodyPr>
          <a:lstStyle/>
          <a:p>
            <a:r>
              <a:rPr lang="en-US" dirty="0"/>
              <a:t>China has acquired enviable growth momentum, manufacturing capabilities are world class, STI system is improving, resource mobilization remains impressive, and trade competitiveness is strong.</a:t>
            </a:r>
          </a:p>
          <a:p>
            <a:r>
              <a:rPr lang="en-US" dirty="0"/>
              <a:t>But ebbing globalization, structural changes, macroeconomic issues, the constraints imposed by corruption, pollution, and aging cloud growth prospects.</a:t>
            </a:r>
          </a:p>
          <a:p>
            <a:r>
              <a:rPr lang="en-US" dirty="0"/>
              <a:t>Overseas commitments, military ambitions are a drain. A number of potential flashpoints increase the threat of conflict.</a:t>
            </a:r>
          </a:p>
          <a:p>
            <a:r>
              <a:rPr lang="en-US" dirty="0"/>
              <a:t>Near term threats are from: domestic financial crisis that derails growth process with serious political consequences; a damaging trade war with the US that drags down global economy; disputes with neighbors and their allies that accidentally or otherwise lead to military action.</a:t>
            </a:r>
          </a:p>
          <a:p>
            <a:r>
              <a:rPr lang="en-US" dirty="0"/>
              <a:t>All three are in the cards, which makes it difficult to claim that China’s economy will hum along as smoothly as it has done in the recent past.</a:t>
            </a:r>
          </a:p>
          <a:p>
            <a:endParaRPr lang="en-US" dirty="0"/>
          </a:p>
        </p:txBody>
      </p:sp>
    </p:spTree>
    <p:extLst>
      <p:ext uri="{BB962C8B-B14F-4D97-AF65-F5344CB8AC3E}">
        <p14:creationId xmlns:p14="http://schemas.microsoft.com/office/powerpoint/2010/main" val="2001935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E3F72004-B9AC-0944-85F4-BE722F9E0428}"/>
              </a:ext>
            </a:extLst>
          </p:cNvPr>
          <p:cNvPicPr>
            <a:picLocks noGrp="1" noChangeAspect="1"/>
          </p:cNvPicPr>
          <p:nvPr>
            <p:ph idx="1"/>
          </p:nvPr>
        </p:nvPicPr>
        <p:blipFill>
          <a:blip r:embed="rId2"/>
          <a:stretch>
            <a:fillRect/>
          </a:stretch>
        </p:blipFill>
        <p:spPr>
          <a:xfrm>
            <a:off x="2780927" y="365125"/>
            <a:ext cx="5643213" cy="6279357"/>
          </a:xfrm>
          <a:prstGeom prst="rect">
            <a:avLst/>
          </a:prstGeom>
        </p:spPr>
      </p:pic>
    </p:spTree>
    <p:extLst>
      <p:ext uri="{BB962C8B-B14F-4D97-AF65-F5344CB8AC3E}">
        <p14:creationId xmlns:p14="http://schemas.microsoft.com/office/powerpoint/2010/main" val="476922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351C7-266A-BC47-9396-2632021E82F1}"/>
              </a:ext>
            </a:extLst>
          </p:cNvPr>
          <p:cNvSpPr>
            <a:spLocks noGrp="1"/>
          </p:cNvSpPr>
          <p:nvPr>
            <p:ph type="title"/>
          </p:nvPr>
        </p:nvSpPr>
        <p:spPr/>
        <p:txBody>
          <a:bodyPr/>
          <a:lstStyle/>
          <a:p>
            <a:r>
              <a:rPr lang="en-US" dirty="0"/>
              <a:t>Snapshot of development to date</a:t>
            </a:r>
          </a:p>
        </p:txBody>
      </p:sp>
      <p:sp>
        <p:nvSpPr>
          <p:cNvPr id="3" name="Content Placeholder 2">
            <a:extLst>
              <a:ext uri="{FF2B5EF4-FFF2-40B4-BE49-F238E27FC236}">
                <a16:creationId xmlns:a16="http://schemas.microsoft.com/office/drawing/2014/main" id="{C13D00F1-D4ED-C84A-8DFB-595242D972DC}"/>
              </a:ext>
            </a:extLst>
          </p:cNvPr>
          <p:cNvSpPr>
            <a:spLocks noGrp="1"/>
          </p:cNvSpPr>
          <p:nvPr>
            <p:ph idx="1"/>
          </p:nvPr>
        </p:nvSpPr>
        <p:spPr>
          <a:xfrm>
            <a:off x="771896" y="2121407"/>
            <a:ext cx="10356352" cy="4469397"/>
          </a:xfrm>
        </p:spPr>
        <p:txBody>
          <a:bodyPr>
            <a:normAutofit fontScale="92500"/>
          </a:bodyPr>
          <a:lstStyle/>
          <a:p>
            <a:r>
              <a:rPr lang="en-US" sz="1600" dirty="0"/>
              <a:t>GDP growth rate between 1978 and 2017 was an unmatched 9.5% per annum. </a:t>
            </a:r>
          </a:p>
          <a:p>
            <a:r>
              <a:rPr lang="en-US" sz="1600" dirty="0"/>
              <a:t>China is now an upper middle income country with per capita GDP of $8,700. There were 1.34 million millionaires and 819 billionaires.</a:t>
            </a:r>
          </a:p>
          <a:p>
            <a:r>
              <a:rPr lang="en-US" sz="1600" dirty="0"/>
              <a:t>By 2017, just 3% of the population fell below national poverty line; a little over 1% lived on less than $1.90 per day.</a:t>
            </a:r>
          </a:p>
          <a:p>
            <a:r>
              <a:rPr lang="en-US" sz="1600" dirty="0"/>
              <a:t>By 2014, China was the foremost manufacturer. It’s merchandise exports in 2017 amounted to $2.26 trillion – 13% of global total; share of manufactures was 94% - one quarter classified as high-tech. Top ranked exporter.</a:t>
            </a:r>
          </a:p>
          <a:p>
            <a:r>
              <a:rPr lang="en-US" sz="1600" dirty="0"/>
              <a:t>China’s OFDI during 2016-2017 was in the $170-$180 billion range; second highest in the world. Total stock in 2017 about $1.8 trillion.</a:t>
            </a:r>
          </a:p>
          <a:p>
            <a:r>
              <a:rPr lang="en-US" sz="1600" dirty="0"/>
              <a:t>Largest consumer of key minerals including coal and leading importer of crude oil since 2017 (8.4 million bpd). Investing heavily in renewable energy targeting 50% generation from non-fossil sources by 2050.</a:t>
            </a:r>
          </a:p>
          <a:p>
            <a:r>
              <a:rPr lang="en-US" sz="1600" dirty="0"/>
              <a:t>China is urbanizing rapidly (58% in 2017 as against 17.9% in 1978); cities are being connected by a vast multi-modal transport network. In ten years, China has constructed 25,000 km of high speed rail track (2017).</a:t>
            </a:r>
          </a:p>
          <a:p>
            <a:r>
              <a:rPr lang="en-US" sz="1600" dirty="0"/>
              <a:t>The Long March family of rockets has enabled China to acquire a chunk of the satellite launch business (23 launches through August 2018), engage in space exploration and create its own network of GPS and communications satellites.</a:t>
            </a:r>
          </a:p>
          <a:p>
            <a:endParaRPr lang="en-US" sz="1600" dirty="0"/>
          </a:p>
        </p:txBody>
      </p:sp>
    </p:spTree>
    <p:extLst>
      <p:ext uri="{BB962C8B-B14F-4D97-AF65-F5344CB8AC3E}">
        <p14:creationId xmlns:p14="http://schemas.microsoft.com/office/powerpoint/2010/main" val="4010730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097A9-71DB-0D47-83E3-38424400FC18}"/>
              </a:ext>
            </a:extLst>
          </p:cNvPr>
          <p:cNvSpPr>
            <a:spLocks noGrp="1"/>
          </p:cNvSpPr>
          <p:nvPr>
            <p:ph type="title"/>
          </p:nvPr>
        </p:nvSpPr>
        <p:spPr/>
        <p:txBody>
          <a:bodyPr/>
          <a:lstStyle/>
          <a:p>
            <a:r>
              <a:rPr lang="en-US" dirty="0"/>
              <a:t>Becoming prosperous</a:t>
            </a:r>
          </a:p>
        </p:txBody>
      </p:sp>
      <p:sp>
        <p:nvSpPr>
          <p:cNvPr id="3" name="Content Placeholder 2">
            <a:extLst>
              <a:ext uri="{FF2B5EF4-FFF2-40B4-BE49-F238E27FC236}">
                <a16:creationId xmlns:a16="http://schemas.microsoft.com/office/drawing/2014/main" id="{5F9D9B7E-A518-EB42-A207-5B96F54F8A0A}"/>
              </a:ext>
            </a:extLst>
          </p:cNvPr>
          <p:cNvSpPr>
            <a:spLocks noGrp="1"/>
          </p:cNvSpPr>
          <p:nvPr>
            <p:ph idx="1"/>
          </p:nvPr>
        </p:nvSpPr>
        <p:spPr/>
        <p:txBody>
          <a:bodyPr>
            <a:normAutofit fontScale="92500" lnSpcReduction="20000"/>
          </a:bodyPr>
          <a:lstStyle/>
          <a:p>
            <a:pPr marL="0" indent="0">
              <a:buNone/>
            </a:pPr>
            <a:r>
              <a:rPr lang="en-US" dirty="0"/>
              <a:t>China’s key objectives:</a:t>
            </a:r>
          </a:p>
          <a:p>
            <a:r>
              <a:rPr lang="en-US" dirty="0"/>
              <a:t>A doubling of GDP and per capita GDP between 2010 and 2020.</a:t>
            </a:r>
          </a:p>
          <a:p>
            <a:r>
              <a:rPr lang="en-US" dirty="0"/>
              <a:t>GDP growth rate averaging 6.5% with more of the growth derived from increments in productivity. Minimize risk of getting caught in middle income trap.</a:t>
            </a:r>
          </a:p>
          <a:p>
            <a:r>
              <a:rPr lang="en-US" dirty="0"/>
              <a:t>Economic rebalancing towards services and greater reliance on domestic demand.</a:t>
            </a:r>
          </a:p>
          <a:p>
            <a:r>
              <a:rPr lang="en-US" dirty="0"/>
              <a:t>Vaulting into the front ranks of innovative industrial nations by accelerating technological progress in ten advanced manufacturing sectors accounting for 40% of industry. R&amp;D/GDP to reach 2.5% by 2020.</a:t>
            </a:r>
          </a:p>
          <a:p>
            <a:r>
              <a:rPr lang="en-US" dirty="0"/>
              <a:t>Indigenize core technologies, enhance control over value chains, reduce reliance on imports of consumer durables, machinery, semi-conductors, transport equipment etc. and increase penetration of foreign markets in high tech products.</a:t>
            </a:r>
          </a:p>
          <a:p>
            <a:r>
              <a:rPr lang="en-US" dirty="0"/>
              <a:t>Pursue globalization so as to benefit from the growth of trade and capital flows; enhance connectivity as well as economic and political influence throughout the Eurasian neighborhood with BRI.  </a:t>
            </a:r>
          </a:p>
          <a:p>
            <a:endParaRPr lang="en-US" dirty="0"/>
          </a:p>
        </p:txBody>
      </p:sp>
    </p:spTree>
    <p:extLst>
      <p:ext uri="{BB962C8B-B14F-4D97-AF65-F5344CB8AC3E}">
        <p14:creationId xmlns:p14="http://schemas.microsoft.com/office/powerpoint/2010/main" val="414206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C447E-5A5B-1542-9101-8D000857085E}"/>
              </a:ext>
            </a:extLst>
          </p:cNvPr>
          <p:cNvSpPr>
            <a:spLocks noGrp="1"/>
          </p:cNvSpPr>
          <p:nvPr>
            <p:ph type="title"/>
          </p:nvPr>
        </p:nvSpPr>
        <p:spPr/>
        <p:txBody>
          <a:bodyPr/>
          <a:lstStyle/>
          <a:p>
            <a:r>
              <a:rPr lang="en-US" dirty="0"/>
              <a:t>Growth drivers through 2007</a:t>
            </a:r>
          </a:p>
        </p:txBody>
      </p:sp>
      <p:sp>
        <p:nvSpPr>
          <p:cNvPr id="3" name="Content Placeholder 2">
            <a:extLst>
              <a:ext uri="{FF2B5EF4-FFF2-40B4-BE49-F238E27FC236}">
                <a16:creationId xmlns:a16="http://schemas.microsoft.com/office/drawing/2014/main" id="{0046C0C1-3685-A545-8605-5C535F333EA6}"/>
              </a:ext>
            </a:extLst>
          </p:cNvPr>
          <p:cNvSpPr>
            <a:spLocks noGrp="1"/>
          </p:cNvSpPr>
          <p:nvPr>
            <p:ph idx="1"/>
          </p:nvPr>
        </p:nvSpPr>
        <p:spPr/>
        <p:txBody>
          <a:bodyPr>
            <a:normAutofit fontScale="92500" lnSpcReduction="10000"/>
          </a:bodyPr>
          <a:lstStyle/>
          <a:p>
            <a:pPr marL="0" indent="0">
              <a:buNone/>
            </a:pPr>
            <a:r>
              <a:rPr lang="en-US" dirty="0"/>
              <a:t>Seven sets of policies framed growth process between 1992 and 2007:</a:t>
            </a:r>
          </a:p>
          <a:p>
            <a:r>
              <a:rPr lang="en-US" dirty="0"/>
              <a:t>Marketization, decontrol and accommodating non-state development; SOE reform and downsizing of sector; trade policies leading up to WTO accession in 2001; exchange rate adjustments; incentives for FDI; urbanization and easing of restrictions on migration; industrial policies to diversify and move up value chain</a:t>
            </a:r>
          </a:p>
          <a:p>
            <a:pPr marL="0" indent="0">
              <a:buNone/>
            </a:pPr>
            <a:r>
              <a:rPr lang="en-US" dirty="0"/>
              <a:t>External environment supported export led industrialization and growth.</a:t>
            </a:r>
          </a:p>
          <a:p>
            <a:r>
              <a:rPr lang="en-US" dirty="0"/>
              <a:t>Rising tempo of globalization resulting from a decline in tariff barriers; removal of controls on capital flows; outsourcing of production and proliferation of global value chains; falling costs of transport and communications – logistics and digital revolutions.</a:t>
            </a:r>
          </a:p>
          <a:p>
            <a:r>
              <a:rPr lang="en-US" dirty="0"/>
              <a:t>Rapid expansion of global GDP and of trade – 4% and 7% per annum respectively.</a:t>
            </a:r>
          </a:p>
          <a:p>
            <a:r>
              <a:rPr lang="en-US" dirty="0"/>
              <a:t>Western countries interest in facilitating China’s transition to a liberal democracy anchored to a market economy. And tech transfer by foreign businesses wanting to gain entry and tap potentially vast opportunities.  </a:t>
            </a:r>
          </a:p>
          <a:p>
            <a:endParaRPr lang="en-US" dirty="0"/>
          </a:p>
        </p:txBody>
      </p:sp>
    </p:spTree>
    <p:extLst>
      <p:ext uri="{BB962C8B-B14F-4D97-AF65-F5344CB8AC3E}">
        <p14:creationId xmlns:p14="http://schemas.microsoft.com/office/powerpoint/2010/main" val="3085547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88B55-3F48-AF4B-966E-F5AE6F8E6E6C}"/>
              </a:ext>
            </a:extLst>
          </p:cNvPr>
          <p:cNvSpPr>
            <a:spLocks noGrp="1"/>
          </p:cNvSpPr>
          <p:nvPr>
            <p:ph type="title"/>
          </p:nvPr>
        </p:nvSpPr>
        <p:spPr/>
        <p:txBody>
          <a:bodyPr/>
          <a:lstStyle/>
          <a:p>
            <a:r>
              <a:rPr lang="en-US" dirty="0"/>
              <a:t>Economy entering new phase post 2008</a:t>
            </a:r>
          </a:p>
        </p:txBody>
      </p:sp>
      <p:sp>
        <p:nvSpPr>
          <p:cNvPr id="3" name="Content Placeholder 2">
            <a:extLst>
              <a:ext uri="{FF2B5EF4-FFF2-40B4-BE49-F238E27FC236}">
                <a16:creationId xmlns:a16="http://schemas.microsoft.com/office/drawing/2014/main" id="{9247F457-2E30-FE48-9AD1-D2D586E2FB42}"/>
              </a:ext>
            </a:extLst>
          </p:cNvPr>
          <p:cNvSpPr>
            <a:spLocks noGrp="1"/>
          </p:cNvSpPr>
          <p:nvPr>
            <p:ph idx="1"/>
          </p:nvPr>
        </p:nvSpPr>
        <p:spPr/>
        <p:txBody>
          <a:bodyPr>
            <a:normAutofit fontScale="85000" lnSpcReduction="10000"/>
          </a:bodyPr>
          <a:lstStyle/>
          <a:p>
            <a:r>
              <a:rPr lang="en-US" dirty="0"/>
              <a:t>China’s high rate of capital investment was the primary growth, followed by TFP. Latter contributed more in the 2000s when China began benefiting from industrial diversification and technological catching up and its exports of higher value products boomed.</a:t>
            </a:r>
          </a:p>
          <a:p>
            <a:r>
              <a:rPr lang="en-US" dirty="0"/>
              <a:t>Financial Crisis of 2008 negatively impacted growth, China’s response was to launch a largely credit financed RMB 4 trillion plus stimulus program (12.5% of GDP in 2008). </a:t>
            </a:r>
          </a:p>
          <a:p>
            <a:r>
              <a:rPr lang="en-US" dirty="0"/>
              <a:t>Investment/GDP rose to 47.6% in 2010 from 41.5% in 2007. Increased investment went into real estate and infrastructure. Growth boosted temporarily; but since 2012 has settled in the 6.7%-6.9% range.  </a:t>
            </a:r>
          </a:p>
          <a:p>
            <a:r>
              <a:rPr lang="en-US" dirty="0"/>
              <a:t>TFP growth plummeted after 2008; has averaged 1.1 through 2016. Some estimates are lower, with negative rates during 2012-2014. Almost all growth from capital investment with returns sharply declining given composition of spending on low return, lumpy assets.</a:t>
            </a:r>
          </a:p>
          <a:p>
            <a:r>
              <a:rPr lang="en-US" dirty="0"/>
              <a:t>China entering a new stage of development with growth increasingly dependent upon domestic demand – and productivity gains. </a:t>
            </a:r>
          </a:p>
          <a:p>
            <a:r>
              <a:rPr lang="en-US" dirty="0"/>
              <a:t>Economy undergoing structural change favoring services; globalization in retreat; and investment led credit financed growth needing to be displaced by growth through innovation.</a:t>
            </a:r>
          </a:p>
          <a:p>
            <a:endParaRPr lang="en-US" dirty="0"/>
          </a:p>
        </p:txBody>
      </p:sp>
    </p:spTree>
    <p:extLst>
      <p:ext uri="{BB962C8B-B14F-4D97-AF65-F5344CB8AC3E}">
        <p14:creationId xmlns:p14="http://schemas.microsoft.com/office/powerpoint/2010/main" val="1229451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582F7-C72D-1B40-AF62-8683BD05B0AD}"/>
              </a:ext>
            </a:extLst>
          </p:cNvPr>
          <p:cNvSpPr>
            <a:spLocks noGrp="1"/>
          </p:cNvSpPr>
          <p:nvPr>
            <p:ph type="title"/>
          </p:nvPr>
        </p:nvSpPr>
        <p:spPr/>
        <p:txBody>
          <a:bodyPr/>
          <a:lstStyle/>
          <a:p>
            <a:r>
              <a:rPr lang="en-US" dirty="0"/>
              <a:t>Structural factors affecting growth</a:t>
            </a:r>
          </a:p>
        </p:txBody>
      </p:sp>
      <p:sp>
        <p:nvSpPr>
          <p:cNvPr id="3" name="Content Placeholder 2">
            <a:extLst>
              <a:ext uri="{FF2B5EF4-FFF2-40B4-BE49-F238E27FC236}">
                <a16:creationId xmlns:a16="http://schemas.microsoft.com/office/drawing/2014/main" id="{9D4C0A0E-D799-5B45-9608-8BD270905857}"/>
              </a:ext>
            </a:extLst>
          </p:cNvPr>
          <p:cNvSpPr>
            <a:spLocks noGrp="1"/>
          </p:cNvSpPr>
          <p:nvPr>
            <p:ph idx="1"/>
          </p:nvPr>
        </p:nvSpPr>
        <p:spPr>
          <a:xfrm>
            <a:off x="1069848" y="1788901"/>
            <a:ext cx="10058400" cy="4050792"/>
          </a:xfrm>
        </p:spPr>
        <p:txBody>
          <a:bodyPr>
            <a:noAutofit/>
          </a:bodyPr>
          <a:lstStyle/>
          <a:p>
            <a:pPr marL="0" indent="0">
              <a:buNone/>
            </a:pPr>
            <a:r>
              <a:rPr lang="en-US" sz="1800" dirty="0"/>
              <a:t>Positive developments</a:t>
            </a:r>
          </a:p>
          <a:p>
            <a:r>
              <a:rPr lang="en-US" sz="1800" dirty="0"/>
              <a:t>Focus on STI, Made in China 2025 plan could stimulate productivity. Digital revolution: Automation, harnessing of AI and Internet of Things. </a:t>
            </a:r>
          </a:p>
          <a:p>
            <a:r>
              <a:rPr lang="en-US" sz="1800" dirty="0"/>
              <a:t>Urbanization and agglomeration economies; modern high tech infrastructure; more integrated national economy; greater connectivity with neighboring countries; more skilled workforce could nudge productivity upwards.</a:t>
            </a:r>
          </a:p>
          <a:p>
            <a:pPr marL="0" indent="0">
              <a:buNone/>
            </a:pPr>
            <a:r>
              <a:rPr lang="en-US" sz="1800" dirty="0"/>
              <a:t>Major challenges</a:t>
            </a:r>
          </a:p>
          <a:p>
            <a:r>
              <a:rPr lang="en-US" sz="1800" dirty="0"/>
              <a:t>Risks associated with credit financed growth. Rebalancing towards consumption will reduce capital formation. Down from 48% in 2010 to 44% in 2017. East Asian average 32%.</a:t>
            </a:r>
          </a:p>
          <a:p>
            <a:r>
              <a:rPr lang="en-US" sz="1800" dirty="0"/>
              <a:t>Increasing share of services, up from 44% in 2010 to 52% in 2017. Many adding little value.  </a:t>
            </a:r>
          </a:p>
          <a:p>
            <a:r>
              <a:rPr lang="en-US" sz="1800" dirty="0"/>
              <a:t>Working age population decreasing since 2011 by about 4 million per annum. </a:t>
            </a:r>
          </a:p>
          <a:p>
            <a:r>
              <a:rPr lang="en-US" sz="1800" dirty="0"/>
              <a:t>Coping with environmental pollution; de-globalization; external responsibilities.</a:t>
            </a:r>
          </a:p>
        </p:txBody>
      </p:sp>
    </p:spTree>
    <p:extLst>
      <p:ext uri="{BB962C8B-B14F-4D97-AF65-F5344CB8AC3E}">
        <p14:creationId xmlns:p14="http://schemas.microsoft.com/office/powerpoint/2010/main" val="1971067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B0614-0056-2C4E-9C6D-AEEBF1B92892}"/>
              </a:ext>
            </a:extLst>
          </p:cNvPr>
          <p:cNvSpPr>
            <a:spLocks noGrp="1"/>
          </p:cNvSpPr>
          <p:nvPr>
            <p:ph type="title"/>
          </p:nvPr>
        </p:nvSpPr>
        <p:spPr/>
        <p:txBody>
          <a:bodyPr/>
          <a:lstStyle/>
          <a:p>
            <a:r>
              <a:rPr lang="en-US" dirty="0"/>
              <a:t>Managing credit rebalancing demand</a:t>
            </a:r>
          </a:p>
        </p:txBody>
      </p:sp>
      <p:sp>
        <p:nvSpPr>
          <p:cNvPr id="3" name="Content Placeholder 2">
            <a:extLst>
              <a:ext uri="{FF2B5EF4-FFF2-40B4-BE49-F238E27FC236}">
                <a16:creationId xmlns:a16="http://schemas.microsoft.com/office/drawing/2014/main" id="{A3DD88BB-C7EA-344E-8B90-FDD2E7F16360}"/>
              </a:ext>
            </a:extLst>
          </p:cNvPr>
          <p:cNvSpPr>
            <a:spLocks noGrp="1"/>
          </p:cNvSpPr>
          <p:nvPr>
            <p:ph idx="1"/>
          </p:nvPr>
        </p:nvSpPr>
        <p:spPr/>
        <p:txBody>
          <a:bodyPr>
            <a:normAutofit/>
          </a:bodyPr>
          <a:lstStyle/>
          <a:p>
            <a:r>
              <a:rPr lang="en-US" dirty="0"/>
              <a:t>Growth imperative has locked China into a credit financed, investment-led strategy since mid 2000s with real estate and infrastructure currently absorbing majority of funds.</a:t>
            </a:r>
          </a:p>
          <a:p>
            <a:r>
              <a:rPr lang="en-US" dirty="0"/>
              <a:t>Local authorities reliance on land leases to developers to support expenditure entails commitment to invest in urban infrastructure.</a:t>
            </a:r>
          </a:p>
          <a:p>
            <a:r>
              <a:rPr lang="en-US" dirty="0"/>
              <a:t>Strategy leading to rising credit/GDP, real estate bubbles, corporate and local government indebtedness, overbuilding of infrastructure and housing, and declining returns from investment.</a:t>
            </a:r>
          </a:p>
          <a:p>
            <a:r>
              <a:rPr lang="en-US" dirty="0"/>
              <a:t>Rebalancing demand towards household consumption (39% of GDP, 2017) ongoing but risks slowing growth. Consumption/services led economy could expand more slowly. Too sharp a reduction in GDI along with weakening exports, could lead to a sudden slump in GDP growth.</a:t>
            </a:r>
          </a:p>
          <a:p>
            <a:endParaRPr lang="en-US" dirty="0"/>
          </a:p>
        </p:txBody>
      </p:sp>
    </p:spTree>
    <p:extLst>
      <p:ext uri="{BB962C8B-B14F-4D97-AF65-F5344CB8AC3E}">
        <p14:creationId xmlns:p14="http://schemas.microsoft.com/office/powerpoint/2010/main" val="2018737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B0E1D-DF24-0146-A32B-CBD983AB8C62}"/>
              </a:ext>
            </a:extLst>
          </p:cNvPr>
          <p:cNvSpPr>
            <a:spLocks noGrp="1"/>
          </p:cNvSpPr>
          <p:nvPr>
            <p:ph type="title"/>
          </p:nvPr>
        </p:nvSpPr>
        <p:spPr/>
        <p:txBody>
          <a:bodyPr/>
          <a:lstStyle/>
          <a:p>
            <a:r>
              <a:rPr lang="en-US" dirty="0"/>
              <a:t>Workforce issues</a:t>
            </a:r>
          </a:p>
        </p:txBody>
      </p:sp>
      <p:sp>
        <p:nvSpPr>
          <p:cNvPr id="3" name="Content Placeholder 2">
            <a:extLst>
              <a:ext uri="{FF2B5EF4-FFF2-40B4-BE49-F238E27FC236}">
                <a16:creationId xmlns:a16="http://schemas.microsoft.com/office/drawing/2014/main" id="{D2C208DB-CBBB-FB4F-B86B-D498D9C71E70}"/>
              </a:ext>
            </a:extLst>
          </p:cNvPr>
          <p:cNvSpPr>
            <a:spLocks noGrp="1"/>
          </p:cNvSpPr>
          <p:nvPr>
            <p:ph idx="1"/>
          </p:nvPr>
        </p:nvSpPr>
        <p:spPr/>
        <p:txBody>
          <a:bodyPr>
            <a:normAutofit fontScale="92500" lnSpcReduction="20000"/>
          </a:bodyPr>
          <a:lstStyle/>
          <a:p>
            <a:r>
              <a:rPr lang="en-US" dirty="0"/>
              <a:t>A sharp drop in fertility since the early 1980s (one child policy), increasing life expectancy has accelerated process of aging. 16% of population over 60 yrs. By 2030 this will be 25%.</a:t>
            </a:r>
          </a:p>
          <a:p>
            <a:r>
              <a:rPr lang="en-US" dirty="0"/>
              <a:t>Consequences of demographic aging: declining workforce; lower labor productivity and capacity to assimilate technology; older workers less innovative; demand for innovation lessens; weakening of start-up activity; increased spending on healthcare, personal services and leisure pursuits with low or negative productivity; increasing rural poverty; lower household savings. Higher dependency rates will impose heavier fiscal burdens on working age population. Example of Japan.</a:t>
            </a:r>
          </a:p>
          <a:p>
            <a:r>
              <a:rPr lang="en-US" dirty="0"/>
              <a:t>China also facing skill shortages.</a:t>
            </a:r>
          </a:p>
          <a:p>
            <a:r>
              <a:rPr lang="en-US" dirty="0"/>
              <a:t>Partial coping mechanisms: training and lifelong education (limited initial schooling and skills a handicap); raising retirement age; automation of workplace; use of AI to reduce costs of services.</a:t>
            </a:r>
          </a:p>
          <a:p>
            <a:r>
              <a:rPr lang="en-US" dirty="0"/>
              <a:t>Technology can slow downward growth trend– though impact of digitization not apparent as yet. Urgency for China to grow rich before it becomes old.</a:t>
            </a:r>
          </a:p>
          <a:p>
            <a:endParaRPr lang="en-US" dirty="0"/>
          </a:p>
        </p:txBody>
      </p:sp>
    </p:spTree>
    <p:extLst>
      <p:ext uri="{BB962C8B-B14F-4D97-AF65-F5344CB8AC3E}">
        <p14:creationId xmlns:p14="http://schemas.microsoft.com/office/powerpoint/2010/main" val="4149279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E6F81-7BFC-B846-8FBB-87651AF423C0}"/>
              </a:ext>
            </a:extLst>
          </p:cNvPr>
          <p:cNvSpPr>
            <a:spLocks noGrp="1"/>
          </p:cNvSpPr>
          <p:nvPr>
            <p:ph type="title"/>
          </p:nvPr>
        </p:nvSpPr>
        <p:spPr/>
        <p:txBody>
          <a:bodyPr/>
          <a:lstStyle/>
          <a:p>
            <a:r>
              <a:rPr lang="en-US" dirty="0"/>
              <a:t>Controlling pollution</a:t>
            </a:r>
          </a:p>
        </p:txBody>
      </p:sp>
      <p:sp>
        <p:nvSpPr>
          <p:cNvPr id="3" name="Content Placeholder 2">
            <a:extLst>
              <a:ext uri="{FF2B5EF4-FFF2-40B4-BE49-F238E27FC236}">
                <a16:creationId xmlns:a16="http://schemas.microsoft.com/office/drawing/2014/main" id="{ED73C9C8-2205-C844-BDC3-8E4EF73C30B9}"/>
              </a:ext>
            </a:extLst>
          </p:cNvPr>
          <p:cNvSpPr>
            <a:spLocks noGrp="1"/>
          </p:cNvSpPr>
          <p:nvPr>
            <p:ph idx="1"/>
          </p:nvPr>
        </p:nvSpPr>
        <p:spPr/>
        <p:txBody>
          <a:bodyPr>
            <a:normAutofit lnSpcReduction="10000"/>
          </a:bodyPr>
          <a:lstStyle/>
          <a:p>
            <a:r>
              <a:rPr lang="en-US" dirty="0"/>
              <a:t>Rapid industrialization, urban development, infrastructure building on massive scale, and use of chemical inputs to boost agricultural output have delivered growth. But the environmental costs are heavy between 3%-5% of GDP annually.</a:t>
            </a:r>
          </a:p>
          <a:p>
            <a:r>
              <a:rPr lang="en-US" dirty="0"/>
              <a:t>Air, ground and water pollution causing economic losses from premature mortality, morbidity and reduced productivity; also social outcry causes political worries.  </a:t>
            </a:r>
          </a:p>
          <a:p>
            <a:r>
              <a:rPr lang="en-US" dirty="0"/>
              <a:t>Government actively greening growth; shuttering older polluting plants; switching to cleaner fuels; scrapping polluting vehicles; regulating end of pipe emissions; introducing nationwide carbon markets; shifting some production overseas; curbing traffic congestion in major cities etc.</a:t>
            </a:r>
          </a:p>
          <a:p>
            <a:r>
              <a:rPr lang="en-US" dirty="0"/>
              <a:t>Attempt at carefully balancing loss of GDP growth with environmental management. Growth still has primacy but pollution a mounting economic and political concern. Also curtailing GHG emissions to contain climate change a priority. China making progress but problem is vast.</a:t>
            </a:r>
          </a:p>
          <a:p>
            <a:endParaRPr lang="en-US" dirty="0"/>
          </a:p>
        </p:txBody>
      </p:sp>
    </p:spTree>
    <p:extLst>
      <p:ext uri="{BB962C8B-B14F-4D97-AF65-F5344CB8AC3E}">
        <p14:creationId xmlns:p14="http://schemas.microsoft.com/office/powerpoint/2010/main" val="294282312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{AB2467E6-726E-7747-82FC-8D4FDACBCD5C}tf10001070</Template>
  <TotalTime>80</TotalTime>
  <Words>1926</Words>
  <Application>Microsoft Macintosh PowerPoint</Application>
  <PresentationFormat>Widescreen</PresentationFormat>
  <Paragraphs>79</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Calibri</vt:lpstr>
      <vt:lpstr>Rockwell</vt:lpstr>
      <vt:lpstr>Rockwell Condensed</vt:lpstr>
      <vt:lpstr>Rockwell Extra Bold</vt:lpstr>
      <vt:lpstr>Wingdings</vt:lpstr>
      <vt:lpstr>Wood Type</vt:lpstr>
      <vt:lpstr>China in 2018: Growth Prospects and Challenges</vt:lpstr>
      <vt:lpstr>Snapshot of development to date</vt:lpstr>
      <vt:lpstr>Becoming prosperous</vt:lpstr>
      <vt:lpstr>Growth drivers through 2007</vt:lpstr>
      <vt:lpstr>Economy entering new phase post 2008</vt:lpstr>
      <vt:lpstr>Structural factors affecting growth</vt:lpstr>
      <vt:lpstr>Managing credit rebalancing demand</vt:lpstr>
      <vt:lpstr>Workforce issues</vt:lpstr>
      <vt:lpstr>Controlling pollution</vt:lpstr>
      <vt:lpstr>Deglobalization?</vt:lpstr>
      <vt:lpstr>External engagement, new responsibilities</vt:lpstr>
      <vt:lpstr>A summing up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China’s Development: Growth Drivers and Constraints</dc:title>
  <dc:creator>Shahid Yusuf</dc:creator>
  <cp:lastModifiedBy>Shahid Yusuf</cp:lastModifiedBy>
  <cp:revision>11</cp:revision>
  <cp:lastPrinted>2018-09-17T16:50:37Z</cp:lastPrinted>
  <dcterms:created xsi:type="dcterms:W3CDTF">2018-09-17T15:43:55Z</dcterms:created>
  <dcterms:modified xsi:type="dcterms:W3CDTF">2018-09-20T00:35:38Z</dcterms:modified>
</cp:coreProperties>
</file>