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handoutMasterIdLst>
    <p:handoutMasterId r:id="rId22"/>
  </p:handoutMasterIdLst>
  <p:sldIdLst>
    <p:sldId id="270" r:id="rId2"/>
    <p:sldId id="256" r:id="rId3"/>
    <p:sldId id="257" r:id="rId4"/>
    <p:sldId id="267" r:id="rId5"/>
    <p:sldId id="268" r:id="rId6"/>
    <p:sldId id="260" r:id="rId7"/>
    <p:sldId id="272" r:id="rId8"/>
    <p:sldId id="273" r:id="rId9"/>
    <p:sldId id="269" r:id="rId10"/>
    <p:sldId id="258" r:id="rId11"/>
    <p:sldId id="271" r:id="rId12"/>
    <p:sldId id="259" r:id="rId13"/>
    <p:sldId id="261" r:id="rId14"/>
    <p:sldId id="262" r:id="rId15"/>
    <p:sldId id="263" r:id="rId16"/>
    <p:sldId id="266" r:id="rId17"/>
    <p:sldId id="264" r:id="rId18"/>
    <p:sldId id="265" r:id="rId19"/>
    <p:sldId id="274"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0" autoAdjust="0"/>
    <p:restoredTop sz="76483" autoAdjust="0"/>
  </p:normalViewPr>
  <p:slideViewPr>
    <p:cSldViewPr snapToGrid="0" snapToObjects="1">
      <p:cViewPr varScale="1">
        <p:scale>
          <a:sx n="85" d="100"/>
          <a:sy n="85" d="100"/>
        </p:scale>
        <p:origin x="-2280"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70" d="100"/>
          <a:sy n="70" d="100"/>
        </p:scale>
        <p:origin x="-357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B006E97-170B-0F49-8B68-E28FF4E12579}" type="datetimeFigureOut">
              <a:rPr lang="en-US" smtClean="0"/>
              <a:t>5/24/2016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7F7E277-1673-8D4B-B038-4EA43AB3F601}" type="slidenum">
              <a:rPr lang="en-US" smtClean="0"/>
              <a:t>‹#›</a:t>
            </a:fld>
            <a:endParaRPr lang="en-US"/>
          </a:p>
        </p:txBody>
      </p:sp>
    </p:spTree>
    <p:extLst>
      <p:ext uri="{BB962C8B-B14F-4D97-AF65-F5344CB8AC3E}">
        <p14:creationId xmlns:p14="http://schemas.microsoft.com/office/powerpoint/2010/main" val="257128276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3DB121-AE52-0649-A6A2-798D733B0CD2}" type="datetimeFigureOut">
              <a:rPr lang="en-US" smtClean="0"/>
              <a:t>5/24/2016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CDAD9C-85C2-774A-86B1-E535FDE65824}" type="slidenum">
              <a:rPr lang="en-US" smtClean="0"/>
              <a:t>‹#›</a:t>
            </a:fld>
            <a:endParaRPr lang="en-US"/>
          </a:p>
        </p:txBody>
      </p:sp>
    </p:spTree>
    <p:extLst>
      <p:ext uri="{BB962C8B-B14F-4D97-AF65-F5344CB8AC3E}">
        <p14:creationId xmlns:p14="http://schemas.microsoft.com/office/powerpoint/2010/main" val="327637654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evaluation of scientific, academic, or professional work by others working in the same field.   In academic publishing, the goal of </a:t>
            </a:r>
            <a:r>
              <a:rPr lang="en-US" sz="1200" b="1" kern="1200" dirty="0" smtClean="0">
                <a:solidFill>
                  <a:schemeClr val="tx1"/>
                </a:solidFill>
                <a:latin typeface="+mn-lt"/>
                <a:ea typeface="+mn-ea"/>
                <a:cs typeface="+mn-cs"/>
              </a:rPr>
              <a:t>peer review</a:t>
            </a:r>
            <a:r>
              <a:rPr lang="en-US" sz="1200" b="0" kern="1200" dirty="0" smtClean="0">
                <a:solidFill>
                  <a:schemeClr val="tx1"/>
                </a:solidFill>
                <a:latin typeface="+mn-lt"/>
                <a:ea typeface="+mn-ea"/>
                <a:cs typeface="+mn-cs"/>
              </a:rPr>
              <a:t> is to </a:t>
            </a:r>
            <a:r>
              <a:rPr lang="en-US" sz="1200" b="1" kern="1200" dirty="0" smtClean="0">
                <a:solidFill>
                  <a:schemeClr val="tx1"/>
                </a:solidFill>
                <a:latin typeface="+mn-lt"/>
                <a:ea typeface="+mn-ea"/>
                <a:cs typeface="+mn-cs"/>
              </a:rPr>
              <a:t>assess the quality</a:t>
            </a:r>
            <a:r>
              <a:rPr lang="en-US" sz="1200" b="0" kern="1200" dirty="0" smtClean="0">
                <a:solidFill>
                  <a:schemeClr val="tx1"/>
                </a:solidFill>
                <a:latin typeface="+mn-lt"/>
                <a:ea typeface="+mn-ea"/>
                <a:cs typeface="+mn-cs"/>
              </a:rPr>
              <a:t> of articles submitted for publication in a scholarly journal. Before an article is deemed appropriate to be published in a peer-reviewed journal, it must undergo the following process:</a:t>
            </a:r>
          </a:p>
          <a:p>
            <a:r>
              <a:rPr lang="en-US" sz="1200" b="0" kern="1200" dirty="0" smtClean="0">
                <a:solidFill>
                  <a:schemeClr val="tx1"/>
                </a:solidFill>
                <a:latin typeface="+mn-lt"/>
                <a:ea typeface="+mn-ea"/>
                <a:cs typeface="+mn-cs"/>
              </a:rPr>
              <a:t> The author of the article must submit it to the journal editor who forwards the article to experts in the field. Because the reviewers specialize in the same scholarly area as the author, they are considered the author’s peers (hence “peer review”).</a:t>
            </a:r>
          </a:p>
          <a:p>
            <a:r>
              <a:rPr lang="en-US" sz="1200" b="0" kern="1200" dirty="0" smtClean="0">
                <a:solidFill>
                  <a:schemeClr val="tx1"/>
                </a:solidFill>
                <a:latin typeface="+mn-lt"/>
                <a:ea typeface="+mn-ea"/>
                <a:cs typeface="+mn-cs"/>
              </a:rPr>
              <a:t> These impartial reviewers are charged with carefully evaluating the quality of the submitted manuscript.</a:t>
            </a:r>
          </a:p>
          <a:p>
            <a:r>
              <a:rPr lang="en-US" sz="1200" b="0" kern="1200" dirty="0" smtClean="0">
                <a:solidFill>
                  <a:schemeClr val="tx1"/>
                </a:solidFill>
                <a:latin typeface="+mn-lt"/>
                <a:ea typeface="+mn-ea"/>
                <a:cs typeface="+mn-cs"/>
              </a:rPr>
              <a:t> The peer reviewers check the manuscript for accuracy and assess the validity of the research methodology and procedures.</a:t>
            </a:r>
          </a:p>
          <a:p>
            <a:r>
              <a:rPr lang="en-US" sz="1200" b="0" kern="1200" dirty="0" smtClean="0">
                <a:solidFill>
                  <a:schemeClr val="tx1"/>
                </a:solidFill>
                <a:latin typeface="+mn-lt"/>
                <a:ea typeface="+mn-ea"/>
                <a:cs typeface="+mn-cs"/>
              </a:rPr>
              <a:t> If appropriate, they suggest revisions. If they find the article lacking in scholarly validity and rigor, they reject it.</a:t>
            </a:r>
          </a:p>
          <a:p>
            <a:r>
              <a:rPr lang="en-US" sz="1200" b="0" kern="1200" dirty="0" smtClean="0">
                <a:solidFill>
                  <a:schemeClr val="tx1"/>
                </a:solidFill>
                <a:latin typeface="+mn-lt"/>
                <a:ea typeface="+mn-ea"/>
                <a:cs typeface="+mn-cs"/>
              </a:rPr>
              <a:t>·     Because a peer-reviewed journal will not publish articles that fail to meet the standards established for a given discipline, peer-reviewed articles that are accepted for publication exemplify the best research practices in a field.</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1CDAD9C-85C2-774A-86B1-E535FDE65824}" type="slidenum">
              <a:rPr lang="en-US" smtClean="0"/>
              <a:t>3</a:t>
            </a:fld>
            <a:endParaRPr lang="en-US"/>
          </a:p>
        </p:txBody>
      </p:sp>
    </p:spTree>
    <p:extLst>
      <p:ext uri="{BB962C8B-B14F-4D97-AF65-F5344CB8AC3E}">
        <p14:creationId xmlns:p14="http://schemas.microsoft.com/office/powerpoint/2010/main" val="803699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Research is fundamental to a university's reputation</a:t>
            </a:r>
            <a:r>
              <a:rPr lang="en-US" sz="1200" kern="1200" baseline="0" dirty="0" smtClean="0">
                <a:solidFill>
                  <a:schemeClr val="tx1"/>
                </a:solidFill>
                <a:latin typeface="+mn-lt"/>
                <a:ea typeface="+mn-ea"/>
                <a:cs typeface="+mn-cs"/>
              </a:rPr>
              <a:t> and</a:t>
            </a:r>
            <a:r>
              <a:rPr lang="en-US" sz="1200" kern="1200" dirty="0" smtClean="0">
                <a:solidFill>
                  <a:schemeClr val="tx1"/>
                </a:solidFill>
                <a:latin typeface="+mn-lt"/>
                <a:ea typeface="+mn-ea"/>
                <a:cs typeface="+mn-cs"/>
              </a:rPr>
              <a:t> ranking</a:t>
            </a:r>
          </a:p>
          <a:p>
            <a:r>
              <a:rPr lang="en-US" sz="1200" kern="1200" dirty="0" smtClean="0">
                <a:solidFill>
                  <a:schemeClr val="tx1"/>
                </a:solidFill>
                <a:latin typeface="+mn-lt"/>
                <a:ea typeface="+mn-ea"/>
                <a:cs typeface="+mn-cs"/>
              </a:rPr>
              <a:t> Where is this research information to be found online? </a:t>
            </a:r>
          </a:p>
          <a:p>
            <a:r>
              <a:rPr lang="en-US" sz="1200" kern="1200" dirty="0" smtClean="0">
                <a:solidFill>
                  <a:schemeClr val="tx1"/>
                </a:solidFill>
                <a:latin typeface="+mn-lt"/>
                <a:ea typeface="+mn-ea"/>
                <a:cs typeface="+mn-cs"/>
              </a:rPr>
              <a:t>University webpages that do </a:t>
            </a:r>
            <a:r>
              <a:rPr lang="en-US" sz="1200" kern="1200" dirty="0" err="1" smtClean="0">
                <a:solidFill>
                  <a:schemeClr val="tx1"/>
                </a:solidFill>
                <a:latin typeface="+mn-lt"/>
                <a:ea typeface="+mn-ea"/>
                <a:cs typeface="+mn-cs"/>
              </a:rPr>
              <a:t>publicise</a:t>
            </a:r>
            <a:r>
              <a:rPr lang="en-US" sz="1200" kern="1200" dirty="0" smtClean="0">
                <a:solidFill>
                  <a:schemeClr val="tx1"/>
                </a:solidFill>
                <a:latin typeface="+mn-lt"/>
                <a:ea typeface="+mn-ea"/>
                <a:cs typeface="+mn-cs"/>
              </a:rPr>
              <a:t> their institution's latest research are often uninviting or unimaginative in format, listing titles of research papers that have not been updated for months, or even years in some instances. Some universities fail to provide access to online information about their research at all.</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website is now arguably the most important piece of marketing collateral for any university, says Reader, citing a study conducted by the </a:t>
            </a:r>
          </a:p>
          <a:p>
            <a:r>
              <a:rPr lang="en-US" sz="1200" kern="1200" dirty="0" smtClean="0">
                <a:solidFill>
                  <a:schemeClr val="tx1"/>
                </a:solidFill>
                <a:latin typeface="+mn-lt"/>
                <a:ea typeface="+mn-ea"/>
                <a:cs typeface="+mn-cs"/>
              </a:rPr>
              <a:t>Another challenge is to keep the style of writing and information consistent. "We aim to write for an educated lay audience. You have to remember that specialists in one field won't necessarily be familiar with other areas of academic research. It's important to keep these pages accessible and to have value for all without dumbing them down.”</a:t>
            </a:r>
          </a:p>
          <a:p>
            <a:r>
              <a:rPr lang="en-US" sz="1200" kern="1200" dirty="0" smtClean="0">
                <a:solidFill>
                  <a:schemeClr val="tx1"/>
                </a:solidFill>
                <a:latin typeface="+mn-lt"/>
                <a:ea typeface="+mn-ea"/>
                <a:cs typeface="+mn-cs"/>
              </a:rPr>
              <a:t>Cambridge's social contribution through research in a way that people who are interested, but not from an academic background, can engage with and understand.”</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http://</a:t>
            </a:r>
            <a:r>
              <a:rPr lang="en-US" sz="1200" kern="1200" dirty="0" err="1" smtClean="0">
                <a:solidFill>
                  <a:schemeClr val="tx1"/>
                </a:solidFill>
                <a:latin typeface="+mn-lt"/>
                <a:ea typeface="+mn-ea"/>
                <a:cs typeface="+mn-cs"/>
              </a:rPr>
              <a:t>www.raw-rhodes.co.uk</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1CDAD9C-85C2-774A-86B1-E535FDE65824}" type="slidenum">
              <a:rPr lang="en-US" smtClean="0"/>
              <a:t>4</a:t>
            </a:fld>
            <a:endParaRPr lang="en-US"/>
          </a:p>
        </p:txBody>
      </p:sp>
    </p:spTree>
    <p:extLst>
      <p:ext uri="{BB962C8B-B14F-4D97-AF65-F5344CB8AC3E}">
        <p14:creationId xmlns:p14="http://schemas.microsoft.com/office/powerpoint/2010/main" val="8036992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ResearchGate</a:t>
            </a:r>
            <a:r>
              <a:rPr lang="en-US" dirty="0" smtClean="0"/>
              <a:t> is a social networking site for scientists and researchers to share papers, ask and answer questions, and find collaborators.</a:t>
            </a:r>
            <a:endParaRPr lang="en-US" dirty="0"/>
          </a:p>
        </p:txBody>
      </p:sp>
      <p:sp>
        <p:nvSpPr>
          <p:cNvPr id="4" name="Slide Number Placeholder 3"/>
          <p:cNvSpPr>
            <a:spLocks noGrp="1"/>
          </p:cNvSpPr>
          <p:nvPr>
            <p:ph type="sldNum" sz="quarter" idx="10"/>
          </p:nvPr>
        </p:nvSpPr>
        <p:spPr/>
        <p:txBody>
          <a:bodyPr/>
          <a:lstStyle/>
          <a:p>
            <a:fld id="{41CDAD9C-85C2-774A-86B1-E535FDE65824}" type="slidenum">
              <a:rPr lang="en-US" smtClean="0"/>
              <a:t>5</a:t>
            </a:fld>
            <a:endParaRPr lang="en-US"/>
          </a:p>
        </p:txBody>
      </p:sp>
    </p:spTree>
    <p:extLst>
      <p:ext uri="{BB962C8B-B14F-4D97-AF65-F5344CB8AC3E}">
        <p14:creationId xmlns:p14="http://schemas.microsoft.com/office/powerpoint/2010/main" val="803699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Academic social network sites </a:t>
            </a:r>
            <a:r>
              <a:rPr lang="en-US" sz="1200" kern="1200" dirty="0" err="1" smtClean="0">
                <a:solidFill>
                  <a:schemeClr val="tx1"/>
                </a:solidFill>
                <a:latin typeface="+mn-lt"/>
                <a:ea typeface="+mn-ea"/>
                <a:cs typeface="+mn-cs"/>
              </a:rPr>
              <a:t>Academia.edu</a:t>
            </a:r>
            <a:r>
              <a:rPr lang="en-US" sz="1200" kern="1200" dirty="0" smtClean="0">
                <a:solidFill>
                  <a:schemeClr val="tx1"/>
                </a:solidFill>
                <a:latin typeface="+mn-lt"/>
                <a:ea typeface="+mn-ea"/>
                <a:cs typeface="+mn-cs"/>
              </a:rPr>
              <a:t> and </a:t>
            </a:r>
            <a:r>
              <a:rPr lang="en-US" sz="1200" kern="1200" dirty="0" err="1" smtClean="0">
                <a:solidFill>
                  <a:schemeClr val="tx1"/>
                </a:solidFill>
                <a:latin typeface="+mn-lt"/>
                <a:ea typeface="+mn-ea"/>
                <a:cs typeface="+mn-cs"/>
              </a:rPr>
              <a:t>ResearchGate</a:t>
            </a:r>
            <a:r>
              <a:rPr lang="en-US" sz="1200" kern="1200" dirty="0" smtClean="0">
                <a:solidFill>
                  <a:schemeClr val="tx1"/>
                </a:solidFill>
                <a:latin typeface="+mn-lt"/>
                <a:ea typeface="+mn-ea"/>
                <a:cs typeface="+mn-cs"/>
              </a:rPr>
              <a:t>, and reference sharing sites </a:t>
            </a:r>
            <a:r>
              <a:rPr lang="en-US" sz="1200" kern="1200" dirty="0" err="1" smtClean="0">
                <a:solidFill>
                  <a:schemeClr val="tx1"/>
                </a:solidFill>
                <a:latin typeface="+mn-lt"/>
                <a:ea typeface="+mn-ea"/>
                <a:cs typeface="+mn-cs"/>
              </a:rPr>
              <a:t>Mendeley</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Bibsonomy</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Zotero</a:t>
            </a:r>
            <a:r>
              <a:rPr lang="en-US" sz="1200" kern="1200" dirty="0" smtClean="0">
                <a:solidFill>
                  <a:schemeClr val="tx1"/>
                </a:solidFill>
                <a:latin typeface="+mn-lt"/>
                <a:ea typeface="+mn-ea"/>
                <a:cs typeface="+mn-cs"/>
              </a:rPr>
              <a:t>, and </a:t>
            </a:r>
            <a:r>
              <a:rPr lang="en-US" sz="1200" kern="1200" dirty="0" err="1" smtClean="0">
                <a:solidFill>
                  <a:schemeClr val="tx1"/>
                </a:solidFill>
                <a:latin typeface="+mn-lt"/>
                <a:ea typeface="+mn-ea"/>
                <a:cs typeface="+mn-cs"/>
              </a:rPr>
              <a:t>CiteULike</a:t>
            </a:r>
            <a:r>
              <a:rPr lang="en-US" sz="1200" kern="1200" dirty="0" smtClean="0">
                <a:solidFill>
                  <a:schemeClr val="tx1"/>
                </a:solidFill>
                <a:latin typeface="+mn-lt"/>
                <a:ea typeface="+mn-ea"/>
                <a:cs typeface="+mn-cs"/>
              </a:rPr>
              <a:t>, give scholars the ability to publicize their research outputs and connect with each other. With millions of users, these are a significant addition to the scholarly communication and academic information-seeking eco-structure. There is thus a need to understand the role that they play and the changes, if any, that they can make to the dynamics of academic careers. This article investigates attributes of philosophy scholars on </a:t>
            </a:r>
            <a:r>
              <a:rPr lang="en-US" sz="1200" kern="1200" dirty="0" err="1" smtClean="0">
                <a:solidFill>
                  <a:schemeClr val="tx1"/>
                </a:solidFill>
                <a:latin typeface="+mn-lt"/>
                <a:ea typeface="+mn-ea"/>
                <a:cs typeface="+mn-cs"/>
              </a:rPr>
              <a:t>Academia.edu</a:t>
            </a:r>
            <a:r>
              <a:rPr lang="en-US" sz="1200" kern="1200" dirty="0" smtClean="0">
                <a:solidFill>
                  <a:schemeClr val="tx1"/>
                </a:solidFill>
                <a:latin typeface="+mn-lt"/>
                <a:ea typeface="+mn-ea"/>
                <a:cs typeface="+mn-cs"/>
              </a:rPr>
              <a:t>, introducing a median-based, time-normalizing method to adjust for time delays in joining the site. In comparison to students, faculty tend to attract more profile views but female philosophers did not attract more profile views than did males, suggesting that academic capital drives philosophy uses of the site more than does friendship and networking. Secondary analyses of law, history, and computer science confirmed the faculty advantage (in terms of higher profile views) except for females in law and females in computer science. There was also a female advantage for both faculty and students in law and computer science as well as for history students. Hence, </a:t>
            </a:r>
            <a:r>
              <a:rPr lang="en-US" sz="1200" kern="1200" dirty="0" err="1" smtClean="0">
                <a:solidFill>
                  <a:schemeClr val="tx1"/>
                </a:solidFill>
                <a:latin typeface="+mn-lt"/>
                <a:ea typeface="+mn-ea"/>
                <a:cs typeface="+mn-cs"/>
              </a:rPr>
              <a:t>Academia.edu</a:t>
            </a:r>
            <a:r>
              <a:rPr lang="en-US" sz="1200" kern="1200" dirty="0" smtClean="0">
                <a:solidFill>
                  <a:schemeClr val="tx1"/>
                </a:solidFill>
                <a:latin typeface="+mn-lt"/>
                <a:ea typeface="+mn-ea"/>
                <a:cs typeface="+mn-cs"/>
              </a:rPr>
              <a:t> overall seems to reflect a hybrid of scholarly norms (the faculty advantage) and a female advantage that is suggestive of general social networking norms. Finally, traditional </a:t>
            </a:r>
            <a:r>
              <a:rPr lang="en-US" sz="1200" kern="1200" dirty="0" err="1" smtClean="0">
                <a:solidFill>
                  <a:schemeClr val="tx1"/>
                </a:solidFill>
                <a:latin typeface="+mn-lt"/>
                <a:ea typeface="+mn-ea"/>
                <a:cs typeface="+mn-cs"/>
              </a:rPr>
              <a:t>bibliometric</a:t>
            </a:r>
            <a:r>
              <a:rPr lang="en-US" sz="1200" kern="1200" dirty="0" smtClean="0">
                <a:solidFill>
                  <a:schemeClr val="tx1"/>
                </a:solidFill>
                <a:latin typeface="+mn-lt"/>
                <a:ea typeface="+mn-ea"/>
                <a:cs typeface="+mn-cs"/>
              </a:rPr>
              <a:t> measures did not correlate with any </a:t>
            </a:r>
            <a:r>
              <a:rPr lang="en-US" sz="1200" kern="1200" dirty="0" err="1" smtClean="0">
                <a:solidFill>
                  <a:schemeClr val="tx1"/>
                </a:solidFill>
                <a:latin typeface="+mn-lt"/>
                <a:ea typeface="+mn-ea"/>
                <a:cs typeface="+mn-cs"/>
              </a:rPr>
              <a:t>Academia.edu</a:t>
            </a:r>
            <a:r>
              <a:rPr lang="en-US" sz="1200" kern="1200" dirty="0" smtClean="0">
                <a:solidFill>
                  <a:schemeClr val="tx1"/>
                </a:solidFill>
                <a:latin typeface="+mn-lt"/>
                <a:ea typeface="+mn-ea"/>
                <a:cs typeface="+mn-cs"/>
              </a:rPr>
              <a:t> metrics for philosophers, perhaps because more senior academics use the site less extensively or because of the range informal scholarly activities that cannot be measured by </a:t>
            </a:r>
            <a:r>
              <a:rPr lang="en-US" sz="1200" kern="1200" dirty="0" err="1" smtClean="0">
                <a:solidFill>
                  <a:schemeClr val="tx1"/>
                </a:solidFill>
                <a:latin typeface="+mn-lt"/>
                <a:ea typeface="+mn-ea"/>
                <a:cs typeface="+mn-cs"/>
              </a:rPr>
              <a:t>bibliometric</a:t>
            </a:r>
            <a:r>
              <a:rPr lang="en-US" sz="1200" kern="1200" dirty="0" smtClean="0">
                <a:solidFill>
                  <a:schemeClr val="tx1"/>
                </a:solidFill>
                <a:latin typeface="+mn-lt"/>
                <a:ea typeface="+mn-ea"/>
                <a:cs typeface="+mn-cs"/>
              </a:rPr>
              <a:t> methods.</a:t>
            </a:r>
            <a:endParaRPr lang="en-US" dirty="0"/>
          </a:p>
        </p:txBody>
      </p:sp>
      <p:sp>
        <p:nvSpPr>
          <p:cNvPr id="4" name="Slide Number Placeholder 3"/>
          <p:cNvSpPr>
            <a:spLocks noGrp="1"/>
          </p:cNvSpPr>
          <p:nvPr>
            <p:ph type="sldNum" sz="quarter" idx="10"/>
          </p:nvPr>
        </p:nvSpPr>
        <p:spPr/>
        <p:txBody>
          <a:bodyPr/>
          <a:lstStyle/>
          <a:p>
            <a:fld id="{41CDAD9C-85C2-774A-86B1-E535FDE65824}" type="slidenum">
              <a:rPr lang="en-US" smtClean="0"/>
              <a:t>9</a:t>
            </a:fld>
            <a:endParaRPr lang="en-US"/>
          </a:p>
        </p:txBody>
      </p:sp>
    </p:spTree>
    <p:extLst>
      <p:ext uri="{BB962C8B-B14F-4D97-AF65-F5344CB8AC3E}">
        <p14:creationId xmlns:p14="http://schemas.microsoft.com/office/powerpoint/2010/main" val="803699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solidFill>
                  <a:schemeClr val="tx1"/>
                </a:solidFill>
                <a:latin typeface="Times New Roman"/>
                <a:cs typeface="Times New Roman"/>
              </a:rPr>
              <a:t>а</a:t>
            </a:r>
            <a:endParaRPr lang="en-US" dirty="0"/>
          </a:p>
        </p:txBody>
      </p:sp>
      <p:sp>
        <p:nvSpPr>
          <p:cNvPr id="4" name="Номер слайда 3"/>
          <p:cNvSpPr>
            <a:spLocks noGrp="1"/>
          </p:cNvSpPr>
          <p:nvPr>
            <p:ph type="sldNum" sz="quarter" idx="10"/>
          </p:nvPr>
        </p:nvSpPr>
        <p:spPr/>
        <p:txBody>
          <a:bodyPr/>
          <a:lstStyle/>
          <a:p>
            <a:fld id="{41CDAD9C-85C2-774A-86B1-E535FDE65824}" type="slidenum">
              <a:rPr lang="en-US" smtClean="0"/>
              <a:t>14</a:t>
            </a:fld>
            <a:endParaRPr lang="en-US"/>
          </a:p>
        </p:txBody>
      </p:sp>
    </p:spTree>
    <p:extLst>
      <p:ext uri="{BB962C8B-B14F-4D97-AF65-F5344CB8AC3E}">
        <p14:creationId xmlns:p14="http://schemas.microsoft.com/office/powerpoint/2010/main" val="10437953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ga-IE"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ga-IE" smtClean="0"/>
              <a:t>Click to edit Master subtitle style</a:t>
            </a:r>
            <a:endParaRPr lang="en-US"/>
          </a:p>
        </p:txBody>
      </p:sp>
      <p:sp>
        <p:nvSpPr>
          <p:cNvPr id="4" name="Date Placeholder 3"/>
          <p:cNvSpPr>
            <a:spLocks noGrp="1"/>
          </p:cNvSpPr>
          <p:nvPr>
            <p:ph type="dt" sz="half" idx="10"/>
          </p:nvPr>
        </p:nvSpPr>
        <p:spPr/>
        <p:txBody>
          <a:bodyPr/>
          <a:lstStyle/>
          <a:p>
            <a:fld id="{0CF2B843-9768-3341-9890-953172071C82}" type="datetime1">
              <a:rPr lang="en-IE" smtClean="0"/>
              <a:t>24/05/2016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511266-A5A9-8F4C-8B94-A6CBAC812A70}" type="slidenum">
              <a:rPr lang="en-US" smtClean="0"/>
              <a:t>‹#›</a:t>
            </a:fld>
            <a:endParaRPr lang="en-US"/>
          </a:p>
        </p:txBody>
      </p:sp>
    </p:spTree>
    <p:extLst>
      <p:ext uri="{BB962C8B-B14F-4D97-AF65-F5344CB8AC3E}">
        <p14:creationId xmlns:p14="http://schemas.microsoft.com/office/powerpoint/2010/main" val="201988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4" name="Date Placeholder 3"/>
          <p:cNvSpPr>
            <a:spLocks noGrp="1"/>
          </p:cNvSpPr>
          <p:nvPr>
            <p:ph type="dt" sz="half" idx="10"/>
          </p:nvPr>
        </p:nvSpPr>
        <p:spPr/>
        <p:txBody>
          <a:bodyPr/>
          <a:lstStyle/>
          <a:p>
            <a:fld id="{4C8BBEA8-AF3A-1B43-846B-F144E35871A1}" type="datetime1">
              <a:rPr lang="en-IE" smtClean="0"/>
              <a:t>24/05/2016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511266-A5A9-8F4C-8B94-A6CBAC812A70}" type="slidenum">
              <a:rPr lang="en-US" smtClean="0"/>
              <a:t>‹#›</a:t>
            </a:fld>
            <a:endParaRPr lang="en-US"/>
          </a:p>
        </p:txBody>
      </p:sp>
    </p:spTree>
    <p:extLst>
      <p:ext uri="{BB962C8B-B14F-4D97-AF65-F5344CB8AC3E}">
        <p14:creationId xmlns:p14="http://schemas.microsoft.com/office/powerpoint/2010/main" val="29421881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ga-I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4" name="Date Placeholder 3"/>
          <p:cNvSpPr>
            <a:spLocks noGrp="1"/>
          </p:cNvSpPr>
          <p:nvPr>
            <p:ph type="dt" sz="half" idx="10"/>
          </p:nvPr>
        </p:nvSpPr>
        <p:spPr/>
        <p:txBody>
          <a:bodyPr/>
          <a:lstStyle/>
          <a:p>
            <a:fld id="{2D376726-402F-164F-B409-E6528964A86D}" type="datetime1">
              <a:rPr lang="en-IE" smtClean="0"/>
              <a:t>24/05/2016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511266-A5A9-8F4C-8B94-A6CBAC812A70}" type="slidenum">
              <a:rPr lang="en-US" smtClean="0"/>
              <a:t>‹#›</a:t>
            </a:fld>
            <a:endParaRPr lang="en-US"/>
          </a:p>
        </p:txBody>
      </p:sp>
    </p:spTree>
    <p:extLst>
      <p:ext uri="{BB962C8B-B14F-4D97-AF65-F5344CB8AC3E}">
        <p14:creationId xmlns:p14="http://schemas.microsoft.com/office/powerpoint/2010/main" val="7228462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smtClean="0"/>
              <a:t>Click to edit Master title style</a:t>
            </a:r>
            <a:endParaRPr lang="en-US"/>
          </a:p>
        </p:txBody>
      </p:sp>
      <p:sp>
        <p:nvSpPr>
          <p:cNvPr id="3" name="Content Placeholder 2"/>
          <p:cNvSpPr>
            <a:spLocks noGrp="1"/>
          </p:cNvSpPr>
          <p:nvPr>
            <p:ph idx="1"/>
          </p:nvPr>
        </p:nvSpPr>
        <p:spPr/>
        <p:txBody>
          <a:body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4" name="Date Placeholder 3"/>
          <p:cNvSpPr>
            <a:spLocks noGrp="1"/>
          </p:cNvSpPr>
          <p:nvPr>
            <p:ph type="dt" sz="half" idx="10"/>
          </p:nvPr>
        </p:nvSpPr>
        <p:spPr/>
        <p:txBody>
          <a:bodyPr/>
          <a:lstStyle/>
          <a:p>
            <a:fld id="{30DCAC52-E5A1-7D4A-85BE-47D4AC83B463}" type="datetime1">
              <a:rPr lang="en-IE" smtClean="0"/>
              <a:t>24/05/2016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511266-A5A9-8F4C-8B94-A6CBAC812A70}" type="slidenum">
              <a:rPr lang="en-US" smtClean="0"/>
              <a:t>‹#›</a:t>
            </a:fld>
            <a:endParaRPr lang="en-US"/>
          </a:p>
        </p:txBody>
      </p:sp>
    </p:spTree>
    <p:extLst>
      <p:ext uri="{BB962C8B-B14F-4D97-AF65-F5344CB8AC3E}">
        <p14:creationId xmlns:p14="http://schemas.microsoft.com/office/powerpoint/2010/main" val="10439694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ga-IE"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ga-IE" smtClean="0"/>
              <a:t>Click to edit Master text styles</a:t>
            </a:r>
          </a:p>
        </p:txBody>
      </p:sp>
      <p:sp>
        <p:nvSpPr>
          <p:cNvPr id="4" name="Date Placeholder 3"/>
          <p:cNvSpPr>
            <a:spLocks noGrp="1"/>
          </p:cNvSpPr>
          <p:nvPr>
            <p:ph type="dt" sz="half" idx="10"/>
          </p:nvPr>
        </p:nvSpPr>
        <p:spPr/>
        <p:txBody>
          <a:bodyPr/>
          <a:lstStyle/>
          <a:p>
            <a:fld id="{74BAB1CC-680B-D347-9BBE-796A26CA4A66}" type="datetime1">
              <a:rPr lang="en-IE" smtClean="0"/>
              <a:t>24/05/2016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511266-A5A9-8F4C-8B94-A6CBAC812A70}" type="slidenum">
              <a:rPr lang="en-US" smtClean="0"/>
              <a:t>‹#›</a:t>
            </a:fld>
            <a:endParaRPr lang="en-US"/>
          </a:p>
        </p:txBody>
      </p:sp>
    </p:spTree>
    <p:extLst>
      <p:ext uri="{BB962C8B-B14F-4D97-AF65-F5344CB8AC3E}">
        <p14:creationId xmlns:p14="http://schemas.microsoft.com/office/powerpoint/2010/main" val="3354216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5" name="Date Placeholder 4"/>
          <p:cNvSpPr>
            <a:spLocks noGrp="1"/>
          </p:cNvSpPr>
          <p:nvPr>
            <p:ph type="dt" sz="half" idx="10"/>
          </p:nvPr>
        </p:nvSpPr>
        <p:spPr/>
        <p:txBody>
          <a:bodyPr/>
          <a:lstStyle/>
          <a:p>
            <a:fld id="{9E3E8338-E89D-E84D-A819-3B84C0134A07}" type="datetime1">
              <a:rPr lang="en-IE" smtClean="0"/>
              <a:t>24/05/2016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511266-A5A9-8F4C-8B94-A6CBAC812A70}" type="slidenum">
              <a:rPr lang="en-US" smtClean="0"/>
              <a:t>‹#›</a:t>
            </a:fld>
            <a:endParaRPr lang="en-US"/>
          </a:p>
        </p:txBody>
      </p:sp>
    </p:spTree>
    <p:extLst>
      <p:ext uri="{BB962C8B-B14F-4D97-AF65-F5344CB8AC3E}">
        <p14:creationId xmlns:p14="http://schemas.microsoft.com/office/powerpoint/2010/main" val="1916019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ga-IE"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ga-I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ga-I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7" name="Date Placeholder 6"/>
          <p:cNvSpPr>
            <a:spLocks noGrp="1"/>
          </p:cNvSpPr>
          <p:nvPr>
            <p:ph type="dt" sz="half" idx="10"/>
          </p:nvPr>
        </p:nvSpPr>
        <p:spPr/>
        <p:txBody>
          <a:bodyPr/>
          <a:lstStyle/>
          <a:p>
            <a:fld id="{AD7375EE-7148-6F46-9B1D-29F59FEF546F}" type="datetime1">
              <a:rPr lang="en-IE" smtClean="0"/>
              <a:t>24/05/2016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D511266-A5A9-8F4C-8B94-A6CBAC812A70}" type="slidenum">
              <a:rPr lang="en-US" smtClean="0"/>
              <a:t>‹#›</a:t>
            </a:fld>
            <a:endParaRPr lang="en-US"/>
          </a:p>
        </p:txBody>
      </p:sp>
    </p:spTree>
    <p:extLst>
      <p:ext uri="{BB962C8B-B14F-4D97-AF65-F5344CB8AC3E}">
        <p14:creationId xmlns:p14="http://schemas.microsoft.com/office/powerpoint/2010/main" val="27701332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smtClean="0"/>
              <a:t>Click to edit Master title style</a:t>
            </a:r>
            <a:endParaRPr lang="en-US"/>
          </a:p>
        </p:txBody>
      </p:sp>
      <p:sp>
        <p:nvSpPr>
          <p:cNvPr id="3" name="Date Placeholder 2"/>
          <p:cNvSpPr>
            <a:spLocks noGrp="1"/>
          </p:cNvSpPr>
          <p:nvPr>
            <p:ph type="dt" sz="half" idx="10"/>
          </p:nvPr>
        </p:nvSpPr>
        <p:spPr/>
        <p:txBody>
          <a:bodyPr/>
          <a:lstStyle/>
          <a:p>
            <a:fld id="{BBFCA216-19D3-454D-B502-C6F05B420A98}" type="datetime1">
              <a:rPr lang="en-IE" smtClean="0"/>
              <a:t>24/05/2016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D511266-A5A9-8F4C-8B94-A6CBAC812A70}" type="slidenum">
              <a:rPr lang="en-US" smtClean="0"/>
              <a:t>‹#›</a:t>
            </a:fld>
            <a:endParaRPr lang="en-US"/>
          </a:p>
        </p:txBody>
      </p:sp>
    </p:spTree>
    <p:extLst>
      <p:ext uri="{BB962C8B-B14F-4D97-AF65-F5344CB8AC3E}">
        <p14:creationId xmlns:p14="http://schemas.microsoft.com/office/powerpoint/2010/main" val="32640863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898209-18CE-CD4C-BDC3-95AE8B06BA5E}" type="datetime1">
              <a:rPr lang="en-IE" smtClean="0"/>
              <a:t>24/05/2016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D511266-A5A9-8F4C-8B94-A6CBAC812A70}" type="slidenum">
              <a:rPr lang="en-US" smtClean="0"/>
              <a:t>‹#›</a:t>
            </a:fld>
            <a:endParaRPr lang="en-US"/>
          </a:p>
        </p:txBody>
      </p:sp>
    </p:spTree>
    <p:extLst>
      <p:ext uri="{BB962C8B-B14F-4D97-AF65-F5344CB8AC3E}">
        <p14:creationId xmlns:p14="http://schemas.microsoft.com/office/powerpoint/2010/main" val="5420940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ga-IE"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ga-IE" smtClean="0"/>
              <a:t>Click to edit Master text styles</a:t>
            </a:r>
          </a:p>
        </p:txBody>
      </p:sp>
      <p:sp>
        <p:nvSpPr>
          <p:cNvPr id="5" name="Date Placeholder 4"/>
          <p:cNvSpPr>
            <a:spLocks noGrp="1"/>
          </p:cNvSpPr>
          <p:nvPr>
            <p:ph type="dt" sz="half" idx="10"/>
          </p:nvPr>
        </p:nvSpPr>
        <p:spPr/>
        <p:txBody>
          <a:bodyPr/>
          <a:lstStyle/>
          <a:p>
            <a:fld id="{AA00281E-0974-E042-B8ED-DE14108B313C}" type="datetime1">
              <a:rPr lang="en-IE" smtClean="0"/>
              <a:t>24/05/2016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511266-A5A9-8F4C-8B94-A6CBAC812A70}" type="slidenum">
              <a:rPr lang="en-US" smtClean="0"/>
              <a:t>‹#›</a:t>
            </a:fld>
            <a:endParaRPr lang="en-US"/>
          </a:p>
        </p:txBody>
      </p:sp>
    </p:spTree>
    <p:extLst>
      <p:ext uri="{BB962C8B-B14F-4D97-AF65-F5344CB8AC3E}">
        <p14:creationId xmlns:p14="http://schemas.microsoft.com/office/powerpoint/2010/main" val="274368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ga-IE"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ga-IE" smtClean="0"/>
              <a:t>Click to edit Master text styles</a:t>
            </a:r>
          </a:p>
        </p:txBody>
      </p:sp>
      <p:sp>
        <p:nvSpPr>
          <p:cNvPr id="5" name="Date Placeholder 4"/>
          <p:cNvSpPr>
            <a:spLocks noGrp="1"/>
          </p:cNvSpPr>
          <p:nvPr>
            <p:ph type="dt" sz="half" idx="10"/>
          </p:nvPr>
        </p:nvSpPr>
        <p:spPr/>
        <p:txBody>
          <a:bodyPr/>
          <a:lstStyle/>
          <a:p>
            <a:fld id="{0D09221F-3831-3143-B270-612D206CD540}" type="datetime1">
              <a:rPr lang="en-IE" smtClean="0"/>
              <a:t>24/05/2016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511266-A5A9-8F4C-8B94-A6CBAC812A70}" type="slidenum">
              <a:rPr lang="en-US" smtClean="0"/>
              <a:t>‹#›</a:t>
            </a:fld>
            <a:endParaRPr lang="en-US"/>
          </a:p>
        </p:txBody>
      </p:sp>
    </p:spTree>
    <p:extLst>
      <p:ext uri="{BB962C8B-B14F-4D97-AF65-F5344CB8AC3E}">
        <p14:creationId xmlns:p14="http://schemas.microsoft.com/office/powerpoint/2010/main" val="2822843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ga-IE"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6F9E5D-48D6-7144-A659-020D37C0A358}" type="datetime1">
              <a:rPr lang="en-IE" smtClean="0"/>
              <a:t>24/05/2016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511266-A5A9-8F4C-8B94-A6CBAC812A70}" type="slidenum">
              <a:rPr lang="en-US" smtClean="0"/>
              <a:t>‹#›</a:t>
            </a:fld>
            <a:endParaRPr lang="en-US"/>
          </a:p>
        </p:txBody>
      </p:sp>
    </p:spTree>
    <p:extLst>
      <p:ext uri="{BB962C8B-B14F-4D97-AF65-F5344CB8AC3E}">
        <p14:creationId xmlns:p14="http://schemas.microsoft.com/office/powerpoint/2010/main" val="23177713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www.cam.ac.uk"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95347"/>
            <a:ext cx="7772400" cy="1805104"/>
          </a:xfrm>
        </p:spPr>
        <p:txBody>
          <a:bodyPr>
            <a:normAutofit/>
          </a:bodyPr>
          <a:lstStyle/>
          <a:p>
            <a:r>
              <a:rPr lang="ru-RU" b="1" dirty="0"/>
              <a:t>Совершенствование </a:t>
            </a:r>
            <a:r>
              <a:rPr lang="ru-RU" b="1" dirty="0" smtClean="0"/>
              <a:t>культуры</a:t>
            </a:r>
            <a:r>
              <a:rPr lang="en-US" b="1" dirty="0" smtClean="0"/>
              <a:t> </a:t>
            </a:r>
            <a:r>
              <a:rPr lang="ru-RU" b="1" dirty="0" smtClean="0"/>
              <a:t>научных исследований</a:t>
            </a:r>
            <a:endParaRPr lang="en-US" dirty="0"/>
          </a:p>
        </p:txBody>
      </p:sp>
      <p:sp>
        <p:nvSpPr>
          <p:cNvPr id="5" name="Subtitle 4"/>
          <p:cNvSpPr>
            <a:spLocks noGrp="1"/>
          </p:cNvSpPr>
          <p:nvPr>
            <p:ph type="subTitle" idx="1"/>
          </p:nvPr>
        </p:nvSpPr>
        <p:spPr>
          <a:xfrm>
            <a:off x="2553606" y="4187277"/>
            <a:ext cx="6400800" cy="1752600"/>
          </a:xfrm>
        </p:spPr>
        <p:txBody>
          <a:bodyPr>
            <a:normAutofit fontScale="77500" lnSpcReduction="20000"/>
          </a:bodyPr>
          <a:lstStyle/>
          <a:p>
            <a:r>
              <a:rPr lang="ru-RU" b="1" dirty="0"/>
              <a:t>Нейл Коллинз</a:t>
            </a:r>
            <a:r>
              <a:rPr lang="ru-RU" dirty="0"/>
              <a:t>, профессор Школы гуманитарных и социальных наук Назарбаев Университета</a:t>
            </a:r>
            <a:endParaRPr lang="en-US" dirty="0"/>
          </a:p>
          <a:p>
            <a:r>
              <a:rPr lang="ru-RU" b="1" dirty="0"/>
              <a:t>Анна </a:t>
            </a:r>
            <a:r>
              <a:rPr lang="ru-RU" b="1" dirty="0" err="1"/>
              <a:t>Кохен</a:t>
            </a:r>
            <a:r>
              <a:rPr lang="ru-RU" b="1" dirty="0"/>
              <a:t>-Миллер</a:t>
            </a:r>
            <a:r>
              <a:rPr lang="ru-RU" dirty="0"/>
              <a:t>, ассистент-профессор Школы образования Назарбаев Университета</a:t>
            </a:r>
            <a:endParaRPr lang="en-US" dirty="0"/>
          </a:p>
        </p:txBody>
      </p:sp>
      <p:sp>
        <p:nvSpPr>
          <p:cNvPr id="4" name="Slide Number Placeholder 3"/>
          <p:cNvSpPr>
            <a:spLocks noGrp="1"/>
          </p:cNvSpPr>
          <p:nvPr>
            <p:ph type="sldNum" sz="quarter" idx="12"/>
          </p:nvPr>
        </p:nvSpPr>
        <p:spPr/>
        <p:txBody>
          <a:bodyPr/>
          <a:lstStyle/>
          <a:p>
            <a:fld id="{FD511266-A5A9-8F4C-8B94-A6CBAC812A70}" type="slidenum">
              <a:rPr lang="en-US" smtClean="0"/>
              <a:t>1</a:t>
            </a:fld>
            <a:endParaRPr lang="en-US"/>
          </a:p>
        </p:txBody>
      </p:sp>
    </p:spTree>
    <p:extLst>
      <p:ext uri="{BB962C8B-B14F-4D97-AF65-F5344CB8AC3E}">
        <p14:creationId xmlns:p14="http://schemas.microsoft.com/office/powerpoint/2010/main" val="40473371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32606"/>
            <a:ext cx="7772400" cy="1562892"/>
          </a:xfrm>
        </p:spPr>
        <p:txBody>
          <a:bodyPr/>
          <a:lstStyle/>
          <a:p>
            <a:r>
              <a:rPr lang="en-US" dirty="0">
                <a:latin typeface="Times New Roman"/>
                <a:cs typeface="Times New Roman"/>
              </a:rPr>
              <a:t>Research Visibility and Social Media</a:t>
            </a:r>
          </a:p>
        </p:txBody>
      </p:sp>
      <p:sp>
        <p:nvSpPr>
          <p:cNvPr id="3" name="Subtitle 2"/>
          <p:cNvSpPr>
            <a:spLocks noGrp="1"/>
          </p:cNvSpPr>
          <p:nvPr>
            <p:ph type="subTitle" idx="1"/>
          </p:nvPr>
        </p:nvSpPr>
        <p:spPr>
          <a:xfrm>
            <a:off x="1371600" y="2295498"/>
            <a:ext cx="6400800" cy="3343302"/>
          </a:xfrm>
        </p:spPr>
        <p:txBody>
          <a:bodyPr>
            <a:noAutofit/>
          </a:bodyPr>
          <a:lstStyle/>
          <a:p>
            <a:pPr marL="457200" indent="-457200" algn="l">
              <a:buFont typeface="Arial"/>
              <a:buChar char="•"/>
            </a:pPr>
            <a:endParaRPr lang="en-US" dirty="0">
              <a:solidFill>
                <a:schemeClr val="tx1"/>
              </a:solidFill>
              <a:latin typeface="Times New Roman"/>
              <a:cs typeface="Times New Roman"/>
            </a:endParaRPr>
          </a:p>
        </p:txBody>
      </p:sp>
      <p:pic>
        <p:nvPicPr>
          <p:cNvPr id="4" name="Picture 3" descr="Academia.edu 1.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431800"/>
            <a:ext cx="7912100" cy="5994400"/>
          </a:xfrm>
          <a:prstGeom prst="rect">
            <a:avLst/>
          </a:prstGeom>
        </p:spPr>
      </p:pic>
      <p:sp>
        <p:nvSpPr>
          <p:cNvPr id="5" name="Slide Number Placeholder 4"/>
          <p:cNvSpPr>
            <a:spLocks noGrp="1"/>
          </p:cNvSpPr>
          <p:nvPr>
            <p:ph type="sldNum" sz="quarter" idx="12"/>
          </p:nvPr>
        </p:nvSpPr>
        <p:spPr/>
        <p:txBody>
          <a:bodyPr/>
          <a:lstStyle/>
          <a:p>
            <a:fld id="{FD511266-A5A9-8F4C-8B94-A6CBAC812A70}" type="slidenum">
              <a:rPr lang="en-US" smtClean="0"/>
              <a:t>10</a:t>
            </a:fld>
            <a:endParaRPr lang="en-US"/>
          </a:p>
        </p:txBody>
      </p:sp>
    </p:spTree>
    <p:extLst>
      <p:ext uri="{BB962C8B-B14F-4D97-AF65-F5344CB8AC3E}">
        <p14:creationId xmlns:p14="http://schemas.microsoft.com/office/powerpoint/2010/main" val="22350002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Screen Shot 2016-05-23 at 17.17.42.png"/>
          <p:cNvPicPr>
            <a:picLocks noGrp="1" noChangeAspect="1"/>
          </p:cNvPicPr>
          <p:nvPr>
            <p:ph idx="1"/>
          </p:nvPr>
        </p:nvPicPr>
        <p:blipFill>
          <a:blip r:embed="rId2">
            <a:extLst>
              <a:ext uri="{28A0092B-C50C-407E-A947-70E740481C1C}">
                <a14:useLocalDpi xmlns:a14="http://schemas.microsoft.com/office/drawing/2010/main" val="0"/>
              </a:ext>
            </a:extLst>
          </a:blip>
          <a:srcRect l="-6521" r="-6521"/>
          <a:stretch>
            <a:fillRect/>
          </a:stretch>
        </p:blipFill>
        <p:spPr>
          <a:xfrm>
            <a:off x="457200" y="593725"/>
            <a:ext cx="8229600" cy="5532438"/>
          </a:xfrm>
        </p:spPr>
      </p:pic>
      <p:sp>
        <p:nvSpPr>
          <p:cNvPr id="4" name="Slide Number Placeholder 3"/>
          <p:cNvSpPr>
            <a:spLocks noGrp="1"/>
          </p:cNvSpPr>
          <p:nvPr>
            <p:ph type="sldNum" sz="quarter" idx="12"/>
          </p:nvPr>
        </p:nvSpPr>
        <p:spPr/>
        <p:txBody>
          <a:bodyPr/>
          <a:lstStyle/>
          <a:p>
            <a:fld id="{FD511266-A5A9-8F4C-8B94-A6CBAC812A70}" type="slidenum">
              <a:rPr lang="en-US" smtClean="0"/>
              <a:t>11</a:t>
            </a:fld>
            <a:endParaRPr lang="en-US"/>
          </a:p>
        </p:txBody>
      </p:sp>
    </p:spTree>
    <p:extLst>
      <p:ext uri="{BB962C8B-B14F-4D97-AF65-F5344CB8AC3E}">
        <p14:creationId xmlns:p14="http://schemas.microsoft.com/office/powerpoint/2010/main" val="24993865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32606"/>
            <a:ext cx="7772400" cy="1562892"/>
          </a:xfrm>
        </p:spPr>
        <p:txBody>
          <a:bodyPr/>
          <a:lstStyle/>
          <a:p>
            <a:r>
              <a:rPr lang="en-US" dirty="0">
                <a:latin typeface="Times New Roman"/>
                <a:cs typeface="Times New Roman"/>
              </a:rPr>
              <a:t>Research Visibility and Social Media</a:t>
            </a:r>
          </a:p>
        </p:txBody>
      </p:sp>
      <p:sp>
        <p:nvSpPr>
          <p:cNvPr id="3" name="Subtitle 2"/>
          <p:cNvSpPr>
            <a:spLocks noGrp="1"/>
          </p:cNvSpPr>
          <p:nvPr>
            <p:ph type="subTitle" idx="1"/>
          </p:nvPr>
        </p:nvSpPr>
        <p:spPr>
          <a:xfrm>
            <a:off x="1371600" y="2295498"/>
            <a:ext cx="6400800" cy="3343302"/>
          </a:xfrm>
        </p:spPr>
        <p:txBody>
          <a:bodyPr>
            <a:noAutofit/>
          </a:bodyPr>
          <a:lstStyle/>
          <a:p>
            <a:pPr marL="457200" indent="-457200" algn="l">
              <a:buFont typeface="Arial"/>
              <a:buChar char="•"/>
            </a:pPr>
            <a:endParaRPr lang="en-US" dirty="0">
              <a:solidFill>
                <a:schemeClr val="tx1"/>
              </a:solidFill>
              <a:latin typeface="Times New Roman"/>
              <a:cs typeface="Times New Roman"/>
            </a:endParaRPr>
          </a:p>
        </p:txBody>
      </p:sp>
      <p:pic>
        <p:nvPicPr>
          <p:cNvPr id="5" name="Picture 4" descr="Academia.edu 2.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11200"/>
            <a:ext cx="9144000" cy="5416137"/>
          </a:xfrm>
          <a:prstGeom prst="rect">
            <a:avLst/>
          </a:prstGeom>
        </p:spPr>
      </p:pic>
      <p:sp>
        <p:nvSpPr>
          <p:cNvPr id="6" name="Slide Number Placeholder 5"/>
          <p:cNvSpPr>
            <a:spLocks noGrp="1"/>
          </p:cNvSpPr>
          <p:nvPr>
            <p:ph type="sldNum" sz="quarter" idx="12"/>
          </p:nvPr>
        </p:nvSpPr>
        <p:spPr/>
        <p:txBody>
          <a:bodyPr/>
          <a:lstStyle/>
          <a:p>
            <a:fld id="{FD511266-A5A9-8F4C-8B94-A6CBAC812A70}" type="slidenum">
              <a:rPr lang="en-US" smtClean="0"/>
              <a:t>12</a:t>
            </a:fld>
            <a:endParaRPr lang="en-US"/>
          </a:p>
        </p:txBody>
      </p:sp>
    </p:spTree>
    <p:extLst>
      <p:ext uri="{BB962C8B-B14F-4D97-AF65-F5344CB8AC3E}">
        <p14:creationId xmlns:p14="http://schemas.microsoft.com/office/powerpoint/2010/main" val="17278791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9571" y="165109"/>
            <a:ext cx="8787161" cy="771593"/>
          </a:xfrm>
        </p:spPr>
        <p:txBody>
          <a:bodyPr>
            <a:normAutofit/>
          </a:bodyPr>
          <a:lstStyle/>
          <a:p>
            <a:r>
              <a:rPr lang="ru-RU" sz="4000" b="1" dirty="0">
                <a:latin typeface="Times New Roman"/>
                <a:cs typeface="Times New Roman"/>
              </a:rPr>
              <a:t>СМИ и известность исследователя</a:t>
            </a:r>
            <a:endParaRPr lang="en-US" sz="4000" dirty="0">
              <a:latin typeface="Times New Roman"/>
              <a:cs typeface="Times New Roman"/>
            </a:endParaRPr>
          </a:p>
        </p:txBody>
      </p:sp>
      <p:sp>
        <p:nvSpPr>
          <p:cNvPr id="3" name="Subtitle 2"/>
          <p:cNvSpPr>
            <a:spLocks noGrp="1"/>
          </p:cNvSpPr>
          <p:nvPr>
            <p:ph type="subTitle" idx="1"/>
          </p:nvPr>
        </p:nvSpPr>
        <p:spPr>
          <a:xfrm>
            <a:off x="747133" y="1293538"/>
            <a:ext cx="7860154" cy="3766126"/>
          </a:xfrm>
        </p:spPr>
        <p:txBody>
          <a:bodyPr>
            <a:noAutofit/>
          </a:bodyPr>
          <a:lstStyle/>
          <a:p>
            <a:pPr marL="457200" indent="-457200" algn="l">
              <a:buFont typeface="Arial"/>
              <a:buChar char="•"/>
            </a:pPr>
            <a:r>
              <a:rPr lang="ru-RU" sz="3600" baseline="0" dirty="0" smtClean="0">
                <a:solidFill>
                  <a:schemeClr val="tx1"/>
                </a:solidFill>
                <a:latin typeface="Times New Roman"/>
                <a:cs typeface="Times New Roman"/>
              </a:rPr>
              <a:t>Профессиональный аспект</a:t>
            </a:r>
            <a:endParaRPr lang="ru-RU" sz="3600" baseline="0" dirty="0" smtClean="0">
              <a:solidFill>
                <a:schemeClr val="tx1"/>
              </a:solidFill>
              <a:latin typeface="Times New Roman"/>
              <a:cs typeface="Times New Roman"/>
            </a:endParaRPr>
          </a:p>
          <a:p>
            <a:pPr marL="914400" lvl="1" indent="-457200" algn="l">
              <a:buFont typeface="Arial"/>
              <a:buChar char="•"/>
            </a:pPr>
            <a:r>
              <a:rPr lang="ru-RU" sz="3200" dirty="0" smtClean="0">
                <a:solidFill>
                  <a:schemeClr val="tx1"/>
                </a:solidFill>
                <a:latin typeface="Times New Roman"/>
                <a:cs typeface="Times New Roman"/>
              </a:rPr>
              <a:t>Воздействие плюс …</a:t>
            </a:r>
            <a:endParaRPr lang="ru-RU" sz="3200" dirty="0" smtClean="0">
              <a:solidFill>
                <a:schemeClr val="tx1"/>
              </a:solidFill>
              <a:latin typeface="Times New Roman"/>
              <a:cs typeface="Times New Roman"/>
            </a:endParaRPr>
          </a:p>
          <a:p>
            <a:pPr marL="1371600" lvl="2" indent="-457200" algn="l">
              <a:buFont typeface="Arial"/>
              <a:buChar char="•"/>
            </a:pPr>
            <a:r>
              <a:rPr lang="ru-RU" sz="2800" i="1" dirty="0" smtClean="0">
                <a:solidFill>
                  <a:schemeClr val="tx1"/>
                </a:solidFill>
                <a:latin typeface="Times New Roman"/>
                <a:cs typeface="Times New Roman"/>
              </a:rPr>
              <a:t>Установление </a:t>
            </a:r>
            <a:r>
              <a:rPr lang="ru-RU" sz="2800" i="1" dirty="0" smtClean="0">
                <a:solidFill>
                  <a:schemeClr val="tx1"/>
                </a:solidFill>
                <a:latin typeface="Times New Roman"/>
                <a:cs typeface="Times New Roman"/>
              </a:rPr>
              <a:t>деловых контактов</a:t>
            </a:r>
            <a:endParaRPr lang="en-US" sz="2800" i="1" dirty="0" smtClean="0">
              <a:solidFill>
                <a:schemeClr val="tx1"/>
              </a:solidFill>
              <a:latin typeface="Times New Roman"/>
              <a:cs typeface="Times New Roman"/>
            </a:endParaRPr>
          </a:p>
          <a:p>
            <a:pPr marL="1828800" lvl="3" indent="-457200" algn="l">
              <a:buFont typeface="Arial"/>
              <a:buChar char="•"/>
            </a:pPr>
            <a:r>
              <a:rPr lang="ru-RU" sz="2400" i="1" dirty="0" smtClean="0">
                <a:solidFill>
                  <a:schemeClr val="tx1"/>
                </a:solidFill>
                <a:latin typeface="Times New Roman"/>
                <a:cs typeface="Times New Roman"/>
              </a:rPr>
              <a:t>Конференции</a:t>
            </a:r>
            <a:endParaRPr lang="en-US" sz="2400" i="1" dirty="0" smtClean="0">
              <a:solidFill>
                <a:schemeClr val="tx1"/>
              </a:solidFill>
              <a:latin typeface="Times New Roman"/>
              <a:cs typeface="Times New Roman"/>
            </a:endParaRPr>
          </a:p>
          <a:p>
            <a:pPr marL="1828800" lvl="3" indent="-457200" algn="l">
              <a:buFont typeface="Arial"/>
              <a:buChar char="•"/>
            </a:pPr>
            <a:r>
              <a:rPr lang="ru-RU" sz="2400" i="1" dirty="0" smtClean="0">
                <a:solidFill>
                  <a:schemeClr val="tx1"/>
                </a:solidFill>
                <a:latin typeface="Times New Roman"/>
                <a:cs typeface="Times New Roman"/>
              </a:rPr>
              <a:t>Специализированные </a:t>
            </a:r>
            <a:r>
              <a:rPr lang="ru-RU" sz="2400" i="1" dirty="0" smtClean="0">
                <a:solidFill>
                  <a:schemeClr val="tx1"/>
                </a:solidFill>
                <a:latin typeface="Times New Roman"/>
                <a:cs typeface="Times New Roman"/>
              </a:rPr>
              <a:t>периодические издания</a:t>
            </a:r>
            <a:endParaRPr lang="en-US" sz="2400" i="1" dirty="0" smtClean="0">
              <a:solidFill>
                <a:schemeClr val="tx1"/>
              </a:solidFill>
              <a:latin typeface="Times New Roman"/>
              <a:cs typeface="Times New Roman"/>
            </a:endParaRPr>
          </a:p>
          <a:p>
            <a:pPr marL="1828800" lvl="3" indent="-457200" algn="l">
              <a:buFont typeface="Arial"/>
              <a:buChar char="•"/>
            </a:pPr>
            <a:r>
              <a:rPr lang="ru-RU" sz="2400" i="1" dirty="0" smtClean="0">
                <a:solidFill>
                  <a:schemeClr val="tx1"/>
                </a:solidFill>
                <a:latin typeface="Times New Roman"/>
                <a:cs typeface="Times New Roman"/>
              </a:rPr>
              <a:t>Возможности </a:t>
            </a:r>
            <a:r>
              <a:rPr lang="ru-RU" sz="2400" i="1" dirty="0" smtClean="0">
                <a:solidFill>
                  <a:schemeClr val="tx1"/>
                </a:solidFill>
                <a:latin typeface="Times New Roman"/>
                <a:cs typeface="Times New Roman"/>
              </a:rPr>
              <a:t>для обучения должностных лиц</a:t>
            </a:r>
            <a:endParaRPr lang="en-US" sz="2400" i="1" dirty="0">
              <a:solidFill>
                <a:schemeClr val="tx1"/>
              </a:solidFill>
              <a:latin typeface="Times New Roman"/>
              <a:cs typeface="Times New Roman"/>
            </a:endParaRPr>
          </a:p>
        </p:txBody>
      </p:sp>
      <p:sp>
        <p:nvSpPr>
          <p:cNvPr id="4" name="Slide Number Placeholder 3"/>
          <p:cNvSpPr>
            <a:spLocks noGrp="1"/>
          </p:cNvSpPr>
          <p:nvPr>
            <p:ph type="sldNum" sz="quarter" idx="12"/>
          </p:nvPr>
        </p:nvSpPr>
        <p:spPr/>
        <p:txBody>
          <a:bodyPr/>
          <a:lstStyle/>
          <a:p>
            <a:fld id="{FD511266-A5A9-8F4C-8B94-A6CBAC812A70}" type="slidenum">
              <a:rPr lang="en-US" smtClean="0"/>
              <a:t>13</a:t>
            </a:fld>
            <a:endParaRPr lang="en-US"/>
          </a:p>
        </p:txBody>
      </p:sp>
    </p:spTree>
    <p:extLst>
      <p:ext uri="{BB962C8B-B14F-4D97-AF65-F5344CB8AC3E}">
        <p14:creationId xmlns:p14="http://schemas.microsoft.com/office/powerpoint/2010/main" val="31116454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9571" y="125353"/>
            <a:ext cx="8731405" cy="822501"/>
          </a:xfrm>
        </p:spPr>
        <p:txBody>
          <a:bodyPr>
            <a:normAutofit/>
          </a:bodyPr>
          <a:lstStyle/>
          <a:p>
            <a:r>
              <a:rPr lang="ru-RU" sz="4000" b="1" dirty="0">
                <a:latin typeface="Times New Roman"/>
                <a:cs typeface="Times New Roman"/>
              </a:rPr>
              <a:t>СМИ и известность исследователя</a:t>
            </a:r>
            <a:endParaRPr lang="en-US" sz="4000" dirty="0">
              <a:latin typeface="Times New Roman"/>
              <a:cs typeface="Times New Roman"/>
            </a:endParaRPr>
          </a:p>
        </p:txBody>
      </p:sp>
      <p:sp>
        <p:nvSpPr>
          <p:cNvPr id="3" name="Subtitle 2"/>
          <p:cNvSpPr>
            <a:spLocks noGrp="1"/>
          </p:cNvSpPr>
          <p:nvPr>
            <p:ph type="subTitle" idx="1"/>
          </p:nvPr>
        </p:nvSpPr>
        <p:spPr>
          <a:xfrm>
            <a:off x="446049" y="1449706"/>
            <a:ext cx="8369959" cy="4315474"/>
          </a:xfrm>
        </p:spPr>
        <p:txBody>
          <a:bodyPr>
            <a:noAutofit/>
          </a:bodyPr>
          <a:lstStyle/>
          <a:p>
            <a:pPr marL="457200" indent="-457200" algn="l">
              <a:buFont typeface="Arial"/>
              <a:buChar char="•"/>
            </a:pPr>
            <a:r>
              <a:rPr lang="ru-RU" sz="3600" dirty="0" smtClean="0">
                <a:solidFill>
                  <a:schemeClr val="tx1"/>
                </a:solidFill>
                <a:latin typeface="Times New Roman"/>
                <a:cs typeface="Times New Roman"/>
              </a:rPr>
              <a:t>Социальный аспект (популярность)</a:t>
            </a:r>
            <a:endParaRPr lang="ru-RU" sz="3600" baseline="0" dirty="0" smtClean="0">
              <a:solidFill>
                <a:schemeClr val="tx1"/>
              </a:solidFill>
              <a:latin typeface="Times New Roman"/>
              <a:cs typeface="Times New Roman"/>
            </a:endParaRPr>
          </a:p>
          <a:p>
            <a:pPr marL="914400" lvl="1" indent="-457200" algn="l">
              <a:buFont typeface="Arial"/>
              <a:buChar char="•"/>
            </a:pPr>
            <a:r>
              <a:rPr lang="ru-RU" sz="3200" dirty="0" smtClean="0">
                <a:solidFill>
                  <a:schemeClr val="tx1"/>
                </a:solidFill>
                <a:latin typeface="Times New Roman"/>
                <a:cs typeface="Times New Roman"/>
              </a:rPr>
              <a:t>Блог,     однако …</a:t>
            </a:r>
            <a:endParaRPr lang="ru-RU" sz="3200" dirty="0" smtClean="0">
              <a:solidFill>
                <a:schemeClr val="tx1"/>
              </a:solidFill>
              <a:latin typeface="Times New Roman"/>
              <a:cs typeface="Times New Roman"/>
            </a:endParaRPr>
          </a:p>
          <a:p>
            <a:pPr marL="1371600" lvl="2" indent="-457200" algn="l">
              <a:buFont typeface="Arial"/>
              <a:buChar char="•"/>
            </a:pPr>
            <a:r>
              <a:rPr lang="ru-RU" sz="2600" dirty="0" smtClean="0">
                <a:solidFill>
                  <a:schemeClr val="tx1"/>
                </a:solidFill>
                <a:latin typeface="Times New Roman"/>
                <a:cs typeface="Times New Roman"/>
              </a:rPr>
              <a:t>Стандарты важны</a:t>
            </a:r>
            <a:r>
              <a:rPr lang="en-US" sz="2600" dirty="0" smtClean="0">
                <a:solidFill>
                  <a:schemeClr val="tx1"/>
                </a:solidFill>
                <a:latin typeface="Times New Roman"/>
                <a:cs typeface="Times New Roman"/>
              </a:rPr>
              <a:t>:</a:t>
            </a:r>
            <a:endParaRPr lang="en-US" sz="2600" dirty="0" smtClean="0">
              <a:solidFill>
                <a:schemeClr val="tx1"/>
              </a:solidFill>
              <a:latin typeface="Times New Roman"/>
              <a:cs typeface="Times New Roman"/>
            </a:endParaRPr>
          </a:p>
          <a:p>
            <a:pPr marL="1828800" lvl="3" indent="-457200" algn="l">
              <a:buFont typeface="Arial"/>
              <a:buChar char="•"/>
            </a:pPr>
            <a:r>
              <a:rPr lang="en-US" sz="2400" i="1" dirty="0" smtClean="0">
                <a:solidFill>
                  <a:schemeClr val="tx1"/>
                </a:solidFill>
                <a:latin typeface="Times New Roman"/>
                <a:cs typeface="Times New Roman"/>
              </a:rPr>
              <a:t>The Conversation</a:t>
            </a:r>
          </a:p>
          <a:p>
            <a:pPr marL="1828800" lvl="3" indent="-457200" algn="l">
              <a:buFont typeface="Arial"/>
              <a:buChar char="•"/>
            </a:pPr>
            <a:r>
              <a:rPr lang="en-US" sz="2400" dirty="0" smtClean="0">
                <a:solidFill>
                  <a:schemeClr val="tx1"/>
                </a:solidFill>
                <a:latin typeface="Times New Roman"/>
                <a:cs typeface="Times New Roman"/>
              </a:rPr>
              <a:t>Television + radio</a:t>
            </a:r>
            <a:endParaRPr lang="ru-RU" sz="2400" dirty="0" smtClean="0">
              <a:solidFill>
                <a:schemeClr val="tx1"/>
              </a:solidFill>
              <a:latin typeface="Times New Roman"/>
              <a:cs typeface="Times New Roman"/>
            </a:endParaRPr>
          </a:p>
          <a:p>
            <a:pPr marL="1828800" lvl="3" indent="-457200" algn="l">
              <a:buFont typeface="Arial"/>
              <a:buChar char="•"/>
            </a:pPr>
            <a:r>
              <a:rPr lang="ru-RU" sz="2400" i="1" dirty="0" smtClean="0">
                <a:solidFill>
                  <a:schemeClr val="tx1"/>
                </a:solidFill>
                <a:latin typeface="Times New Roman"/>
                <a:cs typeface="Times New Roman"/>
              </a:rPr>
              <a:t>Телевидение + радио</a:t>
            </a:r>
            <a:endParaRPr lang="en-US" sz="2400" i="1" dirty="0" smtClean="0">
              <a:solidFill>
                <a:schemeClr val="tx1"/>
              </a:solidFill>
              <a:latin typeface="Times New Roman"/>
              <a:cs typeface="Times New Roman"/>
            </a:endParaRPr>
          </a:p>
          <a:p>
            <a:pPr marL="2286000" lvl="4" indent="-457200" algn="l">
              <a:buFont typeface="Arial"/>
              <a:buChar char="•"/>
            </a:pPr>
            <a:r>
              <a:rPr lang="en-US" dirty="0" smtClean="0">
                <a:solidFill>
                  <a:schemeClr val="tx1"/>
                </a:solidFill>
                <a:latin typeface="Times New Roman"/>
                <a:cs typeface="Times New Roman"/>
              </a:rPr>
              <a:t>C</a:t>
            </a:r>
            <a:r>
              <a:rPr lang="ru-RU" dirty="0" smtClean="0">
                <a:solidFill>
                  <a:schemeClr val="tx1"/>
                </a:solidFill>
                <a:latin typeface="Times New Roman"/>
                <a:cs typeface="Times New Roman"/>
              </a:rPr>
              <a:t>правило комнаты отдыха</a:t>
            </a:r>
            <a:endParaRPr lang="en-US" sz="1800" i="1" dirty="0" smtClean="0">
              <a:solidFill>
                <a:schemeClr val="tx1"/>
              </a:solidFill>
              <a:latin typeface="Times New Roman"/>
              <a:cs typeface="Times New Roman"/>
            </a:endParaRPr>
          </a:p>
          <a:p>
            <a:pPr marL="1828800" lvl="3" indent="-457200" algn="l">
              <a:buFont typeface="Arial"/>
              <a:buChar char="•"/>
            </a:pPr>
            <a:r>
              <a:rPr lang="ru-RU" sz="2400" dirty="0" smtClean="0">
                <a:solidFill>
                  <a:schemeClr val="tx1"/>
                </a:solidFill>
                <a:latin typeface="Times New Roman"/>
                <a:cs typeface="Times New Roman"/>
              </a:rPr>
              <a:t>Пресса: доступна,   однако</a:t>
            </a:r>
            <a:r>
              <a:rPr lang="en-US" sz="2400" dirty="0" smtClean="0">
                <a:solidFill>
                  <a:schemeClr val="tx1"/>
                </a:solidFill>
                <a:latin typeface="Times New Roman"/>
                <a:cs typeface="Times New Roman"/>
              </a:rPr>
              <a:t>...</a:t>
            </a:r>
            <a:r>
              <a:rPr lang="ru-RU" sz="2400" dirty="0" smtClean="0">
                <a:solidFill>
                  <a:schemeClr val="tx1"/>
                </a:solidFill>
                <a:latin typeface="Times New Roman"/>
                <a:cs typeface="Times New Roman"/>
              </a:rPr>
              <a:t> </a:t>
            </a:r>
            <a:endParaRPr lang="en-US" sz="2400" i="1" dirty="0">
              <a:solidFill>
                <a:schemeClr val="tx1"/>
              </a:solidFill>
              <a:latin typeface="Times New Roman"/>
              <a:cs typeface="Times New Roman"/>
            </a:endParaRPr>
          </a:p>
        </p:txBody>
      </p:sp>
      <p:sp>
        <p:nvSpPr>
          <p:cNvPr id="4" name="Slide Number Placeholder 3"/>
          <p:cNvSpPr>
            <a:spLocks noGrp="1"/>
          </p:cNvSpPr>
          <p:nvPr>
            <p:ph type="sldNum" sz="quarter" idx="12"/>
          </p:nvPr>
        </p:nvSpPr>
        <p:spPr/>
        <p:txBody>
          <a:bodyPr/>
          <a:lstStyle/>
          <a:p>
            <a:fld id="{FD511266-A5A9-8F4C-8B94-A6CBAC812A70}" type="slidenum">
              <a:rPr lang="en-US" smtClean="0"/>
              <a:t>14</a:t>
            </a:fld>
            <a:endParaRPr lang="en-US" dirty="0"/>
          </a:p>
        </p:txBody>
      </p:sp>
    </p:spTree>
    <p:extLst>
      <p:ext uri="{BB962C8B-B14F-4D97-AF65-F5344CB8AC3E}">
        <p14:creationId xmlns:p14="http://schemas.microsoft.com/office/powerpoint/2010/main" val="40181623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8176" y="253113"/>
            <a:ext cx="8318500" cy="917774"/>
          </a:xfrm>
        </p:spPr>
        <p:txBody>
          <a:bodyPr>
            <a:normAutofit/>
          </a:bodyPr>
          <a:lstStyle/>
          <a:p>
            <a:r>
              <a:rPr lang="ru-RU" sz="4000" b="1" dirty="0">
                <a:latin typeface="Times New Roman"/>
                <a:cs typeface="Times New Roman"/>
              </a:rPr>
              <a:t>СМИ и известность исследователя</a:t>
            </a:r>
            <a:endParaRPr lang="en-US" sz="4000" dirty="0">
              <a:latin typeface="Times New Roman"/>
              <a:cs typeface="Times New Roman"/>
            </a:endParaRPr>
          </a:p>
        </p:txBody>
      </p:sp>
      <p:pic>
        <p:nvPicPr>
          <p:cNvPr id="4" name="Picture 3" descr="Academia.edu 4.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4019" y="1952401"/>
            <a:ext cx="7783201" cy="3162300"/>
          </a:xfrm>
          <a:prstGeom prst="rect">
            <a:avLst/>
          </a:prstGeom>
        </p:spPr>
      </p:pic>
      <p:sp>
        <p:nvSpPr>
          <p:cNvPr id="5" name="Slide Number Placeholder 4"/>
          <p:cNvSpPr>
            <a:spLocks noGrp="1"/>
          </p:cNvSpPr>
          <p:nvPr>
            <p:ph type="sldNum" sz="quarter" idx="12"/>
          </p:nvPr>
        </p:nvSpPr>
        <p:spPr/>
        <p:txBody>
          <a:bodyPr/>
          <a:lstStyle/>
          <a:p>
            <a:fld id="{FD511266-A5A9-8F4C-8B94-A6CBAC812A70}" type="slidenum">
              <a:rPr lang="en-US" smtClean="0"/>
              <a:t>15</a:t>
            </a:fld>
            <a:endParaRPr lang="en-US"/>
          </a:p>
        </p:txBody>
      </p:sp>
    </p:spTree>
    <p:extLst>
      <p:ext uri="{BB962C8B-B14F-4D97-AF65-F5344CB8AC3E}">
        <p14:creationId xmlns:p14="http://schemas.microsoft.com/office/powerpoint/2010/main" val="4320004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32606"/>
            <a:ext cx="7772400" cy="1562892"/>
          </a:xfrm>
        </p:spPr>
        <p:txBody>
          <a:bodyPr/>
          <a:lstStyle/>
          <a:p>
            <a:r>
              <a:rPr lang="en-US" dirty="0">
                <a:latin typeface="Times New Roman"/>
                <a:cs typeface="Times New Roman"/>
              </a:rPr>
              <a:t>Research Visibility and Social Media</a:t>
            </a:r>
          </a:p>
        </p:txBody>
      </p:sp>
      <p:sp>
        <p:nvSpPr>
          <p:cNvPr id="3" name="Subtitle 2"/>
          <p:cNvSpPr>
            <a:spLocks noGrp="1"/>
          </p:cNvSpPr>
          <p:nvPr>
            <p:ph type="subTitle" idx="1"/>
          </p:nvPr>
        </p:nvSpPr>
        <p:spPr>
          <a:xfrm>
            <a:off x="1371600" y="2295498"/>
            <a:ext cx="6400800" cy="3343302"/>
          </a:xfrm>
        </p:spPr>
        <p:txBody>
          <a:bodyPr>
            <a:noAutofit/>
          </a:bodyPr>
          <a:lstStyle/>
          <a:p>
            <a:pPr marL="457200" indent="-457200" algn="l">
              <a:buFont typeface="Arial"/>
              <a:buChar char="•"/>
            </a:pPr>
            <a:r>
              <a:rPr lang="en-US" sz="3600" dirty="0" smtClean="0">
                <a:solidFill>
                  <a:schemeClr val="tx1"/>
                </a:solidFill>
                <a:latin typeface="Times New Roman"/>
                <a:cs typeface="Times New Roman"/>
              </a:rPr>
              <a:t>Popular</a:t>
            </a:r>
            <a:r>
              <a:rPr lang="en-US" sz="3600" baseline="0" dirty="0" smtClean="0">
                <a:solidFill>
                  <a:schemeClr val="tx1"/>
                </a:solidFill>
                <a:latin typeface="Times New Roman"/>
                <a:cs typeface="Times New Roman"/>
              </a:rPr>
              <a:t>:</a:t>
            </a:r>
          </a:p>
          <a:p>
            <a:pPr marL="914400" lvl="1" indent="-457200" algn="l">
              <a:buFont typeface="Arial"/>
              <a:buChar char="•"/>
            </a:pPr>
            <a:r>
              <a:rPr lang="en-US" sz="3200" dirty="0" smtClean="0">
                <a:solidFill>
                  <a:schemeClr val="tx1"/>
                </a:solidFill>
                <a:latin typeface="Times New Roman"/>
                <a:cs typeface="Times New Roman"/>
              </a:rPr>
              <a:t>blog but...</a:t>
            </a:r>
          </a:p>
          <a:p>
            <a:pPr marL="1371600" lvl="2" indent="-457200" algn="l">
              <a:buFont typeface="Arial"/>
              <a:buChar char="•"/>
            </a:pPr>
            <a:r>
              <a:rPr lang="en-US" dirty="0" smtClean="0">
                <a:solidFill>
                  <a:schemeClr val="tx1"/>
                </a:solidFill>
                <a:latin typeface="Times New Roman"/>
                <a:cs typeface="Times New Roman"/>
              </a:rPr>
              <a:t>Standards important:</a:t>
            </a:r>
          </a:p>
          <a:p>
            <a:pPr marL="1828800" lvl="3" indent="-457200" algn="l">
              <a:buFont typeface="Arial"/>
              <a:buChar char="•"/>
            </a:pPr>
            <a:r>
              <a:rPr lang="en-US" i="1" dirty="0" smtClean="0">
                <a:solidFill>
                  <a:schemeClr val="tx1"/>
                </a:solidFill>
                <a:latin typeface="Times New Roman"/>
                <a:cs typeface="Times New Roman"/>
              </a:rPr>
              <a:t>The Conversation</a:t>
            </a:r>
          </a:p>
          <a:p>
            <a:pPr marL="1828800" lvl="3" indent="-457200" algn="l">
              <a:buFont typeface="Arial"/>
              <a:buChar char="•"/>
            </a:pPr>
            <a:r>
              <a:rPr lang="en-US" dirty="0" smtClean="0">
                <a:solidFill>
                  <a:schemeClr val="tx1"/>
                </a:solidFill>
                <a:latin typeface="Times New Roman"/>
                <a:cs typeface="Times New Roman"/>
              </a:rPr>
              <a:t>Television + radio</a:t>
            </a:r>
          </a:p>
          <a:p>
            <a:pPr marL="2286000" lvl="4" indent="-457200" algn="l">
              <a:buFont typeface="Arial"/>
              <a:buChar char="•"/>
            </a:pPr>
            <a:r>
              <a:rPr lang="en-US" dirty="0" smtClean="0">
                <a:solidFill>
                  <a:schemeClr val="tx1"/>
                </a:solidFill>
                <a:latin typeface="Times New Roman"/>
                <a:cs typeface="Times New Roman"/>
              </a:rPr>
              <a:t>Common room rule</a:t>
            </a:r>
          </a:p>
          <a:p>
            <a:pPr marL="1828800" lvl="3" indent="-457200" algn="l">
              <a:buFont typeface="Arial"/>
              <a:buChar char="•"/>
            </a:pPr>
            <a:r>
              <a:rPr lang="en-US" dirty="0" smtClean="0">
                <a:solidFill>
                  <a:schemeClr val="tx1"/>
                </a:solidFill>
                <a:latin typeface="Times New Roman"/>
                <a:cs typeface="Times New Roman"/>
              </a:rPr>
              <a:t>Press: accessible but...</a:t>
            </a:r>
            <a:endParaRPr lang="en-US" dirty="0">
              <a:solidFill>
                <a:schemeClr val="tx1"/>
              </a:solidFill>
              <a:latin typeface="Times New Roman"/>
              <a:cs typeface="Times New Roman"/>
            </a:endParaRPr>
          </a:p>
        </p:txBody>
      </p:sp>
      <p:sp>
        <p:nvSpPr>
          <p:cNvPr id="5" name="Slide Number Placeholder 4"/>
          <p:cNvSpPr>
            <a:spLocks noGrp="1"/>
          </p:cNvSpPr>
          <p:nvPr>
            <p:ph type="sldNum" sz="quarter" idx="12"/>
          </p:nvPr>
        </p:nvSpPr>
        <p:spPr/>
        <p:txBody>
          <a:bodyPr/>
          <a:lstStyle/>
          <a:p>
            <a:fld id="{FD511266-A5A9-8F4C-8B94-A6CBAC812A70}" type="slidenum">
              <a:rPr lang="en-US" smtClean="0"/>
              <a:t>16</a:t>
            </a:fld>
            <a:endParaRPr lang="en-US"/>
          </a:p>
        </p:txBody>
      </p:sp>
      <p:pic>
        <p:nvPicPr>
          <p:cNvPr id="6" name="Picture 5" descr="Academia.edu 5.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6400" y="0"/>
            <a:ext cx="8310431" cy="6858000"/>
          </a:xfrm>
          <a:prstGeom prst="rect">
            <a:avLst/>
          </a:prstGeom>
        </p:spPr>
      </p:pic>
    </p:spTree>
    <p:extLst>
      <p:ext uri="{BB962C8B-B14F-4D97-AF65-F5344CB8AC3E}">
        <p14:creationId xmlns:p14="http://schemas.microsoft.com/office/powerpoint/2010/main" val="17911694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32606"/>
            <a:ext cx="7772400" cy="1562892"/>
          </a:xfrm>
        </p:spPr>
        <p:txBody>
          <a:bodyPr/>
          <a:lstStyle/>
          <a:p>
            <a:r>
              <a:rPr lang="en-US" dirty="0">
                <a:latin typeface="Times New Roman"/>
                <a:cs typeface="Times New Roman"/>
              </a:rPr>
              <a:t>Research Visibility and Social Media</a:t>
            </a:r>
          </a:p>
        </p:txBody>
      </p:sp>
      <p:sp>
        <p:nvSpPr>
          <p:cNvPr id="3" name="Subtitle 2"/>
          <p:cNvSpPr>
            <a:spLocks noGrp="1"/>
          </p:cNvSpPr>
          <p:nvPr>
            <p:ph type="subTitle" idx="1"/>
          </p:nvPr>
        </p:nvSpPr>
        <p:spPr>
          <a:xfrm>
            <a:off x="1371600" y="2295498"/>
            <a:ext cx="6400800" cy="3343302"/>
          </a:xfrm>
        </p:spPr>
        <p:txBody>
          <a:bodyPr>
            <a:noAutofit/>
          </a:bodyPr>
          <a:lstStyle/>
          <a:p>
            <a:pPr marL="457200" indent="-457200" algn="l">
              <a:buFont typeface="Arial"/>
              <a:buChar char="•"/>
            </a:pPr>
            <a:r>
              <a:rPr lang="en-US" sz="3600" dirty="0" smtClean="0">
                <a:solidFill>
                  <a:schemeClr val="tx1"/>
                </a:solidFill>
                <a:latin typeface="Times New Roman"/>
                <a:cs typeface="Times New Roman"/>
              </a:rPr>
              <a:t>Popular</a:t>
            </a:r>
            <a:r>
              <a:rPr lang="en-US" sz="3600" baseline="0" dirty="0" smtClean="0">
                <a:solidFill>
                  <a:schemeClr val="tx1"/>
                </a:solidFill>
                <a:latin typeface="Times New Roman"/>
                <a:cs typeface="Times New Roman"/>
              </a:rPr>
              <a:t>:</a:t>
            </a:r>
          </a:p>
          <a:p>
            <a:pPr marL="914400" lvl="1" indent="-457200" algn="l">
              <a:buFont typeface="Arial"/>
              <a:buChar char="•"/>
            </a:pPr>
            <a:r>
              <a:rPr lang="en-US" sz="3200" dirty="0" smtClean="0">
                <a:solidFill>
                  <a:schemeClr val="tx1"/>
                </a:solidFill>
                <a:latin typeface="Times New Roman"/>
                <a:cs typeface="Times New Roman"/>
              </a:rPr>
              <a:t>blog but...</a:t>
            </a:r>
          </a:p>
          <a:p>
            <a:pPr marL="1371600" lvl="2" indent="-457200" algn="l">
              <a:buFont typeface="Arial"/>
              <a:buChar char="•"/>
            </a:pPr>
            <a:r>
              <a:rPr lang="en-US" dirty="0" smtClean="0">
                <a:solidFill>
                  <a:schemeClr val="tx1"/>
                </a:solidFill>
                <a:latin typeface="Times New Roman"/>
                <a:cs typeface="Times New Roman"/>
              </a:rPr>
              <a:t>Standards important:</a:t>
            </a:r>
          </a:p>
          <a:p>
            <a:pPr marL="1828800" lvl="3" indent="-457200" algn="l">
              <a:buFont typeface="Arial"/>
              <a:buChar char="•"/>
            </a:pPr>
            <a:r>
              <a:rPr lang="en-US" i="1" dirty="0" smtClean="0">
                <a:solidFill>
                  <a:schemeClr val="tx1"/>
                </a:solidFill>
                <a:latin typeface="Times New Roman"/>
                <a:cs typeface="Times New Roman"/>
              </a:rPr>
              <a:t>The Conversation</a:t>
            </a:r>
          </a:p>
          <a:p>
            <a:pPr marL="1828800" lvl="3" indent="-457200" algn="l">
              <a:buFont typeface="Arial"/>
              <a:buChar char="•"/>
            </a:pPr>
            <a:r>
              <a:rPr lang="en-US" dirty="0" smtClean="0">
                <a:solidFill>
                  <a:schemeClr val="tx1"/>
                </a:solidFill>
                <a:latin typeface="Times New Roman"/>
                <a:cs typeface="Times New Roman"/>
              </a:rPr>
              <a:t>Television + radio</a:t>
            </a:r>
          </a:p>
          <a:p>
            <a:pPr marL="2286000" lvl="4" indent="-457200" algn="l">
              <a:buFont typeface="Arial"/>
              <a:buChar char="•"/>
            </a:pPr>
            <a:r>
              <a:rPr lang="en-US" dirty="0" smtClean="0">
                <a:solidFill>
                  <a:schemeClr val="tx1"/>
                </a:solidFill>
                <a:latin typeface="Times New Roman"/>
                <a:cs typeface="Times New Roman"/>
              </a:rPr>
              <a:t>Common room rule</a:t>
            </a:r>
          </a:p>
          <a:p>
            <a:pPr marL="1828800" lvl="3" indent="-457200" algn="l">
              <a:buFont typeface="Arial"/>
              <a:buChar char="•"/>
            </a:pPr>
            <a:r>
              <a:rPr lang="en-US" dirty="0" smtClean="0">
                <a:solidFill>
                  <a:schemeClr val="tx1"/>
                </a:solidFill>
                <a:latin typeface="Times New Roman"/>
                <a:cs typeface="Times New Roman"/>
              </a:rPr>
              <a:t>Press: accessible but...</a:t>
            </a:r>
            <a:endParaRPr lang="en-US" dirty="0">
              <a:solidFill>
                <a:schemeClr val="tx1"/>
              </a:solidFill>
              <a:latin typeface="Times New Roman"/>
              <a:cs typeface="Times New Roman"/>
            </a:endParaRPr>
          </a:p>
        </p:txBody>
      </p:sp>
      <p:pic>
        <p:nvPicPr>
          <p:cNvPr id="7" name="Picture 6" descr="Academia.edu 6.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900" y="228600"/>
            <a:ext cx="8204200" cy="6388100"/>
          </a:xfrm>
          <a:prstGeom prst="rect">
            <a:avLst/>
          </a:prstGeom>
        </p:spPr>
      </p:pic>
      <p:sp>
        <p:nvSpPr>
          <p:cNvPr id="8" name="Slide Number Placeholder 7"/>
          <p:cNvSpPr>
            <a:spLocks noGrp="1"/>
          </p:cNvSpPr>
          <p:nvPr>
            <p:ph type="sldNum" sz="quarter" idx="12"/>
          </p:nvPr>
        </p:nvSpPr>
        <p:spPr/>
        <p:txBody>
          <a:bodyPr/>
          <a:lstStyle/>
          <a:p>
            <a:fld id="{FD511266-A5A9-8F4C-8B94-A6CBAC812A70}" type="slidenum">
              <a:rPr lang="en-US" smtClean="0"/>
              <a:t>17</a:t>
            </a:fld>
            <a:endParaRPr lang="en-US"/>
          </a:p>
        </p:txBody>
      </p:sp>
    </p:spTree>
    <p:extLst>
      <p:ext uri="{BB962C8B-B14F-4D97-AF65-F5344CB8AC3E}">
        <p14:creationId xmlns:p14="http://schemas.microsoft.com/office/powerpoint/2010/main" val="11465263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6478" y="235650"/>
            <a:ext cx="8608742" cy="756809"/>
          </a:xfrm>
        </p:spPr>
        <p:txBody>
          <a:bodyPr>
            <a:normAutofit/>
          </a:bodyPr>
          <a:lstStyle/>
          <a:p>
            <a:r>
              <a:rPr lang="ru-RU" sz="4000" b="1" dirty="0">
                <a:latin typeface="Times New Roman"/>
                <a:cs typeface="Times New Roman"/>
              </a:rPr>
              <a:t>СМИ и известность исследователя</a:t>
            </a:r>
            <a:endParaRPr lang="en-US" sz="4000" dirty="0">
              <a:latin typeface="Times New Roman"/>
              <a:cs typeface="Times New Roman"/>
            </a:endParaRPr>
          </a:p>
        </p:txBody>
      </p:sp>
      <p:sp>
        <p:nvSpPr>
          <p:cNvPr id="3" name="Subtitle 2"/>
          <p:cNvSpPr>
            <a:spLocks noGrp="1"/>
          </p:cNvSpPr>
          <p:nvPr>
            <p:ph type="subTitle" idx="1"/>
          </p:nvPr>
        </p:nvSpPr>
        <p:spPr>
          <a:xfrm>
            <a:off x="446051" y="1081668"/>
            <a:ext cx="8564133" cy="4516243"/>
          </a:xfrm>
        </p:spPr>
        <p:txBody>
          <a:bodyPr>
            <a:noAutofit/>
          </a:bodyPr>
          <a:lstStyle/>
          <a:p>
            <a:pPr marL="457200" indent="-457200" algn="l">
              <a:buFont typeface="Arial"/>
              <a:buChar char="•"/>
            </a:pPr>
            <a:r>
              <a:rPr lang="ru-RU" sz="3600" dirty="0" smtClean="0">
                <a:solidFill>
                  <a:schemeClr val="tx1"/>
                </a:solidFill>
                <a:latin typeface="Times New Roman"/>
                <a:cs typeface="Times New Roman"/>
              </a:rPr>
              <a:t>Трехкомпонентная стратегия</a:t>
            </a:r>
            <a:r>
              <a:rPr lang="en-US" sz="3600" baseline="0" dirty="0" smtClean="0">
                <a:solidFill>
                  <a:schemeClr val="tx1"/>
                </a:solidFill>
                <a:latin typeface="Times New Roman"/>
                <a:cs typeface="Times New Roman"/>
              </a:rPr>
              <a:t>:</a:t>
            </a:r>
            <a:endParaRPr lang="ru-RU" sz="3600" baseline="0" dirty="0" smtClean="0">
              <a:solidFill>
                <a:schemeClr val="tx1"/>
              </a:solidFill>
              <a:latin typeface="Times New Roman"/>
              <a:cs typeface="Times New Roman"/>
            </a:endParaRPr>
          </a:p>
          <a:p>
            <a:pPr marL="914400" lvl="1" indent="-457200" algn="l">
              <a:buFont typeface="Arial"/>
              <a:buChar char="•"/>
            </a:pPr>
            <a:r>
              <a:rPr lang="ru-RU" sz="2400" i="1" dirty="0" smtClean="0">
                <a:solidFill>
                  <a:schemeClr val="tx1"/>
                </a:solidFill>
                <a:latin typeface="Times New Roman"/>
                <a:cs typeface="Times New Roman"/>
              </a:rPr>
              <a:t>Экспертная оценка; Профессиональный и Социальный аспекты</a:t>
            </a:r>
            <a:endParaRPr lang="en-US" sz="2400" i="1" dirty="0" smtClean="0">
              <a:solidFill>
                <a:schemeClr val="tx1"/>
              </a:solidFill>
              <a:latin typeface="Times New Roman"/>
              <a:cs typeface="Times New Roman"/>
            </a:endParaRPr>
          </a:p>
          <a:p>
            <a:pPr marL="457200" indent="-457200" algn="l">
              <a:buFont typeface="Arial"/>
              <a:buChar char="•"/>
            </a:pPr>
            <a:r>
              <a:rPr lang="ru-RU" sz="3600" dirty="0" smtClean="0">
                <a:solidFill>
                  <a:schemeClr val="tx1"/>
                </a:solidFill>
                <a:latin typeface="Times New Roman"/>
                <a:cs typeface="Times New Roman"/>
              </a:rPr>
              <a:t>Для университета</a:t>
            </a:r>
            <a:r>
              <a:rPr lang="en-US" sz="3600" dirty="0" smtClean="0">
                <a:solidFill>
                  <a:schemeClr val="tx1"/>
                </a:solidFill>
                <a:latin typeface="Times New Roman"/>
                <a:cs typeface="Times New Roman"/>
              </a:rPr>
              <a:t>:</a:t>
            </a:r>
            <a:endParaRPr lang="ru-RU" sz="3600" dirty="0" smtClean="0">
              <a:solidFill>
                <a:schemeClr val="tx1"/>
              </a:solidFill>
              <a:latin typeface="Times New Roman"/>
              <a:cs typeface="Times New Roman"/>
            </a:endParaRPr>
          </a:p>
          <a:p>
            <a:pPr marL="914400" lvl="1" indent="-457200" algn="l">
              <a:buFont typeface="Arial"/>
              <a:buChar char="•"/>
            </a:pPr>
            <a:r>
              <a:rPr lang="ru-RU" dirty="0" smtClean="0">
                <a:solidFill>
                  <a:schemeClr val="tx1"/>
                </a:solidFill>
                <a:latin typeface="Times New Roman"/>
                <a:cs typeface="Times New Roman"/>
              </a:rPr>
              <a:t>Рейтинг</a:t>
            </a:r>
            <a:endParaRPr lang="ru-RU" dirty="0" smtClean="0">
              <a:solidFill>
                <a:schemeClr val="tx1"/>
              </a:solidFill>
              <a:latin typeface="Times New Roman"/>
              <a:cs typeface="Times New Roman"/>
            </a:endParaRPr>
          </a:p>
          <a:p>
            <a:pPr marL="457200" indent="-457200" algn="l">
              <a:buFont typeface="Arial"/>
              <a:buChar char="•"/>
            </a:pPr>
            <a:r>
              <a:rPr lang="ru-RU" dirty="0" smtClean="0">
                <a:solidFill>
                  <a:schemeClr val="tx1"/>
                </a:solidFill>
                <a:latin typeface="Times New Roman"/>
                <a:cs typeface="Times New Roman"/>
              </a:rPr>
              <a:t>Для исследователя</a:t>
            </a:r>
            <a:endParaRPr lang="en-US" dirty="0" smtClean="0">
              <a:solidFill>
                <a:schemeClr val="tx1"/>
              </a:solidFill>
              <a:latin typeface="Times New Roman"/>
              <a:cs typeface="Times New Roman"/>
            </a:endParaRPr>
          </a:p>
          <a:p>
            <a:pPr marL="914400" lvl="1" indent="-457200" algn="l">
              <a:buFont typeface="Arial"/>
              <a:buChar char="•"/>
            </a:pPr>
            <a:r>
              <a:rPr lang="ru-RU" dirty="0" smtClean="0">
                <a:solidFill>
                  <a:schemeClr val="tx1"/>
                </a:solidFill>
                <a:latin typeface="Times New Roman"/>
                <a:cs typeface="Times New Roman"/>
              </a:rPr>
              <a:t>Карьера</a:t>
            </a:r>
            <a:endParaRPr lang="en-US" sz="2000" i="1" dirty="0">
              <a:solidFill>
                <a:schemeClr val="tx1"/>
              </a:solidFill>
              <a:latin typeface="Times New Roman"/>
              <a:cs typeface="Times New Roman"/>
            </a:endParaRPr>
          </a:p>
        </p:txBody>
      </p:sp>
      <p:sp>
        <p:nvSpPr>
          <p:cNvPr id="4" name="Slide Number Placeholder 3"/>
          <p:cNvSpPr>
            <a:spLocks noGrp="1"/>
          </p:cNvSpPr>
          <p:nvPr>
            <p:ph type="sldNum" sz="quarter" idx="12"/>
          </p:nvPr>
        </p:nvSpPr>
        <p:spPr/>
        <p:txBody>
          <a:bodyPr/>
          <a:lstStyle/>
          <a:p>
            <a:fld id="{FD511266-A5A9-8F4C-8B94-A6CBAC812A70}" type="slidenum">
              <a:rPr lang="en-US" smtClean="0"/>
              <a:t>18</a:t>
            </a:fld>
            <a:endParaRPr lang="en-US"/>
          </a:p>
        </p:txBody>
      </p:sp>
    </p:spTree>
    <p:extLst>
      <p:ext uri="{BB962C8B-B14F-4D97-AF65-F5344CB8AC3E}">
        <p14:creationId xmlns:p14="http://schemas.microsoft.com/office/powerpoint/2010/main" val="23363277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ВЫВОДЫ</a:t>
            </a:r>
            <a:endParaRPr lang="en-US" dirty="0"/>
          </a:p>
        </p:txBody>
      </p:sp>
      <p:sp>
        <p:nvSpPr>
          <p:cNvPr id="3" name="Content Placeholder 2"/>
          <p:cNvSpPr>
            <a:spLocks noGrp="1"/>
          </p:cNvSpPr>
          <p:nvPr>
            <p:ph sz="half" idx="1"/>
          </p:nvPr>
        </p:nvSpPr>
        <p:spPr>
          <a:xfrm>
            <a:off x="457200" y="1600200"/>
            <a:ext cx="4683512" cy="4525963"/>
          </a:xfrm>
        </p:spPr>
        <p:txBody>
          <a:bodyPr/>
          <a:lstStyle/>
          <a:p>
            <a:r>
              <a:rPr lang="ru-RU" dirty="0" smtClean="0"/>
              <a:t>Что представляет собой Ваше виртуальное присутствие</a:t>
            </a:r>
            <a:r>
              <a:rPr lang="en-US" dirty="0" smtClean="0"/>
              <a:t>?</a:t>
            </a:r>
            <a:endParaRPr lang="en-US" dirty="0" smtClean="0"/>
          </a:p>
          <a:p>
            <a:r>
              <a:rPr lang="ru-RU" dirty="0" smtClean="0"/>
              <a:t>Какие ключевые понятия связаны с Вами</a:t>
            </a:r>
            <a:r>
              <a:rPr lang="en-US" dirty="0" smtClean="0"/>
              <a:t>?</a:t>
            </a:r>
            <a:endParaRPr lang="en-US" dirty="0" smtClean="0"/>
          </a:p>
          <a:p>
            <a:r>
              <a:rPr lang="ru-RU" dirty="0" smtClean="0"/>
              <a:t>Кто связан с Вами в виртуальном сообществе</a:t>
            </a:r>
            <a:r>
              <a:rPr lang="en-US" dirty="0" smtClean="0"/>
              <a:t>?</a:t>
            </a:r>
            <a:endParaRPr lang="en-US" dirty="0"/>
          </a:p>
        </p:txBody>
      </p:sp>
      <p:pic>
        <p:nvPicPr>
          <p:cNvPr id="6" name="Content Placeholder 5" descr="Screen Shot 2016-05-24 at 07.46.21.png"/>
          <p:cNvPicPr>
            <a:picLocks noGrp="1" noChangeAspect="1"/>
          </p:cNvPicPr>
          <p:nvPr>
            <p:ph sz="half" idx="2"/>
          </p:nvPr>
        </p:nvPicPr>
        <p:blipFill>
          <a:blip r:embed="rId2">
            <a:extLst>
              <a:ext uri="{28A0092B-C50C-407E-A947-70E740481C1C}">
                <a14:useLocalDpi xmlns:a14="http://schemas.microsoft.com/office/drawing/2010/main" val="0"/>
              </a:ext>
            </a:extLst>
          </a:blip>
          <a:srcRect l="7809" r="7809"/>
          <a:stretch>
            <a:fillRect/>
          </a:stretch>
        </p:blipFill>
        <p:spPr>
          <a:xfrm rot="879627">
            <a:off x="6048765" y="3085899"/>
            <a:ext cx="2695915" cy="3021247"/>
          </a:xfrm>
        </p:spPr>
      </p:pic>
      <p:sp>
        <p:nvSpPr>
          <p:cNvPr id="4" name="Slide Number Placeholder 3"/>
          <p:cNvSpPr>
            <a:spLocks noGrp="1"/>
          </p:cNvSpPr>
          <p:nvPr>
            <p:ph type="sldNum" sz="quarter" idx="12"/>
          </p:nvPr>
        </p:nvSpPr>
        <p:spPr/>
        <p:txBody>
          <a:bodyPr/>
          <a:lstStyle/>
          <a:p>
            <a:fld id="{FD511266-A5A9-8F4C-8B94-A6CBAC812A70}" type="slidenum">
              <a:rPr lang="en-US" smtClean="0"/>
              <a:t>19</a:t>
            </a:fld>
            <a:endParaRPr lang="en-US"/>
          </a:p>
        </p:txBody>
      </p:sp>
      <p:pic>
        <p:nvPicPr>
          <p:cNvPr id="7" name="Picture 6" descr="Screen Shot 2016-05-24 at 07.46.2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919852">
            <a:off x="5398090" y="2116337"/>
            <a:ext cx="1719489" cy="1690831"/>
          </a:xfrm>
          <a:prstGeom prst="rect">
            <a:avLst/>
          </a:prstGeom>
        </p:spPr>
      </p:pic>
    </p:spTree>
    <p:extLst>
      <p:ext uri="{BB962C8B-B14F-4D97-AF65-F5344CB8AC3E}">
        <p14:creationId xmlns:p14="http://schemas.microsoft.com/office/powerpoint/2010/main" val="34070489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4799" y="-58024"/>
            <a:ext cx="8617226" cy="1039332"/>
          </a:xfrm>
        </p:spPr>
        <p:txBody>
          <a:bodyPr>
            <a:normAutofit fontScale="90000"/>
          </a:bodyPr>
          <a:lstStyle/>
          <a:p>
            <a:r>
              <a:rPr lang="ru-RU" b="1" dirty="0" smtClean="0">
                <a:latin typeface="Times New Roman"/>
                <a:cs typeface="Times New Roman"/>
              </a:rPr>
              <a:t>СМИ и известность исследователя</a:t>
            </a:r>
            <a:endParaRPr lang="en-US" sz="3100" b="1" dirty="0">
              <a:latin typeface="Times New Roman"/>
              <a:cs typeface="Times New Roman"/>
            </a:endParaRPr>
          </a:p>
        </p:txBody>
      </p:sp>
      <p:sp>
        <p:nvSpPr>
          <p:cNvPr id="3" name="Subtitle 2"/>
          <p:cNvSpPr>
            <a:spLocks noGrp="1"/>
          </p:cNvSpPr>
          <p:nvPr>
            <p:ph type="subTitle" idx="1"/>
          </p:nvPr>
        </p:nvSpPr>
        <p:spPr>
          <a:xfrm>
            <a:off x="691377" y="1462095"/>
            <a:ext cx="7783550" cy="3699911"/>
          </a:xfrm>
        </p:spPr>
        <p:txBody>
          <a:bodyPr>
            <a:noAutofit/>
          </a:bodyPr>
          <a:lstStyle/>
          <a:p>
            <a:pPr marL="457200" indent="-457200" algn="l">
              <a:buFont typeface="Arial"/>
              <a:buChar char="•"/>
            </a:pPr>
            <a:r>
              <a:rPr lang="ru-RU" sz="3600" dirty="0" smtClean="0">
                <a:solidFill>
                  <a:schemeClr val="tx1"/>
                </a:solidFill>
                <a:latin typeface="Times New Roman"/>
                <a:cs typeface="Times New Roman"/>
              </a:rPr>
              <a:t>Трехкомпонентная стратегия</a:t>
            </a:r>
            <a:r>
              <a:rPr lang="en-US" sz="3600" baseline="0" dirty="0" smtClean="0">
                <a:solidFill>
                  <a:schemeClr val="tx1"/>
                </a:solidFill>
                <a:latin typeface="Times New Roman"/>
                <a:cs typeface="Times New Roman"/>
              </a:rPr>
              <a:t>:</a:t>
            </a:r>
            <a:r>
              <a:rPr lang="ru-RU" sz="3600" baseline="0" dirty="0" smtClean="0">
                <a:solidFill>
                  <a:schemeClr val="tx1"/>
                </a:solidFill>
                <a:latin typeface="Times New Roman"/>
                <a:cs typeface="Times New Roman"/>
              </a:rPr>
              <a:t> </a:t>
            </a:r>
            <a:endParaRPr lang="ru-RU" sz="3600" baseline="0" dirty="0" smtClean="0">
              <a:solidFill>
                <a:schemeClr val="tx1"/>
              </a:solidFill>
              <a:latin typeface="Times New Roman"/>
              <a:cs typeface="Times New Roman"/>
            </a:endParaRPr>
          </a:p>
          <a:p>
            <a:pPr marL="914400" lvl="1" indent="-457200" algn="l">
              <a:buFont typeface="+mj-lt"/>
              <a:buAutoNum type="arabicPeriod"/>
            </a:pPr>
            <a:r>
              <a:rPr lang="ru-RU" sz="2400" i="1" dirty="0" smtClean="0">
                <a:solidFill>
                  <a:schemeClr val="tx1"/>
                </a:solidFill>
                <a:latin typeface="Times New Roman"/>
                <a:cs typeface="Times New Roman"/>
              </a:rPr>
              <a:t>Экспертная </a:t>
            </a:r>
            <a:r>
              <a:rPr lang="ru-RU" sz="2400" i="1" dirty="0" smtClean="0">
                <a:solidFill>
                  <a:schemeClr val="tx1"/>
                </a:solidFill>
                <a:latin typeface="Times New Roman"/>
                <a:cs typeface="Times New Roman"/>
              </a:rPr>
              <a:t>оценка</a:t>
            </a:r>
            <a:endParaRPr lang="en-US" sz="2400" i="1" dirty="0" smtClean="0">
              <a:solidFill>
                <a:schemeClr val="tx1"/>
              </a:solidFill>
              <a:latin typeface="Times New Roman"/>
              <a:cs typeface="Times New Roman"/>
            </a:endParaRPr>
          </a:p>
          <a:p>
            <a:pPr marL="914400" lvl="1" indent="-457200" algn="l">
              <a:buFont typeface="+mj-lt"/>
              <a:buAutoNum type="arabicPeriod"/>
            </a:pPr>
            <a:r>
              <a:rPr lang="ru-RU" sz="2400" i="1" dirty="0" smtClean="0">
                <a:solidFill>
                  <a:schemeClr val="tx1"/>
                </a:solidFill>
                <a:latin typeface="Times New Roman"/>
                <a:cs typeface="Times New Roman"/>
              </a:rPr>
              <a:t>Профессиональный аспект</a:t>
            </a:r>
            <a:endParaRPr lang="en-US" sz="2400" i="1" dirty="0" smtClean="0">
              <a:solidFill>
                <a:schemeClr val="tx1"/>
              </a:solidFill>
              <a:latin typeface="Times New Roman"/>
              <a:cs typeface="Times New Roman"/>
            </a:endParaRPr>
          </a:p>
          <a:p>
            <a:pPr marL="914400" lvl="1" indent="-457200" algn="l">
              <a:buFont typeface="+mj-lt"/>
              <a:buAutoNum type="arabicPeriod"/>
            </a:pPr>
            <a:r>
              <a:rPr lang="ru-RU" sz="2400" i="1" dirty="0" smtClean="0">
                <a:solidFill>
                  <a:schemeClr val="tx1"/>
                </a:solidFill>
                <a:latin typeface="Times New Roman"/>
                <a:cs typeface="Times New Roman"/>
              </a:rPr>
              <a:t>Социальный аспект</a:t>
            </a:r>
            <a:endParaRPr lang="en-US" sz="2400" i="1" dirty="0" smtClean="0">
              <a:solidFill>
                <a:schemeClr val="tx1"/>
              </a:solidFill>
              <a:latin typeface="Times New Roman"/>
              <a:cs typeface="Times New Roman"/>
            </a:endParaRPr>
          </a:p>
          <a:p>
            <a:pPr marL="457200" indent="-457200" algn="l">
              <a:buFont typeface="Arial"/>
              <a:buChar char="•"/>
            </a:pPr>
            <a:r>
              <a:rPr lang="ru-RU" sz="3600" dirty="0" smtClean="0">
                <a:solidFill>
                  <a:schemeClr val="tx1"/>
                </a:solidFill>
                <a:latin typeface="Times New Roman"/>
                <a:cs typeface="Times New Roman"/>
              </a:rPr>
              <a:t>Измерение воздействия</a:t>
            </a:r>
            <a:r>
              <a:rPr lang="en-US" sz="3600" dirty="0" smtClean="0">
                <a:solidFill>
                  <a:schemeClr val="tx1"/>
                </a:solidFill>
                <a:latin typeface="Times New Roman"/>
                <a:cs typeface="Times New Roman"/>
              </a:rPr>
              <a:t>: </a:t>
            </a:r>
            <a:r>
              <a:rPr lang="en-US" sz="4400" dirty="0" smtClean="0">
                <a:solidFill>
                  <a:schemeClr val="tx1"/>
                </a:solidFill>
                <a:latin typeface="Wingdings"/>
                <a:ea typeface="Wingdings"/>
                <a:cs typeface="Wingdings"/>
                <a:sym typeface="Wingdings"/>
              </a:rPr>
              <a:t></a:t>
            </a:r>
            <a:endParaRPr lang="ru-RU" sz="4400" dirty="0" smtClean="0">
              <a:solidFill>
                <a:schemeClr val="tx1"/>
              </a:solidFill>
              <a:latin typeface="Wingdings"/>
              <a:ea typeface="Wingdings"/>
              <a:cs typeface="Wingdings"/>
              <a:sym typeface="Wingdings"/>
            </a:endParaRPr>
          </a:p>
        </p:txBody>
      </p:sp>
      <p:sp>
        <p:nvSpPr>
          <p:cNvPr id="4" name="Slide Number Placeholder 3"/>
          <p:cNvSpPr>
            <a:spLocks noGrp="1"/>
          </p:cNvSpPr>
          <p:nvPr>
            <p:ph type="sldNum" sz="quarter" idx="12"/>
          </p:nvPr>
        </p:nvSpPr>
        <p:spPr/>
        <p:txBody>
          <a:bodyPr/>
          <a:lstStyle/>
          <a:p>
            <a:fld id="{FD511266-A5A9-8F4C-8B94-A6CBAC812A70}" type="slidenum">
              <a:rPr lang="en-US" smtClean="0"/>
              <a:t>2</a:t>
            </a:fld>
            <a:endParaRPr lang="en-US"/>
          </a:p>
        </p:txBody>
      </p:sp>
    </p:spTree>
    <p:extLst>
      <p:ext uri="{BB962C8B-B14F-4D97-AF65-F5344CB8AC3E}">
        <p14:creationId xmlns:p14="http://schemas.microsoft.com/office/powerpoint/2010/main" val="34852571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1873" y="108137"/>
            <a:ext cx="8720253" cy="1140800"/>
          </a:xfrm>
        </p:spPr>
        <p:txBody>
          <a:bodyPr>
            <a:normAutofit/>
          </a:bodyPr>
          <a:lstStyle/>
          <a:p>
            <a:r>
              <a:rPr lang="ru-RU" sz="4000" b="1" dirty="0">
                <a:latin typeface="Times New Roman"/>
                <a:cs typeface="Times New Roman"/>
              </a:rPr>
              <a:t>СМИ и известность исследователя</a:t>
            </a:r>
            <a:endParaRPr lang="en-US" sz="4000" dirty="0">
              <a:latin typeface="Times New Roman"/>
              <a:cs typeface="Times New Roman"/>
            </a:endParaRPr>
          </a:p>
        </p:txBody>
      </p:sp>
      <p:sp>
        <p:nvSpPr>
          <p:cNvPr id="3" name="Subtitle 2"/>
          <p:cNvSpPr>
            <a:spLocks noGrp="1"/>
          </p:cNvSpPr>
          <p:nvPr>
            <p:ph type="subTitle" idx="1"/>
          </p:nvPr>
        </p:nvSpPr>
        <p:spPr>
          <a:xfrm>
            <a:off x="685800" y="1427357"/>
            <a:ext cx="8001000" cy="4718722"/>
          </a:xfrm>
        </p:spPr>
        <p:txBody>
          <a:bodyPr>
            <a:noAutofit/>
          </a:bodyPr>
          <a:lstStyle/>
          <a:p>
            <a:pPr marL="457200" indent="-457200" algn="l">
              <a:buFont typeface="Arial"/>
              <a:buChar char="•"/>
            </a:pPr>
            <a:r>
              <a:rPr lang="ru-RU" sz="3600" b="1" dirty="0">
                <a:solidFill>
                  <a:schemeClr val="tx1"/>
                </a:solidFill>
                <a:latin typeface="Times New Roman"/>
                <a:cs typeface="Times New Roman"/>
              </a:rPr>
              <a:t>Экспертная </a:t>
            </a:r>
            <a:r>
              <a:rPr lang="ru-RU" sz="3600" b="1" dirty="0" smtClean="0">
                <a:solidFill>
                  <a:schemeClr val="tx1"/>
                </a:solidFill>
                <a:latin typeface="Times New Roman"/>
                <a:cs typeface="Times New Roman"/>
              </a:rPr>
              <a:t>оценка</a:t>
            </a:r>
            <a:r>
              <a:rPr lang="en-US" sz="3600" baseline="0" dirty="0" smtClean="0">
                <a:solidFill>
                  <a:schemeClr val="tx1"/>
                </a:solidFill>
                <a:latin typeface="Times New Roman"/>
                <a:cs typeface="Times New Roman"/>
              </a:rPr>
              <a:t>:</a:t>
            </a:r>
            <a:endParaRPr lang="ru-RU" sz="3600" baseline="0" dirty="0" smtClean="0">
              <a:solidFill>
                <a:schemeClr val="tx1"/>
              </a:solidFill>
              <a:latin typeface="Times New Roman"/>
              <a:cs typeface="Times New Roman"/>
            </a:endParaRPr>
          </a:p>
          <a:p>
            <a:pPr marL="914400" lvl="1" indent="-457200" algn="l">
              <a:buFont typeface="Arial"/>
              <a:buChar char="•"/>
            </a:pPr>
            <a:r>
              <a:rPr lang="ru-RU" sz="3200" i="1" dirty="0">
                <a:solidFill>
                  <a:schemeClr val="tx1"/>
                </a:solidFill>
                <a:latin typeface="Times New Roman"/>
                <a:cs typeface="Times New Roman"/>
              </a:rPr>
              <a:t>«Золотой стандарт», однако…</a:t>
            </a:r>
            <a:endParaRPr lang="ru-RU" sz="3200" dirty="0" smtClean="0">
              <a:solidFill>
                <a:schemeClr val="tx1"/>
              </a:solidFill>
              <a:latin typeface="Times New Roman"/>
              <a:cs typeface="Times New Roman"/>
            </a:endParaRPr>
          </a:p>
          <a:p>
            <a:pPr marL="914400" lvl="1" indent="-457200" algn="l">
              <a:buFont typeface="Arial"/>
              <a:buChar char="•"/>
            </a:pPr>
            <a:endParaRPr lang="en-US" sz="2200" i="1" dirty="0" smtClean="0">
              <a:solidFill>
                <a:schemeClr val="tx1"/>
              </a:solidFill>
              <a:latin typeface="Times New Roman"/>
              <a:cs typeface="Times New Roman"/>
            </a:endParaRPr>
          </a:p>
          <a:p>
            <a:pPr marL="1371600" lvl="2" indent="-457200" algn="l">
              <a:buFont typeface="Arial"/>
              <a:buChar char="•"/>
            </a:pPr>
            <a:r>
              <a:rPr lang="ru-RU" sz="2800" b="1" dirty="0" smtClean="0">
                <a:solidFill>
                  <a:schemeClr val="tx1"/>
                </a:solidFill>
                <a:latin typeface="Times New Roman"/>
                <a:cs typeface="Times New Roman"/>
              </a:rPr>
              <a:t>Продвижение</a:t>
            </a:r>
            <a:r>
              <a:rPr lang="en-US" sz="2800" b="1" dirty="0" smtClean="0">
                <a:solidFill>
                  <a:schemeClr val="tx1"/>
                </a:solidFill>
                <a:latin typeface="Times New Roman"/>
                <a:cs typeface="Times New Roman"/>
              </a:rPr>
              <a:t>:</a:t>
            </a:r>
            <a:endParaRPr lang="ru-RU" sz="2800" b="1" dirty="0" smtClean="0">
              <a:solidFill>
                <a:schemeClr val="tx1"/>
              </a:solidFill>
              <a:latin typeface="Times New Roman"/>
              <a:cs typeface="Times New Roman"/>
            </a:endParaRPr>
          </a:p>
          <a:p>
            <a:pPr marL="1828800" lvl="3" indent="-457200" algn="l">
              <a:buFont typeface="Arial"/>
              <a:buChar char="•"/>
            </a:pPr>
            <a:r>
              <a:rPr lang="ru-RU" sz="2400" b="1" i="1" dirty="0" smtClean="0">
                <a:solidFill>
                  <a:schemeClr val="tx1"/>
                </a:solidFill>
                <a:latin typeface="Times New Roman"/>
                <a:cs typeface="Times New Roman"/>
              </a:rPr>
              <a:t>Домашняя страница университета</a:t>
            </a:r>
            <a:endParaRPr lang="en-US" sz="2400" b="1" i="1" dirty="0" smtClean="0">
              <a:solidFill>
                <a:schemeClr val="tx1"/>
              </a:solidFill>
              <a:latin typeface="Times New Roman"/>
              <a:cs typeface="Times New Roman"/>
            </a:endParaRPr>
          </a:p>
          <a:p>
            <a:pPr marL="1828800" lvl="3" indent="-457200" algn="l">
              <a:buFont typeface="Arial"/>
              <a:buChar char="•"/>
            </a:pPr>
            <a:r>
              <a:rPr lang="en-US" sz="2400" b="1" i="1" dirty="0" err="1" smtClean="0">
                <a:solidFill>
                  <a:schemeClr val="tx1"/>
                </a:solidFill>
                <a:latin typeface="Times New Roman"/>
                <a:cs typeface="Times New Roman"/>
              </a:rPr>
              <a:t>ResearchGate</a:t>
            </a:r>
            <a:endParaRPr lang="en-US" sz="2400" b="1" i="1" dirty="0" smtClean="0">
              <a:solidFill>
                <a:schemeClr val="tx1"/>
              </a:solidFill>
              <a:latin typeface="Times New Roman"/>
              <a:cs typeface="Times New Roman"/>
            </a:endParaRPr>
          </a:p>
          <a:p>
            <a:pPr marL="1828800" lvl="3" indent="-457200" algn="l">
              <a:buFont typeface="Arial"/>
              <a:buChar char="•"/>
            </a:pPr>
            <a:r>
              <a:rPr lang="en-US" sz="2400" b="1" i="1" dirty="0" err="1" smtClean="0">
                <a:solidFill>
                  <a:schemeClr val="tx1"/>
                </a:solidFill>
                <a:latin typeface="Times New Roman"/>
                <a:cs typeface="Times New Roman"/>
              </a:rPr>
              <a:t>Academia.edu</a:t>
            </a:r>
            <a:endParaRPr lang="en-US" sz="2400" b="1" i="1" dirty="0">
              <a:solidFill>
                <a:schemeClr val="tx1"/>
              </a:solidFill>
              <a:latin typeface="Times New Roman"/>
              <a:cs typeface="Times New Roman"/>
            </a:endParaRPr>
          </a:p>
        </p:txBody>
      </p:sp>
      <p:sp>
        <p:nvSpPr>
          <p:cNvPr id="4" name="Slide Number Placeholder 3"/>
          <p:cNvSpPr>
            <a:spLocks noGrp="1"/>
          </p:cNvSpPr>
          <p:nvPr>
            <p:ph type="sldNum" sz="quarter" idx="12"/>
          </p:nvPr>
        </p:nvSpPr>
        <p:spPr/>
        <p:txBody>
          <a:bodyPr/>
          <a:lstStyle/>
          <a:p>
            <a:fld id="{FD511266-A5A9-8F4C-8B94-A6CBAC812A70}" type="slidenum">
              <a:rPr lang="en-US" smtClean="0"/>
              <a:t>3</a:t>
            </a:fld>
            <a:endParaRPr lang="en-US"/>
          </a:p>
        </p:txBody>
      </p:sp>
    </p:spTree>
    <p:extLst>
      <p:ext uri="{BB962C8B-B14F-4D97-AF65-F5344CB8AC3E}">
        <p14:creationId xmlns:p14="http://schemas.microsoft.com/office/powerpoint/2010/main" val="30045996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1511" y="184260"/>
            <a:ext cx="8876371" cy="841652"/>
          </a:xfrm>
        </p:spPr>
        <p:txBody>
          <a:bodyPr>
            <a:normAutofit/>
          </a:bodyPr>
          <a:lstStyle/>
          <a:p>
            <a:r>
              <a:rPr lang="ru-RU" sz="4000" b="1" dirty="0">
                <a:latin typeface="Times New Roman"/>
                <a:cs typeface="Times New Roman"/>
              </a:rPr>
              <a:t>СМИ и известность исследователя</a:t>
            </a:r>
            <a:endParaRPr lang="en-US" sz="4000" dirty="0">
              <a:latin typeface="Times New Roman"/>
              <a:cs typeface="Times New Roman"/>
            </a:endParaRPr>
          </a:p>
        </p:txBody>
      </p:sp>
      <p:sp>
        <p:nvSpPr>
          <p:cNvPr id="3" name="Subtitle 2"/>
          <p:cNvSpPr>
            <a:spLocks noGrp="1"/>
          </p:cNvSpPr>
          <p:nvPr>
            <p:ph type="subTitle" idx="1"/>
          </p:nvPr>
        </p:nvSpPr>
        <p:spPr>
          <a:xfrm>
            <a:off x="535257" y="1401465"/>
            <a:ext cx="7957364" cy="3343302"/>
          </a:xfrm>
        </p:spPr>
        <p:txBody>
          <a:bodyPr>
            <a:noAutofit/>
          </a:bodyPr>
          <a:lstStyle/>
          <a:p>
            <a:pPr marL="457200" indent="-457200" algn="l">
              <a:buFont typeface="Arial"/>
              <a:buChar char="•"/>
            </a:pPr>
            <a:r>
              <a:rPr lang="ru-RU" sz="3600" b="1" dirty="0">
                <a:solidFill>
                  <a:schemeClr val="tx1"/>
                </a:solidFill>
                <a:latin typeface="Times New Roman"/>
                <a:cs typeface="Times New Roman"/>
              </a:rPr>
              <a:t>Экспертная оценка</a:t>
            </a:r>
            <a:r>
              <a:rPr lang="en-US" sz="3600" dirty="0">
                <a:solidFill>
                  <a:schemeClr val="tx1"/>
                </a:solidFill>
                <a:latin typeface="Times New Roman"/>
                <a:cs typeface="Times New Roman"/>
              </a:rPr>
              <a:t>:</a:t>
            </a:r>
            <a:endParaRPr lang="ru-RU" sz="3600" dirty="0">
              <a:solidFill>
                <a:schemeClr val="tx1"/>
              </a:solidFill>
              <a:latin typeface="Times New Roman"/>
              <a:cs typeface="Times New Roman"/>
            </a:endParaRPr>
          </a:p>
          <a:p>
            <a:pPr marL="914400" lvl="1" indent="-457200" algn="l">
              <a:buFont typeface="Arial"/>
              <a:buChar char="•"/>
            </a:pPr>
            <a:r>
              <a:rPr lang="ru-RU" b="1" i="1" dirty="0">
                <a:solidFill>
                  <a:schemeClr val="tx1"/>
                </a:solidFill>
                <a:latin typeface="Times New Roman"/>
                <a:cs typeface="Times New Roman"/>
              </a:rPr>
              <a:t>Домашняя страница университета</a:t>
            </a:r>
            <a:endParaRPr lang="en-US" b="1" i="1" dirty="0">
              <a:solidFill>
                <a:schemeClr val="tx1"/>
              </a:solidFill>
              <a:latin typeface="Times New Roman"/>
              <a:cs typeface="Times New Roman"/>
            </a:endParaRPr>
          </a:p>
          <a:p>
            <a:pPr marL="1371600" lvl="2" indent="-457200" algn="l">
              <a:buFont typeface="Arial"/>
              <a:buChar char="•"/>
            </a:pPr>
            <a:r>
              <a:rPr lang="ru-RU" sz="2400" kern="1200" dirty="0" smtClean="0">
                <a:solidFill>
                  <a:srgbClr val="000000"/>
                </a:solidFill>
                <a:effectLst/>
                <a:latin typeface="Times New Roman"/>
                <a:ea typeface="+mn-ea"/>
                <a:cs typeface="Times New Roman"/>
              </a:rPr>
              <a:t>Самый важный актив маркетинга, однако…</a:t>
            </a:r>
            <a:endParaRPr lang="ru-RU" sz="2400" kern="1200" baseline="0" dirty="0" smtClean="0">
              <a:solidFill>
                <a:srgbClr val="000000"/>
              </a:solidFill>
              <a:effectLst/>
              <a:latin typeface="Times New Roman"/>
              <a:ea typeface="+mn-ea"/>
              <a:cs typeface="Times New Roman"/>
            </a:endParaRPr>
          </a:p>
          <a:p>
            <a:pPr marL="1828800" lvl="3" indent="-457200" algn="l">
              <a:buFont typeface="Arial"/>
              <a:buChar char="•"/>
            </a:pPr>
            <a:r>
              <a:rPr lang="ru-RU" sz="2400" kern="1200" dirty="0" smtClean="0">
                <a:solidFill>
                  <a:srgbClr val="000000"/>
                </a:solidFill>
                <a:effectLst/>
                <a:latin typeface="Times New Roman"/>
                <a:cs typeface="Times New Roman"/>
              </a:rPr>
              <a:t>Непрофессиональная аудитория</a:t>
            </a:r>
            <a:endParaRPr lang="ru-RU" sz="2400" dirty="0" smtClean="0">
              <a:solidFill>
                <a:srgbClr val="000000"/>
              </a:solidFill>
              <a:latin typeface="Times New Roman"/>
              <a:cs typeface="Times New Roman"/>
            </a:endParaRPr>
          </a:p>
          <a:p>
            <a:pPr marL="1828800" lvl="3" indent="-457200" algn="l">
              <a:buFont typeface="Arial"/>
              <a:buChar char="•"/>
            </a:pPr>
            <a:r>
              <a:rPr lang="en-US" dirty="0" smtClean="0">
                <a:solidFill>
                  <a:srgbClr val="000000"/>
                </a:solidFill>
                <a:latin typeface="Times New Roman"/>
                <a:cs typeface="Times New Roman"/>
                <a:hlinkClick r:id="rId3"/>
              </a:rPr>
              <a:t>http</a:t>
            </a:r>
            <a:r>
              <a:rPr lang="en-US" dirty="0" smtClean="0">
                <a:solidFill>
                  <a:srgbClr val="000000"/>
                </a:solidFill>
                <a:latin typeface="Times New Roman"/>
                <a:cs typeface="Times New Roman"/>
                <a:hlinkClick r:id="rId3"/>
              </a:rPr>
              <a:t>://www.cam.ac.uk</a:t>
            </a:r>
            <a:endParaRPr lang="en-US" dirty="0" smtClean="0">
              <a:solidFill>
                <a:srgbClr val="000000"/>
              </a:solidFill>
              <a:latin typeface="Times New Roman"/>
              <a:cs typeface="Times New Roman"/>
            </a:endParaRPr>
          </a:p>
          <a:p>
            <a:pPr marL="914400" lvl="1" indent="-457200" algn="l">
              <a:buFont typeface="Arial"/>
              <a:buChar char="•"/>
            </a:pPr>
            <a:r>
              <a:rPr lang="ru-RU" b="1" i="1" dirty="0" smtClean="0">
                <a:solidFill>
                  <a:schemeClr val="tx1"/>
                </a:solidFill>
                <a:latin typeface="Times New Roman"/>
                <a:cs typeface="Times New Roman"/>
              </a:rPr>
              <a:t>Собственная </a:t>
            </a:r>
            <a:r>
              <a:rPr lang="en-US" b="1" i="1" dirty="0" smtClean="0">
                <a:solidFill>
                  <a:schemeClr val="tx1"/>
                </a:solidFill>
                <a:latin typeface="Times New Roman"/>
                <a:cs typeface="Times New Roman"/>
              </a:rPr>
              <a:t>web-</a:t>
            </a:r>
            <a:r>
              <a:rPr lang="ru-RU" b="1" i="1" dirty="0" smtClean="0">
                <a:solidFill>
                  <a:schemeClr val="tx1"/>
                </a:solidFill>
                <a:latin typeface="Times New Roman"/>
                <a:cs typeface="Times New Roman"/>
              </a:rPr>
              <a:t>страница</a:t>
            </a:r>
            <a:endParaRPr lang="en-US" b="1" i="1" dirty="0">
              <a:solidFill>
                <a:schemeClr val="tx1"/>
              </a:solidFill>
              <a:latin typeface="Times New Roman"/>
              <a:cs typeface="Times New Roman"/>
            </a:endParaRPr>
          </a:p>
          <a:p>
            <a:pPr marL="2286000" lvl="4" indent="-457200" algn="l">
              <a:buFont typeface="Arial"/>
              <a:buChar char="•"/>
            </a:pPr>
            <a:r>
              <a:rPr lang="en-US" dirty="0" smtClean="0">
                <a:solidFill>
                  <a:srgbClr val="000000"/>
                </a:solidFill>
                <a:latin typeface="Times New Roman"/>
                <a:cs typeface="Times New Roman"/>
              </a:rPr>
              <a:t>http</a:t>
            </a:r>
            <a:r>
              <a:rPr lang="en-US" dirty="0" smtClean="0">
                <a:solidFill>
                  <a:srgbClr val="000000"/>
                </a:solidFill>
                <a:latin typeface="Times New Roman"/>
                <a:cs typeface="Times New Roman"/>
              </a:rPr>
              <a:t>://www.raw-rhodes.co.uk</a:t>
            </a:r>
          </a:p>
          <a:p>
            <a:pPr marL="457200" lvl="0" indent="-457200" algn="l">
              <a:buFont typeface="Arial"/>
              <a:buChar char="•"/>
            </a:pPr>
            <a:endParaRPr lang="en-US" dirty="0" smtClean="0">
              <a:solidFill>
                <a:srgbClr val="000000"/>
              </a:solidFill>
              <a:latin typeface="Times New Roman"/>
              <a:cs typeface="Times New Roman"/>
            </a:endParaRPr>
          </a:p>
          <a:p>
            <a:pPr marL="1828800" lvl="3" indent="-457200" algn="l">
              <a:buFont typeface="Arial"/>
              <a:buChar char="•"/>
            </a:pPr>
            <a:endParaRPr lang="en-US" dirty="0" smtClean="0">
              <a:solidFill>
                <a:schemeClr val="tx1"/>
              </a:solidFill>
              <a:latin typeface="Times New Roman"/>
              <a:cs typeface="Times New Roman"/>
            </a:endParaRPr>
          </a:p>
        </p:txBody>
      </p:sp>
      <p:sp>
        <p:nvSpPr>
          <p:cNvPr id="4" name="Slide Number Placeholder 3"/>
          <p:cNvSpPr>
            <a:spLocks noGrp="1"/>
          </p:cNvSpPr>
          <p:nvPr>
            <p:ph type="sldNum" sz="quarter" idx="12"/>
          </p:nvPr>
        </p:nvSpPr>
        <p:spPr/>
        <p:txBody>
          <a:bodyPr/>
          <a:lstStyle/>
          <a:p>
            <a:fld id="{FD511266-A5A9-8F4C-8B94-A6CBAC812A70}" type="slidenum">
              <a:rPr lang="en-US" smtClean="0"/>
              <a:t>4</a:t>
            </a:fld>
            <a:endParaRPr lang="en-US"/>
          </a:p>
        </p:txBody>
      </p:sp>
    </p:spTree>
    <p:extLst>
      <p:ext uri="{BB962C8B-B14F-4D97-AF65-F5344CB8AC3E}">
        <p14:creationId xmlns:p14="http://schemas.microsoft.com/office/powerpoint/2010/main" val="2627048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1873" y="435411"/>
            <a:ext cx="8697951" cy="594389"/>
          </a:xfrm>
        </p:spPr>
        <p:txBody>
          <a:bodyPr>
            <a:normAutofit fontScale="90000"/>
          </a:bodyPr>
          <a:lstStyle/>
          <a:p>
            <a:r>
              <a:rPr lang="ru-RU" sz="4000" b="1" dirty="0">
                <a:latin typeface="Times New Roman"/>
                <a:cs typeface="Times New Roman"/>
              </a:rPr>
              <a:t>СМИ и известность исследователя</a:t>
            </a:r>
            <a:endParaRPr lang="en-US" sz="4000" dirty="0">
              <a:latin typeface="Times New Roman"/>
              <a:cs typeface="Times New Roman"/>
            </a:endParaRPr>
          </a:p>
        </p:txBody>
      </p:sp>
      <p:sp>
        <p:nvSpPr>
          <p:cNvPr id="3" name="Subtitle 2"/>
          <p:cNvSpPr>
            <a:spLocks noGrp="1"/>
          </p:cNvSpPr>
          <p:nvPr>
            <p:ph type="subTitle" idx="1"/>
          </p:nvPr>
        </p:nvSpPr>
        <p:spPr>
          <a:xfrm>
            <a:off x="323385" y="1516565"/>
            <a:ext cx="8363415" cy="4415883"/>
          </a:xfrm>
        </p:spPr>
        <p:txBody>
          <a:bodyPr>
            <a:noAutofit/>
          </a:bodyPr>
          <a:lstStyle/>
          <a:p>
            <a:pPr marL="457200" indent="-457200" algn="l">
              <a:buFont typeface="Arial"/>
              <a:buChar char="•"/>
            </a:pPr>
            <a:r>
              <a:rPr lang="en-US" dirty="0" err="1" smtClean="0">
                <a:solidFill>
                  <a:srgbClr val="000000"/>
                </a:solidFill>
                <a:latin typeface="Times New Roman"/>
                <a:cs typeface="Times New Roman"/>
              </a:rPr>
              <a:t>ResearchGate</a:t>
            </a:r>
            <a:endParaRPr lang="en-US" dirty="0" smtClean="0">
              <a:solidFill>
                <a:srgbClr val="000000"/>
              </a:solidFill>
              <a:latin typeface="Times New Roman"/>
              <a:cs typeface="Times New Roman"/>
            </a:endParaRPr>
          </a:p>
          <a:p>
            <a:pPr marL="1371600" lvl="2" indent="-457200" algn="l">
              <a:buFont typeface="Arial"/>
              <a:buChar char="•"/>
            </a:pPr>
            <a:r>
              <a:rPr lang="ru-RU" sz="2800" b="1" i="1" dirty="0" smtClean="0">
                <a:solidFill>
                  <a:srgbClr val="000000"/>
                </a:solidFill>
                <a:latin typeface="Times New Roman"/>
                <a:cs typeface="Times New Roman"/>
              </a:rPr>
              <a:t>Сайт </a:t>
            </a:r>
            <a:r>
              <a:rPr lang="ru-RU" sz="2800" b="1" i="1" dirty="0" smtClean="0">
                <a:solidFill>
                  <a:srgbClr val="000000"/>
                </a:solidFill>
                <a:latin typeface="Times New Roman"/>
                <a:cs typeface="Times New Roman"/>
              </a:rPr>
              <a:t>для установления деловых </a:t>
            </a:r>
            <a:r>
              <a:rPr lang="ru-RU" sz="2800" b="1" i="1" dirty="0" smtClean="0">
                <a:solidFill>
                  <a:srgbClr val="000000"/>
                </a:solidFill>
                <a:latin typeface="Times New Roman"/>
                <a:cs typeface="Times New Roman"/>
              </a:rPr>
              <a:t>контактов</a:t>
            </a:r>
            <a:r>
              <a:rPr lang="en-US" sz="2800" b="1" i="1" dirty="0" smtClean="0">
                <a:solidFill>
                  <a:srgbClr val="000000"/>
                </a:solidFill>
                <a:latin typeface="Times New Roman"/>
                <a:cs typeface="Times New Roman"/>
              </a:rPr>
              <a:t> </a:t>
            </a:r>
            <a:r>
              <a:rPr lang="ru-RU" sz="2800" b="1" i="1" dirty="0" smtClean="0">
                <a:solidFill>
                  <a:srgbClr val="000000"/>
                </a:solidFill>
                <a:latin typeface="Times New Roman"/>
                <a:cs typeface="Times New Roman"/>
              </a:rPr>
              <a:t>в академической среде</a:t>
            </a:r>
            <a:endParaRPr lang="en-US" sz="2800" b="1" i="1" dirty="0" smtClean="0">
              <a:solidFill>
                <a:srgbClr val="000000"/>
              </a:solidFill>
              <a:latin typeface="Times New Roman"/>
              <a:cs typeface="Times New Roman"/>
            </a:endParaRPr>
          </a:p>
          <a:p>
            <a:pPr marL="1828800" lvl="3" indent="-457200" algn="l">
              <a:buFont typeface="Arial"/>
              <a:buChar char="•"/>
            </a:pPr>
            <a:r>
              <a:rPr lang="ru-RU" sz="2400" i="1" dirty="0" smtClean="0">
                <a:solidFill>
                  <a:schemeClr val="tx1"/>
                </a:solidFill>
                <a:latin typeface="Times New Roman"/>
                <a:cs typeface="Times New Roman"/>
              </a:rPr>
              <a:t>делиться результатами научных работ</a:t>
            </a:r>
            <a:endParaRPr lang="en-US" sz="2400" i="1" dirty="0" smtClean="0">
              <a:solidFill>
                <a:schemeClr val="tx1"/>
              </a:solidFill>
              <a:latin typeface="Times New Roman"/>
              <a:cs typeface="Times New Roman"/>
            </a:endParaRPr>
          </a:p>
          <a:p>
            <a:pPr marL="1828800" lvl="3" indent="-457200" algn="l">
              <a:buFont typeface="Arial"/>
              <a:buChar char="•"/>
            </a:pPr>
            <a:r>
              <a:rPr lang="ru-RU" sz="2400" i="1" dirty="0" smtClean="0">
                <a:solidFill>
                  <a:schemeClr val="tx1"/>
                </a:solidFill>
                <a:latin typeface="Times New Roman"/>
                <a:cs typeface="Times New Roman"/>
              </a:rPr>
              <a:t>задавать</a:t>
            </a:r>
            <a:r>
              <a:rPr lang="en-US" sz="2400" i="1" dirty="0" smtClean="0">
                <a:solidFill>
                  <a:schemeClr val="tx1"/>
                </a:solidFill>
                <a:latin typeface="Times New Roman"/>
                <a:cs typeface="Times New Roman"/>
              </a:rPr>
              <a:t>/</a:t>
            </a:r>
            <a:r>
              <a:rPr lang="ru-RU" sz="2400" i="1" dirty="0" smtClean="0">
                <a:solidFill>
                  <a:schemeClr val="tx1"/>
                </a:solidFill>
                <a:latin typeface="Times New Roman"/>
                <a:cs typeface="Times New Roman"/>
              </a:rPr>
              <a:t>отвечать на вопросы</a:t>
            </a:r>
            <a:endParaRPr lang="en-US" sz="2400" i="1" dirty="0" smtClean="0">
              <a:solidFill>
                <a:schemeClr val="tx1"/>
              </a:solidFill>
              <a:latin typeface="Times New Roman"/>
              <a:cs typeface="Times New Roman"/>
            </a:endParaRPr>
          </a:p>
          <a:p>
            <a:pPr marL="1828800" lvl="3" indent="-457200" algn="l">
              <a:buFont typeface="Arial"/>
              <a:buChar char="•"/>
            </a:pPr>
            <a:r>
              <a:rPr lang="ru-RU" sz="2400" i="1" dirty="0" smtClean="0">
                <a:solidFill>
                  <a:schemeClr val="tx1"/>
                </a:solidFill>
                <a:latin typeface="Times New Roman"/>
                <a:cs typeface="Times New Roman"/>
              </a:rPr>
              <a:t>поиск </a:t>
            </a:r>
            <a:r>
              <a:rPr lang="ru-RU" sz="2400" i="1" dirty="0" smtClean="0">
                <a:solidFill>
                  <a:schemeClr val="tx1"/>
                </a:solidFill>
                <a:latin typeface="Times New Roman"/>
                <a:cs typeface="Times New Roman"/>
              </a:rPr>
              <a:t>соавторов</a:t>
            </a:r>
            <a:endParaRPr lang="en-US" sz="2400" i="1" dirty="0">
              <a:solidFill>
                <a:schemeClr val="tx1"/>
              </a:solidFill>
              <a:latin typeface="Times New Roman"/>
              <a:cs typeface="Times New Roman"/>
            </a:endParaRPr>
          </a:p>
        </p:txBody>
      </p:sp>
      <p:sp>
        <p:nvSpPr>
          <p:cNvPr id="4" name="Slide Number Placeholder 3"/>
          <p:cNvSpPr>
            <a:spLocks noGrp="1"/>
          </p:cNvSpPr>
          <p:nvPr>
            <p:ph type="sldNum" sz="quarter" idx="12"/>
          </p:nvPr>
        </p:nvSpPr>
        <p:spPr/>
        <p:txBody>
          <a:bodyPr/>
          <a:lstStyle/>
          <a:p>
            <a:fld id="{FD511266-A5A9-8F4C-8B94-A6CBAC812A70}" type="slidenum">
              <a:rPr lang="en-US" smtClean="0"/>
              <a:t>5</a:t>
            </a:fld>
            <a:endParaRPr lang="en-US"/>
          </a:p>
        </p:txBody>
      </p:sp>
    </p:spTree>
    <p:extLst>
      <p:ext uri="{BB962C8B-B14F-4D97-AF65-F5344CB8AC3E}">
        <p14:creationId xmlns:p14="http://schemas.microsoft.com/office/powerpoint/2010/main" val="24313985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32606"/>
            <a:ext cx="7772400" cy="1562892"/>
          </a:xfrm>
        </p:spPr>
        <p:txBody>
          <a:bodyPr/>
          <a:lstStyle/>
          <a:p>
            <a:r>
              <a:rPr lang="en-US" dirty="0">
                <a:latin typeface="Times New Roman"/>
                <a:cs typeface="Times New Roman"/>
              </a:rPr>
              <a:t>Research Visibility and Social Media</a:t>
            </a:r>
          </a:p>
        </p:txBody>
      </p:sp>
      <p:sp>
        <p:nvSpPr>
          <p:cNvPr id="3" name="Subtitle 2"/>
          <p:cNvSpPr>
            <a:spLocks noGrp="1"/>
          </p:cNvSpPr>
          <p:nvPr>
            <p:ph type="subTitle" idx="1"/>
          </p:nvPr>
        </p:nvSpPr>
        <p:spPr>
          <a:xfrm>
            <a:off x="1371600" y="2295498"/>
            <a:ext cx="6400800" cy="3343302"/>
          </a:xfrm>
        </p:spPr>
        <p:txBody>
          <a:bodyPr>
            <a:noAutofit/>
          </a:bodyPr>
          <a:lstStyle/>
          <a:p>
            <a:pPr marL="1371600" lvl="2" indent="-457200" algn="l">
              <a:buFont typeface="Arial"/>
              <a:buChar char="•"/>
            </a:pPr>
            <a:endParaRPr lang="en-US" dirty="0">
              <a:solidFill>
                <a:schemeClr val="tx1"/>
              </a:solidFill>
              <a:latin typeface="Times New Roman"/>
              <a:cs typeface="Times New Roman"/>
            </a:endParaRPr>
          </a:p>
        </p:txBody>
      </p:sp>
      <p:pic>
        <p:nvPicPr>
          <p:cNvPr id="4" name="Picture 3" descr="Academia.edu 3.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721" y="56420"/>
            <a:ext cx="9604843" cy="6678919"/>
          </a:xfrm>
          <a:prstGeom prst="rect">
            <a:avLst/>
          </a:prstGeom>
        </p:spPr>
      </p:pic>
      <p:sp>
        <p:nvSpPr>
          <p:cNvPr id="5" name="Slide Number Placeholder 4"/>
          <p:cNvSpPr>
            <a:spLocks noGrp="1"/>
          </p:cNvSpPr>
          <p:nvPr>
            <p:ph type="sldNum" sz="quarter" idx="12"/>
          </p:nvPr>
        </p:nvSpPr>
        <p:spPr/>
        <p:txBody>
          <a:bodyPr/>
          <a:lstStyle/>
          <a:p>
            <a:fld id="{FD511266-A5A9-8F4C-8B94-A6CBAC812A70}" type="slidenum">
              <a:rPr lang="en-US" smtClean="0"/>
              <a:t>6</a:t>
            </a:fld>
            <a:endParaRPr lang="en-US"/>
          </a:p>
        </p:txBody>
      </p:sp>
    </p:spTree>
    <p:extLst>
      <p:ext uri="{BB962C8B-B14F-4D97-AF65-F5344CB8AC3E}">
        <p14:creationId xmlns:p14="http://schemas.microsoft.com/office/powerpoint/2010/main" val="15781915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Screen Shot 2016-05-23 at 17.17.22.png"/>
          <p:cNvPicPr>
            <a:picLocks noGrp="1" noChangeAspect="1"/>
          </p:cNvPicPr>
          <p:nvPr>
            <p:ph idx="1"/>
          </p:nvPr>
        </p:nvPicPr>
        <p:blipFill>
          <a:blip r:embed="rId2">
            <a:extLst>
              <a:ext uri="{28A0092B-C50C-407E-A947-70E740481C1C}">
                <a14:useLocalDpi xmlns:a14="http://schemas.microsoft.com/office/drawing/2010/main" val="0"/>
              </a:ext>
            </a:extLst>
          </a:blip>
          <a:srcRect l="-28564" r="-28564"/>
          <a:stretch>
            <a:fillRect/>
          </a:stretch>
        </p:blipFill>
        <p:spPr>
          <a:xfrm>
            <a:off x="0" y="773937"/>
            <a:ext cx="9144000" cy="5028847"/>
          </a:xfrm>
        </p:spPr>
      </p:pic>
      <p:sp>
        <p:nvSpPr>
          <p:cNvPr id="4" name="Slide Number Placeholder 3"/>
          <p:cNvSpPr>
            <a:spLocks noGrp="1"/>
          </p:cNvSpPr>
          <p:nvPr>
            <p:ph type="sldNum" sz="quarter" idx="12"/>
          </p:nvPr>
        </p:nvSpPr>
        <p:spPr/>
        <p:txBody>
          <a:bodyPr/>
          <a:lstStyle/>
          <a:p>
            <a:fld id="{FD511266-A5A9-8F4C-8B94-A6CBAC812A70}" type="slidenum">
              <a:rPr lang="en-US" smtClean="0"/>
              <a:t>7</a:t>
            </a:fld>
            <a:endParaRPr lang="en-US"/>
          </a:p>
        </p:txBody>
      </p:sp>
    </p:spTree>
    <p:extLst>
      <p:ext uri="{BB962C8B-B14F-4D97-AF65-F5344CB8AC3E}">
        <p14:creationId xmlns:p14="http://schemas.microsoft.com/office/powerpoint/2010/main" val="25072473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Screen Shot 2016-05-23 at 17.16.54.png"/>
          <p:cNvPicPr>
            <a:picLocks noGrp="1" noChangeAspect="1"/>
          </p:cNvPicPr>
          <p:nvPr>
            <p:ph idx="1"/>
          </p:nvPr>
        </p:nvPicPr>
        <p:blipFill>
          <a:blip r:embed="rId2">
            <a:extLst>
              <a:ext uri="{28A0092B-C50C-407E-A947-70E740481C1C}">
                <a14:useLocalDpi xmlns:a14="http://schemas.microsoft.com/office/drawing/2010/main" val="0"/>
              </a:ext>
            </a:extLst>
          </a:blip>
          <a:srcRect t="-1406" b="-1406"/>
          <a:stretch>
            <a:fillRect/>
          </a:stretch>
        </p:blipFill>
        <p:spPr>
          <a:xfrm>
            <a:off x="457200" y="573634"/>
            <a:ext cx="8229600" cy="5552529"/>
          </a:xfrm>
        </p:spPr>
      </p:pic>
      <p:sp>
        <p:nvSpPr>
          <p:cNvPr id="4" name="Slide Number Placeholder 3"/>
          <p:cNvSpPr>
            <a:spLocks noGrp="1"/>
          </p:cNvSpPr>
          <p:nvPr>
            <p:ph type="sldNum" sz="quarter" idx="12"/>
          </p:nvPr>
        </p:nvSpPr>
        <p:spPr/>
        <p:txBody>
          <a:bodyPr/>
          <a:lstStyle/>
          <a:p>
            <a:fld id="{FD511266-A5A9-8F4C-8B94-A6CBAC812A70}" type="slidenum">
              <a:rPr lang="en-US" smtClean="0"/>
              <a:t>8</a:t>
            </a:fld>
            <a:endParaRPr lang="en-US"/>
          </a:p>
        </p:txBody>
      </p:sp>
    </p:spTree>
    <p:extLst>
      <p:ext uri="{BB962C8B-B14F-4D97-AF65-F5344CB8AC3E}">
        <p14:creationId xmlns:p14="http://schemas.microsoft.com/office/powerpoint/2010/main" val="3128470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9572" y="83901"/>
            <a:ext cx="8731404" cy="875106"/>
          </a:xfrm>
        </p:spPr>
        <p:txBody>
          <a:bodyPr>
            <a:normAutofit/>
          </a:bodyPr>
          <a:lstStyle/>
          <a:p>
            <a:r>
              <a:rPr lang="ru-RU" sz="4000" b="1" dirty="0">
                <a:latin typeface="Times New Roman"/>
                <a:cs typeface="Times New Roman"/>
              </a:rPr>
              <a:t>СМИ и известность исследователя</a:t>
            </a:r>
            <a:endParaRPr lang="en-US" sz="4000" dirty="0">
              <a:latin typeface="Times New Roman"/>
              <a:cs typeface="Times New Roman"/>
            </a:endParaRPr>
          </a:p>
        </p:txBody>
      </p:sp>
      <p:sp>
        <p:nvSpPr>
          <p:cNvPr id="3" name="Subtitle 2"/>
          <p:cNvSpPr>
            <a:spLocks noGrp="1"/>
          </p:cNvSpPr>
          <p:nvPr>
            <p:ph type="subTitle" idx="1"/>
          </p:nvPr>
        </p:nvSpPr>
        <p:spPr>
          <a:xfrm>
            <a:off x="312234" y="1037069"/>
            <a:ext cx="8608741" cy="5519847"/>
          </a:xfrm>
        </p:spPr>
        <p:txBody>
          <a:bodyPr>
            <a:noAutofit/>
          </a:bodyPr>
          <a:lstStyle/>
          <a:p>
            <a:pPr marL="457200" indent="-457200" algn="l">
              <a:buFont typeface="Arial"/>
              <a:buChar char="•"/>
            </a:pPr>
            <a:r>
              <a:rPr lang="ru-RU" sz="3600" b="1" baseline="0" dirty="0" smtClean="0">
                <a:solidFill>
                  <a:schemeClr val="tx1"/>
                </a:solidFill>
                <a:latin typeface="Times New Roman"/>
                <a:cs typeface="Times New Roman"/>
              </a:rPr>
              <a:t>Экспертная оценка</a:t>
            </a:r>
            <a:endParaRPr lang="en-US" sz="3600" b="1" baseline="0" dirty="0" smtClean="0">
              <a:solidFill>
                <a:schemeClr val="tx1"/>
              </a:solidFill>
              <a:latin typeface="Times New Roman"/>
              <a:cs typeface="Times New Roman"/>
            </a:endParaRPr>
          </a:p>
          <a:p>
            <a:pPr marL="623888" lvl="1" indent="-333375" algn="l">
              <a:buFont typeface="Arial"/>
              <a:buChar char="•"/>
            </a:pPr>
            <a:r>
              <a:rPr lang="en-US" sz="3200" dirty="0" err="1" smtClean="0">
                <a:solidFill>
                  <a:schemeClr val="tx1"/>
                </a:solidFill>
                <a:latin typeface="Times New Roman"/>
                <a:cs typeface="Times New Roman"/>
              </a:rPr>
              <a:t>Academia.edu</a:t>
            </a:r>
            <a:endParaRPr lang="en-US" sz="3200" dirty="0" smtClean="0">
              <a:solidFill>
                <a:schemeClr val="tx1"/>
              </a:solidFill>
              <a:latin typeface="Times New Roman"/>
              <a:cs typeface="Times New Roman"/>
            </a:endParaRPr>
          </a:p>
          <a:p>
            <a:pPr marL="858838" lvl="2" indent="-290513" algn="l">
              <a:buFont typeface="Arial"/>
              <a:buChar char="•"/>
            </a:pPr>
            <a:r>
              <a:rPr lang="ru-RU" sz="2800" i="1" dirty="0" smtClean="0">
                <a:solidFill>
                  <a:srgbClr val="000000"/>
                </a:solidFill>
                <a:latin typeface="Times New Roman"/>
                <a:cs typeface="Times New Roman"/>
              </a:rPr>
              <a:t>миллионы </a:t>
            </a:r>
            <a:r>
              <a:rPr lang="ru-RU" sz="2800" i="1" dirty="0" smtClean="0">
                <a:solidFill>
                  <a:srgbClr val="000000"/>
                </a:solidFill>
                <a:latin typeface="Times New Roman"/>
                <a:cs typeface="Times New Roman"/>
              </a:rPr>
              <a:t>пользователей</a:t>
            </a:r>
            <a:endParaRPr lang="en-US" sz="2800" i="1" dirty="0" smtClean="0">
              <a:solidFill>
                <a:srgbClr val="000000"/>
              </a:solidFill>
              <a:latin typeface="Times New Roman"/>
              <a:cs typeface="Times New Roman"/>
            </a:endParaRPr>
          </a:p>
          <a:p>
            <a:pPr marL="1149350" lvl="3" indent="-290513" algn="l">
              <a:buFont typeface="Arial"/>
              <a:buChar char="•"/>
            </a:pPr>
            <a:r>
              <a:rPr lang="ru-RU" sz="2400" dirty="0" smtClean="0">
                <a:solidFill>
                  <a:schemeClr val="tx1"/>
                </a:solidFill>
                <a:latin typeface="Times New Roman"/>
                <a:cs typeface="Times New Roman"/>
              </a:rPr>
              <a:t>Философы </a:t>
            </a:r>
            <a:r>
              <a:rPr lang="ru-RU" sz="2400" dirty="0" smtClean="0">
                <a:solidFill>
                  <a:schemeClr val="tx1"/>
                </a:solidFill>
                <a:latin typeface="Times New Roman"/>
                <a:cs typeface="Times New Roman"/>
              </a:rPr>
              <a:t>+ антропологи </a:t>
            </a:r>
            <a:r>
              <a:rPr lang="ru-RU" sz="2400" dirty="0" smtClean="0">
                <a:solidFill>
                  <a:schemeClr val="tx1"/>
                </a:solidFill>
                <a:latin typeface="Times New Roman"/>
                <a:cs typeface="Times New Roman"/>
              </a:rPr>
              <a:t> являются наиболее активными участниками</a:t>
            </a:r>
            <a:endParaRPr lang="en-US" sz="2400" dirty="0">
              <a:solidFill>
                <a:schemeClr val="tx1"/>
              </a:solidFill>
              <a:latin typeface="Times New Roman"/>
              <a:cs typeface="Times New Roman"/>
            </a:endParaRPr>
          </a:p>
          <a:p>
            <a:pPr marL="858838" lvl="2" indent="-290513" algn="l">
              <a:buFont typeface="Arial"/>
              <a:buChar char="•"/>
            </a:pPr>
            <a:r>
              <a:rPr lang="ru-RU" sz="2800" i="1" dirty="0" smtClean="0">
                <a:solidFill>
                  <a:srgbClr val="000000"/>
                </a:solidFill>
                <a:latin typeface="Times New Roman"/>
                <a:cs typeface="Times New Roman"/>
              </a:rPr>
              <a:t>больше </a:t>
            </a:r>
            <a:r>
              <a:rPr lang="ru-RU" sz="2800" i="1" dirty="0" smtClean="0">
                <a:solidFill>
                  <a:srgbClr val="000000"/>
                </a:solidFill>
                <a:latin typeface="Times New Roman"/>
                <a:cs typeface="Times New Roman"/>
              </a:rPr>
              <a:t>просмотров </a:t>
            </a:r>
            <a:r>
              <a:rPr lang="ru-RU" sz="2800" i="1" dirty="0" smtClean="0">
                <a:solidFill>
                  <a:srgbClr val="000000"/>
                </a:solidFill>
                <a:latin typeface="Times New Roman"/>
                <a:cs typeface="Times New Roman"/>
              </a:rPr>
              <a:t>профиля исследователя</a:t>
            </a:r>
            <a:endParaRPr lang="en-US" sz="2800" i="1" dirty="0" smtClean="0">
              <a:solidFill>
                <a:srgbClr val="000000"/>
              </a:solidFill>
              <a:latin typeface="Times New Roman"/>
              <a:cs typeface="Times New Roman"/>
            </a:endParaRPr>
          </a:p>
          <a:p>
            <a:pPr marL="1204913" lvl="3" indent="-290513" algn="l">
              <a:buFont typeface="Arial"/>
              <a:buChar char="•"/>
            </a:pPr>
            <a:r>
              <a:rPr lang="ru-RU" sz="2400" dirty="0" smtClean="0">
                <a:solidFill>
                  <a:schemeClr val="tx1"/>
                </a:solidFill>
                <a:latin typeface="Times New Roman"/>
                <a:cs typeface="Times New Roman"/>
              </a:rPr>
              <a:t>большинство </a:t>
            </a:r>
            <a:r>
              <a:rPr lang="ru-RU" sz="2400" dirty="0" smtClean="0">
                <a:solidFill>
                  <a:schemeClr val="tx1"/>
                </a:solidFill>
                <a:latin typeface="Times New Roman"/>
                <a:cs typeface="Times New Roman"/>
              </a:rPr>
              <a:t>зарегистрированных лиц - женского пола</a:t>
            </a:r>
            <a:endParaRPr lang="en-US" sz="2400" dirty="0" smtClean="0">
              <a:solidFill>
                <a:schemeClr val="tx1"/>
              </a:solidFill>
              <a:latin typeface="Times New Roman"/>
              <a:cs typeface="Times New Roman"/>
            </a:endParaRPr>
          </a:p>
          <a:p>
            <a:pPr marL="1204913" lvl="3" indent="-290513" algn="l">
              <a:buFont typeface="Arial"/>
              <a:buChar char="•"/>
            </a:pPr>
            <a:r>
              <a:rPr lang="ru-RU" sz="2400" dirty="0" err="1" smtClean="0">
                <a:solidFill>
                  <a:srgbClr val="000000"/>
                </a:solidFill>
                <a:latin typeface="Times New Roman"/>
                <a:cs typeface="Times New Roman"/>
              </a:rPr>
              <a:t>библиометрические</a:t>
            </a:r>
            <a:r>
              <a:rPr lang="ru-RU" sz="2400" dirty="0" smtClean="0">
                <a:solidFill>
                  <a:srgbClr val="000000"/>
                </a:solidFill>
                <a:latin typeface="Times New Roman"/>
                <a:cs typeface="Times New Roman"/>
              </a:rPr>
              <a:t> измерения </a:t>
            </a:r>
            <a:r>
              <a:rPr lang="ru-RU" sz="2400" dirty="0" smtClean="0">
                <a:solidFill>
                  <a:srgbClr val="000000"/>
                </a:solidFill>
                <a:latin typeface="Times New Roman"/>
                <a:cs typeface="Times New Roman"/>
              </a:rPr>
              <a:t>непоследовательны, однако</a:t>
            </a:r>
          </a:p>
          <a:p>
            <a:pPr marL="1204913" lvl="3" indent="-290513" algn="l">
              <a:buFont typeface="Arial"/>
              <a:buChar char="•"/>
            </a:pPr>
            <a:endParaRPr lang="en-US" dirty="0" smtClean="0">
              <a:solidFill>
                <a:srgbClr val="000000"/>
              </a:solidFill>
              <a:latin typeface="Times New Roman"/>
              <a:cs typeface="Times New Roman"/>
            </a:endParaRPr>
          </a:p>
        </p:txBody>
      </p:sp>
      <p:sp>
        <p:nvSpPr>
          <p:cNvPr id="4" name="Slide Number Placeholder 3"/>
          <p:cNvSpPr>
            <a:spLocks noGrp="1"/>
          </p:cNvSpPr>
          <p:nvPr>
            <p:ph type="sldNum" sz="quarter" idx="12"/>
          </p:nvPr>
        </p:nvSpPr>
        <p:spPr/>
        <p:txBody>
          <a:bodyPr/>
          <a:lstStyle/>
          <a:p>
            <a:fld id="{FD511266-A5A9-8F4C-8B94-A6CBAC812A70}" type="slidenum">
              <a:rPr lang="en-US" smtClean="0"/>
              <a:t>9</a:t>
            </a:fld>
            <a:endParaRPr lang="en-US" dirty="0"/>
          </a:p>
        </p:txBody>
      </p:sp>
    </p:spTree>
    <p:extLst>
      <p:ext uri="{BB962C8B-B14F-4D97-AF65-F5344CB8AC3E}">
        <p14:creationId xmlns:p14="http://schemas.microsoft.com/office/powerpoint/2010/main" val="249101505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4396</TotalTime>
  <Words>847</Words>
  <Application>Microsoft Office PowerPoint</Application>
  <PresentationFormat>Экран (4:3)</PresentationFormat>
  <Paragraphs>128</Paragraphs>
  <Slides>19</Slides>
  <Notes>5</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Office Theme</vt:lpstr>
      <vt:lpstr>Совершенствование культуры научных исследований</vt:lpstr>
      <vt:lpstr>СМИ и известность исследователя</vt:lpstr>
      <vt:lpstr>СМИ и известность исследователя</vt:lpstr>
      <vt:lpstr>СМИ и известность исследователя</vt:lpstr>
      <vt:lpstr>СМИ и известность исследователя</vt:lpstr>
      <vt:lpstr>Research Visibility and Social Media</vt:lpstr>
      <vt:lpstr>Презентация PowerPoint</vt:lpstr>
      <vt:lpstr>Презентация PowerPoint</vt:lpstr>
      <vt:lpstr>СМИ и известность исследователя</vt:lpstr>
      <vt:lpstr>Research Visibility and Social Media</vt:lpstr>
      <vt:lpstr>Презентация PowerPoint</vt:lpstr>
      <vt:lpstr>Research Visibility and Social Media</vt:lpstr>
      <vt:lpstr>СМИ и известность исследователя</vt:lpstr>
      <vt:lpstr>СМИ и известность исследователя</vt:lpstr>
      <vt:lpstr>СМИ и известность исследователя</vt:lpstr>
      <vt:lpstr>Research Visibility and Social Media</vt:lpstr>
      <vt:lpstr>Research Visibility and Social Media</vt:lpstr>
      <vt:lpstr>СМИ и известность исследователя</vt:lpstr>
      <vt:lpstr>ВЫВОДЫ</vt:lpstr>
    </vt:vector>
  </TitlesOfParts>
  <Company>UCC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Visibility and Social Media</dc:title>
  <dc:creator>Neil Collins</dc:creator>
  <cp:lastModifiedBy>Piotr Lapo</cp:lastModifiedBy>
  <cp:revision>49</cp:revision>
  <cp:lastPrinted>2016-05-18T04:31:50Z</cp:lastPrinted>
  <dcterms:created xsi:type="dcterms:W3CDTF">2016-05-13T07:01:08Z</dcterms:created>
  <dcterms:modified xsi:type="dcterms:W3CDTF">2016-05-24T07:34:00Z</dcterms:modified>
</cp:coreProperties>
</file>