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7" r:id="rId2"/>
    <p:sldId id="487" r:id="rId3"/>
    <p:sldId id="488" r:id="rId4"/>
    <p:sldId id="512" r:id="rId5"/>
    <p:sldId id="469" r:id="rId6"/>
    <p:sldId id="471" r:id="rId7"/>
    <p:sldId id="489" r:id="rId8"/>
    <p:sldId id="472" r:id="rId9"/>
    <p:sldId id="491" r:id="rId10"/>
    <p:sldId id="481" r:id="rId11"/>
    <p:sldId id="482" r:id="rId12"/>
    <p:sldId id="468" r:id="rId13"/>
    <p:sldId id="513" r:id="rId14"/>
    <p:sldId id="484" r:id="rId15"/>
    <p:sldId id="490" r:id="rId16"/>
    <p:sldId id="511" r:id="rId17"/>
    <p:sldId id="508" r:id="rId18"/>
    <p:sldId id="499" r:id="rId19"/>
    <p:sldId id="500" r:id="rId20"/>
    <p:sldId id="496" r:id="rId21"/>
    <p:sldId id="497" r:id="rId22"/>
    <p:sldId id="498" r:id="rId23"/>
    <p:sldId id="501" r:id="rId24"/>
    <p:sldId id="502" r:id="rId25"/>
    <p:sldId id="503" r:id="rId26"/>
    <p:sldId id="493" r:id="rId27"/>
    <p:sldId id="506" r:id="rId28"/>
    <p:sldId id="514" r:id="rId29"/>
    <p:sldId id="505" r:id="rId30"/>
    <p:sldId id="510" r:id="rId31"/>
    <p:sldId id="494" r:id="rId32"/>
    <p:sldId id="504" r:id="rId33"/>
    <p:sldId id="507" r:id="rId34"/>
    <p:sldId id="509" r:id="rId35"/>
    <p:sldId id="470" r:id="rId36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593"/>
    <a:srgbClr val="ECC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83602" autoAdjust="0"/>
  </p:normalViewPr>
  <p:slideViewPr>
    <p:cSldViewPr>
      <p:cViewPr>
        <p:scale>
          <a:sx n="70" d="100"/>
          <a:sy n="70" d="100"/>
        </p:scale>
        <p:origin x="-984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iblioteka\&#1059;&#1088;&#1060;&#1059;\&#1048;&#1040;&#1057;%20&#1080;%20&#1052;&#1055;\&#1050;&#1086;&#1088;&#1087;&#1091;&#1089;%20&#1085;&#1072;&#1091;&#1082;&#1086;&#1084;&#1077;&#1090;&#1088;&#1080;&#1089;&#1090;&#1086;&#1074;\&#1057;&#1077;&#1084;&#1080;&#1085;&#1072;&#1088;%20&#1069;&#1083;&#1100;&#1079;&#1077;&#1074;&#1080;&#1088;&#1072;%2004.06.2014\&#1057;&#1087;&#1080;&#1089;&#1086;&#1082;%20&#1091;&#1095;&#1072;&#1089;&#1090;&#1085;&#1080;&#1082;&#1086;&#1074;%20&#1089;&#1077;&#1084;&#1080;&#1085;&#1072;&#1088;&#1072;%2004.07.20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3"/>
          <c:dLbls>
            <c:dLbl>
              <c:idx val="0"/>
              <c:layout>
                <c:manualLayout>
                  <c:x val="-0.21605450564648812"/>
                  <c:y val="4.87513292173885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269622797082135"/>
                  <c:y val="-8.43029345945688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Лист1!$E$31:$E$32</c:f>
              <c:strCache>
                <c:ptCount val="2"/>
                <c:pt idx="0">
                  <c:v>2004-2013</c:v>
                </c:pt>
                <c:pt idx="1">
                  <c:v>2014-2015</c:v>
                </c:pt>
              </c:strCache>
            </c:strRef>
          </c:cat>
          <c:val>
            <c:numRef>
              <c:f>Лист1!$F$31:$F$32</c:f>
              <c:numCache>
                <c:formatCode>General</c:formatCode>
                <c:ptCount val="2"/>
                <c:pt idx="0">
                  <c:v>8445</c:v>
                </c:pt>
                <c:pt idx="1">
                  <c:v>8887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46F0A-9E4A-4E58-ABEE-A1C59C9A9829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5EFFB4-C9DC-4B70-958F-9499FD60E6C1}">
      <dgm:prSet phldrT="[Текст]" custT="1"/>
      <dgm:spPr/>
      <dgm:t>
        <a:bodyPr/>
        <a:lstStyle/>
        <a:p>
          <a:r>
            <a:rPr lang="ru-RU" sz="4000" b="1" dirty="0" smtClean="0"/>
            <a:t>Журнальный проект </a:t>
          </a:r>
          <a:r>
            <a:rPr lang="ru-RU" sz="4000" b="1" dirty="0" err="1" smtClean="0"/>
            <a:t>УрФУ</a:t>
          </a:r>
          <a:endParaRPr lang="ru-RU" sz="4000" b="1" dirty="0"/>
        </a:p>
      </dgm:t>
    </dgm:pt>
    <dgm:pt modelId="{FD51AB3A-B674-4C78-8DC5-7E2446F83423}" type="parTrans" cxnId="{6F1DD4A3-84C7-48AC-9AD6-675159801CC3}">
      <dgm:prSet/>
      <dgm:spPr/>
      <dgm:t>
        <a:bodyPr/>
        <a:lstStyle/>
        <a:p>
          <a:endParaRPr lang="ru-RU"/>
        </a:p>
      </dgm:t>
    </dgm:pt>
    <dgm:pt modelId="{CFE67568-1190-4B3D-912D-44F599EDD6BD}" type="sibTrans" cxnId="{6F1DD4A3-84C7-48AC-9AD6-675159801CC3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BE6AF93-003C-4B65-B754-2D601F7F88E8}">
      <dgm:prSet phldrT="[Текст]" custT="1"/>
      <dgm:spPr/>
      <dgm:t>
        <a:bodyPr/>
        <a:lstStyle/>
        <a:p>
          <a:r>
            <a:rPr lang="ru-RU" sz="3400" b="1" dirty="0" smtClean="0"/>
            <a:t>Научная электронная </a:t>
          </a:r>
          <a:r>
            <a:rPr lang="ru-RU" sz="3400" b="1" dirty="0" smtClean="0"/>
            <a:t>библиотека (РИНЦ)</a:t>
          </a:r>
          <a:endParaRPr lang="ru-RU" sz="3400" b="1" dirty="0"/>
        </a:p>
      </dgm:t>
    </dgm:pt>
    <dgm:pt modelId="{369B6069-28C8-4A52-9A11-13288F31B34C}" type="parTrans" cxnId="{249338CD-E393-46A7-BD3E-99850222D6CC}">
      <dgm:prSet/>
      <dgm:spPr/>
      <dgm:t>
        <a:bodyPr/>
        <a:lstStyle/>
        <a:p>
          <a:endParaRPr lang="ru-RU"/>
        </a:p>
      </dgm:t>
    </dgm:pt>
    <dgm:pt modelId="{B4D02FD7-1880-481D-9E4E-6F75BD96D31D}" type="sibTrans" cxnId="{249338CD-E393-46A7-BD3E-99850222D6CC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5796D867-0915-4973-B0E0-5714F3B30BE4}">
      <dgm:prSet phldrT="[Текст]" custT="1"/>
      <dgm:spPr/>
      <dgm:t>
        <a:bodyPr/>
        <a:lstStyle/>
        <a:p>
          <a:r>
            <a:rPr lang="ru-RU" sz="3400" b="1" dirty="0" smtClean="0"/>
            <a:t>Электронный научный архив </a:t>
          </a:r>
          <a:r>
            <a:rPr lang="ru-RU" sz="3400" b="1" dirty="0" err="1" smtClean="0"/>
            <a:t>УрФУ</a:t>
          </a:r>
          <a:endParaRPr lang="ru-RU" sz="3400" b="1" dirty="0"/>
        </a:p>
      </dgm:t>
    </dgm:pt>
    <dgm:pt modelId="{2F8B3712-FE46-4C37-ADA9-8B74DCA88169}" type="parTrans" cxnId="{55CC461C-CC2E-4678-87DB-2E77C3B5F002}">
      <dgm:prSet/>
      <dgm:spPr/>
      <dgm:t>
        <a:bodyPr/>
        <a:lstStyle/>
        <a:p>
          <a:endParaRPr lang="ru-RU"/>
        </a:p>
      </dgm:t>
    </dgm:pt>
    <dgm:pt modelId="{9C908298-564A-4FDE-B56D-A675B54EC055}" type="sibTrans" cxnId="{55CC461C-CC2E-4678-87DB-2E77C3B5F002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D76725FD-5366-4562-AC88-9BC25DF136C9}" type="pres">
      <dgm:prSet presAssocID="{81546F0A-9E4A-4E58-ABEE-A1C59C9A98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CE5ECB-87FB-48BD-8DC4-9C8417BFC1FE}" type="pres">
      <dgm:prSet presAssocID="{B85EFFB4-C9DC-4B70-958F-9499FD60E6C1}" presName="node" presStyleLbl="node1" presStyleIdx="0" presStyleCnt="3" custScaleX="132385" custScaleY="131483" custRadScaleRad="94111" custRadScaleInc="1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48DFC-D598-43E4-9A91-72AB0CC7D83D}" type="pres">
      <dgm:prSet presAssocID="{CFE67568-1190-4B3D-912D-44F599EDD6BD}" presName="sibTrans" presStyleLbl="sibTrans2D1" presStyleIdx="0" presStyleCnt="3" custScaleX="184451" custLinFactNeighborX="60790" custLinFactNeighborY="-8842"/>
      <dgm:spPr/>
      <dgm:t>
        <a:bodyPr/>
        <a:lstStyle/>
        <a:p>
          <a:endParaRPr lang="ru-RU"/>
        </a:p>
      </dgm:t>
    </dgm:pt>
    <dgm:pt modelId="{5B0DC67C-A275-4544-B4E0-2126941ED541}" type="pres">
      <dgm:prSet presAssocID="{CFE67568-1190-4B3D-912D-44F599EDD6B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527D0A0-8048-405F-BBEB-1B3FF6F86E0E}" type="pres">
      <dgm:prSet presAssocID="{0BE6AF93-003C-4B65-B754-2D601F7F88E8}" presName="node" presStyleLbl="node1" presStyleIdx="1" presStyleCnt="3" custScaleX="123416" custScaleY="140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E1A0B-8CA4-4D5F-AF99-79C188CA9964}" type="pres">
      <dgm:prSet presAssocID="{B4D02FD7-1880-481D-9E4E-6F75BD96D31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3988FE1-B899-4CBA-B689-25171C8A3080}" type="pres">
      <dgm:prSet presAssocID="{B4D02FD7-1880-481D-9E4E-6F75BD96D31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B74310F-6A72-4365-B6F4-55FE2017B722}" type="pres">
      <dgm:prSet presAssocID="{5796D867-0915-4973-B0E0-5714F3B30BE4}" presName="node" presStyleLbl="node1" presStyleIdx="2" presStyleCnt="3" custScaleX="116236" custScaleY="138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676F19-98A6-4531-A75E-0A32D312F14C}" type="pres">
      <dgm:prSet presAssocID="{9C908298-564A-4FDE-B56D-A675B54EC055}" presName="sibTrans" presStyleLbl="sibTrans2D1" presStyleIdx="2" presStyleCnt="3" custScaleX="177708" custLinFactNeighborX="-55806" custLinFactNeighborY="-13618"/>
      <dgm:spPr/>
      <dgm:t>
        <a:bodyPr/>
        <a:lstStyle/>
        <a:p>
          <a:endParaRPr lang="ru-RU"/>
        </a:p>
      </dgm:t>
    </dgm:pt>
    <dgm:pt modelId="{AC86DC1B-30C1-4296-8CCB-61F9AF1E864B}" type="pres">
      <dgm:prSet presAssocID="{9C908298-564A-4FDE-B56D-A675B54EC055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EB56E95-0D28-4A5C-8937-0BE91D26797A}" type="presOf" srcId="{9C908298-564A-4FDE-B56D-A675B54EC055}" destId="{AC86DC1B-30C1-4296-8CCB-61F9AF1E864B}" srcOrd="1" destOrd="0" presId="urn:microsoft.com/office/officeart/2005/8/layout/cycle7"/>
    <dgm:cxn modelId="{5CDDD24E-8FCA-44BF-9A82-E05FA13302DC}" type="presOf" srcId="{B85EFFB4-C9DC-4B70-958F-9499FD60E6C1}" destId="{5ACE5ECB-87FB-48BD-8DC4-9C8417BFC1FE}" srcOrd="0" destOrd="0" presId="urn:microsoft.com/office/officeart/2005/8/layout/cycle7"/>
    <dgm:cxn modelId="{EC073C92-CC2C-44C7-AA5D-B33740CFEB38}" type="presOf" srcId="{81546F0A-9E4A-4E58-ABEE-A1C59C9A9829}" destId="{D76725FD-5366-4562-AC88-9BC25DF136C9}" srcOrd="0" destOrd="0" presId="urn:microsoft.com/office/officeart/2005/8/layout/cycle7"/>
    <dgm:cxn modelId="{8522C3C6-1DA6-402D-99D1-508D6A83EA09}" type="presOf" srcId="{CFE67568-1190-4B3D-912D-44F599EDD6BD}" destId="{F2648DFC-D598-43E4-9A91-72AB0CC7D83D}" srcOrd="0" destOrd="0" presId="urn:microsoft.com/office/officeart/2005/8/layout/cycle7"/>
    <dgm:cxn modelId="{55CC461C-CC2E-4678-87DB-2E77C3B5F002}" srcId="{81546F0A-9E4A-4E58-ABEE-A1C59C9A9829}" destId="{5796D867-0915-4973-B0E0-5714F3B30BE4}" srcOrd="2" destOrd="0" parTransId="{2F8B3712-FE46-4C37-ADA9-8B74DCA88169}" sibTransId="{9C908298-564A-4FDE-B56D-A675B54EC055}"/>
    <dgm:cxn modelId="{14540813-ED43-47A1-BE1C-81F45675508E}" type="presOf" srcId="{5796D867-0915-4973-B0E0-5714F3B30BE4}" destId="{7B74310F-6A72-4365-B6F4-55FE2017B722}" srcOrd="0" destOrd="0" presId="urn:microsoft.com/office/officeart/2005/8/layout/cycle7"/>
    <dgm:cxn modelId="{B0DC752B-3B49-468D-A558-33CFABD3CBCF}" type="presOf" srcId="{9C908298-564A-4FDE-B56D-A675B54EC055}" destId="{49676F19-98A6-4531-A75E-0A32D312F14C}" srcOrd="0" destOrd="0" presId="urn:microsoft.com/office/officeart/2005/8/layout/cycle7"/>
    <dgm:cxn modelId="{9D50A704-AA44-47A0-BDD3-6D8670C2DA42}" type="presOf" srcId="{B4D02FD7-1880-481D-9E4E-6F75BD96D31D}" destId="{FC1E1A0B-8CA4-4D5F-AF99-79C188CA9964}" srcOrd="0" destOrd="0" presId="urn:microsoft.com/office/officeart/2005/8/layout/cycle7"/>
    <dgm:cxn modelId="{6F1DD4A3-84C7-48AC-9AD6-675159801CC3}" srcId="{81546F0A-9E4A-4E58-ABEE-A1C59C9A9829}" destId="{B85EFFB4-C9DC-4B70-958F-9499FD60E6C1}" srcOrd="0" destOrd="0" parTransId="{FD51AB3A-B674-4C78-8DC5-7E2446F83423}" sibTransId="{CFE67568-1190-4B3D-912D-44F599EDD6BD}"/>
    <dgm:cxn modelId="{44E39759-87C4-4C39-9331-59870CE92DE3}" type="presOf" srcId="{CFE67568-1190-4B3D-912D-44F599EDD6BD}" destId="{5B0DC67C-A275-4544-B4E0-2126941ED541}" srcOrd="1" destOrd="0" presId="urn:microsoft.com/office/officeart/2005/8/layout/cycle7"/>
    <dgm:cxn modelId="{A66E9934-026B-4F35-A14C-613686F18E75}" type="presOf" srcId="{0BE6AF93-003C-4B65-B754-2D601F7F88E8}" destId="{F527D0A0-8048-405F-BBEB-1B3FF6F86E0E}" srcOrd="0" destOrd="0" presId="urn:microsoft.com/office/officeart/2005/8/layout/cycle7"/>
    <dgm:cxn modelId="{249338CD-E393-46A7-BD3E-99850222D6CC}" srcId="{81546F0A-9E4A-4E58-ABEE-A1C59C9A9829}" destId="{0BE6AF93-003C-4B65-B754-2D601F7F88E8}" srcOrd="1" destOrd="0" parTransId="{369B6069-28C8-4A52-9A11-13288F31B34C}" sibTransId="{B4D02FD7-1880-481D-9E4E-6F75BD96D31D}"/>
    <dgm:cxn modelId="{1A521066-0A8F-4ACF-89E7-560632B84F93}" type="presOf" srcId="{B4D02FD7-1880-481D-9E4E-6F75BD96D31D}" destId="{73988FE1-B899-4CBA-B689-25171C8A3080}" srcOrd="1" destOrd="0" presId="urn:microsoft.com/office/officeart/2005/8/layout/cycle7"/>
    <dgm:cxn modelId="{202B079B-B5DE-4269-9B68-D9A2DA687207}" type="presParOf" srcId="{D76725FD-5366-4562-AC88-9BC25DF136C9}" destId="{5ACE5ECB-87FB-48BD-8DC4-9C8417BFC1FE}" srcOrd="0" destOrd="0" presId="urn:microsoft.com/office/officeart/2005/8/layout/cycle7"/>
    <dgm:cxn modelId="{F8F2BE7C-71EB-47D5-B3D2-1FCB0F47C9F7}" type="presParOf" srcId="{D76725FD-5366-4562-AC88-9BC25DF136C9}" destId="{F2648DFC-D598-43E4-9A91-72AB0CC7D83D}" srcOrd="1" destOrd="0" presId="urn:microsoft.com/office/officeart/2005/8/layout/cycle7"/>
    <dgm:cxn modelId="{0788B1E3-25A0-486B-87CD-C049D71FED9E}" type="presParOf" srcId="{F2648DFC-D598-43E4-9A91-72AB0CC7D83D}" destId="{5B0DC67C-A275-4544-B4E0-2126941ED541}" srcOrd="0" destOrd="0" presId="urn:microsoft.com/office/officeart/2005/8/layout/cycle7"/>
    <dgm:cxn modelId="{A91FE8CE-094F-47E8-BAC4-17AD3619FC70}" type="presParOf" srcId="{D76725FD-5366-4562-AC88-9BC25DF136C9}" destId="{F527D0A0-8048-405F-BBEB-1B3FF6F86E0E}" srcOrd="2" destOrd="0" presId="urn:microsoft.com/office/officeart/2005/8/layout/cycle7"/>
    <dgm:cxn modelId="{ECB78171-DDE7-440A-A539-0C874A9DB9DB}" type="presParOf" srcId="{D76725FD-5366-4562-AC88-9BC25DF136C9}" destId="{FC1E1A0B-8CA4-4D5F-AF99-79C188CA9964}" srcOrd="3" destOrd="0" presId="urn:microsoft.com/office/officeart/2005/8/layout/cycle7"/>
    <dgm:cxn modelId="{C175BEC9-895A-48C3-AC66-C662642C1EC6}" type="presParOf" srcId="{FC1E1A0B-8CA4-4D5F-AF99-79C188CA9964}" destId="{73988FE1-B899-4CBA-B689-25171C8A3080}" srcOrd="0" destOrd="0" presId="urn:microsoft.com/office/officeart/2005/8/layout/cycle7"/>
    <dgm:cxn modelId="{5E0A990B-BC21-4497-ADC2-C43248FC4DB5}" type="presParOf" srcId="{D76725FD-5366-4562-AC88-9BC25DF136C9}" destId="{7B74310F-6A72-4365-B6F4-55FE2017B722}" srcOrd="4" destOrd="0" presId="urn:microsoft.com/office/officeart/2005/8/layout/cycle7"/>
    <dgm:cxn modelId="{66EC66C3-806A-4352-9B7C-9CF3BF53FAAD}" type="presParOf" srcId="{D76725FD-5366-4562-AC88-9BC25DF136C9}" destId="{49676F19-98A6-4531-A75E-0A32D312F14C}" srcOrd="5" destOrd="0" presId="urn:microsoft.com/office/officeart/2005/8/layout/cycle7"/>
    <dgm:cxn modelId="{8EDE4F3A-E7BC-43AA-AC28-853C4B4AA1E7}" type="presParOf" srcId="{49676F19-98A6-4531-A75E-0A32D312F14C}" destId="{AC86DC1B-30C1-4296-8CCB-61F9AF1E864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E5ECB-87FB-48BD-8DC4-9C8417BFC1FE}">
      <dsp:nvSpPr>
        <dsp:cNvPr id="0" name=""/>
        <dsp:cNvSpPr/>
      </dsp:nvSpPr>
      <dsp:spPr>
        <a:xfrm>
          <a:off x="2160229" y="-85234"/>
          <a:ext cx="3453584" cy="17150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Журнальный проект </a:t>
          </a:r>
          <a:r>
            <a:rPr lang="ru-RU" sz="4000" b="1" kern="1200" dirty="0" err="1" smtClean="0"/>
            <a:t>УрФУ</a:t>
          </a:r>
          <a:endParaRPr lang="ru-RU" sz="4000" b="1" kern="1200" dirty="0"/>
        </a:p>
      </dsp:txBody>
      <dsp:txXfrm>
        <a:off x="2210460" y="-35003"/>
        <a:ext cx="3353122" cy="1614564"/>
      </dsp:txXfrm>
    </dsp:sp>
    <dsp:sp modelId="{F2648DFC-D598-43E4-9A91-72AB0CC7D83D}">
      <dsp:nvSpPr>
        <dsp:cNvPr id="0" name=""/>
        <dsp:cNvSpPr/>
      </dsp:nvSpPr>
      <dsp:spPr>
        <a:xfrm rot="3571771">
          <a:off x="4627187" y="2267840"/>
          <a:ext cx="1747362" cy="456530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764146" y="2359146"/>
        <a:ext cx="1473444" cy="273918"/>
      </dsp:txXfrm>
    </dsp:sp>
    <dsp:sp modelId="{F527D0A0-8048-405F-BBEB-1B3FF6F86E0E}">
      <dsp:nvSpPr>
        <dsp:cNvPr id="0" name=""/>
        <dsp:cNvSpPr/>
      </dsp:nvSpPr>
      <dsp:spPr>
        <a:xfrm>
          <a:off x="4386860" y="3443150"/>
          <a:ext cx="3219606" cy="1829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Научная электронная </a:t>
          </a:r>
          <a:r>
            <a:rPr lang="ru-RU" sz="3400" b="1" kern="1200" dirty="0" smtClean="0"/>
            <a:t>библиотека (РИНЦ)</a:t>
          </a:r>
          <a:endParaRPr lang="ru-RU" sz="3400" b="1" kern="1200" dirty="0"/>
        </a:p>
      </dsp:txBody>
      <dsp:txXfrm>
        <a:off x="4440448" y="3496738"/>
        <a:ext cx="3112430" cy="1722452"/>
      </dsp:txXfrm>
    </dsp:sp>
    <dsp:sp modelId="{FC1E1A0B-8CA4-4D5F-AF99-79C188CA9964}">
      <dsp:nvSpPr>
        <dsp:cNvPr id="0" name=""/>
        <dsp:cNvSpPr/>
      </dsp:nvSpPr>
      <dsp:spPr>
        <a:xfrm rot="10800000">
          <a:off x="3321112" y="4129699"/>
          <a:ext cx="947331" cy="456530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458071" y="4221005"/>
        <a:ext cx="673413" cy="273918"/>
      </dsp:txXfrm>
    </dsp:sp>
    <dsp:sp modelId="{7B74310F-6A72-4365-B6F4-55FE2017B722}">
      <dsp:nvSpPr>
        <dsp:cNvPr id="0" name=""/>
        <dsp:cNvSpPr/>
      </dsp:nvSpPr>
      <dsp:spPr>
        <a:xfrm>
          <a:off x="170397" y="3456383"/>
          <a:ext cx="3032298" cy="18031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Электронный научный архив </a:t>
          </a:r>
          <a:r>
            <a:rPr lang="ru-RU" sz="3400" b="1" kern="1200" dirty="0" err="1" smtClean="0"/>
            <a:t>УрФУ</a:t>
          </a:r>
          <a:endParaRPr lang="ru-RU" sz="3400" b="1" kern="1200" dirty="0"/>
        </a:p>
      </dsp:txBody>
      <dsp:txXfrm>
        <a:off x="223210" y="3509196"/>
        <a:ext cx="2926672" cy="1697537"/>
      </dsp:txXfrm>
    </dsp:sp>
    <dsp:sp modelId="{49676F19-98A6-4531-A75E-0A32D312F14C}">
      <dsp:nvSpPr>
        <dsp:cNvPr id="0" name=""/>
        <dsp:cNvSpPr/>
      </dsp:nvSpPr>
      <dsp:spPr>
        <a:xfrm rot="18092204">
          <a:off x="1429895" y="2252652"/>
          <a:ext cx="1683484" cy="456530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1566854" y="2343958"/>
        <a:ext cx="1409566" cy="273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00896-F551-4D2C-AA79-FB65A2CD493C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09DF9-EB3F-472B-B9B8-7F596228EF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22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81BFB2-A6C1-437A-AF39-2CEB557D2881}" type="datetimeFigureOut">
              <a:rPr lang="ru-RU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5373A5-5F24-42B6-8EE8-A56E9ADBC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93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373A5-5F24-42B6-8EE8-A56E9ADBCDF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73577-5466-4A75-9521-8AB86633DCED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B6C5-6002-43BD-92CC-0BF96D62D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5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1F9BE-6A33-499D-AC9E-6F233753926B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067BF-F6FB-4297-B20E-AF7EA5C34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3FCC0-AFE2-40F6-A0E8-AB307555B841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AF8B-D11B-45D4-BFAE-39E94FBCF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0521-E6A3-48B7-9E22-8E164F72A830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06571" y="650681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6A37-D9A4-49A3-BECC-8ACC4768C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8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3B921-B1E6-4F0D-B2B5-F8722CE0A97D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D50F-557B-4B3E-9420-2EAF339D6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5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B374-2AAD-424F-97E7-A04A43005670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9082C-628A-4D25-AFC9-DD2F21EAC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8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788FE-7D99-4E1A-A45C-778112CC2305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84D68-9756-410A-B059-290391174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8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CBC8-F33D-4D42-9A54-872CC66BC22D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773AF-9940-4F60-A791-F3DA6A432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1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DE28-2B1A-45F0-9BF0-7A878388364F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6C6CA-D1AA-4163-8EAB-F3CE23E54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8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0BCE-F553-44FD-B4C0-7C98F0677AE5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0779-9B11-4A2E-981E-3526DD3CB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8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A1D9-958E-4028-86B0-67521152D89D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B876-FAA7-4838-BB78-41AAE3145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420"/>
            <a:ext cx="91440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691680" y="0"/>
            <a:ext cx="7452320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B5D5B-4967-46C0-A0D1-B8C8AA84B109}" type="datetime1">
              <a:rPr lang="ru-RU" smtClean="0"/>
              <a:pPr>
                <a:defRPr/>
              </a:pPr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1CCDAC-B281-4583-98CE-86BCD6FD6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elena.okhezina@urfu.r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lar.urfu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ometrics.info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0" y="2132856"/>
            <a:ext cx="903649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ru-RU" sz="4000" b="1" dirty="0" smtClean="0"/>
              <a:t>Научное наследие и современная университетская наука: опыт продвижения в электронной среде</a:t>
            </a:r>
            <a:r>
              <a:rPr lang="en-US" sz="4000" b="1" dirty="0" smtClean="0"/>
              <a:t> </a:t>
            </a:r>
            <a:endParaRPr lang="ru-RU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516368"/>
            <a:ext cx="91440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dirty="0" smtClean="0"/>
              <a:t>Астана, </a:t>
            </a:r>
            <a:r>
              <a:rPr lang="ru-RU" dirty="0" smtClean="0"/>
              <a:t>10-11.06.2015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93794" y="4437112"/>
            <a:ext cx="54502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err="1" smtClean="0">
                <a:latin typeface="Verdana" pitchFamily="34" charset="0"/>
              </a:rPr>
              <a:t>Охезина</a:t>
            </a:r>
            <a:r>
              <a:rPr lang="ru-RU" sz="1400" b="1" dirty="0" smtClean="0">
                <a:latin typeface="Verdana" pitchFamily="34" charset="0"/>
              </a:rPr>
              <a:t> Елена,</a:t>
            </a:r>
            <a:endParaRPr lang="en-US" sz="1400" b="1" dirty="0" smtClean="0">
              <a:latin typeface="Verdana" pitchFamily="34" charset="0"/>
            </a:endParaRPr>
          </a:p>
          <a:p>
            <a:pPr algn="r"/>
            <a:r>
              <a:rPr lang="ru-RU" sz="1400" dirty="0" smtClean="0">
                <a:latin typeface="Verdana" pitchFamily="34" charset="0"/>
              </a:rPr>
              <a:t>начальник отдела </a:t>
            </a:r>
            <a:r>
              <a:rPr lang="ru-RU" sz="1400" dirty="0" err="1" smtClean="0">
                <a:latin typeface="Verdana" pitchFamily="34" charset="0"/>
              </a:rPr>
              <a:t>ИАСиМП</a:t>
            </a:r>
            <a:r>
              <a:rPr lang="ru-RU" sz="1400" dirty="0" smtClean="0">
                <a:latin typeface="Verdana" pitchFamily="34" charset="0"/>
              </a:rPr>
              <a:t> </a:t>
            </a:r>
            <a:r>
              <a:rPr lang="ru-RU" sz="1400" dirty="0" err="1" smtClean="0">
                <a:latin typeface="Verdana" pitchFamily="34" charset="0"/>
              </a:rPr>
              <a:t>УрФУ</a:t>
            </a:r>
            <a:endParaRPr lang="ru-RU" sz="1400" dirty="0">
              <a:latin typeface="Verdana" pitchFamily="34" charset="0"/>
            </a:endParaRPr>
          </a:p>
          <a:p>
            <a:pPr algn="r"/>
            <a:r>
              <a:rPr lang="en-US" sz="1400" dirty="0" err="1" smtClean="0">
                <a:latin typeface="Verdana" pitchFamily="34" charset="0"/>
                <a:hlinkClick r:id="rId4"/>
              </a:rPr>
              <a:t>elena.okhezina</a:t>
            </a:r>
            <a:r>
              <a:rPr lang="ru-RU" sz="1400" dirty="0" smtClean="0">
                <a:latin typeface="Verdana" pitchFamily="34" charset="0"/>
                <a:hlinkClick r:id="rId4"/>
              </a:rPr>
              <a:t>@</a:t>
            </a:r>
            <a:r>
              <a:rPr lang="ru-RU" sz="1400" dirty="0" err="1" smtClean="0">
                <a:latin typeface="Verdana" pitchFamily="34" charset="0"/>
                <a:hlinkClick r:id="rId4"/>
              </a:rPr>
              <a:t>u</a:t>
            </a:r>
            <a:r>
              <a:rPr lang="en-US" sz="1400" dirty="0" err="1">
                <a:latin typeface="Verdana" pitchFamily="34" charset="0"/>
                <a:hlinkClick r:id="rId4"/>
              </a:rPr>
              <a:t>rf</a:t>
            </a:r>
            <a:r>
              <a:rPr lang="ru-RU" sz="1400" dirty="0" smtClean="0">
                <a:latin typeface="Verdana" pitchFamily="34" charset="0"/>
                <a:hlinkClick r:id="rId4"/>
              </a:rPr>
              <a:t>u.ru</a:t>
            </a:r>
            <a:endParaRPr lang="ru-RU" sz="1400" dirty="0" smtClean="0">
              <a:latin typeface="Verdana" pitchFamily="34" charset="0"/>
            </a:endParaRPr>
          </a:p>
          <a:p>
            <a:pPr algn="r"/>
            <a:r>
              <a:rPr lang="ru-RU" sz="1400" dirty="0">
                <a:latin typeface="Verdana" pitchFamily="34" charset="0"/>
              </a:rPr>
              <a:t/>
            </a:r>
            <a:br>
              <a:rPr lang="ru-RU" sz="1400" dirty="0">
                <a:latin typeface="Verdana" pitchFamily="34" charset="0"/>
              </a:rPr>
            </a:br>
            <a:endParaRPr lang="en-US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836712"/>
          </a:xfrm>
        </p:spPr>
        <p:txBody>
          <a:bodyPr/>
          <a:lstStyle/>
          <a:p>
            <a:r>
              <a:rPr lang="ru-RU" sz="3800" dirty="0" smtClean="0">
                <a:solidFill>
                  <a:srgbClr val="C00000"/>
                </a:solidFill>
              </a:rPr>
              <a:t>Критерии формирования контента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032448"/>
          </a:xfrm>
        </p:spPr>
        <p:txBody>
          <a:bodyPr/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 smtClean="0"/>
              <a:t>Научные журналы </a:t>
            </a:r>
            <a:r>
              <a:rPr lang="ru-RU" sz="3200" dirty="0" err="1" smtClean="0"/>
              <a:t>УрФУ</a:t>
            </a:r>
            <a:endParaRPr lang="ru-RU" sz="32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 smtClean="0"/>
              <a:t>Научные </a:t>
            </a:r>
            <a:r>
              <a:rPr lang="ru-RU" sz="3200" dirty="0"/>
              <a:t>с</a:t>
            </a:r>
            <a:r>
              <a:rPr lang="ru-RU" sz="3200" dirty="0" smtClean="0"/>
              <a:t>борники 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 smtClean="0"/>
              <a:t>Материалы конференций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 smtClean="0"/>
              <a:t>Электронные </a:t>
            </a:r>
            <a:r>
              <a:rPr lang="ru-RU" sz="3200" dirty="0"/>
              <a:t>версии </a:t>
            </a:r>
            <a:r>
              <a:rPr lang="ru-RU" sz="3200" dirty="0" smtClean="0"/>
              <a:t>монографий, учебных пособий </a:t>
            </a:r>
            <a:r>
              <a:rPr lang="ru-RU" sz="3200" dirty="0"/>
              <a:t>и т. п</a:t>
            </a:r>
            <a:r>
              <a:rPr lang="ru-RU" sz="3200" dirty="0" smtClean="0"/>
              <a:t>., опубликованных в Издательстве Уральского университета</a:t>
            </a:r>
          </a:p>
          <a:p>
            <a:pPr marL="457200" lvl="0" indent="-457200"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712968" cy="5733256"/>
          </a:xfrm>
        </p:spPr>
        <p:txBody>
          <a:bodyPr/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/>
              <a:t>Электронные версии </a:t>
            </a:r>
            <a:r>
              <a:rPr lang="ru-RU" sz="3200" dirty="0" smtClean="0"/>
              <a:t>авторефератов диссертаций</a:t>
            </a:r>
            <a:r>
              <a:rPr lang="ru-RU" sz="3200" dirty="0"/>
              <a:t>, проходящих защиту в диссертационных советах </a:t>
            </a:r>
            <a:r>
              <a:rPr lang="ru-RU" sz="3200" dirty="0" err="1"/>
              <a:t>УрФУ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 smtClean="0"/>
              <a:t>Магистерские </a:t>
            </a:r>
            <a:r>
              <a:rPr lang="ru-RU" sz="3200" dirty="0"/>
              <a:t>диссертации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 smtClean="0"/>
              <a:t>Электронные версии публикаций сотрудников </a:t>
            </a:r>
            <a:r>
              <a:rPr lang="ru-RU" sz="3200" dirty="0" err="1" smtClean="0"/>
              <a:t>УрФУ</a:t>
            </a:r>
            <a:r>
              <a:rPr lang="ru-RU" sz="3200" dirty="0" smtClean="0"/>
              <a:t>, изданные сторонними издательствами (при наличии разрешения).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532" y="980728"/>
            <a:ext cx="8568952" cy="5328592"/>
          </a:xfrm>
        </p:spPr>
        <p:txBody>
          <a:bodyPr/>
          <a:lstStyle/>
          <a:p>
            <a:pPr marL="457200" indent="-45720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Полные архивы: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 smtClean="0"/>
              <a:t>Известия </a:t>
            </a:r>
            <a:r>
              <a:rPr lang="ru-RU" sz="3200" dirty="0" err="1" smtClean="0"/>
              <a:t>УрГУ</a:t>
            </a:r>
            <a:r>
              <a:rPr lang="ru-RU" sz="3200" dirty="0" smtClean="0"/>
              <a:t>/</a:t>
            </a:r>
            <a:r>
              <a:rPr lang="ru-RU" sz="3200" dirty="0" err="1" smtClean="0"/>
              <a:t>УрФУ</a:t>
            </a:r>
            <a:r>
              <a:rPr lang="ru-RU" sz="3200" dirty="0" smtClean="0"/>
              <a:t>, начиная с 1920 г. </a:t>
            </a:r>
            <a:br>
              <a:rPr lang="ru-RU" sz="3200" dirty="0" smtClean="0"/>
            </a:br>
            <a:r>
              <a:rPr lang="ru-RU" sz="3200" dirty="0" smtClean="0"/>
              <a:t>(3 342 статьи)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/>
              <a:t>Сборники научных статей АДСВ, ДАИС, «</a:t>
            </a:r>
            <a:r>
              <a:rPr lang="ru-RU" sz="3200" dirty="0" err="1"/>
              <a:t>Исседон</a:t>
            </a:r>
            <a:r>
              <a:rPr lang="ru-RU" sz="3200" dirty="0"/>
              <a:t> - ΙΣΣΕΔΩΝ: Альманах по древней истории и культуре», Фольклор Урала, Этимологические исследования, Сумма философии, </a:t>
            </a:r>
            <a:r>
              <a:rPr lang="ru-RU" sz="3200" dirty="0" err="1"/>
              <a:t>Эпистемы</a:t>
            </a:r>
            <a:r>
              <a:rPr lang="ru-RU" sz="3200" dirty="0"/>
              <a:t> и </a:t>
            </a:r>
            <a:r>
              <a:rPr lang="ru-RU" sz="3200" dirty="0" err="1"/>
              <a:t>др</a:t>
            </a:r>
            <a:r>
              <a:rPr lang="en-US" sz="3200" dirty="0"/>
              <a:t>.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 smtClean="0"/>
              <a:t>Журналы </a:t>
            </a:r>
            <a:r>
              <a:rPr lang="en-US" sz="3200" dirty="0" smtClean="0"/>
              <a:t>«</a:t>
            </a:r>
            <a:r>
              <a:rPr lang="en-US" sz="3200" dirty="0" err="1" smtClean="0"/>
              <a:t>Quaestio</a:t>
            </a:r>
            <a:r>
              <a:rPr lang="en-US" sz="3200" dirty="0" smtClean="0"/>
              <a:t> </a:t>
            </a:r>
            <a:r>
              <a:rPr lang="en-US" sz="3200" dirty="0" err="1" smtClean="0"/>
              <a:t>Rossica</a:t>
            </a:r>
            <a:r>
              <a:rPr lang="en-US" sz="3200" dirty="0" smtClean="0"/>
              <a:t>»</a:t>
            </a:r>
            <a:r>
              <a:rPr lang="ru-RU" sz="3200" dirty="0" smtClean="0"/>
              <a:t>, «</a:t>
            </a:r>
            <a:r>
              <a:rPr lang="en-US" sz="3200" dirty="0" err="1" smtClean="0"/>
              <a:t>Chimica</a:t>
            </a:r>
            <a:r>
              <a:rPr lang="en-US" sz="3200" dirty="0" smtClean="0"/>
              <a:t> </a:t>
            </a:r>
            <a:r>
              <a:rPr lang="en-US" sz="3200" dirty="0"/>
              <a:t>Techno </a:t>
            </a:r>
            <a:r>
              <a:rPr lang="en-US" sz="3200" dirty="0" err="1" smtClean="0"/>
              <a:t>Acta</a:t>
            </a:r>
            <a:r>
              <a:rPr lang="ru-RU" sz="3200" dirty="0" smtClean="0"/>
              <a:t>» и др.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9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Текст 2"/>
          <p:cNvSpPr>
            <a:spLocks noGrp="1"/>
          </p:cNvSpPr>
          <p:nvPr>
            <p:ph idx="1"/>
          </p:nvPr>
        </p:nvSpPr>
        <p:spPr>
          <a:xfrm>
            <a:off x="251520" y="1124744"/>
            <a:ext cx="8892480" cy="5525438"/>
          </a:xfrm>
        </p:spPr>
        <p:txBody>
          <a:bodyPr/>
          <a:lstStyle/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Быстрое размещение материалов в электронной форме в сети Интернет;</a:t>
            </a:r>
          </a:p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Долговременное хранение и постоянная ссылка на документ;</a:t>
            </a:r>
          </a:p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Выполнение требований грантов о размещении результатов исследований в открытом доступе;</a:t>
            </a:r>
          </a:p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Быстрое попадание в </a:t>
            </a:r>
            <a:r>
              <a:rPr lang="en-US" sz="3200" dirty="0" smtClean="0">
                <a:solidFill>
                  <a:schemeClr val="tx1"/>
                </a:solidFill>
              </a:rPr>
              <a:t>Google Scholar</a:t>
            </a:r>
            <a:r>
              <a:rPr lang="ru-RU" sz="3200" dirty="0" smtClean="0"/>
              <a:t>;</a:t>
            </a:r>
            <a:endParaRPr lang="en-US" sz="3200" dirty="0" smtClean="0"/>
          </a:p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/>
              <a:t>Регистрация публикаций в РИНЦ;</a:t>
            </a:r>
          </a:p>
          <a:p>
            <a:pPr indent="357188">
              <a:buFont typeface="Wingdings" pitchFamily="2" charset="2"/>
              <a:buChar char="§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Получение баллов в рейтинге </a:t>
            </a:r>
            <a:r>
              <a:rPr lang="ru-RU" sz="3200" dirty="0" smtClean="0"/>
              <a:t>НПР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800" dirty="0">
                <a:solidFill>
                  <a:srgbClr val="FF0000"/>
                </a:solidFill>
              </a:rPr>
              <a:t>Что это </a:t>
            </a:r>
            <a:r>
              <a:rPr lang="ru-RU" sz="3800" dirty="0" smtClean="0">
                <a:solidFill>
                  <a:srgbClr val="FF0000"/>
                </a:solidFill>
              </a:rPr>
              <a:t>даёт авторам?</a:t>
            </a:r>
            <a:endParaRPr lang="ru-RU" sz="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Доцент  ИГНИ А. С. Мохов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6" cy="5112568"/>
          </a:xfrm>
        </p:spPr>
        <p:txBody>
          <a:bodyPr/>
          <a:lstStyle/>
          <a:p>
            <a:pPr marL="0" indent="176213" algn="just">
              <a:buNone/>
            </a:pPr>
            <a:r>
              <a:rPr lang="ru-RU" sz="3200" dirty="0" smtClean="0"/>
              <a:t>«Размещение наших научных работ в Электронном архиве позволяет коллегам из других университетов России, зарубежных стран </a:t>
            </a:r>
            <a:r>
              <a:rPr lang="ru-RU" sz="3600" b="1" dirty="0" smtClean="0">
                <a:solidFill>
                  <a:srgbClr val="C00000"/>
                </a:solidFill>
              </a:rPr>
              <a:t>получить доступ </a:t>
            </a:r>
            <a:r>
              <a:rPr lang="ru-RU" sz="3200" dirty="0" smtClean="0"/>
              <a:t>к нашим научным публикациям. Это </a:t>
            </a:r>
            <a:r>
              <a:rPr lang="ru-RU" sz="3600" b="1" dirty="0" smtClean="0">
                <a:solidFill>
                  <a:srgbClr val="C00000"/>
                </a:solidFill>
              </a:rPr>
              <a:t>повышает цитируемость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как научных изданий </a:t>
            </a:r>
            <a:r>
              <a:rPr lang="ru-RU" sz="3200" dirty="0" err="1" smtClean="0"/>
              <a:t>УрФУ</a:t>
            </a:r>
            <a:r>
              <a:rPr lang="ru-RU" sz="3200" dirty="0" smtClean="0"/>
              <a:t>, так и отдельных ученых, преподавателей нашего университета. В целом, Электронный архив </a:t>
            </a:r>
            <a:r>
              <a:rPr lang="ru-RU" sz="3600" b="1" dirty="0" smtClean="0">
                <a:solidFill>
                  <a:srgbClr val="C00000"/>
                </a:solidFill>
              </a:rPr>
              <a:t>положительно влияет</a:t>
            </a:r>
            <a:r>
              <a:rPr lang="ru-RU" sz="4000" dirty="0" smtClean="0"/>
              <a:t> </a:t>
            </a:r>
            <a:r>
              <a:rPr lang="ru-RU" sz="3200" dirty="0" smtClean="0"/>
              <a:t>на имидж университета, способствует повышению его рейтинга».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708920"/>
            <a:ext cx="78335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Интеграция с </a:t>
            </a:r>
            <a:r>
              <a:rPr lang="ru-RU" sz="4400" b="1" dirty="0" smtClean="0"/>
              <a:t>российскими и международными проектами</a:t>
            </a:r>
            <a:endParaRPr lang="ru-RU" sz="4400" b="1" dirty="0"/>
          </a:p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73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6130428"/>
              </p:ext>
            </p:extLst>
          </p:nvPr>
        </p:nvGraphicFramePr>
        <p:xfrm>
          <a:off x="827584" y="980728"/>
          <a:ext cx="777686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9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55056" y="89918"/>
            <a:ext cx="7309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journals.urfu.ru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E:\Доклад\qr_elar-elibrary-d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4313"/>
            <a:ext cx="1098071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55056" y="89918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elar.urfu.ru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339" y="891703"/>
            <a:ext cx="9136661" cy="5882009"/>
            <a:chOff x="7339" y="891703"/>
            <a:chExt cx="9136661" cy="5882009"/>
          </a:xfrm>
        </p:grpSpPr>
        <p:pic>
          <p:nvPicPr>
            <p:cNvPr id="5" name="Picture 2" descr="E:\Доклад\qr_elar-elibrary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9" y="891703"/>
              <a:ext cx="9136661" cy="58820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214453" y="5464181"/>
              <a:ext cx="4896544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8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81131" y="12988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eLIBRARY.ru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910933" y="933177"/>
            <a:ext cx="7477491" cy="6947882"/>
            <a:chOff x="910933" y="933177"/>
            <a:chExt cx="7477491" cy="6947882"/>
          </a:xfrm>
        </p:grpSpPr>
        <p:pic>
          <p:nvPicPr>
            <p:cNvPr id="2050" name="Picture 2" descr="E:\Доклад\qr_elibrary-elar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933" y="933177"/>
              <a:ext cx="7348066" cy="6947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Овал 4"/>
            <p:cNvSpPr/>
            <p:nvPr/>
          </p:nvSpPr>
          <p:spPr>
            <a:xfrm>
              <a:off x="6300192" y="1618252"/>
              <a:ext cx="20882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2339752" y="2564904"/>
              <a:ext cx="20882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5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4249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ПЛАН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Электронный научный архив </a:t>
            </a:r>
            <a:r>
              <a:rPr lang="ru-RU" sz="3200" dirty="0" err="1" smtClean="0"/>
              <a:t>УрФУ</a:t>
            </a:r>
            <a:r>
              <a:rPr lang="ru-RU" sz="3200" dirty="0" smtClean="0"/>
              <a:t>: </a:t>
            </a:r>
            <a:br>
              <a:rPr lang="ru-RU" sz="3200" dirty="0" smtClean="0"/>
            </a:br>
            <a:r>
              <a:rPr lang="ru-RU" sz="3200" dirty="0" smtClean="0"/>
              <a:t>факты и цифры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Контент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/>
              <a:t>Интеграция с российскими и международными проектами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/>
              <a:t>Стратегия – продвижение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/>
              <a:t>Итоги</a:t>
            </a:r>
          </a:p>
        </p:txBody>
      </p:sp>
    </p:spTree>
    <p:extLst>
      <p:ext uri="{BB962C8B-B14F-4D97-AF65-F5344CB8AC3E}">
        <p14:creationId xmlns:p14="http://schemas.microsoft.com/office/powerpoint/2010/main" val="30580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1026" name="Picture 2" descr="C:\Users\USER\Desktop\МОЕ\УрФУ\Конференции, семинары\Конференция НЭИКОН, май 2015\Доклад\Любутин_Пивоваров_el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9144000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2050" name="Picture 2" descr="C:\Users\USER\Desktop\МОЕ\УрФУ\Конференции, семинары\Конференция НЭИКОН, май 2015\Доклад\Любутин_Пивоваров_РИН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6048672" cy="59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53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3074" name="Picture 2" descr="C:\Users\USER\Desktop\МОЕ\УрФУ\Конференции, семинары\Конференция НЭИКОН, май 2015\Доклад\Любутин_Пивоваров_Schol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49630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1907704" y="3933056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55056" y="89918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elar.urfu.ru – </a:t>
            </a:r>
            <a:r>
              <a:rPr lang="en-US" sz="4400" b="1" dirty="0" err="1" smtClean="0">
                <a:solidFill>
                  <a:srgbClr val="FF0000"/>
                </a:solidFill>
              </a:rPr>
              <a:t>WorldCat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-108520" y="980728"/>
            <a:ext cx="9676137" cy="5544616"/>
            <a:chOff x="0" y="980728"/>
            <a:chExt cx="9676137" cy="5688632"/>
          </a:xfrm>
        </p:grpSpPr>
        <p:pic>
          <p:nvPicPr>
            <p:cNvPr id="3074" name="Picture 2" descr="E:\Доклад\SCREEN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80728"/>
              <a:ext cx="9676137" cy="5688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Овал 2"/>
            <p:cNvSpPr/>
            <p:nvPr/>
          </p:nvSpPr>
          <p:spPr>
            <a:xfrm>
              <a:off x="611560" y="6093296"/>
              <a:ext cx="864096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7956376" y="2780928"/>
              <a:ext cx="1440160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279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55056" y="89918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elar.urfu.ru – BASE Search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8509" y="980728"/>
            <a:ext cx="9115492" cy="5468658"/>
            <a:chOff x="27752" y="1394147"/>
            <a:chExt cx="9612089" cy="5333295"/>
          </a:xfrm>
        </p:grpSpPr>
        <p:pic>
          <p:nvPicPr>
            <p:cNvPr id="4098" name="Picture 2" descr="E:\Доклад\SCREEN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38"/>
            <a:stretch/>
          </p:blipFill>
          <p:spPr bwMode="auto">
            <a:xfrm>
              <a:off x="27752" y="1394147"/>
              <a:ext cx="9612089" cy="5333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228616" y="5705467"/>
              <a:ext cx="3047239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45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052736"/>
            <a:ext cx="777686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Другие проекты: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err="1" smtClean="0"/>
              <a:t>OpenDOAR</a:t>
            </a:r>
            <a:r>
              <a:rPr lang="en-US" sz="3200" dirty="0" smtClean="0"/>
              <a:t> </a:t>
            </a:r>
            <a:r>
              <a:rPr lang="en-US" sz="3200" dirty="0"/>
              <a:t>– Open Directory of Open Access </a:t>
            </a:r>
            <a:r>
              <a:rPr lang="en-US" sz="3200" dirty="0" smtClean="0"/>
              <a:t>Repositories</a:t>
            </a:r>
            <a:endParaRPr lang="ru-RU" sz="3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ROAR – Registry of Open </a:t>
            </a:r>
            <a:r>
              <a:rPr lang="en-US" sz="3200" dirty="0" err="1"/>
              <a:t>Acces</a:t>
            </a:r>
            <a:r>
              <a:rPr lang="en-US" sz="3200" dirty="0"/>
              <a:t> </a:t>
            </a:r>
            <a:r>
              <a:rPr lang="en-US" sz="3200" dirty="0" smtClean="0"/>
              <a:t>Repositories</a:t>
            </a:r>
            <a:endParaRPr lang="ru-RU" sz="3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err="1" smtClean="0"/>
              <a:t>OpenAIRE</a:t>
            </a:r>
            <a:endParaRPr lang="ru-RU" sz="3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Openarchives.org</a:t>
            </a:r>
            <a:endParaRPr lang="ru-RU" sz="3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ROAD </a:t>
            </a:r>
            <a:r>
              <a:rPr lang="en-US" sz="3200" dirty="0" smtClean="0"/>
              <a:t>directory</a:t>
            </a:r>
            <a:endParaRPr lang="ru-RU" sz="3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3200" dirty="0" smtClean="0"/>
              <a:t>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736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733600"/>
            <a:ext cx="6524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Стратегия – продвижение</a:t>
            </a:r>
          </a:p>
        </p:txBody>
      </p:sp>
    </p:spTree>
    <p:extLst>
      <p:ext uri="{BB962C8B-B14F-4D97-AF65-F5344CB8AC3E}">
        <p14:creationId xmlns:p14="http://schemas.microsoft.com/office/powerpoint/2010/main" val="419380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2350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Продвижение идеи открытых архивов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6" t="26539" r="24531" b="6033"/>
          <a:stretch/>
        </p:blipFill>
        <p:spPr bwMode="auto">
          <a:xfrm>
            <a:off x="-4002" y="1074587"/>
            <a:ext cx="9288893" cy="538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07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828092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Открытые архивы в России:</a:t>
            </a:r>
          </a:p>
          <a:p>
            <a:pPr marL="628650" indent="-6286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600" dirty="0" smtClean="0"/>
              <a:t>5</a:t>
            </a:r>
            <a:r>
              <a:rPr lang="ru-RU" sz="3600" dirty="0" smtClean="0"/>
              <a:t>4</a:t>
            </a:r>
            <a:r>
              <a:rPr lang="en-US" sz="3600" dirty="0" smtClean="0"/>
              <a:t> </a:t>
            </a:r>
            <a:r>
              <a:rPr lang="ru-RU" sz="3600" dirty="0"/>
              <a:t>архива</a:t>
            </a:r>
            <a:r>
              <a:rPr lang="ru-RU" sz="3600" dirty="0" smtClean="0"/>
              <a:t> зарегистрированы </a:t>
            </a:r>
            <a:r>
              <a:rPr lang="ru-RU" sz="3600" dirty="0"/>
              <a:t>в </a:t>
            </a:r>
            <a:r>
              <a:rPr lang="en-US" sz="3600" dirty="0"/>
              <a:t>ROAR</a:t>
            </a:r>
            <a:endParaRPr lang="ru-RU" sz="3600" dirty="0"/>
          </a:p>
          <a:p>
            <a:pPr marL="628650" indent="-628650">
              <a:buFont typeface="Wingdings" panose="05000000000000000000" pitchFamily="2" charset="2"/>
              <a:buChar char="§"/>
            </a:pPr>
            <a:r>
              <a:rPr lang="en-US" sz="3600" dirty="0"/>
              <a:t>22 </a:t>
            </a:r>
            <a:r>
              <a:rPr lang="ru-RU" sz="3600" dirty="0"/>
              <a:t>архива зарегистрированы в </a:t>
            </a:r>
            <a:r>
              <a:rPr lang="en-US" sz="3600" dirty="0" smtClean="0"/>
              <a:t>DOAR</a:t>
            </a:r>
            <a:endParaRPr lang="ru-RU" sz="3600" dirty="0" smtClean="0"/>
          </a:p>
          <a:p>
            <a:pPr marL="628650" indent="-6286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600" dirty="0" smtClean="0"/>
              <a:t>1</a:t>
            </a:r>
            <a:r>
              <a:rPr lang="ru-RU" sz="3600" dirty="0"/>
              <a:t>6</a:t>
            </a:r>
            <a:r>
              <a:rPr lang="en-US" sz="3600" dirty="0"/>
              <a:t> </a:t>
            </a:r>
            <a:r>
              <a:rPr lang="ru-RU" sz="3600" dirty="0"/>
              <a:t>вузов </a:t>
            </a:r>
            <a:r>
              <a:rPr lang="ru-RU" sz="3600" dirty="0" smtClean="0"/>
              <a:t>России</a:t>
            </a:r>
          </a:p>
          <a:p>
            <a:pPr marL="628650" indent="-6286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600" dirty="0" smtClean="0"/>
              <a:t>5 </a:t>
            </a:r>
            <a:r>
              <a:rPr lang="ru-RU" sz="3600" dirty="0"/>
              <a:t>из них в Екатеринбурге</a:t>
            </a:r>
            <a:r>
              <a:rPr lang="ru-RU" sz="3600" dirty="0" smtClean="0"/>
              <a:t>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66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pic>
        <p:nvPicPr>
          <p:cNvPr id="3" name="Рисунок 2" descr="Altmetr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4077072"/>
            <a:ext cx="5618625" cy="25603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7586" y="980728"/>
            <a:ext cx="79528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Продвижение архива </a:t>
            </a:r>
            <a:r>
              <a:rPr lang="ru-RU" sz="4400" b="1" dirty="0" err="1" smtClean="0">
                <a:solidFill>
                  <a:srgbClr val="FF0000"/>
                </a:solidFill>
              </a:rPr>
              <a:t>УрФУ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marL="571500" indent="-571500">
              <a:spcBef>
                <a:spcPts val="2400"/>
              </a:spcBef>
              <a:buFontTx/>
              <a:buChar char="-"/>
            </a:pPr>
            <a:r>
              <a:rPr lang="ru-RU" sz="4400" b="1" dirty="0" smtClean="0"/>
              <a:t>Стратегический проект </a:t>
            </a:r>
            <a:r>
              <a:rPr lang="ru-RU" sz="4400" b="1" dirty="0" err="1" smtClean="0"/>
              <a:t>УрФУ</a:t>
            </a:r>
            <a:endParaRPr lang="ru-RU" sz="4400" b="1" dirty="0" smtClean="0"/>
          </a:p>
          <a:p>
            <a:pPr marL="571500" indent="-571500">
              <a:buFontTx/>
              <a:buChar char="-"/>
            </a:pPr>
            <a:r>
              <a:rPr lang="ru-RU" sz="4400" b="1" dirty="0"/>
              <a:t>Публикации в СМИ</a:t>
            </a:r>
            <a:endParaRPr lang="ru-RU" sz="4400" b="1" dirty="0">
              <a:solidFill>
                <a:srgbClr val="FF0000"/>
              </a:solidFill>
            </a:endParaRPr>
          </a:p>
          <a:p>
            <a:pPr marL="571500" indent="-571500">
              <a:buFontTx/>
              <a:buChar char="-"/>
            </a:pPr>
            <a:r>
              <a:rPr lang="ru-RU" sz="4400" b="1" dirty="0" smtClean="0"/>
              <a:t>Связь с социальными медиа</a:t>
            </a:r>
          </a:p>
        </p:txBody>
      </p:sp>
    </p:spTree>
    <p:extLst>
      <p:ext uri="{BB962C8B-B14F-4D97-AF65-F5344CB8AC3E}">
        <p14:creationId xmlns:p14="http://schemas.microsoft.com/office/powerpoint/2010/main" val="3401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Электронный научный архив </a:t>
            </a:r>
            <a:r>
              <a:rPr lang="ru-RU" sz="4400" b="1" dirty="0" err="1"/>
              <a:t>УрФУ</a:t>
            </a:r>
            <a:r>
              <a:rPr lang="ru-RU" sz="4400" b="1" dirty="0"/>
              <a:t>: факты и цифры</a:t>
            </a:r>
          </a:p>
        </p:txBody>
      </p:sp>
    </p:spTree>
    <p:extLst>
      <p:ext uri="{BB962C8B-B14F-4D97-AF65-F5344CB8AC3E}">
        <p14:creationId xmlns:p14="http://schemas.microsoft.com/office/powerpoint/2010/main" val="22312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21316"/>
            <a:ext cx="9248257" cy="6836684"/>
            <a:chOff x="0" y="21316"/>
            <a:chExt cx="9248257" cy="6836684"/>
          </a:xfrm>
        </p:grpSpPr>
        <p:pic>
          <p:nvPicPr>
            <p:cNvPr id="1027" name="Picture 3" descr="E:\Доклад\wikipedia_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316"/>
              <a:ext cx="9248257" cy="6836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1520" y="5877272"/>
              <a:ext cx="8892480" cy="36004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260463" y="6309320"/>
              <a:ext cx="8892480" cy="2880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167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735" y="1412776"/>
            <a:ext cx="6812673" cy="531605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91338" y="692696"/>
            <a:ext cx="82296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4400" dirty="0" smtClean="0"/>
              <a:t>Число визитов: 2015 </a:t>
            </a:r>
            <a:r>
              <a:rPr lang="en-US" sz="4400" dirty="0" smtClean="0"/>
              <a:t>vs </a:t>
            </a:r>
            <a:r>
              <a:rPr lang="ru-RU" sz="4400" dirty="0" smtClean="0"/>
              <a:t>2014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1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5" y="1910131"/>
            <a:ext cx="885952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0992" y="830276"/>
            <a:ext cx="83725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Основной генератор трафика –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поисковые системы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6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16632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ru.ahrefs.com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82535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7873" y="188640"/>
            <a:ext cx="8496944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ИТОГИ</a:t>
            </a:r>
          </a:p>
          <a:p>
            <a:pPr marL="571500" indent="-5715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Электронный научный архив </a:t>
            </a:r>
            <a:r>
              <a:rPr lang="ru-RU" sz="3200" dirty="0" err="1" smtClean="0"/>
              <a:t>УрФУ</a:t>
            </a:r>
            <a:r>
              <a:rPr lang="ru-RU" sz="3200" dirty="0" smtClean="0"/>
              <a:t> – основная электронная площадка для размещения, хранения и распространения научных материалов университета.</a:t>
            </a:r>
          </a:p>
          <a:p>
            <a:pPr marL="571500" indent="-5715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Развитие </a:t>
            </a:r>
            <a:r>
              <a:rPr lang="ru-RU" sz="3200" smtClean="0"/>
              <a:t>электронного архива приносит </a:t>
            </a:r>
            <a:r>
              <a:rPr lang="ru-RU" sz="3200" dirty="0" smtClean="0"/>
              <a:t>пользу и архиву, и Издательству и университету. </a:t>
            </a:r>
          </a:p>
          <a:p>
            <a:pPr marL="648000" indent="-5715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Востребованность архива зависит от качества загруженных материалов.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85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/>
              <a:t>Спасибо за внимание!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Вопросы?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18119"/>
              </p:ext>
            </p:extLst>
          </p:nvPr>
        </p:nvGraphicFramePr>
        <p:xfrm>
          <a:off x="395536" y="1052737"/>
          <a:ext cx="8568952" cy="5713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2"/>
              </a:tblGrid>
              <a:tr h="5713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</a:rPr>
                        <a:t>Электронный научный архив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effectLst/>
                        </a:rPr>
                        <a:t>УрФУ</a:t>
                      </a:r>
                      <a:r>
                        <a:rPr lang="ru-RU" sz="2800" b="1" dirty="0">
                          <a:effectLst/>
                        </a:rPr>
                        <a:t> </a:t>
                      </a:r>
                      <a:r>
                        <a:rPr lang="ru-RU" sz="2800" dirty="0" smtClean="0">
                          <a:effectLst/>
                        </a:rPr>
                        <a:t>– </a:t>
                      </a:r>
                      <a:r>
                        <a:rPr lang="ru-RU" sz="2800" dirty="0">
                          <a:effectLst/>
                        </a:rPr>
                        <a:t>это открытый институциональный электронный архив документов 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</a:rPr>
                        <a:t>научного</a:t>
                      </a:r>
                      <a:r>
                        <a:rPr lang="ru-RU" sz="2800" dirty="0">
                          <a:effectLst/>
                        </a:rPr>
                        <a:t>, образовательного, методического, нормативного или иного назначения, созданных сотрудниками структурных подразделений </a:t>
                      </a:r>
                      <a:r>
                        <a:rPr lang="ru-RU" sz="2800" dirty="0" err="1">
                          <a:effectLst/>
                        </a:rPr>
                        <a:t>УрФУ</a:t>
                      </a:r>
                      <a:r>
                        <a:rPr lang="ru-RU" sz="2800" dirty="0">
                          <a:effectLst/>
                        </a:rPr>
                        <a:t>, аспирантами, магистрантами и студентами </a:t>
                      </a:r>
                      <a:r>
                        <a:rPr lang="ru-RU" sz="2800" dirty="0" err="1">
                          <a:effectLst/>
                        </a:rPr>
                        <a:t>УрФУ</a:t>
                      </a:r>
                      <a:r>
                        <a:rPr lang="ru-RU" sz="2800" dirty="0">
                          <a:effectLst/>
                        </a:rPr>
                        <a:t>, а также </a:t>
                      </a:r>
                      <a:r>
                        <a:rPr lang="ru-RU" sz="2800" dirty="0" smtClean="0">
                          <a:effectLst/>
                        </a:rPr>
                        <a:t>представителями</a:t>
                      </a:r>
                      <a:r>
                        <a:rPr lang="ru-RU" sz="2800" baseline="0" dirty="0" smtClean="0">
                          <a:effectLst/>
                        </a:rPr>
                        <a:t> </a:t>
                      </a:r>
                      <a:r>
                        <a:rPr lang="ru-RU" sz="2800" dirty="0" smtClean="0">
                          <a:effectLst/>
                        </a:rPr>
                        <a:t>сторонних </a:t>
                      </a:r>
                      <a:r>
                        <a:rPr lang="ru-RU" sz="2800" dirty="0">
                          <a:effectLst/>
                        </a:rPr>
                        <a:t>организаций, которые опубликовали свои материалы в изданиях </a:t>
                      </a:r>
                      <a:r>
                        <a:rPr lang="ru-RU" sz="2800" dirty="0" err="1">
                          <a:effectLst/>
                        </a:rPr>
                        <a:t>УрФУ</a:t>
                      </a:r>
                      <a:r>
                        <a:rPr lang="ru-RU" sz="2800" dirty="0">
                          <a:effectLst/>
                        </a:rPr>
                        <a:t> и передали право на их размещение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  <a:endParaRPr lang="en-US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http://elar.urfu.ru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3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179512" y="1052736"/>
            <a:ext cx="8964488" cy="5688632"/>
          </a:xfrm>
          <a:prstGeom prst="rect">
            <a:avLst/>
          </a:prstGeom>
          <a:noFill/>
        </p:spPr>
        <p:txBody>
          <a:bodyPr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Дата создания - 2004 г.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sz="3200" dirty="0" smtClean="0">
                <a:latin typeface="+mn-lt"/>
                <a:cs typeface="+mn-cs"/>
              </a:rPr>
              <a:t>ПО </a:t>
            </a:r>
            <a:r>
              <a:rPr lang="en-US" sz="3200" dirty="0" err="1" smtClean="0">
                <a:latin typeface="+mn-lt"/>
                <a:cs typeface="+mn-cs"/>
              </a:rPr>
              <a:t>DSpace</a:t>
            </a:r>
            <a:r>
              <a:rPr lang="en-US" sz="3200" dirty="0" smtClean="0">
                <a:latin typeface="+mn-lt"/>
                <a:cs typeface="+mn-cs"/>
              </a:rPr>
              <a:t>, </a:t>
            </a:r>
            <a:r>
              <a:rPr lang="ru-RU" sz="3200" dirty="0">
                <a:latin typeface="+mn-lt"/>
                <a:cs typeface="+mn-cs"/>
              </a:rPr>
              <a:t>версия 3.</a:t>
            </a:r>
            <a:r>
              <a:rPr lang="en-US" sz="3200" dirty="0">
                <a:latin typeface="+mn-lt"/>
                <a:cs typeface="+mn-cs"/>
              </a:rPr>
              <a:t>3</a:t>
            </a:r>
            <a:endParaRPr lang="ru-RU" sz="3200" dirty="0">
              <a:latin typeface="+mn-lt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sz="3200" dirty="0" smtClean="0">
                <a:latin typeface="+mn-lt"/>
                <a:cs typeface="+mn-cs"/>
              </a:rPr>
              <a:t>Число документов:</a:t>
            </a:r>
            <a:r>
              <a:rPr lang="en-US" sz="3200" dirty="0">
                <a:latin typeface="+mn-lt"/>
                <a:cs typeface="+mn-cs"/>
              </a:rPr>
              <a:t/>
            </a:r>
            <a:br>
              <a:rPr lang="en-US" sz="3200" dirty="0">
                <a:latin typeface="+mn-lt"/>
                <a:cs typeface="+mn-cs"/>
              </a:rPr>
            </a:br>
            <a:r>
              <a:rPr lang="en-US" sz="3200" dirty="0" smtClean="0">
                <a:latin typeface="+mn-lt"/>
                <a:cs typeface="+mn-cs"/>
              </a:rPr>
              <a:t>17 </a:t>
            </a:r>
            <a:r>
              <a:rPr lang="ru-RU" sz="3200" dirty="0" smtClean="0">
                <a:latin typeface="+mn-lt"/>
                <a:cs typeface="+mn-cs"/>
              </a:rPr>
              <a:t>587</a:t>
            </a:r>
            <a:r>
              <a:rPr lang="en-US" sz="3200" dirty="0" smtClean="0">
                <a:latin typeface="+mn-lt"/>
                <a:cs typeface="+mn-cs"/>
              </a:rPr>
              <a:t> </a:t>
            </a:r>
            <a:r>
              <a:rPr lang="ru-RU" sz="3200" dirty="0" smtClean="0">
                <a:latin typeface="+mn-lt"/>
                <a:cs typeface="+mn-cs"/>
              </a:rPr>
              <a:t>док. на </a:t>
            </a:r>
            <a:r>
              <a:rPr lang="ru-RU" sz="3200" dirty="0" smtClean="0">
                <a:latin typeface="+mn-lt"/>
                <a:cs typeface="+mn-cs"/>
              </a:rPr>
              <a:t>08.06.2015</a:t>
            </a:r>
            <a:r>
              <a:rPr lang="en-US" sz="3200" dirty="0" smtClean="0">
                <a:latin typeface="+mn-lt"/>
                <a:cs typeface="+mn-cs"/>
              </a:rPr>
              <a:t/>
            </a:r>
            <a:br>
              <a:rPr lang="en-US" sz="3200" dirty="0" smtClean="0">
                <a:latin typeface="+mn-lt"/>
                <a:cs typeface="+mn-cs"/>
              </a:rPr>
            </a:br>
            <a:endParaRPr lang="ru-RU" sz="3200" dirty="0">
              <a:latin typeface="+mn-lt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2013 </a:t>
            </a:r>
            <a:r>
              <a:rPr lang="ru-RU" sz="3200" dirty="0" smtClean="0">
                <a:latin typeface="+mn-lt"/>
                <a:cs typeface="+mn-cs"/>
              </a:rPr>
              <a:t>г. – присвоен международный </a:t>
            </a:r>
            <a:r>
              <a:rPr lang="ru-RU" sz="3200" dirty="0">
                <a:latin typeface="+mn-lt"/>
                <a:cs typeface="+mn-cs"/>
              </a:rPr>
              <a:t>индекс </a:t>
            </a:r>
            <a:r>
              <a:rPr lang="en-US" sz="3200" dirty="0">
                <a:latin typeface="+mn-lt"/>
                <a:cs typeface="+mn-cs"/>
              </a:rPr>
              <a:t>ISSN </a:t>
            </a:r>
            <a:r>
              <a:rPr lang="en-US" sz="3200" dirty="0" smtClean="0">
                <a:latin typeface="+mn-lt"/>
                <a:cs typeface="+mn-cs"/>
              </a:rPr>
              <a:t>2310-757X</a:t>
            </a:r>
            <a:r>
              <a:rPr lang="ru-RU" sz="3200" dirty="0" smtClean="0">
                <a:latin typeface="+mn-lt"/>
                <a:cs typeface="+mn-cs"/>
              </a:rPr>
              <a:t> в рамках проекта </a:t>
            </a:r>
            <a:r>
              <a:rPr lang="en-US" sz="3200" dirty="0" smtClean="0">
                <a:latin typeface="+mn-lt"/>
                <a:cs typeface="+mn-cs"/>
              </a:rPr>
              <a:t>ROAD</a:t>
            </a:r>
            <a:endParaRPr lang="ru-RU" sz="3200" dirty="0">
              <a:latin typeface="+mn-lt"/>
              <a:cs typeface="+mn-cs"/>
            </a:endParaRPr>
          </a:p>
          <a:p>
            <a:pPr marL="457200" lvl="0" indent="-457200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&gt;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75% пользователей – не из Екатеринбурга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&gt; 20%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пользователей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– не из России.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793475372"/>
              </p:ext>
            </p:extLst>
          </p:nvPr>
        </p:nvGraphicFramePr>
        <p:xfrm>
          <a:off x="4572000" y="2276872"/>
          <a:ext cx="4464496" cy="2523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620115"/>
              </p:ext>
            </p:extLst>
          </p:nvPr>
        </p:nvGraphicFramePr>
        <p:xfrm>
          <a:off x="4572000" y="1412776"/>
          <a:ext cx="4753551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87824" y="12638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Цифры и факты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267544" y="980728"/>
            <a:ext cx="8568952" cy="532859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600" b="1" dirty="0" smtClean="0"/>
              <a:t>Позиции </a:t>
            </a:r>
            <a:r>
              <a:rPr lang="ru-RU" sz="3600" b="1" dirty="0" err="1" smtClean="0"/>
              <a:t>УрФУ</a:t>
            </a:r>
            <a:r>
              <a:rPr lang="ru-RU" sz="3600" b="1" dirty="0" smtClean="0"/>
              <a:t> </a:t>
            </a:r>
            <a:r>
              <a:rPr lang="ru-RU" sz="3600" b="1" dirty="0"/>
              <a:t>в рейтингах </a:t>
            </a:r>
            <a:r>
              <a:rPr lang="ru-RU" sz="3600" b="1" dirty="0" err="1"/>
              <a:t>Webometrics</a:t>
            </a:r>
            <a:r>
              <a:rPr lang="ru-RU" sz="3600" b="1" dirty="0"/>
              <a:t> </a:t>
            </a:r>
            <a:r>
              <a:rPr lang="ru-RU" sz="3600" dirty="0"/>
              <a:t>(</a:t>
            </a:r>
            <a:r>
              <a:rPr lang="en-US" sz="3600" dirty="0">
                <a:hlinkClick r:id="rId2"/>
              </a:rPr>
              <a:t>http</a:t>
            </a:r>
            <a:r>
              <a:rPr lang="ru-RU" sz="3600" dirty="0">
                <a:hlinkClick r:id="rId2"/>
              </a:rPr>
              <a:t>://www.webometrics.info</a:t>
            </a:r>
            <a:r>
              <a:rPr lang="ru-RU" sz="3600" dirty="0"/>
              <a:t>)</a:t>
            </a:r>
            <a:r>
              <a:rPr lang="ru-RU" sz="3600" b="1" dirty="0" smtClean="0"/>
              <a:t>:</a:t>
            </a:r>
          </a:p>
          <a:p>
            <a:r>
              <a:rPr lang="ru-RU" sz="2800" dirty="0" smtClean="0"/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579437"/>
              </p:ext>
            </p:extLst>
          </p:nvPr>
        </p:nvGraphicFramePr>
        <p:xfrm>
          <a:off x="285546" y="2780928"/>
          <a:ext cx="8532948" cy="29851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608512"/>
                <a:gridCol w="1908212"/>
                <a:gridCol w="2016224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Тип рейтинга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июль 2014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январь 2015</a:t>
                      </a:r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Рейтинг университетов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1728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1014</a:t>
                      </a:r>
                      <a:endParaRPr lang="ru-RU" sz="2800" dirty="0"/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Рейтинг открытых архивов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549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343</a:t>
                      </a:r>
                      <a:endParaRPr lang="ru-RU" sz="2800" dirty="0"/>
                    </a:p>
                  </a:txBody>
                  <a:tcPr/>
                </a:tc>
              </a:tr>
              <a:tr h="62406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Рейтинг институциональных</a:t>
                      </a:r>
                      <a:r>
                        <a:rPr lang="ru-RU" sz="2800" baseline="0" dirty="0" smtClean="0"/>
                        <a:t> архивов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518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331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01566" y="2708920"/>
            <a:ext cx="2131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/>
              <a:t>Контент</a:t>
            </a:r>
          </a:p>
        </p:txBody>
      </p:sp>
    </p:spTree>
    <p:extLst>
      <p:ext uri="{BB962C8B-B14F-4D97-AF65-F5344CB8AC3E}">
        <p14:creationId xmlns:p14="http://schemas.microsoft.com/office/powerpoint/2010/main" val="6818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ru-RU" sz="3800" dirty="0" smtClean="0">
                <a:solidFill>
                  <a:srgbClr val="C00000"/>
                </a:solidFill>
              </a:rPr>
              <a:t>Информационный ресурс </a:t>
            </a:r>
            <a:r>
              <a:rPr lang="ru-RU" sz="3800" dirty="0" err="1" smtClean="0">
                <a:solidFill>
                  <a:srgbClr val="C00000"/>
                </a:solidFill>
              </a:rPr>
              <a:t>УрФУ</a:t>
            </a:r>
            <a:endParaRPr lang="ru-RU" sz="3800" dirty="0" smtClean="0">
              <a:solidFill>
                <a:srgbClr val="C00000"/>
              </a:solidFill>
            </a:endParaRPr>
          </a:p>
        </p:txBody>
      </p:sp>
      <p:sp>
        <p:nvSpPr>
          <p:cNvPr id="6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686800" cy="5733256"/>
          </a:xfrm>
        </p:spPr>
        <p:txBody>
          <a:bodyPr/>
          <a:lstStyle/>
          <a:p>
            <a:pPr marL="571500" indent="-571500" algn="ctr">
              <a:buNone/>
            </a:pPr>
            <a:endParaRPr lang="ru-RU" sz="3600" dirty="0" smtClean="0"/>
          </a:p>
          <a:p>
            <a:pPr marL="571500" indent="-571500" algn="ctr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GOOGLE</a:t>
            </a:r>
            <a:r>
              <a:rPr lang="ru-RU" sz="3600" b="1" dirty="0" smtClean="0">
                <a:solidFill>
                  <a:srgbClr val="C00000"/>
                </a:solidFill>
              </a:rPr>
              <a:t> Академия</a:t>
            </a:r>
            <a:endParaRPr lang="ru-RU" sz="36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515402"/>
              </p:ext>
            </p:extLst>
          </p:nvPr>
        </p:nvGraphicFramePr>
        <p:xfrm>
          <a:off x="971600" y="2924944"/>
          <a:ext cx="7056784" cy="2582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524"/>
                <a:gridCol w="3722260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Домен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Кол-во  документов</a:t>
                      </a:r>
                    </a:p>
                  </a:txBody>
                  <a:tcPr/>
                </a:tc>
              </a:tr>
              <a:tr h="787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urfu.ru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16 500</a:t>
                      </a:r>
                      <a:endParaRPr lang="ru-RU" sz="3200" dirty="0"/>
                    </a:p>
                  </a:txBody>
                  <a:tcPr/>
                </a:tc>
              </a:tr>
              <a:tr h="787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elar.urfu.ru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14 300 </a:t>
                      </a:r>
                      <a:r>
                        <a:rPr lang="ru-RU" sz="3200" dirty="0" smtClean="0"/>
                        <a:t>(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87%</a:t>
                      </a:r>
                      <a:r>
                        <a:rPr lang="ru-RU" sz="3200" dirty="0" smtClean="0"/>
                        <a:t>)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52736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b="1" dirty="0" smtClean="0">
                <a:solidFill>
                  <a:srgbClr val="FF0000"/>
                </a:solidFill>
              </a:rPr>
              <a:t>Структура архива</a:t>
            </a:r>
          </a:p>
          <a:p>
            <a:pPr marL="1892300" lvl="0" indent="-457200">
              <a:spcBef>
                <a:spcPct val="20000"/>
              </a:spcBef>
              <a:buFont typeface="Wingdings" pitchFamily="2" charset="2"/>
              <a:buChar char="§"/>
            </a:pPr>
            <a:r>
              <a:rPr lang="ru-RU" sz="4000" dirty="0" smtClean="0"/>
              <a:t>20 разделов</a:t>
            </a:r>
          </a:p>
          <a:p>
            <a:pPr marL="1892300" lvl="0" indent="-457200">
              <a:spcBef>
                <a:spcPct val="20000"/>
              </a:spcBef>
              <a:buFont typeface="Wingdings" pitchFamily="2" charset="2"/>
              <a:buChar char="§"/>
            </a:pPr>
            <a:r>
              <a:rPr lang="ru-RU" sz="4000" dirty="0" smtClean="0"/>
              <a:t>34 подраздела</a:t>
            </a:r>
            <a:endParaRPr lang="ru-RU" sz="4000" dirty="0"/>
          </a:p>
          <a:p>
            <a:pPr marL="1892300" lvl="0" indent="-457200">
              <a:spcBef>
                <a:spcPct val="20000"/>
              </a:spcBef>
              <a:buFont typeface="Wingdings" pitchFamily="2" charset="2"/>
              <a:buChar char="§"/>
            </a:pPr>
            <a:r>
              <a:rPr lang="ru-RU" sz="4000" dirty="0" smtClean="0"/>
              <a:t>178 </a:t>
            </a:r>
            <a:r>
              <a:rPr lang="ru-RU" sz="4000" dirty="0" smtClean="0"/>
              <a:t>коллекций</a:t>
            </a:r>
            <a:endParaRPr lang="en-US" sz="4000" dirty="0" smtClean="0"/>
          </a:p>
          <a:p>
            <a:pPr marL="1892300" lvl="0" indent="-4572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4000" dirty="0" smtClean="0"/>
              <a:t>4</a:t>
            </a:r>
            <a:r>
              <a:rPr lang="ru-RU" sz="4000" dirty="0" smtClean="0"/>
              <a:t>53</a:t>
            </a:r>
            <a:r>
              <a:rPr lang="en-US" sz="4000" dirty="0" smtClean="0"/>
              <a:t> </a:t>
            </a:r>
            <a:r>
              <a:rPr lang="ru-RU" sz="4000" dirty="0" smtClean="0"/>
              <a:t>источников</a:t>
            </a:r>
          </a:p>
          <a:p>
            <a:pPr lvl="0">
              <a:spcBef>
                <a:spcPct val="20000"/>
              </a:spcBef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858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9469</TotalTime>
  <Words>547</Words>
  <Application>Microsoft Office PowerPoint</Application>
  <PresentationFormat>Экран (4:3)</PresentationFormat>
  <Paragraphs>148</Paragraphs>
  <Slides>35</Slides>
  <Notes>1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Информационный ресурс УрФУ</vt:lpstr>
      <vt:lpstr>Презентация PowerPoint</vt:lpstr>
      <vt:lpstr>Критерии формирования контента</vt:lpstr>
      <vt:lpstr>Презентация PowerPoint</vt:lpstr>
      <vt:lpstr>Презентация PowerPoint</vt:lpstr>
      <vt:lpstr>Что это даёт авторам?</vt:lpstr>
      <vt:lpstr>Доцент  ИГНИ А. С. Мохов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USER</cp:lastModifiedBy>
  <cp:revision>580</cp:revision>
  <cp:lastPrinted>2014-07-14T05:17:27Z</cp:lastPrinted>
  <dcterms:created xsi:type="dcterms:W3CDTF">2011-09-19T03:23:37Z</dcterms:created>
  <dcterms:modified xsi:type="dcterms:W3CDTF">2015-06-08T14:19:04Z</dcterms:modified>
</cp:coreProperties>
</file>