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56" r:id="rId3"/>
    <p:sldId id="258" r:id="rId5"/>
    <p:sldId id="341" r:id="rId6"/>
    <p:sldId id="364" r:id="rId7"/>
    <p:sldId id="350" r:id="rId8"/>
    <p:sldId id="342" r:id="rId9"/>
    <p:sldId id="351" r:id="rId10"/>
    <p:sldId id="343" r:id="rId11"/>
    <p:sldId id="352" r:id="rId12"/>
    <p:sldId id="353" r:id="rId13"/>
    <p:sldId id="354" r:id="rId14"/>
    <p:sldId id="355" r:id="rId15"/>
    <p:sldId id="356" r:id="rId16"/>
    <p:sldId id="357" r:id="rId17"/>
    <p:sldId id="358" r:id="rId18"/>
    <p:sldId id="359" r:id="rId19"/>
    <p:sldId id="360" r:id="rId20"/>
    <p:sldId id="379" r:id="rId21"/>
    <p:sldId id="348" r:id="rId22"/>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00" d="100"/>
          <a:sy n="100" d="100"/>
        </p:scale>
        <p:origin x="300" y="90"/>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 Type="http://schemas.openxmlformats.org/officeDocument/2006/relationships/slide" Target="slides/slide1.xml"/><Relationship Id="rId25" Type="http://schemas.openxmlformats.org/officeDocument/2006/relationships/tableStyles" Target="tableStyles.xml"/><Relationship Id="rId24" Type="http://schemas.openxmlformats.org/officeDocument/2006/relationships/viewProps" Target="viewProps.xml"/><Relationship Id="rId23" Type="http://schemas.openxmlformats.org/officeDocument/2006/relationships/presProps" Target="presProps.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2C09116-8DBD-4706-A1F0-F4DC563245A2}" type="datetimeFigureOut">
              <a:rPr lang="en-US" smtClean="0"/>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endParaRPr lang="en-US"/>
          </a:p>
          <a:p>
            <a:pPr lvl="1"/>
            <a:r>
              <a:rPr lang="en-US"/>
              <a:t>Second level</a:t>
            </a:r>
            <a:endParaRPr lang="en-US"/>
          </a:p>
          <a:p>
            <a:pPr lvl="2"/>
            <a:r>
              <a:rPr lang="en-US"/>
              <a:t>Third level</a:t>
            </a:r>
            <a:endParaRPr lang="en-US"/>
          </a:p>
          <a:p>
            <a:pPr lvl="3"/>
            <a:r>
              <a:rPr lang="en-US"/>
              <a:t>Fourth level</a:t>
            </a:r>
            <a:endParaRPr lang="en-US"/>
          </a:p>
          <a:p>
            <a:pPr lvl="4"/>
            <a:r>
              <a:rPr lang="en-US"/>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9219147-291C-4701-958B-71390C5D22B4}" type="slidenum">
              <a:rPr lang="en-US" smtClean="0"/>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9219147-291C-4701-958B-71390C5D22B4}" type="slidenum">
              <a:rPr lang="en-US" smtClean="0"/>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showMasterSp="0">
  <p:cSld name="Title Slide">
    <p:spTree>
      <p:nvGrpSpPr>
        <p:cNvPr id="1" name=""/>
        <p:cNvGrpSpPr/>
        <p:nvPr/>
      </p:nvGrpSpPr>
      <p:grpSpPr>
        <a:xfrm>
          <a:off x="0" y="0"/>
          <a:ext cx="0" cy="0"/>
          <a:chOff x="0" y="0"/>
          <a:chExt cx="0" cy="0"/>
        </a:xfrm>
      </p:grpSpPr>
      <p:grpSp>
        <p:nvGrpSpPr>
          <p:cNvPr id="7" name="Group 6"/>
          <p:cNvGrpSpPr/>
          <p:nvPr/>
        </p:nvGrpSpPr>
        <p:grpSpPr>
          <a:xfrm>
            <a:off x="-8466" y="-8468"/>
            <a:ext cx="9169804" cy="6874935"/>
            <a:chOff x="-8466" y="-8468"/>
            <a:chExt cx="9169804" cy="6874935"/>
          </a:xfrm>
        </p:grpSpPr>
        <p:cxnSp>
          <p:nvCxnSpPr>
            <p:cNvPr id="17" name="Straight Connector 16"/>
            <p:cNvCxnSpPr/>
            <p:nvPr/>
          </p:nvCxnSpPr>
          <p:spPr>
            <a:xfrm flipV="1">
              <a:off x="5130830" y="4175605"/>
              <a:ext cx="4022475" cy="2682396"/>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7042707"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sp>
          <p:nvSpPr>
            <p:cNvPr id="19" name="Freeform 18"/>
            <p:cNvSpPr/>
            <p:nvPr/>
          </p:nvSpPr>
          <p:spPr>
            <a:xfrm>
              <a:off x="6891896" y="1"/>
              <a:ext cx="2269442" cy="6866466"/>
            </a:xfrm>
            <a:custGeom>
              <a:avLst/>
              <a:gdLst/>
              <a:ahLst/>
              <a:cxnLst/>
              <a:rect l="l" t="t" r="r" b="b"/>
              <a:pathLst>
                <a:path w="2269442" h="6866466">
                  <a:moveTo>
                    <a:pt x="2023534" y="0"/>
                  </a:moveTo>
                  <a:lnTo>
                    <a:pt x="0" y="6858000"/>
                  </a:lnTo>
                  <a:lnTo>
                    <a:pt x="2269067" y="6866466"/>
                  </a:lnTo>
                  <a:cubicBezTo>
                    <a:pt x="2271889" y="4580466"/>
                    <a:pt x="2257778" y="2294466"/>
                    <a:pt x="2260600" y="8466"/>
                  </a:cubicBezTo>
                  <a:lnTo>
                    <a:pt x="2023534"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0" name="Freeform 19"/>
            <p:cNvSpPr/>
            <p:nvPr/>
          </p:nvSpPr>
          <p:spPr>
            <a:xfrm>
              <a:off x="7205158" y="-8467"/>
              <a:ext cx="1948147" cy="6866467"/>
            </a:xfrm>
            <a:custGeom>
              <a:avLst/>
              <a:gdLst/>
              <a:ahLst/>
              <a:cxnLst/>
              <a:rect l="l" t="t" r="r" b="b"/>
              <a:pathLst>
                <a:path w="1948147" h="6866467">
                  <a:moveTo>
                    <a:pt x="0" y="0"/>
                  </a:moveTo>
                  <a:lnTo>
                    <a:pt x="1202267" y="6866467"/>
                  </a:lnTo>
                  <a:lnTo>
                    <a:pt x="1947333" y="6866467"/>
                  </a:lnTo>
                  <a:cubicBezTo>
                    <a:pt x="1944511" y="4577645"/>
                    <a:pt x="1950155" y="2288822"/>
                    <a:pt x="1947333" y="0"/>
                  </a:cubicBez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1" name="Freeform 20"/>
            <p:cNvSpPr/>
            <p:nvPr/>
          </p:nvSpPr>
          <p:spPr>
            <a:xfrm>
              <a:off x="6637896" y="3920066"/>
              <a:ext cx="2513565" cy="2937933"/>
            </a:xfrm>
            <a:custGeom>
              <a:avLst/>
              <a:gdLst/>
              <a:ahLst/>
              <a:cxnLst/>
              <a:rect l="l" t="t" r="r" b="b"/>
              <a:pathLst>
                <a:path w="3259667" h="3810000">
                  <a:moveTo>
                    <a:pt x="0" y="3810000"/>
                  </a:moveTo>
                  <a:lnTo>
                    <a:pt x="3251200" y="0"/>
                  </a:lnTo>
                  <a:cubicBezTo>
                    <a:pt x="3254022" y="1270000"/>
                    <a:pt x="3256845" y="2540000"/>
                    <a:pt x="3259667" y="3810000"/>
                  </a:cubicBezTo>
                  <a:lnTo>
                    <a:pt x="0" y="3810000"/>
                  </a:lnTo>
                  <a:close/>
                </a:path>
              </a:pathLst>
            </a:cu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Freeform 21"/>
            <p:cNvSpPr/>
            <p:nvPr/>
          </p:nvSpPr>
          <p:spPr>
            <a:xfrm>
              <a:off x="7010429" y="-8467"/>
              <a:ext cx="2142876" cy="6866467"/>
            </a:xfrm>
            <a:custGeom>
              <a:avLst/>
              <a:gdLst/>
              <a:ahLst/>
              <a:cxnLst/>
              <a:rect l="l" t="t" r="r" b="b"/>
              <a:pathLst>
                <a:path w="2853267" h="6866467">
                  <a:moveTo>
                    <a:pt x="0" y="0"/>
                  </a:moveTo>
                  <a:lnTo>
                    <a:pt x="2472267" y="6866467"/>
                  </a:lnTo>
                  <a:lnTo>
                    <a:pt x="2853267" y="6858000"/>
                  </a:lnTo>
                  <a:lnTo>
                    <a:pt x="2853267" y="0"/>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Freeform 22"/>
            <p:cNvSpPr/>
            <p:nvPr/>
          </p:nvSpPr>
          <p:spPr>
            <a:xfrm>
              <a:off x="8295776" y="-8467"/>
              <a:ext cx="857530" cy="6866467"/>
            </a:xfrm>
            <a:custGeom>
              <a:avLst/>
              <a:gdLst/>
              <a:ahLst/>
              <a:cxnLst/>
              <a:rect l="l" t="t" r="r" b="b"/>
              <a:pathLst>
                <a:path w="1286933" h="6866467">
                  <a:moveTo>
                    <a:pt x="1016000" y="0"/>
                  </a:moveTo>
                  <a:lnTo>
                    <a:pt x="0" y="6866467"/>
                  </a:lnTo>
                  <a:lnTo>
                    <a:pt x="1286933" y="6866467"/>
                  </a:lnTo>
                  <a:cubicBezTo>
                    <a:pt x="1284111" y="4577645"/>
                    <a:pt x="1281288" y="2288822"/>
                    <a:pt x="1278466" y="0"/>
                  </a:cubicBezTo>
                  <a:lnTo>
                    <a:pt x="1016000"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Freeform 23"/>
            <p:cNvSpPr/>
            <p:nvPr/>
          </p:nvSpPr>
          <p:spPr>
            <a:xfrm>
              <a:off x="8077231" y="-8468"/>
              <a:ext cx="1066770" cy="6866467"/>
            </a:xfrm>
            <a:custGeom>
              <a:avLst/>
              <a:gdLst/>
              <a:ahLst/>
              <a:cxnLst/>
              <a:rect l="l" t="t" r="r" b="b"/>
              <a:pathLst>
                <a:path w="1270244" h="6866467">
                  <a:moveTo>
                    <a:pt x="0" y="0"/>
                  </a:moveTo>
                  <a:lnTo>
                    <a:pt x="1117600" y="6866467"/>
                  </a:lnTo>
                  <a:lnTo>
                    <a:pt x="1270000" y="6866467"/>
                  </a:lnTo>
                  <a:cubicBezTo>
                    <a:pt x="1272822" y="4574822"/>
                    <a:pt x="1250245" y="2291645"/>
                    <a:pt x="1253067" y="0"/>
                  </a:cubicBez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Freeform 24"/>
            <p:cNvSpPr/>
            <p:nvPr/>
          </p:nvSpPr>
          <p:spPr>
            <a:xfrm>
              <a:off x="8060297" y="4893733"/>
              <a:ext cx="1094086" cy="1964267"/>
            </a:xfrm>
            <a:custGeom>
              <a:avLst/>
              <a:gdLst/>
              <a:ahLst/>
              <a:cxnLst/>
              <a:rect l="l" t="t" r="r" b="b"/>
              <a:pathLst>
                <a:path w="1820333" h="3268133">
                  <a:moveTo>
                    <a:pt x="0" y="3268133"/>
                  </a:moveTo>
                  <a:lnTo>
                    <a:pt x="1811866" y="0"/>
                  </a:lnTo>
                  <a:cubicBezTo>
                    <a:pt x="1814688" y="1086555"/>
                    <a:pt x="1817511" y="2173111"/>
                    <a:pt x="1820333" y="3259666"/>
                  </a:cubicBezTo>
                  <a:lnTo>
                    <a:pt x="0" y="3268133"/>
                  </a:lnTo>
                  <a:close/>
                </a:path>
              </a:pathLst>
            </a:cu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Freeform 27"/>
            <p:cNvSpPr/>
            <p:nvPr/>
          </p:nvSpPr>
          <p:spPr>
            <a:xfrm>
              <a:off x="-8466" y="-8468"/>
              <a:ext cx="863600" cy="5698067"/>
            </a:xfrm>
            <a:custGeom>
              <a:avLst/>
              <a:gdLst/>
              <a:ahLst/>
              <a:cxnLst/>
              <a:rect l="l" t="t" r="r" b="b"/>
              <a:pathLst>
                <a:path w="863600" h="5698067">
                  <a:moveTo>
                    <a:pt x="0" y="8467"/>
                  </a:moveTo>
                  <a:lnTo>
                    <a:pt x="863600" y="0"/>
                  </a:lnTo>
                  <a:lnTo>
                    <a:pt x="863600" y="16934"/>
                  </a:lnTo>
                  <a:lnTo>
                    <a:pt x="0" y="5698067"/>
                  </a:lnTo>
                  <a:lnTo>
                    <a:pt x="0" y="8467"/>
                  </a:lnTo>
                  <a:close/>
                </a:path>
              </a:pathLst>
            </a:cu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130595" y="2404534"/>
            <a:ext cx="5826719" cy="1646302"/>
          </a:xfrm>
        </p:spPr>
        <p:txBody>
          <a:bodyPr anchor="b">
            <a:noAutofit/>
          </a:bodyPr>
          <a:lstStyle>
            <a:lvl1pPr algn="r">
              <a:defRPr sz="5400">
                <a:solidFill>
                  <a:schemeClr val="accent1"/>
                </a:solidFill>
              </a:defRPr>
            </a:lvl1pPr>
          </a:lstStyle>
          <a:p>
            <a:r>
              <a:rPr lang="en-US"/>
              <a:t>Click to edit Master title style</a:t>
            </a:r>
            <a:endParaRPr lang="en-US" dirty="0"/>
          </a:p>
        </p:txBody>
      </p:sp>
      <p:sp>
        <p:nvSpPr>
          <p:cNvPr id="3" name="Subtitle 2"/>
          <p:cNvSpPr>
            <a:spLocks noGrp="1"/>
          </p:cNvSpPr>
          <p:nvPr>
            <p:ph type="subTitle" idx="1"/>
          </p:nvPr>
        </p:nvSpPr>
        <p:spPr>
          <a:xfrm>
            <a:off x="1130595" y="4050834"/>
            <a:ext cx="5826719"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4189B279-9541-4F8E-B104-DCB62420D46F}" type="datetimeFigureOut">
              <a:rPr lang="en-US" smtClean="0"/>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5D53458-DE84-4C5A-8E11-09229496B471}" type="slidenum">
              <a:rPr lang="en-US" smtClean="0"/>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609600"/>
            <a:ext cx="6347714" cy="3403600"/>
          </a:xfrm>
        </p:spPr>
        <p:txBody>
          <a:bodyPr anchor="ctr">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09600" y="4470400"/>
            <a:ext cx="6347714"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endParaRPr lang="en-US"/>
          </a:p>
        </p:txBody>
      </p:sp>
      <p:sp>
        <p:nvSpPr>
          <p:cNvPr id="4" name="Date Placeholder 3"/>
          <p:cNvSpPr>
            <a:spLocks noGrp="1"/>
          </p:cNvSpPr>
          <p:nvPr>
            <p:ph type="dt" sz="half" idx="10"/>
          </p:nvPr>
        </p:nvSpPr>
        <p:spPr/>
        <p:txBody>
          <a:bodyPr/>
          <a:lstStyle/>
          <a:p>
            <a:fld id="{4189B279-9541-4F8E-B104-DCB62420D46F}" type="datetimeFigureOut">
              <a:rPr lang="en-US" smtClean="0"/>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5D53458-DE84-4C5A-8E11-09229496B471}" type="slidenum">
              <a:rPr lang="en-US" smtClean="0"/>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74885" y="609600"/>
            <a:ext cx="6072182"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1101074" y="3632200"/>
            <a:ext cx="541980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endParaRPr lang="en-US"/>
          </a:p>
        </p:txBody>
      </p:sp>
      <p:sp>
        <p:nvSpPr>
          <p:cNvPr id="3" name="Text Placeholder 2"/>
          <p:cNvSpPr>
            <a:spLocks noGrp="1"/>
          </p:cNvSpPr>
          <p:nvPr>
            <p:ph type="body" idx="1"/>
          </p:nvPr>
        </p:nvSpPr>
        <p:spPr>
          <a:xfrm>
            <a:off x="609598" y="4470400"/>
            <a:ext cx="6347715"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endParaRPr lang="en-US"/>
          </a:p>
        </p:txBody>
      </p:sp>
      <p:sp>
        <p:nvSpPr>
          <p:cNvPr id="4" name="Date Placeholder 3"/>
          <p:cNvSpPr>
            <a:spLocks noGrp="1"/>
          </p:cNvSpPr>
          <p:nvPr>
            <p:ph type="dt" sz="half" idx="10"/>
          </p:nvPr>
        </p:nvSpPr>
        <p:spPr/>
        <p:txBody>
          <a:bodyPr/>
          <a:lstStyle/>
          <a:p>
            <a:fld id="{4189B279-9541-4F8E-B104-DCB62420D46F}" type="datetimeFigureOut">
              <a:rPr lang="en-US" smtClean="0"/>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5D53458-DE84-4C5A-8E11-09229496B471}" type="slidenum">
              <a:rPr lang="en-US" smtClean="0"/>
            </a:fld>
            <a:endParaRPr lang="en-US"/>
          </a:p>
        </p:txBody>
      </p:sp>
      <p:sp>
        <p:nvSpPr>
          <p:cNvPr id="24" name="TextBox 23"/>
          <p:cNvSpPr txBox="1"/>
          <p:nvPr/>
        </p:nvSpPr>
        <p:spPr>
          <a:xfrm>
            <a:off x="482711" y="790378"/>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panose="020B0604020202020204"/>
              </a:rPr>
              <a:t>“</a:t>
            </a:r>
            <a:endParaRPr lang="en-US" sz="8000" baseline="0" dirty="0">
              <a:ln w="3175" cmpd="sng">
                <a:noFill/>
              </a:ln>
              <a:solidFill>
                <a:schemeClr val="accent1">
                  <a:lumMod val="60000"/>
                  <a:lumOff val="40000"/>
                </a:schemeClr>
              </a:solidFill>
              <a:effectLst/>
              <a:latin typeface="Arial" panose="020B0604020202020204"/>
            </a:endParaRPr>
          </a:p>
        </p:txBody>
      </p:sp>
      <p:sp>
        <p:nvSpPr>
          <p:cNvPr id="25" name="TextBox 24"/>
          <p:cNvSpPr txBox="1"/>
          <p:nvPr/>
        </p:nvSpPr>
        <p:spPr>
          <a:xfrm>
            <a:off x="6747699" y="2886556"/>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panose="020B0604020202020204"/>
              </a:rPr>
              <a:t>”</a:t>
            </a:r>
            <a:endParaRPr lang="en-US" sz="8000" baseline="0" dirty="0">
              <a:ln w="3175" cmpd="sng">
                <a:noFill/>
              </a:ln>
              <a:solidFill>
                <a:schemeClr val="accent1">
                  <a:lumMod val="60000"/>
                  <a:lumOff val="40000"/>
                </a:schemeClr>
              </a:solidFill>
              <a:effectLst/>
              <a:latin typeface="Arial" panose="020B0604020202020204"/>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09598" y="1931988"/>
            <a:ext cx="6347715" cy="2595460"/>
          </a:xfrm>
        </p:spPr>
        <p:txBody>
          <a:bodyPr anchor="b">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09598" y="4527448"/>
            <a:ext cx="6347715"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endParaRPr lang="en-US"/>
          </a:p>
        </p:txBody>
      </p:sp>
      <p:sp>
        <p:nvSpPr>
          <p:cNvPr id="4" name="Date Placeholder 3"/>
          <p:cNvSpPr>
            <a:spLocks noGrp="1"/>
          </p:cNvSpPr>
          <p:nvPr>
            <p:ph type="dt" sz="half" idx="10"/>
          </p:nvPr>
        </p:nvSpPr>
        <p:spPr/>
        <p:txBody>
          <a:bodyPr/>
          <a:lstStyle/>
          <a:p>
            <a:fld id="{4189B279-9541-4F8E-B104-DCB62420D46F}" type="datetimeFigureOut">
              <a:rPr lang="en-US" smtClean="0"/>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5D53458-DE84-4C5A-8E11-09229496B471}" type="slidenum">
              <a:rPr lang="en-US" smtClean="0"/>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774885" y="609600"/>
            <a:ext cx="6072182"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09597" y="4013200"/>
            <a:ext cx="6347716"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endParaRPr lang="en-US"/>
          </a:p>
        </p:txBody>
      </p:sp>
      <p:sp>
        <p:nvSpPr>
          <p:cNvPr id="3" name="Text Placeholder 2"/>
          <p:cNvSpPr>
            <a:spLocks noGrp="1"/>
          </p:cNvSpPr>
          <p:nvPr>
            <p:ph type="body" idx="1"/>
          </p:nvPr>
        </p:nvSpPr>
        <p:spPr>
          <a:xfrm>
            <a:off x="609598" y="4527448"/>
            <a:ext cx="6347715"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endParaRPr lang="en-US"/>
          </a:p>
        </p:txBody>
      </p:sp>
      <p:sp>
        <p:nvSpPr>
          <p:cNvPr id="4" name="Date Placeholder 3"/>
          <p:cNvSpPr>
            <a:spLocks noGrp="1"/>
          </p:cNvSpPr>
          <p:nvPr>
            <p:ph type="dt" sz="half" idx="10"/>
          </p:nvPr>
        </p:nvSpPr>
        <p:spPr/>
        <p:txBody>
          <a:bodyPr/>
          <a:lstStyle/>
          <a:p>
            <a:fld id="{4189B279-9541-4F8E-B104-DCB62420D46F}" type="datetimeFigureOut">
              <a:rPr lang="en-US" smtClean="0"/>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5D53458-DE84-4C5A-8E11-09229496B471}" type="slidenum">
              <a:rPr lang="en-US" smtClean="0"/>
            </a:fld>
            <a:endParaRPr lang="en-US"/>
          </a:p>
        </p:txBody>
      </p:sp>
      <p:sp>
        <p:nvSpPr>
          <p:cNvPr id="24" name="TextBox 23"/>
          <p:cNvSpPr txBox="1"/>
          <p:nvPr/>
        </p:nvSpPr>
        <p:spPr>
          <a:xfrm>
            <a:off x="482711" y="790378"/>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panose="020B0604020202020204"/>
              </a:rPr>
              <a:t>“</a:t>
            </a:r>
            <a:endParaRPr lang="en-US" sz="8000" baseline="0" dirty="0">
              <a:ln w="3175" cmpd="sng">
                <a:noFill/>
              </a:ln>
              <a:solidFill>
                <a:schemeClr val="accent1">
                  <a:lumMod val="60000"/>
                  <a:lumOff val="40000"/>
                </a:schemeClr>
              </a:solidFill>
              <a:effectLst/>
              <a:latin typeface="Arial" panose="020B0604020202020204"/>
            </a:endParaRPr>
          </a:p>
        </p:txBody>
      </p:sp>
      <p:sp>
        <p:nvSpPr>
          <p:cNvPr id="25" name="TextBox 24"/>
          <p:cNvSpPr txBox="1"/>
          <p:nvPr/>
        </p:nvSpPr>
        <p:spPr>
          <a:xfrm>
            <a:off x="6747699" y="2886556"/>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panose="020B0604020202020204"/>
              </a:rPr>
              <a:t>”</a:t>
            </a:r>
            <a:endParaRPr lang="en-US" sz="8000" baseline="0" dirty="0">
              <a:ln w="3175" cmpd="sng">
                <a:noFill/>
              </a:ln>
              <a:solidFill>
                <a:schemeClr val="accent1">
                  <a:lumMod val="60000"/>
                  <a:lumOff val="40000"/>
                </a:schemeClr>
              </a:solidFill>
              <a:effectLst/>
              <a:latin typeface="Arial" panose="020B0604020202020204"/>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15848" y="609600"/>
            <a:ext cx="6341465"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09597" y="4013200"/>
            <a:ext cx="6347716"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endParaRPr lang="en-US"/>
          </a:p>
        </p:txBody>
      </p:sp>
      <p:sp>
        <p:nvSpPr>
          <p:cNvPr id="3" name="Text Placeholder 2"/>
          <p:cNvSpPr>
            <a:spLocks noGrp="1"/>
          </p:cNvSpPr>
          <p:nvPr>
            <p:ph type="body" idx="1"/>
          </p:nvPr>
        </p:nvSpPr>
        <p:spPr>
          <a:xfrm>
            <a:off x="609598" y="4527448"/>
            <a:ext cx="6347715"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endParaRPr lang="en-US"/>
          </a:p>
        </p:txBody>
      </p:sp>
      <p:sp>
        <p:nvSpPr>
          <p:cNvPr id="4" name="Date Placeholder 3"/>
          <p:cNvSpPr>
            <a:spLocks noGrp="1"/>
          </p:cNvSpPr>
          <p:nvPr>
            <p:ph type="dt" sz="half" idx="10"/>
          </p:nvPr>
        </p:nvSpPr>
        <p:spPr/>
        <p:txBody>
          <a:bodyPr/>
          <a:lstStyle/>
          <a:p>
            <a:fld id="{4189B279-9541-4F8E-B104-DCB62420D46F}" type="datetimeFigureOut">
              <a:rPr lang="en-US" smtClean="0"/>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5D53458-DE84-4C5A-8E11-09229496B471}" type="slidenum">
              <a:rPr lang="en-US" smtClean="0"/>
            </a:fld>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endParaRPr lang="en-US"/>
          </a:p>
          <a:p>
            <a:pPr lvl="1"/>
            <a:r>
              <a:rPr lang="en-US"/>
              <a:t>Second level</a:t>
            </a:r>
            <a:endParaRPr lang="en-US"/>
          </a:p>
          <a:p>
            <a:pPr lvl="2"/>
            <a:r>
              <a:rPr lang="en-US"/>
              <a:t>Third level</a:t>
            </a:r>
            <a:endParaRPr lang="en-US"/>
          </a:p>
          <a:p>
            <a:pPr lvl="3"/>
            <a:r>
              <a:rPr lang="en-US"/>
              <a:t>Fourth level</a:t>
            </a:r>
            <a:endParaRPr lang="en-US"/>
          </a:p>
          <a:p>
            <a:pPr lvl="4"/>
            <a:r>
              <a:rPr lang="en-US"/>
              <a:t>Fifth level</a:t>
            </a:r>
            <a:endParaRPr lang="en-US" dirty="0"/>
          </a:p>
        </p:txBody>
      </p:sp>
      <p:sp>
        <p:nvSpPr>
          <p:cNvPr id="4" name="Date Placeholder 3"/>
          <p:cNvSpPr>
            <a:spLocks noGrp="1"/>
          </p:cNvSpPr>
          <p:nvPr>
            <p:ph type="dt" sz="half" idx="10"/>
          </p:nvPr>
        </p:nvSpPr>
        <p:spPr/>
        <p:txBody>
          <a:bodyPr/>
          <a:lstStyle/>
          <a:p>
            <a:fld id="{4189B279-9541-4F8E-B104-DCB62420D46F}" type="datetimeFigureOut">
              <a:rPr lang="en-US" smtClean="0"/>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5D53458-DE84-4C5A-8E11-09229496B471}" type="slidenum">
              <a:rPr lang="en-US" smtClean="0"/>
            </a:fld>
            <a:endParaRPr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977312" y="609600"/>
            <a:ext cx="978812" cy="5251451"/>
          </a:xfrm>
        </p:spPr>
        <p:txBody>
          <a:bodyPr vert="eaVert" anchor="ctr"/>
          <a:lstStyle/>
          <a:p>
            <a:r>
              <a:rPr lang="en-US"/>
              <a:t>Click to edit Master title style</a:t>
            </a:r>
            <a:endParaRPr lang="en-US" dirty="0"/>
          </a:p>
        </p:txBody>
      </p:sp>
      <p:sp>
        <p:nvSpPr>
          <p:cNvPr id="3" name="Vertical Text Placeholder 2"/>
          <p:cNvSpPr>
            <a:spLocks noGrp="1"/>
          </p:cNvSpPr>
          <p:nvPr>
            <p:ph type="body" orient="vert" idx="1"/>
          </p:nvPr>
        </p:nvSpPr>
        <p:spPr>
          <a:xfrm>
            <a:off x="609599" y="609600"/>
            <a:ext cx="5195026" cy="5251451"/>
          </a:xfrm>
        </p:spPr>
        <p:txBody>
          <a:bodyPr vert="eaVert"/>
          <a:lstStyle/>
          <a:p>
            <a:pPr lvl="0"/>
            <a:r>
              <a:rPr lang="en-US"/>
              <a:t>Click to edit Master text styles</a:t>
            </a:r>
            <a:endParaRPr lang="en-US"/>
          </a:p>
          <a:p>
            <a:pPr lvl="1"/>
            <a:r>
              <a:rPr lang="en-US"/>
              <a:t>Second level</a:t>
            </a:r>
            <a:endParaRPr lang="en-US"/>
          </a:p>
          <a:p>
            <a:pPr lvl="2"/>
            <a:r>
              <a:rPr lang="en-US"/>
              <a:t>Third level</a:t>
            </a:r>
            <a:endParaRPr lang="en-US"/>
          </a:p>
          <a:p>
            <a:pPr lvl="3"/>
            <a:r>
              <a:rPr lang="en-US"/>
              <a:t>Fourth level</a:t>
            </a:r>
            <a:endParaRPr lang="en-US"/>
          </a:p>
          <a:p>
            <a:pPr lvl="4"/>
            <a:r>
              <a:rPr lang="en-US"/>
              <a:t>Fifth level</a:t>
            </a:r>
            <a:endParaRPr lang="en-US" dirty="0"/>
          </a:p>
        </p:txBody>
      </p:sp>
      <p:sp>
        <p:nvSpPr>
          <p:cNvPr id="4" name="Date Placeholder 3"/>
          <p:cNvSpPr>
            <a:spLocks noGrp="1"/>
          </p:cNvSpPr>
          <p:nvPr>
            <p:ph type="dt" sz="half" idx="10"/>
          </p:nvPr>
        </p:nvSpPr>
        <p:spPr/>
        <p:txBody>
          <a:bodyPr/>
          <a:lstStyle/>
          <a:p>
            <a:fld id="{4189B279-9541-4F8E-B104-DCB62420D46F}" type="datetimeFigureOut">
              <a:rPr lang="en-US" smtClean="0"/>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5D53458-DE84-4C5A-8E11-09229496B471}" type="slidenum">
              <a:rPr lang="en-US" smtClean="0"/>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endParaRPr lang="en-US"/>
          </a:p>
          <a:p>
            <a:pPr lvl="1"/>
            <a:r>
              <a:rPr lang="en-US"/>
              <a:t>Second level</a:t>
            </a:r>
            <a:endParaRPr lang="en-US"/>
          </a:p>
          <a:p>
            <a:pPr lvl="2"/>
            <a:r>
              <a:rPr lang="en-US"/>
              <a:t>Third level</a:t>
            </a:r>
            <a:endParaRPr lang="en-US"/>
          </a:p>
          <a:p>
            <a:pPr lvl="3"/>
            <a:r>
              <a:rPr lang="en-US"/>
              <a:t>Fourth level</a:t>
            </a:r>
            <a:endParaRPr lang="en-US"/>
          </a:p>
          <a:p>
            <a:pPr lvl="4"/>
            <a:r>
              <a:rPr lang="en-US"/>
              <a:t>Fifth level</a:t>
            </a:r>
            <a:endParaRPr lang="en-US" dirty="0"/>
          </a:p>
        </p:txBody>
      </p:sp>
      <p:sp>
        <p:nvSpPr>
          <p:cNvPr id="4" name="Date Placeholder 3"/>
          <p:cNvSpPr>
            <a:spLocks noGrp="1"/>
          </p:cNvSpPr>
          <p:nvPr>
            <p:ph type="dt" sz="half" idx="10"/>
          </p:nvPr>
        </p:nvSpPr>
        <p:spPr/>
        <p:txBody>
          <a:bodyPr/>
          <a:lstStyle/>
          <a:p>
            <a:fld id="{4189B279-9541-4F8E-B104-DCB62420D46F}" type="datetimeFigureOut">
              <a:rPr lang="en-US" smtClean="0"/>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5D53458-DE84-4C5A-8E11-09229496B471}" type="slidenum">
              <a:rPr lang="en-US" smtClean="0"/>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09598" y="2700868"/>
            <a:ext cx="6347715" cy="1826581"/>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609598" y="4527448"/>
            <a:ext cx="6347715"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endParaRPr lang="en-US"/>
          </a:p>
        </p:txBody>
      </p:sp>
      <p:sp>
        <p:nvSpPr>
          <p:cNvPr id="4" name="Date Placeholder 3"/>
          <p:cNvSpPr>
            <a:spLocks noGrp="1"/>
          </p:cNvSpPr>
          <p:nvPr>
            <p:ph type="dt" sz="half" idx="10"/>
          </p:nvPr>
        </p:nvSpPr>
        <p:spPr/>
        <p:txBody>
          <a:bodyPr/>
          <a:lstStyle/>
          <a:p>
            <a:fld id="{4189B279-9541-4F8E-B104-DCB62420D46F}" type="datetimeFigureOut">
              <a:rPr lang="en-US" smtClean="0"/>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5D53458-DE84-4C5A-8E11-09229496B471}" type="slidenum">
              <a:rPr lang="en-US" smtClean="0"/>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09600" y="609600"/>
            <a:ext cx="6347714" cy="1320800"/>
          </a:xfrm>
        </p:spPr>
        <p:txBody>
          <a:bodyPr/>
          <a:lstStyle/>
          <a:p>
            <a:r>
              <a:rPr lang="en-US"/>
              <a:t>Click to edit Master title style</a:t>
            </a:r>
            <a:endParaRPr lang="en-US" dirty="0"/>
          </a:p>
        </p:txBody>
      </p:sp>
      <p:sp>
        <p:nvSpPr>
          <p:cNvPr id="3" name="Content Placeholder 2"/>
          <p:cNvSpPr>
            <a:spLocks noGrp="1"/>
          </p:cNvSpPr>
          <p:nvPr>
            <p:ph sz="half" idx="1"/>
          </p:nvPr>
        </p:nvSpPr>
        <p:spPr>
          <a:xfrm>
            <a:off x="609600" y="2160589"/>
            <a:ext cx="3088109" cy="3880772"/>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endParaRPr lang="en-US"/>
          </a:p>
          <a:p>
            <a:pPr lvl="1"/>
            <a:r>
              <a:rPr lang="en-US"/>
              <a:t>Second level</a:t>
            </a:r>
            <a:endParaRPr lang="en-US"/>
          </a:p>
          <a:p>
            <a:pPr lvl="2"/>
            <a:r>
              <a:rPr lang="en-US"/>
              <a:t>Third level</a:t>
            </a:r>
            <a:endParaRPr lang="en-US"/>
          </a:p>
          <a:p>
            <a:pPr lvl="3"/>
            <a:r>
              <a:rPr lang="en-US"/>
              <a:t>Fourth level</a:t>
            </a:r>
            <a:endParaRPr lang="en-US"/>
          </a:p>
          <a:p>
            <a:pPr lvl="4"/>
            <a:r>
              <a:rPr lang="en-US"/>
              <a:t>Fifth level</a:t>
            </a:r>
            <a:endParaRPr lang="en-US" dirty="0"/>
          </a:p>
        </p:txBody>
      </p:sp>
      <p:sp>
        <p:nvSpPr>
          <p:cNvPr id="4" name="Content Placeholder 3"/>
          <p:cNvSpPr>
            <a:spLocks noGrp="1"/>
          </p:cNvSpPr>
          <p:nvPr>
            <p:ph sz="half" idx="2"/>
          </p:nvPr>
        </p:nvSpPr>
        <p:spPr>
          <a:xfrm>
            <a:off x="3869204" y="2160590"/>
            <a:ext cx="3088110" cy="388077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endParaRPr lang="en-US"/>
          </a:p>
          <a:p>
            <a:pPr lvl="1"/>
            <a:r>
              <a:rPr lang="en-US"/>
              <a:t>Second level</a:t>
            </a:r>
            <a:endParaRPr lang="en-US"/>
          </a:p>
          <a:p>
            <a:pPr lvl="2"/>
            <a:r>
              <a:rPr lang="en-US"/>
              <a:t>Third level</a:t>
            </a:r>
            <a:endParaRPr lang="en-US"/>
          </a:p>
          <a:p>
            <a:pPr lvl="3"/>
            <a:r>
              <a:rPr lang="en-US"/>
              <a:t>Fourth level</a:t>
            </a:r>
            <a:endParaRPr lang="en-US"/>
          </a:p>
          <a:p>
            <a:pPr lvl="4"/>
            <a:r>
              <a:rPr lang="en-US"/>
              <a:t>Fifth level</a:t>
            </a:r>
            <a:endParaRPr lang="en-US" dirty="0"/>
          </a:p>
        </p:txBody>
      </p:sp>
      <p:sp>
        <p:nvSpPr>
          <p:cNvPr id="5" name="Date Placeholder 4"/>
          <p:cNvSpPr>
            <a:spLocks noGrp="1"/>
          </p:cNvSpPr>
          <p:nvPr>
            <p:ph type="dt" sz="half" idx="10"/>
          </p:nvPr>
        </p:nvSpPr>
        <p:spPr/>
        <p:txBody>
          <a:bodyPr/>
          <a:lstStyle/>
          <a:p>
            <a:fld id="{4189B279-9541-4F8E-B104-DCB62420D46F}" type="datetimeFigureOut">
              <a:rPr lang="en-US" smtClean="0"/>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5D53458-DE84-4C5A-8E11-09229496B471}" type="slidenum">
              <a:rPr lang="en-US" smtClean="0"/>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599" y="609600"/>
            <a:ext cx="6347713" cy="1320800"/>
          </a:xfrm>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609599" y="2160983"/>
            <a:ext cx="309067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endParaRPr lang="en-US"/>
          </a:p>
        </p:txBody>
      </p:sp>
      <p:sp>
        <p:nvSpPr>
          <p:cNvPr id="4" name="Content Placeholder 3"/>
          <p:cNvSpPr>
            <a:spLocks noGrp="1"/>
          </p:cNvSpPr>
          <p:nvPr>
            <p:ph sz="half" idx="2"/>
          </p:nvPr>
        </p:nvSpPr>
        <p:spPr>
          <a:xfrm>
            <a:off x="609599" y="2737246"/>
            <a:ext cx="3090672" cy="3304117"/>
          </a:xfrm>
        </p:spPr>
        <p:txBody>
          <a:bodyPr>
            <a:normAutofit/>
          </a:bodyPr>
          <a:lstStyle/>
          <a:p>
            <a:pPr lvl="0"/>
            <a:r>
              <a:rPr lang="en-US"/>
              <a:t>Click to edit Master text styles</a:t>
            </a:r>
            <a:endParaRPr lang="en-US"/>
          </a:p>
          <a:p>
            <a:pPr lvl="1"/>
            <a:r>
              <a:rPr lang="en-US"/>
              <a:t>Second level</a:t>
            </a:r>
            <a:endParaRPr lang="en-US"/>
          </a:p>
          <a:p>
            <a:pPr lvl="2"/>
            <a:r>
              <a:rPr lang="en-US"/>
              <a:t>Third level</a:t>
            </a:r>
            <a:endParaRPr lang="en-US"/>
          </a:p>
          <a:p>
            <a:pPr lvl="3"/>
            <a:r>
              <a:rPr lang="en-US"/>
              <a:t>Fourth level</a:t>
            </a:r>
            <a:endParaRPr lang="en-US"/>
          </a:p>
          <a:p>
            <a:pPr lvl="4"/>
            <a:r>
              <a:rPr lang="en-US"/>
              <a:t>Fifth level</a:t>
            </a:r>
            <a:endParaRPr lang="en-US" dirty="0"/>
          </a:p>
        </p:txBody>
      </p:sp>
      <p:sp>
        <p:nvSpPr>
          <p:cNvPr id="5" name="Text Placeholder 4"/>
          <p:cNvSpPr>
            <a:spLocks noGrp="1"/>
          </p:cNvSpPr>
          <p:nvPr>
            <p:ph type="body" sz="quarter" idx="3"/>
          </p:nvPr>
        </p:nvSpPr>
        <p:spPr>
          <a:xfrm>
            <a:off x="3866640" y="2160983"/>
            <a:ext cx="309067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endParaRPr lang="en-US"/>
          </a:p>
        </p:txBody>
      </p:sp>
      <p:sp>
        <p:nvSpPr>
          <p:cNvPr id="6" name="Content Placeholder 5"/>
          <p:cNvSpPr>
            <a:spLocks noGrp="1"/>
          </p:cNvSpPr>
          <p:nvPr>
            <p:ph sz="quarter" idx="4"/>
          </p:nvPr>
        </p:nvSpPr>
        <p:spPr>
          <a:xfrm>
            <a:off x="3866640" y="2737246"/>
            <a:ext cx="3090672" cy="3304117"/>
          </a:xfrm>
        </p:spPr>
        <p:txBody>
          <a:bodyPr>
            <a:normAutofit/>
          </a:bodyPr>
          <a:lstStyle/>
          <a:p>
            <a:pPr lvl="0"/>
            <a:r>
              <a:rPr lang="en-US"/>
              <a:t>Click to edit Master text styles</a:t>
            </a:r>
            <a:endParaRPr lang="en-US"/>
          </a:p>
          <a:p>
            <a:pPr lvl="1"/>
            <a:r>
              <a:rPr lang="en-US"/>
              <a:t>Second level</a:t>
            </a:r>
            <a:endParaRPr lang="en-US"/>
          </a:p>
          <a:p>
            <a:pPr lvl="2"/>
            <a:r>
              <a:rPr lang="en-US"/>
              <a:t>Third level</a:t>
            </a:r>
            <a:endParaRPr lang="en-US"/>
          </a:p>
          <a:p>
            <a:pPr lvl="3"/>
            <a:r>
              <a:rPr lang="en-US"/>
              <a:t>Fourth level</a:t>
            </a:r>
            <a:endParaRPr lang="en-US"/>
          </a:p>
          <a:p>
            <a:pPr lvl="4"/>
            <a:r>
              <a:rPr lang="en-US"/>
              <a:t>Fifth level</a:t>
            </a:r>
            <a:endParaRPr lang="en-US" dirty="0"/>
          </a:p>
        </p:txBody>
      </p:sp>
      <p:sp>
        <p:nvSpPr>
          <p:cNvPr id="7" name="Date Placeholder 6"/>
          <p:cNvSpPr>
            <a:spLocks noGrp="1"/>
          </p:cNvSpPr>
          <p:nvPr>
            <p:ph type="dt" sz="half" idx="10"/>
          </p:nvPr>
        </p:nvSpPr>
        <p:spPr/>
        <p:txBody>
          <a:bodyPr/>
          <a:lstStyle/>
          <a:p>
            <a:fld id="{4189B279-9541-4F8E-B104-DCB62420D46F}" type="datetimeFigureOut">
              <a:rPr lang="en-US" smtClean="0"/>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5D53458-DE84-4C5A-8E11-09229496B471}" type="slidenum">
              <a:rPr lang="en-US" smtClean="0"/>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09599" y="609600"/>
            <a:ext cx="6347714" cy="1320800"/>
          </a:xfrm>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4189B279-9541-4F8E-B104-DCB62420D46F}" type="datetimeFigureOut">
              <a:rPr lang="en-US" smtClean="0"/>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5D53458-DE84-4C5A-8E11-09229496B471}" type="slidenum">
              <a:rPr lang="en-US" smtClean="0"/>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189B279-9541-4F8E-B104-DCB62420D46F}" type="datetimeFigureOut">
              <a:rPr lang="en-US" smtClean="0"/>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5D53458-DE84-4C5A-8E11-09229496B471}" type="slidenum">
              <a:rPr lang="en-US" smtClean="0"/>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599" y="1498604"/>
            <a:ext cx="2790182" cy="1278466"/>
          </a:xfrm>
        </p:spPr>
        <p:txBody>
          <a:bodyPr anchor="b">
            <a:normAutofit/>
          </a:bodyPr>
          <a:lstStyle>
            <a:lvl1pPr>
              <a:defRPr sz="2000"/>
            </a:lvl1pPr>
          </a:lstStyle>
          <a:p>
            <a:r>
              <a:rPr lang="en-US"/>
              <a:t>Click to edit Master title style</a:t>
            </a:r>
            <a:endParaRPr lang="en-US" dirty="0"/>
          </a:p>
        </p:txBody>
      </p:sp>
      <p:sp>
        <p:nvSpPr>
          <p:cNvPr id="3" name="Content Placeholder 2"/>
          <p:cNvSpPr>
            <a:spLocks noGrp="1"/>
          </p:cNvSpPr>
          <p:nvPr>
            <p:ph idx="1"/>
          </p:nvPr>
        </p:nvSpPr>
        <p:spPr>
          <a:xfrm>
            <a:off x="3571275" y="514925"/>
            <a:ext cx="3386037" cy="5526437"/>
          </a:xfrm>
        </p:spPr>
        <p:txBody>
          <a:bodyPr>
            <a:normAutofit/>
          </a:bodyPr>
          <a:lstStyle/>
          <a:p>
            <a:pPr lvl="0"/>
            <a:r>
              <a:rPr lang="en-US"/>
              <a:t>Click to edit Master text styles</a:t>
            </a:r>
            <a:endParaRPr lang="en-US"/>
          </a:p>
          <a:p>
            <a:pPr lvl="1"/>
            <a:r>
              <a:rPr lang="en-US"/>
              <a:t>Second level</a:t>
            </a:r>
            <a:endParaRPr lang="en-US"/>
          </a:p>
          <a:p>
            <a:pPr lvl="2"/>
            <a:r>
              <a:rPr lang="en-US"/>
              <a:t>Third level</a:t>
            </a:r>
            <a:endParaRPr lang="en-US"/>
          </a:p>
          <a:p>
            <a:pPr lvl="3"/>
            <a:r>
              <a:rPr lang="en-US"/>
              <a:t>Fourth level</a:t>
            </a:r>
            <a:endParaRPr lang="en-US"/>
          </a:p>
          <a:p>
            <a:pPr lvl="4"/>
            <a:r>
              <a:rPr lang="en-US"/>
              <a:t>Fifth level</a:t>
            </a:r>
            <a:endParaRPr lang="en-US" dirty="0"/>
          </a:p>
        </p:txBody>
      </p:sp>
      <p:sp>
        <p:nvSpPr>
          <p:cNvPr id="4" name="Text Placeholder 3"/>
          <p:cNvSpPr>
            <a:spLocks noGrp="1"/>
          </p:cNvSpPr>
          <p:nvPr>
            <p:ph type="body" sz="half" idx="2"/>
          </p:nvPr>
        </p:nvSpPr>
        <p:spPr>
          <a:xfrm>
            <a:off x="609599" y="2777069"/>
            <a:ext cx="2790182" cy="2584449"/>
          </a:xfrm>
        </p:spPr>
        <p:txBody>
          <a:bodyPr>
            <a:normAutofit/>
          </a:bodyPr>
          <a:lstStyle>
            <a:lvl1pPr marL="0" indent="0">
              <a:buNone/>
              <a:defRPr sz="14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endParaRPr lang="en-US"/>
          </a:p>
        </p:txBody>
      </p:sp>
      <p:sp>
        <p:nvSpPr>
          <p:cNvPr id="5" name="Date Placeholder 4"/>
          <p:cNvSpPr>
            <a:spLocks noGrp="1"/>
          </p:cNvSpPr>
          <p:nvPr>
            <p:ph type="dt" sz="half" idx="10"/>
          </p:nvPr>
        </p:nvSpPr>
        <p:spPr/>
        <p:txBody>
          <a:bodyPr/>
          <a:lstStyle/>
          <a:p>
            <a:fld id="{4189B279-9541-4F8E-B104-DCB62420D46F}" type="datetimeFigureOut">
              <a:rPr lang="en-US" smtClean="0"/>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5D53458-DE84-4C5A-8E11-09229496B471}" type="slidenum">
              <a:rPr lang="en-US" smtClean="0"/>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599" y="4800600"/>
            <a:ext cx="6347714"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609599" y="609600"/>
            <a:ext cx="6347714"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609599" y="5367338"/>
            <a:ext cx="6347714"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endParaRPr lang="en-US"/>
          </a:p>
        </p:txBody>
      </p:sp>
      <p:sp>
        <p:nvSpPr>
          <p:cNvPr id="5" name="Date Placeholder 4"/>
          <p:cNvSpPr>
            <a:spLocks noGrp="1"/>
          </p:cNvSpPr>
          <p:nvPr>
            <p:ph type="dt" sz="half" idx="10"/>
          </p:nvPr>
        </p:nvSpPr>
        <p:spPr/>
        <p:txBody>
          <a:bodyPr/>
          <a:lstStyle/>
          <a:p>
            <a:fld id="{4189B279-9541-4F8E-B104-DCB62420D46F}" type="datetimeFigureOut">
              <a:rPr lang="en-US" smtClean="0"/>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5D53458-DE84-4C5A-8E11-09229496B471}" type="slidenum">
              <a:rPr lang="en-US" smtClean="0"/>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7" Type="http://schemas.openxmlformats.org/officeDocument/2006/relationships/theme" Target="../theme/theme1.xml"/><Relationship Id="rId16" Type="http://schemas.openxmlformats.org/officeDocument/2006/relationships/slideLayout" Target="../slideLayouts/slideLayout16.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17" name="Group 16"/>
          <p:cNvGrpSpPr/>
          <p:nvPr/>
        </p:nvGrpSpPr>
        <p:grpSpPr>
          <a:xfrm>
            <a:off x="-8467" y="-8468"/>
            <a:ext cx="9169805" cy="6874935"/>
            <a:chOff x="-8467" y="-8468"/>
            <a:chExt cx="9169805" cy="6874935"/>
          </a:xfrm>
        </p:grpSpPr>
        <p:sp>
          <p:nvSpPr>
            <p:cNvPr id="7" name="Freeform 6"/>
            <p:cNvSpPr/>
            <p:nvPr/>
          </p:nvSpPr>
          <p:spPr>
            <a:xfrm>
              <a:off x="-8467" y="4013200"/>
              <a:ext cx="457200" cy="2853267"/>
            </a:xfrm>
            <a:custGeom>
              <a:avLst/>
              <a:gdLst/>
              <a:ahLst/>
              <a:cxnLst/>
              <a:rect l="l" t="t" r="r" b="b"/>
              <a:pathLst>
                <a:path w="457200" h="2853267">
                  <a:moveTo>
                    <a:pt x="0" y="0"/>
                  </a:moveTo>
                  <a:lnTo>
                    <a:pt x="457200" y="2853267"/>
                  </a:lnTo>
                  <a:lnTo>
                    <a:pt x="0" y="2844800"/>
                  </a:lnTo>
                  <a:cubicBezTo>
                    <a:pt x="2822" y="1905000"/>
                    <a:pt x="5645" y="965200"/>
                    <a:pt x="0" y="0"/>
                  </a:cubicBezTo>
                  <a:close/>
                </a:path>
              </a:pathLst>
            </a:cu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cxnSp>
          <p:nvCxnSpPr>
            <p:cNvPr id="8" name="Straight Connector 7"/>
            <p:cNvCxnSpPr/>
            <p:nvPr/>
          </p:nvCxnSpPr>
          <p:spPr>
            <a:xfrm flipV="1">
              <a:off x="5130830" y="4175605"/>
              <a:ext cx="4022475" cy="2682396"/>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a:off x="7042707"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sp>
          <p:nvSpPr>
            <p:cNvPr id="10" name="Freeform 9"/>
            <p:cNvSpPr/>
            <p:nvPr/>
          </p:nvSpPr>
          <p:spPr>
            <a:xfrm>
              <a:off x="6891896" y="1"/>
              <a:ext cx="2269442" cy="6866466"/>
            </a:xfrm>
            <a:custGeom>
              <a:avLst/>
              <a:gdLst/>
              <a:ahLst/>
              <a:cxnLst/>
              <a:rect l="l" t="t" r="r" b="b"/>
              <a:pathLst>
                <a:path w="2269442" h="6866466">
                  <a:moveTo>
                    <a:pt x="2023534" y="0"/>
                  </a:moveTo>
                  <a:lnTo>
                    <a:pt x="0" y="6858000"/>
                  </a:lnTo>
                  <a:lnTo>
                    <a:pt x="2269067" y="6866466"/>
                  </a:lnTo>
                  <a:cubicBezTo>
                    <a:pt x="2271889" y="4580466"/>
                    <a:pt x="2257778" y="2294466"/>
                    <a:pt x="2260600" y="8466"/>
                  </a:cubicBezTo>
                  <a:lnTo>
                    <a:pt x="2023534"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1" name="Freeform 10"/>
            <p:cNvSpPr/>
            <p:nvPr/>
          </p:nvSpPr>
          <p:spPr>
            <a:xfrm>
              <a:off x="7205158" y="-8467"/>
              <a:ext cx="1948147" cy="6866467"/>
            </a:xfrm>
            <a:custGeom>
              <a:avLst/>
              <a:gdLst/>
              <a:ahLst/>
              <a:cxnLst/>
              <a:rect l="l" t="t" r="r" b="b"/>
              <a:pathLst>
                <a:path w="1948147" h="6866467">
                  <a:moveTo>
                    <a:pt x="0" y="0"/>
                  </a:moveTo>
                  <a:lnTo>
                    <a:pt x="1202267" y="6866467"/>
                  </a:lnTo>
                  <a:lnTo>
                    <a:pt x="1947333" y="6866467"/>
                  </a:lnTo>
                  <a:cubicBezTo>
                    <a:pt x="1944511" y="4577645"/>
                    <a:pt x="1950155" y="2288822"/>
                    <a:pt x="1947333" y="0"/>
                  </a:cubicBez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Freeform 11"/>
            <p:cNvSpPr/>
            <p:nvPr/>
          </p:nvSpPr>
          <p:spPr>
            <a:xfrm>
              <a:off x="6637896" y="3920066"/>
              <a:ext cx="2513565" cy="2937933"/>
            </a:xfrm>
            <a:custGeom>
              <a:avLst/>
              <a:gdLst/>
              <a:ahLst/>
              <a:cxnLst/>
              <a:rect l="l" t="t" r="r" b="b"/>
              <a:pathLst>
                <a:path w="3259667" h="3810000">
                  <a:moveTo>
                    <a:pt x="0" y="3810000"/>
                  </a:moveTo>
                  <a:lnTo>
                    <a:pt x="3251200" y="0"/>
                  </a:lnTo>
                  <a:cubicBezTo>
                    <a:pt x="3254022" y="1270000"/>
                    <a:pt x="3256845" y="2540000"/>
                    <a:pt x="3259667" y="3810000"/>
                  </a:cubicBezTo>
                  <a:lnTo>
                    <a:pt x="0" y="3810000"/>
                  </a:lnTo>
                  <a:close/>
                </a:path>
              </a:pathLst>
            </a:cu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13" name="Freeform 12"/>
            <p:cNvSpPr/>
            <p:nvPr/>
          </p:nvSpPr>
          <p:spPr>
            <a:xfrm>
              <a:off x="7010429" y="-8467"/>
              <a:ext cx="2142876" cy="6866467"/>
            </a:xfrm>
            <a:custGeom>
              <a:avLst/>
              <a:gdLst/>
              <a:ahLst/>
              <a:cxnLst/>
              <a:rect l="l" t="t" r="r" b="b"/>
              <a:pathLst>
                <a:path w="2853267" h="6866467">
                  <a:moveTo>
                    <a:pt x="0" y="0"/>
                  </a:moveTo>
                  <a:lnTo>
                    <a:pt x="2472267" y="6866467"/>
                  </a:lnTo>
                  <a:lnTo>
                    <a:pt x="2853267" y="6858000"/>
                  </a:lnTo>
                  <a:lnTo>
                    <a:pt x="2853267" y="0"/>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4" name="Freeform 13"/>
            <p:cNvSpPr/>
            <p:nvPr/>
          </p:nvSpPr>
          <p:spPr>
            <a:xfrm>
              <a:off x="8295776" y="-8467"/>
              <a:ext cx="857530" cy="6866467"/>
            </a:xfrm>
            <a:custGeom>
              <a:avLst/>
              <a:gdLst/>
              <a:ahLst/>
              <a:cxnLst/>
              <a:rect l="l" t="t" r="r" b="b"/>
              <a:pathLst>
                <a:path w="1286933" h="6866467">
                  <a:moveTo>
                    <a:pt x="1016000" y="0"/>
                  </a:moveTo>
                  <a:lnTo>
                    <a:pt x="0" y="6866467"/>
                  </a:lnTo>
                  <a:lnTo>
                    <a:pt x="1286933" y="6866467"/>
                  </a:lnTo>
                  <a:cubicBezTo>
                    <a:pt x="1284111" y="4577645"/>
                    <a:pt x="1281288" y="2288822"/>
                    <a:pt x="1278466" y="0"/>
                  </a:cubicBezTo>
                  <a:lnTo>
                    <a:pt x="1016000"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5" name="Freeform 14"/>
            <p:cNvSpPr/>
            <p:nvPr/>
          </p:nvSpPr>
          <p:spPr>
            <a:xfrm>
              <a:off x="8077231" y="-8468"/>
              <a:ext cx="1066770" cy="6866467"/>
            </a:xfrm>
            <a:custGeom>
              <a:avLst/>
              <a:gdLst/>
              <a:ahLst/>
              <a:cxnLst/>
              <a:rect l="l" t="t" r="r" b="b"/>
              <a:pathLst>
                <a:path w="1270244" h="6866467">
                  <a:moveTo>
                    <a:pt x="0" y="0"/>
                  </a:moveTo>
                  <a:lnTo>
                    <a:pt x="1117600" y="6866467"/>
                  </a:lnTo>
                  <a:lnTo>
                    <a:pt x="1270000" y="6866467"/>
                  </a:lnTo>
                  <a:cubicBezTo>
                    <a:pt x="1272822" y="4574822"/>
                    <a:pt x="1250245" y="2291645"/>
                    <a:pt x="1253067" y="0"/>
                  </a:cubicBez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6" name="Freeform 15"/>
            <p:cNvSpPr/>
            <p:nvPr/>
          </p:nvSpPr>
          <p:spPr>
            <a:xfrm>
              <a:off x="8060297" y="4893733"/>
              <a:ext cx="1094086" cy="1964267"/>
            </a:xfrm>
            <a:custGeom>
              <a:avLst/>
              <a:gdLst/>
              <a:ahLst/>
              <a:cxnLst/>
              <a:rect l="l" t="t" r="r" b="b"/>
              <a:pathLst>
                <a:path w="1820333" h="3268133">
                  <a:moveTo>
                    <a:pt x="0" y="3268133"/>
                  </a:moveTo>
                  <a:lnTo>
                    <a:pt x="1811866" y="0"/>
                  </a:lnTo>
                  <a:cubicBezTo>
                    <a:pt x="1814688" y="1086555"/>
                    <a:pt x="1817511" y="2173111"/>
                    <a:pt x="1820333" y="3259666"/>
                  </a:cubicBezTo>
                  <a:lnTo>
                    <a:pt x="0" y="3268133"/>
                  </a:lnTo>
                  <a:close/>
                </a:path>
              </a:pathLst>
            </a:cu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09599" y="609600"/>
            <a:ext cx="6347713" cy="132080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609599" y="2160590"/>
            <a:ext cx="6347714" cy="3880773"/>
          </a:xfrm>
          <a:prstGeom prst="rect">
            <a:avLst/>
          </a:prstGeom>
        </p:spPr>
        <p:txBody>
          <a:bodyPr vert="horz" lIns="91440" tIns="45720" rIns="91440" bIns="45720" rtlCol="0">
            <a:normAutofit/>
          </a:bodyPr>
          <a:lstStyle/>
          <a:p>
            <a:pPr lvl="0"/>
            <a:r>
              <a:rPr lang="en-US"/>
              <a:t>Click to edit Master text styles</a:t>
            </a:r>
            <a:endParaRPr lang="en-US"/>
          </a:p>
          <a:p>
            <a:pPr lvl="1"/>
            <a:r>
              <a:rPr lang="en-US"/>
              <a:t>Second level</a:t>
            </a:r>
            <a:endParaRPr lang="en-US"/>
          </a:p>
          <a:p>
            <a:pPr lvl="2"/>
            <a:r>
              <a:rPr lang="en-US"/>
              <a:t>Third level</a:t>
            </a:r>
            <a:endParaRPr lang="en-US"/>
          </a:p>
          <a:p>
            <a:pPr lvl="3"/>
            <a:r>
              <a:rPr lang="en-US"/>
              <a:t>Fourth level</a:t>
            </a:r>
            <a:endParaRPr lang="en-US"/>
          </a:p>
          <a:p>
            <a:pPr lvl="4"/>
            <a:r>
              <a:rPr lang="en-US"/>
              <a:t>Fifth level</a:t>
            </a:r>
            <a:endParaRPr lang="en-US" dirty="0"/>
          </a:p>
        </p:txBody>
      </p:sp>
      <p:sp>
        <p:nvSpPr>
          <p:cNvPr id="4" name="Date Placeholder 3"/>
          <p:cNvSpPr>
            <a:spLocks noGrp="1"/>
          </p:cNvSpPr>
          <p:nvPr>
            <p:ph type="dt" sz="half" idx="2"/>
          </p:nvPr>
        </p:nvSpPr>
        <p:spPr>
          <a:xfrm>
            <a:off x="5405258" y="6041363"/>
            <a:ext cx="684132"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4189B279-9541-4F8E-B104-DCB62420D46F}" type="datetimeFigureOut">
              <a:rPr lang="en-US" smtClean="0"/>
            </a:fld>
            <a:endParaRPr lang="en-US"/>
          </a:p>
        </p:txBody>
      </p:sp>
      <p:sp>
        <p:nvSpPr>
          <p:cNvPr id="5" name="Footer Placeholder 4"/>
          <p:cNvSpPr>
            <a:spLocks noGrp="1"/>
          </p:cNvSpPr>
          <p:nvPr>
            <p:ph type="ftr" sz="quarter" idx="3"/>
          </p:nvPr>
        </p:nvSpPr>
        <p:spPr>
          <a:xfrm>
            <a:off x="609599" y="6041363"/>
            <a:ext cx="4622973"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44676" y="6041363"/>
            <a:ext cx="512638" cy="365125"/>
          </a:xfrm>
          <a:prstGeom prst="rect">
            <a:avLst/>
          </a:prstGeom>
        </p:spPr>
        <p:txBody>
          <a:bodyPr vert="horz" lIns="91440" tIns="45720" rIns="91440" bIns="45720" rtlCol="0" anchor="ctr"/>
          <a:lstStyle>
            <a:lvl1pPr algn="r">
              <a:defRPr sz="900">
                <a:solidFill>
                  <a:schemeClr val="accent1"/>
                </a:solidFill>
              </a:defRPr>
            </a:lvl1pPr>
          </a:lstStyle>
          <a:p>
            <a:fld id="{B5D53458-DE84-4C5A-8E11-09229496B471}" type="slidenum">
              <a:rPr lang="en-US" smtClean="0"/>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panose="05040102010807070707"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panose="05040102010807070707"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panose="05040102010807070707"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panose="05040102010807070707"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panose="05040102010807070707"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panose="05040102010807070707"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panose="05040102010807070707"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panose="05040102010807070707"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panose="05040102010807070707"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useBgFill="1">
        <p:nvSpPr>
          <p:cNvPr id="8" name="Rectangle 7"/>
          <p:cNvSpPr>
            <a:spLocks noGrp="1" noRot="1" noChangeAspect="1" noMove="1" noResize="1" noEditPoints="1" noAdjustHandles="1" noChangeArrowheads="1" noChangeShapeType="1" noTextEdit="1"/>
          </p:cNvSpPr>
          <p:nvPr/>
        </p:nvSpPr>
        <p:spPr>
          <a:xfrm>
            <a:off x="0" y="0"/>
            <a:ext cx="9144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0" name="Straight Connector 9"/>
          <p:cNvCxnSpPr>
            <a:cxnSpLocks noGrp="1" noRot="1" noChangeAspect="1" noMove="1" noResize="1" noEditPoints="1" noAdjustHandles="1" noChangeArrowheads="1" noChangeShapeType="1"/>
          </p:cNvCxnSpPr>
          <p:nvPr/>
        </p:nvCxnSpPr>
        <p:spPr>
          <a:xfrm>
            <a:off x="1086225" y="0"/>
            <a:ext cx="914400" cy="6858000"/>
          </a:xfrm>
          <a:prstGeom prst="line">
            <a:avLst/>
          </a:prstGeom>
          <a:ln w="9525">
            <a:solidFill>
              <a:schemeClr val="accent1">
                <a:lumMod val="75000"/>
              </a:schemeClr>
            </a:solidFill>
          </a:ln>
        </p:spPr>
        <p:style>
          <a:lnRef idx="2">
            <a:schemeClr val="accent1"/>
          </a:lnRef>
          <a:fillRef idx="0">
            <a:schemeClr val="accent1"/>
          </a:fillRef>
          <a:effectRef idx="1">
            <a:schemeClr val="accent1"/>
          </a:effectRef>
          <a:fontRef idx="minor">
            <a:schemeClr val="tx1"/>
          </a:fontRef>
        </p:style>
      </p:cxnSp>
      <p:cxnSp>
        <p:nvCxnSpPr>
          <p:cNvPr id="12" name="Straight Connector 11"/>
          <p:cNvCxnSpPr>
            <a:cxnSpLocks noGrp="1" noRot="1" noChangeAspect="1" noMove="1" noResize="1" noEditPoints="1" noAdjustHandles="1" noChangeArrowheads="1" noChangeShapeType="1"/>
          </p:cNvCxnSpPr>
          <p:nvPr/>
        </p:nvCxnSpPr>
        <p:spPr>
          <a:xfrm flipH="1">
            <a:off x="50381" y="3681413"/>
            <a:ext cx="3572668" cy="3176587"/>
          </a:xfrm>
          <a:prstGeom prst="line">
            <a:avLst/>
          </a:prstGeom>
          <a:ln w="9525">
            <a:solidFill>
              <a:schemeClr val="tx1">
                <a:lumMod val="50000"/>
                <a:lumOff val="50000"/>
                <a:alpha val="80000"/>
              </a:schemeClr>
            </a:solidFill>
          </a:ln>
        </p:spPr>
        <p:style>
          <a:lnRef idx="2">
            <a:schemeClr val="accent1"/>
          </a:lnRef>
          <a:fillRef idx="0">
            <a:schemeClr val="accent1"/>
          </a:fillRef>
          <a:effectRef idx="1">
            <a:schemeClr val="accent1"/>
          </a:effectRef>
          <a:fontRef idx="minor">
            <a:schemeClr val="tx1"/>
          </a:fontRef>
        </p:style>
      </p:cxnSp>
      <p:sp>
        <p:nvSpPr>
          <p:cNvPr id="14" name="Rectangle 23"/>
          <p:cNvSpPr>
            <a:spLocks noGrp="1" noRot="1" noChangeAspect="1" noMove="1" noResize="1" noEditPoints="1" noAdjustHandles="1" noChangeArrowheads="1" noChangeShapeType="1" noTextEdit="1"/>
          </p:cNvSpPr>
          <p:nvPr/>
        </p:nvSpPr>
        <p:spPr>
          <a:xfrm>
            <a:off x="944073" y="-8467"/>
            <a:ext cx="2255511"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6" name="Rectangle 25"/>
          <p:cNvSpPr>
            <a:spLocks noGrp="1" noRot="1" noChangeAspect="1" noMove="1" noResize="1" noEditPoints="1" noAdjustHandles="1" noChangeArrowheads="1" noChangeShapeType="1" noTextEdit="1"/>
          </p:cNvSpPr>
          <p:nvPr/>
        </p:nvSpPr>
        <p:spPr>
          <a:xfrm>
            <a:off x="1260547" y="-8467"/>
            <a:ext cx="1941419"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8" name="Isosceles Triangle 17"/>
          <p:cNvSpPr>
            <a:spLocks noGrp="1" noRot="1" noChangeAspect="1" noMove="1" noResize="1" noEditPoints="1" noAdjustHandles="1" noChangeArrowheads="1" noChangeShapeType="1" noTextEdit="1"/>
          </p:cNvSpPr>
          <p:nvPr/>
        </p:nvSpPr>
        <p:spPr>
          <a:xfrm>
            <a:off x="757215" y="3048000"/>
            <a:ext cx="2444751"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0" name="Rectangle 27"/>
          <p:cNvSpPr>
            <a:spLocks noGrp="1" noRot="1" noChangeAspect="1" noMove="1" noResize="1" noEditPoints="1" noAdjustHandles="1" noChangeArrowheads="1" noChangeShapeType="1" noTextEdit="1"/>
          </p:cNvSpPr>
          <p:nvPr/>
        </p:nvSpPr>
        <p:spPr>
          <a:xfrm>
            <a:off x="1058841" y="-8467"/>
            <a:ext cx="2140744"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Isosceles Triangle 21"/>
          <p:cNvSpPr>
            <a:spLocks noGrp="1" noRot="1" noChangeAspect="1" noMove="1" noResize="1" noEditPoints="1" noAdjustHandles="1" noChangeArrowheads="1" noChangeShapeType="1" noTextEdit="1"/>
          </p:cNvSpPr>
          <p:nvPr/>
        </p:nvSpPr>
        <p:spPr>
          <a:xfrm>
            <a:off x="1836715" y="3589867"/>
            <a:ext cx="136286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Freeform: Shape 23"/>
          <p:cNvSpPr>
            <a:spLocks noGrp="1" noRot="1" noChangeAspect="1" noMove="1" noResize="1" noEditPoints="1" noAdjustHandles="1" noChangeArrowheads="1" noChangeShapeType="1" noTextEdit="1"/>
          </p:cNvSpPr>
          <p:nvPr/>
        </p:nvSpPr>
        <p:spPr>
          <a:xfrm>
            <a:off x="2262215" y="-8467"/>
            <a:ext cx="6881785" cy="6866467"/>
          </a:xfrm>
          <a:custGeom>
            <a:avLst/>
            <a:gdLst>
              <a:gd name="connsiteX0" fmla="*/ 0 w 9175713"/>
              <a:gd name="connsiteY0" fmla="*/ 0 h 6866467"/>
              <a:gd name="connsiteX1" fmla="*/ 1249825 w 9175713"/>
              <a:gd name="connsiteY1" fmla="*/ 0 h 6866467"/>
              <a:gd name="connsiteX2" fmla="*/ 1249825 w 9175713"/>
              <a:gd name="connsiteY2" fmla="*/ 8467 h 6866467"/>
              <a:gd name="connsiteX3" fmla="*/ 9175713 w 9175713"/>
              <a:gd name="connsiteY3" fmla="*/ 8467 h 6866467"/>
              <a:gd name="connsiteX4" fmla="*/ 9175713 w 9175713"/>
              <a:gd name="connsiteY4" fmla="*/ 6866467 h 6866467"/>
              <a:gd name="connsiteX5" fmla="*/ 1249825 w 9175713"/>
              <a:gd name="connsiteY5" fmla="*/ 6866467 h 6866467"/>
              <a:gd name="connsiteX6" fmla="*/ 1109382 w 9175713"/>
              <a:gd name="connsiteY6" fmla="*/ 6866467 h 6866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75713" h="6866467">
                <a:moveTo>
                  <a:pt x="0" y="0"/>
                </a:moveTo>
                <a:lnTo>
                  <a:pt x="1249825" y="0"/>
                </a:lnTo>
                <a:lnTo>
                  <a:pt x="1249825" y="8467"/>
                </a:lnTo>
                <a:lnTo>
                  <a:pt x="9175713" y="8467"/>
                </a:lnTo>
                <a:lnTo>
                  <a:pt x="9175713" y="6866467"/>
                </a:lnTo>
                <a:lnTo>
                  <a:pt x="1249825" y="6866467"/>
                </a:lnTo>
                <a:lnTo>
                  <a:pt x="1109382" y="6866467"/>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3314352" y="1020871"/>
            <a:ext cx="5220569" cy="2849671"/>
          </a:xfrm>
        </p:spPr>
        <p:txBody>
          <a:bodyPr>
            <a:normAutofit/>
          </a:bodyPr>
          <a:lstStyle/>
          <a:p>
            <a:pPr lvl="0" algn="l">
              <a:lnSpc>
                <a:spcPct val="90000"/>
              </a:lnSpc>
              <a:spcBef>
                <a:spcPts val="1000"/>
              </a:spcBef>
              <a:buClr>
                <a:srgbClr val="90C226"/>
              </a:buClr>
              <a:buSzPct val="80000"/>
            </a:pPr>
            <a:r>
              <a:rPr lang="en-US" sz="2900">
                <a:solidFill>
                  <a:schemeClr val="bg1"/>
                </a:solidFill>
                <a:latin typeface="Times New Roman" panose="02020603050405020304" pitchFamily="18" charset="0"/>
                <a:cs typeface="Times New Roman" panose="02020603050405020304" pitchFamily="18" charset="0"/>
              </a:rPr>
              <a:t>Gender-related implications                   of the study on the importance            of good governance for well-being</a:t>
            </a:r>
            <a:endParaRPr lang="en-US" sz="2900">
              <a:solidFill>
                <a:schemeClr val="bg1"/>
              </a:solidFill>
              <a:latin typeface="Times New Roman" panose="02020603050405020304" pitchFamily="18" charset="0"/>
              <a:cs typeface="Times New Roman" panose="02020603050405020304" pitchFamily="18" charset="0"/>
            </a:endParaRPr>
          </a:p>
        </p:txBody>
      </p:sp>
      <p:sp>
        <p:nvSpPr>
          <p:cNvPr id="3" name="Subtitle 2"/>
          <p:cNvSpPr>
            <a:spLocks noGrp="1"/>
          </p:cNvSpPr>
          <p:nvPr>
            <p:ph type="subTitle" idx="1"/>
          </p:nvPr>
        </p:nvSpPr>
        <p:spPr>
          <a:xfrm>
            <a:off x="3411078" y="3962088"/>
            <a:ext cx="4584057" cy="1186108"/>
          </a:xfrm>
        </p:spPr>
        <p:txBody>
          <a:bodyPr>
            <a:normAutofit/>
          </a:bodyPr>
          <a:lstStyle/>
          <a:p>
            <a:pPr algn="l"/>
            <a:r>
              <a:rPr lang="es-UY" altLang="en-US" b="1" i="1" dirty="0" err="1">
                <a:solidFill>
                  <a:schemeClr val="bg1">
                    <a:alpha val="70000"/>
                  </a:schemeClr>
                </a:solidFill>
                <a:latin typeface="Times New Roman" panose="02020603050405020304" pitchFamily="18" charset="0"/>
                <a:ea typeface="+mj-ea"/>
                <a:cs typeface="Times New Roman" panose="02020603050405020304" pitchFamily="18" charset="0"/>
              </a:rPr>
              <a:t>Balzhan</a:t>
            </a:r>
            <a:r>
              <a:rPr lang="es-UY" altLang="en-US" b="1" i="1" dirty="0">
                <a:solidFill>
                  <a:schemeClr val="bg1">
                    <a:alpha val="70000"/>
                  </a:schemeClr>
                </a:solidFill>
                <a:latin typeface="Times New Roman" panose="02020603050405020304" pitchFamily="18" charset="0"/>
                <a:ea typeface="+mj-ea"/>
                <a:cs typeface="Times New Roman" panose="02020603050405020304" pitchFamily="18" charset="0"/>
              </a:rPr>
              <a:t> </a:t>
            </a:r>
            <a:r>
              <a:rPr lang="es-UY" altLang="en-US" b="1" i="1" dirty="0" err="1">
                <a:solidFill>
                  <a:schemeClr val="bg1">
                    <a:alpha val="70000"/>
                  </a:schemeClr>
                </a:solidFill>
                <a:latin typeface="Times New Roman" panose="02020603050405020304" pitchFamily="18" charset="0"/>
                <a:ea typeface="+mj-ea"/>
                <a:cs typeface="Times New Roman" panose="02020603050405020304" pitchFamily="18" charset="0"/>
              </a:rPr>
              <a:t>Serikbayeva</a:t>
            </a:r>
            <a:r>
              <a:rPr lang="es-UY" altLang="en-US" b="1" i="1" dirty="0">
                <a:solidFill>
                  <a:schemeClr val="bg1">
                    <a:alpha val="70000"/>
                  </a:schemeClr>
                </a:solidFill>
                <a:latin typeface="Times New Roman" panose="02020603050405020304" pitchFamily="18" charset="0"/>
                <a:ea typeface="+mj-ea"/>
                <a:cs typeface="Times New Roman" panose="02020603050405020304" pitchFamily="18" charset="0"/>
              </a:rPr>
              <a:t>, </a:t>
            </a:r>
            <a:br>
              <a:rPr lang="es-UY" altLang="en-US" b="1" i="1" dirty="0">
                <a:solidFill>
                  <a:schemeClr val="bg1">
                    <a:alpha val="70000"/>
                  </a:schemeClr>
                </a:solidFill>
                <a:latin typeface="Times New Roman" panose="02020603050405020304" pitchFamily="18" charset="0"/>
                <a:ea typeface="+mj-ea"/>
                <a:cs typeface="Times New Roman" panose="02020603050405020304" pitchFamily="18" charset="0"/>
              </a:rPr>
            </a:br>
            <a:r>
              <a:rPr lang="en-US" altLang="es-UY" b="1" i="1" dirty="0">
                <a:solidFill>
                  <a:schemeClr val="bg1">
                    <a:alpha val="70000"/>
                  </a:schemeClr>
                </a:solidFill>
                <a:latin typeface="Times New Roman" panose="02020603050405020304" pitchFamily="18" charset="0"/>
                <a:ea typeface="+mj-ea"/>
                <a:cs typeface="Times New Roman" panose="02020603050405020304" pitchFamily="18" charset="0"/>
              </a:rPr>
              <a:t>PhD candidate, </a:t>
            </a:r>
            <a:r>
              <a:rPr lang="es-UY" altLang="en-US" b="1" i="1" dirty="0">
                <a:solidFill>
                  <a:schemeClr val="bg1">
                    <a:alpha val="70000"/>
                  </a:schemeClr>
                </a:solidFill>
                <a:latin typeface="Times New Roman" panose="02020603050405020304" pitchFamily="18" charset="0"/>
                <a:ea typeface="+mj-ea"/>
                <a:cs typeface="Times New Roman" panose="02020603050405020304" pitchFamily="18" charset="0"/>
              </a:rPr>
              <a:t>NU</a:t>
            </a:r>
            <a:br>
              <a:rPr lang="es-UY" altLang="en-US" b="1" i="1" dirty="0">
                <a:solidFill>
                  <a:schemeClr val="bg1">
                    <a:alpha val="70000"/>
                  </a:schemeClr>
                </a:solidFill>
                <a:latin typeface="Times New Roman" panose="02020603050405020304" pitchFamily="18" charset="0"/>
                <a:ea typeface="+mj-ea"/>
                <a:cs typeface="Times New Roman" panose="02020603050405020304" pitchFamily="18" charset="0"/>
              </a:rPr>
            </a:br>
            <a:endParaRPr lang="en-US" b="1" dirty="0">
              <a:solidFill>
                <a:schemeClr val="bg1">
                  <a:alpha val="70000"/>
                </a:schemeClr>
              </a:solidFill>
              <a:latin typeface="Times New Roman" panose="02020603050405020304" pitchFamily="18" charset="0"/>
              <a:cs typeface="Times New Roman" panose="02020603050405020304" pitchFamily="18" charset="0"/>
            </a:endParaRPr>
          </a:p>
          <a:p>
            <a:pPr algn="l"/>
            <a:endParaRPr lang="en-US" b="1" dirty="0">
              <a:solidFill>
                <a:srgbClr val="FFFFFF">
                  <a:alpha val="70000"/>
                </a:srgbClr>
              </a:solidFill>
              <a:latin typeface="Arial" panose="020B0604020202020204" pitchFamily="34" charset="0"/>
              <a:cs typeface="Arial" panose="020B0604020202020204" pitchFamily="34" charset="0"/>
            </a:endParaRPr>
          </a:p>
          <a:p>
            <a:pPr algn="l"/>
            <a:endParaRPr lang="en-US" b="1" dirty="0">
              <a:solidFill>
                <a:srgbClr val="FFFFFF">
                  <a:alpha val="70000"/>
                </a:srgbClr>
              </a:solidFill>
              <a:latin typeface="Arial" panose="020B0604020202020204" pitchFamily="34" charset="0"/>
              <a:cs typeface="Arial" panose="020B0604020202020204" pitchFamily="34" charset="0"/>
            </a:endParaRPr>
          </a:p>
        </p:txBody>
      </p:sp>
      <p:sp>
        <p:nvSpPr>
          <p:cNvPr id="26" name="Isosceles Triangle 25"/>
          <p:cNvSpPr>
            <a:spLocks noGrp="1" noRot="1" noChangeAspect="1" noMove="1" noResize="1" noEditPoints="1" noAdjustHandles="1" noChangeArrowheads="1" noChangeShapeType="1" noTextEdit="1"/>
          </p:cNvSpPr>
          <p:nvPr/>
        </p:nvSpPr>
        <p:spPr>
          <a:xfrm rot="5400000">
            <a:off x="3019339" y="3294792"/>
            <a:ext cx="220660" cy="139829"/>
          </a:xfrm>
          <a:prstGeom prst="triangle">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overrideClrMapping bg1="dk1" tx1="lt1" bg2="dk2" tx2="lt2" accent1="accent1" accent2="accent2" accent3="accent3" accent4="accent4" accent5="accent5" accent6="accent6" hlink="hlink" folHlink="folHlink"/>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Title 1"/>
          <p:cNvSpPr>
            <a:spLocks noGrp="1"/>
          </p:cNvSpPr>
          <p:nvPr>
            <p:ph type="title"/>
          </p:nvPr>
        </p:nvSpPr>
        <p:spPr/>
        <p:txBody>
          <a:bodyPr/>
          <a:p>
            <a:r>
              <a:rPr lang="en-US">
                <a:latin typeface="Times New Roman" panose="02020603050405020304" pitchFamily="18" charset="0"/>
                <a:cs typeface="Times New Roman" panose="02020603050405020304" pitchFamily="18" charset="0"/>
                <a:sym typeface="+mn-ea"/>
              </a:rPr>
              <a:t>3.Current situation on gender equality </a:t>
            </a:r>
            <a:endParaRPr lang="en-US">
              <a:latin typeface="Times New Roman" panose="02020603050405020304" pitchFamily="18" charset="0"/>
              <a:cs typeface="Times New Roman" panose="02020603050405020304" pitchFamily="18" charset="0"/>
              <a:sym typeface="+mn-ea"/>
            </a:endParaRPr>
          </a:p>
        </p:txBody>
      </p:sp>
      <p:sp>
        <p:nvSpPr>
          <p:cNvPr id="3" name="Content Placeholder 2"/>
          <p:cNvSpPr>
            <a:spLocks noGrp="1"/>
          </p:cNvSpPr>
          <p:nvPr>
            <p:ph idx="1"/>
          </p:nvPr>
        </p:nvSpPr>
        <p:spPr>
          <a:xfrm>
            <a:off x="609600" y="1831975"/>
            <a:ext cx="7160260" cy="4209415"/>
          </a:xfrm>
        </p:spPr>
        <p:txBody>
          <a:bodyPr>
            <a:normAutofit/>
          </a:bodyPr>
          <a:p>
            <a:r>
              <a:rPr lang="en-US" sz="2000">
                <a:latin typeface="Times New Roman" panose="02020603050405020304" pitchFamily="18" charset="0"/>
                <a:cs typeface="Times New Roman" panose="02020603050405020304" pitchFamily="18" charset="0"/>
                <a:sym typeface="+mn-ea"/>
              </a:rPr>
              <a:t>Strong in education, with 99.3% of women aged 25 years and older having obtained at least some secondary education compared with 99.6% of male counterparts; </a:t>
            </a:r>
            <a:endParaRPr lang="en-US" sz="2000">
              <a:latin typeface="Times New Roman" panose="02020603050405020304" pitchFamily="18" charset="0"/>
              <a:cs typeface="Times New Roman" panose="02020603050405020304" pitchFamily="18" charset="0"/>
              <a:sym typeface="+mn-ea"/>
            </a:endParaRPr>
          </a:p>
          <a:p>
            <a:r>
              <a:rPr lang="en-US" sz="2000">
                <a:latin typeface="Times New Roman" panose="02020603050405020304" pitchFamily="18" charset="0"/>
                <a:cs typeface="Times New Roman" panose="02020603050405020304" pitchFamily="18" charset="0"/>
                <a:sym typeface="+mn-ea"/>
              </a:rPr>
              <a:t> Reduction of the maternal mortality ratio from 65 for every 100,000 live births in 2000 to 10 by 2017;</a:t>
            </a:r>
            <a:endParaRPr lang="en-US" sz="2000">
              <a:latin typeface="Times New Roman" panose="02020603050405020304" pitchFamily="18" charset="0"/>
              <a:cs typeface="Times New Roman" panose="02020603050405020304" pitchFamily="18" charset="0"/>
              <a:sym typeface="+mn-ea"/>
            </a:endParaRPr>
          </a:p>
          <a:p>
            <a:r>
              <a:rPr lang="en-US" sz="2000">
                <a:latin typeface="Times New Roman" panose="02020603050405020304" pitchFamily="18" charset="0"/>
                <a:cs typeface="Times New Roman" panose="02020603050405020304" pitchFamily="18" charset="0"/>
                <a:sym typeface="+mn-ea"/>
              </a:rPr>
              <a:t>A steady women’s labor participation. The labour force participation rate among women and men aged 15 years and older are 62.7 and 75.5% respectively (52.1 and 69.1 for OECD countries). However this gap between male and female labor force participation has been relatively persistent as shown by existing research  and  is not showing signs of decreasing. </a:t>
            </a:r>
            <a:endParaRPr lang="en-US" sz="2000">
              <a:latin typeface="Times New Roman" panose="02020603050405020304" pitchFamily="18" charset="0"/>
              <a:cs typeface="Times New Roman" panose="02020603050405020304" pitchFamily="18" charset="0"/>
              <a:sym typeface="+mn-ea"/>
            </a:endParaRPr>
          </a:p>
          <a:p>
            <a:pPr marL="0" indent="0">
              <a:buNone/>
            </a:pPr>
            <a:r>
              <a:rPr lang="en-US" sz="1400">
                <a:latin typeface="Times New Roman" panose="02020603050405020304" pitchFamily="18" charset="0"/>
                <a:cs typeface="Times New Roman" panose="02020603050405020304" pitchFamily="18" charset="0"/>
                <a:sym typeface="+mn-ea"/>
              </a:rPr>
              <a:t>Source: UNDP (2020a); ADB (2018)</a:t>
            </a:r>
            <a:endParaRPr lang="en-US" sz="1400">
              <a:latin typeface="Times New Roman" panose="02020603050405020304" pitchFamily="18" charset="0"/>
              <a:cs typeface="Times New Roman" panose="02020603050405020304" pitchFamily="18" charset="0"/>
              <a:sym typeface="+mn-ea"/>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Title 1"/>
          <p:cNvSpPr>
            <a:spLocks noGrp="1"/>
          </p:cNvSpPr>
          <p:nvPr>
            <p:ph type="title"/>
          </p:nvPr>
        </p:nvSpPr>
        <p:spPr/>
        <p:txBody>
          <a:bodyPr/>
          <a:p>
            <a:r>
              <a:rPr lang="en-US">
                <a:latin typeface="Times New Roman" panose="02020603050405020304" pitchFamily="18" charset="0"/>
                <a:cs typeface="Times New Roman" panose="02020603050405020304" pitchFamily="18" charset="0"/>
                <a:sym typeface="+mn-ea"/>
              </a:rPr>
              <a:t>3.Current situation on gender equality </a:t>
            </a:r>
            <a:endParaRPr lang="en-US">
              <a:latin typeface="Times New Roman" panose="02020603050405020304" pitchFamily="18" charset="0"/>
              <a:cs typeface="Times New Roman" panose="02020603050405020304" pitchFamily="18" charset="0"/>
              <a:sym typeface="+mn-ea"/>
            </a:endParaRPr>
          </a:p>
        </p:txBody>
      </p:sp>
      <p:sp>
        <p:nvSpPr>
          <p:cNvPr id="3" name="Content Placeholder 2"/>
          <p:cNvSpPr>
            <a:spLocks noGrp="1"/>
          </p:cNvSpPr>
          <p:nvPr>
            <p:ph idx="1"/>
          </p:nvPr>
        </p:nvSpPr>
        <p:spPr>
          <a:xfrm>
            <a:off x="609600" y="1831975"/>
            <a:ext cx="7160260" cy="4209415"/>
          </a:xfrm>
        </p:spPr>
        <p:txBody>
          <a:bodyPr>
            <a:normAutofit/>
          </a:bodyPr>
          <a:p>
            <a:r>
              <a:rPr lang="en-US" sz="2000">
                <a:latin typeface="Times New Roman" panose="02020603050405020304" pitchFamily="18" charset="0"/>
                <a:cs typeface="Times New Roman" panose="02020603050405020304" pitchFamily="18" charset="0"/>
                <a:sym typeface="+mn-ea"/>
              </a:rPr>
              <a:t>Women in the labour market are paid less than men;</a:t>
            </a:r>
            <a:endParaRPr lang="en-US" sz="2000">
              <a:latin typeface="Times New Roman" panose="02020603050405020304" pitchFamily="18" charset="0"/>
              <a:cs typeface="Times New Roman" panose="02020603050405020304" pitchFamily="18" charset="0"/>
              <a:sym typeface="+mn-ea"/>
            </a:endParaRPr>
          </a:p>
          <a:p>
            <a:r>
              <a:rPr lang="en-US" sz="2000">
                <a:latin typeface="Times New Roman" panose="02020603050405020304" pitchFamily="18" charset="0"/>
                <a:cs typeface="Times New Roman" panose="02020603050405020304" pitchFamily="18" charset="0"/>
                <a:sym typeface="+mn-ea"/>
              </a:rPr>
              <a:t>Women are mainly concentrated in lower-paying areas such as administrative and support services, and in education and health rather than accessing higher-paying industrial jobs;</a:t>
            </a:r>
            <a:endParaRPr lang="en-US" sz="2000">
              <a:latin typeface="Times New Roman" panose="02020603050405020304" pitchFamily="18" charset="0"/>
              <a:cs typeface="Times New Roman" panose="02020603050405020304" pitchFamily="18" charset="0"/>
              <a:sym typeface="+mn-ea"/>
            </a:endParaRPr>
          </a:p>
          <a:p>
            <a:r>
              <a:rPr lang="en-US" sz="2000">
                <a:latin typeface="Times New Roman" panose="02020603050405020304" pitchFamily="18" charset="0"/>
                <a:cs typeface="Times New Roman" panose="02020603050405020304" pitchFamily="18" charset="0"/>
                <a:sym typeface="+mn-ea"/>
              </a:rPr>
              <a:t> Women are underrepresented in executive positions in most of the economy;</a:t>
            </a:r>
            <a:endParaRPr lang="en-US" sz="2000">
              <a:latin typeface="Times New Roman" panose="02020603050405020304" pitchFamily="18" charset="0"/>
              <a:cs typeface="Times New Roman" panose="02020603050405020304" pitchFamily="18" charset="0"/>
              <a:sym typeface="+mn-ea"/>
            </a:endParaRPr>
          </a:p>
          <a:p>
            <a:r>
              <a:rPr lang="en-US" sz="2000">
                <a:latin typeface="Times New Roman" panose="02020603050405020304" pitchFamily="18" charset="0"/>
                <a:cs typeface="Times New Roman" panose="02020603050405020304" pitchFamily="18" charset="0"/>
                <a:sym typeface="+mn-ea"/>
              </a:rPr>
              <a:t> Women are more involved in unpaid domestic work (ADB, 2018).</a:t>
            </a:r>
            <a:endParaRPr lang="en-US" sz="2000">
              <a:latin typeface="Times New Roman" panose="02020603050405020304" pitchFamily="18" charset="0"/>
              <a:cs typeface="Times New Roman" panose="02020603050405020304" pitchFamily="18" charset="0"/>
              <a:sym typeface="+mn-ea"/>
            </a:endParaRPr>
          </a:p>
          <a:p>
            <a:r>
              <a:rPr lang="en-US" sz="2000">
                <a:latin typeface="Times New Roman" panose="02020603050405020304" pitchFamily="18" charset="0"/>
                <a:cs typeface="Times New Roman" panose="02020603050405020304" pitchFamily="18" charset="0"/>
                <a:sym typeface="+mn-ea"/>
              </a:rPr>
              <a:t>The gender study by Kanat Abdulla and Riccardo Pelizzo. </a:t>
            </a:r>
            <a:endParaRPr lang="en-US" sz="2000">
              <a:latin typeface="Times New Roman" panose="02020603050405020304" pitchFamily="18" charset="0"/>
              <a:cs typeface="Times New Roman" panose="02020603050405020304" pitchFamily="18" charset="0"/>
              <a:sym typeface="+mn-ea"/>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Title 1"/>
          <p:cNvSpPr>
            <a:spLocks noGrp="1"/>
          </p:cNvSpPr>
          <p:nvPr>
            <p:ph type="title"/>
          </p:nvPr>
        </p:nvSpPr>
        <p:spPr/>
        <p:txBody>
          <a:bodyPr/>
          <a:p>
            <a:r>
              <a:rPr lang="en-US">
                <a:latin typeface="Times New Roman" panose="02020603050405020304" pitchFamily="18" charset="0"/>
                <a:cs typeface="Times New Roman" panose="02020603050405020304" pitchFamily="18" charset="0"/>
                <a:sym typeface="+mn-ea"/>
              </a:rPr>
              <a:t>3.Current situation on gender equality </a:t>
            </a:r>
            <a:endParaRPr lang="en-US">
              <a:latin typeface="Times New Roman" panose="02020603050405020304" pitchFamily="18" charset="0"/>
              <a:cs typeface="Times New Roman" panose="02020603050405020304" pitchFamily="18" charset="0"/>
              <a:sym typeface="+mn-ea"/>
            </a:endParaRPr>
          </a:p>
        </p:txBody>
      </p:sp>
      <p:sp>
        <p:nvSpPr>
          <p:cNvPr id="3" name="Content Placeholder 2"/>
          <p:cNvSpPr>
            <a:spLocks noGrp="1"/>
          </p:cNvSpPr>
          <p:nvPr>
            <p:ph idx="1"/>
          </p:nvPr>
        </p:nvSpPr>
        <p:spPr>
          <a:xfrm>
            <a:off x="609600" y="1831975"/>
            <a:ext cx="7160260" cy="4209415"/>
          </a:xfrm>
        </p:spPr>
        <p:txBody>
          <a:bodyPr>
            <a:normAutofit lnSpcReduction="20000"/>
          </a:bodyPr>
          <a:p>
            <a:r>
              <a:rPr lang="en-US" sz="2000" b="1">
                <a:latin typeface="Times New Roman" panose="02020603050405020304" pitchFamily="18" charset="0"/>
                <a:cs typeface="Times New Roman" panose="02020603050405020304" pitchFamily="18" charset="0"/>
                <a:sym typeface="+mn-ea"/>
              </a:rPr>
              <a:t>The gender social norms index, </a:t>
            </a:r>
            <a:r>
              <a:rPr lang="en-US" sz="2000">
                <a:latin typeface="Times New Roman" panose="02020603050405020304" pitchFamily="18" charset="0"/>
                <a:cs typeface="Times New Roman" panose="02020603050405020304" pitchFamily="18" charset="0"/>
                <a:sym typeface="+mn-ea"/>
              </a:rPr>
              <a:t>introduced by UNDP (2019) “measures how social beliefs obstruct gender equality in areas like politics, work, and education, and contains data from 75 countries, covering over 80 percent of the world’s population” (UNDP, 2020b). </a:t>
            </a:r>
            <a:endParaRPr lang="en-US" sz="2000">
              <a:latin typeface="Times New Roman" panose="02020603050405020304" pitchFamily="18" charset="0"/>
              <a:cs typeface="Times New Roman" panose="02020603050405020304" pitchFamily="18" charset="0"/>
              <a:sym typeface="+mn-ea"/>
            </a:endParaRPr>
          </a:p>
          <a:p>
            <a:r>
              <a:rPr lang="en-US" sz="2000">
                <a:latin typeface="Times New Roman" panose="02020603050405020304" pitchFamily="18" charset="0"/>
                <a:cs typeface="Times New Roman" panose="02020603050405020304" pitchFamily="18" charset="0"/>
                <a:sym typeface="+mn-ea"/>
              </a:rPr>
              <a:t>The index is based on the following dimensions: </a:t>
            </a:r>
            <a:r>
              <a:rPr lang="en-US" sz="2000" b="1">
                <a:latin typeface="Times New Roman" panose="02020603050405020304" pitchFamily="18" charset="0"/>
                <a:cs typeface="Times New Roman" panose="02020603050405020304" pitchFamily="18" charset="0"/>
                <a:sym typeface="+mn-ea"/>
              </a:rPr>
              <a:t>political, educational, economic and physical integrity, </a:t>
            </a:r>
            <a:r>
              <a:rPr lang="en-US" sz="2000">
                <a:latin typeface="Times New Roman" panose="02020603050405020304" pitchFamily="18" charset="0"/>
                <a:cs typeface="Times New Roman" panose="02020603050405020304" pitchFamily="18" charset="0"/>
                <a:sym typeface="+mn-ea"/>
              </a:rPr>
              <a:t>which are represented by 7 indicators based on responses to seven questions from </a:t>
            </a:r>
            <a:r>
              <a:rPr lang="en-US" sz="2000" b="1">
                <a:latin typeface="Times New Roman" panose="02020603050405020304" pitchFamily="18" charset="0"/>
                <a:cs typeface="Times New Roman" panose="02020603050405020304" pitchFamily="18" charset="0"/>
                <a:sym typeface="+mn-ea"/>
              </a:rPr>
              <a:t>the World Values Survey; </a:t>
            </a:r>
            <a:endParaRPr lang="en-US" sz="2000" b="1">
              <a:latin typeface="Times New Roman" panose="02020603050405020304" pitchFamily="18" charset="0"/>
              <a:cs typeface="Times New Roman" panose="02020603050405020304" pitchFamily="18" charset="0"/>
              <a:sym typeface="+mn-ea"/>
            </a:endParaRPr>
          </a:p>
          <a:p>
            <a:r>
              <a:rPr lang="en-US" sz="2000">
                <a:latin typeface="Times New Roman" panose="02020603050405020304" pitchFamily="18" charset="0"/>
                <a:cs typeface="Times New Roman" panose="02020603050405020304" pitchFamily="18" charset="0"/>
                <a:sym typeface="+mn-ea"/>
              </a:rPr>
              <a:t>The response options vary by indicator. For example, for indicators for which the </a:t>
            </a:r>
            <a:r>
              <a:rPr lang="en-US" sz="2000">
                <a:latin typeface="Times New Roman" panose="02020603050405020304" pitchFamily="18" charset="0"/>
                <a:cs typeface="Times New Roman" panose="02020603050405020304" pitchFamily="18" charset="0"/>
                <a:sym typeface="+mn-ea"/>
              </a:rPr>
              <a:t>response options</a:t>
            </a:r>
            <a:r>
              <a:rPr lang="en-US" sz="2000">
                <a:latin typeface="Times New Roman" panose="02020603050405020304" pitchFamily="18" charset="0"/>
                <a:cs typeface="Times New Roman" panose="02020603050405020304" pitchFamily="18" charset="0"/>
                <a:sym typeface="+mn-ea"/>
              </a:rPr>
              <a:t> are strongly agree, agree, disagree and strongly disagree, individuals with a bias against gender equality are defined to be those who select the answer choices “strongly agree” and “agree” (UNDP, 2020b). </a:t>
            </a:r>
            <a:endParaRPr lang="en-US" sz="2000">
              <a:latin typeface="Times New Roman" panose="02020603050405020304" pitchFamily="18" charset="0"/>
              <a:cs typeface="Times New Roman" panose="02020603050405020304" pitchFamily="18" charset="0"/>
              <a:sym typeface="+mn-ea"/>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Title 1"/>
          <p:cNvSpPr>
            <a:spLocks noGrp="1"/>
          </p:cNvSpPr>
          <p:nvPr>
            <p:ph type="title"/>
          </p:nvPr>
        </p:nvSpPr>
        <p:spPr>
          <a:xfrm>
            <a:off x="609600" y="609600"/>
            <a:ext cx="7312025" cy="579755"/>
          </a:xfrm>
        </p:spPr>
        <p:txBody>
          <a:bodyPr>
            <a:normAutofit fontScale="90000"/>
          </a:bodyPr>
          <a:p>
            <a:r>
              <a:rPr lang="en-US">
                <a:latin typeface="Times New Roman" panose="02020603050405020304" pitchFamily="18" charset="0"/>
                <a:cs typeface="Times New Roman" panose="02020603050405020304" pitchFamily="18" charset="0"/>
                <a:sym typeface="+mn-ea"/>
              </a:rPr>
              <a:t>3.</a:t>
            </a:r>
            <a:r>
              <a:rPr lang="en-US" b="1">
                <a:latin typeface="Times New Roman" panose="02020603050405020304" pitchFamily="18" charset="0"/>
                <a:cs typeface="Times New Roman" panose="02020603050405020304" pitchFamily="18" charset="0"/>
                <a:sym typeface="+mn-ea"/>
              </a:rPr>
              <a:t>The gender social norms index </a:t>
            </a:r>
            <a:r>
              <a:rPr lang="en-US" sz="1555" b="1">
                <a:latin typeface="Times New Roman" panose="02020603050405020304" pitchFamily="18" charset="0"/>
                <a:cs typeface="Times New Roman" panose="02020603050405020304" pitchFamily="18" charset="0"/>
                <a:sym typeface="+mn-ea"/>
              </a:rPr>
              <a:t>(</a:t>
            </a:r>
            <a:r>
              <a:rPr lang="en-US" sz="1555" b="1">
                <a:latin typeface="Times New Roman" panose="02020603050405020304" pitchFamily="18" charset="0"/>
                <a:cs typeface="Times New Roman" panose="02020603050405020304" pitchFamily="18" charset="0"/>
                <a:sym typeface="+mn-ea"/>
              </a:rPr>
              <a:t>UNDP, 2020b)</a:t>
            </a:r>
            <a:endParaRPr lang="en-US" sz="1555">
              <a:latin typeface="Times New Roman" panose="02020603050405020304" pitchFamily="18" charset="0"/>
              <a:cs typeface="Times New Roman" panose="02020603050405020304" pitchFamily="18" charset="0"/>
              <a:sym typeface="+mn-ea"/>
            </a:endParaRPr>
          </a:p>
        </p:txBody>
      </p:sp>
      <p:pic>
        <p:nvPicPr>
          <p:cNvPr id="4" name="Content Placeholder 3" descr="1"/>
          <p:cNvPicPr>
            <a:picLocks noChangeAspect="1"/>
          </p:cNvPicPr>
          <p:nvPr>
            <p:ph idx="1"/>
          </p:nvPr>
        </p:nvPicPr>
        <p:blipFill>
          <a:blip r:embed="rId1"/>
          <a:stretch>
            <a:fillRect/>
          </a:stretch>
        </p:blipFill>
        <p:spPr>
          <a:xfrm>
            <a:off x="493395" y="1169670"/>
            <a:ext cx="8462010" cy="5433060"/>
          </a:xfrm>
          <a:prstGeom prst="rect">
            <a:avLst/>
          </a:prstGeom>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Title 1"/>
          <p:cNvSpPr>
            <a:spLocks noGrp="1"/>
          </p:cNvSpPr>
          <p:nvPr>
            <p:ph type="title"/>
          </p:nvPr>
        </p:nvSpPr>
        <p:spPr/>
        <p:txBody>
          <a:bodyPr/>
          <a:p>
            <a:r>
              <a:rPr lang="en-US">
                <a:latin typeface="Times New Roman" panose="02020603050405020304" pitchFamily="18" charset="0"/>
                <a:cs typeface="Times New Roman" panose="02020603050405020304" pitchFamily="18" charset="0"/>
                <a:sym typeface="+mn-ea"/>
              </a:rPr>
              <a:t>3.</a:t>
            </a:r>
            <a:r>
              <a:rPr lang="en-US" b="1">
                <a:latin typeface="Times New Roman" panose="02020603050405020304" pitchFamily="18" charset="0"/>
                <a:cs typeface="Times New Roman" panose="02020603050405020304" pitchFamily="18" charset="0"/>
                <a:sym typeface="+mn-ea"/>
              </a:rPr>
              <a:t>The gender social norms index</a:t>
            </a:r>
            <a:endParaRPr lang="en-US">
              <a:latin typeface="Times New Roman" panose="02020603050405020304" pitchFamily="18" charset="0"/>
              <a:cs typeface="Times New Roman" panose="02020603050405020304" pitchFamily="18" charset="0"/>
              <a:sym typeface="+mn-ea"/>
            </a:endParaRPr>
          </a:p>
        </p:txBody>
      </p:sp>
      <p:sp>
        <p:nvSpPr>
          <p:cNvPr id="3" name="Content Placeholder 2"/>
          <p:cNvSpPr>
            <a:spLocks noGrp="1"/>
          </p:cNvSpPr>
          <p:nvPr>
            <p:ph idx="1"/>
          </p:nvPr>
        </p:nvSpPr>
        <p:spPr>
          <a:xfrm>
            <a:off x="609600" y="1831975"/>
            <a:ext cx="7160260" cy="4209415"/>
          </a:xfrm>
        </p:spPr>
        <p:txBody>
          <a:bodyPr>
            <a:normAutofit/>
          </a:bodyPr>
          <a:p>
            <a:r>
              <a:rPr lang="en-US" sz="2000">
                <a:latin typeface="Times New Roman" panose="02020603050405020304" pitchFamily="18" charset="0"/>
                <a:cs typeface="Times New Roman" panose="02020603050405020304" pitchFamily="18" charset="0"/>
                <a:sym typeface="+mn-ea"/>
              </a:rPr>
              <a:t>Pervasive bias and prejudice against women among both men and women worldwide: 91% of men and 86% of women reveal one bias against gender equality in politics, economic, education, intimate partner violence and women’s reproductive rights;</a:t>
            </a:r>
            <a:endParaRPr lang="en-US" sz="2000">
              <a:latin typeface="Times New Roman" panose="02020603050405020304" pitchFamily="18" charset="0"/>
              <a:cs typeface="Times New Roman" panose="02020603050405020304" pitchFamily="18" charset="0"/>
              <a:sym typeface="+mn-ea"/>
            </a:endParaRPr>
          </a:p>
          <a:p>
            <a:r>
              <a:rPr lang="en-US" sz="2000">
                <a:latin typeface="Times New Roman" panose="02020603050405020304" pitchFamily="18" charset="0"/>
                <a:cs typeface="Times New Roman" panose="02020603050405020304" pitchFamily="18" charset="0"/>
                <a:sym typeface="+mn-ea"/>
              </a:rPr>
              <a:t> About 50% of men and women across 75 countries appear to think men make better political leaders than women, while more than 40% feel that men make better business executives;</a:t>
            </a:r>
            <a:endParaRPr lang="en-US" sz="2000">
              <a:latin typeface="Times New Roman" panose="02020603050405020304" pitchFamily="18" charset="0"/>
              <a:cs typeface="Times New Roman" panose="02020603050405020304" pitchFamily="18" charset="0"/>
              <a:sym typeface="+mn-ea"/>
            </a:endParaRPr>
          </a:p>
          <a:p>
            <a:r>
              <a:rPr lang="en-US" sz="2000">
                <a:latin typeface="Times New Roman" panose="02020603050405020304" pitchFamily="18" charset="0"/>
                <a:cs typeface="Times New Roman" panose="02020603050405020304" pitchFamily="18" charset="0"/>
                <a:sym typeface="+mn-ea"/>
              </a:rPr>
              <a:t>About 50% of men think men should have more right to a job than women (UNDP, 2020b)</a:t>
            </a:r>
            <a:endParaRPr lang="en-US" sz="2000">
              <a:latin typeface="Times New Roman" panose="02020603050405020304" pitchFamily="18" charset="0"/>
              <a:cs typeface="Times New Roman" panose="02020603050405020304" pitchFamily="18" charset="0"/>
              <a:sym typeface="+mn-ea"/>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Title 1"/>
          <p:cNvSpPr>
            <a:spLocks noGrp="1"/>
          </p:cNvSpPr>
          <p:nvPr>
            <p:ph type="title"/>
          </p:nvPr>
        </p:nvSpPr>
        <p:spPr/>
        <p:txBody>
          <a:bodyPr>
            <a:normAutofit fontScale="90000"/>
          </a:bodyPr>
          <a:p>
            <a:r>
              <a:rPr lang="en-US">
                <a:latin typeface="Times New Roman" panose="02020603050405020304" pitchFamily="18" charset="0"/>
                <a:cs typeface="Times New Roman" panose="02020603050405020304" pitchFamily="18" charset="0"/>
                <a:sym typeface="+mn-ea"/>
              </a:rPr>
              <a:t>3.</a:t>
            </a:r>
            <a:r>
              <a:rPr lang="en-US" b="1">
                <a:latin typeface="Times New Roman" panose="02020603050405020304" pitchFamily="18" charset="0"/>
                <a:cs typeface="Times New Roman" panose="02020603050405020304" pitchFamily="18" charset="0"/>
                <a:sym typeface="+mn-ea"/>
              </a:rPr>
              <a:t>The gender social norms index for Kazakhstan (2010-2014) </a:t>
            </a:r>
            <a:endParaRPr lang="en-US" sz="1555">
              <a:latin typeface="Times New Roman" panose="02020603050405020304" pitchFamily="18" charset="0"/>
              <a:cs typeface="Times New Roman" panose="02020603050405020304" pitchFamily="18" charset="0"/>
              <a:sym typeface="+mn-ea"/>
            </a:endParaRPr>
          </a:p>
        </p:txBody>
      </p:sp>
      <p:sp>
        <p:nvSpPr>
          <p:cNvPr id="3" name="Content Placeholder 2"/>
          <p:cNvSpPr>
            <a:spLocks noGrp="1"/>
          </p:cNvSpPr>
          <p:nvPr>
            <p:ph idx="1"/>
          </p:nvPr>
        </p:nvSpPr>
        <p:spPr>
          <a:xfrm>
            <a:off x="609600" y="1831975"/>
            <a:ext cx="7160260" cy="4209415"/>
          </a:xfrm>
        </p:spPr>
        <p:txBody>
          <a:bodyPr>
            <a:normAutofit fontScale="90000" lnSpcReduction="20000"/>
          </a:bodyPr>
          <a:p>
            <a:r>
              <a:rPr lang="en-US" sz="2000">
                <a:latin typeface="Times New Roman" panose="02020603050405020304" pitchFamily="18" charset="0"/>
                <a:cs typeface="Times New Roman" panose="02020603050405020304" pitchFamily="18" charset="0"/>
                <a:sym typeface="+mn-ea"/>
              </a:rPr>
              <a:t>The share of people with at least 1 bias- 96.22%; </a:t>
            </a:r>
            <a:endParaRPr lang="en-US" sz="2000">
              <a:latin typeface="Times New Roman" panose="02020603050405020304" pitchFamily="18" charset="0"/>
              <a:cs typeface="Times New Roman" panose="02020603050405020304" pitchFamily="18" charset="0"/>
              <a:sym typeface="+mn-ea"/>
            </a:endParaRPr>
          </a:p>
          <a:p>
            <a:r>
              <a:rPr lang="en-US" sz="2000">
                <a:latin typeface="Times New Roman" panose="02020603050405020304" pitchFamily="18" charset="0"/>
                <a:cs typeface="Times New Roman" panose="02020603050405020304" pitchFamily="18" charset="0"/>
                <a:sym typeface="+mn-ea"/>
              </a:rPr>
              <a:t>The share of people with at least 2 biases- 79.02%; </a:t>
            </a:r>
            <a:endParaRPr lang="en-US" sz="2000">
              <a:latin typeface="Times New Roman" panose="02020603050405020304" pitchFamily="18" charset="0"/>
              <a:cs typeface="Times New Roman" panose="02020603050405020304" pitchFamily="18" charset="0"/>
              <a:sym typeface="+mn-ea"/>
            </a:endParaRPr>
          </a:p>
          <a:p>
            <a:r>
              <a:rPr lang="en-US" sz="2000">
                <a:latin typeface="Times New Roman" panose="02020603050405020304" pitchFamily="18" charset="0"/>
                <a:cs typeface="Times New Roman" panose="02020603050405020304" pitchFamily="18" charset="0"/>
                <a:sym typeface="+mn-ea"/>
              </a:rPr>
              <a:t>The share of people with no bias-  3.78%;</a:t>
            </a:r>
            <a:endParaRPr lang="en-US" sz="2000">
              <a:latin typeface="Times New Roman" panose="02020603050405020304" pitchFamily="18" charset="0"/>
              <a:cs typeface="Times New Roman" panose="02020603050405020304" pitchFamily="18" charset="0"/>
              <a:sym typeface="+mn-ea"/>
            </a:endParaRPr>
          </a:p>
          <a:p>
            <a:pPr marL="0" indent="0">
              <a:buNone/>
            </a:pPr>
            <a:endParaRPr lang="en-US" sz="2000">
              <a:latin typeface="Times New Roman" panose="02020603050405020304" pitchFamily="18" charset="0"/>
              <a:cs typeface="Times New Roman" panose="02020603050405020304" pitchFamily="18" charset="0"/>
              <a:sym typeface="+mn-ea"/>
            </a:endParaRPr>
          </a:p>
          <a:p>
            <a:pPr marL="0" indent="0">
              <a:buNone/>
            </a:pPr>
            <a:r>
              <a:rPr lang="en-US" sz="2000">
                <a:latin typeface="Times New Roman" panose="02020603050405020304" pitchFamily="18" charset="0"/>
                <a:cs typeface="Times New Roman" panose="02020603050405020304" pitchFamily="18" charset="0"/>
                <a:sym typeface="+mn-ea"/>
              </a:rPr>
              <a:t>The share of people biased by dimension:</a:t>
            </a:r>
            <a:endParaRPr lang="en-US" sz="2000">
              <a:latin typeface="Times New Roman" panose="02020603050405020304" pitchFamily="18" charset="0"/>
              <a:cs typeface="Times New Roman" panose="02020603050405020304" pitchFamily="18" charset="0"/>
              <a:sym typeface="+mn-ea"/>
            </a:endParaRPr>
          </a:p>
          <a:p>
            <a:r>
              <a:rPr lang="en-US" sz="2000">
                <a:latin typeface="Times New Roman" panose="02020603050405020304" pitchFamily="18" charset="0"/>
                <a:cs typeface="Times New Roman" panose="02020603050405020304" pitchFamily="18" charset="0"/>
                <a:sym typeface="+mn-ea"/>
              </a:rPr>
              <a:t>Political- 75.22%; </a:t>
            </a:r>
            <a:endParaRPr lang="en-US" sz="2000">
              <a:latin typeface="Times New Roman" panose="02020603050405020304" pitchFamily="18" charset="0"/>
              <a:cs typeface="Times New Roman" panose="02020603050405020304" pitchFamily="18" charset="0"/>
              <a:sym typeface="+mn-ea"/>
            </a:endParaRPr>
          </a:p>
          <a:p>
            <a:r>
              <a:rPr lang="en-US" sz="2000">
                <a:latin typeface="Times New Roman" panose="02020603050405020304" pitchFamily="18" charset="0"/>
                <a:cs typeface="Times New Roman" panose="02020603050405020304" pitchFamily="18" charset="0"/>
                <a:sym typeface="+mn-ea"/>
              </a:rPr>
              <a:t>Economic- 67.54%; </a:t>
            </a:r>
            <a:endParaRPr lang="en-US" sz="2000">
              <a:latin typeface="Times New Roman" panose="02020603050405020304" pitchFamily="18" charset="0"/>
              <a:cs typeface="Times New Roman" panose="02020603050405020304" pitchFamily="18" charset="0"/>
              <a:sym typeface="+mn-ea"/>
            </a:endParaRPr>
          </a:p>
          <a:p>
            <a:r>
              <a:rPr lang="en-US" sz="2000">
                <a:latin typeface="Times New Roman" panose="02020603050405020304" pitchFamily="18" charset="0"/>
                <a:cs typeface="Times New Roman" panose="02020603050405020304" pitchFamily="18" charset="0"/>
                <a:sym typeface="+mn-ea"/>
              </a:rPr>
              <a:t>Educational-21.71%;</a:t>
            </a:r>
            <a:endParaRPr lang="en-US" sz="2000">
              <a:latin typeface="Times New Roman" panose="02020603050405020304" pitchFamily="18" charset="0"/>
              <a:cs typeface="Times New Roman" panose="02020603050405020304" pitchFamily="18" charset="0"/>
              <a:sym typeface="+mn-ea"/>
            </a:endParaRPr>
          </a:p>
          <a:p>
            <a:r>
              <a:rPr lang="en-US" sz="2000">
                <a:latin typeface="Times New Roman" panose="02020603050405020304" pitchFamily="18" charset="0"/>
                <a:cs typeface="Times New Roman" panose="02020603050405020304" pitchFamily="18" charset="0"/>
                <a:sym typeface="+mn-ea"/>
              </a:rPr>
              <a:t>Physical integrity- 68.5%;</a:t>
            </a:r>
            <a:endParaRPr lang="en-US" sz="2000">
              <a:latin typeface="Times New Roman" panose="02020603050405020304" pitchFamily="18" charset="0"/>
              <a:cs typeface="Times New Roman" panose="02020603050405020304" pitchFamily="18" charset="0"/>
              <a:sym typeface="+mn-ea"/>
            </a:endParaRPr>
          </a:p>
          <a:p>
            <a:endParaRPr lang="en-US" sz="2000">
              <a:latin typeface="Times New Roman" panose="02020603050405020304" pitchFamily="18" charset="0"/>
              <a:cs typeface="Times New Roman" panose="02020603050405020304" pitchFamily="18" charset="0"/>
              <a:sym typeface="+mn-ea"/>
            </a:endParaRPr>
          </a:p>
          <a:p>
            <a:r>
              <a:rPr lang="en-US" sz="2000">
                <a:latin typeface="Times New Roman" panose="02020603050405020304" pitchFamily="18" charset="0"/>
                <a:cs typeface="Times New Roman" panose="02020603050405020304" pitchFamily="18" charset="0"/>
                <a:sym typeface="+mn-ea"/>
              </a:rPr>
              <a:t>Across all these dimensions men are skewed towards more bias against gender equality (UNDP, 2020b).</a:t>
            </a:r>
            <a:endParaRPr lang="en-US" sz="2000">
              <a:latin typeface="Times New Roman" panose="02020603050405020304" pitchFamily="18" charset="0"/>
              <a:cs typeface="Times New Roman" panose="02020603050405020304" pitchFamily="18" charset="0"/>
              <a:sym typeface="+mn-ea"/>
            </a:endParaRPr>
          </a:p>
          <a:p>
            <a:endParaRPr lang="en-US" sz="2000">
              <a:latin typeface="Times New Roman" panose="02020603050405020304" pitchFamily="18" charset="0"/>
              <a:cs typeface="Times New Roman" panose="02020603050405020304" pitchFamily="18" charset="0"/>
              <a:sym typeface="+mn-ea"/>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Title 1"/>
          <p:cNvSpPr>
            <a:spLocks noGrp="1"/>
          </p:cNvSpPr>
          <p:nvPr>
            <p:ph type="title"/>
          </p:nvPr>
        </p:nvSpPr>
        <p:spPr/>
        <p:txBody>
          <a:bodyPr>
            <a:normAutofit/>
          </a:bodyPr>
          <a:p>
            <a:r>
              <a:rPr lang="en-US">
                <a:latin typeface="Times New Roman" panose="02020603050405020304" pitchFamily="18" charset="0"/>
                <a:cs typeface="Times New Roman" panose="02020603050405020304" pitchFamily="18" charset="0"/>
                <a:sym typeface="+mn-ea"/>
              </a:rPr>
              <a:t>4. </a:t>
            </a:r>
            <a:r>
              <a:rPr lang="en-US" dirty="0">
                <a:latin typeface="Times New Roman" panose="02020603050405020304" pitchFamily="18" charset="0"/>
                <a:ea typeface="Times New Roman" panose="02020603050405020304"/>
                <a:cs typeface="Times New Roman" panose="02020603050405020304" pitchFamily="18" charset="0"/>
                <a:sym typeface="+mn-ea"/>
              </a:rPr>
              <a:t>Policy implications: institutional framework</a:t>
            </a:r>
            <a:endParaRPr lang="en-US">
              <a:latin typeface="Times New Roman" panose="02020603050405020304" pitchFamily="18" charset="0"/>
              <a:cs typeface="Times New Roman" panose="02020603050405020304" pitchFamily="18" charset="0"/>
              <a:sym typeface="+mn-ea"/>
            </a:endParaRPr>
          </a:p>
        </p:txBody>
      </p:sp>
      <p:sp>
        <p:nvSpPr>
          <p:cNvPr id="3" name="Content Placeholder 2"/>
          <p:cNvSpPr>
            <a:spLocks noGrp="1"/>
          </p:cNvSpPr>
          <p:nvPr>
            <p:ph idx="1"/>
          </p:nvPr>
        </p:nvSpPr>
        <p:spPr>
          <a:xfrm>
            <a:off x="609600" y="1831975"/>
            <a:ext cx="7160260" cy="4209415"/>
          </a:xfrm>
        </p:spPr>
        <p:txBody>
          <a:bodyPr>
            <a:normAutofit lnSpcReduction="10000"/>
          </a:bodyPr>
          <a:p>
            <a:r>
              <a:rPr lang="en-US" sz="2000">
                <a:latin typeface="Times New Roman" panose="02020603050405020304" pitchFamily="18" charset="0"/>
                <a:cs typeface="Times New Roman" panose="02020603050405020304" pitchFamily="18" charset="0"/>
                <a:sym typeface="+mn-ea"/>
              </a:rPr>
              <a:t>Ratification of major conventions such as the Convention on the Elimination of All Forms of Discrimination against Women in 1998, Beijing +25, Convention on the Political Rights of  Women, Convention on the Nationality of  Married Women , Agenda-2030, etc.; </a:t>
            </a:r>
            <a:endParaRPr lang="en-US" sz="2000">
              <a:latin typeface="Times New Roman" panose="02020603050405020304" pitchFamily="18" charset="0"/>
              <a:cs typeface="Times New Roman" panose="02020603050405020304" pitchFamily="18" charset="0"/>
              <a:sym typeface="+mn-ea"/>
            </a:endParaRPr>
          </a:p>
          <a:p>
            <a:r>
              <a:rPr lang="en-US" sz="2000">
                <a:latin typeface="Times New Roman" panose="02020603050405020304" pitchFamily="18" charset="0"/>
                <a:cs typeface="Times New Roman" panose="02020603050405020304" pitchFamily="18" charset="0"/>
                <a:sym typeface="+mn-ea"/>
              </a:rPr>
              <a:t>Development of relevant policy and legal frameworks for  promoting gender equality (e.g. Strategy on Gender Equality 2006 – 2016, 2030 Concept on Family and Gender Policy);</a:t>
            </a:r>
            <a:endParaRPr lang="en-US" sz="2000">
              <a:latin typeface="Times New Roman" panose="02020603050405020304" pitchFamily="18" charset="0"/>
              <a:cs typeface="Times New Roman" panose="02020603050405020304" pitchFamily="18" charset="0"/>
              <a:sym typeface="+mn-ea"/>
            </a:endParaRPr>
          </a:p>
          <a:p>
            <a:r>
              <a:rPr lang="en-US" sz="2000">
                <a:latin typeface="Times New Roman" panose="02020603050405020304" pitchFamily="18" charset="0"/>
                <a:cs typeface="Times New Roman" panose="02020603050405020304" pitchFamily="18" charset="0"/>
                <a:sym typeface="+mn-ea"/>
              </a:rPr>
              <a:t> The National Commission for Women’s Affairs, Family and Demographic Policy, advisory body to the President of the country</a:t>
            </a:r>
            <a:endParaRPr lang="en-US" sz="2000">
              <a:latin typeface="Times New Roman" panose="02020603050405020304" pitchFamily="18" charset="0"/>
              <a:cs typeface="Times New Roman" panose="02020603050405020304" pitchFamily="18" charset="0"/>
              <a:sym typeface="+mn-ea"/>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Title 1"/>
          <p:cNvSpPr>
            <a:spLocks noGrp="1"/>
          </p:cNvSpPr>
          <p:nvPr>
            <p:ph type="title"/>
          </p:nvPr>
        </p:nvSpPr>
        <p:spPr/>
        <p:txBody>
          <a:bodyPr>
            <a:normAutofit/>
          </a:bodyPr>
          <a:p>
            <a:r>
              <a:rPr lang="en-US">
                <a:latin typeface="Times New Roman" panose="02020603050405020304" pitchFamily="18" charset="0"/>
                <a:cs typeface="Times New Roman" panose="02020603050405020304" pitchFamily="18" charset="0"/>
                <a:sym typeface="+mn-ea"/>
              </a:rPr>
              <a:t>4. </a:t>
            </a:r>
            <a:r>
              <a:rPr lang="en-US" dirty="0">
                <a:latin typeface="Times New Roman" panose="02020603050405020304" pitchFamily="18" charset="0"/>
                <a:ea typeface="Times New Roman" panose="02020603050405020304"/>
                <a:cs typeface="Times New Roman" panose="02020603050405020304" pitchFamily="18" charset="0"/>
                <a:sym typeface="+mn-ea"/>
              </a:rPr>
              <a:t>Policy implications</a:t>
            </a:r>
            <a:endParaRPr lang="en-US">
              <a:latin typeface="Times New Roman" panose="02020603050405020304" pitchFamily="18" charset="0"/>
              <a:cs typeface="Times New Roman" panose="02020603050405020304" pitchFamily="18" charset="0"/>
              <a:sym typeface="+mn-ea"/>
            </a:endParaRPr>
          </a:p>
        </p:txBody>
      </p:sp>
      <p:sp>
        <p:nvSpPr>
          <p:cNvPr id="3" name="Content Placeholder 2"/>
          <p:cNvSpPr>
            <a:spLocks noGrp="1"/>
          </p:cNvSpPr>
          <p:nvPr>
            <p:ph idx="1"/>
          </p:nvPr>
        </p:nvSpPr>
        <p:spPr>
          <a:xfrm>
            <a:off x="609600" y="1616710"/>
            <a:ext cx="7160260" cy="4424680"/>
          </a:xfrm>
        </p:spPr>
        <p:txBody>
          <a:bodyPr>
            <a:normAutofit lnSpcReduction="10000"/>
          </a:bodyPr>
          <a:p>
            <a:r>
              <a:rPr lang="en-US" sz="2000">
                <a:latin typeface="Times New Roman" panose="02020603050405020304" pitchFamily="18" charset="0"/>
                <a:cs typeface="Times New Roman" panose="02020603050405020304" pitchFamily="18" charset="0"/>
                <a:sym typeface="+mn-ea"/>
              </a:rPr>
              <a:t>Policies to eliminate discriminatory beliefs and practices through educational and  awareness-raising campaigns;</a:t>
            </a:r>
            <a:endParaRPr lang="en-US" sz="2000">
              <a:latin typeface="Times New Roman" panose="02020603050405020304" pitchFamily="18" charset="0"/>
              <a:cs typeface="Times New Roman" panose="02020603050405020304" pitchFamily="18" charset="0"/>
              <a:sym typeface="+mn-ea"/>
            </a:endParaRPr>
          </a:p>
          <a:p>
            <a:r>
              <a:rPr lang="en-US" sz="2000">
                <a:latin typeface="Times New Roman" panose="02020603050405020304" pitchFamily="18" charset="0"/>
                <a:cs typeface="Times New Roman" panose="02020603050405020304" pitchFamily="18" charset="0"/>
                <a:sym typeface="+mn-ea"/>
              </a:rPr>
              <a:t>Policies promoting equality in employment and promotion in the workplace;</a:t>
            </a:r>
            <a:endParaRPr lang="en-US" sz="2000">
              <a:latin typeface="Times New Roman" panose="02020603050405020304" pitchFamily="18" charset="0"/>
              <a:cs typeface="Times New Roman" panose="02020603050405020304" pitchFamily="18" charset="0"/>
              <a:sym typeface="+mn-ea"/>
            </a:endParaRPr>
          </a:p>
          <a:p>
            <a:r>
              <a:rPr lang="en-US" sz="2000">
                <a:latin typeface="Times New Roman" panose="02020603050405020304" pitchFamily="18" charset="0"/>
                <a:cs typeface="Times New Roman" panose="02020603050405020304" pitchFamily="18" charset="0"/>
                <a:sym typeface="+mn-ea"/>
              </a:rPr>
              <a:t>Promoting the status of women in the family, and society,  including the increasing of femaly representation in higher executive positions;</a:t>
            </a:r>
            <a:endParaRPr lang="en-US" sz="2000">
              <a:latin typeface="Times New Roman" panose="02020603050405020304" pitchFamily="18" charset="0"/>
              <a:cs typeface="Times New Roman" panose="02020603050405020304" pitchFamily="18" charset="0"/>
              <a:sym typeface="+mn-ea"/>
            </a:endParaRPr>
          </a:p>
          <a:p>
            <a:pPr marL="0" indent="0">
              <a:buNone/>
            </a:pPr>
            <a:endParaRPr lang="en-US" sz="2000">
              <a:latin typeface="Times New Roman" panose="02020603050405020304" pitchFamily="18" charset="0"/>
              <a:cs typeface="Times New Roman" panose="02020603050405020304" pitchFamily="18" charset="0"/>
              <a:sym typeface="+mn-ea"/>
            </a:endParaRPr>
          </a:p>
          <a:p>
            <a:pPr marL="0" indent="0" algn="ctr">
              <a:buNone/>
            </a:pPr>
            <a:r>
              <a:rPr lang="en-US" sz="2000">
                <a:latin typeface="Times New Roman" panose="02020603050405020304" pitchFamily="18" charset="0"/>
                <a:cs typeface="Times New Roman" panose="02020603050405020304" pitchFamily="18" charset="0"/>
                <a:sym typeface="+mn-ea"/>
              </a:rPr>
              <a:t>Promoting equal rights and opportunities for women </a:t>
            </a:r>
            <a:endParaRPr lang="en-US" sz="2000">
              <a:latin typeface="Times New Roman" panose="02020603050405020304" pitchFamily="18" charset="0"/>
              <a:cs typeface="Times New Roman" panose="02020603050405020304" pitchFamily="18" charset="0"/>
              <a:sym typeface="+mn-ea"/>
            </a:endParaRPr>
          </a:p>
          <a:p>
            <a:pPr marL="0" indent="0" algn="ctr">
              <a:buNone/>
            </a:pPr>
            <a:r>
              <a:rPr lang="en-US" sz="2000">
                <a:latin typeface="Times New Roman" panose="02020603050405020304" pitchFamily="18" charset="0"/>
                <a:cs typeface="Times New Roman" panose="02020603050405020304" pitchFamily="18" charset="0"/>
                <a:sym typeface="+mn-ea"/>
              </a:rPr>
              <a:t>in all spheres of life</a:t>
            </a:r>
            <a:endParaRPr lang="en-US" sz="2000">
              <a:latin typeface="Times New Roman" panose="02020603050405020304" pitchFamily="18" charset="0"/>
              <a:cs typeface="Times New Roman" panose="02020603050405020304" pitchFamily="18" charset="0"/>
              <a:sym typeface="+mn-ea"/>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Title 1"/>
          <p:cNvSpPr>
            <a:spLocks noGrp="1"/>
          </p:cNvSpPr>
          <p:nvPr>
            <p:ph type="title"/>
          </p:nvPr>
        </p:nvSpPr>
        <p:spPr/>
        <p:txBody>
          <a:bodyPr>
            <a:normAutofit/>
          </a:bodyPr>
          <a:p>
            <a:r>
              <a:rPr lang="en-US">
                <a:latin typeface="Times New Roman" panose="02020603050405020304" pitchFamily="18" charset="0"/>
                <a:cs typeface="Times New Roman" panose="02020603050405020304" pitchFamily="18" charset="0"/>
                <a:sym typeface="+mn-ea"/>
              </a:rPr>
              <a:t>References</a:t>
            </a:r>
            <a:endParaRPr lang="en-US">
              <a:latin typeface="Times New Roman" panose="02020603050405020304" pitchFamily="18" charset="0"/>
              <a:cs typeface="Times New Roman" panose="02020603050405020304" pitchFamily="18" charset="0"/>
              <a:sym typeface="+mn-ea"/>
            </a:endParaRPr>
          </a:p>
        </p:txBody>
      </p:sp>
      <p:sp>
        <p:nvSpPr>
          <p:cNvPr id="3" name="Content Placeholder 2"/>
          <p:cNvSpPr>
            <a:spLocks noGrp="1"/>
          </p:cNvSpPr>
          <p:nvPr>
            <p:ph idx="1"/>
          </p:nvPr>
        </p:nvSpPr>
        <p:spPr>
          <a:xfrm>
            <a:off x="609600" y="1616710"/>
            <a:ext cx="7160260" cy="4424680"/>
          </a:xfrm>
        </p:spPr>
        <p:txBody>
          <a:bodyPr>
            <a:normAutofit lnSpcReduction="10000"/>
          </a:bodyPr>
          <a:p>
            <a:r>
              <a:rPr lang="en-US" sz="2000">
                <a:latin typeface="Times New Roman" panose="02020603050405020304" pitchFamily="18" charset="0"/>
                <a:cs typeface="Times New Roman" panose="02020603050405020304" pitchFamily="18" charset="0"/>
                <a:sym typeface="+mn-ea"/>
              </a:rPr>
              <a:t>Frey. B.S. and Stutzer, A. (2001). Happiness and Economics: How the Economy and Institutions Affect Human Well-Being. Princeton University Press.</a:t>
            </a:r>
            <a:endParaRPr lang="en-US" sz="2000">
              <a:latin typeface="Times New Roman" panose="02020603050405020304" pitchFamily="18" charset="0"/>
              <a:cs typeface="Times New Roman" panose="02020603050405020304" pitchFamily="18" charset="0"/>
              <a:sym typeface="+mn-ea"/>
            </a:endParaRPr>
          </a:p>
          <a:p>
            <a:r>
              <a:rPr lang="en-US" sz="2000">
                <a:latin typeface="Times New Roman" panose="02020603050405020304" pitchFamily="18" charset="0"/>
                <a:cs typeface="Times New Roman" panose="02020603050405020304" pitchFamily="18" charset="0"/>
                <a:sym typeface="+mn-ea"/>
              </a:rPr>
              <a:t>UNDP. (2020a). Human Development Report 2020.</a:t>
            </a:r>
            <a:endParaRPr lang="en-US" sz="2000">
              <a:latin typeface="Times New Roman" panose="02020603050405020304" pitchFamily="18" charset="0"/>
              <a:cs typeface="Times New Roman" panose="02020603050405020304" pitchFamily="18" charset="0"/>
              <a:sym typeface="+mn-ea"/>
            </a:endParaRPr>
          </a:p>
          <a:p>
            <a:r>
              <a:rPr lang="en-US" sz="2000">
                <a:latin typeface="Times New Roman" panose="02020603050405020304" pitchFamily="18" charset="0"/>
                <a:cs typeface="Times New Roman" panose="02020603050405020304" pitchFamily="18" charset="0"/>
                <a:sym typeface="+mn-ea"/>
              </a:rPr>
              <a:t> ADB. (2018). Kazakhstan Country Gender Assessment. </a:t>
            </a:r>
            <a:endParaRPr lang="en-US" sz="2000">
              <a:latin typeface="Times New Roman" panose="02020603050405020304" pitchFamily="18" charset="0"/>
              <a:cs typeface="Times New Roman" panose="02020603050405020304" pitchFamily="18" charset="0"/>
              <a:sym typeface="+mn-ea"/>
            </a:endParaRPr>
          </a:p>
          <a:p>
            <a:r>
              <a:rPr lang="en-US" sz="2000">
                <a:latin typeface="Times New Roman" panose="02020603050405020304" pitchFamily="18" charset="0"/>
                <a:cs typeface="Times New Roman" panose="02020603050405020304" pitchFamily="18" charset="0"/>
                <a:sym typeface="+mn-ea"/>
              </a:rPr>
              <a:t> UNDP. (2020b). Human Development Perspecives.  Tackling Social Norms. A Game Changer for Gender Inequalities.</a:t>
            </a:r>
            <a:endParaRPr lang="en-US" sz="2000">
              <a:latin typeface="Times New Roman" panose="02020603050405020304" pitchFamily="18" charset="0"/>
              <a:cs typeface="Times New Roman" panose="02020603050405020304" pitchFamily="18" charset="0"/>
              <a:sym typeface="+mn-ea"/>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Title 1"/>
          <p:cNvSpPr>
            <a:spLocks noGrp="1"/>
          </p:cNvSpPr>
          <p:nvPr>
            <p:ph type="title"/>
          </p:nvPr>
        </p:nvSpPr>
        <p:spPr>
          <a:xfrm>
            <a:off x="248285" y="2438400"/>
            <a:ext cx="7912100" cy="1831340"/>
          </a:xfrm>
        </p:spPr>
        <p:txBody>
          <a:bodyPr/>
          <a:p>
            <a:br>
              <a:rPr lang="en-US"/>
            </a:br>
            <a:r>
              <a:rPr lang="en-US">
                <a:latin typeface="Times New Roman" panose="02020603050405020304" pitchFamily="18" charset="0"/>
                <a:cs typeface="Times New Roman" panose="02020603050405020304" pitchFamily="18" charset="0"/>
              </a:rPr>
              <a:t>Thank you very much for your attention!</a:t>
            </a:r>
            <a:endParaRPr lang="en-US">
              <a:latin typeface="Times New Roman" panose="02020603050405020304" pitchFamily="18" charset="0"/>
              <a:cs typeface="Times New Roman" panose="02020603050405020304" pitchFamily="18"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a:buClrTx/>
              <a:buSzTx/>
              <a:buFontTx/>
            </a:pPr>
            <a:r>
              <a:rPr lang="en-US" sz="3600">
                <a:latin typeface="Times New Roman" panose="02020603050405020304" pitchFamily="18" charset="0"/>
                <a:cs typeface="Times New Roman" panose="02020603050405020304" pitchFamily="18" charset="0"/>
              </a:rPr>
              <a:t>Structure of the presentation </a:t>
            </a:r>
            <a:endParaRPr lang="en-US" sz="360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381000" y="1694180"/>
            <a:ext cx="7467600" cy="4325620"/>
          </a:xfrm>
        </p:spPr>
        <p:txBody>
          <a:bodyPr>
            <a:normAutofit/>
          </a:bodyPr>
          <a:lstStyle/>
          <a:p>
            <a:pPr indent="0" algn="just">
              <a:buNone/>
            </a:pPr>
            <a:r>
              <a:rPr lang="en-US" dirty="0">
                <a:latin typeface="Times New Roman" panose="02020603050405020304" pitchFamily="18" charset="0"/>
                <a:ea typeface="Times New Roman" panose="02020603050405020304"/>
                <a:cs typeface="Times New Roman" panose="02020603050405020304" pitchFamily="18" charset="0"/>
              </a:rPr>
              <a:t>1. About the paper</a:t>
            </a:r>
            <a:endParaRPr lang="en-US" dirty="0">
              <a:latin typeface="Times New Roman" panose="02020603050405020304" pitchFamily="18" charset="0"/>
              <a:ea typeface="Times New Roman" panose="02020603050405020304"/>
              <a:cs typeface="Times New Roman" panose="02020603050405020304" pitchFamily="18" charset="0"/>
            </a:endParaRPr>
          </a:p>
          <a:p>
            <a:pPr indent="0" algn="just">
              <a:buNone/>
            </a:pPr>
            <a:r>
              <a:rPr lang="en-US" dirty="0">
                <a:latin typeface="Times New Roman" panose="02020603050405020304" pitchFamily="18" charset="0"/>
                <a:ea typeface="Times New Roman" panose="02020603050405020304"/>
                <a:cs typeface="Times New Roman" panose="02020603050405020304" pitchFamily="18" charset="0"/>
              </a:rPr>
              <a:t>2. Gender aspect of the study</a:t>
            </a:r>
            <a:endParaRPr lang="en-US" dirty="0">
              <a:latin typeface="Times New Roman" panose="02020603050405020304" pitchFamily="18" charset="0"/>
              <a:ea typeface="Times New Roman" panose="02020603050405020304"/>
              <a:cs typeface="Times New Roman" panose="02020603050405020304" pitchFamily="18" charset="0"/>
            </a:endParaRPr>
          </a:p>
          <a:p>
            <a:pPr indent="0" algn="just">
              <a:buNone/>
            </a:pPr>
            <a:r>
              <a:rPr lang="en-US" dirty="0">
                <a:latin typeface="Times New Roman" panose="02020603050405020304" pitchFamily="18" charset="0"/>
                <a:ea typeface="Times New Roman" panose="02020603050405020304"/>
                <a:cs typeface="Times New Roman" panose="02020603050405020304" pitchFamily="18" charset="0"/>
              </a:rPr>
              <a:t>3. Current situation on gender equality </a:t>
            </a:r>
            <a:endParaRPr lang="en-US" dirty="0">
              <a:latin typeface="Times New Roman" panose="02020603050405020304" pitchFamily="18" charset="0"/>
              <a:ea typeface="Times New Roman" panose="02020603050405020304"/>
              <a:cs typeface="Times New Roman" panose="02020603050405020304" pitchFamily="18" charset="0"/>
            </a:endParaRPr>
          </a:p>
          <a:p>
            <a:pPr indent="0" algn="just">
              <a:buNone/>
            </a:pPr>
            <a:r>
              <a:rPr lang="en-US" dirty="0">
                <a:latin typeface="Times New Roman" panose="02020603050405020304" pitchFamily="18" charset="0"/>
                <a:ea typeface="Times New Roman" panose="02020603050405020304"/>
                <a:cs typeface="Times New Roman" panose="02020603050405020304" pitchFamily="18" charset="0"/>
              </a:rPr>
              <a:t>4. Policy implications</a:t>
            </a:r>
            <a:endParaRPr lang="en-US" dirty="0">
              <a:latin typeface="Times New Roman" panose="02020603050405020304" pitchFamily="18" charset="0"/>
              <a:ea typeface="Times New Roman" panose="02020603050405020304"/>
              <a:cs typeface="Times New Roman" panose="02020603050405020304" pitchFamily="18"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Title 1"/>
          <p:cNvSpPr>
            <a:spLocks noGrp="1"/>
          </p:cNvSpPr>
          <p:nvPr>
            <p:ph type="title"/>
          </p:nvPr>
        </p:nvSpPr>
        <p:spPr/>
        <p:txBody>
          <a:bodyPr>
            <a:normAutofit/>
          </a:bodyPr>
          <a:p>
            <a:r>
              <a:rPr lang="en-US">
                <a:sym typeface="+mn-ea"/>
              </a:rPr>
              <a:t>1. </a:t>
            </a:r>
            <a:r>
              <a:rPr lang="en-US">
                <a:latin typeface="Times New Roman" panose="02020603050405020304" pitchFamily="18" charset="0"/>
                <a:cs typeface="Times New Roman" panose="02020603050405020304" pitchFamily="18" charset="0"/>
                <a:sym typeface="+mn-ea"/>
              </a:rPr>
              <a:t>Good governance matters for well-being</a:t>
            </a:r>
            <a:endParaRPr lang="en-US">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609600" y="1831975"/>
            <a:ext cx="7249160" cy="4209415"/>
          </a:xfrm>
        </p:spPr>
        <p:txBody>
          <a:bodyPr/>
          <a:p>
            <a:pPr marL="0" indent="0">
              <a:buNone/>
            </a:pPr>
            <a:r>
              <a:rPr lang="en-US" sz="2400">
                <a:latin typeface="Times New Roman" panose="02020603050405020304" pitchFamily="18" charset="0"/>
                <a:cs typeface="Times New Roman" panose="02020603050405020304" pitchFamily="18" charset="0"/>
              </a:rPr>
              <a:t>Serikbayeva, B., &amp; Abdulla, K. (June, 2021). </a:t>
            </a:r>
            <a:r>
              <a:rPr lang="en-US" sz="2400" b="1">
                <a:latin typeface="Times New Roman" panose="02020603050405020304" pitchFamily="18" charset="0"/>
                <a:cs typeface="Times New Roman" panose="02020603050405020304" pitchFamily="18" charset="0"/>
              </a:rPr>
              <a:t>“Good governance matters for well-being: The case of Kazakhstan” </a:t>
            </a:r>
            <a:r>
              <a:rPr lang="en-US" sz="2400">
                <a:latin typeface="Times New Roman" panose="02020603050405020304" pitchFamily="18" charset="0"/>
                <a:cs typeface="Times New Roman" panose="02020603050405020304" pitchFamily="18" charset="0"/>
              </a:rPr>
              <a:t>published online in Transforming Government: People, Process and Policy.doi:10.1108/TG-02-2021-0030</a:t>
            </a:r>
            <a:r>
              <a:rPr lang="en-US" sz="2400"/>
              <a:t>. </a:t>
            </a:r>
            <a:endParaRPr lang="en-US" sz="240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Title 1"/>
          <p:cNvSpPr>
            <a:spLocks noGrp="1"/>
          </p:cNvSpPr>
          <p:nvPr>
            <p:ph type="title"/>
          </p:nvPr>
        </p:nvSpPr>
        <p:spPr/>
        <p:txBody>
          <a:bodyPr>
            <a:normAutofit/>
          </a:bodyPr>
          <a:p>
            <a:r>
              <a:rPr lang="en-US">
                <a:latin typeface="Times New Roman" panose="02020603050405020304" pitchFamily="18" charset="0"/>
                <a:cs typeface="Times New Roman" panose="02020603050405020304" pitchFamily="18" charset="0"/>
                <a:sym typeface="+mn-ea"/>
              </a:rPr>
              <a:t>1. Good governance matters for well-being</a:t>
            </a:r>
            <a:endParaRPr lang="en-US">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609600" y="2160905"/>
            <a:ext cx="7363460" cy="4367530"/>
          </a:xfrm>
        </p:spPr>
        <p:txBody>
          <a:bodyPr>
            <a:normAutofit lnSpcReduction="10000"/>
          </a:bodyPr>
          <a:p>
            <a:r>
              <a:rPr lang="en-US" sz="2400">
                <a:latin typeface="Times New Roman" panose="02020603050405020304" pitchFamily="18" charset="0"/>
                <a:cs typeface="Times New Roman" panose="02020603050405020304" pitchFamily="18" charset="0"/>
              </a:rPr>
              <a:t>Estimation of the relationship between life satisfaction and its determinants with the ordered logit model;</a:t>
            </a:r>
            <a:endParaRPr lang="en-US" sz="2400">
              <a:latin typeface="Times New Roman" panose="02020603050405020304" pitchFamily="18" charset="0"/>
              <a:cs typeface="Times New Roman" panose="02020603050405020304" pitchFamily="18" charset="0"/>
            </a:endParaRPr>
          </a:p>
          <a:p>
            <a:r>
              <a:rPr lang="en-US" sz="2400">
                <a:latin typeface="Times New Roman" panose="02020603050405020304" pitchFamily="18" charset="0"/>
                <a:cs typeface="Times New Roman" panose="02020603050405020304" pitchFamily="18" charset="0"/>
              </a:rPr>
              <a:t> Based on individual-level secondary data from the 2018 Quality of life (QoL) survey for Kazakhstan;  </a:t>
            </a:r>
            <a:endParaRPr lang="en-US" sz="2400">
              <a:latin typeface="Times New Roman" panose="02020603050405020304" pitchFamily="18" charset="0"/>
              <a:cs typeface="Times New Roman" panose="02020603050405020304" pitchFamily="18" charset="0"/>
            </a:endParaRPr>
          </a:p>
          <a:p>
            <a:r>
              <a:rPr lang="en-US" sz="2400">
                <a:latin typeface="Times New Roman" panose="02020603050405020304" pitchFamily="18" charset="0"/>
                <a:cs typeface="Times New Roman" panose="02020603050405020304" pitchFamily="18" charset="0"/>
              </a:rPr>
              <a:t>The quality of governance measured by individual perceptions of public service delivery indicated by citizen satisfaction;</a:t>
            </a:r>
            <a:endParaRPr lang="en-US" sz="2400">
              <a:latin typeface="Times New Roman" panose="02020603050405020304" pitchFamily="18" charset="0"/>
              <a:cs typeface="Times New Roman" panose="02020603050405020304" pitchFamily="18" charset="0"/>
            </a:endParaRPr>
          </a:p>
          <a:p>
            <a:r>
              <a:rPr lang="en-US" sz="2400">
                <a:latin typeface="Times New Roman" panose="02020603050405020304" pitchFamily="18" charset="0"/>
                <a:cs typeface="Times New Roman" panose="02020603050405020304" pitchFamily="18" charset="0"/>
              </a:rPr>
              <a:t> Life satisfaction used as a measure of individual subjective well-being; </a:t>
            </a:r>
            <a:endParaRPr lang="en-US" sz="2400">
              <a:latin typeface="Times New Roman" panose="02020603050405020304" pitchFamily="18" charset="0"/>
              <a:cs typeface="Times New Roman" panose="02020603050405020304" pitchFamily="18" charset="0"/>
            </a:endParaRPr>
          </a:p>
          <a:p>
            <a:endParaRPr lang="en-US" sz="2400">
              <a:latin typeface="Times New Roman" panose="02020603050405020304" pitchFamily="18" charset="0"/>
              <a:cs typeface="Times New Roman" panose="02020603050405020304" pitchFamily="18"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Title 1"/>
          <p:cNvSpPr>
            <a:spLocks noGrp="1"/>
          </p:cNvSpPr>
          <p:nvPr>
            <p:ph type="title"/>
          </p:nvPr>
        </p:nvSpPr>
        <p:spPr/>
        <p:txBody>
          <a:bodyPr>
            <a:normAutofit/>
          </a:bodyPr>
          <a:p>
            <a:r>
              <a:rPr lang="en-US">
                <a:latin typeface="Times New Roman" panose="02020603050405020304" pitchFamily="18" charset="0"/>
                <a:cs typeface="Times New Roman" panose="02020603050405020304" pitchFamily="18" charset="0"/>
                <a:sym typeface="+mn-ea"/>
              </a:rPr>
              <a:t>1. Good governance matters for well-being</a:t>
            </a:r>
            <a:endParaRPr lang="en-US">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264160" y="1807210"/>
            <a:ext cx="7708900" cy="5050155"/>
          </a:xfrm>
        </p:spPr>
        <p:txBody>
          <a:bodyPr>
            <a:noAutofit/>
          </a:bodyPr>
          <a:p>
            <a:r>
              <a:rPr lang="en-US" sz="1700">
                <a:latin typeface="Times New Roman" panose="02020603050405020304" pitchFamily="18" charset="0"/>
                <a:cs typeface="Times New Roman" panose="02020603050405020304" pitchFamily="18" charset="0"/>
              </a:rPr>
              <a:t>Living environment: satisfactions with life conditions, quality of housing and its floor space, cleanness of adjacent area, air purity, and drinking water quality; </a:t>
            </a:r>
            <a:endParaRPr lang="en-US" sz="1700">
              <a:latin typeface="Times New Roman" panose="02020603050405020304" pitchFamily="18" charset="0"/>
              <a:cs typeface="Times New Roman" panose="02020603050405020304" pitchFamily="18" charset="0"/>
            </a:endParaRPr>
          </a:p>
          <a:p>
            <a:r>
              <a:rPr lang="en-US" sz="1700">
                <a:latin typeface="Times New Roman" panose="02020603050405020304" pitchFamily="18" charset="0"/>
                <a:cs typeface="Times New Roman" panose="02020603050405020304" pitchFamily="18" charset="0"/>
              </a:rPr>
              <a:t>Personal factors: satisfactions with one’s health status, financial circumstances, family role and influence, and professional skills; </a:t>
            </a:r>
            <a:endParaRPr lang="en-US" sz="1700">
              <a:latin typeface="Times New Roman" panose="02020603050405020304" pitchFamily="18" charset="0"/>
              <a:cs typeface="Times New Roman" panose="02020603050405020304" pitchFamily="18" charset="0"/>
            </a:endParaRPr>
          </a:p>
          <a:p>
            <a:r>
              <a:rPr lang="en-US" sz="1700">
                <a:latin typeface="Times New Roman" panose="02020603050405020304" pitchFamily="18" charset="0"/>
                <a:cs typeface="Times New Roman" panose="02020603050405020304" pitchFamily="18" charset="0"/>
              </a:rPr>
              <a:t>Social capital: social trust, social support, and trust in government institutions, including the police, judges, the local representative body (maslikhat), and the local executive body (akimat); </a:t>
            </a:r>
            <a:endParaRPr lang="en-US" sz="1700">
              <a:latin typeface="Times New Roman" panose="02020603050405020304" pitchFamily="18" charset="0"/>
              <a:cs typeface="Times New Roman" panose="02020603050405020304" pitchFamily="18" charset="0"/>
            </a:endParaRPr>
          </a:p>
          <a:p>
            <a:r>
              <a:rPr lang="en-US" sz="1700">
                <a:latin typeface="Times New Roman" panose="02020603050405020304" pitchFamily="18" charset="0"/>
                <a:cs typeface="Times New Roman" panose="02020603050405020304" pitchFamily="18" charset="0"/>
              </a:rPr>
              <a:t>Public services: satisfactions with the cost, quality and accessibility of public health services, the cost, quality and accessibility of education services, the quality of public services provided by the single operator, tax, police and emergency medical service (The subjective perceptions of the government performance);</a:t>
            </a:r>
            <a:endParaRPr lang="en-US" sz="1700">
              <a:latin typeface="Times New Roman" panose="02020603050405020304" pitchFamily="18" charset="0"/>
              <a:cs typeface="Times New Roman" panose="02020603050405020304" pitchFamily="18" charset="0"/>
            </a:endParaRPr>
          </a:p>
          <a:p>
            <a:r>
              <a:rPr lang="en-US" sz="1700">
                <a:latin typeface="Times New Roman" panose="02020603050405020304" pitchFamily="18" charset="0"/>
                <a:cs typeface="Times New Roman" panose="02020603050405020304" pitchFamily="18" charset="0"/>
              </a:rPr>
              <a:t> Institutional trust (constructed from confidence in the police, in judges, in the local representative body (maslikhat), and in the local executive body (akimat);</a:t>
            </a:r>
            <a:endParaRPr lang="en-US" sz="1700">
              <a:latin typeface="Times New Roman" panose="02020603050405020304" pitchFamily="18" charset="0"/>
              <a:cs typeface="Times New Roman" panose="02020603050405020304" pitchFamily="18" charset="0"/>
            </a:endParaRPr>
          </a:p>
          <a:p>
            <a:r>
              <a:rPr lang="en-US" sz="1700">
                <a:latin typeface="Times New Roman" panose="02020603050405020304" pitchFamily="18" charset="0"/>
                <a:cs typeface="Times New Roman" panose="02020603050405020304" pitchFamily="18" charset="0"/>
              </a:rPr>
              <a:t> Individual socio-demographic characteristics;</a:t>
            </a:r>
            <a:endParaRPr lang="en-US" sz="1700">
              <a:latin typeface="Times New Roman" panose="02020603050405020304" pitchFamily="18" charset="0"/>
              <a:cs typeface="Times New Roman" panose="02020603050405020304" pitchFamily="18" charset="0"/>
            </a:endParaRPr>
          </a:p>
          <a:p>
            <a:r>
              <a:rPr lang="en-US" sz="1700">
                <a:latin typeface="Times New Roman" panose="02020603050405020304" pitchFamily="18" charset="0"/>
                <a:cs typeface="Times New Roman" panose="02020603050405020304" pitchFamily="18" charset="0"/>
              </a:rPr>
              <a:t>Regional effects;</a:t>
            </a:r>
            <a:endParaRPr lang="en-US" sz="1700">
              <a:latin typeface="Times New Roman" panose="02020603050405020304" pitchFamily="18" charset="0"/>
              <a:cs typeface="Times New Roman" panose="02020603050405020304" pitchFamily="18"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Title 1"/>
          <p:cNvSpPr>
            <a:spLocks noGrp="1"/>
          </p:cNvSpPr>
          <p:nvPr>
            <p:ph type="title"/>
          </p:nvPr>
        </p:nvSpPr>
        <p:spPr/>
        <p:txBody>
          <a:bodyPr/>
          <a:p>
            <a:r>
              <a:rPr lang="en-US">
                <a:latin typeface="Times New Roman" panose="02020603050405020304" pitchFamily="18" charset="0"/>
                <a:cs typeface="Times New Roman" panose="02020603050405020304" pitchFamily="18" charset="0"/>
                <a:sym typeface="+mn-ea"/>
              </a:rPr>
              <a:t>2. Gender aspect of the study</a:t>
            </a:r>
            <a:endParaRPr lang="en-US">
              <a:latin typeface="Times New Roman" panose="02020603050405020304" pitchFamily="18" charset="0"/>
              <a:cs typeface="Times New Roman" panose="02020603050405020304" pitchFamily="18" charset="0"/>
              <a:sym typeface="+mn-ea"/>
            </a:endParaRPr>
          </a:p>
        </p:txBody>
      </p:sp>
      <p:sp>
        <p:nvSpPr>
          <p:cNvPr id="3" name="Content Placeholder 2"/>
          <p:cNvSpPr>
            <a:spLocks noGrp="1"/>
          </p:cNvSpPr>
          <p:nvPr>
            <p:ph idx="1"/>
          </p:nvPr>
        </p:nvSpPr>
        <p:spPr>
          <a:xfrm>
            <a:off x="609600" y="1654175"/>
            <a:ext cx="6347460" cy="4387215"/>
          </a:xfrm>
        </p:spPr>
        <p:txBody>
          <a:bodyPr>
            <a:normAutofit/>
          </a:bodyPr>
          <a:p>
            <a:pPr marL="0" indent="0">
              <a:buNone/>
            </a:pPr>
            <a:r>
              <a:rPr lang="en-US" sz="2800">
                <a:latin typeface="Times New Roman" panose="02020603050405020304" pitchFamily="18" charset="0"/>
                <a:cs typeface="Times New Roman" panose="02020603050405020304" pitchFamily="18" charset="0"/>
              </a:rPr>
              <a:t>“The odds of reporting higher life satisfaction among females are 1.15 times higher compared to males”;</a:t>
            </a:r>
            <a:endParaRPr lang="en-US" sz="2800">
              <a:latin typeface="Times New Roman" panose="02020603050405020304" pitchFamily="18" charset="0"/>
              <a:cs typeface="Times New Roman" panose="02020603050405020304" pitchFamily="18" charset="0"/>
            </a:endParaRPr>
          </a:p>
          <a:p>
            <a:pPr marL="0" indent="0">
              <a:buNone/>
            </a:pPr>
            <a:r>
              <a:rPr lang="en-US" sz="2800">
                <a:latin typeface="Times New Roman" panose="02020603050405020304" pitchFamily="18" charset="0"/>
                <a:cs typeface="Times New Roman" panose="02020603050405020304" pitchFamily="18" charset="0"/>
              </a:rPr>
              <a:t> </a:t>
            </a:r>
            <a:endParaRPr lang="en-US" sz="2800">
              <a:latin typeface="Times New Roman" panose="02020603050405020304" pitchFamily="18" charset="0"/>
              <a:cs typeface="Times New Roman" panose="02020603050405020304" pitchFamily="18" charset="0"/>
            </a:endParaRPr>
          </a:p>
          <a:p>
            <a:pPr marL="0" indent="0">
              <a:buNone/>
            </a:pPr>
            <a:r>
              <a:rPr lang="en-US" sz="2800">
                <a:latin typeface="Times New Roman" panose="02020603050405020304" pitchFamily="18" charset="0"/>
                <a:cs typeface="Times New Roman" panose="02020603050405020304" pitchFamily="18" charset="0"/>
              </a:rPr>
              <a:t>“It appears that women tend to rate their satisfaction with life higher than men”;</a:t>
            </a:r>
            <a:endParaRPr lang="en-US" sz="2800">
              <a:latin typeface="Times New Roman" panose="02020603050405020304" pitchFamily="18" charset="0"/>
              <a:cs typeface="Times New Roman" panose="02020603050405020304" pitchFamily="18" charset="0"/>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Title 1"/>
          <p:cNvSpPr>
            <a:spLocks noGrp="1"/>
          </p:cNvSpPr>
          <p:nvPr>
            <p:ph type="title"/>
          </p:nvPr>
        </p:nvSpPr>
        <p:spPr/>
        <p:txBody>
          <a:bodyPr/>
          <a:p>
            <a:r>
              <a:rPr lang="en-US">
                <a:latin typeface="Times New Roman" panose="02020603050405020304" pitchFamily="18" charset="0"/>
                <a:cs typeface="Times New Roman" panose="02020603050405020304" pitchFamily="18" charset="0"/>
                <a:sym typeface="+mn-ea"/>
              </a:rPr>
              <a:t>2. Gender aspect of the study</a:t>
            </a:r>
            <a:endParaRPr lang="en-US">
              <a:latin typeface="Times New Roman" panose="02020603050405020304" pitchFamily="18" charset="0"/>
              <a:cs typeface="Times New Roman" panose="02020603050405020304" pitchFamily="18" charset="0"/>
              <a:sym typeface="+mn-ea"/>
            </a:endParaRPr>
          </a:p>
        </p:txBody>
      </p:sp>
      <p:sp>
        <p:nvSpPr>
          <p:cNvPr id="3" name="Content Placeholder 2"/>
          <p:cNvSpPr>
            <a:spLocks noGrp="1"/>
          </p:cNvSpPr>
          <p:nvPr>
            <p:ph idx="1"/>
          </p:nvPr>
        </p:nvSpPr>
        <p:spPr>
          <a:xfrm>
            <a:off x="609600" y="1323975"/>
            <a:ext cx="7274560" cy="4717415"/>
          </a:xfrm>
        </p:spPr>
        <p:txBody>
          <a:bodyPr>
            <a:normAutofit lnSpcReduction="10000"/>
          </a:bodyPr>
          <a:p>
            <a:pPr marL="0" indent="0">
              <a:buNone/>
            </a:pPr>
            <a:r>
              <a:rPr lang="en-US" sz="2400">
                <a:latin typeface="Times New Roman" panose="02020603050405020304" pitchFamily="18" charset="0"/>
                <a:cs typeface="Times New Roman" panose="02020603050405020304" pitchFamily="18" charset="0"/>
              </a:rPr>
              <a:t>“A possible explanation of this may be that in a more or less traditional society such as the one in Kazakhstan as heads of a family, men have more obligations to support their families and they may be more stressed and therefore feel less satisfied with life than women” (Serikbayeva&amp;Abdulla, 2021).</a:t>
            </a:r>
            <a:endParaRPr lang="en-US" sz="2400">
              <a:latin typeface="Times New Roman" panose="02020603050405020304" pitchFamily="18" charset="0"/>
              <a:cs typeface="Times New Roman" panose="02020603050405020304" pitchFamily="18" charset="0"/>
            </a:endParaRPr>
          </a:p>
          <a:p>
            <a:pPr marL="0" indent="0">
              <a:buNone/>
            </a:pPr>
            <a:endParaRPr lang="en-US" sz="2400">
              <a:latin typeface="Times New Roman" panose="02020603050405020304" pitchFamily="18" charset="0"/>
              <a:cs typeface="Times New Roman" panose="02020603050405020304" pitchFamily="18" charset="0"/>
            </a:endParaRPr>
          </a:p>
          <a:p>
            <a:pPr marL="0" indent="0">
              <a:buNone/>
            </a:pPr>
            <a:r>
              <a:rPr lang="en-US" sz="2400">
                <a:latin typeface="Times New Roman" panose="02020603050405020304" pitchFamily="18" charset="0"/>
                <a:cs typeface="Times New Roman" panose="02020603050405020304" pitchFamily="18" charset="0"/>
              </a:rPr>
              <a:t>Another interpretation of  the finding may be related to women’s propensity to have lower levels of expectations or be  satisfied with less and, thus, profess to be happier than men (Frey and Stutzer (2001)). </a:t>
            </a:r>
            <a:endParaRPr lang="en-US" sz="2400">
              <a:latin typeface="Times New Roman" panose="02020603050405020304" pitchFamily="18" charset="0"/>
              <a:cs typeface="Times New Roman" panose="02020603050405020304" pitchFamily="18" charset="0"/>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Title 1"/>
          <p:cNvSpPr>
            <a:spLocks noGrp="1"/>
          </p:cNvSpPr>
          <p:nvPr>
            <p:ph type="title"/>
          </p:nvPr>
        </p:nvSpPr>
        <p:spPr/>
        <p:txBody>
          <a:bodyPr/>
          <a:p>
            <a:r>
              <a:rPr lang="en-US">
                <a:latin typeface="Times New Roman" panose="02020603050405020304" pitchFamily="18" charset="0"/>
                <a:cs typeface="Times New Roman" panose="02020603050405020304" pitchFamily="18" charset="0"/>
                <a:sym typeface="+mn-ea"/>
              </a:rPr>
              <a:t>3.Current situation on gender equality: GDI </a:t>
            </a:r>
            <a:endParaRPr lang="en-US">
              <a:latin typeface="Times New Roman" panose="02020603050405020304" pitchFamily="18" charset="0"/>
              <a:cs typeface="Times New Roman" panose="02020603050405020304" pitchFamily="18" charset="0"/>
              <a:sym typeface="+mn-ea"/>
            </a:endParaRPr>
          </a:p>
        </p:txBody>
      </p:sp>
      <p:sp>
        <p:nvSpPr>
          <p:cNvPr id="3" name="Content Placeholder 2"/>
          <p:cNvSpPr>
            <a:spLocks noGrp="1"/>
          </p:cNvSpPr>
          <p:nvPr>
            <p:ph idx="1"/>
          </p:nvPr>
        </p:nvSpPr>
        <p:spPr>
          <a:xfrm>
            <a:off x="609600" y="1831975"/>
            <a:ext cx="7160260" cy="4209415"/>
          </a:xfrm>
        </p:spPr>
        <p:txBody>
          <a:bodyPr>
            <a:normAutofit lnSpcReduction="10000"/>
          </a:bodyPr>
          <a:p>
            <a:r>
              <a:rPr lang="en-US" b="1">
                <a:latin typeface="Times New Roman" panose="02020603050405020304" pitchFamily="18" charset="0"/>
                <a:cs typeface="Times New Roman" panose="02020603050405020304" pitchFamily="18" charset="0"/>
                <a:sym typeface="+mn-ea"/>
              </a:rPr>
              <a:t>Gender Development Index (GDI)</a:t>
            </a:r>
            <a:r>
              <a:rPr lang="en-US">
                <a:latin typeface="Times New Roman" panose="02020603050405020304" pitchFamily="18" charset="0"/>
                <a:cs typeface="Times New Roman" panose="02020603050405020304" pitchFamily="18" charset="0"/>
                <a:sym typeface="+mn-ea"/>
              </a:rPr>
              <a:t> of the UNDP provides the ratio of female to male HDI values on three dimensions: </a:t>
            </a:r>
            <a:r>
              <a:rPr lang="en-US" b="1">
                <a:latin typeface="Times New Roman" panose="02020603050405020304" pitchFamily="18" charset="0"/>
                <a:cs typeface="Times New Roman" panose="02020603050405020304" pitchFamily="18" charset="0"/>
                <a:sym typeface="+mn-ea"/>
              </a:rPr>
              <a:t>health</a:t>
            </a:r>
            <a:r>
              <a:rPr lang="en-US">
                <a:latin typeface="Times New Roman" panose="02020603050405020304" pitchFamily="18" charset="0"/>
                <a:cs typeface="Times New Roman" panose="02020603050405020304" pitchFamily="18" charset="0"/>
                <a:sym typeface="+mn-ea"/>
              </a:rPr>
              <a:t> (measured by  life expectancy at birth); </a:t>
            </a:r>
            <a:r>
              <a:rPr lang="en-US" b="1">
                <a:latin typeface="Times New Roman" panose="02020603050405020304" pitchFamily="18" charset="0"/>
                <a:cs typeface="Times New Roman" panose="02020603050405020304" pitchFamily="18" charset="0"/>
                <a:sym typeface="+mn-ea"/>
              </a:rPr>
              <a:t>education </a:t>
            </a:r>
            <a:r>
              <a:rPr lang="en-US">
                <a:latin typeface="Times New Roman" panose="02020603050405020304" pitchFamily="18" charset="0"/>
                <a:cs typeface="Times New Roman" panose="02020603050405020304" pitchFamily="18" charset="0"/>
                <a:sym typeface="+mn-ea"/>
              </a:rPr>
              <a:t>(measured by expected years of schooling for children and mean years for adults aged 25 years and older); and female and male estimated </a:t>
            </a:r>
            <a:r>
              <a:rPr lang="en-US" b="1">
                <a:latin typeface="Times New Roman" panose="02020603050405020304" pitchFamily="18" charset="0"/>
                <a:cs typeface="Times New Roman" panose="02020603050405020304" pitchFamily="18" charset="0"/>
                <a:sym typeface="+mn-ea"/>
              </a:rPr>
              <a:t>gross national income per capita</a:t>
            </a:r>
            <a:r>
              <a:rPr lang="en-US">
                <a:latin typeface="Times New Roman" panose="02020603050405020304" pitchFamily="18" charset="0"/>
                <a:cs typeface="Times New Roman" panose="02020603050405020304" pitchFamily="18" charset="0"/>
                <a:sym typeface="+mn-ea"/>
              </a:rPr>
              <a:t> (UNDP, 2020a).</a:t>
            </a:r>
            <a:endParaRPr lang="en-US">
              <a:latin typeface="Times New Roman" panose="02020603050405020304" pitchFamily="18" charset="0"/>
              <a:cs typeface="Times New Roman" panose="02020603050405020304" pitchFamily="18" charset="0"/>
              <a:sym typeface="+mn-ea"/>
            </a:endParaRPr>
          </a:p>
          <a:p>
            <a:pPr marL="0" indent="0">
              <a:buNone/>
            </a:pPr>
            <a:r>
              <a:rPr lang="en-US">
                <a:latin typeface="Times New Roman" panose="02020603050405020304" pitchFamily="18" charset="0"/>
                <a:cs typeface="Times New Roman" panose="02020603050405020304" pitchFamily="18" charset="0"/>
                <a:sym typeface="+mn-ea"/>
              </a:rPr>
              <a:t> </a:t>
            </a:r>
            <a:endParaRPr lang="en-US">
              <a:latin typeface="Times New Roman" panose="02020603050405020304" pitchFamily="18" charset="0"/>
              <a:cs typeface="Times New Roman" panose="02020603050405020304" pitchFamily="18" charset="0"/>
              <a:sym typeface="+mn-ea"/>
            </a:endParaRPr>
          </a:p>
          <a:p>
            <a:r>
              <a:rPr lang="en-US" b="1">
                <a:latin typeface="Times New Roman" panose="02020603050405020304" pitchFamily="18" charset="0"/>
                <a:cs typeface="Times New Roman" panose="02020603050405020304" pitchFamily="18" charset="0"/>
                <a:sym typeface="+mn-ea"/>
              </a:rPr>
              <a:t>The Gender Development Index value of around 0.981 for Kazakhstan suggests quite a high level of equality between women and men</a:t>
            </a:r>
            <a:endParaRPr lang="en-US" b="1">
              <a:latin typeface="Times New Roman" panose="02020603050405020304" pitchFamily="18" charset="0"/>
              <a:cs typeface="Times New Roman" panose="02020603050405020304" pitchFamily="18" charset="0"/>
              <a:sym typeface="+mn-ea"/>
            </a:endParaRPr>
          </a:p>
          <a:p>
            <a:endParaRPr lang="en-US" b="1">
              <a:latin typeface="Times New Roman" panose="02020603050405020304" pitchFamily="18" charset="0"/>
              <a:cs typeface="Times New Roman" panose="02020603050405020304" pitchFamily="18" charset="0"/>
              <a:sym typeface="+mn-ea"/>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Title 1"/>
          <p:cNvSpPr>
            <a:spLocks noGrp="1"/>
          </p:cNvSpPr>
          <p:nvPr>
            <p:ph type="title"/>
          </p:nvPr>
        </p:nvSpPr>
        <p:spPr/>
        <p:txBody>
          <a:bodyPr/>
          <a:p>
            <a:r>
              <a:rPr lang="en-US">
                <a:latin typeface="Times New Roman" panose="02020603050405020304" pitchFamily="18" charset="0"/>
                <a:cs typeface="Times New Roman" panose="02020603050405020304" pitchFamily="18" charset="0"/>
                <a:sym typeface="+mn-ea"/>
              </a:rPr>
              <a:t>3.Current situation on gender equality: GII </a:t>
            </a:r>
            <a:endParaRPr lang="en-US">
              <a:latin typeface="Times New Roman" panose="02020603050405020304" pitchFamily="18" charset="0"/>
              <a:cs typeface="Times New Roman" panose="02020603050405020304" pitchFamily="18" charset="0"/>
              <a:sym typeface="+mn-ea"/>
            </a:endParaRPr>
          </a:p>
        </p:txBody>
      </p:sp>
      <p:sp>
        <p:nvSpPr>
          <p:cNvPr id="3" name="Content Placeholder 2"/>
          <p:cNvSpPr>
            <a:spLocks noGrp="1"/>
          </p:cNvSpPr>
          <p:nvPr>
            <p:ph idx="1"/>
          </p:nvPr>
        </p:nvSpPr>
        <p:spPr>
          <a:xfrm>
            <a:off x="609600" y="1831975"/>
            <a:ext cx="7160260" cy="4209415"/>
          </a:xfrm>
        </p:spPr>
        <p:txBody>
          <a:bodyPr>
            <a:normAutofit lnSpcReduction="10000"/>
          </a:bodyPr>
          <a:p>
            <a:r>
              <a:rPr lang="en-US" b="1">
                <a:latin typeface="Times New Roman" panose="02020603050405020304" pitchFamily="18" charset="0"/>
                <a:cs typeface="Times New Roman" panose="02020603050405020304" pitchFamily="18" charset="0"/>
                <a:sym typeface="+mn-ea"/>
              </a:rPr>
              <a:t>The Gender Inequality Index (GII)</a:t>
            </a:r>
            <a:r>
              <a:rPr lang="en-US">
                <a:latin typeface="Times New Roman" panose="02020603050405020304" pitchFamily="18" charset="0"/>
                <a:cs typeface="Times New Roman" panose="02020603050405020304" pitchFamily="18" charset="0"/>
                <a:sym typeface="+mn-ea"/>
              </a:rPr>
              <a:t>, developed by the UNDP, is a composite measure of gender inequality on three dimensions: reproductive health, empowerment and the labour market. </a:t>
            </a:r>
            <a:r>
              <a:rPr lang="en-US" b="1" i="1">
                <a:latin typeface="Times New Roman" panose="02020603050405020304" pitchFamily="18" charset="0"/>
                <a:cs typeface="Times New Roman" panose="02020603050405020304" pitchFamily="18" charset="0"/>
                <a:sym typeface="+mn-ea"/>
              </a:rPr>
              <a:t>The GII is based on five indicators: </a:t>
            </a:r>
            <a:r>
              <a:rPr lang="en-US">
                <a:latin typeface="Times New Roman" panose="02020603050405020304" pitchFamily="18" charset="0"/>
                <a:cs typeface="Times New Roman" panose="02020603050405020304" pitchFamily="18" charset="0"/>
                <a:sym typeface="+mn-ea"/>
              </a:rPr>
              <a:t> </a:t>
            </a:r>
            <a:r>
              <a:rPr lang="en-US" b="1" i="1">
                <a:latin typeface="Times New Roman" panose="02020603050405020304" pitchFamily="18" charset="0"/>
                <a:cs typeface="Times New Roman" panose="02020603050405020304" pitchFamily="18" charset="0"/>
                <a:sym typeface="+mn-ea"/>
              </a:rPr>
              <a:t>maternal mortality ratio, adolescent birth rate, the percentage of parliamentary seats held by women, population with at least secondary education by gender, and labor force participation by gender (ADB, 2018).</a:t>
            </a:r>
            <a:endParaRPr lang="en-US">
              <a:latin typeface="Times New Roman" panose="02020603050405020304" pitchFamily="18" charset="0"/>
              <a:cs typeface="Times New Roman" panose="02020603050405020304" pitchFamily="18" charset="0"/>
              <a:sym typeface="+mn-ea"/>
            </a:endParaRPr>
          </a:p>
          <a:p>
            <a:r>
              <a:rPr lang="en-US">
                <a:latin typeface="Times New Roman" panose="02020603050405020304" pitchFamily="18" charset="0"/>
                <a:cs typeface="Times New Roman" panose="02020603050405020304" pitchFamily="18" charset="0"/>
                <a:sym typeface="+mn-ea"/>
              </a:rPr>
              <a:t>The greater the GII value, the higher the gender inequality. </a:t>
            </a:r>
            <a:endParaRPr lang="en-US">
              <a:latin typeface="Times New Roman" panose="02020603050405020304" pitchFamily="18" charset="0"/>
              <a:cs typeface="Times New Roman" panose="02020603050405020304" pitchFamily="18" charset="0"/>
              <a:sym typeface="+mn-ea"/>
            </a:endParaRPr>
          </a:p>
          <a:p>
            <a:r>
              <a:rPr lang="en-US">
                <a:latin typeface="Times New Roman" panose="02020603050405020304" pitchFamily="18" charset="0"/>
                <a:cs typeface="Times New Roman" panose="02020603050405020304" pitchFamily="18" charset="0"/>
                <a:sym typeface="+mn-ea"/>
              </a:rPr>
              <a:t>Kazakhstan has reduced its GII value from 0.405 in 2000 to</a:t>
            </a:r>
            <a:endParaRPr lang="en-US">
              <a:latin typeface="Times New Roman" panose="02020603050405020304" pitchFamily="18" charset="0"/>
              <a:cs typeface="Times New Roman" panose="02020603050405020304" pitchFamily="18" charset="0"/>
              <a:sym typeface="+mn-ea"/>
            </a:endParaRPr>
          </a:p>
          <a:p>
            <a:pPr marL="0" indent="0">
              <a:buNone/>
            </a:pPr>
            <a:r>
              <a:rPr lang="en-US">
                <a:latin typeface="Times New Roman" panose="02020603050405020304" pitchFamily="18" charset="0"/>
                <a:cs typeface="Times New Roman" panose="02020603050405020304" pitchFamily="18" charset="0"/>
                <a:sym typeface="+mn-ea"/>
              </a:rPr>
              <a:t>      0.190 in 2019, which is lower than the 0.256 average for Europe and    </a:t>
            </a:r>
            <a:endParaRPr lang="en-US">
              <a:latin typeface="Times New Roman" panose="02020603050405020304" pitchFamily="18" charset="0"/>
              <a:cs typeface="Times New Roman" panose="02020603050405020304" pitchFamily="18" charset="0"/>
              <a:sym typeface="+mn-ea"/>
            </a:endParaRPr>
          </a:p>
          <a:p>
            <a:pPr marL="0" indent="0">
              <a:buNone/>
            </a:pPr>
            <a:r>
              <a:rPr lang="en-US">
                <a:latin typeface="Times New Roman" panose="02020603050405020304" pitchFamily="18" charset="0"/>
                <a:cs typeface="Times New Roman" panose="02020603050405020304" pitchFamily="18" charset="0"/>
                <a:sym typeface="+mn-ea"/>
              </a:rPr>
              <a:t>      Central Asian countries.</a:t>
            </a:r>
            <a:endParaRPr lang="en-US">
              <a:latin typeface="Times New Roman" panose="02020603050405020304" pitchFamily="18" charset="0"/>
              <a:cs typeface="Times New Roman" panose="02020603050405020304" pitchFamily="18" charset="0"/>
              <a:sym typeface="+mn-ea"/>
            </a:endParaRPr>
          </a:p>
        </p:txBody>
      </p:sp>
    </p:spTree>
  </p:cSld>
  <p:clrMapOvr>
    <a:masterClrMapping/>
  </p:clrMapOvr>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
      <a:majorFont>
        <a:latin typeface="Trebuchet MS"/>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8433</Words>
  <Application>WPS Presentation</Application>
  <PresentationFormat>On-screen Show (4:3)</PresentationFormat>
  <Paragraphs>130</Paragraphs>
  <Slides>19</Slides>
  <Notes>1</Notes>
  <HiddenSlides>0</HiddenSlides>
  <MMClips>0</MMClips>
  <ScaleCrop>false</ScaleCrop>
  <HeadingPairs>
    <vt:vector size="6" baseType="variant">
      <vt:variant>
        <vt:lpstr>已用的字体</vt:lpstr>
      </vt:variant>
      <vt:variant>
        <vt:i4>11</vt:i4>
      </vt:variant>
      <vt:variant>
        <vt:lpstr>主题</vt:lpstr>
      </vt:variant>
      <vt:variant>
        <vt:i4>1</vt:i4>
      </vt:variant>
      <vt:variant>
        <vt:lpstr>幻灯片标题</vt:lpstr>
      </vt:variant>
      <vt:variant>
        <vt:i4>19</vt:i4>
      </vt:variant>
    </vt:vector>
  </HeadingPairs>
  <TitlesOfParts>
    <vt:vector size="31" baseType="lpstr">
      <vt:lpstr>Arial</vt:lpstr>
      <vt:lpstr>SimSun</vt:lpstr>
      <vt:lpstr>Wingdings</vt:lpstr>
      <vt:lpstr>Wingdings 3</vt:lpstr>
      <vt:lpstr>Arial</vt:lpstr>
      <vt:lpstr>Times New Roman</vt:lpstr>
      <vt:lpstr>Times New Roman</vt:lpstr>
      <vt:lpstr>Trebuchet MS</vt:lpstr>
      <vt:lpstr>Microsoft YaHei</vt:lpstr>
      <vt:lpstr>Arial Unicode MS</vt:lpstr>
      <vt:lpstr>Calibri</vt:lpstr>
      <vt:lpstr>Facet</vt:lpstr>
      <vt:lpstr>Gender-related implications                   of the study on the importance            of good governance for well-being</vt:lpstr>
      <vt:lpstr>Structure of the presentation </vt:lpstr>
      <vt:lpstr>1. Good governance matters for well-being</vt:lpstr>
      <vt:lpstr>1. Good governance matters for well-being</vt:lpstr>
      <vt:lpstr>1. Good governance matters for well-being</vt:lpstr>
      <vt:lpstr>2. Gender aspect of the study</vt:lpstr>
      <vt:lpstr>2. Gender aspect of the study</vt:lpstr>
      <vt:lpstr>3.Current situation on gender equality: GDI </vt:lpstr>
      <vt:lpstr>3.Current situation on gender equality: GII </vt:lpstr>
      <vt:lpstr>3.Current situation on gender equality </vt:lpstr>
      <vt:lpstr>3.Current situation on gender equality </vt:lpstr>
      <vt:lpstr>3.Current situation on gender equality </vt:lpstr>
      <vt:lpstr>3.The gender social norms index</vt:lpstr>
      <vt:lpstr>3.The gender social norms index</vt:lpstr>
      <vt:lpstr>3.The gender social norms index for Kazakhstan (2010-2014)</vt:lpstr>
      <vt:lpstr>4. Policy implications: institutional framework</vt:lpstr>
      <vt:lpstr>4. Policy implications</vt:lpstr>
      <vt:lpstr>4. Policy implications</vt:lpstr>
      <vt:lpstr> Thank you very much for your attention!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Education-job mismatch in the labor market of Kazakhstan: implications for public policy  Presentation of Empirical results</dc:title>
  <dc:creator>End User</dc:creator>
  <cp:lastModifiedBy>Balzhan Serikbayeva</cp:lastModifiedBy>
  <cp:revision>196</cp:revision>
  <dcterms:created xsi:type="dcterms:W3CDTF">2020-11-26T09:16:00Z</dcterms:created>
  <dcterms:modified xsi:type="dcterms:W3CDTF">2021-11-05T05:14:31Z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EF8FB0F04A5E40DBB51BDCAF07B3CC13</vt:lpwstr>
  </property>
  <property fmtid="{D5CDD505-2E9C-101B-9397-08002B2CF9AE}" pid="3" name="KSOProductBuildVer">
    <vt:lpwstr>1033-11.2.0.10351</vt:lpwstr>
  </property>
</Properties>
</file>