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92" r:id="rId2"/>
    <p:sldId id="293" r:id="rId3"/>
    <p:sldId id="294" r:id="rId4"/>
    <p:sldId id="301" r:id="rId5"/>
    <p:sldId id="295" r:id="rId6"/>
    <p:sldId id="296" r:id="rId7"/>
    <p:sldId id="302" r:id="rId8"/>
    <p:sldId id="297" r:id="rId9"/>
    <p:sldId id="298" r:id="rId10"/>
    <p:sldId id="299" r:id="rId11"/>
    <p:sldId id="300" r:id="rId12"/>
    <p:sldId id="26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94">
          <p15:clr>
            <a:srgbClr val="A4A3A4"/>
          </p15:clr>
        </p15:guide>
        <p15:guide id="2" pos="379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8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-660" y="-96"/>
      </p:cViewPr>
      <p:guideLst>
        <p:guide orient="horz" pos="2194"/>
        <p:guide pos="379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BA6798-1462-462A-B1A8-701A253E3E05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23E600-B19A-4C31-841D-CDE5D7BB5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753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23E600-B19A-4C31-841D-CDE5D7BB504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043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15620-8BAD-418B-AC34-30DA7D3F3D19}" type="datetime1">
              <a:rPr lang="en-US" smtClean="0"/>
              <a:t>5/24/2016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E9FCA-3BD4-4BEB-BA57-5B7B3C2691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015C9-EB9A-490E-8D57-BA39D6C24796}" type="datetime1">
              <a:rPr lang="en-US" smtClean="0"/>
              <a:t>5/24/2016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E9FCA-3BD4-4BEB-BA57-5B7B3C2691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030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F298F-B5E3-4C81-82C2-34797FEFEB04}" type="datetime1">
              <a:rPr lang="en-US" smtClean="0"/>
              <a:t>5/24/2016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E9FCA-3BD4-4BEB-BA57-5B7B3C2691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995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86C3A-B2FD-400D-A52C-B8E9445C29B0}" type="datetime1">
              <a:rPr lang="en-US" smtClean="0"/>
              <a:t>5/24/2016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E9FCA-3BD4-4BEB-BA57-5B7B3C2691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536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C43D4-41A7-4241-84DC-271CA3DE973E}" type="datetime1">
              <a:rPr lang="en-US" smtClean="0"/>
              <a:t>5/24/2016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E9FCA-3BD4-4BEB-BA57-5B7B3C2691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547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E4B7F-B2ED-4534-B7B8-C43F2E7B6A32}" type="datetime1">
              <a:rPr lang="en-US" smtClean="0"/>
              <a:t>5/24/2016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E9FCA-3BD4-4BEB-BA57-5B7B3C2691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886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70F9E-760E-4A7B-A228-238B27D12913}" type="datetime1">
              <a:rPr lang="en-US" smtClean="0"/>
              <a:t>5/24/2016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E9FCA-3BD4-4BEB-BA57-5B7B3C2691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141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FA11D-B445-420A-84BC-DE9121095B3B}" type="datetime1">
              <a:rPr lang="en-US" smtClean="0"/>
              <a:t>5/24/2016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E9FCA-3BD4-4BEB-BA57-5B7B3C2691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652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EDBB0-B30D-400B-99E9-957033E9165D}" type="datetime1">
              <a:rPr lang="en-US" smtClean="0"/>
              <a:t>5/24/2016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E9FCA-3BD4-4BEB-BA57-5B7B3C2691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78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30772-C272-4910-9AE3-07B8F0BC4FED}" type="datetime1">
              <a:rPr lang="en-US" smtClean="0"/>
              <a:t>5/24/2016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E9FCA-3BD4-4BEB-BA57-5B7B3C2691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27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9C303-84E7-49D0-9BDB-5C1973444117}" type="datetime1">
              <a:rPr lang="en-US" smtClean="0"/>
              <a:t>5/24/2016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E9FCA-3BD4-4BEB-BA57-5B7B3C2691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33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DE8849-0AAE-4806-9FA0-5CEB1CE9255F}" type="datetime1">
              <a:rPr lang="en-US" smtClean="0"/>
              <a:t>5/24/2016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9E9FCA-3BD4-4BEB-BA57-5B7B3C2691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532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a.org/advocacy/copyright" TargetMode="External"/><Relationship Id="rId2" Type="http://schemas.openxmlformats.org/officeDocument/2006/relationships/hyperlink" Target="https://library.duke.edu/research/plagiaris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hyperlink" Target="https://www.lib.fsu.edu/dataguide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www.diigo.com/outliner/40skrz/Academic-Integrity?key=w7133l0ds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diigo.com/outliner/40skrz/Academic-Integrity?key=w7133l0ds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vlc.ucdsb.ca/howdoi7-8/createandcit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vlc.ucdsb.ca/howdoi7-8/createandcite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vlc.ucdsb.ca/howdoi7-8/createandcite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childmentor.org/joun-us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E9FCA-3BD4-4BEB-BA57-5B7B3C2691A5}" type="slidenum">
              <a:rPr lang="en-US" smtClean="0"/>
              <a:t>1</a:t>
            </a:fld>
            <a:endParaRPr lang="en-US"/>
          </a:p>
        </p:txBody>
      </p:sp>
      <p:pic>
        <p:nvPicPr>
          <p:cNvPr id="5" name="Изображение 3" descr="5 вариантов шаблонов презентаций PowerPoint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-21077"/>
            <a:ext cx="9144000" cy="6855314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5528469"/>
            <a:ext cx="9144000" cy="1655762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Дина </a:t>
            </a:r>
            <a:r>
              <a:rPr lang="ru-RU" sz="4000" b="1" dirty="0" err="1" smtClean="0"/>
              <a:t>Верткина</a:t>
            </a:r>
            <a:r>
              <a:rPr lang="ru-RU" sz="4000" b="1" dirty="0" smtClean="0"/>
              <a:t> </a:t>
            </a:r>
            <a:endParaRPr lang="en-US" sz="4000" b="1" dirty="0" smtClean="0"/>
          </a:p>
          <a:p>
            <a:r>
              <a:rPr lang="ru-RU" sz="4000" b="1" dirty="0" smtClean="0"/>
              <a:t>Назарбаев Университет</a:t>
            </a:r>
            <a:endParaRPr lang="en-US" sz="40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6408" y="130370"/>
            <a:ext cx="3051440" cy="840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47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159064"/>
            <a:ext cx="9322369" cy="79551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Возможные направления деятельности  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0404" y="878842"/>
            <a:ext cx="11288909" cy="5195712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Обучение и проведение семинаров, например, по следующим темам:</a:t>
            </a:r>
            <a:endParaRPr lang="en-US" dirty="0" smtClean="0"/>
          </a:p>
          <a:p>
            <a:pPr lvl="2"/>
            <a:r>
              <a:rPr lang="ru-RU" dirty="0" smtClean="0"/>
              <a:t>Использование баз данных (в конкретных дисциплинах)</a:t>
            </a:r>
            <a:endParaRPr lang="en-US" dirty="0" smtClean="0"/>
          </a:p>
          <a:p>
            <a:pPr lvl="2"/>
            <a:r>
              <a:rPr lang="ru-RU" dirty="0" smtClean="0">
                <a:hlinkClick r:id="rId2"/>
              </a:rPr>
              <a:t>Предупреждение плагиата</a:t>
            </a:r>
            <a:endParaRPr lang="en-US" dirty="0" smtClean="0"/>
          </a:p>
          <a:p>
            <a:pPr lvl="2"/>
            <a:r>
              <a:rPr lang="ru-RU" dirty="0" smtClean="0">
                <a:hlinkClick r:id="rId3"/>
              </a:rPr>
              <a:t>Защита авторских прав</a:t>
            </a:r>
            <a:endParaRPr lang="en-US" dirty="0" smtClean="0"/>
          </a:p>
          <a:p>
            <a:pPr lvl="2"/>
            <a:r>
              <a:rPr lang="ru-RU" dirty="0" smtClean="0">
                <a:hlinkClick r:id="rId4"/>
              </a:rPr>
              <a:t>Методы сбора, хранения и распределения данных</a:t>
            </a:r>
            <a:endParaRPr lang="en-US" dirty="0" smtClean="0"/>
          </a:p>
          <a:p>
            <a:pPr lvl="2"/>
            <a:r>
              <a:rPr lang="ru-RU" dirty="0"/>
              <a:t>Информационные сессии о </a:t>
            </a:r>
            <a:r>
              <a:rPr lang="ru-RU" i="1" dirty="0"/>
              <a:t>новых </a:t>
            </a:r>
            <a:r>
              <a:rPr lang="ru-RU" dirty="0"/>
              <a:t>изданиях, ресурсах, базах </a:t>
            </a:r>
            <a:r>
              <a:rPr lang="ru-RU" dirty="0" smtClean="0"/>
              <a:t>данных</a:t>
            </a:r>
            <a:endParaRPr lang="en-US" dirty="0" smtClean="0"/>
          </a:p>
          <a:p>
            <a:pPr lvl="2"/>
            <a:r>
              <a:rPr lang="ru-RU" dirty="0" smtClean="0"/>
              <a:t>Информирование преподавателей сотрудников и студентов о </a:t>
            </a:r>
            <a:r>
              <a:rPr lang="ru-RU" i="1" dirty="0" smtClean="0"/>
              <a:t>имеющихся</a:t>
            </a:r>
            <a:r>
              <a:rPr lang="ru-RU" dirty="0" smtClean="0"/>
              <a:t> ресурсах и подписках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Создание (и поддержание) университетского репозитория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Обслуживание базы данных о журналах- и конференциях-</a:t>
            </a:r>
            <a:r>
              <a:rPr lang="en-US" dirty="0" smtClean="0"/>
              <a:t>”</a:t>
            </a:r>
            <a:r>
              <a:rPr lang="ru-RU" dirty="0" smtClean="0"/>
              <a:t>хищниках</a:t>
            </a:r>
            <a:r>
              <a:rPr lang="en-US" dirty="0" smtClean="0"/>
              <a:t>”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Работа в тесном контакте с преподавателями и </a:t>
            </a:r>
            <a:r>
              <a:rPr lang="ru-RU" dirty="0" smtClean="0">
                <a:solidFill>
                  <a:srgbClr val="000000"/>
                </a:solidFill>
              </a:rPr>
              <a:t>проректором/управлением/отделом по научной работе</a:t>
            </a:r>
            <a:endParaRPr lang="en-US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E9FCA-3BD4-4BEB-BA57-5B7B3C2691A5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1832" y="5969505"/>
            <a:ext cx="4185491" cy="807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719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1"/>
            <a:ext cx="5189538" cy="983128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Доступные ресурсы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hlinkClick r:id="rId2"/>
              </a:rPr>
              <a:t>Diigo collection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63996" y="571187"/>
            <a:ext cx="1704975" cy="177165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E9FCA-3BD4-4BEB-BA57-5B7B3C2691A5}" type="slidenum">
              <a:rPr lang="en-US" smtClean="0"/>
              <a:t>11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8462" y="887412"/>
            <a:ext cx="5838825" cy="519112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80991" y="6205419"/>
            <a:ext cx="74812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err="1">
                <a:hlinkClick r:id="rId2"/>
              </a:rPr>
              <a:t>www.diigo.com</a:t>
            </a:r>
            <a:r>
              <a:rPr lang="en-US" dirty="0">
                <a:hlinkClick r:id="rId2"/>
              </a:rPr>
              <a:t>/outliner/40skrz/</a:t>
            </a:r>
            <a:r>
              <a:rPr lang="en-US" dirty="0" err="1">
                <a:hlinkClick r:id="rId2"/>
              </a:rPr>
              <a:t>Academic-Integrity?key</a:t>
            </a:r>
            <a:r>
              <a:rPr lang="en-US" dirty="0">
                <a:hlinkClick r:id="rId2"/>
              </a:rPr>
              <a:t>=w7133l0dsf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57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1214" y="365125"/>
            <a:ext cx="8471884" cy="6157744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E9FCA-3BD4-4BEB-BA57-5B7B3C2691A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328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6717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b="1" dirty="0" smtClean="0">
                <a:solidFill>
                  <a:srgbClr val="C00000"/>
                </a:solidFill>
              </a:rPr>
              <a:t>Академическая </a:t>
            </a:r>
            <a:r>
              <a:rPr lang="ru-RU" sz="5300" b="1" dirty="0" smtClean="0">
                <a:solidFill>
                  <a:srgbClr val="C00000"/>
                </a:solidFill>
              </a:rPr>
              <a:t>Добросовестность</a:t>
            </a:r>
            <a:r>
              <a:rPr lang="en-US" sz="3100" b="1" i="1" dirty="0" smtClean="0">
                <a:solidFill>
                  <a:srgbClr val="C00000"/>
                </a:solidFill>
              </a:rPr>
              <a:t/>
            </a:r>
            <a:br>
              <a:rPr lang="en-US" sz="3100" b="1" i="1" dirty="0" smtClean="0">
                <a:solidFill>
                  <a:srgbClr val="C00000"/>
                </a:solidFill>
              </a:rPr>
            </a:br>
            <a:r>
              <a:rPr lang="en-US" sz="3100" b="1" i="1" dirty="0" smtClean="0">
                <a:solidFill>
                  <a:srgbClr val="C00000"/>
                </a:solidFill>
              </a:rPr>
              <a:t/>
            </a:r>
            <a:br>
              <a:rPr lang="en-US" sz="3100" b="1" i="1" dirty="0" smtClean="0">
                <a:solidFill>
                  <a:srgbClr val="C00000"/>
                </a:solidFill>
              </a:rPr>
            </a:b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5844"/>
            <a:ext cx="10515600" cy="41657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z-Cyrl-AZ" sz="3600" b="1" dirty="0">
                <a:solidFill>
                  <a:srgbClr val="C00000"/>
                </a:solidFill>
              </a:rPr>
              <a:t>Обзор</a:t>
            </a:r>
            <a:endParaRPr lang="en-US" sz="3600" b="1" dirty="0" smtClean="0">
              <a:solidFill>
                <a:srgbClr val="C00000"/>
              </a:solidFill>
            </a:endParaRPr>
          </a:p>
          <a:p>
            <a:r>
              <a:rPr lang="ru-RU" dirty="0" smtClean="0"/>
              <a:t>Многозначность термина </a:t>
            </a:r>
            <a:r>
              <a:rPr lang="en-US" dirty="0" smtClean="0"/>
              <a:t>“</a:t>
            </a:r>
            <a:r>
              <a:rPr lang="ru-RU" i="1" dirty="0" smtClean="0"/>
              <a:t>Академическая </a:t>
            </a:r>
            <a:r>
              <a:rPr lang="ru-RU" i="1" dirty="0" smtClean="0"/>
              <a:t>Добросовестность</a:t>
            </a:r>
            <a:r>
              <a:rPr lang="en-US" i="1" dirty="0" smtClean="0"/>
              <a:t>”</a:t>
            </a:r>
            <a:r>
              <a:rPr lang="ru-RU" dirty="0" smtClean="0"/>
              <a:t> </a:t>
            </a:r>
            <a:r>
              <a:rPr lang="ru-RU" dirty="0" smtClean="0"/>
              <a:t>в применении к высшему образованию </a:t>
            </a:r>
            <a:endParaRPr lang="en-US" dirty="0" smtClean="0"/>
          </a:p>
          <a:p>
            <a:r>
              <a:rPr lang="ru-RU" dirty="0" smtClean="0"/>
              <a:t>Где нужна помощь библиотечных работников?</a:t>
            </a:r>
            <a:endParaRPr lang="en-US" dirty="0" smtClean="0"/>
          </a:p>
          <a:p>
            <a:r>
              <a:rPr lang="ru-RU" dirty="0" smtClean="0"/>
              <a:t>Ресурсы, доступные онлайн</a:t>
            </a:r>
            <a:r>
              <a:rPr lang="en-US" dirty="0" smtClean="0"/>
              <a:t>: </a:t>
            </a:r>
            <a:r>
              <a:rPr lang="ru-RU" i="1" dirty="0" smtClean="0">
                <a:hlinkClick r:id="rId2"/>
              </a:rPr>
              <a:t>Академическая </a:t>
            </a:r>
            <a:r>
              <a:rPr lang="ru-RU" i="1" dirty="0" smtClean="0">
                <a:hlinkClick r:id="rId2"/>
              </a:rPr>
              <a:t>Добросовестность</a:t>
            </a:r>
            <a:r>
              <a:rPr lang="en-US" i="1" dirty="0" smtClean="0"/>
              <a:t> 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E9FCA-3BD4-4BEB-BA57-5B7B3C2691A5}" type="slidenum">
              <a:rPr lang="en-US" smtClean="0"/>
              <a:t>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8438" b="14816"/>
          <a:stretch/>
        </p:blipFill>
        <p:spPr>
          <a:xfrm>
            <a:off x="7853666" y="3983888"/>
            <a:ext cx="3765931" cy="2421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89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8769" y="119350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Академическая </a:t>
            </a:r>
            <a:r>
              <a:rPr lang="ru-RU" b="1" dirty="0" smtClean="0">
                <a:solidFill>
                  <a:srgbClr val="C00000"/>
                </a:solidFill>
              </a:rPr>
              <a:t>добросовестность </a:t>
            </a:r>
            <a:r>
              <a:rPr lang="ru-RU" b="1" dirty="0" smtClean="0">
                <a:solidFill>
                  <a:srgbClr val="C00000"/>
                </a:solidFill>
              </a:rPr>
              <a:t>в применении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 к высшему образованию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813" y="1730043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Академические свободы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Научная этика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Личные данные преподавателей, сотрудников и студентов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Авторские права и</a:t>
            </a:r>
            <a:r>
              <a:rPr lang="en-US" dirty="0" smtClean="0"/>
              <a:t> </a:t>
            </a:r>
            <a:r>
              <a:rPr lang="ru-RU" dirty="0" smtClean="0"/>
              <a:t>интеллектуальная собственность</a:t>
            </a:r>
            <a:endParaRPr lang="en-US" dirty="0" smtClean="0">
              <a:solidFill>
                <a:srgbClr val="0000FF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Пиратство: незаконное использование программного обеспечения, музыки, видео и т.д.</a:t>
            </a:r>
            <a:endParaRPr lang="en-US" dirty="0" smtClean="0">
              <a:solidFill>
                <a:srgbClr val="0000FF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Общедоступность </a:t>
            </a:r>
            <a:r>
              <a:rPr lang="en-US" dirty="0" smtClean="0"/>
              <a:t>(</a:t>
            </a:r>
            <a:r>
              <a:rPr lang="ru-RU" dirty="0" smtClean="0"/>
              <a:t>в </a:t>
            </a:r>
            <a:r>
              <a:rPr lang="ru-RU" dirty="0" err="1" smtClean="0"/>
              <a:t>т.ч</a:t>
            </a:r>
            <a:r>
              <a:rPr lang="ru-RU" dirty="0" smtClean="0"/>
              <a:t>. </a:t>
            </a:r>
            <a:r>
              <a:rPr lang="ru-RU" dirty="0"/>
              <a:t>д</a:t>
            </a:r>
            <a:r>
              <a:rPr lang="ru-RU" dirty="0" smtClean="0"/>
              <a:t>ля людей с ограниченными возможностями и проблемами в обучении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Информационные и технологические ресурсы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Университетское имущество</a:t>
            </a:r>
            <a:r>
              <a:rPr lang="en-US" dirty="0" smtClean="0"/>
              <a:t> </a:t>
            </a:r>
            <a:r>
              <a:rPr lang="ru-RU" dirty="0"/>
              <a:t>и </a:t>
            </a:r>
            <a:r>
              <a:rPr lang="ru-RU" dirty="0" smtClean="0"/>
              <a:t>библиотечные </a:t>
            </a:r>
            <a:r>
              <a:rPr lang="ru-RU" dirty="0"/>
              <a:t>ресурсы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Списывание</a:t>
            </a:r>
            <a:r>
              <a:rPr lang="en-US" dirty="0" smtClean="0"/>
              <a:t> </a:t>
            </a:r>
            <a:r>
              <a:rPr lang="ru-RU" dirty="0" smtClean="0"/>
              <a:t>и плагиат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E9FCA-3BD4-4BEB-BA57-5B7B3C2691A5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>
            <a:hlinkClick r:id="rId2"/>
          </p:cNvPr>
          <p:cNvPicPr>
            <a:picLocks noChangeAspect="1"/>
          </p:cNvPicPr>
          <p:nvPr/>
        </p:nvPicPr>
        <p:blipFill rotWithShape="1">
          <a:blip r:embed="rId3"/>
          <a:srcRect l="13367" t="1787" r="13942"/>
          <a:stretch/>
        </p:blipFill>
        <p:spPr>
          <a:xfrm>
            <a:off x="8995115" y="3904348"/>
            <a:ext cx="2954954" cy="2817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78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Академическая </a:t>
            </a:r>
            <a:r>
              <a:rPr lang="ru-RU" b="1" dirty="0" smtClean="0">
                <a:solidFill>
                  <a:srgbClr val="C00000"/>
                </a:solidFill>
              </a:rPr>
              <a:t>Добросовестность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Honesty==</a:t>
            </a:r>
            <a:r>
              <a:rPr lang="ru-RU" dirty="0" smtClean="0"/>
              <a:t>Честность</a:t>
            </a:r>
            <a:endParaRPr lang="en-US" dirty="0" smtClean="0"/>
          </a:p>
          <a:p>
            <a:r>
              <a:rPr lang="en-US" dirty="0" smtClean="0"/>
              <a:t>Trust==</a:t>
            </a:r>
            <a:r>
              <a:rPr lang="ru-RU" dirty="0" smtClean="0"/>
              <a:t>Доверие</a:t>
            </a:r>
            <a:endParaRPr lang="en-US" dirty="0" smtClean="0"/>
          </a:p>
          <a:p>
            <a:r>
              <a:rPr lang="en-US" dirty="0" smtClean="0"/>
              <a:t>Fairness==</a:t>
            </a:r>
            <a:r>
              <a:rPr lang="ru-RU" dirty="0" smtClean="0"/>
              <a:t>Справедливость</a:t>
            </a:r>
            <a:endParaRPr lang="en-US" dirty="0" smtClean="0"/>
          </a:p>
          <a:p>
            <a:r>
              <a:rPr lang="en-US" dirty="0" smtClean="0"/>
              <a:t>Respect==</a:t>
            </a:r>
            <a:r>
              <a:rPr lang="ru-RU" dirty="0" smtClean="0"/>
              <a:t>Уважение</a:t>
            </a:r>
            <a:endParaRPr lang="en-US" dirty="0" smtClean="0"/>
          </a:p>
          <a:p>
            <a:r>
              <a:rPr lang="en-US" dirty="0" smtClean="0"/>
              <a:t>Responsibility==</a:t>
            </a:r>
            <a:r>
              <a:rPr lang="ru-RU" dirty="0" smtClean="0"/>
              <a:t>Ответственность</a:t>
            </a:r>
            <a:endParaRPr lang="en-US" dirty="0" smtClean="0"/>
          </a:p>
          <a:p>
            <a:r>
              <a:rPr lang="en-US" dirty="0" smtClean="0"/>
              <a:t>Courage==</a:t>
            </a:r>
            <a:r>
              <a:rPr lang="ru-RU" dirty="0" smtClean="0"/>
              <a:t>Мужество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E9FCA-3BD4-4BEB-BA57-5B7B3C2691A5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>
            <a:hlinkClick r:id="rId2"/>
          </p:cNvPr>
          <p:cNvPicPr>
            <a:picLocks noChangeAspect="1"/>
          </p:cNvPicPr>
          <p:nvPr/>
        </p:nvPicPr>
        <p:blipFill rotWithShape="1">
          <a:blip r:embed="rId3"/>
          <a:srcRect l="13367" t="1787" r="13942"/>
          <a:stretch/>
        </p:blipFill>
        <p:spPr>
          <a:xfrm>
            <a:off x="7173828" y="1259872"/>
            <a:ext cx="4179972" cy="3985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84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2998"/>
            <a:ext cx="10515600" cy="1325563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Списывание</a:t>
            </a:r>
            <a:r>
              <a:rPr lang="ru-RU" b="1" dirty="0" smtClean="0">
                <a:solidFill>
                  <a:srgbClr val="C00000"/>
                </a:solidFill>
              </a:rPr>
              <a:t> и плагиат в 21 веке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5589" y="1552534"/>
            <a:ext cx="11302587" cy="4351338"/>
          </a:xfrm>
        </p:spPr>
        <p:txBody>
          <a:bodyPr/>
          <a:lstStyle/>
          <a:p>
            <a:r>
              <a:rPr lang="ru-RU" dirty="0" smtClean="0"/>
              <a:t>Технологии облегчают эту деятельность</a:t>
            </a:r>
            <a:endParaRPr lang="en-US" dirty="0"/>
          </a:p>
          <a:p>
            <a:r>
              <a:rPr lang="ru-RU" dirty="0" smtClean="0"/>
              <a:t>Диплом и/или получение образования</a:t>
            </a:r>
            <a:r>
              <a:rPr lang="en-US" dirty="0" smtClean="0"/>
              <a:t>?</a:t>
            </a:r>
            <a:endParaRPr lang="en-US" dirty="0"/>
          </a:p>
          <a:p>
            <a:r>
              <a:rPr lang="ru-RU" dirty="0" smtClean="0">
                <a:solidFill>
                  <a:srgbClr val="000000"/>
                </a:solidFill>
              </a:rPr>
              <a:t>Обычные шпаргалки заменяются высокотехнологичными средствами</a:t>
            </a:r>
            <a:endParaRPr lang="en-US" dirty="0" smtClean="0">
              <a:solidFill>
                <a:srgbClr val="000000"/>
              </a:solidFill>
            </a:endParaRPr>
          </a:p>
          <a:p>
            <a:r>
              <a:rPr lang="ru-RU" dirty="0" smtClean="0"/>
              <a:t>Доступность готовых и выполняемых по заказу студенческих работ </a:t>
            </a:r>
            <a:endParaRPr lang="en-US" dirty="0" smtClean="0"/>
          </a:p>
          <a:p>
            <a:r>
              <a:rPr lang="ru-RU" dirty="0"/>
              <a:t>Литературные негры </a:t>
            </a:r>
            <a:r>
              <a:rPr lang="az-Cyrl-AZ" dirty="0" smtClean="0"/>
              <a:t>(</a:t>
            </a:r>
            <a:r>
              <a:rPr lang="az-Cyrl-AZ" dirty="0"/>
              <a:t>рабы</a:t>
            </a:r>
            <a:r>
              <a:rPr lang="az-Cyrl-AZ" dirty="0" smtClean="0"/>
              <a:t>)</a:t>
            </a:r>
            <a:endParaRPr lang="en-US" dirty="0"/>
          </a:p>
          <a:p>
            <a:r>
              <a:rPr lang="ru-RU" dirty="0" smtClean="0"/>
              <a:t>Сильное воздействие на учащихся с различных сторон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E9FCA-3BD4-4BEB-BA57-5B7B3C2691A5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8266" y="305510"/>
            <a:ext cx="2045466" cy="20415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18266" y="4104956"/>
            <a:ext cx="2233411" cy="2246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640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Научная деятельность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1043111" cy="435133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ЧЕСТНОСТЬ</a:t>
            </a:r>
            <a:r>
              <a:rPr lang="en-US" dirty="0"/>
              <a:t/>
            </a:r>
            <a:br>
              <a:rPr lang="en-US" dirty="0"/>
            </a:br>
            <a:r>
              <a:rPr lang="ru-RU" dirty="0" smtClean="0"/>
              <a:t>правдиво передавать информацию </a:t>
            </a:r>
            <a:r>
              <a:rPr lang="ru-RU" dirty="0"/>
              <a:t>и </a:t>
            </a:r>
            <a:r>
              <a:rPr lang="ru-RU" dirty="0" smtClean="0"/>
              <a:t>выполнять обязательства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ТЩАТЕЛЬНОСТЬ</a:t>
            </a:r>
            <a:r>
              <a:rPr lang="en-US" dirty="0"/>
              <a:t/>
            </a:r>
            <a:br>
              <a:rPr lang="en-US" dirty="0"/>
            </a:br>
            <a:r>
              <a:rPr lang="ru-RU" dirty="0"/>
              <a:t>точно </a:t>
            </a:r>
            <a:r>
              <a:rPr lang="ru-RU" dirty="0" smtClean="0"/>
              <a:t>сообщать </a:t>
            </a:r>
            <a:r>
              <a:rPr lang="ru-RU" dirty="0"/>
              <a:t>о результатах </a:t>
            </a:r>
            <a:r>
              <a:rPr lang="ru-RU" dirty="0" smtClean="0"/>
              <a:t>и избавляться от возможных ошибок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ЭФФЕКТИВНОСТЬ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рационально </a:t>
            </a:r>
            <a:r>
              <a:rPr lang="ru-RU" dirty="0"/>
              <a:t>использовать ресурсы и избегать потерь (времени, ресурсов, и т.д.)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ОБЪЕКТИВНОСТЬ</a:t>
            </a:r>
            <a:r>
              <a:rPr lang="en-US" dirty="0"/>
              <a:t/>
            </a:r>
            <a:br>
              <a:rPr lang="en-US" dirty="0"/>
            </a:br>
            <a:r>
              <a:rPr lang="ru-RU" dirty="0" smtClean="0"/>
              <a:t>предоставлять только факты и избегать неверных интерпретаций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E9FCA-3BD4-4BEB-BA57-5B7B3C2691A5}" type="slidenum">
              <a:rPr lang="en-US" smtClean="0"/>
              <a:t>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859889" y="5807631"/>
            <a:ext cx="6053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https://grants.nih.gov/grants/research_integrity/whatis.htm</a:t>
            </a:r>
          </a:p>
        </p:txBody>
      </p:sp>
    </p:spTree>
    <p:extLst>
      <p:ext uri="{BB962C8B-B14F-4D97-AF65-F5344CB8AC3E}">
        <p14:creationId xmlns:p14="http://schemas.microsoft.com/office/powerpoint/2010/main" val="58607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620" y="132998"/>
            <a:ext cx="10515600" cy="1325563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Где нужна помощь библиотечных работников?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813" y="1730043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Академические свободы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Научная этика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Личные данные преподавателей, сотрудников и студентов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Авторские права и</a:t>
            </a:r>
            <a:r>
              <a:rPr lang="en-US" dirty="0" smtClean="0"/>
              <a:t> </a:t>
            </a:r>
            <a:r>
              <a:rPr lang="ru-RU" dirty="0" smtClean="0"/>
              <a:t>интеллектуальная собственность</a:t>
            </a:r>
            <a:endParaRPr lang="en-US" dirty="0" smtClean="0">
              <a:solidFill>
                <a:srgbClr val="0000FF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Пиратство: незаконное использование программного обеспечения, музыки, видео и т.д.</a:t>
            </a:r>
            <a:endParaRPr lang="en-US" dirty="0" smtClean="0">
              <a:solidFill>
                <a:srgbClr val="0000FF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Общедоступность </a:t>
            </a:r>
            <a:r>
              <a:rPr lang="en-US" dirty="0" smtClean="0"/>
              <a:t>(</a:t>
            </a:r>
            <a:r>
              <a:rPr lang="ru-RU" dirty="0" smtClean="0"/>
              <a:t>в </a:t>
            </a:r>
            <a:r>
              <a:rPr lang="ru-RU" dirty="0" err="1" smtClean="0"/>
              <a:t>т.ч</a:t>
            </a:r>
            <a:r>
              <a:rPr lang="ru-RU" dirty="0" smtClean="0"/>
              <a:t>. </a:t>
            </a:r>
            <a:r>
              <a:rPr lang="ru-RU" dirty="0"/>
              <a:t>д</a:t>
            </a:r>
            <a:r>
              <a:rPr lang="ru-RU" dirty="0" smtClean="0"/>
              <a:t>ля людей с ограниченными возможностями и проблемами в обучении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Информационные и технологические ресурсы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Университетское имущество</a:t>
            </a:r>
            <a:r>
              <a:rPr lang="en-US" dirty="0" smtClean="0"/>
              <a:t> </a:t>
            </a:r>
            <a:r>
              <a:rPr lang="ru-RU" dirty="0"/>
              <a:t>и </a:t>
            </a:r>
            <a:r>
              <a:rPr lang="ru-RU" dirty="0" smtClean="0"/>
              <a:t>библиотечные </a:t>
            </a:r>
            <a:r>
              <a:rPr lang="ru-RU" dirty="0"/>
              <a:t>ресурсы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Списывание</a:t>
            </a:r>
            <a:r>
              <a:rPr lang="en-US" dirty="0" smtClean="0"/>
              <a:t> </a:t>
            </a:r>
            <a:r>
              <a:rPr lang="ru-RU" dirty="0" smtClean="0"/>
              <a:t>и плагиат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E9FCA-3BD4-4BEB-BA57-5B7B3C2691A5}" type="slidenum">
              <a:rPr lang="en-US" smtClean="0"/>
              <a:t>7</a:t>
            </a:fld>
            <a:endParaRPr lang="en-US"/>
          </a:p>
        </p:txBody>
      </p:sp>
      <p:pic>
        <p:nvPicPr>
          <p:cNvPr id="5" name="Picture 4">
            <a:hlinkClick r:id="rId2"/>
          </p:cNvPr>
          <p:cNvPicPr>
            <a:picLocks noChangeAspect="1"/>
          </p:cNvPicPr>
          <p:nvPr/>
        </p:nvPicPr>
        <p:blipFill rotWithShape="1">
          <a:blip r:embed="rId3"/>
          <a:srcRect l="13367" t="1787" r="13942"/>
          <a:stretch/>
        </p:blipFill>
        <p:spPr>
          <a:xfrm>
            <a:off x="8995115" y="3904348"/>
            <a:ext cx="2954954" cy="2817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93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Почему</a:t>
            </a:r>
            <a:r>
              <a:rPr lang="en-US" b="1" dirty="0" smtClean="0">
                <a:solidFill>
                  <a:srgbClr val="C00000"/>
                </a:solidFill>
              </a:rPr>
              <a:t>?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1084081" cy="4351338"/>
          </a:xfrm>
        </p:spPr>
        <p:txBody>
          <a:bodyPr/>
          <a:lstStyle/>
          <a:p>
            <a:r>
              <a:rPr lang="ru-RU" dirty="0" smtClean="0"/>
              <a:t>Мы работаем вместе</a:t>
            </a:r>
            <a:r>
              <a:rPr lang="en-US" dirty="0" smtClean="0"/>
              <a:t>, </a:t>
            </a:r>
            <a:r>
              <a:rPr lang="az-Cyrl-AZ" dirty="0"/>
              <a:t>и вы наши партнеры</a:t>
            </a:r>
            <a:r>
              <a:rPr lang="en-US" dirty="0" smtClean="0"/>
              <a:t>!</a:t>
            </a:r>
          </a:p>
          <a:p>
            <a:r>
              <a:rPr lang="ru-RU" dirty="0" smtClean="0"/>
              <a:t>Вы составная и центральная часть университета</a:t>
            </a:r>
            <a:r>
              <a:rPr lang="en-US" dirty="0" smtClean="0"/>
              <a:t>.</a:t>
            </a:r>
          </a:p>
          <a:p>
            <a:r>
              <a:rPr lang="ru-RU" dirty="0" smtClean="0"/>
              <a:t>Библиотеками пользуются все без исключения факультеты</a:t>
            </a:r>
            <a:r>
              <a:rPr lang="en-US" dirty="0" smtClean="0"/>
              <a:t>,</a:t>
            </a:r>
            <a:r>
              <a:rPr lang="az-Cyrl-AZ" dirty="0"/>
              <a:t> ППС</a:t>
            </a:r>
            <a:r>
              <a:rPr lang="ru-RU" dirty="0" smtClean="0"/>
              <a:t> и студенты всех специальностей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E9FCA-3BD4-4BEB-BA57-5B7B3C2691A5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4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6020" y="3549650"/>
            <a:ext cx="3390900" cy="276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49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К</a:t>
            </a:r>
            <a:r>
              <a:rPr lang="ru-RU" b="1" dirty="0" smtClean="0">
                <a:solidFill>
                  <a:srgbClr val="C00000"/>
                </a:solidFill>
              </a:rPr>
              <a:t>огда и как</a:t>
            </a:r>
            <a:r>
              <a:rPr lang="en-US" b="1" dirty="0" smtClean="0">
                <a:solidFill>
                  <a:srgbClr val="C00000"/>
                </a:solidFill>
              </a:rPr>
              <a:t>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Всегда</a:t>
            </a:r>
            <a:endParaRPr lang="en-US" dirty="0" smtClean="0"/>
          </a:p>
          <a:p>
            <a:r>
              <a:rPr lang="ru-RU" dirty="0" smtClean="0"/>
              <a:t>От начала до конца</a:t>
            </a:r>
            <a:endParaRPr lang="en-US" dirty="0" smtClean="0"/>
          </a:p>
          <a:p>
            <a:pPr lvl="1"/>
            <a:r>
              <a:rPr lang="ru-RU" dirty="0" smtClean="0"/>
              <a:t>В научной деятельности</a:t>
            </a:r>
            <a:r>
              <a:rPr lang="en-US" dirty="0" smtClean="0"/>
              <a:t>: </a:t>
            </a:r>
            <a:r>
              <a:rPr lang="ru-RU" dirty="0" smtClean="0"/>
              <a:t>начиная от доступа к ресурсам и заканчивая публикацией результатов исследования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E9FCA-3BD4-4BEB-BA57-5B7B3C2691A5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4001294"/>
            <a:ext cx="3901430" cy="2497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80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7592</TotalTime>
  <Words>376</Words>
  <Application>Microsoft Office PowerPoint</Application>
  <PresentationFormat>Custom</PresentationFormat>
  <Paragraphs>83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Академическая Добросовестность  </vt:lpstr>
      <vt:lpstr>Академическая добросовестность в применении  к высшему образованию</vt:lpstr>
      <vt:lpstr>Академическая Добросовестность</vt:lpstr>
      <vt:lpstr>Списывание и плагиат в 21 веке</vt:lpstr>
      <vt:lpstr>Научная деятельность</vt:lpstr>
      <vt:lpstr>Где нужна помощь библиотечных работников?</vt:lpstr>
      <vt:lpstr>Почему?</vt:lpstr>
      <vt:lpstr>Когда и как?</vt:lpstr>
      <vt:lpstr>Возможные направления деятельности  </vt:lpstr>
      <vt:lpstr>Доступные ресурсы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DV</dc:creator>
  <cp:lastModifiedBy>Piotr Lapo</cp:lastModifiedBy>
  <cp:revision>131</cp:revision>
  <dcterms:created xsi:type="dcterms:W3CDTF">2016-05-06T15:11:07Z</dcterms:created>
  <dcterms:modified xsi:type="dcterms:W3CDTF">2016-05-24T00:41:54Z</dcterms:modified>
</cp:coreProperties>
</file>