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9" r:id="rId2"/>
    <p:sldId id="290" r:id="rId3"/>
    <p:sldId id="291" r:id="rId4"/>
    <p:sldId id="292" r:id="rId5"/>
    <p:sldId id="293" r:id="rId6"/>
    <p:sldId id="295" r:id="rId7"/>
    <p:sldId id="305" r:id="rId8"/>
    <p:sldId id="294" r:id="rId9"/>
    <p:sldId id="298" r:id="rId10"/>
    <p:sldId id="304" r:id="rId11"/>
    <p:sldId id="296" r:id="rId12"/>
    <p:sldId id="299" r:id="rId13"/>
    <p:sldId id="300" r:id="rId14"/>
    <p:sldId id="297" r:id="rId15"/>
    <p:sldId id="301" r:id="rId16"/>
    <p:sldId id="302" r:id="rId17"/>
    <p:sldId id="303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1" autoAdjust="0"/>
    <p:restoredTop sz="94660"/>
  </p:normalViewPr>
  <p:slideViewPr>
    <p:cSldViewPr>
      <p:cViewPr varScale="1">
        <p:scale>
          <a:sx n="112" d="100"/>
          <a:sy n="112" d="100"/>
        </p:scale>
        <p:origin x="172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2EF41-487A-46BD-95FC-BB876F5F2193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0EE4A-3BF4-4820-8335-0F3C5E266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16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9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6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9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6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3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3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5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1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5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3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A094-E9B6-4CE7-A0B0-E47428AA7AB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0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Lesley.moyo@wisc.edu" TargetMode="Externa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12" Type="http://schemas.openxmlformats.org/officeDocument/2006/relationships/image" Target="../media/image10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3.png"/><Relationship Id="rId11" Type="http://schemas.openxmlformats.org/officeDocument/2006/relationships/image" Target="../media/image9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hyperlink" Target="mailto:Lesley.moyo@wisc.edu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1660009" y="2420863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lvl="0" algn="ctr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1796808" y="155969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614" y="3240042"/>
            <a:ext cx="8496944" cy="1470025"/>
          </a:xfrm>
        </p:spPr>
        <p:txBody>
          <a:bodyPr>
            <a:noAutofit/>
          </a:bodyPr>
          <a:lstStyle/>
          <a:p>
            <a:pPr fontAlgn="base"/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COVID-19 Impact on Information Organization:</a:t>
            </a:r>
            <a:b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Delivering Information and Library Services During a Pandemic</a:t>
            </a:r>
            <a:br>
              <a:rPr lang="en-US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6409" y="5016246"/>
            <a:ext cx="6400800" cy="146149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4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Lesley </a:t>
            </a:r>
            <a:r>
              <a:rPr lang="en-US" sz="1400" b="1" dirty="0" err="1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Moyo</a:t>
            </a:r>
            <a:endParaRPr lang="en-US" sz="1400" b="1" dirty="0">
              <a:solidFill>
                <a:srgbClr val="935739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i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Associate University Librarian for Public Services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University of Wisconsin-Madison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Madison, Wisconsin U.S.A.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  <a:hlinkClick r:id="rId4"/>
              </a:rPr>
              <a:t>Lesley.moyo@wisc.edu</a:t>
            </a: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65" y="235792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831" y="575685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228" y="643687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86" y="559427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D05FCDD3-3FE2-4445-AE86-21D97835FB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33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39"/>
    </mc:Choice>
    <mc:Fallback>
      <p:transition spd="slow" advTm="218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F0C3-6066-9142-BBD9-6B68D9E4F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A2130-E3B9-E843-9EFA-9DD0E698B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en-US" dirty="0"/>
              <a:t>Uncertainties</a:t>
            </a:r>
          </a:p>
          <a:p>
            <a:pPr lvl="1"/>
            <a:r>
              <a:rPr lang="en-US" dirty="0"/>
              <a:t>Sometimes pandemic guidelines not clear</a:t>
            </a:r>
          </a:p>
          <a:p>
            <a:pPr lvl="1"/>
            <a:r>
              <a:rPr lang="en-US" dirty="0"/>
              <a:t>Application of pandemic guidelines to library settings could be challenging</a:t>
            </a:r>
          </a:p>
          <a:p>
            <a:r>
              <a:rPr lang="en-US" dirty="0"/>
              <a:t>Rapid pace of change</a:t>
            </a:r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0A583B2-B32B-5E40-9A4F-6C24C606F8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5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978"/>
    </mc:Choice>
    <mc:Fallback>
      <p:transition spd="slow" advTm="199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AF49FD-99A6-754A-8BB9-CCA086CE3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2564904"/>
            <a:ext cx="7772400" cy="1362075"/>
          </a:xfrm>
        </p:spPr>
        <p:txBody>
          <a:bodyPr/>
          <a:lstStyle/>
          <a:p>
            <a:r>
              <a:rPr lang="en-US" dirty="0"/>
              <a:t>Information  &amp; Services organization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15ECADB-A3F8-6C45-8492-CCACBB670E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7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26"/>
    </mc:Choice>
    <mc:Fallback>
      <p:transition spd="slow" advTm="93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9763-3F45-624A-A64B-BA40F518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868958"/>
          </a:xfrm>
        </p:spPr>
        <p:txBody>
          <a:bodyPr>
            <a:normAutofit fontScale="90000"/>
          </a:bodyPr>
          <a:lstStyle/>
          <a:p>
            <a:r>
              <a:rPr lang="en-US" dirty="0"/>
              <a:t>Successfully Delivering Services During Pandemic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9908-F52A-1640-8C4A-717F5390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844824"/>
            <a:ext cx="7283152" cy="4281339"/>
          </a:xfrm>
        </p:spPr>
        <p:txBody>
          <a:bodyPr/>
          <a:lstStyle/>
          <a:p>
            <a:r>
              <a:rPr lang="en-US" dirty="0"/>
              <a:t>Have a strong virtual presence</a:t>
            </a:r>
          </a:p>
          <a:p>
            <a:pPr lvl="1"/>
            <a:r>
              <a:rPr lang="en-US" dirty="0"/>
              <a:t>Clear organization of Web information</a:t>
            </a:r>
          </a:p>
          <a:p>
            <a:pPr lvl="1"/>
            <a:r>
              <a:rPr lang="en-US" dirty="0"/>
              <a:t>Portals for specialized support</a:t>
            </a:r>
          </a:p>
          <a:p>
            <a:pPr lvl="1"/>
            <a:r>
              <a:rPr lang="en-US" dirty="0"/>
              <a:t>Chat services for real-time communication</a:t>
            </a:r>
          </a:p>
          <a:p>
            <a:pPr lvl="1"/>
            <a:r>
              <a:rPr lang="en-US" dirty="0"/>
              <a:t>Prominent announcements/news area with current updates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2AEF848-9170-AF48-8996-9E84EC6122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4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784"/>
    </mc:Choice>
    <mc:Fallback>
      <p:transition spd="slow" advTm="57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9763-3F45-624A-A64B-BA40F518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868958"/>
          </a:xfrm>
        </p:spPr>
        <p:txBody>
          <a:bodyPr>
            <a:normAutofit fontScale="90000"/>
          </a:bodyPr>
          <a:lstStyle/>
          <a:p>
            <a:r>
              <a:rPr lang="en-US" dirty="0"/>
              <a:t>Successfully Delivering Services During Pandemic …</a:t>
            </a:r>
            <a:r>
              <a:rPr lang="en-US" i="1" dirty="0"/>
              <a:t>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9908-F52A-1640-8C4A-717F5390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844824"/>
            <a:ext cx="7283152" cy="4281339"/>
          </a:xfrm>
        </p:spPr>
        <p:txBody>
          <a:bodyPr/>
          <a:lstStyle/>
          <a:p>
            <a:r>
              <a:rPr lang="en-US" dirty="0"/>
              <a:t>Prioritize services</a:t>
            </a:r>
          </a:p>
          <a:p>
            <a:pPr lvl="1"/>
            <a:r>
              <a:rPr lang="en-US" dirty="0"/>
              <a:t>Reorganize workflows as needed</a:t>
            </a:r>
          </a:p>
          <a:p>
            <a:r>
              <a:rPr lang="en-US" dirty="0"/>
              <a:t>Strong support for staff </a:t>
            </a:r>
          </a:p>
          <a:p>
            <a:pPr lvl="1"/>
            <a:r>
              <a:rPr lang="en-US" dirty="0"/>
              <a:t>Flexibility</a:t>
            </a:r>
          </a:p>
          <a:p>
            <a:r>
              <a:rPr lang="en-US" dirty="0"/>
              <a:t>Leverage  partnerships </a:t>
            </a:r>
          </a:p>
          <a:p>
            <a:pPr lvl="1"/>
            <a:r>
              <a:rPr lang="en-US" dirty="0"/>
              <a:t>For example at UW-Madison: </a:t>
            </a:r>
            <a:r>
              <a:rPr lang="en-US" dirty="0" err="1"/>
              <a:t>HathiTrust</a:t>
            </a:r>
            <a:r>
              <a:rPr lang="en-US" dirty="0"/>
              <a:t>, CRL, BTAA, various publishers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2EA817A-1E36-894E-9798-D6F4091ECF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19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7877"/>
    </mc:Choice>
    <mc:Fallback>
      <p:transition spd="slow" advTm="77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6B09-A2C5-6044-87BF-83DDD3ED3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2747962"/>
            <a:ext cx="7772400" cy="1362075"/>
          </a:xfrm>
        </p:spPr>
        <p:txBody>
          <a:bodyPr/>
          <a:lstStyle/>
          <a:p>
            <a:r>
              <a:rPr lang="en-US" dirty="0"/>
              <a:t>Lessons for the future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AFB96766-974E-4F44-8E12-5424CD6889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4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87"/>
    </mc:Choice>
    <mc:Fallback>
      <p:transition spd="slow" advTm="61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9763-3F45-624A-A64B-BA40F518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868958"/>
          </a:xfrm>
        </p:spPr>
        <p:txBody>
          <a:bodyPr/>
          <a:lstStyle/>
          <a:p>
            <a:r>
              <a:rPr lang="en-US" dirty="0"/>
              <a:t>Preparedness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9908-F52A-1640-8C4A-717F5390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844824"/>
            <a:ext cx="7499176" cy="4281339"/>
          </a:xfrm>
        </p:spPr>
        <p:txBody>
          <a:bodyPr/>
          <a:lstStyle/>
          <a:p>
            <a:r>
              <a:rPr lang="en-US" dirty="0"/>
              <a:t>Have a COOP (Continuity of Operations Plan)</a:t>
            </a:r>
          </a:p>
          <a:p>
            <a:r>
              <a:rPr lang="en-US" dirty="0"/>
              <a:t>Optimize your Website</a:t>
            </a:r>
          </a:p>
          <a:p>
            <a:pPr lvl="1"/>
            <a:r>
              <a:rPr lang="en-US" dirty="0"/>
              <a:t>Intuitive organization of information and services</a:t>
            </a:r>
          </a:p>
          <a:p>
            <a:pPr lvl="1"/>
            <a:r>
              <a:rPr lang="en-US" dirty="0"/>
              <a:t>Obvious user access to support</a:t>
            </a:r>
          </a:p>
          <a:p>
            <a:pPr lvl="1"/>
            <a:r>
              <a:rPr lang="en-US" dirty="0"/>
              <a:t>Strong communication channel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B9159440-E8D6-854B-8432-6A35502FFF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523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138"/>
    </mc:Choice>
    <mc:Fallback>
      <p:transition spd="slow" advTm="46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7F-5823-0C48-A08B-E6610E43D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Preparedness… </a:t>
            </a:r>
            <a:r>
              <a:rPr lang="en-US" i="1" dirty="0"/>
              <a:t>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A41F8-F52A-2B4C-A4D2-8355678F9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en-US" dirty="0"/>
              <a:t>Review your library’s performance during the COVID-19 pandemic</a:t>
            </a:r>
          </a:p>
          <a:p>
            <a:pPr lvl="1"/>
            <a:r>
              <a:rPr lang="en-US" dirty="0"/>
              <a:t>What did you learn?</a:t>
            </a:r>
          </a:p>
          <a:p>
            <a:pPr lvl="1"/>
            <a:r>
              <a:rPr lang="en-US" dirty="0"/>
              <a:t>What were the key challenges and how did you overcome them?</a:t>
            </a:r>
          </a:p>
          <a:p>
            <a:pPr lvl="1"/>
            <a:r>
              <a:rPr lang="en-US" dirty="0"/>
              <a:t>What were some positive outcomes of your service delivery?</a:t>
            </a:r>
          </a:p>
          <a:p>
            <a:pPr lvl="1"/>
            <a:r>
              <a:rPr lang="en-US" dirty="0"/>
              <a:t>How would you handle a similar situation in the future?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ADB5092-220B-8041-85B7-44A00F6944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43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55"/>
    </mc:Choice>
    <mc:Fallback>
      <p:transition spd="slow" advTm="31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439B2-F027-C644-9235-ECA60094A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Preparedness… </a:t>
            </a:r>
            <a:r>
              <a:rPr lang="en-US" i="1" dirty="0"/>
              <a:t>Cont.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EF5D-C5A6-8649-ADDE-E7FB5CE2B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r>
              <a:rPr lang="en-US" dirty="0"/>
              <a:t>Retain important documentation from the COVID-19 library experience that might be useful in future</a:t>
            </a:r>
          </a:p>
          <a:p>
            <a:r>
              <a:rPr lang="en-US" dirty="0"/>
              <a:t>Survey your users about their academic experience during the pandemic</a:t>
            </a:r>
          </a:p>
          <a:p>
            <a:pPr lvl="1"/>
            <a:r>
              <a:rPr lang="en-US" dirty="0"/>
              <a:t>You will gain useful insights for your services going forward</a:t>
            </a:r>
          </a:p>
          <a:p>
            <a:pPr lvl="1"/>
            <a:r>
              <a:rPr lang="en-US" dirty="0"/>
              <a:t>UW-Madison Graduate School survey of students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A894905-7227-9E4D-A64D-8D22866668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57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981"/>
    </mc:Choice>
    <mc:Fallback>
      <p:transition spd="slow" advTm="419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1660009" y="3056871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lvl="0" algn="ctr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1796808" y="2195702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54208" y="3429000"/>
            <a:ext cx="7772400" cy="136963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THANK YOU FOR LISTENING!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54880" y="4725144"/>
            <a:ext cx="6400800" cy="1752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4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Lesley </a:t>
            </a:r>
            <a:r>
              <a:rPr lang="en-US" sz="1400" b="1" dirty="0" err="1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Moyo</a:t>
            </a:r>
            <a:endParaRPr lang="en-US" sz="1400" b="1" dirty="0">
              <a:solidFill>
                <a:srgbClr val="935739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i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Associate University Librarian for Public Services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University of Wisconsin-Madison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Madison, Wisconsin U.S.A.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  <a:hlinkClick r:id="rId4"/>
              </a:rPr>
              <a:t>Lesley.moyo@wisc.edu</a:t>
            </a:r>
            <a:endParaRPr lang="ru-RU" sz="4000" dirty="0">
              <a:latin typeface="Arial" pitchFamily="34" charset="0"/>
              <a:cs typeface="Arial" pitchFamily="34" charset="0"/>
            </a:endParaRPr>
          </a:p>
          <a:p>
            <a:endParaRPr lang="ru-RU" sz="4000" dirty="0"/>
          </a:p>
          <a:p>
            <a:endParaRPr lang="ru-RU" dirty="0"/>
          </a:p>
        </p:txBody>
      </p:sp>
      <p:pic>
        <p:nvPicPr>
          <p:cNvPr id="16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64" y="927470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30" y="1267363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27" y="1335365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085" y="1251105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User\Downloads\Wiley_Wordmark_black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816" y="351300"/>
            <a:ext cx="918318" cy="36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User\Desktop\EALC\SN_logo_cmyk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t="34020" r="14676" b="48970"/>
          <a:stretch/>
        </p:blipFill>
        <p:spPr bwMode="auto">
          <a:xfrm>
            <a:off x="6511442" y="459828"/>
            <a:ext cx="1152128" cy="19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User\Downloads\MikroInfo_IEEE_vx_300ppi-0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92" b="5680"/>
          <a:stretch/>
        </p:blipFill>
        <p:spPr bwMode="auto">
          <a:xfrm>
            <a:off x="2606641" y="227823"/>
            <a:ext cx="1745978" cy="58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User\Downloads\T&amp;F Group-logo-white-on-blu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99" y="369810"/>
            <a:ext cx="1333616" cy="3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User\Downloads\Copy of ELS logo EALC2020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64" y="302334"/>
            <a:ext cx="507311" cy="50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3930C278-5BBC-FF48-A94C-21E3A0B730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535"/>
    </mc:Choice>
    <mc:Fallback>
      <p:transition spd="slow" advTm="21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4E4BD-83E8-714D-898E-DE8B8FC49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77549-8F53-A445-AC6F-2CC04673A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Pandemic-driven library transformation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Information and  services 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Lessons for the future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3BC03A3-7EEE-FC47-AF2A-A86F4A211C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48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448"/>
    </mc:Choice>
    <mc:Fallback>
      <p:transition spd="slow" advTm="194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AF49FD-99A6-754A-8BB9-CCA086CE3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2564904"/>
            <a:ext cx="7772400" cy="1362075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85443FD-8EAD-BC48-A4BC-0E5F8539D6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33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73"/>
    </mc:Choice>
    <mc:Fallback>
      <p:transition spd="slow" advTm="7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9AC01-FEF8-9F4C-A393-6C71FE43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Pandemic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96C5A-6388-2D4F-8FEA-85B1B12A9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en-US" dirty="0"/>
              <a:t>Global in scope</a:t>
            </a:r>
          </a:p>
          <a:p>
            <a:r>
              <a:rPr lang="en-US" dirty="0"/>
              <a:t>Catastrophic in nature</a:t>
            </a:r>
          </a:p>
          <a:p>
            <a:r>
              <a:rPr lang="en-US" dirty="0"/>
              <a:t>Rapid in progression</a:t>
            </a:r>
          </a:p>
          <a:p>
            <a:r>
              <a:rPr lang="en-US" dirty="0"/>
              <a:t>Impacting every sector of life and human endeavor</a:t>
            </a:r>
          </a:p>
          <a:p>
            <a:r>
              <a:rPr lang="en-US" dirty="0"/>
              <a:t>Higher education and academic libraries challenged</a:t>
            </a:r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BF75F3C8-1E77-FF43-9F43-FB2CA86822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16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662"/>
    </mc:Choice>
    <mc:Fallback>
      <p:transition spd="slow" advTm="326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00C7-3D24-C047-BA9B-8963CC5D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to Pandemic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EB230-736B-834E-81AF-A29A1B1B5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417638"/>
            <a:ext cx="7211144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Higher education need to ensure continuity of research, teaching, and learning </a:t>
            </a:r>
          </a:p>
          <a:p>
            <a:r>
              <a:rPr lang="en-US" dirty="0"/>
              <a:t>Academic libraries as key players in supporting academic missions of their respective institutions</a:t>
            </a:r>
          </a:p>
          <a:p>
            <a:r>
              <a:rPr lang="en-US" dirty="0"/>
              <a:t>No library is an island: We all shared information and learned from one another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0445D9F-8197-A741-A082-C50FA591B2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21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807"/>
    </mc:Choice>
    <mc:Fallback>
      <p:transition spd="slow" advTm="498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AF49FD-99A6-754A-8BB9-CCA086CE3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2564904"/>
            <a:ext cx="7988424" cy="1362075"/>
          </a:xfrm>
        </p:spPr>
        <p:txBody>
          <a:bodyPr/>
          <a:lstStyle/>
          <a:p>
            <a:r>
              <a:rPr lang="en-US" dirty="0"/>
              <a:t>UW-Madison’s Pandemic-driven library transformation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6E64FF2-E2C0-8D4D-86DF-AA469AFA6C5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2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505"/>
    </mc:Choice>
    <mc:Fallback>
      <p:transition spd="slow" advTm="125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ADEAC-5E8A-4D4D-99F3-DF1E0553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UW-Madison Response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C4BC9-A37D-4142-93B6-B6FBEA828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UW-Madison Libraries role in enabling continuity of research, teaching, and learning</a:t>
            </a:r>
          </a:p>
          <a:p>
            <a:pPr lvl="1"/>
            <a:r>
              <a:rPr lang="en-US" dirty="0"/>
              <a:t>Support of campus pivot to online learning</a:t>
            </a:r>
          </a:p>
          <a:p>
            <a:pPr lvl="1"/>
            <a:r>
              <a:rPr lang="en-US" dirty="0"/>
              <a:t>Online delivery of library instruction</a:t>
            </a:r>
          </a:p>
          <a:p>
            <a:pPr lvl="1"/>
            <a:r>
              <a:rPr lang="en-US" dirty="0"/>
              <a:t>Facilitating access to print collections through digitization</a:t>
            </a:r>
          </a:p>
          <a:p>
            <a:pPr lvl="1"/>
            <a:r>
              <a:rPr lang="en-US" dirty="0"/>
              <a:t>Liaison consultations and research support</a:t>
            </a:r>
          </a:p>
          <a:p>
            <a:pPr lvl="1"/>
            <a:r>
              <a:rPr lang="en-US" dirty="0"/>
              <a:t>Chat services</a:t>
            </a:r>
          </a:p>
          <a:p>
            <a:pPr lvl="1"/>
            <a:r>
              <a:rPr lang="en-US" dirty="0"/>
              <a:t>Etc.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E22DC33-46E3-D24B-8A01-10D8026769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5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094"/>
    </mc:Choice>
    <mc:Fallback>
      <p:transition spd="slow" advTm="1070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778A3-12BE-B94A-A30D-1DA7C899E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2517E-F605-8049-8EB5-DC961892F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174" y="1417638"/>
            <a:ext cx="7643192" cy="4525963"/>
          </a:xfrm>
        </p:spPr>
        <p:txBody>
          <a:bodyPr/>
          <a:lstStyle/>
          <a:p>
            <a:r>
              <a:rPr lang="en-US" dirty="0"/>
              <a:t>Creative ways of organizing, accessing, and delivering services and information</a:t>
            </a:r>
          </a:p>
          <a:p>
            <a:r>
              <a:rPr lang="en-US" dirty="0"/>
              <a:t>Emphasis on virtual support </a:t>
            </a:r>
          </a:p>
          <a:p>
            <a:r>
              <a:rPr lang="en-US" dirty="0"/>
              <a:t>Still needed to use physical spaces for:</a:t>
            </a:r>
          </a:p>
          <a:p>
            <a:pPr lvl="1"/>
            <a:r>
              <a:rPr lang="en-US" dirty="0"/>
              <a:t>Digitization</a:t>
            </a:r>
          </a:p>
          <a:p>
            <a:pPr lvl="1"/>
            <a:r>
              <a:rPr lang="en-US" dirty="0"/>
              <a:t>ILL</a:t>
            </a:r>
          </a:p>
          <a:p>
            <a:pPr lvl="1"/>
            <a:r>
              <a:rPr lang="en-US" dirty="0"/>
              <a:t>Pick Up Service (books &amp; laptops)</a:t>
            </a:r>
          </a:p>
          <a:p>
            <a:r>
              <a:rPr lang="en-US" dirty="0"/>
              <a:t>Gradual reopening of physical spaces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448759AF-42F0-7141-9376-412F23651E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2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901"/>
    </mc:Choice>
    <mc:Fallback>
      <p:transition spd="slow" advTm="71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EE9E0-58F6-0043-965B-F1C817EB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SERVICE MODELS…</a:t>
            </a:r>
            <a:r>
              <a:rPr lang="en-US" i="1" dirty="0"/>
              <a:t>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1A875-D36F-754B-8343-0728FAB6A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628800"/>
            <a:ext cx="7776864" cy="4525963"/>
          </a:xfrm>
        </p:spPr>
        <p:txBody>
          <a:bodyPr/>
          <a:lstStyle/>
          <a:p>
            <a:r>
              <a:rPr lang="en-US" dirty="0"/>
              <a:t>Redeployment of staff</a:t>
            </a:r>
          </a:p>
          <a:p>
            <a:r>
              <a:rPr lang="en-US" dirty="0"/>
              <a:t>Continual changes and adjustments</a:t>
            </a:r>
          </a:p>
          <a:p>
            <a:r>
              <a:rPr lang="en-US" dirty="0"/>
              <a:t>Aligning with Campus, State, and National. Mandates</a:t>
            </a:r>
          </a:p>
          <a:p>
            <a:r>
              <a:rPr lang="en-US" dirty="0"/>
              <a:t>Active Communication with staff, patrons, and partners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2F8F90A-43CC-4041-83AE-D8EDB7A119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29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940"/>
    </mc:Choice>
    <mc:Fallback>
      <p:transition spd="slow" advTm="609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2901</TotalTime>
  <Words>529</Words>
  <Application>Microsoft Macintosh PowerPoint</Application>
  <PresentationFormat>On-screen Show (4:3)</PresentationFormat>
  <Paragraphs>94</Paragraphs>
  <Slides>18</Slides>
  <Notes>0</Notes>
  <HiddenSlides>0</HiddenSlides>
  <MMClips>18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COVID-19 Impact on Information Organization: Delivering Information and Library Services During a Pandemic </vt:lpstr>
      <vt:lpstr>Outline</vt:lpstr>
      <vt:lpstr>introduction</vt:lpstr>
      <vt:lpstr>Pandemic Impact</vt:lpstr>
      <vt:lpstr>Response to Pandemic</vt:lpstr>
      <vt:lpstr>UW-Madison’s Pandemic-driven library transformation</vt:lpstr>
      <vt:lpstr>UW-Madison Response</vt:lpstr>
      <vt:lpstr>New Service Models</vt:lpstr>
      <vt:lpstr>NEW SERVICE MODELS…Cont.</vt:lpstr>
      <vt:lpstr>Pitfalls </vt:lpstr>
      <vt:lpstr>Information  &amp; Services organization</vt:lpstr>
      <vt:lpstr>Successfully Delivering Services During Pandemic </vt:lpstr>
      <vt:lpstr>Successfully Delivering Services During Pandemic …Cont.</vt:lpstr>
      <vt:lpstr>Lessons for the future</vt:lpstr>
      <vt:lpstr>Preparedness</vt:lpstr>
      <vt:lpstr>Preparedness… Cont.</vt:lpstr>
      <vt:lpstr>Preparedness… Cont.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Lesley Moyo</cp:lastModifiedBy>
  <cp:revision>71</cp:revision>
  <dcterms:created xsi:type="dcterms:W3CDTF">2021-05-25T08:45:53Z</dcterms:created>
  <dcterms:modified xsi:type="dcterms:W3CDTF">2021-06-06T16:16:58Z</dcterms:modified>
</cp:coreProperties>
</file>