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84" r:id="rId3"/>
    <p:sldId id="286" r:id="rId4"/>
    <p:sldId id="287" r:id="rId5"/>
    <p:sldId id="316" r:id="rId6"/>
    <p:sldId id="292" r:id="rId7"/>
    <p:sldId id="317" r:id="rId8"/>
    <p:sldId id="318" r:id="rId9"/>
    <p:sldId id="322" r:id="rId10"/>
    <p:sldId id="323" r:id="rId11"/>
    <p:sldId id="325" r:id="rId12"/>
    <p:sldId id="326" r:id="rId13"/>
    <p:sldId id="32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Bales" initials="SB" lastIdx="22" clrIdx="0">
    <p:extLst/>
  </p:cmAuthor>
  <p:cmAuthor id="2" name="Azad Singh Bali" initials="ASB" lastIdx="2"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6" autoAdjust="0"/>
    <p:restoredTop sz="75433" autoAdjust="0"/>
  </p:normalViewPr>
  <p:slideViewPr>
    <p:cSldViewPr snapToGrid="0">
      <p:cViewPr varScale="1">
        <p:scale>
          <a:sx n="97" d="100"/>
          <a:sy n="97" d="100"/>
        </p:scale>
        <p:origin x="173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3EF59F-8765-42BD-BD63-D51DCC2D5781}" type="datetimeFigureOut">
              <a:rPr lang="en-US" smtClean="0"/>
              <a:t>10/4/18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1CD6D2-E2B2-4BF3-A58B-D8FB148E9697}" type="slidenum">
              <a:rPr lang="en-US" smtClean="0"/>
              <a:t>‹#›</a:t>
            </a:fld>
            <a:endParaRPr lang="en-US"/>
          </a:p>
        </p:txBody>
      </p:sp>
    </p:spTree>
    <p:extLst>
      <p:ext uri="{BB962C8B-B14F-4D97-AF65-F5344CB8AC3E}">
        <p14:creationId xmlns:p14="http://schemas.microsoft.com/office/powerpoint/2010/main" val="1044035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Should emphasize that achieving UHC requires efficient use of health resources to reach more people without adding to fiscal burden.</a:t>
            </a:r>
          </a:p>
        </p:txBody>
      </p:sp>
      <p:sp>
        <p:nvSpPr>
          <p:cNvPr id="4" name="Slide Number Placeholder 3"/>
          <p:cNvSpPr>
            <a:spLocks noGrp="1"/>
          </p:cNvSpPr>
          <p:nvPr>
            <p:ph type="sldNum" sz="quarter" idx="10"/>
          </p:nvPr>
        </p:nvSpPr>
        <p:spPr/>
        <p:txBody>
          <a:bodyPr/>
          <a:lstStyle/>
          <a:p>
            <a:fld id="{B91CD6D2-E2B2-4BF3-A58B-D8FB148E9697}" type="slidenum">
              <a:rPr lang="en-US" smtClean="0"/>
              <a:t>2</a:t>
            </a:fld>
            <a:endParaRPr lang="en-US"/>
          </a:p>
        </p:txBody>
      </p:sp>
    </p:spTree>
    <p:extLst>
      <p:ext uri="{BB962C8B-B14F-4D97-AF65-F5344CB8AC3E}">
        <p14:creationId xmlns:p14="http://schemas.microsoft.com/office/powerpoint/2010/main" val="2054711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relevant instrument is some kind of budget constraint, such as global budget, capitation. In most places this amount is somewhat historically based, but determined more by political decisions than some technical cost accounting.</a:t>
            </a:r>
          </a:p>
          <a:p>
            <a:r>
              <a:rPr lang="en-GB" dirty="0"/>
              <a:t>This is not only for financial protection objectives, but also to ensure that the first measure can actually be effective at disincentivizing overprovision.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It should reflect different case mix, different level of specialty, but can also take into account equity considerations and the need to attract and retain resources in disadvantaged areas or specialties.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It also means peer review of medical practice to set concrete rules for which services to provide when, and/or peer review of actual practice.</a:t>
            </a:r>
          </a:p>
          <a:p>
            <a:endParaRPr lang="en-GB" dirty="0"/>
          </a:p>
        </p:txBody>
      </p:sp>
      <p:sp>
        <p:nvSpPr>
          <p:cNvPr id="4" name="Slide Number Placeholder 3"/>
          <p:cNvSpPr>
            <a:spLocks noGrp="1"/>
          </p:cNvSpPr>
          <p:nvPr>
            <p:ph type="sldNum" sz="quarter" idx="10"/>
          </p:nvPr>
        </p:nvSpPr>
        <p:spPr/>
        <p:txBody>
          <a:bodyPr/>
          <a:lstStyle/>
          <a:p>
            <a:fld id="{B91CD6D2-E2B2-4BF3-A58B-D8FB148E9697}" type="slidenum">
              <a:rPr lang="en-US" smtClean="0"/>
              <a:t>5</a:t>
            </a:fld>
            <a:endParaRPr lang="en-US"/>
          </a:p>
        </p:txBody>
      </p:sp>
    </p:spTree>
    <p:extLst>
      <p:ext uri="{BB962C8B-B14F-4D97-AF65-F5344CB8AC3E}">
        <p14:creationId xmlns:p14="http://schemas.microsoft.com/office/powerpoint/2010/main" val="37063626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Thailand aimed at achieving universal health care by ensuring efficiency of service provision so the Finance Ministry could afford to subsidize all uninsured individuals.</a:t>
            </a:r>
          </a:p>
          <a:p>
            <a:endParaRPr lang="en-US"/>
          </a:p>
        </p:txBody>
      </p:sp>
      <p:sp>
        <p:nvSpPr>
          <p:cNvPr id="4" name="Slide Number Placeholder 3"/>
          <p:cNvSpPr>
            <a:spLocks noGrp="1"/>
          </p:cNvSpPr>
          <p:nvPr>
            <p:ph type="sldNum" sz="quarter" idx="10"/>
          </p:nvPr>
        </p:nvSpPr>
        <p:spPr/>
        <p:txBody>
          <a:bodyPr/>
          <a:lstStyle/>
          <a:p>
            <a:fld id="{B91CD6D2-E2B2-4BF3-A58B-D8FB148E9697}" type="slidenum">
              <a:rPr lang="en-US" smtClean="0"/>
              <a:t>9</a:t>
            </a:fld>
            <a:endParaRPr lang="en-US"/>
          </a:p>
        </p:txBody>
      </p:sp>
    </p:spTree>
    <p:extLst>
      <p:ext uri="{BB962C8B-B14F-4D97-AF65-F5344CB8AC3E}">
        <p14:creationId xmlns:p14="http://schemas.microsoft.com/office/powerpoint/2010/main" val="32589518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Thailand aimed at achieving universal health care by ensuring efficiency of service provision so the Finance Ministry could afford to subsidize all uninsured individuals.</a:t>
            </a:r>
          </a:p>
          <a:p>
            <a:endParaRPr lang="en-US"/>
          </a:p>
        </p:txBody>
      </p:sp>
      <p:sp>
        <p:nvSpPr>
          <p:cNvPr id="4" name="Slide Number Placeholder 3"/>
          <p:cNvSpPr>
            <a:spLocks noGrp="1"/>
          </p:cNvSpPr>
          <p:nvPr>
            <p:ph type="sldNum" sz="quarter" idx="10"/>
          </p:nvPr>
        </p:nvSpPr>
        <p:spPr/>
        <p:txBody>
          <a:bodyPr/>
          <a:lstStyle/>
          <a:p>
            <a:fld id="{B91CD6D2-E2B2-4BF3-A58B-D8FB148E9697}" type="slidenum">
              <a:rPr lang="en-US" smtClean="0"/>
              <a:t>10</a:t>
            </a:fld>
            <a:endParaRPr lang="en-US"/>
          </a:p>
        </p:txBody>
      </p:sp>
    </p:spTree>
    <p:extLst>
      <p:ext uri="{BB962C8B-B14F-4D97-AF65-F5344CB8AC3E}">
        <p14:creationId xmlns:p14="http://schemas.microsoft.com/office/powerpoint/2010/main" val="512486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t>Thailand initially applied an inclusive capitation for inpatient and outpatient care in the UC scheme.  This minimized political costs of shifting away from FFS to prospective payments.</a:t>
            </a:r>
            <a:endParaRPr lang="en-US"/>
          </a:p>
          <a:p>
            <a:endParaRPr lang="en-US"/>
          </a:p>
        </p:txBody>
      </p:sp>
      <p:sp>
        <p:nvSpPr>
          <p:cNvPr id="4" name="Slide Number Placeholder 3"/>
          <p:cNvSpPr>
            <a:spLocks noGrp="1"/>
          </p:cNvSpPr>
          <p:nvPr>
            <p:ph type="sldNum" sz="quarter" idx="10"/>
          </p:nvPr>
        </p:nvSpPr>
        <p:spPr/>
        <p:txBody>
          <a:bodyPr/>
          <a:lstStyle/>
          <a:p>
            <a:fld id="{B91CD6D2-E2B2-4BF3-A58B-D8FB148E9697}" type="slidenum">
              <a:rPr lang="en-US" smtClean="0"/>
              <a:t>11</a:t>
            </a:fld>
            <a:endParaRPr lang="en-US"/>
          </a:p>
        </p:txBody>
      </p:sp>
    </p:spTree>
    <p:extLst>
      <p:ext uri="{BB962C8B-B14F-4D97-AF65-F5344CB8AC3E}">
        <p14:creationId xmlns:p14="http://schemas.microsoft.com/office/powerpoint/2010/main" val="2135088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Thailand aimed at achieving universal health care by ensuring efficiency of service provision so the Finance Ministry could afford to subsidize all uninsured individuals.</a:t>
            </a:r>
          </a:p>
          <a:p>
            <a:endParaRPr lang="en-US"/>
          </a:p>
        </p:txBody>
      </p:sp>
      <p:sp>
        <p:nvSpPr>
          <p:cNvPr id="4" name="Slide Number Placeholder 3"/>
          <p:cNvSpPr>
            <a:spLocks noGrp="1"/>
          </p:cNvSpPr>
          <p:nvPr>
            <p:ph type="sldNum" sz="quarter" idx="10"/>
          </p:nvPr>
        </p:nvSpPr>
        <p:spPr/>
        <p:txBody>
          <a:bodyPr/>
          <a:lstStyle/>
          <a:p>
            <a:fld id="{B91CD6D2-E2B2-4BF3-A58B-D8FB148E9697}" type="slidenum">
              <a:rPr lang="en-US" smtClean="0"/>
              <a:t>12</a:t>
            </a:fld>
            <a:endParaRPr lang="en-US"/>
          </a:p>
        </p:txBody>
      </p:sp>
    </p:spTree>
    <p:extLst>
      <p:ext uri="{BB962C8B-B14F-4D97-AF65-F5344CB8AC3E}">
        <p14:creationId xmlns:p14="http://schemas.microsoft.com/office/powerpoint/2010/main" val="2654632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13C55-C5ED-4F99-AB4B-B95112F0A1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60CB8D6-2AB8-4481-A4A1-32BC20B1EF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28E2028-F689-45EF-98DB-530BC2A3E02B}"/>
              </a:ext>
            </a:extLst>
          </p:cNvPr>
          <p:cNvSpPr>
            <a:spLocks noGrp="1"/>
          </p:cNvSpPr>
          <p:nvPr>
            <p:ph type="dt" sz="half" idx="10"/>
          </p:nvPr>
        </p:nvSpPr>
        <p:spPr/>
        <p:txBody>
          <a:bodyPr/>
          <a:lstStyle/>
          <a:p>
            <a:fld id="{B5B8F449-7D95-462B-981E-8193A80E9E80}" type="datetimeFigureOut">
              <a:rPr lang="en-US" smtClean="0"/>
              <a:t>10/4/18</a:t>
            </a:fld>
            <a:endParaRPr lang="en-US"/>
          </a:p>
        </p:txBody>
      </p:sp>
      <p:sp>
        <p:nvSpPr>
          <p:cNvPr id="5" name="Footer Placeholder 4">
            <a:extLst>
              <a:ext uri="{FF2B5EF4-FFF2-40B4-BE49-F238E27FC236}">
                <a16:creationId xmlns:a16="http://schemas.microsoft.com/office/drawing/2014/main" id="{3F9A53EE-81C5-4682-86EB-CE6B7BE603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7B076F-8923-450A-AE85-6648FB4D1DDF}"/>
              </a:ext>
            </a:extLst>
          </p:cNvPr>
          <p:cNvSpPr>
            <a:spLocks noGrp="1"/>
          </p:cNvSpPr>
          <p:nvPr>
            <p:ph type="sldNum" sz="quarter" idx="12"/>
          </p:nvPr>
        </p:nvSpPr>
        <p:spPr/>
        <p:txBody>
          <a:bodyPr/>
          <a:lstStyle/>
          <a:p>
            <a:fld id="{FD3FB93F-997B-4A19-A454-E3909DD96DA2}" type="slidenum">
              <a:rPr lang="en-US" smtClean="0"/>
              <a:t>‹#›</a:t>
            </a:fld>
            <a:endParaRPr lang="en-US"/>
          </a:p>
        </p:txBody>
      </p:sp>
    </p:spTree>
    <p:extLst>
      <p:ext uri="{BB962C8B-B14F-4D97-AF65-F5344CB8AC3E}">
        <p14:creationId xmlns:p14="http://schemas.microsoft.com/office/powerpoint/2010/main" val="357543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EC9E1-4357-42AB-8884-32C75CB7A46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2AA8B31-3682-4E24-9F0B-210B4F39BF8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1DE846-A0C7-4E1C-BCA4-F7C329107C20}"/>
              </a:ext>
            </a:extLst>
          </p:cNvPr>
          <p:cNvSpPr>
            <a:spLocks noGrp="1"/>
          </p:cNvSpPr>
          <p:nvPr>
            <p:ph type="dt" sz="half" idx="10"/>
          </p:nvPr>
        </p:nvSpPr>
        <p:spPr/>
        <p:txBody>
          <a:bodyPr/>
          <a:lstStyle/>
          <a:p>
            <a:fld id="{B5B8F449-7D95-462B-981E-8193A80E9E80}" type="datetimeFigureOut">
              <a:rPr lang="en-US" smtClean="0"/>
              <a:t>10/4/18</a:t>
            </a:fld>
            <a:endParaRPr lang="en-US"/>
          </a:p>
        </p:txBody>
      </p:sp>
      <p:sp>
        <p:nvSpPr>
          <p:cNvPr id="5" name="Footer Placeholder 4">
            <a:extLst>
              <a:ext uri="{FF2B5EF4-FFF2-40B4-BE49-F238E27FC236}">
                <a16:creationId xmlns:a16="http://schemas.microsoft.com/office/drawing/2014/main" id="{6DF42EBB-0122-4CA1-B584-72D47D2AAF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C96936-E46F-47AA-B2AE-1E0401F842B3}"/>
              </a:ext>
            </a:extLst>
          </p:cNvPr>
          <p:cNvSpPr>
            <a:spLocks noGrp="1"/>
          </p:cNvSpPr>
          <p:nvPr>
            <p:ph type="sldNum" sz="quarter" idx="12"/>
          </p:nvPr>
        </p:nvSpPr>
        <p:spPr/>
        <p:txBody>
          <a:bodyPr/>
          <a:lstStyle/>
          <a:p>
            <a:fld id="{FD3FB93F-997B-4A19-A454-E3909DD96DA2}" type="slidenum">
              <a:rPr lang="en-US" smtClean="0"/>
              <a:t>‹#›</a:t>
            </a:fld>
            <a:endParaRPr lang="en-US"/>
          </a:p>
        </p:txBody>
      </p:sp>
    </p:spTree>
    <p:extLst>
      <p:ext uri="{BB962C8B-B14F-4D97-AF65-F5344CB8AC3E}">
        <p14:creationId xmlns:p14="http://schemas.microsoft.com/office/powerpoint/2010/main" val="3977521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6B788B-E6C6-4EBF-8DD0-E9AE039F6DA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2828D40-EEA3-4CF0-A077-4CFB5CC2537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9351F4-6DF4-4432-B00E-ECB0E363E291}"/>
              </a:ext>
            </a:extLst>
          </p:cNvPr>
          <p:cNvSpPr>
            <a:spLocks noGrp="1"/>
          </p:cNvSpPr>
          <p:nvPr>
            <p:ph type="dt" sz="half" idx="10"/>
          </p:nvPr>
        </p:nvSpPr>
        <p:spPr/>
        <p:txBody>
          <a:bodyPr/>
          <a:lstStyle/>
          <a:p>
            <a:fld id="{B5B8F449-7D95-462B-981E-8193A80E9E80}" type="datetimeFigureOut">
              <a:rPr lang="en-US" smtClean="0"/>
              <a:t>10/4/18</a:t>
            </a:fld>
            <a:endParaRPr lang="en-US"/>
          </a:p>
        </p:txBody>
      </p:sp>
      <p:sp>
        <p:nvSpPr>
          <p:cNvPr id="5" name="Footer Placeholder 4">
            <a:extLst>
              <a:ext uri="{FF2B5EF4-FFF2-40B4-BE49-F238E27FC236}">
                <a16:creationId xmlns:a16="http://schemas.microsoft.com/office/drawing/2014/main" id="{65A41692-11C6-47B2-BAAE-67ADC5880A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50C72A-D2E3-44F6-9731-FA90C0B8FC86}"/>
              </a:ext>
            </a:extLst>
          </p:cNvPr>
          <p:cNvSpPr>
            <a:spLocks noGrp="1"/>
          </p:cNvSpPr>
          <p:nvPr>
            <p:ph type="sldNum" sz="quarter" idx="12"/>
          </p:nvPr>
        </p:nvSpPr>
        <p:spPr/>
        <p:txBody>
          <a:bodyPr/>
          <a:lstStyle/>
          <a:p>
            <a:fld id="{FD3FB93F-997B-4A19-A454-E3909DD96DA2}" type="slidenum">
              <a:rPr lang="en-US" smtClean="0"/>
              <a:t>‹#›</a:t>
            </a:fld>
            <a:endParaRPr lang="en-US"/>
          </a:p>
        </p:txBody>
      </p:sp>
    </p:spTree>
    <p:extLst>
      <p:ext uri="{BB962C8B-B14F-4D97-AF65-F5344CB8AC3E}">
        <p14:creationId xmlns:p14="http://schemas.microsoft.com/office/powerpoint/2010/main" val="2657826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E195C-3A1C-4C10-974B-1C026524F42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E04E461-DC7F-44B1-ACE6-D849E10E965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FEE277-9E17-4DA2-B431-133CDDF15308}"/>
              </a:ext>
            </a:extLst>
          </p:cNvPr>
          <p:cNvSpPr>
            <a:spLocks noGrp="1"/>
          </p:cNvSpPr>
          <p:nvPr>
            <p:ph type="dt" sz="half" idx="10"/>
          </p:nvPr>
        </p:nvSpPr>
        <p:spPr/>
        <p:txBody>
          <a:bodyPr/>
          <a:lstStyle/>
          <a:p>
            <a:fld id="{B5B8F449-7D95-462B-981E-8193A80E9E80}" type="datetimeFigureOut">
              <a:rPr lang="en-US" smtClean="0"/>
              <a:t>10/4/18</a:t>
            </a:fld>
            <a:endParaRPr lang="en-US"/>
          </a:p>
        </p:txBody>
      </p:sp>
      <p:sp>
        <p:nvSpPr>
          <p:cNvPr id="5" name="Footer Placeholder 4">
            <a:extLst>
              <a:ext uri="{FF2B5EF4-FFF2-40B4-BE49-F238E27FC236}">
                <a16:creationId xmlns:a16="http://schemas.microsoft.com/office/drawing/2014/main" id="{72516CF1-D4E2-46B1-8909-B2F58B086E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88D30E-65C5-494A-A615-F82C2D8647D6}"/>
              </a:ext>
            </a:extLst>
          </p:cNvPr>
          <p:cNvSpPr>
            <a:spLocks noGrp="1"/>
          </p:cNvSpPr>
          <p:nvPr>
            <p:ph type="sldNum" sz="quarter" idx="12"/>
          </p:nvPr>
        </p:nvSpPr>
        <p:spPr/>
        <p:txBody>
          <a:bodyPr/>
          <a:lstStyle/>
          <a:p>
            <a:fld id="{FD3FB93F-997B-4A19-A454-E3909DD96DA2}" type="slidenum">
              <a:rPr lang="en-US" smtClean="0"/>
              <a:t>‹#›</a:t>
            </a:fld>
            <a:endParaRPr lang="en-US"/>
          </a:p>
        </p:txBody>
      </p:sp>
    </p:spTree>
    <p:extLst>
      <p:ext uri="{BB962C8B-B14F-4D97-AF65-F5344CB8AC3E}">
        <p14:creationId xmlns:p14="http://schemas.microsoft.com/office/powerpoint/2010/main" val="3324059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18C7-5CEF-40A4-84B3-60D107CA1A7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BCE924-69A1-4F81-A459-7497E29FCB9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4389B81-B795-4ADA-B348-8677ED8BACB6}"/>
              </a:ext>
            </a:extLst>
          </p:cNvPr>
          <p:cNvSpPr>
            <a:spLocks noGrp="1"/>
          </p:cNvSpPr>
          <p:nvPr>
            <p:ph type="dt" sz="half" idx="10"/>
          </p:nvPr>
        </p:nvSpPr>
        <p:spPr/>
        <p:txBody>
          <a:bodyPr/>
          <a:lstStyle/>
          <a:p>
            <a:fld id="{B5B8F449-7D95-462B-981E-8193A80E9E80}" type="datetimeFigureOut">
              <a:rPr lang="en-US" smtClean="0"/>
              <a:t>10/4/18</a:t>
            </a:fld>
            <a:endParaRPr lang="en-US"/>
          </a:p>
        </p:txBody>
      </p:sp>
      <p:sp>
        <p:nvSpPr>
          <p:cNvPr id="5" name="Footer Placeholder 4">
            <a:extLst>
              <a:ext uri="{FF2B5EF4-FFF2-40B4-BE49-F238E27FC236}">
                <a16:creationId xmlns:a16="http://schemas.microsoft.com/office/drawing/2014/main" id="{A922123E-9EE7-4825-A993-CA40C45FA9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8E83C7-D21A-4D24-B179-4144CBFA5475}"/>
              </a:ext>
            </a:extLst>
          </p:cNvPr>
          <p:cNvSpPr>
            <a:spLocks noGrp="1"/>
          </p:cNvSpPr>
          <p:nvPr>
            <p:ph type="sldNum" sz="quarter" idx="12"/>
          </p:nvPr>
        </p:nvSpPr>
        <p:spPr/>
        <p:txBody>
          <a:bodyPr/>
          <a:lstStyle/>
          <a:p>
            <a:fld id="{FD3FB93F-997B-4A19-A454-E3909DD96DA2}" type="slidenum">
              <a:rPr lang="en-US" smtClean="0"/>
              <a:t>‹#›</a:t>
            </a:fld>
            <a:endParaRPr lang="en-US"/>
          </a:p>
        </p:txBody>
      </p:sp>
    </p:spTree>
    <p:extLst>
      <p:ext uri="{BB962C8B-B14F-4D97-AF65-F5344CB8AC3E}">
        <p14:creationId xmlns:p14="http://schemas.microsoft.com/office/powerpoint/2010/main" val="4036284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386A4-6BFF-450C-BC21-860166AFE35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68515FD-2C5B-4713-BA68-39BE705E972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44274D5-4DDF-46E3-86F1-E2BA1AAE99D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DE109E-997D-4782-9522-C13E7AF75EAA}"/>
              </a:ext>
            </a:extLst>
          </p:cNvPr>
          <p:cNvSpPr>
            <a:spLocks noGrp="1"/>
          </p:cNvSpPr>
          <p:nvPr>
            <p:ph type="dt" sz="half" idx="10"/>
          </p:nvPr>
        </p:nvSpPr>
        <p:spPr/>
        <p:txBody>
          <a:bodyPr/>
          <a:lstStyle/>
          <a:p>
            <a:fld id="{B5B8F449-7D95-462B-981E-8193A80E9E80}" type="datetimeFigureOut">
              <a:rPr lang="en-US" smtClean="0"/>
              <a:t>10/4/18</a:t>
            </a:fld>
            <a:endParaRPr lang="en-US"/>
          </a:p>
        </p:txBody>
      </p:sp>
      <p:sp>
        <p:nvSpPr>
          <p:cNvPr id="6" name="Footer Placeholder 5">
            <a:extLst>
              <a:ext uri="{FF2B5EF4-FFF2-40B4-BE49-F238E27FC236}">
                <a16:creationId xmlns:a16="http://schemas.microsoft.com/office/drawing/2014/main" id="{B3C6AF23-238E-42C1-A6E9-AD8F1F05B3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3580055-B270-4CAD-9D96-F75EF4A80DD9}"/>
              </a:ext>
            </a:extLst>
          </p:cNvPr>
          <p:cNvSpPr>
            <a:spLocks noGrp="1"/>
          </p:cNvSpPr>
          <p:nvPr>
            <p:ph type="sldNum" sz="quarter" idx="12"/>
          </p:nvPr>
        </p:nvSpPr>
        <p:spPr/>
        <p:txBody>
          <a:bodyPr/>
          <a:lstStyle/>
          <a:p>
            <a:fld id="{FD3FB93F-997B-4A19-A454-E3909DD96DA2}" type="slidenum">
              <a:rPr lang="en-US" smtClean="0"/>
              <a:t>‹#›</a:t>
            </a:fld>
            <a:endParaRPr lang="en-US"/>
          </a:p>
        </p:txBody>
      </p:sp>
    </p:spTree>
    <p:extLst>
      <p:ext uri="{BB962C8B-B14F-4D97-AF65-F5344CB8AC3E}">
        <p14:creationId xmlns:p14="http://schemas.microsoft.com/office/powerpoint/2010/main" val="3230054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27A89-D78C-4387-8661-22900E534C2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E217BF5-8C74-4942-88E6-9CB79E268B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B7B8318-10C5-4C40-B3FF-569319D1AC6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EEDC692-2C2E-43A6-A3CD-C727CE5B77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ED12468-561C-4DC3-8149-6DD86A95340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69AC4ED-04B3-49BD-8A5E-70DB1873048F}"/>
              </a:ext>
            </a:extLst>
          </p:cNvPr>
          <p:cNvSpPr>
            <a:spLocks noGrp="1"/>
          </p:cNvSpPr>
          <p:nvPr>
            <p:ph type="dt" sz="half" idx="10"/>
          </p:nvPr>
        </p:nvSpPr>
        <p:spPr/>
        <p:txBody>
          <a:bodyPr/>
          <a:lstStyle/>
          <a:p>
            <a:fld id="{B5B8F449-7D95-462B-981E-8193A80E9E80}" type="datetimeFigureOut">
              <a:rPr lang="en-US" smtClean="0"/>
              <a:t>10/4/18</a:t>
            </a:fld>
            <a:endParaRPr lang="en-US"/>
          </a:p>
        </p:txBody>
      </p:sp>
      <p:sp>
        <p:nvSpPr>
          <p:cNvPr id="8" name="Footer Placeholder 7">
            <a:extLst>
              <a:ext uri="{FF2B5EF4-FFF2-40B4-BE49-F238E27FC236}">
                <a16:creationId xmlns:a16="http://schemas.microsoft.com/office/drawing/2014/main" id="{3D5676AA-9812-47F1-924B-34B624C7A6C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8446718-BAD6-4F05-A5AD-E310CE473750}"/>
              </a:ext>
            </a:extLst>
          </p:cNvPr>
          <p:cNvSpPr>
            <a:spLocks noGrp="1"/>
          </p:cNvSpPr>
          <p:nvPr>
            <p:ph type="sldNum" sz="quarter" idx="12"/>
          </p:nvPr>
        </p:nvSpPr>
        <p:spPr/>
        <p:txBody>
          <a:bodyPr/>
          <a:lstStyle/>
          <a:p>
            <a:fld id="{FD3FB93F-997B-4A19-A454-E3909DD96DA2}" type="slidenum">
              <a:rPr lang="en-US" smtClean="0"/>
              <a:t>‹#›</a:t>
            </a:fld>
            <a:endParaRPr lang="en-US"/>
          </a:p>
        </p:txBody>
      </p:sp>
    </p:spTree>
    <p:extLst>
      <p:ext uri="{BB962C8B-B14F-4D97-AF65-F5344CB8AC3E}">
        <p14:creationId xmlns:p14="http://schemas.microsoft.com/office/powerpoint/2010/main" val="2704759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18E0D-EB67-4C03-909C-3FEE7368F04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30E214B-1143-420F-AD66-4ED1F730C7EA}"/>
              </a:ext>
            </a:extLst>
          </p:cNvPr>
          <p:cNvSpPr>
            <a:spLocks noGrp="1"/>
          </p:cNvSpPr>
          <p:nvPr>
            <p:ph type="dt" sz="half" idx="10"/>
          </p:nvPr>
        </p:nvSpPr>
        <p:spPr/>
        <p:txBody>
          <a:bodyPr/>
          <a:lstStyle/>
          <a:p>
            <a:fld id="{B5B8F449-7D95-462B-981E-8193A80E9E80}" type="datetimeFigureOut">
              <a:rPr lang="en-US" smtClean="0"/>
              <a:t>10/4/18</a:t>
            </a:fld>
            <a:endParaRPr lang="en-US"/>
          </a:p>
        </p:txBody>
      </p:sp>
      <p:sp>
        <p:nvSpPr>
          <p:cNvPr id="4" name="Footer Placeholder 3">
            <a:extLst>
              <a:ext uri="{FF2B5EF4-FFF2-40B4-BE49-F238E27FC236}">
                <a16:creationId xmlns:a16="http://schemas.microsoft.com/office/drawing/2014/main" id="{1CA1B8A8-5BA3-44C1-AB0C-9AAC51F10CF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654E9EA-9E36-4BD9-84AB-89021E0770AC}"/>
              </a:ext>
            </a:extLst>
          </p:cNvPr>
          <p:cNvSpPr>
            <a:spLocks noGrp="1"/>
          </p:cNvSpPr>
          <p:nvPr>
            <p:ph type="sldNum" sz="quarter" idx="12"/>
          </p:nvPr>
        </p:nvSpPr>
        <p:spPr/>
        <p:txBody>
          <a:bodyPr/>
          <a:lstStyle/>
          <a:p>
            <a:fld id="{FD3FB93F-997B-4A19-A454-E3909DD96DA2}" type="slidenum">
              <a:rPr lang="en-US" smtClean="0"/>
              <a:t>‹#›</a:t>
            </a:fld>
            <a:endParaRPr lang="en-US"/>
          </a:p>
        </p:txBody>
      </p:sp>
    </p:spTree>
    <p:extLst>
      <p:ext uri="{BB962C8B-B14F-4D97-AF65-F5344CB8AC3E}">
        <p14:creationId xmlns:p14="http://schemas.microsoft.com/office/powerpoint/2010/main" val="2654243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50FD74-43DB-461A-9D4A-EA6C73E89ED9}"/>
              </a:ext>
            </a:extLst>
          </p:cNvPr>
          <p:cNvSpPr>
            <a:spLocks noGrp="1"/>
          </p:cNvSpPr>
          <p:nvPr>
            <p:ph type="dt" sz="half" idx="10"/>
          </p:nvPr>
        </p:nvSpPr>
        <p:spPr/>
        <p:txBody>
          <a:bodyPr/>
          <a:lstStyle/>
          <a:p>
            <a:fld id="{B5B8F449-7D95-462B-981E-8193A80E9E80}" type="datetimeFigureOut">
              <a:rPr lang="en-US" smtClean="0"/>
              <a:t>10/4/18</a:t>
            </a:fld>
            <a:endParaRPr lang="en-US"/>
          </a:p>
        </p:txBody>
      </p:sp>
      <p:sp>
        <p:nvSpPr>
          <p:cNvPr id="3" name="Footer Placeholder 2">
            <a:extLst>
              <a:ext uri="{FF2B5EF4-FFF2-40B4-BE49-F238E27FC236}">
                <a16:creationId xmlns:a16="http://schemas.microsoft.com/office/drawing/2014/main" id="{0E37B300-BDCE-4438-8EB6-EED624EFB50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1F51A25-B3B4-4A58-B056-39A36CB35E24}"/>
              </a:ext>
            </a:extLst>
          </p:cNvPr>
          <p:cNvSpPr>
            <a:spLocks noGrp="1"/>
          </p:cNvSpPr>
          <p:nvPr>
            <p:ph type="sldNum" sz="quarter" idx="12"/>
          </p:nvPr>
        </p:nvSpPr>
        <p:spPr/>
        <p:txBody>
          <a:bodyPr/>
          <a:lstStyle/>
          <a:p>
            <a:fld id="{FD3FB93F-997B-4A19-A454-E3909DD96DA2}" type="slidenum">
              <a:rPr lang="en-US" smtClean="0"/>
              <a:t>‹#›</a:t>
            </a:fld>
            <a:endParaRPr lang="en-US"/>
          </a:p>
        </p:txBody>
      </p:sp>
    </p:spTree>
    <p:extLst>
      <p:ext uri="{BB962C8B-B14F-4D97-AF65-F5344CB8AC3E}">
        <p14:creationId xmlns:p14="http://schemas.microsoft.com/office/powerpoint/2010/main" val="3612731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B18AA-D486-42F8-BB11-BB09C3DCB2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549E3FF-5A73-4576-859B-9C78720B058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B5375B1-E0C7-4513-AB7A-5F9A3C66E6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BFE029D-843B-45C3-8546-D7D827965D85}"/>
              </a:ext>
            </a:extLst>
          </p:cNvPr>
          <p:cNvSpPr>
            <a:spLocks noGrp="1"/>
          </p:cNvSpPr>
          <p:nvPr>
            <p:ph type="dt" sz="half" idx="10"/>
          </p:nvPr>
        </p:nvSpPr>
        <p:spPr/>
        <p:txBody>
          <a:bodyPr/>
          <a:lstStyle/>
          <a:p>
            <a:fld id="{B5B8F449-7D95-462B-981E-8193A80E9E80}" type="datetimeFigureOut">
              <a:rPr lang="en-US" smtClean="0"/>
              <a:t>10/4/18</a:t>
            </a:fld>
            <a:endParaRPr lang="en-US"/>
          </a:p>
        </p:txBody>
      </p:sp>
      <p:sp>
        <p:nvSpPr>
          <p:cNvPr id="6" name="Footer Placeholder 5">
            <a:extLst>
              <a:ext uri="{FF2B5EF4-FFF2-40B4-BE49-F238E27FC236}">
                <a16:creationId xmlns:a16="http://schemas.microsoft.com/office/drawing/2014/main" id="{8D8F55F0-A749-4D0D-9EF4-89A9B38BA1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1A942A-1735-4345-8E5A-43756FBDE6AC}"/>
              </a:ext>
            </a:extLst>
          </p:cNvPr>
          <p:cNvSpPr>
            <a:spLocks noGrp="1"/>
          </p:cNvSpPr>
          <p:nvPr>
            <p:ph type="sldNum" sz="quarter" idx="12"/>
          </p:nvPr>
        </p:nvSpPr>
        <p:spPr/>
        <p:txBody>
          <a:bodyPr/>
          <a:lstStyle/>
          <a:p>
            <a:fld id="{FD3FB93F-997B-4A19-A454-E3909DD96DA2}" type="slidenum">
              <a:rPr lang="en-US" smtClean="0"/>
              <a:t>‹#›</a:t>
            </a:fld>
            <a:endParaRPr lang="en-US"/>
          </a:p>
        </p:txBody>
      </p:sp>
    </p:spTree>
    <p:extLst>
      <p:ext uri="{BB962C8B-B14F-4D97-AF65-F5344CB8AC3E}">
        <p14:creationId xmlns:p14="http://schemas.microsoft.com/office/powerpoint/2010/main" val="2300684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0B4CA-A2C1-464A-88F9-E40180D49A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C1B7524-E73A-48E3-A6B5-2E7C2CFB06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FA6F3FA-11DB-49D2-9D06-A6D12F08A1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A3388D3-A8A8-4E1F-95EF-D460AF0A1774}"/>
              </a:ext>
            </a:extLst>
          </p:cNvPr>
          <p:cNvSpPr>
            <a:spLocks noGrp="1"/>
          </p:cNvSpPr>
          <p:nvPr>
            <p:ph type="dt" sz="half" idx="10"/>
          </p:nvPr>
        </p:nvSpPr>
        <p:spPr/>
        <p:txBody>
          <a:bodyPr/>
          <a:lstStyle/>
          <a:p>
            <a:fld id="{B5B8F449-7D95-462B-981E-8193A80E9E80}" type="datetimeFigureOut">
              <a:rPr lang="en-US" smtClean="0"/>
              <a:t>10/4/18</a:t>
            </a:fld>
            <a:endParaRPr lang="en-US"/>
          </a:p>
        </p:txBody>
      </p:sp>
      <p:sp>
        <p:nvSpPr>
          <p:cNvPr id="6" name="Footer Placeholder 5">
            <a:extLst>
              <a:ext uri="{FF2B5EF4-FFF2-40B4-BE49-F238E27FC236}">
                <a16:creationId xmlns:a16="http://schemas.microsoft.com/office/drawing/2014/main" id="{57BBEE9C-03EF-434A-BF7F-7B2CEF5106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DAD549-6994-4D5C-BFEF-A3E16926AC4D}"/>
              </a:ext>
            </a:extLst>
          </p:cNvPr>
          <p:cNvSpPr>
            <a:spLocks noGrp="1"/>
          </p:cNvSpPr>
          <p:nvPr>
            <p:ph type="sldNum" sz="quarter" idx="12"/>
          </p:nvPr>
        </p:nvSpPr>
        <p:spPr/>
        <p:txBody>
          <a:bodyPr/>
          <a:lstStyle/>
          <a:p>
            <a:fld id="{FD3FB93F-997B-4A19-A454-E3909DD96DA2}" type="slidenum">
              <a:rPr lang="en-US" smtClean="0"/>
              <a:t>‹#›</a:t>
            </a:fld>
            <a:endParaRPr lang="en-US"/>
          </a:p>
        </p:txBody>
      </p:sp>
    </p:spTree>
    <p:extLst>
      <p:ext uri="{BB962C8B-B14F-4D97-AF65-F5344CB8AC3E}">
        <p14:creationId xmlns:p14="http://schemas.microsoft.com/office/powerpoint/2010/main" val="3780739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2B333C-7E2B-479C-9074-B6ACF3DF19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FD71C63-1F94-464E-80B5-82F1975F36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D5325D-D810-4BCD-8267-87CB511951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B8F449-7D95-462B-981E-8193A80E9E80}" type="datetimeFigureOut">
              <a:rPr lang="en-US" smtClean="0"/>
              <a:t>10/4/18</a:t>
            </a:fld>
            <a:endParaRPr lang="en-US"/>
          </a:p>
        </p:txBody>
      </p:sp>
      <p:sp>
        <p:nvSpPr>
          <p:cNvPr id="5" name="Footer Placeholder 4">
            <a:extLst>
              <a:ext uri="{FF2B5EF4-FFF2-40B4-BE49-F238E27FC236}">
                <a16:creationId xmlns:a16="http://schemas.microsoft.com/office/drawing/2014/main" id="{EA8F48CA-F70D-42D7-9CCA-E0ABDEF75E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112FF4-2630-4D58-8257-78C1B3AFEF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3FB93F-997B-4A19-A454-E3909DD96DA2}" type="slidenum">
              <a:rPr lang="en-US" smtClean="0"/>
              <a:t>‹#›</a:t>
            </a:fld>
            <a:endParaRPr lang="en-US"/>
          </a:p>
        </p:txBody>
      </p:sp>
    </p:spTree>
    <p:extLst>
      <p:ext uri="{BB962C8B-B14F-4D97-AF65-F5344CB8AC3E}">
        <p14:creationId xmlns:p14="http://schemas.microsoft.com/office/powerpoint/2010/main" val="3571194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BA431-48AE-413E-A6FE-2B24B5503F02}"/>
              </a:ext>
            </a:extLst>
          </p:cNvPr>
          <p:cNvSpPr>
            <a:spLocks noGrp="1"/>
          </p:cNvSpPr>
          <p:nvPr>
            <p:ph type="ctrTitle"/>
          </p:nvPr>
        </p:nvSpPr>
        <p:spPr/>
        <p:txBody>
          <a:bodyPr>
            <a:normAutofit/>
          </a:bodyPr>
          <a:lstStyle/>
          <a:p>
            <a:r>
              <a:rPr lang="en-US" sz="4800" b="1" dirty="0"/>
              <a:t>Why do Provider Payment Reforms Fail? </a:t>
            </a:r>
            <a:br>
              <a:rPr lang="en-US" sz="4800" b="1" dirty="0"/>
            </a:br>
            <a:r>
              <a:rPr lang="en-US" sz="4800" b="1" dirty="0"/>
              <a:t>Neglected Elements of Reform</a:t>
            </a:r>
            <a:endParaRPr lang="en-US" sz="4800" dirty="0"/>
          </a:p>
        </p:txBody>
      </p:sp>
      <p:sp>
        <p:nvSpPr>
          <p:cNvPr id="3" name="Subtitle 2">
            <a:extLst>
              <a:ext uri="{FF2B5EF4-FFF2-40B4-BE49-F238E27FC236}">
                <a16:creationId xmlns:a16="http://schemas.microsoft.com/office/drawing/2014/main" id="{29BC6759-A38D-4071-A103-1806D31F0189}"/>
              </a:ext>
            </a:extLst>
          </p:cNvPr>
          <p:cNvSpPr>
            <a:spLocks noGrp="1"/>
          </p:cNvSpPr>
          <p:nvPr>
            <p:ph type="subTitle" idx="1"/>
          </p:nvPr>
        </p:nvSpPr>
        <p:spPr>
          <a:xfrm>
            <a:off x="1524000" y="4099858"/>
            <a:ext cx="9144000" cy="1157941"/>
          </a:xfrm>
        </p:spPr>
        <p:txBody>
          <a:bodyPr>
            <a:normAutofit fontScale="92500" lnSpcReduction="10000"/>
          </a:bodyPr>
          <a:lstStyle/>
          <a:p>
            <a:endParaRPr lang="en-US" dirty="0"/>
          </a:p>
          <a:p>
            <a:r>
              <a:rPr lang="en-US" dirty="0"/>
              <a:t>Azad Singh Bali </a:t>
            </a:r>
          </a:p>
          <a:p>
            <a:r>
              <a:rPr lang="en-US" dirty="0"/>
              <a:t>University of Melbourne</a:t>
            </a:r>
          </a:p>
        </p:txBody>
      </p:sp>
      <p:sp>
        <p:nvSpPr>
          <p:cNvPr id="4" name="TextBox 3">
            <a:extLst>
              <a:ext uri="{FF2B5EF4-FFF2-40B4-BE49-F238E27FC236}">
                <a16:creationId xmlns:a16="http://schemas.microsoft.com/office/drawing/2014/main" id="{DEAED994-A9C8-3642-B867-69A3E59CDE0D}"/>
              </a:ext>
            </a:extLst>
          </p:cNvPr>
          <p:cNvSpPr txBox="1"/>
          <p:nvPr/>
        </p:nvSpPr>
        <p:spPr>
          <a:xfrm>
            <a:off x="1974574" y="5478362"/>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0373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8532C-DE73-4E93-AAC3-D65F382095A5}"/>
              </a:ext>
            </a:extLst>
          </p:cNvPr>
          <p:cNvSpPr>
            <a:spLocks noGrp="1"/>
          </p:cNvSpPr>
          <p:nvPr>
            <p:ph type="title"/>
          </p:nvPr>
        </p:nvSpPr>
        <p:spPr/>
        <p:txBody>
          <a:bodyPr/>
          <a:lstStyle/>
          <a:p>
            <a:r>
              <a:rPr lang="en-US"/>
              <a:t>Financial protection constraint</a:t>
            </a:r>
          </a:p>
        </p:txBody>
      </p:sp>
      <p:sp>
        <p:nvSpPr>
          <p:cNvPr id="6" name="Text Placeholder 5">
            <a:extLst>
              <a:ext uri="{FF2B5EF4-FFF2-40B4-BE49-F238E27FC236}">
                <a16:creationId xmlns:a16="http://schemas.microsoft.com/office/drawing/2014/main" id="{35ADCE9E-2B06-458E-826D-B184557924ED}"/>
              </a:ext>
            </a:extLst>
          </p:cNvPr>
          <p:cNvSpPr>
            <a:spLocks noGrp="1"/>
          </p:cNvSpPr>
          <p:nvPr>
            <p:ph type="body" idx="1"/>
          </p:nvPr>
        </p:nvSpPr>
        <p:spPr/>
        <p:txBody>
          <a:bodyPr/>
          <a:lstStyle/>
          <a:p>
            <a:r>
              <a:rPr lang="en-US"/>
              <a:t>Thailand	</a:t>
            </a:r>
          </a:p>
        </p:txBody>
      </p:sp>
      <p:sp>
        <p:nvSpPr>
          <p:cNvPr id="3" name="Content Placeholder 2">
            <a:extLst>
              <a:ext uri="{FF2B5EF4-FFF2-40B4-BE49-F238E27FC236}">
                <a16:creationId xmlns:a16="http://schemas.microsoft.com/office/drawing/2014/main" id="{DCB87415-0A4A-4A72-8A0D-EEEB23312850}"/>
              </a:ext>
            </a:extLst>
          </p:cNvPr>
          <p:cNvSpPr>
            <a:spLocks noGrp="1"/>
          </p:cNvSpPr>
          <p:nvPr>
            <p:ph sz="half" idx="2"/>
          </p:nvPr>
        </p:nvSpPr>
        <p:spPr/>
        <p:txBody>
          <a:bodyPr>
            <a:normAutofit/>
          </a:bodyPr>
          <a:lstStyle/>
          <a:p>
            <a:r>
              <a:rPr lang="en-US"/>
              <a:t>No copayments from patients, this is enforced.</a:t>
            </a:r>
          </a:p>
        </p:txBody>
      </p:sp>
      <p:sp>
        <p:nvSpPr>
          <p:cNvPr id="7" name="Text Placeholder 6">
            <a:extLst>
              <a:ext uri="{FF2B5EF4-FFF2-40B4-BE49-F238E27FC236}">
                <a16:creationId xmlns:a16="http://schemas.microsoft.com/office/drawing/2014/main" id="{D16213EA-4043-4987-827A-E774743EA659}"/>
              </a:ext>
            </a:extLst>
          </p:cNvPr>
          <p:cNvSpPr>
            <a:spLocks noGrp="1"/>
          </p:cNvSpPr>
          <p:nvPr>
            <p:ph type="body" sz="quarter" idx="3"/>
          </p:nvPr>
        </p:nvSpPr>
        <p:spPr/>
        <p:txBody>
          <a:bodyPr/>
          <a:lstStyle/>
          <a:p>
            <a:r>
              <a:rPr lang="en-US"/>
              <a:t>Vietnam</a:t>
            </a:r>
          </a:p>
        </p:txBody>
      </p:sp>
      <p:sp>
        <p:nvSpPr>
          <p:cNvPr id="8" name="Content Placeholder 7">
            <a:extLst>
              <a:ext uri="{FF2B5EF4-FFF2-40B4-BE49-F238E27FC236}">
                <a16:creationId xmlns:a16="http://schemas.microsoft.com/office/drawing/2014/main" id="{D30E7064-BB46-41AB-A786-F66FC046E91C}"/>
              </a:ext>
            </a:extLst>
          </p:cNvPr>
          <p:cNvSpPr>
            <a:spLocks noGrp="1"/>
          </p:cNvSpPr>
          <p:nvPr>
            <p:ph sz="quarter" idx="4"/>
          </p:nvPr>
        </p:nvSpPr>
        <p:spPr/>
        <p:txBody>
          <a:bodyPr>
            <a:normAutofit/>
          </a:bodyPr>
          <a:lstStyle/>
          <a:p>
            <a:r>
              <a:rPr lang="en-US"/>
              <a:t>Substantial extra billing and informal payments</a:t>
            </a:r>
          </a:p>
        </p:txBody>
      </p:sp>
      <p:sp>
        <p:nvSpPr>
          <p:cNvPr id="4" name="TextBox 3">
            <a:extLst>
              <a:ext uri="{FF2B5EF4-FFF2-40B4-BE49-F238E27FC236}">
                <a16:creationId xmlns:a16="http://schemas.microsoft.com/office/drawing/2014/main" id="{24390672-BE3B-4061-BD04-0179DBC4ECB6}"/>
              </a:ext>
            </a:extLst>
          </p:cNvPr>
          <p:cNvSpPr txBox="1"/>
          <p:nvPr/>
        </p:nvSpPr>
        <p:spPr>
          <a:xfrm>
            <a:off x="209550" y="4667250"/>
            <a:ext cx="11315700" cy="861774"/>
          </a:xfrm>
          <a:prstGeom prst="rect">
            <a:avLst/>
          </a:prstGeom>
          <a:noFill/>
        </p:spPr>
        <p:txBody>
          <a:bodyPr wrap="square" rtlCol="0">
            <a:spAutoFit/>
          </a:bodyPr>
          <a:lstStyle/>
          <a:p>
            <a:r>
              <a:rPr lang="en-US" sz="2500">
                <a:solidFill>
                  <a:schemeClr val="accent1">
                    <a:lumMod val="75000"/>
                  </a:schemeClr>
                </a:solidFill>
              </a:rPr>
              <a:t>This is important to ensure the hard budget constraint and to ensure financial protection (one of the fundamental goals of universal health coverage)</a:t>
            </a:r>
          </a:p>
        </p:txBody>
      </p:sp>
    </p:spTree>
    <p:extLst>
      <p:ext uri="{BB962C8B-B14F-4D97-AF65-F5344CB8AC3E}">
        <p14:creationId xmlns:p14="http://schemas.microsoft.com/office/powerpoint/2010/main" val="11737768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8532C-DE73-4E93-AAC3-D65F382095A5}"/>
              </a:ext>
            </a:extLst>
          </p:cNvPr>
          <p:cNvSpPr>
            <a:spLocks noGrp="1"/>
          </p:cNvSpPr>
          <p:nvPr>
            <p:ph type="title"/>
          </p:nvPr>
        </p:nvSpPr>
        <p:spPr/>
        <p:txBody>
          <a:bodyPr>
            <a:normAutofit/>
          </a:bodyPr>
          <a:lstStyle/>
          <a:p>
            <a:r>
              <a:rPr lang="en-US"/>
              <a:t>Fair distribution of budget constraint</a:t>
            </a:r>
            <a:br>
              <a:rPr lang="en-US"/>
            </a:br>
            <a:r>
              <a:rPr lang="en-US" sz="4000" i="1">
                <a:solidFill>
                  <a:schemeClr val="bg1">
                    <a:lumMod val="65000"/>
                  </a:schemeClr>
                </a:solidFill>
              </a:rPr>
              <a:t>(according to national priorities)</a:t>
            </a:r>
          </a:p>
        </p:txBody>
      </p:sp>
      <p:sp>
        <p:nvSpPr>
          <p:cNvPr id="6" name="Text Placeholder 5">
            <a:extLst>
              <a:ext uri="{FF2B5EF4-FFF2-40B4-BE49-F238E27FC236}">
                <a16:creationId xmlns:a16="http://schemas.microsoft.com/office/drawing/2014/main" id="{35ADCE9E-2B06-458E-826D-B184557924ED}"/>
              </a:ext>
            </a:extLst>
          </p:cNvPr>
          <p:cNvSpPr>
            <a:spLocks noGrp="1"/>
          </p:cNvSpPr>
          <p:nvPr>
            <p:ph type="body" idx="1"/>
          </p:nvPr>
        </p:nvSpPr>
        <p:spPr/>
        <p:txBody>
          <a:bodyPr/>
          <a:lstStyle/>
          <a:p>
            <a:r>
              <a:rPr lang="en-US"/>
              <a:t>Thailand	</a:t>
            </a:r>
          </a:p>
        </p:txBody>
      </p:sp>
      <p:sp>
        <p:nvSpPr>
          <p:cNvPr id="3" name="Content Placeholder 2">
            <a:extLst>
              <a:ext uri="{FF2B5EF4-FFF2-40B4-BE49-F238E27FC236}">
                <a16:creationId xmlns:a16="http://schemas.microsoft.com/office/drawing/2014/main" id="{DCB87415-0A4A-4A72-8A0D-EEEB23312850}"/>
              </a:ext>
            </a:extLst>
          </p:cNvPr>
          <p:cNvSpPr>
            <a:spLocks noGrp="1"/>
          </p:cNvSpPr>
          <p:nvPr>
            <p:ph sz="half" idx="2"/>
          </p:nvPr>
        </p:nvSpPr>
        <p:spPr/>
        <p:txBody>
          <a:bodyPr>
            <a:noAutofit/>
          </a:bodyPr>
          <a:lstStyle/>
          <a:p>
            <a:r>
              <a:rPr lang="en-US" sz="2400"/>
              <a:t>Risk-adjusted capitation payments</a:t>
            </a:r>
          </a:p>
          <a:p>
            <a:r>
              <a:rPr lang="en-US" sz="2400"/>
              <a:t>DRG for hospital care</a:t>
            </a:r>
          </a:p>
          <a:p>
            <a:r>
              <a:rPr lang="en-US" sz="2400"/>
              <a:t>Two mechanisms used to allocate the global budget </a:t>
            </a:r>
          </a:p>
          <a:p>
            <a:r>
              <a:rPr lang="en-US" sz="2400"/>
              <a:t>Mechanisms in place to adjust in order to redistribute resources in response to political priorities or adverse trends.</a:t>
            </a:r>
          </a:p>
        </p:txBody>
      </p:sp>
      <p:sp>
        <p:nvSpPr>
          <p:cNvPr id="7" name="Text Placeholder 6">
            <a:extLst>
              <a:ext uri="{FF2B5EF4-FFF2-40B4-BE49-F238E27FC236}">
                <a16:creationId xmlns:a16="http://schemas.microsoft.com/office/drawing/2014/main" id="{D16213EA-4043-4987-827A-E774743EA659}"/>
              </a:ext>
            </a:extLst>
          </p:cNvPr>
          <p:cNvSpPr>
            <a:spLocks noGrp="1"/>
          </p:cNvSpPr>
          <p:nvPr>
            <p:ph type="body" sz="quarter" idx="3"/>
          </p:nvPr>
        </p:nvSpPr>
        <p:spPr/>
        <p:txBody>
          <a:bodyPr/>
          <a:lstStyle/>
          <a:p>
            <a:r>
              <a:rPr lang="en-US"/>
              <a:t>Vietnam</a:t>
            </a:r>
          </a:p>
        </p:txBody>
      </p:sp>
      <p:sp>
        <p:nvSpPr>
          <p:cNvPr id="8" name="Content Placeholder 7">
            <a:extLst>
              <a:ext uri="{FF2B5EF4-FFF2-40B4-BE49-F238E27FC236}">
                <a16:creationId xmlns:a16="http://schemas.microsoft.com/office/drawing/2014/main" id="{D30E7064-BB46-41AB-A786-F66FC046E91C}"/>
              </a:ext>
            </a:extLst>
          </p:cNvPr>
          <p:cNvSpPr>
            <a:spLocks noGrp="1"/>
          </p:cNvSpPr>
          <p:nvPr>
            <p:ph sz="quarter" idx="4"/>
          </p:nvPr>
        </p:nvSpPr>
        <p:spPr/>
        <p:txBody>
          <a:bodyPr>
            <a:normAutofit/>
          </a:bodyPr>
          <a:lstStyle/>
          <a:p>
            <a:r>
              <a:rPr lang="en-US" sz="2400"/>
              <a:t>No budget constraint to be allocated</a:t>
            </a:r>
          </a:p>
          <a:p>
            <a:endParaRPr lang="en-US" sz="2400"/>
          </a:p>
        </p:txBody>
      </p:sp>
      <p:sp>
        <p:nvSpPr>
          <p:cNvPr id="4" name="TextBox 3">
            <a:extLst>
              <a:ext uri="{FF2B5EF4-FFF2-40B4-BE49-F238E27FC236}">
                <a16:creationId xmlns:a16="http://schemas.microsoft.com/office/drawing/2014/main" id="{76D25233-FECA-4B7A-8B9C-A7DBBD98BDDE}"/>
              </a:ext>
            </a:extLst>
          </p:cNvPr>
          <p:cNvSpPr txBox="1"/>
          <p:nvPr/>
        </p:nvSpPr>
        <p:spPr>
          <a:xfrm>
            <a:off x="209550" y="5657850"/>
            <a:ext cx="11563350" cy="861774"/>
          </a:xfrm>
          <a:prstGeom prst="rect">
            <a:avLst/>
          </a:prstGeom>
          <a:noFill/>
        </p:spPr>
        <p:txBody>
          <a:bodyPr wrap="square" rtlCol="0">
            <a:spAutoFit/>
          </a:bodyPr>
          <a:lstStyle/>
          <a:p>
            <a:r>
              <a:rPr lang="en-US" sz="2500">
                <a:solidFill>
                  <a:schemeClr val="accent1">
                    <a:lumMod val="75000"/>
                  </a:schemeClr>
                </a:solidFill>
              </a:rPr>
              <a:t>Without a clear allocation mechanism, inefficient and unfair distribution of health financing resources, and little incentive to providers to be efficient</a:t>
            </a:r>
          </a:p>
        </p:txBody>
      </p:sp>
    </p:spTree>
    <p:extLst>
      <p:ext uri="{BB962C8B-B14F-4D97-AF65-F5344CB8AC3E}">
        <p14:creationId xmlns:p14="http://schemas.microsoft.com/office/powerpoint/2010/main" val="883004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8532C-DE73-4E93-AAC3-D65F382095A5}"/>
              </a:ext>
            </a:extLst>
          </p:cNvPr>
          <p:cNvSpPr>
            <a:spLocks noGrp="1"/>
          </p:cNvSpPr>
          <p:nvPr>
            <p:ph type="title"/>
          </p:nvPr>
        </p:nvSpPr>
        <p:spPr/>
        <p:txBody>
          <a:bodyPr>
            <a:normAutofit fontScale="90000"/>
          </a:bodyPr>
          <a:lstStyle/>
          <a:p>
            <a:r>
              <a:rPr lang="en-US"/>
              <a:t>Quality measures</a:t>
            </a:r>
            <a:br>
              <a:rPr lang="en-US"/>
            </a:br>
            <a:r>
              <a:rPr lang="en-US" sz="3300"/>
              <a:t>(To mitigate the risk of quality of care reductions incentivized under DRG and capitation)</a:t>
            </a:r>
          </a:p>
        </p:txBody>
      </p:sp>
      <p:sp>
        <p:nvSpPr>
          <p:cNvPr id="6" name="Text Placeholder 5">
            <a:extLst>
              <a:ext uri="{FF2B5EF4-FFF2-40B4-BE49-F238E27FC236}">
                <a16:creationId xmlns:a16="http://schemas.microsoft.com/office/drawing/2014/main" id="{35ADCE9E-2B06-458E-826D-B184557924ED}"/>
              </a:ext>
            </a:extLst>
          </p:cNvPr>
          <p:cNvSpPr>
            <a:spLocks noGrp="1"/>
          </p:cNvSpPr>
          <p:nvPr>
            <p:ph type="body" idx="1"/>
          </p:nvPr>
        </p:nvSpPr>
        <p:spPr/>
        <p:txBody>
          <a:bodyPr/>
          <a:lstStyle/>
          <a:p>
            <a:r>
              <a:rPr lang="en-US"/>
              <a:t>Thailand	</a:t>
            </a:r>
          </a:p>
        </p:txBody>
      </p:sp>
      <p:sp>
        <p:nvSpPr>
          <p:cNvPr id="3" name="Content Placeholder 2">
            <a:extLst>
              <a:ext uri="{FF2B5EF4-FFF2-40B4-BE49-F238E27FC236}">
                <a16:creationId xmlns:a16="http://schemas.microsoft.com/office/drawing/2014/main" id="{DCB87415-0A4A-4A72-8A0D-EEEB23312850}"/>
              </a:ext>
            </a:extLst>
          </p:cNvPr>
          <p:cNvSpPr>
            <a:spLocks noGrp="1"/>
          </p:cNvSpPr>
          <p:nvPr>
            <p:ph sz="half" idx="2"/>
          </p:nvPr>
        </p:nvSpPr>
        <p:spPr/>
        <p:txBody>
          <a:bodyPr>
            <a:normAutofit/>
          </a:bodyPr>
          <a:lstStyle/>
          <a:p>
            <a:r>
              <a:rPr lang="en-US"/>
              <a:t>Uniform quality of care through accreditation system</a:t>
            </a:r>
          </a:p>
          <a:p>
            <a:r>
              <a:rPr lang="en-US"/>
              <a:t>Competition in patient choice of facility drives quality improvement.</a:t>
            </a:r>
          </a:p>
          <a:p>
            <a:endParaRPr lang="en-US"/>
          </a:p>
          <a:p>
            <a:endParaRPr lang="en-US"/>
          </a:p>
        </p:txBody>
      </p:sp>
      <p:sp>
        <p:nvSpPr>
          <p:cNvPr id="7" name="Text Placeholder 6">
            <a:extLst>
              <a:ext uri="{FF2B5EF4-FFF2-40B4-BE49-F238E27FC236}">
                <a16:creationId xmlns:a16="http://schemas.microsoft.com/office/drawing/2014/main" id="{D16213EA-4043-4987-827A-E774743EA659}"/>
              </a:ext>
            </a:extLst>
          </p:cNvPr>
          <p:cNvSpPr>
            <a:spLocks noGrp="1"/>
          </p:cNvSpPr>
          <p:nvPr>
            <p:ph type="body" sz="quarter" idx="3"/>
          </p:nvPr>
        </p:nvSpPr>
        <p:spPr/>
        <p:txBody>
          <a:bodyPr/>
          <a:lstStyle/>
          <a:p>
            <a:r>
              <a:rPr lang="en-US"/>
              <a:t>Vietnam</a:t>
            </a:r>
          </a:p>
        </p:txBody>
      </p:sp>
      <p:sp>
        <p:nvSpPr>
          <p:cNvPr id="8" name="Content Placeholder 7">
            <a:extLst>
              <a:ext uri="{FF2B5EF4-FFF2-40B4-BE49-F238E27FC236}">
                <a16:creationId xmlns:a16="http://schemas.microsoft.com/office/drawing/2014/main" id="{D30E7064-BB46-41AB-A786-F66FC046E91C}"/>
              </a:ext>
            </a:extLst>
          </p:cNvPr>
          <p:cNvSpPr>
            <a:spLocks noGrp="1"/>
          </p:cNvSpPr>
          <p:nvPr>
            <p:ph sz="quarter" idx="4"/>
          </p:nvPr>
        </p:nvSpPr>
        <p:spPr/>
        <p:txBody>
          <a:bodyPr>
            <a:normAutofit/>
          </a:bodyPr>
          <a:lstStyle/>
          <a:p>
            <a:r>
              <a:rPr lang="en-US"/>
              <a:t>Weak mechanisms in place to ensure uniform quality</a:t>
            </a:r>
          </a:p>
          <a:p>
            <a:r>
              <a:rPr lang="en-US"/>
              <a:t>Lack of standard protocols for providing care</a:t>
            </a:r>
          </a:p>
          <a:p>
            <a:r>
              <a:rPr lang="en-US"/>
              <a:t>No choice on gatekeeper facility</a:t>
            </a:r>
          </a:p>
        </p:txBody>
      </p:sp>
      <p:sp>
        <p:nvSpPr>
          <p:cNvPr id="4" name="TextBox 3">
            <a:extLst>
              <a:ext uri="{FF2B5EF4-FFF2-40B4-BE49-F238E27FC236}">
                <a16:creationId xmlns:a16="http://schemas.microsoft.com/office/drawing/2014/main" id="{1795EF85-CA34-45A1-AEC3-62981A74530C}"/>
              </a:ext>
            </a:extLst>
          </p:cNvPr>
          <p:cNvSpPr txBox="1"/>
          <p:nvPr/>
        </p:nvSpPr>
        <p:spPr>
          <a:xfrm>
            <a:off x="304800" y="4895850"/>
            <a:ext cx="11334750" cy="861774"/>
          </a:xfrm>
          <a:prstGeom prst="rect">
            <a:avLst/>
          </a:prstGeom>
          <a:noFill/>
        </p:spPr>
        <p:txBody>
          <a:bodyPr wrap="square" rtlCol="0">
            <a:spAutoFit/>
          </a:bodyPr>
          <a:lstStyle/>
          <a:p>
            <a:r>
              <a:rPr lang="en-US" sz="2500">
                <a:solidFill>
                  <a:schemeClr val="accent1">
                    <a:lumMod val="75000"/>
                  </a:schemeClr>
                </a:solidFill>
              </a:rPr>
              <a:t>The weakness of  quality management in Vietnam gives providers free rein to overprovide or underprovide</a:t>
            </a:r>
          </a:p>
        </p:txBody>
      </p:sp>
    </p:spTree>
    <p:extLst>
      <p:ext uri="{BB962C8B-B14F-4D97-AF65-F5344CB8AC3E}">
        <p14:creationId xmlns:p14="http://schemas.microsoft.com/office/powerpoint/2010/main" val="9124242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E7C97112-5BCF-4A75-BEB4-6178DA207CFD}"/>
              </a:ext>
            </a:extLst>
          </p:cNvPr>
          <p:cNvSpPr>
            <a:spLocks noGrp="1"/>
          </p:cNvSpPr>
          <p:nvPr>
            <p:ph type="title"/>
          </p:nvPr>
        </p:nvSpPr>
        <p:spPr/>
        <p:txBody>
          <a:bodyPr/>
          <a:lstStyle/>
          <a:p>
            <a:r>
              <a:rPr lang="en-US"/>
              <a:t>Conclusions</a:t>
            </a:r>
          </a:p>
        </p:txBody>
      </p:sp>
      <p:sp>
        <p:nvSpPr>
          <p:cNvPr id="10" name="Content Placeholder 9">
            <a:extLst>
              <a:ext uri="{FF2B5EF4-FFF2-40B4-BE49-F238E27FC236}">
                <a16:creationId xmlns:a16="http://schemas.microsoft.com/office/drawing/2014/main" id="{3967725E-BEAE-4B06-9114-8C1DC5FE9651}"/>
              </a:ext>
            </a:extLst>
          </p:cNvPr>
          <p:cNvSpPr>
            <a:spLocks noGrp="1"/>
          </p:cNvSpPr>
          <p:nvPr>
            <p:ph idx="1"/>
          </p:nvPr>
        </p:nvSpPr>
        <p:spPr/>
        <p:txBody>
          <a:bodyPr>
            <a:normAutofit fontScale="92500" lnSpcReduction="20000"/>
          </a:bodyPr>
          <a:lstStyle/>
          <a:p>
            <a:r>
              <a:rPr lang="en-US"/>
              <a:t>The constraints to reform do not relate to the technical know-how, but to operationalizing the provider payment instrument – ensuring that all elements of the underlying institutional architecture are present; (i.e. ensuring that they cohere with other policy instruments used to organize and manage the sector). </a:t>
            </a:r>
          </a:p>
          <a:p>
            <a:r>
              <a:rPr lang="en-US"/>
              <a:t>This in turn is shaped by the highly political environment of provider payment reform, where efforts are scuttled by the entrenched interests of powerful actors (insurance funds, different types of providers, drug companies,...).</a:t>
            </a:r>
          </a:p>
          <a:p>
            <a:r>
              <a:rPr lang="en-US"/>
              <a:t>This study points out that provider payment systems designated simply as DRG or Capitation are fundamentally bereft of analytical meaning. </a:t>
            </a:r>
          </a:p>
          <a:p>
            <a:r>
              <a:rPr lang="en-US"/>
              <a:t>For provider payment design to be effective, the focus needs to be on ensuring the essential elements of its institutional architecture are present.</a:t>
            </a:r>
          </a:p>
        </p:txBody>
      </p:sp>
    </p:spTree>
    <p:extLst>
      <p:ext uri="{BB962C8B-B14F-4D97-AF65-F5344CB8AC3E}">
        <p14:creationId xmlns:p14="http://schemas.microsoft.com/office/powerpoint/2010/main" val="1299539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7FC5E4-D6AD-CD48-8621-9CBA82DE0D64}"/>
              </a:ext>
            </a:extLst>
          </p:cNvPr>
          <p:cNvSpPr>
            <a:spLocks noGrp="1"/>
          </p:cNvSpPr>
          <p:nvPr>
            <p:ph type="title"/>
          </p:nvPr>
        </p:nvSpPr>
        <p:spPr/>
        <p:txBody>
          <a:bodyPr/>
          <a:lstStyle/>
          <a:p>
            <a:r>
              <a:rPr lang="en-US"/>
              <a:t>Context</a:t>
            </a:r>
            <a:endParaRPr lang="en-US" dirty="0"/>
          </a:p>
        </p:txBody>
      </p:sp>
      <p:sp>
        <p:nvSpPr>
          <p:cNvPr id="3" name="Content Placeholder 2">
            <a:extLst>
              <a:ext uri="{FF2B5EF4-FFF2-40B4-BE49-F238E27FC236}">
                <a16:creationId xmlns:a16="http://schemas.microsoft.com/office/drawing/2014/main" id="{16E358D0-9D57-E847-9440-AE1C9E42F95F}"/>
              </a:ext>
            </a:extLst>
          </p:cNvPr>
          <p:cNvSpPr>
            <a:spLocks noGrp="1"/>
          </p:cNvSpPr>
          <p:nvPr>
            <p:ph idx="1"/>
          </p:nvPr>
        </p:nvSpPr>
        <p:spPr>
          <a:xfrm>
            <a:off x="838200" y="1825625"/>
            <a:ext cx="10515600" cy="4351338"/>
          </a:xfrm>
        </p:spPr>
        <p:txBody>
          <a:bodyPr>
            <a:normAutofit/>
          </a:bodyPr>
          <a:lstStyle/>
          <a:p>
            <a:r>
              <a:rPr lang="en-US" dirty="0"/>
              <a:t>Most Asian governments have been implementing health reforms aimed at achieving universal health coverage.</a:t>
            </a:r>
          </a:p>
          <a:p>
            <a:r>
              <a:rPr lang="en-US"/>
              <a:t>Faced with ballooning healthcare costs,  efficiency enhancing reforms are central to these universal coverage reforms.</a:t>
            </a:r>
          </a:p>
          <a:p>
            <a:r>
              <a:rPr lang="en-US"/>
              <a:t>There is general understanding in the literature that a move from retrospective to prospective payment instruments (e.g. fee-for-service to capitation or DRGs) is associated with slower growth in healthcare costs. </a:t>
            </a:r>
          </a:p>
          <a:p>
            <a:r>
              <a:rPr lang="en-US"/>
              <a:t>However provider payment design is particularly challenging given the large information asymmetry and the political power of providers.</a:t>
            </a:r>
          </a:p>
          <a:p>
            <a:endParaRPr lang="en-US"/>
          </a:p>
        </p:txBody>
      </p:sp>
    </p:spTree>
    <p:extLst>
      <p:ext uri="{BB962C8B-B14F-4D97-AF65-F5344CB8AC3E}">
        <p14:creationId xmlns:p14="http://schemas.microsoft.com/office/powerpoint/2010/main" val="3162916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708FB-99FC-654B-84EF-33B06D48EC5D}"/>
              </a:ext>
            </a:extLst>
          </p:cNvPr>
          <p:cNvSpPr>
            <a:spLocks noGrp="1"/>
          </p:cNvSpPr>
          <p:nvPr>
            <p:ph type="title"/>
          </p:nvPr>
        </p:nvSpPr>
        <p:spPr/>
        <p:txBody>
          <a:bodyPr/>
          <a:lstStyle/>
          <a:p>
            <a:r>
              <a:rPr lang="en-US"/>
              <a:t>Motivation</a:t>
            </a:r>
            <a:endParaRPr lang="en-US" dirty="0"/>
          </a:p>
        </p:txBody>
      </p:sp>
      <p:sp>
        <p:nvSpPr>
          <p:cNvPr id="3" name="Content Placeholder 2">
            <a:extLst>
              <a:ext uri="{FF2B5EF4-FFF2-40B4-BE49-F238E27FC236}">
                <a16:creationId xmlns:a16="http://schemas.microsoft.com/office/drawing/2014/main" id="{1ACC682F-DF4B-C848-AB82-984414ABBCA7}"/>
              </a:ext>
            </a:extLst>
          </p:cNvPr>
          <p:cNvSpPr>
            <a:spLocks noGrp="1"/>
          </p:cNvSpPr>
          <p:nvPr>
            <p:ph idx="1"/>
          </p:nvPr>
        </p:nvSpPr>
        <p:spPr/>
        <p:txBody>
          <a:bodyPr>
            <a:normAutofit/>
          </a:bodyPr>
          <a:lstStyle/>
          <a:p>
            <a:r>
              <a:rPr lang="en-US" dirty="0"/>
              <a:t>Despite protracted  health reforms towards capitation and DRGs over the past decade, the goals of prospective provider payment reforms have been unrealized in Vietnam and the Philippines. </a:t>
            </a:r>
          </a:p>
          <a:p>
            <a:r>
              <a:rPr lang="en-US" dirty="0"/>
              <a:t>Yet in Thailand with DRG and capitation payments and Japan and Korea, with FFS payment design, relative success has been seen in achieving multiple objectives of cost control, quality services and financial protection.</a:t>
            </a:r>
          </a:p>
          <a:p>
            <a:r>
              <a:rPr lang="en-US" dirty="0"/>
              <a:t>What accounts for this?</a:t>
            </a:r>
          </a:p>
          <a:p>
            <a:pPr marL="0" indent="0">
              <a:buNone/>
            </a:pPr>
            <a:endParaRPr lang="en-US" dirty="0"/>
          </a:p>
          <a:p>
            <a:pPr lvl="1"/>
            <a:endParaRPr lang="en-US" dirty="0"/>
          </a:p>
          <a:p>
            <a:endParaRPr lang="en-US" dirty="0"/>
          </a:p>
        </p:txBody>
      </p:sp>
    </p:spTree>
    <p:extLst>
      <p:ext uri="{BB962C8B-B14F-4D97-AF65-F5344CB8AC3E}">
        <p14:creationId xmlns:p14="http://schemas.microsoft.com/office/powerpoint/2010/main" val="748047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AB2F1-260C-DA4D-8DBA-D22B6447231E}"/>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4E670899-080E-724F-A188-D7DBBCF5AEEC}"/>
              </a:ext>
            </a:extLst>
          </p:cNvPr>
          <p:cNvSpPr>
            <a:spLocks noGrp="1"/>
          </p:cNvSpPr>
          <p:nvPr>
            <p:ph idx="1"/>
          </p:nvPr>
        </p:nvSpPr>
        <p:spPr/>
        <p:txBody>
          <a:bodyPr>
            <a:normAutofit/>
          </a:bodyPr>
          <a:lstStyle/>
          <a:p>
            <a:r>
              <a:rPr lang="en-US" dirty="0"/>
              <a:t>Our essential argument is that any provider payment instrument (</a:t>
            </a:r>
            <a:r>
              <a:rPr lang="en-US" dirty="0" err="1"/>
              <a:t>eg</a:t>
            </a:r>
            <a:r>
              <a:rPr lang="en-US" dirty="0"/>
              <a:t> FFS, DRG, Capitation) needs to be supported by an underlying institutional architecture.</a:t>
            </a:r>
          </a:p>
          <a:p>
            <a:r>
              <a:rPr lang="en-US" dirty="0"/>
              <a:t>Most of the reform focuses on the instrument itself, and not on building the architecture  that is required to make it successful. </a:t>
            </a:r>
          </a:p>
          <a:p>
            <a:r>
              <a:rPr lang="en-US" dirty="0"/>
              <a:t>This in turn, we argue, stems from weak operational capacities (the ability to manage a coherent policy-mix) and political capacities (to overcome the providers and stakeholders who resist reform efforts). </a:t>
            </a:r>
          </a:p>
        </p:txBody>
      </p:sp>
    </p:spTree>
    <p:extLst>
      <p:ext uri="{BB962C8B-B14F-4D97-AF65-F5344CB8AC3E}">
        <p14:creationId xmlns:p14="http://schemas.microsoft.com/office/powerpoint/2010/main" val="338862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34AA9-B20C-4247-83DE-4B1D5FF575FF}"/>
              </a:ext>
            </a:extLst>
          </p:cNvPr>
          <p:cNvSpPr>
            <a:spLocks noGrp="1"/>
          </p:cNvSpPr>
          <p:nvPr>
            <p:ph type="title"/>
          </p:nvPr>
        </p:nvSpPr>
        <p:spPr/>
        <p:txBody>
          <a:bodyPr/>
          <a:lstStyle/>
          <a:p>
            <a:r>
              <a:rPr lang="en-GB" dirty="0"/>
              <a:t>Elements of the institutional architecture</a:t>
            </a:r>
          </a:p>
        </p:txBody>
      </p:sp>
      <p:sp>
        <p:nvSpPr>
          <p:cNvPr id="3" name="Content Placeholder 2">
            <a:extLst>
              <a:ext uri="{FF2B5EF4-FFF2-40B4-BE49-F238E27FC236}">
                <a16:creationId xmlns:a16="http://schemas.microsoft.com/office/drawing/2014/main" id="{34CC5521-11A8-4F6D-8D15-00E4572108C4}"/>
              </a:ext>
            </a:extLst>
          </p:cNvPr>
          <p:cNvSpPr>
            <a:spLocks noGrp="1"/>
          </p:cNvSpPr>
          <p:nvPr>
            <p:ph idx="1"/>
          </p:nvPr>
        </p:nvSpPr>
        <p:spPr/>
        <p:txBody>
          <a:bodyPr>
            <a:normAutofit/>
          </a:bodyPr>
          <a:lstStyle/>
          <a:p>
            <a:pPr lvl="1"/>
            <a:r>
              <a:rPr lang="en-GB" b="1" dirty="0"/>
              <a:t>HARD FISCAL CONSTRAINT:</a:t>
            </a:r>
          </a:p>
          <a:p>
            <a:pPr lvl="2"/>
            <a:r>
              <a:rPr lang="en-GB"/>
              <a:t>Measures </a:t>
            </a:r>
            <a:r>
              <a:rPr lang="en-GB" dirty="0"/>
              <a:t>to influence provider discretion towards more cost-effective packages of interventions, in other words, to discourage unnecessary overprovision (global budget ceiling) </a:t>
            </a:r>
          </a:p>
          <a:p>
            <a:pPr lvl="1"/>
            <a:r>
              <a:rPr lang="en-GB" b="1"/>
              <a:t>FINANCIAL PROTECTION </a:t>
            </a:r>
            <a:r>
              <a:rPr lang="en-GB" b="1" dirty="0"/>
              <a:t>CONSTRAINT: </a:t>
            </a:r>
          </a:p>
          <a:p>
            <a:pPr lvl="2"/>
            <a:r>
              <a:rPr lang="en-GB" dirty="0"/>
              <a:t>Measures to prevent providers from collecting funds above </a:t>
            </a:r>
            <a:r>
              <a:rPr lang="en-GB"/>
              <a:t>the budget </a:t>
            </a:r>
            <a:r>
              <a:rPr lang="en-GB" dirty="0"/>
              <a:t>constraint by charging additional amounts to patients. </a:t>
            </a:r>
          </a:p>
          <a:p>
            <a:pPr lvl="1"/>
            <a:r>
              <a:rPr lang="en-GB" b="1" dirty="0"/>
              <a:t>FAIR DISTRIBUTION OF BUDGET CONSTRAINT:</a:t>
            </a:r>
          </a:p>
          <a:p>
            <a:pPr lvl="2"/>
            <a:r>
              <a:rPr lang="en-GB" dirty="0"/>
              <a:t>Measures to ensure fair distribution of the budget constraint across providers. This can be a  risk adjusted capitation, relative value units or fees, DRGs. </a:t>
            </a:r>
          </a:p>
          <a:p>
            <a:pPr lvl="1"/>
            <a:r>
              <a:rPr lang="en-GB" b="1" dirty="0"/>
              <a:t>QUALITY MEASURES:</a:t>
            </a:r>
          </a:p>
          <a:p>
            <a:pPr lvl="2"/>
            <a:r>
              <a:rPr lang="en-GB" dirty="0"/>
              <a:t>Measures for ensuring quality of care, i.e. effectiveness of treatment. This includes effective signalling to patients about which providers are effective. </a:t>
            </a:r>
          </a:p>
        </p:txBody>
      </p:sp>
    </p:spTree>
    <p:extLst>
      <p:ext uri="{BB962C8B-B14F-4D97-AF65-F5344CB8AC3E}">
        <p14:creationId xmlns:p14="http://schemas.microsoft.com/office/powerpoint/2010/main" val="3171941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47269-339D-4AA1-B366-6FE28C4A9231}"/>
              </a:ext>
            </a:extLst>
          </p:cNvPr>
          <p:cNvSpPr>
            <a:spLocks noGrp="1"/>
          </p:cNvSpPr>
          <p:nvPr>
            <p:ph type="title"/>
          </p:nvPr>
        </p:nvSpPr>
        <p:spPr/>
        <p:txBody>
          <a:bodyPr>
            <a:normAutofit/>
          </a:bodyPr>
          <a:lstStyle/>
          <a:p>
            <a:r>
              <a:rPr lang="en-GB" dirty="0"/>
              <a:t>Elements of the institutional architecture</a:t>
            </a:r>
          </a:p>
        </p:txBody>
      </p:sp>
      <p:sp>
        <p:nvSpPr>
          <p:cNvPr id="6" name="Rectangle 5">
            <a:extLst>
              <a:ext uri="{FF2B5EF4-FFF2-40B4-BE49-F238E27FC236}">
                <a16:creationId xmlns:a16="http://schemas.microsoft.com/office/drawing/2014/main" id="{65B0A02B-8FD2-455D-BB9A-48CE10887324}"/>
              </a:ext>
            </a:extLst>
          </p:cNvPr>
          <p:cNvSpPr/>
          <p:nvPr/>
        </p:nvSpPr>
        <p:spPr>
          <a:xfrm>
            <a:off x="480359" y="3406119"/>
            <a:ext cx="1948330" cy="8860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Provider Payment Instrument</a:t>
            </a:r>
          </a:p>
        </p:txBody>
      </p:sp>
      <p:sp>
        <p:nvSpPr>
          <p:cNvPr id="7" name="Rectangle 6">
            <a:extLst>
              <a:ext uri="{FF2B5EF4-FFF2-40B4-BE49-F238E27FC236}">
                <a16:creationId xmlns:a16="http://schemas.microsoft.com/office/drawing/2014/main" id="{E1B971CF-DC90-41E6-9F10-07CE2B3FE670}"/>
              </a:ext>
            </a:extLst>
          </p:cNvPr>
          <p:cNvSpPr/>
          <p:nvPr/>
        </p:nvSpPr>
        <p:spPr>
          <a:xfrm>
            <a:off x="3254188" y="3277347"/>
            <a:ext cx="1948330" cy="3734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Element 2</a:t>
            </a:r>
          </a:p>
        </p:txBody>
      </p:sp>
      <p:sp>
        <p:nvSpPr>
          <p:cNvPr id="9" name="Rectangle 8">
            <a:extLst>
              <a:ext uri="{FF2B5EF4-FFF2-40B4-BE49-F238E27FC236}">
                <a16:creationId xmlns:a16="http://schemas.microsoft.com/office/drawing/2014/main" id="{B662DD95-998D-44A7-9915-6E1D1914A929}"/>
              </a:ext>
            </a:extLst>
          </p:cNvPr>
          <p:cNvSpPr/>
          <p:nvPr/>
        </p:nvSpPr>
        <p:spPr>
          <a:xfrm>
            <a:off x="3254188" y="3854870"/>
            <a:ext cx="1948330" cy="3286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Element 3</a:t>
            </a:r>
          </a:p>
        </p:txBody>
      </p:sp>
      <p:sp>
        <p:nvSpPr>
          <p:cNvPr id="10" name="Rectangle 9">
            <a:extLst>
              <a:ext uri="{FF2B5EF4-FFF2-40B4-BE49-F238E27FC236}">
                <a16:creationId xmlns:a16="http://schemas.microsoft.com/office/drawing/2014/main" id="{4970B20A-31C1-4B59-8351-9C07422390A9}"/>
              </a:ext>
            </a:extLst>
          </p:cNvPr>
          <p:cNvSpPr/>
          <p:nvPr/>
        </p:nvSpPr>
        <p:spPr>
          <a:xfrm>
            <a:off x="3254188" y="2759379"/>
            <a:ext cx="1948330" cy="293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Element 1</a:t>
            </a:r>
          </a:p>
        </p:txBody>
      </p:sp>
      <p:sp>
        <p:nvSpPr>
          <p:cNvPr id="11" name="Rectangle 10">
            <a:extLst>
              <a:ext uri="{FF2B5EF4-FFF2-40B4-BE49-F238E27FC236}">
                <a16:creationId xmlns:a16="http://schemas.microsoft.com/office/drawing/2014/main" id="{F35946FC-CBA5-4FBA-9834-3A3FA94B48AF}"/>
              </a:ext>
            </a:extLst>
          </p:cNvPr>
          <p:cNvSpPr/>
          <p:nvPr/>
        </p:nvSpPr>
        <p:spPr>
          <a:xfrm>
            <a:off x="3254188" y="4407927"/>
            <a:ext cx="1948330" cy="3344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Element 4</a:t>
            </a:r>
          </a:p>
        </p:txBody>
      </p:sp>
      <p:sp>
        <p:nvSpPr>
          <p:cNvPr id="13" name="Rectangle 12">
            <a:extLst>
              <a:ext uri="{FF2B5EF4-FFF2-40B4-BE49-F238E27FC236}">
                <a16:creationId xmlns:a16="http://schemas.microsoft.com/office/drawing/2014/main" id="{C2658B36-E2BE-4E32-95E2-985166D256E6}"/>
              </a:ext>
            </a:extLst>
          </p:cNvPr>
          <p:cNvSpPr/>
          <p:nvPr/>
        </p:nvSpPr>
        <p:spPr>
          <a:xfrm>
            <a:off x="9566836" y="3316077"/>
            <a:ext cx="1948330" cy="8860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The Problem</a:t>
            </a:r>
          </a:p>
        </p:txBody>
      </p:sp>
      <p:sp>
        <p:nvSpPr>
          <p:cNvPr id="14" name="Rectangle 13">
            <a:extLst>
              <a:ext uri="{FF2B5EF4-FFF2-40B4-BE49-F238E27FC236}">
                <a16:creationId xmlns:a16="http://schemas.microsoft.com/office/drawing/2014/main" id="{8708B2AC-1260-4726-9A75-782327790CF7}"/>
              </a:ext>
            </a:extLst>
          </p:cNvPr>
          <p:cNvSpPr/>
          <p:nvPr/>
        </p:nvSpPr>
        <p:spPr>
          <a:xfrm>
            <a:off x="6853517" y="4378164"/>
            <a:ext cx="1948330" cy="3344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Problem 4</a:t>
            </a:r>
          </a:p>
        </p:txBody>
      </p:sp>
      <p:sp>
        <p:nvSpPr>
          <p:cNvPr id="15" name="Rectangle 14">
            <a:extLst>
              <a:ext uri="{FF2B5EF4-FFF2-40B4-BE49-F238E27FC236}">
                <a16:creationId xmlns:a16="http://schemas.microsoft.com/office/drawing/2014/main" id="{D1E25BB3-407E-4B57-9ED1-24D39A62A6EB}"/>
              </a:ext>
            </a:extLst>
          </p:cNvPr>
          <p:cNvSpPr/>
          <p:nvPr/>
        </p:nvSpPr>
        <p:spPr>
          <a:xfrm>
            <a:off x="6853517" y="3849125"/>
            <a:ext cx="1948330" cy="3344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Problem 3</a:t>
            </a:r>
          </a:p>
        </p:txBody>
      </p:sp>
      <p:sp>
        <p:nvSpPr>
          <p:cNvPr id="16" name="Rectangle 15">
            <a:extLst>
              <a:ext uri="{FF2B5EF4-FFF2-40B4-BE49-F238E27FC236}">
                <a16:creationId xmlns:a16="http://schemas.microsoft.com/office/drawing/2014/main" id="{064458A4-89C5-4D1C-B144-81D5476F69A5}"/>
              </a:ext>
            </a:extLst>
          </p:cNvPr>
          <p:cNvSpPr/>
          <p:nvPr/>
        </p:nvSpPr>
        <p:spPr>
          <a:xfrm>
            <a:off x="6853517" y="3365502"/>
            <a:ext cx="1948330" cy="3344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Problem 2</a:t>
            </a:r>
          </a:p>
        </p:txBody>
      </p:sp>
      <p:sp>
        <p:nvSpPr>
          <p:cNvPr id="17" name="Rectangle 16">
            <a:extLst>
              <a:ext uri="{FF2B5EF4-FFF2-40B4-BE49-F238E27FC236}">
                <a16:creationId xmlns:a16="http://schemas.microsoft.com/office/drawing/2014/main" id="{D2FE73D3-EC1D-4A7B-BBF3-0B5B9BEAFF56}"/>
              </a:ext>
            </a:extLst>
          </p:cNvPr>
          <p:cNvSpPr/>
          <p:nvPr/>
        </p:nvSpPr>
        <p:spPr>
          <a:xfrm>
            <a:off x="6853517" y="2775835"/>
            <a:ext cx="1948330" cy="3344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Problem 1</a:t>
            </a:r>
          </a:p>
        </p:txBody>
      </p:sp>
      <p:cxnSp>
        <p:nvCxnSpPr>
          <p:cNvPr id="19" name="Straight Connector 18">
            <a:extLst>
              <a:ext uri="{FF2B5EF4-FFF2-40B4-BE49-F238E27FC236}">
                <a16:creationId xmlns:a16="http://schemas.microsoft.com/office/drawing/2014/main" id="{CFF97507-7E77-4C6F-A98A-D452E17D575A}"/>
              </a:ext>
            </a:extLst>
          </p:cNvPr>
          <p:cNvCxnSpPr>
            <a:stCxn id="10" idx="3"/>
            <a:endCxn id="17" idx="1"/>
          </p:cNvCxnSpPr>
          <p:nvPr/>
        </p:nvCxnSpPr>
        <p:spPr>
          <a:xfrm>
            <a:off x="5202518" y="2906164"/>
            <a:ext cx="1650999" cy="36873"/>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66F74C4-8F92-4996-95A1-425EA3BB2FB2}"/>
              </a:ext>
            </a:extLst>
          </p:cNvPr>
          <p:cNvCxnSpPr>
            <a:cxnSpLocks/>
            <a:stCxn id="7" idx="3"/>
            <a:endCxn id="17" idx="1"/>
          </p:cNvCxnSpPr>
          <p:nvPr/>
        </p:nvCxnSpPr>
        <p:spPr>
          <a:xfrm flipV="1">
            <a:off x="5202518" y="2943037"/>
            <a:ext cx="1650999" cy="52105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74AC3CB-28F9-4656-95E3-7CF2067F5955}"/>
              </a:ext>
            </a:extLst>
          </p:cNvPr>
          <p:cNvCxnSpPr>
            <a:stCxn id="17" idx="1"/>
            <a:endCxn id="9" idx="3"/>
          </p:cNvCxnSpPr>
          <p:nvPr/>
        </p:nvCxnSpPr>
        <p:spPr>
          <a:xfrm flipH="1">
            <a:off x="5202518" y="2943037"/>
            <a:ext cx="1650999" cy="1076163"/>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A81E7A8A-DB95-494D-B7BF-80A7DE1D2452}"/>
              </a:ext>
            </a:extLst>
          </p:cNvPr>
          <p:cNvCxnSpPr>
            <a:stCxn id="17" idx="1"/>
            <a:endCxn id="11" idx="3"/>
          </p:cNvCxnSpPr>
          <p:nvPr/>
        </p:nvCxnSpPr>
        <p:spPr>
          <a:xfrm flipH="1">
            <a:off x="5202518" y="2943037"/>
            <a:ext cx="1650999" cy="1632092"/>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69A9FAA-12F7-4C40-805E-AB482FC1B674}"/>
              </a:ext>
            </a:extLst>
          </p:cNvPr>
          <p:cNvCxnSpPr>
            <a:stCxn id="16" idx="1"/>
            <a:endCxn id="10" idx="3"/>
          </p:cNvCxnSpPr>
          <p:nvPr/>
        </p:nvCxnSpPr>
        <p:spPr>
          <a:xfrm flipH="1" flipV="1">
            <a:off x="5202518" y="2906164"/>
            <a:ext cx="1650999" cy="6265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1CFF983-FFF5-407B-B4DB-28929103492E}"/>
              </a:ext>
            </a:extLst>
          </p:cNvPr>
          <p:cNvCxnSpPr>
            <a:stCxn id="16" idx="1"/>
            <a:endCxn id="7" idx="3"/>
          </p:cNvCxnSpPr>
          <p:nvPr/>
        </p:nvCxnSpPr>
        <p:spPr>
          <a:xfrm flipH="1" flipV="1">
            <a:off x="5202518" y="3464088"/>
            <a:ext cx="1650999" cy="68616"/>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2B310B4B-4065-476C-9F44-CE63E58699F5}"/>
              </a:ext>
            </a:extLst>
          </p:cNvPr>
          <p:cNvCxnSpPr>
            <a:stCxn id="16" idx="1"/>
            <a:endCxn id="9" idx="3"/>
          </p:cNvCxnSpPr>
          <p:nvPr/>
        </p:nvCxnSpPr>
        <p:spPr>
          <a:xfrm flipH="1">
            <a:off x="5202518" y="3532704"/>
            <a:ext cx="1650999" cy="4864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5176806-BBCC-4833-BE23-1567941F9B9D}"/>
              </a:ext>
            </a:extLst>
          </p:cNvPr>
          <p:cNvCxnSpPr>
            <a:stCxn id="16" idx="1"/>
            <a:endCxn id="11" idx="3"/>
          </p:cNvCxnSpPr>
          <p:nvPr/>
        </p:nvCxnSpPr>
        <p:spPr>
          <a:xfrm flipH="1">
            <a:off x="5202518" y="3532704"/>
            <a:ext cx="1650999" cy="1042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94757C4-4C7E-406B-B63A-94DDB66F34B4}"/>
              </a:ext>
            </a:extLst>
          </p:cNvPr>
          <p:cNvCxnSpPr>
            <a:stCxn id="15" idx="1"/>
            <a:endCxn id="10" idx="3"/>
          </p:cNvCxnSpPr>
          <p:nvPr/>
        </p:nvCxnSpPr>
        <p:spPr>
          <a:xfrm flipH="1" flipV="1">
            <a:off x="5202518" y="2906164"/>
            <a:ext cx="1650999" cy="1110163"/>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2AA5FF7-78E7-4183-AF71-564098DDD0F4}"/>
              </a:ext>
            </a:extLst>
          </p:cNvPr>
          <p:cNvCxnSpPr>
            <a:stCxn id="15" idx="1"/>
            <a:endCxn id="7" idx="3"/>
          </p:cNvCxnSpPr>
          <p:nvPr/>
        </p:nvCxnSpPr>
        <p:spPr>
          <a:xfrm flipH="1" flipV="1">
            <a:off x="5202518" y="3464088"/>
            <a:ext cx="1650999" cy="552239"/>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0CE122D-07B3-48DB-B1FB-A9F82E547641}"/>
              </a:ext>
            </a:extLst>
          </p:cNvPr>
          <p:cNvCxnSpPr>
            <a:stCxn id="15" idx="1"/>
            <a:endCxn id="9" idx="3"/>
          </p:cNvCxnSpPr>
          <p:nvPr/>
        </p:nvCxnSpPr>
        <p:spPr>
          <a:xfrm flipH="1">
            <a:off x="5202518" y="4016327"/>
            <a:ext cx="1650999" cy="2873"/>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511754FD-2727-4549-AA14-2886B5E63E18}"/>
              </a:ext>
            </a:extLst>
          </p:cNvPr>
          <p:cNvCxnSpPr>
            <a:stCxn id="15" idx="1"/>
            <a:endCxn id="11" idx="3"/>
          </p:cNvCxnSpPr>
          <p:nvPr/>
        </p:nvCxnSpPr>
        <p:spPr>
          <a:xfrm flipH="1">
            <a:off x="5202518" y="4016327"/>
            <a:ext cx="1650999" cy="558802"/>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53F2D586-E4F9-49A0-9E80-D2982876433E}"/>
              </a:ext>
            </a:extLst>
          </p:cNvPr>
          <p:cNvCxnSpPr>
            <a:stCxn id="14" idx="1"/>
            <a:endCxn id="10" idx="3"/>
          </p:cNvCxnSpPr>
          <p:nvPr/>
        </p:nvCxnSpPr>
        <p:spPr>
          <a:xfrm flipH="1" flipV="1">
            <a:off x="5202518" y="2906164"/>
            <a:ext cx="1650999" cy="1639202"/>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7D95352-DF9F-453D-9427-8F5FD8A642F3}"/>
              </a:ext>
            </a:extLst>
          </p:cNvPr>
          <p:cNvCxnSpPr>
            <a:stCxn id="14" idx="1"/>
            <a:endCxn id="7" idx="3"/>
          </p:cNvCxnSpPr>
          <p:nvPr/>
        </p:nvCxnSpPr>
        <p:spPr>
          <a:xfrm flipH="1" flipV="1">
            <a:off x="5202518" y="3464088"/>
            <a:ext cx="1650999" cy="1081278"/>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19F8D09-61AA-40D9-93BF-F0220E74972C}"/>
              </a:ext>
            </a:extLst>
          </p:cNvPr>
          <p:cNvCxnSpPr>
            <a:stCxn id="14" idx="1"/>
            <a:endCxn id="9" idx="3"/>
          </p:cNvCxnSpPr>
          <p:nvPr/>
        </p:nvCxnSpPr>
        <p:spPr>
          <a:xfrm flipH="1" flipV="1">
            <a:off x="5202518" y="4019200"/>
            <a:ext cx="1650999" cy="526166"/>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2625DC9-ED99-49D9-B509-5BAE69FBDA98}"/>
              </a:ext>
            </a:extLst>
          </p:cNvPr>
          <p:cNvCxnSpPr>
            <a:stCxn id="14" idx="1"/>
            <a:endCxn id="11" idx="3"/>
          </p:cNvCxnSpPr>
          <p:nvPr/>
        </p:nvCxnSpPr>
        <p:spPr>
          <a:xfrm flipH="1">
            <a:off x="5202518" y="4545366"/>
            <a:ext cx="1650999" cy="29763"/>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E3227D1-03B1-4C01-8B2A-283BFBB7C799}"/>
              </a:ext>
            </a:extLst>
          </p:cNvPr>
          <p:cNvCxnSpPr>
            <a:cxnSpLocks/>
          </p:cNvCxnSpPr>
          <p:nvPr/>
        </p:nvCxnSpPr>
        <p:spPr>
          <a:xfrm>
            <a:off x="3472329" y="2860988"/>
            <a:ext cx="0" cy="1636700"/>
          </a:xfrm>
          <a:prstGeom prst="line">
            <a:avLst/>
          </a:prstGeom>
          <a:ln w="76200">
            <a:prstDash val="solid"/>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54" name="Rectangle 53">
            <a:extLst>
              <a:ext uri="{FF2B5EF4-FFF2-40B4-BE49-F238E27FC236}">
                <a16:creationId xmlns:a16="http://schemas.microsoft.com/office/drawing/2014/main" id="{AEC9B5A6-FA7D-4F57-B4E1-A1381D584C0B}"/>
              </a:ext>
            </a:extLst>
          </p:cNvPr>
          <p:cNvSpPr/>
          <p:nvPr/>
        </p:nvSpPr>
        <p:spPr>
          <a:xfrm>
            <a:off x="6263341" y="2354729"/>
            <a:ext cx="5701553" cy="2647696"/>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6" name="Straight Arrow Connector 55">
            <a:extLst>
              <a:ext uri="{FF2B5EF4-FFF2-40B4-BE49-F238E27FC236}">
                <a16:creationId xmlns:a16="http://schemas.microsoft.com/office/drawing/2014/main" id="{F0FE4778-AB04-4427-A603-937456630136}"/>
              </a:ext>
            </a:extLst>
          </p:cNvPr>
          <p:cNvCxnSpPr>
            <a:endCxn id="10" idx="1"/>
          </p:cNvCxnSpPr>
          <p:nvPr/>
        </p:nvCxnSpPr>
        <p:spPr>
          <a:xfrm flipV="1">
            <a:off x="2407025" y="2906164"/>
            <a:ext cx="847163" cy="9429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2D6DF6F9-4C3B-4911-BDD1-2F8EE57BBE66}"/>
              </a:ext>
            </a:extLst>
          </p:cNvPr>
          <p:cNvCxnSpPr/>
          <p:nvPr/>
        </p:nvCxnSpPr>
        <p:spPr>
          <a:xfrm flipV="1">
            <a:off x="2428689" y="3406119"/>
            <a:ext cx="825499" cy="458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4A6FEDEA-BB01-4F36-AB60-8A3C874B6176}"/>
              </a:ext>
            </a:extLst>
          </p:cNvPr>
          <p:cNvCxnSpPr>
            <a:stCxn id="6" idx="3"/>
            <a:endCxn id="9" idx="1"/>
          </p:cNvCxnSpPr>
          <p:nvPr/>
        </p:nvCxnSpPr>
        <p:spPr>
          <a:xfrm>
            <a:off x="2428689" y="3849125"/>
            <a:ext cx="825499" cy="1700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FF24E01B-EB4F-4084-BCC8-3ED3BCE95CC8}"/>
              </a:ext>
            </a:extLst>
          </p:cNvPr>
          <p:cNvCxnSpPr>
            <a:stCxn id="6" idx="3"/>
            <a:endCxn id="11" idx="1"/>
          </p:cNvCxnSpPr>
          <p:nvPr/>
        </p:nvCxnSpPr>
        <p:spPr>
          <a:xfrm>
            <a:off x="2428689" y="3849125"/>
            <a:ext cx="825499" cy="7260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736595EC-B9AD-4D5E-97AC-C0937269D5F2}"/>
              </a:ext>
            </a:extLst>
          </p:cNvPr>
          <p:cNvSpPr txBox="1"/>
          <p:nvPr/>
        </p:nvSpPr>
        <p:spPr>
          <a:xfrm>
            <a:off x="1275976" y="5504330"/>
            <a:ext cx="3956424"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a:t>Coordination, Coherence, Goodness of Fit, Degrees of Freedom, Second-best designs, Complementarities, Synergies, etc.</a:t>
            </a:r>
          </a:p>
        </p:txBody>
      </p:sp>
      <p:sp>
        <p:nvSpPr>
          <p:cNvPr id="37" name="Rectangle 36">
            <a:extLst>
              <a:ext uri="{FF2B5EF4-FFF2-40B4-BE49-F238E27FC236}">
                <a16:creationId xmlns:a16="http://schemas.microsoft.com/office/drawing/2014/main" id="{F49A0CAF-1722-43FA-AD29-911956621F1C}"/>
              </a:ext>
            </a:extLst>
          </p:cNvPr>
          <p:cNvSpPr/>
          <p:nvPr/>
        </p:nvSpPr>
        <p:spPr>
          <a:xfrm>
            <a:off x="177799" y="2354729"/>
            <a:ext cx="5701553" cy="2647696"/>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796158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E6948-46FC-4959-81A6-1C3E98FBA22D}"/>
              </a:ext>
            </a:extLst>
          </p:cNvPr>
          <p:cNvSpPr>
            <a:spLocks noGrp="1"/>
          </p:cNvSpPr>
          <p:nvPr>
            <p:ph type="title"/>
          </p:nvPr>
        </p:nvSpPr>
        <p:spPr/>
        <p:txBody>
          <a:bodyPr/>
          <a:lstStyle/>
          <a:p>
            <a:r>
              <a:rPr lang="en-GB" dirty="0"/>
              <a:t>Elements of the institutional architecture</a:t>
            </a:r>
          </a:p>
        </p:txBody>
      </p:sp>
      <p:sp>
        <p:nvSpPr>
          <p:cNvPr id="3" name="Content Placeholder 2">
            <a:extLst>
              <a:ext uri="{FF2B5EF4-FFF2-40B4-BE49-F238E27FC236}">
                <a16:creationId xmlns:a16="http://schemas.microsoft.com/office/drawing/2014/main" id="{7C7E9D6B-A5A5-4C5B-8784-E19D8FCC4036}"/>
              </a:ext>
            </a:extLst>
          </p:cNvPr>
          <p:cNvSpPr>
            <a:spLocks noGrp="1"/>
          </p:cNvSpPr>
          <p:nvPr>
            <p:ph idx="1"/>
          </p:nvPr>
        </p:nvSpPr>
        <p:spPr/>
        <p:txBody>
          <a:bodyPr>
            <a:normAutofit/>
          </a:bodyPr>
          <a:lstStyle/>
          <a:p>
            <a:r>
              <a:rPr lang="en-GB" dirty="0"/>
              <a:t>Ensuring that these elements are included in provider payment designs are most challenging as </a:t>
            </a:r>
            <a:r>
              <a:rPr lang="en-GB"/>
              <a:t>they require “deep learning” in 3 aspects:</a:t>
            </a:r>
          </a:p>
          <a:p>
            <a:pPr lvl="1"/>
            <a:r>
              <a:rPr lang="en-GB" b="1"/>
              <a:t>Technical</a:t>
            </a:r>
            <a:r>
              <a:rPr lang="en-GB"/>
              <a:t> know-how (analytical expertise)</a:t>
            </a:r>
          </a:p>
          <a:p>
            <a:pPr lvl="1"/>
            <a:r>
              <a:rPr lang="en-GB" b="1"/>
              <a:t>Operational </a:t>
            </a:r>
            <a:r>
              <a:rPr lang="en-GB" b="1" dirty="0"/>
              <a:t>abilities </a:t>
            </a:r>
            <a:r>
              <a:rPr lang="en-GB" dirty="0"/>
              <a:t>in calibrating different elements, ensuring that the design remains coherent, coordinated etc</a:t>
            </a:r>
            <a:r>
              <a:rPr lang="en-GB"/>
              <a:t>. </a:t>
            </a:r>
          </a:p>
          <a:p>
            <a:pPr lvl="1"/>
            <a:r>
              <a:rPr lang="en-GB" b="1"/>
              <a:t>Political </a:t>
            </a:r>
            <a:r>
              <a:rPr lang="en-GB" b="1" dirty="0"/>
              <a:t>acumen </a:t>
            </a:r>
            <a:r>
              <a:rPr lang="en-GB" dirty="0"/>
              <a:t>in navigating the reform. Must recognize that citizens don’t care how providers </a:t>
            </a:r>
            <a:r>
              <a:rPr lang="en-GB"/>
              <a:t>are reimbursed. Instead, </a:t>
            </a:r>
            <a:r>
              <a:rPr lang="en-GB" dirty="0"/>
              <a:t>these reforms engage with insurance funds, providers, hospitals</a:t>
            </a:r>
            <a:r>
              <a:rPr lang="en-GB"/>
              <a:t>, Ministry </a:t>
            </a:r>
            <a:r>
              <a:rPr lang="en-GB" dirty="0"/>
              <a:t>of finance, etc. who protect their material interests. </a:t>
            </a:r>
          </a:p>
          <a:p>
            <a:pPr marL="0" indent="0">
              <a:buNone/>
            </a:pPr>
            <a:endParaRPr lang="en-GB" dirty="0"/>
          </a:p>
          <a:p>
            <a:endParaRPr lang="en-GB" dirty="0"/>
          </a:p>
        </p:txBody>
      </p:sp>
    </p:spTree>
    <p:extLst>
      <p:ext uri="{BB962C8B-B14F-4D97-AF65-F5344CB8AC3E}">
        <p14:creationId xmlns:p14="http://schemas.microsoft.com/office/powerpoint/2010/main" val="3650824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1F67B-C24D-4BC3-AED0-A0C6E734BCB3}"/>
              </a:ext>
            </a:extLst>
          </p:cNvPr>
          <p:cNvSpPr>
            <a:spLocks noGrp="1"/>
          </p:cNvSpPr>
          <p:nvPr>
            <p:ph type="title"/>
          </p:nvPr>
        </p:nvSpPr>
        <p:spPr/>
        <p:txBody>
          <a:bodyPr/>
          <a:lstStyle/>
          <a:p>
            <a:r>
              <a:rPr lang="en-GB" dirty="0"/>
              <a:t>This study</a:t>
            </a:r>
          </a:p>
        </p:txBody>
      </p:sp>
      <p:sp>
        <p:nvSpPr>
          <p:cNvPr id="3" name="Content Placeholder 2">
            <a:extLst>
              <a:ext uri="{FF2B5EF4-FFF2-40B4-BE49-F238E27FC236}">
                <a16:creationId xmlns:a16="http://schemas.microsoft.com/office/drawing/2014/main" id="{C000DE10-2D02-4B1B-9863-47D5C5E3C135}"/>
              </a:ext>
            </a:extLst>
          </p:cNvPr>
          <p:cNvSpPr>
            <a:spLocks noGrp="1"/>
          </p:cNvSpPr>
          <p:nvPr>
            <p:ph idx="1"/>
          </p:nvPr>
        </p:nvSpPr>
        <p:spPr/>
        <p:txBody>
          <a:bodyPr/>
          <a:lstStyle/>
          <a:p>
            <a:r>
              <a:rPr lang="en-GB" dirty="0"/>
              <a:t>Looks at how providers are reimbursed in Thailand</a:t>
            </a:r>
            <a:r>
              <a:rPr lang="en-GB"/>
              <a:t>, Vietnam, Philippines, </a:t>
            </a:r>
            <a:r>
              <a:rPr lang="en-GB" dirty="0"/>
              <a:t>Japan</a:t>
            </a:r>
            <a:r>
              <a:rPr lang="en-GB"/>
              <a:t>, Korea, Taiwan. </a:t>
            </a:r>
            <a:endParaRPr lang="en-GB" dirty="0"/>
          </a:p>
          <a:p>
            <a:r>
              <a:rPr lang="en-GB" dirty="0"/>
              <a:t>Work </a:t>
            </a:r>
            <a:r>
              <a:rPr lang="en-GB"/>
              <a:t>in progress trying to come at the issue from two perspectives: existing policy theory framework and grounded practice  to refine the framework and resolve the constraints to progress at improving practice. </a:t>
            </a:r>
            <a:endParaRPr lang="en-GB" dirty="0"/>
          </a:p>
          <a:p>
            <a:r>
              <a:rPr lang="en-GB"/>
              <a:t>This presentation focuses on the </a:t>
            </a:r>
            <a:r>
              <a:rPr lang="en-GB" dirty="0"/>
              <a:t>empirical case of Thailand and Vietnam. </a:t>
            </a:r>
          </a:p>
        </p:txBody>
      </p:sp>
    </p:spTree>
    <p:extLst>
      <p:ext uri="{BB962C8B-B14F-4D97-AF65-F5344CB8AC3E}">
        <p14:creationId xmlns:p14="http://schemas.microsoft.com/office/powerpoint/2010/main" val="2347688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8532C-DE73-4E93-AAC3-D65F382095A5}"/>
              </a:ext>
            </a:extLst>
          </p:cNvPr>
          <p:cNvSpPr>
            <a:spLocks noGrp="1"/>
          </p:cNvSpPr>
          <p:nvPr>
            <p:ph type="title"/>
          </p:nvPr>
        </p:nvSpPr>
        <p:spPr/>
        <p:txBody>
          <a:bodyPr/>
          <a:lstStyle/>
          <a:p>
            <a:r>
              <a:rPr lang="en-US"/>
              <a:t>Hard fiscal constraint</a:t>
            </a:r>
          </a:p>
        </p:txBody>
      </p:sp>
      <p:sp>
        <p:nvSpPr>
          <p:cNvPr id="6" name="Text Placeholder 5">
            <a:extLst>
              <a:ext uri="{FF2B5EF4-FFF2-40B4-BE49-F238E27FC236}">
                <a16:creationId xmlns:a16="http://schemas.microsoft.com/office/drawing/2014/main" id="{35ADCE9E-2B06-458E-826D-B184557924ED}"/>
              </a:ext>
            </a:extLst>
          </p:cNvPr>
          <p:cNvSpPr>
            <a:spLocks noGrp="1"/>
          </p:cNvSpPr>
          <p:nvPr>
            <p:ph type="body" idx="1"/>
          </p:nvPr>
        </p:nvSpPr>
        <p:spPr/>
        <p:txBody>
          <a:bodyPr/>
          <a:lstStyle/>
          <a:p>
            <a:r>
              <a:rPr lang="en-US"/>
              <a:t>Thailand	</a:t>
            </a:r>
          </a:p>
        </p:txBody>
      </p:sp>
      <p:sp>
        <p:nvSpPr>
          <p:cNvPr id="3" name="Content Placeholder 2">
            <a:extLst>
              <a:ext uri="{FF2B5EF4-FFF2-40B4-BE49-F238E27FC236}">
                <a16:creationId xmlns:a16="http://schemas.microsoft.com/office/drawing/2014/main" id="{DCB87415-0A4A-4A72-8A0D-EEEB23312850}"/>
              </a:ext>
            </a:extLst>
          </p:cNvPr>
          <p:cNvSpPr>
            <a:spLocks noGrp="1"/>
          </p:cNvSpPr>
          <p:nvPr>
            <p:ph sz="half" idx="2"/>
          </p:nvPr>
        </p:nvSpPr>
        <p:spPr/>
        <p:txBody>
          <a:bodyPr>
            <a:normAutofit/>
          </a:bodyPr>
          <a:lstStyle/>
          <a:p>
            <a:pPr marL="171450" lvl="2" indent="0">
              <a:buNone/>
            </a:pPr>
            <a:r>
              <a:rPr lang="en-GB" sz="2400"/>
              <a:t>Hard budget constraint on the UCS and SSS schemes determined by technical and political process to determine how much society will spend on health care.</a:t>
            </a:r>
          </a:p>
          <a:p>
            <a:pPr marL="171450" lvl="2" indent="0">
              <a:buNone/>
            </a:pPr>
            <a:r>
              <a:rPr lang="en-GB" sz="2400"/>
              <a:t> </a:t>
            </a:r>
          </a:p>
          <a:p>
            <a:endParaRPr lang="en-US"/>
          </a:p>
        </p:txBody>
      </p:sp>
      <p:sp>
        <p:nvSpPr>
          <p:cNvPr id="7" name="Text Placeholder 6">
            <a:extLst>
              <a:ext uri="{FF2B5EF4-FFF2-40B4-BE49-F238E27FC236}">
                <a16:creationId xmlns:a16="http://schemas.microsoft.com/office/drawing/2014/main" id="{D16213EA-4043-4987-827A-E774743EA659}"/>
              </a:ext>
            </a:extLst>
          </p:cNvPr>
          <p:cNvSpPr>
            <a:spLocks noGrp="1"/>
          </p:cNvSpPr>
          <p:nvPr>
            <p:ph type="body" sz="quarter" idx="3"/>
          </p:nvPr>
        </p:nvSpPr>
        <p:spPr/>
        <p:txBody>
          <a:bodyPr/>
          <a:lstStyle/>
          <a:p>
            <a:r>
              <a:rPr lang="en-US"/>
              <a:t>Vietnam</a:t>
            </a:r>
          </a:p>
        </p:txBody>
      </p:sp>
      <p:sp>
        <p:nvSpPr>
          <p:cNvPr id="8" name="Content Placeholder 7">
            <a:extLst>
              <a:ext uri="{FF2B5EF4-FFF2-40B4-BE49-F238E27FC236}">
                <a16:creationId xmlns:a16="http://schemas.microsoft.com/office/drawing/2014/main" id="{D30E7064-BB46-41AB-A786-F66FC046E91C}"/>
              </a:ext>
            </a:extLst>
          </p:cNvPr>
          <p:cNvSpPr>
            <a:spLocks noGrp="1"/>
          </p:cNvSpPr>
          <p:nvPr>
            <p:ph sz="quarter" idx="4"/>
          </p:nvPr>
        </p:nvSpPr>
        <p:spPr/>
        <p:txBody>
          <a:bodyPr>
            <a:normAutofit/>
          </a:bodyPr>
          <a:lstStyle/>
          <a:p>
            <a:pPr marL="0" indent="0">
              <a:buNone/>
            </a:pPr>
            <a:r>
              <a:rPr lang="en-US" sz="2400"/>
              <a:t>Notional budget constraint based on SHI revenues, but many options for going over budget (e.g. asking state budget for more funds, extra billing to patients, envelope payments).</a:t>
            </a:r>
          </a:p>
          <a:p>
            <a:pPr marL="0" indent="0">
              <a:buNone/>
            </a:pPr>
            <a:endParaRPr lang="en-US" sz="2400"/>
          </a:p>
        </p:txBody>
      </p:sp>
      <p:sp>
        <p:nvSpPr>
          <p:cNvPr id="4" name="TextBox 3">
            <a:extLst>
              <a:ext uri="{FF2B5EF4-FFF2-40B4-BE49-F238E27FC236}">
                <a16:creationId xmlns:a16="http://schemas.microsoft.com/office/drawing/2014/main" id="{07810917-A52A-41F9-9F56-9AB9EEFD1B35}"/>
              </a:ext>
            </a:extLst>
          </p:cNvPr>
          <p:cNvSpPr txBox="1"/>
          <p:nvPr/>
        </p:nvSpPr>
        <p:spPr>
          <a:xfrm>
            <a:off x="495300" y="4876800"/>
            <a:ext cx="11034713" cy="861774"/>
          </a:xfrm>
          <a:prstGeom prst="rect">
            <a:avLst/>
          </a:prstGeom>
          <a:noFill/>
        </p:spPr>
        <p:txBody>
          <a:bodyPr wrap="square" rtlCol="0">
            <a:spAutoFit/>
          </a:bodyPr>
          <a:lstStyle/>
          <a:p>
            <a:r>
              <a:rPr lang="en-US" sz="2500">
                <a:solidFill>
                  <a:schemeClr val="accent1">
                    <a:lumMod val="75000"/>
                  </a:schemeClr>
                </a:solidFill>
              </a:rPr>
              <a:t>Without hard budget constraint, the instrument cannot achieve goal of controlling cost escalation</a:t>
            </a:r>
          </a:p>
        </p:txBody>
      </p:sp>
    </p:spTree>
    <p:extLst>
      <p:ext uri="{BB962C8B-B14F-4D97-AF65-F5344CB8AC3E}">
        <p14:creationId xmlns:p14="http://schemas.microsoft.com/office/powerpoint/2010/main" val="32674045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4789</TotalTime>
  <Words>1238</Words>
  <Application>Microsoft Macintosh PowerPoint</Application>
  <PresentationFormat>Widescreen</PresentationFormat>
  <Paragraphs>99</Paragraphs>
  <Slides>13</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Why do Provider Payment Reforms Fail?  Neglected Elements of Reform</vt:lpstr>
      <vt:lpstr>Context</vt:lpstr>
      <vt:lpstr>Motivation</vt:lpstr>
      <vt:lpstr>Summary</vt:lpstr>
      <vt:lpstr>Elements of the institutional architecture</vt:lpstr>
      <vt:lpstr>Elements of the institutional architecture</vt:lpstr>
      <vt:lpstr>Elements of the institutional architecture</vt:lpstr>
      <vt:lpstr>This study</vt:lpstr>
      <vt:lpstr>Hard fiscal constraint</vt:lpstr>
      <vt:lpstr>Financial protection constraint</vt:lpstr>
      <vt:lpstr>Fair distribution of budget constraint (according to national priorities)</vt:lpstr>
      <vt:lpstr>Quality measures (To mitigate the risk of quality of care reductions incentivized under DRG and capitation)</vt:lpstr>
      <vt:lpstr>Conclusions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 Provider Payment Reform Fail?  Neglected Elements of Reform</dc:title>
  <dc:creator>Sarah Bales</dc:creator>
  <cp:lastModifiedBy>Azad Singh Bali</cp:lastModifiedBy>
  <cp:revision>93</cp:revision>
  <dcterms:created xsi:type="dcterms:W3CDTF">2018-03-25T09:59:55Z</dcterms:created>
  <dcterms:modified xsi:type="dcterms:W3CDTF">2018-10-04T11:05:32Z</dcterms:modified>
</cp:coreProperties>
</file>