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7" r:id="rId5"/>
    <p:sldId id="272" r:id="rId6"/>
    <p:sldId id="265" r:id="rId7"/>
    <p:sldId id="273" r:id="rId8"/>
    <p:sldId id="275" r:id="rId9"/>
    <p:sldId id="274" r:id="rId10"/>
    <p:sldId id="276" r:id="rId11"/>
    <p:sldId id="280" r:id="rId12"/>
    <p:sldId id="281" r:id="rId13"/>
    <p:sldId id="278" r:id="rId14"/>
    <p:sldId id="277" r:id="rId15"/>
    <p:sldId id="279" r:id="rId16"/>
    <p:sldId id="282" r:id="rId17"/>
    <p:sldId id="283" r:id="rId18"/>
    <p:sldId id="284" r:id="rId19"/>
    <p:sldId id="286" r:id="rId20"/>
    <p:sldId id="285" r:id="rId21"/>
    <p:sldId id="287" r:id="rId22"/>
    <p:sldId id="290" r:id="rId23"/>
    <p:sldId id="289" r:id="rId24"/>
    <p:sldId id="288" r:id="rId25"/>
    <p:sldId id="291" r:id="rId26"/>
    <p:sldId id="292" r:id="rId2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280" autoAdjust="0"/>
  </p:normalViewPr>
  <p:slideViewPr>
    <p:cSldViewPr>
      <p:cViewPr>
        <p:scale>
          <a:sx n="75" d="100"/>
          <a:sy n="75" d="100"/>
        </p:scale>
        <p:origin x="902" y="16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0962247.2020.1813837" TargetMode="External"/><Relationship Id="rId2" Type="http://schemas.openxmlformats.org/officeDocument/2006/relationships/hyperlink" Target="https://re.public.polimi.it/retrieve/handle/11311/1142203/533524/2020_Covid19%20vs%20abitazion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dpi.com/2071-1050/12/14/5863/ht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f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5820" y="620688"/>
            <a:ext cx="11017224" cy="2243708"/>
          </a:xfrm>
        </p:spPr>
        <p:txBody>
          <a:bodyPr rtlCol="0">
            <a:normAutofit/>
          </a:bodyPr>
          <a:lstStyle/>
          <a:p>
            <a:pPr algn="ctr" rtl="0"/>
            <a:r>
              <a:rPr lang="en-US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Indoor air quality assessment during lockdowns and improvement strategies for the residential houses in rural areas in Kazakhstan</a:t>
            </a:r>
            <a:endParaRPr lang="ru" sz="44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5498182"/>
            <a:ext cx="12188824" cy="1371600"/>
          </a:xfrm>
        </p:spPr>
        <p:txBody>
          <a:bodyPr rtlCol="0">
            <a:normAutofit fontScale="85000" lnSpcReduction="20000"/>
          </a:bodyPr>
          <a:lstStyle/>
          <a:p>
            <a:pPr marL="6350" algn="ctr">
              <a:lnSpc>
                <a:spcPct val="150000"/>
              </a:lnSpc>
              <a:spcAft>
                <a:spcPts val="5"/>
              </a:spcAft>
            </a:pPr>
            <a:r>
              <a:rPr lang="en-US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Nurlan Otesh    ID:201569201  </a:t>
            </a:r>
            <a:endParaRPr lang="ru-KZ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Prof. Ferhat </a:t>
            </a:r>
            <a:r>
              <a:rPr lang="en-US" sz="24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Karaca</a:t>
            </a:r>
            <a:endParaRPr lang="ru-KZ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Co-Supervisor: Prof. </a:t>
            </a:r>
            <a:r>
              <a:rPr lang="en-US" sz="24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Mert</a:t>
            </a:r>
            <a:r>
              <a:rPr lang="en-US" sz="2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Guney</a:t>
            </a:r>
            <a:endParaRPr lang="ru-KZ" sz="24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358108" y="544522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Table 1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Wall materials and building characteristic</a:t>
            </a:r>
            <a:endParaRPr lang="ru-KZ" sz="1800" dirty="0">
              <a:solidFill>
                <a:schemeClr val="tx2"/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1D876AF-27CC-DCD4-56AF-BF99699D47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78439"/>
              </p:ext>
            </p:extLst>
          </p:nvPr>
        </p:nvGraphicFramePr>
        <p:xfrm>
          <a:off x="1773932" y="1589584"/>
          <a:ext cx="9001000" cy="369976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176387">
                  <a:extLst>
                    <a:ext uri="{9D8B030D-6E8A-4147-A177-3AD203B41FA5}">
                      <a16:colId xmlns:a16="http://schemas.microsoft.com/office/drawing/2014/main" val="96307329"/>
                    </a:ext>
                  </a:extLst>
                </a:gridCol>
                <a:gridCol w="2864339">
                  <a:extLst>
                    <a:ext uri="{9D8B030D-6E8A-4147-A177-3AD203B41FA5}">
                      <a16:colId xmlns:a16="http://schemas.microsoft.com/office/drawing/2014/main" val="1603877847"/>
                    </a:ext>
                  </a:extLst>
                </a:gridCol>
                <a:gridCol w="1599168">
                  <a:extLst>
                    <a:ext uri="{9D8B030D-6E8A-4147-A177-3AD203B41FA5}">
                      <a16:colId xmlns:a16="http://schemas.microsoft.com/office/drawing/2014/main" val="714805291"/>
                    </a:ext>
                  </a:extLst>
                </a:gridCol>
                <a:gridCol w="3361106">
                  <a:extLst>
                    <a:ext uri="{9D8B030D-6E8A-4147-A177-3AD203B41FA5}">
                      <a16:colId xmlns:a16="http://schemas.microsoft.com/office/drawing/2014/main" val="36109813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House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Wall structure material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I</a:t>
                      </a:r>
                      <a:r>
                        <a:rPr lang="kk-KZ" sz="1600">
                          <a:solidFill>
                            <a:schemeClr val="tx2"/>
                          </a:solidFill>
                          <a:effectLst/>
                        </a:rPr>
                        <a:t>nsulation material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Kitchen room connection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809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Straw blocks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Direct connection with corridor 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9988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Burnt bricks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Styrofoam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Isolated by a wooden door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2429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Burnt bricks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Styrofoam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Isolated by a wooden door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301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Straw blocks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Direct connection with living room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060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5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Cinder blocks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Styrofoam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Isolated by a wooden door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9506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6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Straw blocks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Direct connection with outdoor door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6737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Straw blocks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/>
                        </a:rPr>
                        <a:t>No</a:t>
                      </a:r>
                      <a:endParaRPr lang="ru-KZ" sz="16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9705"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/>
                        </a:rPr>
                        <a:t>Isolated by a wooden door</a:t>
                      </a:r>
                      <a:endParaRPr lang="ru-KZ" sz="16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311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41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layout of rooms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998068" y="616530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8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The layout of Houses 1 and 2, respectively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599C2E-3C6D-F322-31C6-2EF681A95A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55" t="26454" r="43175" b="14253"/>
          <a:stretch/>
        </p:blipFill>
        <p:spPr bwMode="auto">
          <a:xfrm>
            <a:off x="1485900" y="1916832"/>
            <a:ext cx="3835767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BF7B524-C757-FC24-F09F-AD8BD16576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70" t="37857" r="43303" b="16533"/>
          <a:stretch/>
        </p:blipFill>
        <p:spPr bwMode="auto">
          <a:xfrm>
            <a:off x="5891748" y="1916832"/>
            <a:ext cx="5027202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382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IAQ Benchmark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070076" y="6350179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9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Collected data and IAQ Benchmark for house-1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C9FB2C-E9B1-5B30-D9A8-B27016106D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08" t="26080" r="29863" b="8864"/>
          <a:stretch/>
        </p:blipFill>
        <p:spPr>
          <a:xfrm>
            <a:off x="1004874" y="1181016"/>
            <a:ext cx="5089538" cy="51125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2189A2-8FFA-A72E-5826-831139BBB8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709" t="28278" r="30028" b="38169"/>
          <a:stretch/>
        </p:blipFill>
        <p:spPr>
          <a:xfrm>
            <a:off x="6454452" y="1196752"/>
            <a:ext cx="5357286" cy="29523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B6E68D-CE16-5EF2-0735-3898735443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544" t="57070" r="29863" b="19560"/>
          <a:stretch/>
        </p:blipFill>
        <p:spPr>
          <a:xfrm>
            <a:off x="6454452" y="4340191"/>
            <a:ext cx="5357286" cy="195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9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ratio for air  pollutants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862164" y="5661248"/>
            <a:ext cx="7200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Table 2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The I/O ratio value of air pollutants</a:t>
            </a:r>
            <a:endParaRPr lang="ru-KZ" dirty="0">
              <a:solidFill>
                <a:schemeClr val="tx2"/>
              </a:solidFill>
            </a:endParaRPr>
          </a:p>
          <a:p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4F0C561-B21A-807F-4FFD-B6089EB02F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86" t="42648" r="29915" b="24794"/>
          <a:stretch/>
        </p:blipFill>
        <p:spPr>
          <a:xfrm>
            <a:off x="2133972" y="1700808"/>
            <a:ext cx="8153160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3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ratio for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pollutants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494012" y="5877272"/>
            <a:ext cx="79450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10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PM2.5 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/O index in the kitchen room (before/during/after cooking)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72DEB4-208E-2745-9F4F-61C5E0F25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68" t="31031" r="29914" b="37397"/>
          <a:stretch/>
        </p:blipFill>
        <p:spPr>
          <a:xfrm>
            <a:off x="2338223" y="1628800"/>
            <a:ext cx="8299917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ratio for air pollutants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926060" y="6021288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11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</a:t>
            </a:r>
            <a:r>
              <a:rPr lang="en-US" sz="1800" baseline="-25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I/O index in the kitchen room (before/during/after cooking)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09C1E85-D223-BEA0-EF0E-AE5E690434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19" t="42648" r="29914" b="21643"/>
          <a:stretch/>
        </p:blipFill>
        <p:spPr>
          <a:xfrm>
            <a:off x="2340128" y="1513150"/>
            <a:ext cx="8053742" cy="436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7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979250" y="6399462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12. </a:t>
            </a:r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</a:rPr>
              <a:t>CO2 trend at the cooking process</a:t>
            </a:r>
            <a:endParaRPr lang="ru-KZ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23A197-7B67-EB90-FC0E-90DA3BBD69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88" t="30045" r="18099" b="12191"/>
          <a:stretch/>
        </p:blipFill>
        <p:spPr>
          <a:xfrm>
            <a:off x="1845940" y="1052736"/>
            <a:ext cx="9310154" cy="5333942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B1C8055-AA3B-7220-9BA0-74862905D956}"/>
              </a:ext>
            </a:extLst>
          </p:cNvPr>
          <p:cNvSpPr txBox="1">
            <a:spLocks/>
          </p:cNvSpPr>
          <p:nvPr/>
        </p:nvSpPr>
        <p:spPr>
          <a:xfrm>
            <a:off x="837828" y="188640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CO2 behavior at cooking process</a:t>
            </a:r>
            <a:endParaRPr lang="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3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CO2 behavior at cooking process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574132" y="6454903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Table</a:t>
            </a:r>
            <a:r>
              <a:rPr lang="en-US" sz="1800" dirty="0">
                <a:solidFill>
                  <a:schemeClr val="tx2"/>
                </a:solidFill>
              </a:rPr>
              <a:t> 3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</a:t>
            </a:r>
            <a:r>
              <a:rPr lang="en-US" sz="1800" baseline="-25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emission rate accordance to various parameters </a:t>
            </a:r>
            <a:endParaRPr lang="ru-KZ" sz="1800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8728173-BFA2-C7AF-4A0E-9D8C45CEB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302792"/>
              </p:ext>
            </p:extLst>
          </p:nvPr>
        </p:nvGraphicFramePr>
        <p:xfrm>
          <a:off x="981844" y="980728"/>
          <a:ext cx="10873208" cy="545742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016582">
                  <a:extLst>
                    <a:ext uri="{9D8B030D-6E8A-4147-A177-3AD203B41FA5}">
                      <a16:colId xmlns:a16="http://schemas.microsoft.com/office/drawing/2014/main" val="1013072895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3028513094"/>
                    </a:ext>
                  </a:extLst>
                </a:gridCol>
                <a:gridCol w="1510662">
                  <a:extLst>
                    <a:ext uri="{9D8B030D-6E8A-4147-A177-3AD203B41FA5}">
                      <a16:colId xmlns:a16="http://schemas.microsoft.com/office/drawing/2014/main" val="3401848712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945823400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4230585648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2633883666"/>
                    </a:ext>
                  </a:extLst>
                </a:gridCol>
                <a:gridCol w="1511846">
                  <a:extLst>
                    <a:ext uri="{9D8B030D-6E8A-4147-A177-3AD203B41FA5}">
                      <a16:colId xmlns:a16="http://schemas.microsoft.com/office/drawing/2014/main" val="3390606957"/>
                    </a:ext>
                  </a:extLst>
                </a:gridCol>
                <a:gridCol w="1511846">
                  <a:extLst>
                    <a:ext uri="{9D8B030D-6E8A-4147-A177-3AD203B41FA5}">
                      <a16:colId xmlns:a16="http://schemas.microsoft.com/office/drawing/2014/main" val="444457997"/>
                    </a:ext>
                  </a:extLst>
                </a:gridCol>
              </a:tblGrid>
              <a:tr h="137908">
                <a:tc>
                  <a:txBody>
                    <a:bodyPr/>
                    <a:lstStyle/>
                    <a:p>
                      <a:pPr marR="179705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House </a:t>
                      </a:r>
                      <a:r>
                        <a:rPr lang="ru-RU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960048024"/>
                  </a:ext>
                </a:extLst>
              </a:tr>
              <a:tr h="325069">
                <a:tc>
                  <a:txBody>
                    <a:bodyPr/>
                    <a:lstStyle/>
                    <a:p>
                      <a:pPr marR="179705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500" baseline="-25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 </a:t>
                      </a: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trend </a:t>
                      </a:r>
                      <a:r>
                        <a:rPr lang="ru-RU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350.36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379.82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344.16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425.36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371.78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548.45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84537702"/>
                  </a:ext>
                </a:extLst>
              </a:tr>
              <a:tr h="541781">
                <a:tc>
                  <a:txBody>
                    <a:bodyPr/>
                    <a:lstStyle/>
                    <a:p>
                      <a:pPr marR="179705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Meal type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Course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Soup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course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course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course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Soup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course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488627023"/>
                  </a:ext>
                </a:extLst>
              </a:tr>
              <a:tr h="30770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area (m</a:t>
                      </a:r>
                      <a:r>
                        <a:rPr lang="en-US" sz="1500" baseline="30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172908281"/>
                  </a:ext>
                </a:extLst>
              </a:tr>
              <a:tr h="470242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volume (m</a:t>
                      </a:r>
                      <a:r>
                        <a:rPr lang="en-US" sz="1500" baseline="30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21.875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24.3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635382889"/>
                  </a:ext>
                </a:extLst>
              </a:tr>
              <a:tr h="30770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People in kitchen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4092979882"/>
                  </a:ext>
                </a:extLst>
              </a:tr>
              <a:tr h="145173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74352869"/>
                  </a:ext>
                </a:extLst>
              </a:tr>
              <a:tr h="30770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baseline="30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Stove duration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406566880"/>
                  </a:ext>
                </a:extLst>
              </a:tr>
              <a:tr h="30770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500" baseline="30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Stove duration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3342054067"/>
                  </a:ext>
                </a:extLst>
              </a:tr>
              <a:tr h="145173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Tefal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1265344412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Cooking style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Firing in oil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Boiling the water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Firing in oil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Firing in oil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Firing in oil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Boiling the water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and firing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310372574"/>
                  </a:ext>
                </a:extLst>
              </a:tr>
              <a:tr h="307707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Meat (gramm)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3175582274"/>
                  </a:ext>
                </a:extLst>
              </a:tr>
              <a:tr h="216712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50-80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80-100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4056073837"/>
                  </a:ext>
                </a:extLst>
              </a:tr>
              <a:tr h="216712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821781875"/>
                  </a:ext>
                </a:extLst>
              </a:tr>
              <a:tr h="325069">
                <a:tc>
                  <a:txBody>
                    <a:bodyPr/>
                    <a:lstStyle/>
                    <a:p>
                      <a:pPr marR="179705" indent="-7620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Condition of cap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Closed</a:t>
                      </a:r>
                      <a:endParaRPr lang="ru-KZ" sz="15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tc>
                  <a:txBody>
                    <a:bodyPr/>
                    <a:lstStyle/>
                    <a:p>
                      <a:pPr marR="179705" algn="ctr">
                        <a:lnSpc>
                          <a:spcPct val="150000"/>
                        </a:lnSpc>
                      </a:pPr>
                      <a:r>
                        <a:rPr lang="en-US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endParaRPr lang="ru-KZ" sz="15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328" marR="44328" marT="0" marB="0" anchor="ctr"/>
                </a:tc>
                <a:extLst>
                  <a:ext uri="{0D108BD9-81ED-4DB2-BD59-A6C34878D82A}">
                    <a16:rowId xmlns:a16="http://schemas.microsoft.com/office/drawing/2014/main" val="2515551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30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Photos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070076" y="648469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13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Thermal photos of the cooking process at the stove</a:t>
            </a:r>
            <a:endParaRPr lang="ru-KZ" sz="1800" dirty="0">
              <a:solidFill>
                <a:schemeClr val="tx2"/>
              </a:solidFill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1F58421B-437B-1D26-161E-5B0F47CA0EEE}"/>
              </a:ext>
            </a:extLst>
          </p:cNvPr>
          <p:cNvGrpSpPr/>
          <p:nvPr/>
        </p:nvGrpSpPr>
        <p:grpSpPr>
          <a:xfrm>
            <a:off x="3574132" y="1094401"/>
            <a:ext cx="4468708" cy="5363999"/>
            <a:chOff x="4578032" y="1490027"/>
            <a:chExt cx="3032760" cy="3877945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8CAFBC77-3E5F-EAEF-3C69-A06BB52B3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3112" y="1490027"/>
              <a:ext cx="1521460" cy="192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Рисунок 3" descr="Изображение выглядит как текст, цветной&#10;&#10;Автоматически созданное описание">
              <a:extLst>
                <a:ext uri="{FF2B5EF4-FFF2-40B4-BE49-F238E27FC236}">
                  <a16:creationId xmlns:a16="http://schemas.microsoft.com/office/drawing/2014/main" id="{94815859-37C6-6E33-E534-969C59459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412" y="1495107"/>
              <a:ext cx="1516380" cy="19138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Рисунок 5" descr="Изображение выглядит как текст, внутренний, цветной&#10;&#10;Автоматически созданное описание">
              <a:extLst>
                <a:ext uri="{FF2B5EF4-FFF2-40B4-BE49-F238E27FC236}">
                  <a16:creationId xmlns:a16="http://schemas.microsoft.com/office/drawing/2014/main" id="{A3E87550-D042-CC41-D455-8CF03F2E6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962" y="3410902"/>
              <a:ext cx="1550670" cy="19570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FC0F30EC-71D8-F6E6-12DB-5829415F1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8032" y="3410902"/>
              <a:ext cx="1543685" cy="194881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83313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Photos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502124" y="6488668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14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Thermal photos of heating systems</a:t>
            </a:r>
            <a:endParaRPr lang="ru-KZ" sz="1800" dirty="0">
              <a:solidFill>
                <a:schemeClr val="tx2"/>
              </a:solidFill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4C86916A-6B8F-FA2B-700C-ABB5A4EAD3DE}"/>
              </a:ext>
            </a:extLst>
          </p:cNvPr>
          <p:cNvGrpSpPr/>
          <p:nvPr/>
        </p:nvGrpSpPr>
        <p:grpSpPr>
          <a:xfrm>
            <a:off x="3430116" y="983322"/>
            <a:ext cx="4536504" cy="5501372"/>
            <a:chOff x="0" y="0"/>
            <a:chExt cx="4328160" cy="5745480"/>
          </a:xfrm>
        </p:grpSpPr>
        <p:pic>
          <p:nvPicPr>
            <p:cNvPr id="6" name="Рисунок 5" descr="Изображение выглядит как карта&#10;&#10;Автоматически созданное описание">
              <a:extLst>
                <a:ext uri="{FF2B5EF4-FFF2-40B4-BE49-F238E27FC236}">
                  <a16:creationId xmlns:a16="http://schemas.microsoft.com/office/drawing/2014/main" id="{38E42A12-590F-9EF4-F28C-C0D6B485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86305" cy="28568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9BBDD242-E89B-6862-F111-452804E69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6940" y="7620"/>
              <a:ext cx="2137410" cy="2849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D08FC969-0E3E-E60C-BEB4-3679A4CAF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57500"/>
              <a:ext cx="2165985" cy="28879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Рисунок 8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id="{C8952BC9-EA45-2B70-2D16-91A367920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6460" y="2827020"/>
              <a:ext cx="2171700" cy="28956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18128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>
                <a:solidFill>
                  <a:schemeClr val="tx2"/>
                </a:solidFill>
              </a:rPr>
              <a:t>Thesis Defense Outline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293813" y="2132856"/>
            <a:ext cx="9601200" cy="4495800"/>
          </a:xfrm>
        </p:spPr>
        <p:txBody>
          <a:bodyPr rtlCol="0"/>
          <a:lstStyle/>
          <a:p>
            <a:pPr rtl="0"/>
            <a:r>
              <a:rPr lang="en-US" dirty="0">
                <a:solidFill>
                  <a:schemeClr val="tx2"/>
                </a:solidFill>
              </a:rPr>
              <a:t>Introduction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Methodology</a:t>
            </a:r>
            <a:endParaRPr lang="ru" dirty="0">
              <a:solidFill>
                <a:schemeClr val="tx2"/>
              </a:solidFill>
            </a:endParaRPr>
          </a:p>
          <a:p>
            <a:pPr rtl="0"/>
            <a:r>
              <a:rPr lang="en-US" dirty="0">
                <a:solidFill>
                  <a:schemeClr val="tx2"/>
                </a:solidFill>
              </a:rPr>
              <a:t>IAQ Benchmark 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I/O air pollutants relationship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CO2 behavior at cooking process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Heating systems and Thermal comfort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Effect of heating system on CO2 </a:t>
            </a:r>
          </a:p>
          <a:p>
            <a:pPr rtl="0"/>
            <a:r>
              <a:rPr lang="en-US" dirty="0">
                <a:solidFill>
                  <a:schemeClr val="tx2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system effect on CO2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710038" y="648469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15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sz="18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Carbon Dioxide (ppm) level in the kitchen room for both studies</a:t>
            </a:r>
            <a:endParaRPr lang="ru-KZ" sz="1800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BA1D951-B7D4-EB1F-3271-16418A692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200602"/>
              </p:ext>
            </p:extLst>
          </p:nvPr>
        </p:nvGraphicFramePr>
        <p:xfrm>
          <a:off x="1053852" y="1320552"/>
          <a:ext cx="10801200" cy="146678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644215">
                  <a:extLst>
                    <a:ext uri="{9D8B030D-6E8A-4147-A177-3AD203B41FA5}">
                      <a16:colId xmlns:a16="http://schemas.microsoft.com/office/drawing/2014/main" val="2862163307"/>
                    </a:ext>
                  </a:extLst>
                </a:gridCol>
                <a:gridCol w="1160275">
                  <a:extLst>
                    <a:ext uri="{9D8B030D-6E8A-4147-A177-3AD203B41FA5}">
                      <a16:colId xmlns:a16="http://schemas.microsoft.com/office/drawing/2014/main" val="2402053470"/>
                    </a:ext>
                  </a:extLst>
                </a:gridCol>
                <a:gridCol w="1159108">
                  <a:extLst>
                    <a:ext uri="{9D8B030D-6E8A-4147-A177-3AD203B41FA5}">
                      <a16:colId xmlns:a16="http://schemas.microsoft.com/office/drawing/2014/main" val="1438510842"/>
                    </a:ext>
                  </a:extLst>
                </a:gridCol>
                <a:gridCol w="1159108">
                  <a:extLst>
                    <a:ext uri="{9D8B030D-6E8A-4147-A177-3AD203B41FA5}">
                      <a16:colId xmlns:a16="http://schemas.microsoft.com/office/drawing/2014/main" val="3407942151"/>
                    </a:ext>
                  </a:extLst>
                </a:gridCol>
                <a:gridCol w="1159108">
                  <a:extLst>
                    <a:ext uri="{9D8B030D-6E8A-4147-A177-3AD203B41FA5}">
                      <a16:colId xmlns:a16="http://schemas.microsoft.com/office/drawing/2014/main" val="3164914685"/>
                    </a:ext>
                  </a:extLst>
                </a:gridCol>
                <a:gridCol w="1160275">
                  <a:extLst>
                    <a:ext uri="{9D8B030D-6E8A-4147-A177-3AD203B41FA5}">
                      <a16:colId xmlns:a16="http://schemas.microsoft.com/office/drawing/2014/main" val="3028081163"/>
                    </a:ext>
                  </a:extLst>
                </a:gridCol>
                <a:gridCol w="1159108">
                  <a:extLst>
                    <a:ext uri="{9D8B030D-6E8A-4147-A177-3AD203B41FA5}">
                      <a16:colId xmlns:a16="http://schemas.microsoft.com/office/drawing/2014/main" val="2454357747"/>
                    </a:ext>
                  </a:extLst>
                </a:gridCol>
                <a:gridCol w="1200003">
                  <a:extLst>
                    <a:ext uri="{9D8B030D-6E8A-4147-A177-3AD203B41FA5}">
                      <a16:colId xmlns:a16="http://schemas.microsoft.com/office/drawing/2014/main" val="298513181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KZ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House-1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House-2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House-3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House-4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House-5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House-6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House-7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5175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b="0">
                          <a:solidFill>
                            <a:schemeClr val="tx2"/>
                          </a:solidFill>
                          <a:effectLst/>
                        </a:rPr>
                        <a:t>Pilot Study (CO</a:t>
                      </a:r>
                      <a:r>
                        <a:rPr lang="en-US" sz="1800" b="0" baseline="-2500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r>
                        <a:rPr lang="en-US" sz="1800" b="0">
                          <a:solidFill>
                            <a:schemeClr val="tx2"/>
                          </a:solidFill>
                          <a:effectLst/>
                        </a:rPr>
                        <a:t> ppm)</a:t>
                      </a:r>
                      <a:endParaRPr lang="ru-KZ" sz="18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694,4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576,8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783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821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583,6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1350,7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711,1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4087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b="0">
                          <a:solidFill>
                            <a:schemeClr val="tx2"/>
                          </a:solidFill>
                          <a:effectLst/>
                        </a:rPr>
                        <a:t>Final Study (CO</a:t>
                      </a:r>
                      <a:r>
                        <a:rPr lang="en-US" sz="1800" b="0" baseline="-2500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r>
                        <a:rPr lang="en-US" sz="1800" b="0">
                          <a:solidFill>
                            <a:schemeClr val="tx2"/>
                          </a:solidFill>
                          <a:effectLst/>
                        </a:rPr>
                        <a:t> ppm)</a:t>
                      </a:r>
                      <a:endParaRPr lang="ru-KZ" sz="1800" b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851</a:t>
                      </a:r>
                      <a:endParaRPr lang="ru-KZ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826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889,7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942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694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1148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743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26772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  <a:effectLst/>
                        </a:rPr>
                        <a:t>Difference in %</a:t>
                      </a:r>
                      <a:endParaRPr lang="ru-KZ" sz="18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22,5%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43,20%</a:t>
                      </a:r>
                      <a:endParaRPr lang="ru-KZ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11,99%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14,74%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18,92%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/>
                        </a:rPr>
                        <a:t>-15,01%</a:t>
                      </a:r>
                      <a:endParaRPr lang="ru-KZ" sz="18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/>
                        </a:rPr>
                        <a:t>4,49%</a:t>
                      </a:r>
                      <a:endParaRPr lang="ru-KZ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6195804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943632-62EF-B0DB-D9D9-181D0C0DA4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49" t="33196" r="27551" b="27945"/>
          <a:stretch/>
        </p:blipFill>
        <p:spPr>
          <a:xfrm>
            <a:off x="3042235" y="2799813"/>
            <a:ext cx="645152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81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4E0395-9061-5692-8724-E159057A97E1}"/>
              </a:ext>
            </a:extLst>
          </p:cNvPr>
          <p:cNvSpPr txBox="1"/>
          <p:nvPr/>
        </p:nvSpPr>
        <p:spPr>
          <a:xfrm>
            <a:off x="1341884" y="1340768"/>
            <a:ext cx="6096000" cy="3673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Living Style</a:t>
            </a:r>
          </a:p>
          <a:p>
            <a:pPr marL="285750" indent="-285750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Ventilation System</a:t>
            </a:r>
          </a:p>
          <a:p>
            <a:pPr marL="285750" indent="-285750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system usage</a:t>
            </a:r>
          </a:p>
          <a:p>
            <a:pPr marL="285750" indent="-285750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design and materials</a:t>
            </a:r>
          </a:p>
          <a:p>
            <a:pPr marL="285750" indent="-285750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House-7</a:t>
            </a:r>
          </a:p>
        </p:txBody>
      </p:sp>
    </p:spTree>
    <p:extLst>
      <p:ext uri="{BB962C8B-B14F-4D97-AF65-F5344CB8AC3E}">
        <p14:creationId xmlns:p14="http://schemas.microsoft.com/office/powerpoint/2010/main" val="34172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List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243179B-1152-62BD-60BB-98CB5CED1E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7828" y="805200"/>
            <a:ext cx="11350997" cy="58785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Aiaj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Pillariseti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Ellison Carter, et al. 2019. “Measuring personal exposure to fine particulate matter (PM</a:t>
            </a:r>
            <a:r>
              <a:rPr kumimoji="0" lang="en-US" altLang="ru-KZ" sz="800" b="0" i="0" u="sng" strike="noStrike" cap="none" normalizeH="0" baseline="-3000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2.5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among rural Honduran women: A field evaluation of the Ultrasonic Personal Aerosol Sampler (UPAS)”. Environmental International 123 (2019) 50-53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Aiaj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Pillariseti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Ellison Carter, et al. 2019. “Measuring personal exposure to fine particulate matter (PM</a:t>
            </a:r>
            <a:r>
              <a:rPr kumimoji="0" lang="en-US" altLang="ru-KZ" sz="800" b="0" i="0" u="sng" strike="noStrike" cap="none" normalizeH="0" baseline="-3000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2.5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among rural Honduran women: A field evaluation of the Ultrasonic Personal Aerosol Sampler (UPAS)”. Environmental International 123 (2019) 50-53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Baumgartner, J., Clark, S., Carter, E., Lai, A., Zhang, Y., Shan, M., ... &amp; Yang, X. (2019). Effectiveness of a household energy package in improving indoor air quality and reducing personal exposures in rural China.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science &amp; technology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53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(15), 9306-9316.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Begum, B. A., Paul, S. K., Hossain, M. D., Biswas, S. K.,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Hopke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K. (2009). Indoor air pollution from particulate matter emissions in different households in rural areas of Bangladesh.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Building and Environment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44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(5), 898-903.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Błaszczyk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E. et al. Indoor air quality in urban and rural kindergartens: short-term studies in Silesia, Poland //Air Quality, Atmosphere &amp; Health. – 2017. – Т. 10. – №. 10. – С. 1207-1220.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Błaszczyk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E. et al. Indoor air quality in urban and rural kindergartens: short-term studies in Silesia, Poland //Air Quality, Atmosphere &amp; Health. – 2017. – Т. 10. – №. 10. – С. 1207-1220.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Błaszczyk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Rogula-Kozłowska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Klejnowski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Kubiesa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Fulara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Mielżyńska-Švach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(2017). Indoor air quality in urban and rural kindergartens: short-term studies in Silesia, Poland.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Air Quality, Atmosphere &amp; Health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(10), 1207-1220.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Branco, P. T. B. S.,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Alvim-Ferraz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C. M., Martins, F. G., &amp; Sousa, S. I. V. (2014). Indoor air quality in urban nurseries at Porto city: Particulate matter assessment.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Atmospheric environment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84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133-143.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Brown, S. K. (1997).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Indoor air quality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Environment Australia.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Chen, B. H., Hong, C. J., Pandey, M. R., &amp; Smith, K. R. (1990). Indoor air pollution in developing countries.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World health statistics quarterly 1990; 43 (3): 127-138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Cincinelli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Martellini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 (2017). Indoor air quality and health.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Colbeck, I., Nasir, Z. A., &amp; Ali, Z. (2010). The state of indoor air quality in Pakistan—a review.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Science and Pollution Research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(6), 1187-1196.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Daniela, D’Alessandro, Marco Gola,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Appolloni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Letizia,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Dettori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Marco, Gaetano Maria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Andrea Rebecchi,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Settimo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Gaetano, and Stefano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Capolongo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"COVID-19 and Living Spaces challenge. Well-being and Public Health recommendations for a healthy, safe, and sustainable housing." (2020): 1-15. </a:t>
            </a:r>
            <a:r>
              <a:rPr kumimoji="0" lang="en-US" altLang="ru-KZ" sz="8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https://re.public.polimi.it/retrieve/handle/11311/1142203/533524/2020_Covid19%20vs%20abitazioni.pdf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Daniela, D’Alessandro, Marco Gola,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Appolloni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Letizia,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Dettori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Marco, Gaetano Maria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Andrea Rebecchi,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Settimo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Gaetano, and Stefano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Capolongo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"COVID-19 and Living Spaces challenge. Well-being and Public Health recommendations for a healthy, safe, and sustainable housing." (2020): 1-15. </a:t>
            </a:r>
            <a:r>
              <a:rPr kumimoji="0" lang="en-US" altLang="ru-KZ" sz="8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https://re.public.polimi.it/retrieve/handle/11311/1142203/533524/2020_Covid19%20vs%20abitazioni.pdf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Dasgupta, S. (2004).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Indoor air quality for poor families: new evidence from Bangladesh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(Vol. 3393). World Bank Publications.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Dasgupta, S., Huq, M.,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Khaliquzzaman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 &amp; Wheeler, D. (2007). Improving indoor air quality for poor families: a controlled experiment in Bangladesh.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la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Sota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Lumbreras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J., Pérez, N.,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Ealo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 Kane, M.,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Youm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I., &amp; Viana, M. (2018). Indoor air pollution from biomass cookstoves in rural Senegal.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Energy for Sustainable Development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43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224-234.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Fromme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Twardella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Dietrich, S.,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Heitmann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Schierl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Liebl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Rüden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H. (2007). Particulate matter in the indoor air of classrooms—exploratory results from Munich and surrounding area.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Atmospheric Environment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(4), 854-866.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Gautam, S. K., Suresh, R., Sharma, V. P., &amp; Sehgal, M. (2013). Indoor air quality in the rural India.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of Environmental Quality: An International Journal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Hulin, M.,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Caillaud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Annesi‐Maesano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I. (2010). Indoor air pollution and childhood asthma: variations between urban and rural areas.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Indoor air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(6), 502-514.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John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Volckness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Charles Henry, et al. 2016.  “Development and Evaluation of an “Ultrasonic Personal Aerosol Sampler (UPAS)”. DOI: 10.1111/ina.12318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Kerimray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 (2020). Journal of the Air &amp; Waste Management Association, 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https://doi.org/10.1080/10962247.2020.1813837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Kim, K. H., Pandey, S. K., Kabir, E.,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Susaya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J., &amp; Brown, R. J. (2011). The modern paradox of unregulated cooking activities and indoor air quality.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Hazardous materials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195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1-10.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Lee, S. C., &amp; Chang, M. (2000). Indoor and outdoor air quality investigation at schools in Hong Kong.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Chemosphere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(1-2), 109-113.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Masera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O., Edwards, R.,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Arnez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 A.,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Berrueta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V., Johnson, M.,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Bracho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 R., ... &amp; Smith, K. R. (2007). Impact of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Patsari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improved cookstoves on indoor air quality in Michoacán, Mexico.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Energy for Sustainable Development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45-56.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Mohd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Nor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Rawi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N. A.,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Jalaludin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J., &amp; Chua, P. C. (2015). Indoor air quality and respiratory health among Malay preschool children in Selangor.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BioMed research international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2015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Mukkannawar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U., Kumar, R., &amp; Ojha, A. (2014). Indoor air quality in rural residential area-Pune case study.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 J </a:t>
            </a:r>
            <a:r>
              <a:rPr kumimoji="0" lang="en-US" altLang="ru-KZ" sz="800" b="0" i="1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Microbiol App Sci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(11), 683-694.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Mulenga, D.,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Siziya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(2019). Indoor air pollution related respiratory ill health, a sequel of biomass use. </a:t>
            </a:r>
            <a:r>
              <a:rPr kumimoji="0" lang="en-US" altLang="ru-KZ" sz="800" b="0" i="1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SciMedicine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Journal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(1), 30-37.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Nazaroff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W. W. (2013). Exploring the consequences of climate change for indoor air quality.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Research Letters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(1), 015022.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Nima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Afshar-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Mohajer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Rebecca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Foos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2020. “Field Evaluation of the Ultrasonic Personal Aerosol Sampler (UPAS) for Respirable Dust Exposure in a Taconite Mine”. DOI: 10.1093/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annweh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/wxaa094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Nima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Afshar-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Mohajer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Rebecca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Foos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2020. “Field Evaluation of the Ultrasonic Personal Aerosol Sampler (UPAS) for Respirable Dust Exposure in a Taconite Mine”. DOI: 10.1093/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annweh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/wxaa094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Oguntoke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Opeolu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B. O., &amp; Babatunde, N. (2010). Indoor air pollution and health risks among rural dwellers in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Odeda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area, South-Western Nigeria.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Ethiopian Journal of Environmental Studies and Management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Parajuli, I., Lee, H., &amp; Shrestha, K. R. (2016). Indoor air quality and ventilation assessment of rural mountainous households of Nepal.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journal of sustainable built environment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301-311.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Pinheiro, Manuel Duarte, and Nuno Cardoso Luís. "“COVID-19 could leverage a sustainable built environment." .” Sustainability 12, no. 14 (2020): 5863. </a:t>
            </a:r>
            <a:r>
              <a:rPr kumimoji="0" lang="en-US" altLang="ru-KZ" sz="8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https://www.mdpi.com/2071-1050/12/14/5863/htm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Pinheiro, Manuel Duarte, and Nuno Cardoso Luís. "“COVID-19 could leverage a sustainable built environment." .” Sustainability 12, no. 14 (2020): 5863. </a:t>
            </a:r>
            <a:r>
              <a:rPr kumimoji="0" lang="en-US" altLang="ru-KZ" sz="8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https://www.mdpi.com/2071-1050/12/14/5863/htm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Saini J., Dutta M., Marques G. A comprehensive review on indoor air quality monitoring systems for enhanced public health //Sustainable Environment Research. – 2020. – Т. 30. – №. 1. – С. 1-12.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Saini J., Dutta M., Marques G. A comprehensive review on indoor air quality monitoring systems for enhanced public health //Sustainable Environment Research. – 2020. – Т. 30. – №. 1. – С. 1-12.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UNECE. 2019. “ENVIRONMENTAL PERFORMANCE REVIEWS - KAZAKHSTAN”. Third review. 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Vanessa J, Ricardo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Piedrahita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et al. 2019. “Comparison of next-generation portable pollution monitors to measure exposure to PM2.5 from household air pollution in Puno, Peru”. DOI: 10.1111/ina.12638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Vanessa J, Ricardo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Piedrahita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et al. 2019. “Comparison of next-generation portable pollution monitors to measure exposure to PM2.5 from household air pollution in Puno, Peru”. DOI: 10.1111/ina.12638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Wagdi, D. (2015). Effect of building materials on indoor air quality in residential buildings in Egypt: A pre occupancy assessment.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Wang, Z.,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Tang, R., &amp; Sheng, X. (2014). Investigation on indoor air quality at rural houses in winter in severe cold region. In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Proceedings of the 8th International Symposium on Heating, Ventilation and Air Conditioning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(pp. 69-75). Springer, Berlin, Heidelberg.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Xiang, R. B., Song, J. B., Zhu, Y., &amp; </a:t>
            </a:r>
            <a:r>
              <a:rPr kumimoji="0" lang="en-US" altLang="ru-KZ" sz="800" b="0" i="0" u="sng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Guang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W. (2016). Indoor air quality in kitchens in rural China.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Engineering Science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(9), 699-704.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Zhang, X., Chen, B., &amp; Fan, X. (2015). Different fuel types and heating approaches impact on the indoor air quality of rural houses in Northern China.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Procedia Engineering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kumimoji="0" lang="en-US" altLang="ru-KZ" sz="800" b="0" i="1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121</a:t>
            </a:r>
            <a:r>
              <a:rPr kumimoji="0" lang="en-US" altLang="ru-KZ" sz="8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493-500.</a:t>
            </a:r>
            <a:endParaRPr kumimoji="0" lang="en-US" altLang="ru-KZ" sz="8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66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BB49D97-FFC4-FE43-BFB2-10AE6B565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956" y="1412776"/>
            <a:ext cx="8352928" cy="3600400"/>
          </a:xfrm>
        </p:spPr>
        <p:txBody>
          <a:bodyPr>
            <a:noAutofit/>
          </a:bodyPr>
          <a:lstStyle/>
          <a:p>
            <a:pPr algn="ctr"/>
            <a:r>
              <a:rPr lang="en-US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  <a:endParaRPr lang="ru-KZ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4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F745155-4A31-6D85-F436-D7FBEDB0EA87}"/>
              </a:ext>
            </a:extLst>
          </p:cNvPr>
          <p:cNvGrpSpPr/>
          <p:nvPr/>
        </p:nvGrpSpPr>
        <p:grpSpPr>
          <a:xfrm>
            <a:off x="2530016" y="2132856"/>
            <a:ext cx="7128792" cy="3466775"/>
            <a:chOff x="3203892" y="2184082"/>
            <a:chExt cx="5527372" cy="2486660"/>
          </a:xfrm>
        </p:grpSpPr>
        <p:pic>
          <p:nvPicPr>
            <p:cNvPr id="5" name="Рисунок 4" descr="Изображение выглядит как текст, деревянный&#10;&#10;Автоматически созданное описание">
              <a:extLst>
                <a:ext uri="{FF2B5EF4-FFF2-40B4-BE49-F238E27FC236}">
                  <a16:creationId xmlns:a16="http://schemas.microsoft.com/office/drawing/2014/main" id="{132CEE38-31C7-D723-793D-8E9B6BCA0B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42" t="15196" r="25345" b="17191"/>
            <a:stretch/>
          </p:blipFill>
          <p:spPr bwMode="auto">
            <a:xfrm>
              <a:off x="3203892" y="2187257"/>
              <a:ext cx="1539240" cy="24834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F4848EBE-4959-489B-4DCD-C6185C0CE6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5" t="18562" r="9824" b="24694"/>
            <a:stretch/>
          </p:blipFill>
          <p:spPr bwMode="auto">
            <a:xfrm>
              <a:off x="4743132" y="2187257"/>
              <a:ext cx="2702560" cy="24834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Рисунок 7" descr="HT19 Thermal Imager (320×240)">
              <a:extLst>
                <a:ext uri="{FF2B5EF4-FFF2-40B4-BE49-F238E27FC236}">
                  <a16:creationId xmlns:a16="http://schemas.microsoft.com/office/drawing/2014/main" id="{DC4E8216-84B3-F636-F48E-A2AFD5129A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06" t="2309" r="34452" b="2384"/>
            <a:stretch/>
          </p:blipFill>
          <p:spPr bwMode="auto">
            <a:xfrm>
              <a:off x="7435864" y="2184082"/>
              <a:ext cx="1295400" cy="24866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Usage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430116" y="568731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1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PM meter, CO2 meter, Thermal camera</a:t>
            </a:r>
            <a:endParaRPr lang="ru-KZ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502124" y="646113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2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Geolocation of </a:t>
            </a:r>
            <a:r>
              <a:rPr lang="en-US" dirty="0" err="1">
                <a:solidFill>
                  <a:schemeClr val="tx2"/>
                </a:solidFill>
              </a:rPr>
              <a:t>Mayatas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dirty="0" err="1">
                <a:solidFill>
                  <a:schemeClr val="tx2"/>
                </a:solidFill>
              </a:rPr>
              <a:t>Shornak</a:t>
            </a:r>
            <a:endParaRPr lang="ru-KZ" sz="18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BCC047-7E79-C53A-FA1E-1F2573FF7ED9}"/>
              </a:ext>
            </a:extLst>
          </p:cNvPr>
          <p:cNvSpPr txBox="1"/>
          <p:nvPr/>
        </p:nvSpPr>
        <p:spPr>
          <a:xfrm>
            <a:off x="1381572" y="1968680"/>
            <a:ext cx="85190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800" dirty="0" err="1">
                <a:solidFill>
                  <a:schemeClr val="tx2"/>
                </a:solidFill>
              </a:rPr>
              <a:t>Mayatas</a:t>
            </a:r>
            <a:r>
              <a:rPr lang="en-US" sz="1800" dirty="0">
                <a:solidFill>
                  <a:schemeClr val="tx2"/>
                </a:solidFill>
              </a:rPr>
              <a:t> (</a:t>
            </a:r>
            <a:r>
              <a:rPr lang="en-US" sz="1800" dirty="0" err="1">
                <a:solidFill>
                  <a:schemeClr val="tx2"/>
                </a:solidFill>
              </a:rPr>
              <a:t>Toleby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audany</a:t>
            </a:r>
            <a:r>
              <a:rPr lang="en-US" sz="1800" dirty="0">
                <a:solidFill>
                  <a:schemeClr val="tx2"/>
                </a:solidFill>
              </a:rPr>
              <a:t>, 40km away from Shymkent) – 4  houses</a:t>
            </a:r>
          </a:p>
          <a:p>
            <a:pPr marL="342900" indent="-342900">
              <a:buAutoNum type="arabicPeriod"/>
            </a:pPr>
            <a:r>
              <a:rPr lang="en-US" sz="1800" dirty="0" err="1">
                <a:solidFill>
                  <a:schemeClr val="tx2"/>
                </a:solidFill>
              </a:rPr>
              <a:t>Shornak</a:t>
            </a:r>
            <a:r>
              <a:rPr lang="en-US" sz="1800" dirty="0">
                <a:solidFill>
                  <a:schemeClr val="tx2"/>
                </a:solidFill>
              </a:rPr>
              <a:t> (Turkestan </a:t>
            </a:r>
            <a:r>
              <a:rPr lang="en-US" sz="1800" dirty="0" err="1">
                <a:solidFill>
                  <a:schemeClr val="tx2"/>
                </a:solidFill>
              </a:rPr>
              <a:t>audany</a:t>
            </a:r>
            <a:r>
              <a:rPr lang="en-US" sz="1800" dirty="0">
                <a:solidFill>
                  <a:schemeClr val="tx2"/>
                </a:solidFill>
              </a:rPr>
              <a:t>, 30km away from Turkestan) – 3 houses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B1A4376-FCBE-468D-BA57-93239FE196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13" t="26796" r="43561" b="17142"/>
          <a:stretch/>
        </p:blipFill>
        <p:spPr bwMode="auto">
          <a:xfrm>
            <a:off x="1567204" y="2796903"/>
            <a:ext cx="4497070" cy="3482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E868C3B-3239-4ECB-3675-2E3E65CA87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43" t="26064" r="32290" b="18716"/>
          <a:stretch/>
        </p:blipFill>
        <p:spPr bwMode="auto">
          <a:xfrm>
            <a:off x="6146204" y="2809876"/>
            <a:ext cx="4897120" cy="3482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524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061964" y="6215187"/>
            <a:ext cx="9361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3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Geolocation of monitored houses in </a:t>
            </a:r>
            <a:r>
              <a:rPr lang="en-US" dirty="0" err="1">
                <a:solidFill>
                  <a:schemeClr val="tx2"/>
                </a:solidFill>
              </a:rPr>
              <a:t>Mayatas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dirty="0" err="1">
                <a:solidFill>
                  <a:schemeClr val="tx2"/>
                </a:solidFill>
              </a:rPr>
              <a:t>Shornak</a:t>
            </a:r>
            <a:r>
              <a:rPr lang="en-US" dirty="0">
                <a:solidFill>
                  <a:schemeClr val="tx2"/>
                </a:solidFill>
              </a:rPr>
              <a:t> respectively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3B51CD-1D47-D518-F7A4-B670981A31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3" t="25791" r="39218" b="12112"/>
          <a:stretch/>
        </p:blipFill>
        <p:spPr bwMode="auto">
          <a:xfrm>
            <a:off x="1392872" y="1979908"/>
            <a:ext cx="4701540" cy="4109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FD20BC-FFA0-6DBF-B99C-34A5A7D88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06" t="24739" r="37244" b="15797"/>
          <a:stretch/>
        </p:blipFill>
        <p:spPr bwMode="auto">
          <a:xfrm>
            <a:off x="6431061" y="1979908"/>
            <a:ext cx="4995663" cy="41099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361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Mayatas</a:t>
            </a: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village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2998068" y="616530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4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Monitored houses in </a:t>
            </a:r>
            <a:r>
              <a:rPr lang="en-US" dirty="0" err="1">
                <a:solidFill>
                  <a:schemeClr val="tx2"/>
                </a:solidFill>
              </a:rPr>
              <a:t>Mayatas</a:t>
            </a:r>
            <a:r>
              <a:rPr lang="en-US" dirty="0">
                <a:solidFill>
                  <a:schemeClr val="tx2"/>
                </a:solidFill>
              </a:rPr>
              <a:t> (House number 1 and 3)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Изображение выглядит как здание, земля, небо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7CAA897B-1F26-99DA-0666-2FC0DCA01E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1998075"/>
            <a:ext cx="3528392" cy="4046812"/>
          </a:xfrm>
          <a:prstGeom prst="rect">
            <a:avLst/>
          </a:prstGeom>
        </p:spPr>
      </p:pic>
      <p:pic>
        <p:nvPicPr>
          <p:cNvPr id="4" name="Рисунок 3" descr="Изображение выглядит как внешний, небо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E781C1CC-EC32-C2BF-EFEE-A038129E68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32" y="1998075"/>
            <a:ext cx="5395750" cy="404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9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Mayatas</a:t>
            </a: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village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3354946" y="6021288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5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Cooking time photos in </a:t>
            </a:r>
            <a:r>
              <a:rPr lang="en-US" dirty="0" err="1">
                <a:solidFill>
                  <a:schemeClr val="tx2"/>
                </a:solidFill>
              </a:rPr>
              <a:t>Mayatas</a:t>
            </a:r>
            <a:endParaRPr lang="ru-KZ" sz="1800" dirty="0">
              <a:solidFill>
                <a:schemeClr val="tx2"/>
              </a:solidFill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E4A2A2F0-7FCE-9AA3-F34C-9D661F92032D}"/>
              </a:ext>
            </a:extLst>
          </p:cNvPr>
          <p:cNvGrpSpPr/>
          <p:nvPr/>
        </p:nvGrpSpPr>
        <p:grpSpPr>
          <a:xfrm>
            <a:off x="837828" y="2204864"/>
            <a:ext cx="10697321" cy="3682528"/>
            <a:chOff x="365643" y="1690688"/>
            <a:chExt cx="11728593" cy="4288081"/>
          </a:xfrm>
        </p:grpSpPr>
        <p:pic>
          <p:nvPicPr>
            <p:cNvPr id="6" name="Рисунок 5" descr="Изображение выглядит как человек, внутренний, готовит пищу, сковорода&#10;&#10;Автоматически созданное описание">
              <a:extLst>
                <a:ext uri="{FF2B5EF4-FFF2-40B4-BE49-F238E27FC236}">
                  <a16:creationId xmlns:a16="http://schemas.microsoft.com/office/drawing/2014/main" id="{DCFB4021-2352-D841-F998-309F403EA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43" y="1690688"/>
              <a:ext cx="3216061" cy="4288081"/>
            </a:xfrm>
            <a:prstGeom prst="rect">
              <a:avLst/>
            </a:prstGeom>
          </p:spPr>
        </p:pic>
        <p:pic>
          <p:nvPicPr>
            <p:cNvPr id="7" name="Рисунок 6" descr="Изображение выглядит как внутренний, еда, плита, блюдо&#10;&#10;Автоматически созданное описание">
              <a:extLst>
                <a:ext uri="{FF2B5EF4-FFF2-40B4-BE49-F238E27FC236}">
                  <a16:creationId xmlns:a16="http://schemas.microsoft.com/office/drawing/2014/main" id="{60F984AE-8B9A-EC2E-36A3-F2950AD4D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8978" y="1690688"/>
              <a:ext cx="3483940" cy="4288081"/>
            </a:xfrm>
            <a:prstGeom prst="rect">
              <a:avLst/>
            </a:prstGeom>
          </p:spPr>
        </p:pic>
        <p:pic>
          <p:nvPicPr>
            <p:cNvPr id="8" name="Рисунок 7" descr="Изображение выглядит как еда, внутренний, тарелка, чаша&#10;&#10;Автоматически созданное описание">
              <a:extLst>
                <a:ext uri="{FF2B5EF4-FFF2-40B4-BE49-F238E27FC236}">
                  <a16:creationId xmlns:a16="http://schemas.microsoft.com/office/drawing/2014/main" id="{6B4509E2-4B0B-47EC-5B84-10100D3D4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0192" y="1690688"/>
              <a:ext cx="5014044" cy="42880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16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procedure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7030516" y="6347114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6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House – 5, Data collection process</a:t>
            </a:r>
            <a:endParaRPr lang="ru-KZ" sz="18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03E31-C73D-ED7B-2C46-24AFA1318EED}"/>
              </a:ext>
            </a:extLst>
          </p:cNvPr>
          <p:cNvSpPr txBox="1"/>
          <p:nvPr/>
        </p:nvSpPr>
        <p:spPr>
          <a:xfrm>
            <a:off x="1269876" y="2204864"/>
            <a:ext cx="6096000" cy="3260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Attach the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properly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 the room for monitoring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out the questionnaire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min will stay at rest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recorded every 2 min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duration of monitoring a 1 hour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Kitchen room and outdoor monitored</a:t>
            </a:r>
          </a:p>
        </p:txBody>
      </p:sp>
      <p:pic>
        <p:nvPicPr>
          <p:cNvPr id="7" name="Рисунок 6" descr="Изображение выглядит как текст, внутренний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BB6CE775-1C16-1C7A-C651-82350C95F4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4" y="1177585"/>
            <a:ext cx="412859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12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188640"/>
            <a:ext cx="9601200" cy="615280"/>
          </a:xfrm>
        </p:spPr>
        <p:txBody>
          <a:bodyPr rtlCol="0"/>
          <a:lstStyle/>
          <a:p>
            <a:pPr rtl="0"/>
            <a:r>
              <a:rPr lang="en-US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Sampling and Monitoring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69335E5-CBEC-5E8F-9AD7-9C56B9C6FAE9}"/>
              </a:ext>
            </a:extLst>
          </p:cNvPr>
          <p:cNvSpPr txBox="1">
            <a:spLocks/>
          </p:cNvSpPr>
          <p:nvPr/>
        </p:nvSpPr>
        <p:spPr>
          <a:xfrm>
            <a:off x="837828" y="1158535"/>
            <a:ext cx="9601200" cy="615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  <a:endParaRPr lang="ru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00402-9CE4-6BA2-8BE4-255B724A69B9}"/>
              </a:ext>
            </a:extLst>
          </p:cNvPr>
          <p:cNvSpPr txBox="1"/>
          <p:nvPr/>
        </p:nvSpPr>
        <p:spPr>
          <a:xfrm>
            <a:off x="6838628" y="6310749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Figure 7</a:t>
            </a:r>
            <a:r>
              <a:rPr lang="kk-KZ" dirty="0">
                <a:solidFill>
                  <a:schemeClr val="tx2"/>
                </a:solidFill>
              </a:rPr>
              <a:t>. </a:t>
            </a:r>
            <a:r>
              <a:rPr lang="en-US" dirty="0">
                <a:solidFill>
                  <a:schemeClr val="tx2"/>
                </a:solidFill>
              </a:rPr>
              <a:t>Data recorded on Excel</a:t>
            </a:r>
            <a:endParaRPr lang="ru-KZ" sz="1800" dirty="0">
              <a:solidFill>
                <a:schemeClr val="tx2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7879C3-64D2-7FB2-B047-178EBA08C8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423" r="51373"/>
          <a:stretch/>
        </p:blipFill>
        <p:spPr>
          <a:xfrm>
            <a:off x="6814492" y="1466175"/>
            <a:ext cx="4752528" cy="4844574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E19828F-26C1-316D-8CB6-DE0D07661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664299"/>
              </p:ext>
            </p:extLst>
          </p:nvPr>
        </p:nvGraphicFramePr>
        <p:xfrm>
          <a:off x="981844" y="2276872"/>
          <a:ext cx="5527393" cy="2642937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2001915">
                  <a:extLst>
                    <a:ext uri="{9D8B030D-6E8A-4147-A177-3AD203B41FA5}">
                      <a16:colId xmlns:a16="http://schemas.microsoft.com/office/drawing/2014/main" val="2486905913"/>
                    </a:ext>
                  </a:extLst>
                </a:gridCol>
                <a:gridCol w="1606243">
                  <a:extLst>
                    <a:ext uri="{9D8B030D-6E8A-4147-A177-3AD203B41FA5}">
                      <a16:colId xmlns:a16="http://schemas.microsoft.com/office/drawing/2014/main" val="2642589930"/>
                    </a:ext>
                  </a:extLst>
                </a:gridCol>
                <a:gridCol w="1919235">
                  <a:extLst>
                    <a:ext uri="{9D8B030D-6E8A-4147-A177-3AD203B41FA5}">
                      <a16:colId xmlns:a16="http://schemas.microsoft.com/office/drawing/2014/main" val="22212056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Pollutants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Allowable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Unacceptable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75353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PM2.5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15 ppb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1137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PM10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50 ppb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3687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CO</a:t>
                      </a:r>
                      <a:r>
                        <a:rPr lang="en-US" sz="1600" baseline="-25000" dirty="0">
                          <a:effectLst/>
                        </a:rPr>
                        <a:t>2</a:t>
                      </a:r>
                      <a:endParaRPr lang="ru-K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1000 ppm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5000 ppm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58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HCOH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0.27 mg/m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474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Humidity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20-50%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50-100%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9065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Temperature</a:t>
                      </a:r>
                      <a:endParaRPr lang="ru-KZ" sz="16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(Heating seasons)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>
                          <a:effectLst/>
                        </a:rPr>
                        <a:t>21.8 – 30 Celsius</a:t>
                      </a:r>
                      <a:endParaRPr lang="ru-K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Below 21.8 </a:t>
                      </a:r>
                      <a:r>
                        <a:rPr lang="en-US" sz="1600" dirty="0" err="1">
                          <a:effectLst/>
                        </a:rPr>
                        <a:t>Celcius</a:t>
                      </a:r>
                      <a:endParaRPr lang="ru-KZ" sz="16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Higher 30 </a:t>
                      </a:r>
                      <a:r>
                        <a:rPr lang="en-US" sz="1600" dirty="0" err="1">
                          <a:effectLst/>
                        </a:rPr>
                        <a:t>Celcius</a:t>
                      </a:r>
                      <a:endParaRPr lang="ru-K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164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97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езмятежность 16 х 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83_TF02801109" id="{514C060C-566A-4793-92E8-9B42C1E338D4}" vid="{9DF11653-B6B4-453F-BFE5-9B797DE28643}"/>
    </a:ext>
  </a:extLst>
</a:theme>
</file>

<file path=ppt/theme/theme2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тему природы с аурой безмятежности (широкоэкранный формат)</Template>
  <TotalTime>186</TotalTime>
  <Words>2638</Words>
  <Application>Microsoft Office PowerPoint</Application>
  <PresentationFormat>Произвольный</PresentationFormat>
  <Paragraphs>325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Euphemia</vt:lpstr>
      <vt:lpstr>Times New Roman</vt:lpstr>
      <vt:lpstr>Wingdings</vt:lpstr>
      <vt:lpstr>Безмятежность 16 х 9</vt:lpstr>
      <vt:lpstr>Indoor air quality assessment during lockdowns and improvement strategies for the residential houses in rural areas in Kazakhstan</vt:lpstr>
      <vt:lpstr>Thesis Defense Outline</vt:lpstr>
      <vt:lpstr>Sampling and Monitoring</vt:lpstr>
      <vt:lpstr>Sampling and Monitoring</vt:lpstr>
      <vt:lpstr>Sampling and Monitoring</vt:lpstr>
      <vt:lpstr>Sampling and Monitoring</vt:lpstr>
      <vt:lpstr>Sampling and Monitoring</vt:lpstr>
      <vt:lpstr>Sampling and Monitoring</vt:lpstr>
      <vt:lpstr>Sampling and Monitoring</vt:lpstr>
      <vt:lpstr>Sampling and Monitoring</vt:lpstr>
      <vt:lpstr>Sampling and Monitoring</vt:lpstr>
      <vt:lpstr>IAQ Benchmark</vt:lpstr>
      <vt:lpstr>I/O ratio for air  pollutants</vt:lpstr>
      <vt:lpstr>I/O ratio for air pollutants</vt:lpstr>
      <vt:lpstr>I/O ratio for air pollutants</vt:lpstr>
      <vt:lpstr>Презентация PowerPoint</vt:lpstr>
      <vt:lpstr>CO2 behavior at cooking process</vt:lpstr>
      <vt:lpstr>Thermal Photos</vt:lpstr>
      <vt:lpstr>Thermal Photos</vt:lpstr>
      <vt:lpstr>Heating system effect on CO2</vt:lpstr>
      <vt:lpstr>Conclusion</vt:lpstr>
      <vt:lpstr>Reference List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air quality assessment during lockdowns and improvement strategies for the residential houses in rural areas in Kazakhstan</dc:title>
  <dc:creator>Nurlan Otesh</dc:creator>
  <cp:lastModifiedBy>Nurlan Otesh</cp:lastModifiedBy>
  <cp:revision>21</cp:revision>
  <dcterms:created xsi:type="dcterms:W3CDTF">2022-08-17T05:37:30Z</dcterms:created>
  <dcterms:modified xsi:type="dcterms:W3CDTF">2022-08-17T08:44:21Z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