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5" r:id="rId4"/>
    <p:sldMasterId id="2147483684" r:id="rId5"/>
  </p:sldMasterIdLst>
  <p:notesMasterIdLst>
    <p:notesMasterId r:id="rId66"/>
  </p:notesMasterIdLst>
  <p:handoutMasterIdLst>
    <p:handoutMasterId r:id="rId67"/>
  </p:handoutMasterIdLst>
  <p:sldIdLst>
    <p:sldId id="375" r:id="rId6"/>
    <p:sldId id="576" r:id="rId7"/>
    <p:sldId id="413" r:id="rId8"/>
    <p:sldId id="415" r:id="rId9"/>
    <p:sldId id="549" r:id="rId10"/>
    <p:sldId id="550" r:id="rId11"/>
    <p:sldId id="556" r:id="rId12"/>
    <p:sldId id="551" r:id="rId13"/>
    <p:sldId id="557" r:id="rId14"/>
    <p:sldId id="552" r:id="rId15"/>
    <p:sldId id="570" r:id="rId16"/>
    <p:sldId id="579" r:id="rId17"/>
    <p:sldId id="578" r:id="rId18"/>
    <p:sldId id="580" r:id="rId19"/>
    <p:sldId id="581" r:id="rId20"/>
    <p:sldId id="573" r:id="rId21"/>
    <p:sldId id="574" r:id="rId22"/>
    <p:sldId id="575" r:id="rId23"/>
    <p:sldId id="422" r:id="rId24"/>
    <p:sldId id="559" r:id="rId25"/>
    <p:sldId id="558" r:id="rId26"/>
    <p:sldId id="568" r:id="rId27"/>
    <p:sldId id="562" r:id="rId28"/>
    <p:sldId id="563" r:id="rId29"/>
    <p:sldId id="569" r:id="rId30"/>
    <p:sldId id="566" r:id="rId31"/>
    <p:sldId id="567" r:id="rId32"/>
    <p:sldId id="444" r:id="rId33"/>
    <p:sldId id="547" r:id="rId34"/>
    <p:sldId id="442" r:id="rId35"/>
    <p:sldId id="421" r:id="rId36"/>
    <p:sldId id="502" r:id="rId37"/>
    <p:sldId id="505" r:id="rId38"/>
    <p:sldId id="517" r:id="rId39"/>
    <p:sldId id="535" r:id="rId40"/>
    <p:sldId id="521" r:id="rId41"/>
    <p:sldId id="522" r:id="rId42"/>
    <p:sldId id="503" r:id="rId43"/>
    <p:sldId id="504" r:id="rId44"/>
    <p:sldId id="506" r:id="rId45"/>
    <p:sldId id="511" r:id="rId46"/>
    <p:sldId id="513" r:id="rId47"/>
    <p:sldId id="514" r:id="rId48"/>
    <p:sldId id="536" r:id="rId49"/>
    <p:sldId id="537" r:id="rId50"/>
    <p:sldId id="520" r:id="rId51"/>
    <p:sldId id="460" r:id="rId52"/>
    <p:sldId id="461" r:id="rId53"/>
    <p:sldId id="462" r:id="rId54"/>
    <p:sldId id="582" r:id="rId55"/>
    <p:sldId id="467" r:id="rId56"/>
    <p:sldId id="540" r:id="rId57"/>
    <p:sldId id="468" r:id="rId58"/>
    <p:sldId id="544" r:id="rId59"/>
    <p:sldId id="532" r:id="rId60"/>
    <p:sldId id="475" r:id="rId61"/>
    <p:sldId id="438" r:id="rId62"/>
    <p:sldId id="437" r:id="rId63"/>
    <p:sldId id="577" r:id="rId64"/>
    <p:sldId id="439" r:id="rId65"/>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565A"/>
    <a:srgbClr val="007398"/>
    <a:srgbClr val="FF6600"/>
    <a:srgbClr val="A7A8AA"/>
    <a:srgbClr val="FF820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7" autoAdjust="0"/>
    <p:restoredTop sz="97869" autoAdjust="0"/>
  </p:normalViewPr>
  <p:slideViewPr>
    <p:cSldViewPr snapToGrid="0" snapToObjects="1">
      <p:cViewPr>
        <p:scale>
          <a:sx n="74" d="100"/>
          <a:sy n="74" d="100"/>
        </p:scale>
        <p:origin x="-1206" y="-7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1" d="100"/>
          <a:sy n="51" d="100"/>
        </p:scale>
        <p:origin x="-3030" y="-108"/>
      </p:cViewPr>
      <p:guideLst>
        <p:guide orient="horz" pos="3126"/>
        <p:guide pos="21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A15B32-586E-47C4-9939-721EB6678F7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C6764B9-7D73-4762-BF40-57AEEBD5D9B7}">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bg2">
            <a:lumMod val="50000"/>
          </a:schemeClr>
        </a:solidFill>
        <a:ln>
          <a:noFill/>
        </a:ln>
      </dgm:spPr>
      <dgm:t>
        <a:bodyPr/>
        <a:lstStyle/>
        <a:p>
          <a:pPr rtl="0"/>
          <a:r>
            <a:rPr lang="en-GB" sz="1000" b="0" dirty="0" smtClean="0">
              <a:solidFill>
                <a:schemeClr val="bg1"/>
              </a:solidFill>
              <a:latin typeface="Arial" pitchFamily="34" charset="0"/>
              <a:cs typeface="Arial" pitchFamily="34" charset="0"/>
            </a:rPr>
            <a:t>Year 3</a:t>
          </a:r>
          <a:endParaRPr lang="en-US" sz="1000" b="0" dirty="0">
            <a:solidFill>
              <a:schemeClr val="bg1"/>
            </a:solidFill>
            <a:latin typeface="Arial" pitchFamily="34" charset="0"/>
            <a:cs typeface="Arial" pitchFamily="34" charset="0"/>
          </a:endParaRPr>
        </a:p>
      </dgm:t>
    </dgm:pt>
    <dgm:pt modelId="{60061AE4-D5FC-4867-B875-EFE7FE176C9D}" type="parTrans" cxnId="{4560C0C7-0A6F-4EAC-BBFC-F688BE5E6050}">
      <dgm:prSet/>
      <dgm:spPr/>
      <dgm:t>
        <a:bodyPr/>
        <a:lstStyle/>
        <a:p>
          <a:endParaRPr lang="en-US"/>
        </a:p>
      </dgm:t>
    </dgm:pt>
    <dgm:pt modelId="{D502319F-AD15-435D-A6A7-67D5645E637E}" type="sibTrans" cxnId="{4560C0C7-0A6F-4EAC-BBFC-F688BE5E6050}">
      <dgm:prSet/>
      <dgm:spPr/>
      <dgm:t>
        <a:bodyPr/>
        <a:lstStyle/>
        <a:p>
          <a:endParaRPr lang="en-US"/>
        </a:p>
      </dgm:t>
    </dgm:pt>
    <dgm:pt modelId="{8DA95BAA-FC7F-462D-BB29-B708F0D043E2}">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bg2">
            <a:lumMod val="50000"/>
          </a:schemeClr>
        </a:solidFill>
        <a:ln>
          <a:noFill/>
        </a:ln>
      </dgm:spPr>
      <dgm:t>
        <a:bodyPr/>
        <a:lstStyle/>
        <a:p>
          <a:pPr rtl="0"/>
          <a:r>
            <a:rPr lang="en-GB" sz="1000" b="0" dirty="0" smtClean="0">
              <a:solidFill>
                <a:schemeClr val="bg1"/>
              </a:solidFill>
              <a:latin typeface="Arial" pitchFamily="34" charset="0"/>
              <a:cs typeface="Arial" pitchFamily="34" charset="0"/>
            </a:rPr>
            <a:t>Year 2 </a:t>
          </a:r>
          <a:endParaRPr lang="en-US" sz="1000" b="0" dirty="0">
            <a:solidFill>
              <a:schemeClr val="bg1"/>
            </a:solidFill>
            <a:latin typeface="Arial" pitchFamily="34" charset="0"/>
            <a:cs typeface="Arial" pitchFamily="34" charset="0"/>
          </a:endParaRPr>
        </a:p>
      </dgm:t>
    </dgm:pt>
    <dgm:pt modelId="{50D496F8-F17E-468C-9005-943AA1FA9285}" type="parTrans" cxnId="{DD2824D2-6424-42E5-ADA3-062D2686754F}">
      <dgm:prSet/>
      <dgm:spPr/>
      <dgm:t>
        <a:bodyPr/>
        <a:lstStyle/>
        <a:p>
          <a:endParaRPr lang="en-US"/>
        </a:p>
      </dgm:t>
    </dgm:pt>
    <dgm:pt modelId="{7FDC4434-D644-4695-A65B-31FE2E7131E2}" type="sibTrans" cxnId="{DD2824D2-6424-42E5-ADA3-062D2686754F}">
      <dgm:prSet/>
      <dgm:spPr/>
      <dgm:t>
        <a:bodyPr/>
        <a:lstStyle/>
        <a:p>
          <a:endParaRPr lang="en-US"/>
        </a:p>
      </dgm:t>
    </dgm:pt>
    <dgm:pt modelId="{A929C3E1-1EA4-4F7A-B05F-2CE596F3A3E5}">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bg2">
            <a:lumMod val="50000"/>
          </a:schemeClr>
        </a:solidFill>
        <a:ln>
          <a:noFill/>
        </a:ln>
      </dgm:spPr>
      <dgm:t>
        <a:bodyPr/>
        <a:lstStyle/>
        <a:p>
          <a:pPr rtl="0"/>
          <a:r>
            <a:rPr lang="en-GB" sz="1000" b="0" dirty="0" smtClean="0">
              <a:solidFill>
                <a:schemeClr val="bg1"/>
              </a:solidFill>
              <a:latin typeface="Arial" pitchFamily="34" charset="0"/>
              <a:cs typeface="Arial" pitchFamily="34" charset="0"/>
            </a:rPr>
            <a:t>Year 1</a:t>
          </a:r>
          <a:endParaRPr lang="en-US" sz="1000" b="0" dirty="0">
            <a:solidFill>
              <a:schemeClr val="bg1"/>
            </a:solidFill>
            <a:latin typeface="Arial" pitchFamily="34" charset="0"/>
            <a:cs typeface="Arial" pitchFamily="34" charset="0"/>
          </a:endParaRPr>
        </a:p>
      </dgm:t>
    </dgm:pt>
    <dgm:pt modelId="{8573CD3B-DF5E-4621-A11B-05CA0E520681}" type="parTrans" cxnId="{398D17CC-72E9-45B8-B488-EBD24D65834D}">
      <dgm:prSet/>
      <dgm:spPr/>
      <dgm:t>
        <a:bodyPr/>
        <a:lstStyle/>
        <a:p>
          <a:endParaRPr lang="en-US"/>
        </a:p>
      </dgm:t>
    </dgm:pt>
    <dgm:pt modelId="{0899BE47-30FB-4858-AB63-7607CA40A0A9}" type="sibTrans" cxnId="{398D17CC-72E9-45B8-B488-EBD24D65834D}">
      <dgm:prSet/>
      <dgm:spPr/>
      <dgm:t>
        <a:bodyPr/>
        <a:lstStyle/>
        <a:p>
          <a:endParaRPr lang="en-US"/>
        </a:p>
      </dgm:t>
    </dgm:pt>
    <dgm:pt modelId="{4030BDF7-744A-4309-B394-82063C57D9B9}">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tx2"/>
        </a:solidFill>
        <a:ln>
          <a:noFill/>
        </a:ln>
      </dgm:spPr>
      <dgm:t>
        <a:bodyPr/>
        <a:lstStyle/>
        <a:p>
          <a:pPr rtl="0"/>
          <a:r>
            <a:rPr lang="en-GB" sz="1000" b="0" dirty="0" smtClean="0">
              <a:solidFill>
                <a:schemeClr val="bg1"/>
              </a:solidFill>
              <a:latin typeface="Arial" pitchFamily="34" charset="0"/>
              <a:cs typeface="Arial" pitchFamily="34" charset="0"/>
            </a:rPr>
            <a:t>Citing Year</a:t>
          </a:r>
          <a:endParaRPr lang="en-US" sz="1000" b="0" dirty="0">
            <a:solidFill>
              <a:schemeClr val="bg1"/>
            </a:solidFill>
            <a:latin typeface="Arial" pitchFamily="34" charset="0"/>
            <a:cs typeface="Arial" pitchFamily="34" charset="0"/>
          </a:endParaRPr>
        </a:p>
      </dgm:t>
    </dgm:pt>
    <dgm:pt modelId="{FEC48F1A-203E-4585-B1A7-FF918F851507}" type="parTrans" cxnId="{031C3DE1-9290-46B6-9E16-293F8482B6BD}">
      <dgm:prSet/>
      <dgm:spPr/>
      <dgm:t>
        <a:bodyPr/>
        <a:lstStyle/>
        <a:p>
          <a:endParaRPr lang="en-US"/>
        </a:p>
      </dgm:t>
    </dgm:pt>
    <dgm:pt modelId="{2AFE3B8A-644A-4D38-8C77-93D34144C99C}" type="sibTrans" cxnId="{031C3DE1-9290-46B6-9E16-293F8482B6BD}">
      <dgm:prSet/>
      <dgm:spPr/>
      <dgm:t>
        <a:bodyPr/>
        <a:lstStyle/>
        <a:p>
          <a:endParaRPr lang="en-US"/>
        </a:p>
      </dgm:t>
    </dgm:pt>
    <dgm:pt modelId="{D2F6D650-865C-454A-BD17-FAC021574020}" type="pres">
      <dgm:prSet presAssocID="{9FA15B32-586E-47C4-9939-721EB6678F74}" presName="hierChild1" presStyleCnt="0">
        <dgm:presLayoutVars>
          <dgm:orgChart val="1"/>
          <dgm:chPref val="1"/>
          <dgm:dir/>
          <dgm:animOne val="branch"/>
          <dgm:animLvl val="lvl"/>
          <dgm:resizeHandles/>
        </dgm:presLayoutVars>
      </dgm:prSet>
      <dgm:spPr/>
      <dgm:t>
        <a:bodyPr/>
        <a:lstStyle/>
        <a:p>
          <a:endParaRPr lang="en-US"/>
        </a:p>
      </dgm:t>
    </dgm:pt>
    <dgm:pt modelId="{010E6465-E54A-4747-A103-39869EB56A1D}" type="pres">
      <dgm:prSet presAssocID="{0C6764B9-7D73-4762-BF40-57AEEBD5D9B7}" presName="hierRoot1" presStyleCnt="0">
        <dgm:presLayoutVars>
          <dgm:hierBranch val="init"/>
        </dgm:presLayoutVars>
      </dgm:prSet>
      <dgm:spPr/>
    </dgm:pt>
    <dgm:pt modelId="{2D002A60-0FB3-4112-8325-F8ACA6980935}" type="pres">
      <dgm:prSet presAssocID="{0C6764B9-7D73-4762-BF40-57AEEBD5D9B7}" presName="rootComposite1" presStyleCnt="0"/>
      <dgm:spPr/>
    </dgm:pt>
    <dgm:pt modelId="{BE47CB45-80DB-4FE0-A785-8384137498E3}" type="pres">
      <dgm:prSet presAssocID="{0C6764B9-7D73-4762-BF40-57AEEBD5D9B7}" presName="rootText1" presStyleLbl="node0" presStyleIdx="0" presStyleCnt="4" custLinFactNeighborX="-30585">
        <dgm:presLayoutVars>
          <dgm:chPref val="3"/>
        </dgm:presLayoutVars>
      </dgm:prSet>
      <dgm:spPr/>
      <dgm:t>
        <a:bodyPr/>
        <a:lstStyle/>
        <a:p>
          <a:endParaRPr lang="en-US"/>
        </a:p>
      </dgm:t>
    </dgm:pt>
    <dgm:pt modelId="{E9753EAC-79D6-462A-903F-8D494BBB7742}" type="pres">
      <dgm:prSet presAssocID="{0C6764B9-7D73-4762-BF40-57AEEBD5D9B7}" presName="rootConnector1" presStyleLbl="node1" presStyleIdx="0" presStyleCnt="0"/>
      <dgm:spPr/>
      <dgm:t>
        <a:bodyPr/>
        <a:lstStyle/>
        <a:p>
          <a:endParaRPr lang="en-US"/>
        </a:p>
      </dgm:t>
    </dgm:pt>
    <dgm:pt modelId="{27F1BFCB-475A-4332-A2D5-272564FE3297}" type="pres">
      <dgm:prSet presAssocID="{0C6764B9-7D73-4762-BF40-57AEEBD5D9B7}" presName="hierChild2" presStyleCnt="0"/>
      <dgm:spPr/>
    </dgm:pt>
    <dgm:pt modelId="{AB588E2E-A09D-4870-AF7C-2BF9296BF9A1}" type="pres">
      <dgm:prSet presAssocID="{0C6764B9-7D73-4762-BF40-57AEEBD5D9B7}" presName="hierChild3" presStyleCnt="0"/>
      <dgm:spPr/>
    </dgm:pt>
    <dgm:pt modelId="{895CCBA4-8E67-4611-B102-40DD4B88C97C}" type="pres">
      <dgm:prSet presAssocID="{8DA95BAA-FC7F-462D-BB29-B708F0D043E2}" presName="hierRoot1" presStyleCnt="0">
        <dgm:presLayoutVars>
          <dgm:hierBranch val="init"/>
        </dgm:presLayoutVars>
      </dgm:prSet>
      <dgm:spPr/>
    </dgm:pt>
    <dgm:pt modelId="{15A0D120-2970-4108-BA9B-F885EC7D50CF}" type="pres">
      <dgm:prSet presAssocID="{8DA95BAA-FC7F-462D-BB29-B708F0D043E2}" presName="rootComposite1" presStyleCnt="0"/>
      <dgm:spPr/>
    </dgm:pt>
    <dgm:pt modelId="{8354C259-B5FD-42A9-93AD-94D9653F4136}" type="pres">
      <dgm:prSet presAssocID="{8DA95BAA-FC7F-462D-BB29-B708F0D043E2}" presName="rootText1" presStyleLbl="node0" presStyleIdx="1" presStyleCnt="4" custLinFactNeighborX="-45765">
        <dgm:presLayoutVars>
          <dgm:chPref val="3"/>
        </dgm:presLayoutVars>
      </dgm:prSet>
      <dgm:spPr/>
      <dgm:t>
        <a:bodyPr/>
        <a:lstStyle/>
        <a:p>
          <a:endParaRPr lang="en-US"/>
        </a:p>
      </dgm:t>
    </dgm:pt>
    <dgm:pt modelId="{39B1AF53-E766-4BC6-BC83-32264A0CF957}" type="pres">
      <dgm:prSet presAssocID="{8DA95BAA-FC7F-462D-BB29-B708F0D043E2}" presName="rootConnector1" presStyleLbl="node1" presStyleIdx="0" presStyleCnt="0"/>
      <dgm:spPr/>
      <dgm:t>
        <a:bodyPr/>
        <a:lstStyle/>
        <a:p>
          <a:endParaRPr lang="en-US"/>
        </a:p>
      </dgm:t>
    </dgm:pt>
    <dgm:pt modelId="{492E24AD-9590-4DB8-9FDB-7BE8180C7535}" type="pres">
      <dgm:prSet presAssocID="{8DA95BAA-FC7F-462D-BB29-B708F0D043E2}" presName="hierChild2" presStyleCnt="0"/>
      <dgm:spPr/>
    </dgm:pt>
    <dgm:pt modelId="{7039F864-1998-4A31-B491-0154790E7ACE}" type="pres">
      <dgm:prSet presAssocID="{8DA95BAA-FC7F-462D-BB29-B708F0D043E2}" presName="hierChild3" presStyleCnt="0"/>
      <dgm:spPr/>
    </dgm:pt>
    <dgm:pt modelId="{6F88CC27-9DB0-4D3E-9B1D-DE74B0587B10}" type="pres">
      <dgm:prSet presAssocID="{A929C3E1-1EA4-4F7A-B05F-2CE596F3A3E5}" presName="hierRoot1" presStyleCnt="0">
        <dgm:presLayoutVars>
          <dgm:hierBranch val="init"/>
        </dgm:presLayoutVars>
      </dgm:prSet>
      <dgm:spPr/>
    </dgm:pt>
    <dgm:pt modelId="{5004A7C8-FDFA-412D-BA12-0BA3025C7578}" type="pres">
      <dgm:prSet presAssocID="{A929C3E1-1EA4-4F7A-B05F-2CE596F3A3E5}" presName="rootComposite1" presStyleCnt="0"/>
      <dgm:spPr/>
    </dgm:pt>
    <dgm:pt modelId="{F03BAE1E-983A-4852-862B-61E59D7DCE63}" type="pres">
      <dgm:prSet presAssocID="{A929C3E1-1EA4-4F7A-B05F-2CE596F3A3E5}" presName="rootText1" presStyleLbl="node0" presStyleIdx="2" presStyleCnt="4" custLinFactNeighborX="-60946">
        <dgm:presLayoutVars>
          <dgm:chPref val="3"/>
        </dgm:presLayoutVars>
      </dgm:prSet>
      <dgm:spPr/>
      <dgm:t>
        <a:bodyPr/>
        <a:lstStyle/>
        <a:p>
          <a:endParaRPr lang="en-US"/>
        </a:p>
      </dgm:t>
    </dgm:pt>
    <dgm:pt modelId="{C8625DF8-88D6-4092-BED6-3334324AFD36}" type="pres">
      <dgm:prSet presAssocID="{A929C3E1-1EA4-4F7A-B05F-2CE596F3A3E5}" presName="rootConnector1" presStyleLbl="node1" presStyleIdx="0" presStyleCnt="0"/>
      <dgm:spPr/>
      <dgm:t>
        <a:bodyPr/>
        <a:lstStyle/>
        <a:p>
          <a:endParaRPr lang="en-US"/>
        </a:p>
      </dgm:t>
    </dgm:pt>
    <dgm:pt modelId="{507096AE-3CB2-4052-B269-B96754B140F2}" type="pres">
      <dgm:prSet presAssocID="{A929C3E1-1EA4-4F7A-B05F-2CE596F3A3E5}" presName="hierChild2" presStyleCnt="0"/>
      <dgm:spPr/>
    </dgm:pt>
    <dgm:pt modelId="{59902508-442D-48F1-8965-B28FD195B3B1}" type="pres">
      <dgm:prSet presAssocID="{A929C3E1-1EA4-4F7A-B05F-2CE596F3A3E5}" presName="hierChild3" presStyleCnt="0"/>
      <dgm:spPr/>
    </dgm:pt>
    <dgm:pt modelId="{66F80CB9-385B-440A-8ED8-76A2B41961F8}" type="pres">
      <dgm:prSet presAssocID="{4030BDF7-744A-4309-B394-82063C57D9B9}" presName="hierRoot1" presStyleCnt="0">
        <dgm:presLayoutVars>
          <dgm:hierBranch val="init"/>
        </dgm:presLayoutVars>
      </dgm:prSet>
      <dgm:spPr/>
    </dgm:pt>
    <dgm:pt modelId="{1F7B4B3E-6C20-4F38-AF72-71BC579306F5}" type="pres">
      <dgm:prSet presAssocID="{4030BDF7-744A-4309-B394-82063C57D9B9}" presName="rootComposite1" presStyleCnt="0"/>
      <dgm:spPr/>
    </dgm:pt>
    <dgm:pt modelId="{F9D14A4C-FBCE-4878-ADB1-713B0C78E38E}" type="pres">
      <dgm:prSet presAssocID="{4030BDF7-744A-4309-B394-82063C57D9B9}" presName="rootText1" presStyleLbl="node0" presStyleIdx="3" presStyleCnt="4" custLinFactNeighborX="-76127">
        <dgm:presLayoutVars>
          <dgm:chPref val="3"/>
        </dgm:presLayoutVars>
      </dgm:prSet>
      <dgm:spPr/>
      <dgm:t>
        <a:bodyPr/>
        <a:lstStyle/>
        <a:p>
          <a:endParaRPr lang="en-US"/>
        </a:p>
      </dgm:t>
    </dgm:pt>
    <dgm:pt modelId="{0811BF73-9F18-4A9B-B81A-13C0CA4AF34D}" type="pres">
      <dgm:prSet presAssocID="{4030BDF7-744A-4309-B394-82063C57D9B9}" presName="rootConnector1" presStyleLbl="node1" presStyleIdx="0" presStyleCnt="0"/>
      <dgm:spPr/>
      <dgm:t>
        <a:bodyPr/>
        <a:lstStyle/>
        <a:p>
          <a:endParaRPr lang="en-US"/>
        </a:p>
      </dgm:t>
    </dgm:pt>
    <dgm:pt modelId="{FAB966B1-C5BB-4734-AD68-EFFDCEA3D4B5}" type="pres">
      <dgm:prSet presAssocID="{4030BDF7-744A-4309-B394-82063C57D9B9}" presName="hierChild2" presStyleCnt="0"/>
      <dgm:spPr/>
    </dgm:pt>
    <dgm:pt modelId="{E79A6495-10D0-4B14-BF76-7EA7DDDD8C4A}" type="pres">
      <dgm:prSet presAssocID="{4030BDF7-744A-4309-B394-82063C57D9B9}" presName="hierChild3" presStyleCnt="0"/>
      <dgm:spPr/>
    </dgm:pt>
  </dgm:ptLst>
  <dgm:cxnLst>
    <dgm:cxn modelId="{3F507219-9508-46BE-A3AE-F0424DB88AC8}" type="presOf" srcId="{8DA95BAA-FC7F-462D-BB29-B708F0D043E2}" destId="{8354C259-B5FD-42A9-93AD-94D9653F4136}" srcOrd="0" destOrd="0" presId="urn:microsoft.com/office/officeart/2005/8/layout/orgChart1"/>
    <dgm:cxn modelId="{DCB62C84-E3F1-4A1C-AE8E-A3B74481D5D6}" type="presOf" srcId="{4030BDF7-744A-4309-B394-82063C57D9B9}" destId="{0811BF73-9F18-4A9B-B81A-13C0CA4AF34D}" srcOrd="1" destOrd="0" presId="urn:microsoft.com/office/officeart/2005/8/layout/orgChart1"/>
    <dgm:cxn modelId="{C4EB35B6-E2E9-4611-97EA-F50B604A7254}" type="presOf" srcId="{A929C3E1-1EA4-4F7A-B05F-2CE596F3A3E5}" destId="{F03BAE1E-983A-4852-862B-61E59D7DCE63}" srcOrd="0" destOrd="0" presId="urn:microsoft.com/office/officeart/2005/8/layout/orgChart1"/>
    <dgm:cxn modelId="{398D17CC-72E9-45B8-B488-EBD24D65834D}" srcId="{9FA15B32-586E-47C4-9939-721EB6678F74}" destId="{A929C3E1-1EA4-4F7A-B05F-2CE596F3A3E5}" srcOrd="2" destOrd="0" parTransId="{8573CD3B-DF5E-4621-A11B-05CA0E520681}" sibTransId="{0899BE47-30FB-4858-AB63-7607CA40A0A9}"/>
    <dgm:cxn modelId="{031C3DE1-9290-46B6-9E16-293F8482B6BD}" srcId="{9FA15B32-586E-47C4-9939-721EB6678F74}" destId="{4030BDF7-744A-4309-B394-82063C57D9B9}" srcOrd="3" destOrd="0" parTransId="{FEC48F1A-203E-4585-B1A7-FF918F851507}" sibTransId="{2AFE3B8A-644A-4D38-8C77-93D34144C99C}"/>
    <dgm:cxn modelId="{63C8AE94-B64E-40CB-B716-D09BD83A3D57}" type="presOf" srcId="{8DA95BAA-FC7F-462D-BB29-B708F0D043E2}" destId="{39B1AF53-E766-4BC6-BC83-32264A0CF957}" srcOrd="1" destOrd="0" presId="urn:microsoft.com/office/officeart/2005/8/layout/orgChart1"/>
    <dgm:cxn modelId="{69D76DB3-05C5-4BD2-8BE6-750CB2D7FE3B}" type="presOf" srcId="{A929C3E1-1EA4-4F7A-B05F-2CE596F3A3E5}" destId="{C8625DF8-88D6-4092-BED6-3334324AFD36}" srcOrd="1" destOrd="0" presId="urn:microsoft.com/office/officeart/2005/8/layout/orgChart1"/>
    <dgm:cxn modelId="{ECFC4A97-FDBE-4E48-B979-FFC144D28627}" type="presOf" srcId="{4030BDF7-744A-4309-B394-82063C57D9B9}" destId="{F9D14A4C-FBCE-4878-ADB1-713B0C78E38E}" srcOrd="0" destOrd="0" presId="urn:microsoft.com/office/officeart/2005/8/layout/orgChart1"/>
    <dgm:cxn modelId="{B62DA8B7-A287-4101-85E8-4EB0B7F9D561}" type="presOf" srcId="{0C6764B9-7D73-4762-BF40-57AEEBD5D9B7}" destId="{E9753EAC-79D6-462A-903F-8D494BBB7742}" srcOrd="1" destOrd="0" presId="urn:microsoft.com/office/officeart/2005/8/layout/orgChart1"/>
    <dgm:cxn modelId="{4560C0C7-0A6F-4EAC-BBFC-F688BE5E6050}" srcId="{9FA15B32-586E-47C4-9939-721EB6678F74}" destId="{0C6764B9-7D73-4762-BF40-57AEEBD5D9B7}" srcOrd="0" destOrd="0" parTransId="{60061AE4-D5FC-4867-B875-EFE7FE176C9D}" sibTransId="{D502319F-AD15-435D-A6A7-67D5645E637E}"/>
    <dgm:cxn modelId="{DD2824D2-6424-42E5-ADA3-062D2686754F}" srcId="{9FA15B32-586E-47C4-9939-721EB6678F74}" destId="{8DA95BAA-FC7F-462D-BB29-B708F0D043E2}" srcOrd="1" destOrd="0" parTransId="{50D496F8-F17E-468C-9005-943AA1FA9285}" sibTransId="{7FDC4434-D644-4695-A65B-31FE2E7131E2}"/>
    <dgm:cxn modelId="{539BBCF1-99CB-4CFF-9052-329EA55AD0BF}" type="presOf" srcId="{9FA15B32-586E-47C4-9939-721EB6678F74}" destId="{D2F6D650-865C-454A-BD17-FAC021574020}" srcOrd="0" destOrd="0" presId="urn:microsoft.com/office/officeart/2005/8/layout/orgChart1"/>
    <dgm:cxn modelId="{90AE7221-FC9F-4073-983E-87FC4802BE82}" type="presOf" srcId="{0C6764B9-7D73-4762-BF40-57AEEBD5D9B7}" destId="{BE47CB45-80DB-4FE0-A785-8384137498E3}" srcOrd="0" destOrd="0" presId="urn:microsoft.com/office/officeart/2005/8/layout/orgChart1"/>
    <dgm:cxn modelId="{FFE9E508-6A71-494F-86EF-5A008ACBFCFC}" type="presParOf" srcId="{D2F6D650-865C-454A-BD17-FAC021574020}" destId="{010E6465-E54A-4747-A103-39869EB56A1D}" srcOrd="0" destOrd="0" presId="urn:microsoft.com/office/officeart/2005/8/layout/orgChart1"/>
    <dgm:cxn modelId="{2C23A8D0-DEBB-41B5-8B14-8E57F4FEDFD7}" type="presParOf" srcId="{010E6465-E54A-4747-A103-39869EB56A1D}" destId="{2D002A60-0FB3-4112-8325-F8ACA6980935}" srcOrd="0" destOrd="0" presId="urn:microsoft.com/office/officeart/2005/8/layout/orgChart1"/>
    <dgm:cxn modelId="{4CF17A1D-DCF2-4A1A-9248-EEAC9845F685}" type="presParOf" srcId="{2D002A60-0FB3-4112-8325-F8ACA6980935}" destId="{BE47CB45-80DB-4FE0-A785-8384137498E3}" srcOrd="0" destOrd="0" presId="urn:microsoft.com/office/officeart/2005/8/layout/orgChart1"/>
    <dgm:cxn modelId="{4E208B72-FB43-44BD-B49A-E7B789FF2CD9}" type="presParOf" srcId="{2D002A60-0FB3-4112-8325-F8ACA6980935}" destId="{E9753EAC-79D6-462A-903F-8D494BBB7742}" srcOrd="1" destOrd="0" presId="urn:microsoft.com/office/officeart/2005/8/layout/orgChart1"/>
    <dgm:cxn modelId="{F3C6930B-C10E-4FA6-84AA-6ECFD8829012}" type="presParOf" srcId="{010E6465-E54A-4747-A103-39869EB56A1D}" destId="{27F1BFCB-475A-4332-A2D5-272564FE3297}" srcOrd="1" destOrd="0" presId="urn:microsoft.com/office/officeart/2005/8/layout/orgChart1"/>
    <dgm:cxn modelId="{012C95C2-3DAB-4883-A0AE-3ACB209A31FD}" type="presParOf" srcId="{010E6465-E54A-4747-A103-39869EB56A1D}" destId="{AB588E2E-A09D-4870-AF7C-2BF9296BF9A1}" srcOrd="2" destOrd="0" presId="urn:microsoft.com/office/officeart/2005/8/layout/orgChart1"/>
    <dgm:cxn modelId="{78C5FF88-985F-4084-B13F-2E3E131FAF61}" type="presParOf" srcId="{D2F6D650-865C-454A-BD17-FAC021574020}" destId="{895CCBA4-8E67-4611-B102-40DD4B88C97C}" srcOrd="1" destOrd="0" presId="urn:microsoft.com/office/officeart/2005/8/layout/orgChart1"/>
    <dgm:cxn modelId="{EDB6D445-A1EF-4A25-A4BF-DA7B0FF63688}" type="presParOf" srcId="{895CCBA4-8E67-4611-B102-40DD4B88C97C}" destId="{15A0D120-2970-4108-BA9B-F885EC7D50CF}" srcOrd="0" destOrd="0" presId="urn:microsoft.com/office/officeart/2005/8/layout/orgChart1"/>
    <dgm:cxn modelId="{AFE89AE9-F9FA-4C73-9D20-478E5E0BAD9B}" type="presParOf" srcId="{15A0D120-2970-4108-BA9B-F885EC7D50CF}" destId="{8354C259-B5FD-42A9-93AD-94D9653F4136}" srcOrd="0" destOrd="0" presId="urn:microsoft.com/office/officeart/2005/8/layout/orgChart1"/>
    <dgm:cxn modelId="{17E7046E-8E42-46E7-BF84-C9631110ED84}" type="presParOf" srcId="{15A0D120-2970-4108-BA9B-F885EC7D50CF}" destId="{39B1AF53-E766-4BC6-BC83-32264A0CF957}" srcOrd="1" destOrd="0" presId="urn:microsoft.com/office/officeart/2005/8/layout/orgChart1"/>
    <dgm:cxn modelId="{4BA76BA1-3BCB-4049-A663-15316DFF63BD}" type="presParOf" srcId="{895CCBA4-8E67-4611-B102-40DD4B88C97C}" destId="{492E24AD-9590-4DB8-9FDB-7BE8180C7535}" srcOrd="1" destOrd="0" presId="urn:microsoft.com/office/officeart/2005/8/layout/orgChart1"/>
    <dgm:cxn modelId="{ECE907C9-ECC9-4B51-9822-E1E6351BA09E}" type="presParOf" srcId="{895CCBA4-8E67-4611-B102-40DD4B88C97C}" destId="{7039F864-1998-4A31-B491-0154790E7ACE}" srcOrd="2" destOrd="0" presId="urn:microsoft.com/office/officeart/2005/8/layout/orgChart1"/>
    <dgm:cxn modelId="{F4230F43-6349-4DA4-90DA-4F5765A48639}" type="presParOf" srcId="{D2F6D650-865C-454A-BD17-FAC021574020}" destId="{6F88CC27-9DB0-4D3E-9B1D-DE74B0587B10}" srcOrd="2" destOrd="0" presId="urn:microsoft.com/office/officeart/2005/8/layout/orgChart1"/>
    <dgm:cxn modelId="{4B0ACC9F-9EFA-4EDE-B683-4ECD025E60B0}" type="presParOf" srcId="{6F88CC27-9DB0-4D3E-9B1D-DE74B0587B10}" destId="{5004A7C8-FDFA-412D-BA12-0BA3025C7578}" srcOrd="0" destOrd="0" presId="urn:microsoft.com/office/officeart/2005/8/layout/orgChart1"/>
    <dgm:cxn modelId="{30C881C4-8731-4E88-9C29-941AAA688DC8}" type="presParOf" srcId="{5004A7C8-FDFA-412D-BA12-0BA3025C7578}" destId="{F03BAE1E-983A-4852-862B-61E59D7DCE63}" srcOrd="0" destOrd="0" presId="urn:microsoft.com/office/officeart/2005/8/layout/orgChart1"/>
    <dgm:cxn modelId="{ED3833E9-42F8-4AEB-98DA-8DCFC2C011E6}" type="presParOf" srcId="{5004A7C8-FDFA-412D-BA12-0BA3025C7578}" destId="{C8625DF8-88D6-4092-BED6-3334324AFD36}" srcOrd="1" destOrd="0" presId="urn:microsoft.com/office/officeart/2005/8/layout/orgChart1"/>
    <dgm:cxn modelId="{080ABD71-8AED-4EAD-A5F9-A38A6D7C09B3}" type="presParOf" srcId="{6F88CC27-9DB0-4D3E-9B1D-DE74B0587B10}" destId="{507096AE-3CB2-4052-B269-B96754B140F2}" srcOrd="1" destOrd="0" presId="urn:microsoft.com/office/officeart/2005/8/layout/orgChart1"/>
    <dgm:cxn modelId="{567FC8CD-00C5-4B40-B079-E7B00633236B}" type="presParOf" srcId="{6F88CC27-9DB0-4D3E-9B1D-DE74B0587B10}" destId="{59902508-442D-48F1-8965-B28FD195B3B1}" srcOrd="2" destOrd="0" presId="urn:microsoft.com/office/officeart/2005/8/layout/orgChart1"/>
    <dgm:cxn modelId="{BD0C6924-A23E-40DE-A290-B81187D53878}" type="presParOf" srcId="{D2F6D650-865C-454A-BD17-FAC021574020}" destId="{66F80CB9-385B-440A-8ED8-76A2B41961F8}" srcOrd="3" destOrd="0" presId="urn:microsoft.com/office/officeart/2005/8/layout/orgChart1"/>
    <dgm:cxn modelId="{D4AAA2B4-FA46-455A-99F1-6F0C0CCFDF44}" type="presParOf" srcId="{66F80CB9-385B-440A-8ED8-76A2B41961F8}" destId="{1F7B4B3E-6C20-4F38-AF72-71BC579306F5}" srcOrd="0" destOrd="0" presId="urn:microsoft.com/office/officeart/2005/8/layout/orgChart1"/>
    <dgm:cxn modelId="{C5718CD8-9328-48F8-AC62-142AC72FDF97}" type="presParOf" srcId="{1F7B4B3E-6C20-4F38-AF72-71BC579306F5}" destId="{F9D14A4C-FBCE-4878-ADB1-713B0C78E38E}" srcOrd="0" destOrd="0" presId="urn:microsoft.com/office/officeart/2005/8/layout/orgChart1"/>
    <dgm:cxn modelId="{AC3C21DC-D533-4DEB-AE67-794E3734777B}" type="presParOf" srcId="{1F7B4B3E-6C20-4F38-AF72-71BC579306F5}" destId="{0811BF73-9F18-4A9B-B81A-13C0CA4AF34D}" srcOrd="1" destOrd="0" presId="urn:microsoft.com/office/officeart/2005/8/layout/orgChart1"/>
    <dgm:cxn modelId="{32BAEF05-65B1-44D4-BE41-770510471506}" type="presParOf" srcId="{66F80CB9-385B-440A-8ED8-76A2B41961F8}" destId="{FAB966B1-C5BB-4734-AD68-EFFDCEA3D4B5}" srcOrd="1" destOrd="0" presId="urn:microsoft.com/office/officeart/2005/8/layout/orgChart1"/>
    <dgm:cxn modelId="{67DAABCE-F9A6-4E0A-8949-31D891F538D8}" type="presParOf" srcId="{66F80CB9-385B-440A-8ED8-76A2B41961F8}" destId="{E79A6495-10D0-4B14-BF76-7EA7DDDD8C4A}"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47CB45-80DB-4FE0-A785-8384137498E3}">
      <dsp:nvSpPr>
        <dsp:cNvPr id="0" name=""/>
        <dsp:cNvSpPr/>
      </dsp:nvSpPr>
      <dsp:spPr>
        <a:xfrm>
          <a:off x="105378" y="305"/>
          <a:ext cx="1001003" cy="500501"/>
        </a:xfrm>
        <a:prstGeom prst="rect">
          <a:avLst/>
        </a:prstGeom>
        <a:solidFill>
          <a:schemeClr val="bg2">
            <a:lumMod val="50000"/>
          </a:schemeClr>
        </a:solidFill>
        <a:ln w="25400" cap="flat" cmpd="sng" algn="ctr">
          <a:no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n-GB" sz="1000" b="0" kern="1200" dirty="0" smtClean="0">
              <a:solidFill>
                <a:schemeClr val="bg1"/>
              </a:solidFill>
              <a:latin typeface="Arial" pitchFamily="34" charset="0"/>
              <a:cs typeface="Arial" pitchFamily="34" charset="0"/>
            </a:rPr>
            <a:t>Year 3</a:t>
          </a:r>
          <a:endParaRPr lang="en-US" sz="1000" b="0" kern="1200" dirty="0">
            <a:solidFill>
              <a:schemeClr val="bg1"/>
            </a:solidFill>
            <a:latin typeface="Arial" pitchFamily="34" charset="0"/>
            <a:cs typeface="Arial" pitchFamily="34" charset="0"/>
          </a:endParaRPr>
        </a:p>
      </dsp:txBody>
      <dsp:txXfrm>
        <a:off x="105378" y="305"/>
        <a:ext cx="1001003" cy="500501"/>
      </dsp:txXfrm>
    </dsp:sp>
    <dsp:sp modelId="{8354C259-B5FD-42A9-93AD-94D9653F4136}">
      <dsp:nvSpPr>
        <dsp:cNvPr id="0" name=""/>
        <dsp:cNvSpPr/>
      </dsp:nvSpPr>
      <dsp:spPr>
        <a:xfrm>
          <a:off x="1164640" y="305"/>
          <a:ext cx="1001003" cy="500501"/>
        </a:xfrm>
        <a:prstGeom prst="rect">
          <a:avLst/>
        </a:prstGeom>
        <a:solidFill>
          <a:schemeClr val="bg2">
            <a:lumMod val="50000"/>
          </a:schemeClr>
        </a:solidFill>
        <a:ln w="25400" cap="flat" cmpd="sng" algn="ctr">
          <a:no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n-GB" sz="1000" b="0" kern="1200" dirty="0" smtClean="0">
              <a:solidFill>
                <a:schemeClr val="bg1"/>
              </a:solidFill>
              <a:latin typeface="Arial" pitchFamily="34" charset="0"/>
              <a:cs typeface="Arial" pitchFamily="34" charset="0"/>
            </a:rPr>
            <a:t>Year 2 </a:t>
          </a:r>
          <a:endParaRPr lang="en-US" sz="1000" b="0" kern="1200" dirty="0">
            <a:solidFill>
              <a:schemeClr val="bg1"/>
            </a:solidFill>
            <a:latin typeface="Arial" pitchFamily="34" charset="0"/>
            <a:cs typeface="Arial" pitchFamily="34" charset="0"/>
          </a:endParaRPr>
        </a:p>
      </dsp:txBody>
      <dsp:txXfrm>
        <a:off x="1164640" y="305"/>
        <a:ext cx="1001003" cy="500501"/>
      </dsp:txXfrm>
    </dsp:sp>
    <dsp:sp modelId="{F03BAE1E-983A-4852-862B-61E59D7DCE63}">
      <dsp:nvSpPr>
        <dsp:cNvPr id="0" name=""/>
        <dsp:cNvSpPr/>
      </dsp:nvSpPr>
      <dsp:spPr>
        <a:xfrm>
          <a:off x="2223892" y="305"/>
          <a:ext cx="1001003" cy="500501"/>
        </a:xfrm>
        <a:prstGeom prst="rect">
          <a:avLst/>
        </a:prstGeom>
        <a:solidFill>
          <a:schemeClr val="bg2">
            <a:lumMod val="50000"/>
          </a:schemeClr>
        </a:solidFill>
        <a:ln w="25400" cap="flat" cmpd="sng" algn="ctr">
          <a:no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n-GB" sz="1000" b="0" kern="1200" dirty="0" smtClean="0">
              <a:solidFill>
                <a:schemeClr val="bg1"/>
              </a:solidFill>
              <a:latin typeface="Arial" pitchFamily="34" charset="0"/>
              <a:cs typeface="Arial" pitchFamily="34" charset="0"/>
            </a:rPr>
            <a:t>Year 1</a:t>
          </a:r>
          <a:endParaRPr lang="en-US" sz="1000" b="0" kern="1200" dirty="0">
            <a:solidFill>
              <a:schemeClr val="bg1"/>
            </a:solidFill>
            <a:latin typeface="Arial" pitchFamily="34" charset="0"/>
            <a:cs typeface="Arial" pitchFamily="34" charset="0"/>
          </a:endParaRPr>
        </a:p>
      </dsp:txBody>
      <dsp:txXfrm>
        <a:off x="2223892" y="305"/>
        <a:ext cx="1001003" cy="500501"/>
      </dsp:txXfrm>
    </dsp:sp>
    <dsp:sp modelId="{F9D14A4C-FBCE-4878-ADB1-713B0C78E38E}">
      <dsp:nvSpPr>
        <dsp:cNvPr id="0" name=""/>
        <dsp:cNvSpPr/>
      </dsp:nvSpPr>
      <dsp:spPr>
        <a:xfrm>
          <a:off x="3283144" y="305"/>
          <a:ext cx="1001003" cy="500501"/>
        </a:xfrm>
        <a:prstGeom prst="rect">
          <a:avLst/>
        </a:prstGeom>
        <a:solidFill>
          <a:schemeClr val="tx2"/>
        </a:solidFill>
        <a:ln w="25400" cap="flat" cmpd="sng" algn="ctr">
          <a:no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n-GB" sz="1000" b="0" kern="1200" dirty="0" smtClean="0">
              <a:solidFill>
                <a:schemeClr val="bg1"/>
              </a:solidFill>
              <a:latin typeface="Arial" pitchFamily="34" charset="0"/>
              <a:cs typeface="Arial" pitchFamily="34" charset="0"/>
            </a:rPr>
            <a:t>Citing Year</a:t>
          </a:r>
          <a:endParaRPr lang="en-US" sz="1000" b="0" kern="1200" dirty="0">
            <a:solidFill>
              <a:schemeClr val="bg1"/>
            </a:solidFill>
            <a:latin typeface="Arial" pitchFamily="34" charset="0"/>
            <a:cs typeface="Arial" pitchFamily="34" charset="0"/>
          </a:endParaRPr>
        </a:p>
      </dsp:txBody>
      <dsp:txXfrm>
        <a:off x="3283144" y="305"/>
        <a:ext cx="1001003" cy="50050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21438C3E-1C3A-46EB-8994-DE0AF20C2175}" type="datetimeFigureOut">
              <a:rPr lang="en-US" smtClean="0"/>
              <a:t>11-Jun-15</a:t>
            </a:fld>
            <a:endParaRPr lang="en-US"/>
          </a:p>
        </p:txBody>
      </p:sp>
      <p:sp>
        <p:nvSpPr>
          <p:cNvPr id="4" name="Footer Placeholder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a:defRPr sz="1200"/>
            </a:lvl1pPr>
          </a:lstStyle>
          <a:p>
            <a:fld id="{EA12BA86-DE70-4B99-A295-71B6A4CD4541}" type="slidenum">
              <a:rPr lang="en-US" smtClean="0"/>
              <a:t>‹#›</a:t>
            </a:fld>
            <a:endParaRPr lang="en-US"/>
          </a:p>
        </p:txBody>
      </p:sp>
    </p:spTree>
    <p:extLst>
      <p:ext uri="{BB962C8B-B14F-4D97-AF65-F5344CB8AC3E}">
        <p14:creationId xmlns:p14="http://schemas.microsoft.com/office/powerpoint/2010/main" val="3113414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4829" tIns="47414" rIns="94829" bIns="47414" rtlCol="0"/>
          <a:lstStyle>
            <a:lvl1pPr algn="l">
              <a:defRPr sz="1200"/>
            </a:lvl1pPr>
          </a:lstStyle>
          <a:p>
            <a:endParaRPr lang="en-GB"/>
          </a:p>
        </p:txBody>
      </p:sp>
      <p:sp>
        <p:nvSpPr>
          <p:cNvPr id="3" name="Date Placeholder 2"/>
          <p:cNvSpPr>
            <a:spLocks noGrp="1"/>
          </p:cNvSpPr>
          <p:nvPr>
            <p:ph type="dt" idx="1"/>
          </p:nvPr>
        </p:nvSpPr>
        <p:spPr>
          <a:xfrm>
            <a:off x="3777607" y="1"/>
            <a:ext cx="2889938" cy="496332"/>
          </a:xfrm>
          <a:prstGeom prst="rect">
            <a:avLst/>
          </a:prstGeom>
        </p:spPr>
        <p:txBody>
          <a:bodyPr vert="horz" lIns="94829" tIns="47414" rIns="94829" bIns="47414" rtlCol="0"/>
          <a:lstStyle>
            <a:lvl1pPr algn="r">
              <a:defRPr sz="1200"/>
            </a:lvl1pPr>
          </a:lstStyle>
          <a:p>
            <a:fld id="{2B40665F-A197-472C-92D8-D4DE233BEFE4}" type="datetimeFigureOut">
              <a:rPr lang="en-GB" smtClean="0"/>
              <a:t>11/06/2015</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4829" tIns="47414" rIns="94829" bIns="47414" rtlCol="0" anchor="ctr"/>
          <a:lstStyle/>
          <a:p>
            <a:endParaRPr lang="en-GB"/>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4829" tIns="47414" rIns="94829" bIns="474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6332"/>
          </a:xfrm>
          <a:prstGeom prst="rect">
            <a:avLst/>
          </a:prstGeom>
        </p:spPr>
        <p:txBody>
          <a:bodyPr vert="horz" lIns="94829" tIns="47414" rIns="94829" bIns="47414"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4829" tIns="47414" rIns="94829" bIns="47414" rtlCol="0" anchor="b"/>
          <a:lstStyle>
            <a:lvl1pPr algn="r">
              <a:defRPr sz="1200"/>
            </a:lvl1pPr>
          </a:lstStyle>
          <a:p>
            <a:fld id="{958B5E41-5FC2-49C5-ADA1-A458E21D9A43}" type="slidenum">
              <a:rPr lang="en-GB" smtClean="0"/>
              <a:t>‹#›</a:t>
            </a:fld>
            <a:endParaRPr lang="en-GB"/>
          </a:p>
        </p:txBody>
      </p:sp>
    </p:spTree>
    <p:extLst>
      <p:ext uri="{BB962C8B-B14F-4D97-AF65-F5344CB8AC3E}">
        <p14:creationId xmlns:p14="http://schemas.microsoft.com/office/powerpoint/2010/main" val="1074709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cell.com/" TargetMode="External"/><Relationship Id="rId3" Type="http://schemas.openxmlformats.org/officeDocument/2006/relationships/hyperlink" Target="http://www.sciencedirect.com/" TargetMode="External"/><Relationship Id="rId7" Type="http://schemas.openxmlformats.org/officeDocument/2006/relationships/hyperlink" Target="http://www.thelancet.com/"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www.clinicalkey.com/" TargetMode="External"/><Relationship Id="rId5" Type="http://schemas.openxmlformats.org/officeDocument/2006/relationships/hyperlink" Target="http://www.elsevier.com/online-tools/research-intelligence" TargetMode="External"/><Relationship Id="rId4" Type="http://schemas.openxmlformats.org/officeDocument/2006/relationships/hyperlink" Target="http://www.scopus.com/"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284" fontAlgn="base">
              <a:spcBef>
                <a:spcPct val="0"/>
              </a:spcBef>
              <a:spcAft>
                <a:spcPct val="0"/>
              </a:spcAft>
              <a:defRPr/>
            </a:pPr>
            <a:r>
              <a:rPr lang="en-GB" sz="1100" dirty="0"/>
              <a:t>The goal of this part of the presentation is to provide authors with background information on academic </a:t>
            </a:r>
            <a:r>
              <a:rPr lang="en-GB" sz="1100" dirty="0" smtClean="0"/>
              <a:t>publishing</a:t>
            </a:r>
            <a:r>
              <a:rPr lang="en-GB" sz="1100" baseline="0" dirty="0" smtClean="0"/>
              <a:t> including the origins and roles of key stakeholders. </a:t>
            </a:r>
            <a:endParaRPr lang="en-US"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1</a:t>
            </a:fld>
            <a:endParaRPr lang="en-GB"/>
          </a:p>
        </p:txBody>
      </p:sp>
    </p:spTree>
    <p:extLst>
      <p:ext uri="{BB962C8B-B14F-4D97-AF65-F5344CB8AC3E}">
        <p14:creationId xmlns:p14="http://schemas.microsoft.com/office/powerpoint/2010/main" val="176798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buNone/>
            </a:pPr>
            <a:r>
              <a:rPr lang="en-GB" sz="1200" b="0" i="0" u="none" strike="noStrike" kern="1200" dirty="0" smtClean="0">
                <a:solidFill>
                  <a:schemeClr val="tx1"/>
                </a:solidFill>
                <a:effectLst/>
                <a:latin typeface="+mn-lt"/>
                <a:ea typeface="+mn-ea"/>
                <a:cs typeface="+mn-cs"/>
              </a:rPr>
              <a:t>It is really important to select an appropriate journal so that your work will reach the intended audience.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If your paper is outside the scope of a journal, it will likely be rejected immediately by the editors, not even because of the quality of the work, but because the topic doesn’t fit with the journal.</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It is very important that you DO NOT gamble by submitting your manuscript to more than one journal at a time. International ethics standards prohibit multiple or simultaneous submissions, and the editors do find out!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Remember that your supervisor, who is often a co-author, has co-responsibility for your work, so ask them for help. Also, ask your colleagues when you’re deciding where to submit - they may be more familiar with the different journals that are relevant to your field.</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Investigate all candidate journals to find out their Aims and Scope, Accepted types of articles, Readership and Current hot topics. Here's a tip: articles in your references will usually lead you directly to the right journals.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endParaRPr lang="en-GB" sz="1200" b="0" i="0" u="none" strike="noStrike" kern="1200" dirty="0" smtClean="0">
              <a:solidFill>
                <a:schemeClr val="tx1"/>
              </a:solidFill>
              <a:effectLst/>
              <a:latin typeface="+mn-lt"/>
              <a:ea typeface="+mn-ea"/>
              <a:cs typeface="+mn-cs"/>
            </a:endParaRPr>
          </a:p>
          <a:p>
            <a:pPr marL="0" indent="0">
              <a:lnSpc>
                <a:spcPct val="90000"/>
              </a:lnSpc>
              <a:buNone/>
            </a:pPr>
            <a:endParaRPr lang="en-GB" sz="1200" b="0" i="0" u="none" strike="noStrike" kern="1200" dirty="0" smtClean="0">
              <a:solidFill>
                <a:schemeClr val="tx1"/>
              </a:solidFill>
              <a:effectLst/>
              <a:latin typeface="+mn-lt"/>
              <a:ea typeface="+mn-ea"/>
              <a:cs typeface="+mn-cs"/>
            </a:endParaRPr>
          </a:p>
          <a:p>
            <a:pPr marL="0" indent="0">
              <a:lnSpc>
                <a:spcPct val="90000"/>
              </a:lnSpc>
              <a:buNone/>
            </a:pPr>
            <a:endParaRPr lang="en-US" altLang="zh-CN" sz="1200" kern="1200" dirty="0" smtClean="0">
              <a:solidFill>
                <a:srgbClr val="292929"/>
              </a:solidFill>
              <a:latin typeface="+mn-lt"/>
              <a:ea typeface="+mn-ea"/>
              <a:cs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19</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will briefly</a:t>
            </a:r>
            <a:r>
              <a:rPr lang="en-GB" baseline="0" dirty="0" smtClean="0"/>
              <a:t> survey some of the key indicators of journal citation impact, from the familiar Impact Factor, to the less familiar, including the </a:t>
            </a:r>
            <a:r>
              <a:rPr lang="en-GB" baseline="0" dirty="0" err="1" smtClean="0"/>
              <a:t>Eigenfactor</a:t>
            </a:r>
            <a:r>
              <a:rPr lang="en-GB" baseline="0" dirty="0" smtClean="0"/>
              <a:t> and Article Influence, SJR and SNIP, to an alternative application for the author-based metric, H-Index.</a:t>
            </a:r>
            <a:endParaRPr lang="en-US" dirty="0"/>
          </a:p>
        </p:txBody>
      </p:sp>
      <p:sp>
        <p:nvSpPr>
          <p:cNvPr id="4" name="Slide Number Placeholder 3"/>
          <p:cNvSpPr>
            <a:spLocks noGrp="1"/>
          </p:cNvSpPr>
          <p:nvPr>
            <p:ph type="sldNum" sz="quarter" idx="10"/>
          </p:nvPr>
        </p:nvSpPr>
        <p:spPr/>
        <p:txBody>
          <a:bodyPr/>
          <a:lstStyle/>
          <a:p>
            <a:fld id="{958B5E41-5FC2-49C5-ADA1-A458E21D9A43}" type="slidenum">
              <a:rPr lang="en-GB" smtClean="0"/>
              <a:t>22</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718" eaLnBrk="0" hangingPunct="0">
              <a:defRPr sz="2400" b="1">
                <a:solidFill>
                  <a:schemeClr val="tx1"/>
                </a:solidFill>
                <a:latin typeface="Arial" charset="0"/>
              </a:defRPr>
            </a:lvl1pPr>
            <a:lvl2pPr marL="737155" indent="-283521" defTabSz="916718" eaLnBrk="0" hangingPunct="0">
              <a:defRPr sz="2400" b="1">
                <a:solidFill>
                  <a:schemeClr val="tx1"/>
                </a:solidFill>
                <a:latin typeface="Arial" charset="0"/>
              </a:defRPr>
            </a:lvl2pPr>
            <a:lvl3pPr marL="1134085" indent="-226817" defTabSz="916718" eaLnBrk="0" hangingPunct="0">
              <a:defRPr sz="2400" b="1">
                <a:solidFill>
                  <a:schemeClr val="tx1"/>
                </a:solidFill>
                <a:latin typeface="Arial" charset="0"/>
              </a:defRPr>
            </a:lvl3pPr>
            <a:lvl4pPr marL="1587718" indent="-226817" defTabSz="916718" eaLnBrk="0" hangingPunct="0">
              <a:defRPr sz="2400" b="1">
                <a:solidFill>
                  <a:schemeClr val="tx1"/>
                </a:solidFill>
                <a:latin typeface="Arial" charset="0"/>
              </a:defRPr>
            </a:lvl4pPr>
            <a:lvl5pPr marL="2041352" indent="-226817" defTabSz="916718" eaLnBrk="0" hangingPunct="0">
              <a:defRPr sz="2400" b="1">
                <a:solidFill>
                  <a:schemeClr val="tx1"/>
                </a:solidFill>
                <a:latin typeface="Arial" charset="0"/>
              </a:defRPr>
            </a:lvl5pPr>
            <a:lvl6pPr marL="2494986" indent="-226817" defTabSz="916718" eaLnBrk="0" fontAlgn="base" hangingPunct="0">
              <a:spcBef>
                <a:spcPct val="0"/>
              </a:spcBef>
              <a:spcAft>
                <a:spcPct val="0"/>
              </a:spcAft>
              <a:defRPr sz="2400" b="1">
                <a:solidFill>
                  <a:schemeClr val="tx1"/>
                </a:solidFill>
                <a:latin typeface="Arial" charset="0"/>
              </a:defRPr>
            </a:lvl6pPr>
            <a:lvl7pPr marL="2948620" indent="-226817" defTabSz="916718" eaLnBrk="0" fontAlgn="base" hangingPunct="0">
              <a:spcBef>
                <a:spcPct val="0"/>
              </a:spcBef>
              <a:spcAft>
                <a:spcPct val="0"/>
              </a:spcAft>
              <a:defRPr sz="2400" b="1">
                <a:solidFill>
                  <a:schemeClr val="tx1"/>
                </a:solidFill>
                <a:latin typeface="Arial" charset="0"/>
              </a:defRPr>
            </a:lvl7pPr>
            <a:lvl8pPr marL="3402254" indent="-226817" defTabSz="916718" eaLnBrk="0" fontAlgn="base" hangingPunct="0">
              <a:spcBef>
                <a:spcPct val="0"/>
              </a:spcBef>
              <a:spcAft>
                <a:spcPct val="0"/>
              </a:spcAft>
              <a:defRPr sz="2400" b="1">
                <a:solidFill>
                  <a:schemeClr val="tx1"/>
                </a:solidFill>
                <a:latin typeface="Arial" charset="0"/>
              </a:defRPr>
            </a:lvl8pPr>
            <a:lvl9pPr marL="3855888" indent="-226817" defTabSz="916718" eaLnBrk="0" fontAlgn="base" hangingPunct="0">
              <a:spcBef>
                <a:spcPct val="0"/>
              </a:spcBef>
              <a:spcAft>
                <a:spcPct val="0"/>
              </a:spcAft>
              <a:defRPr sz="2400" b="1">
                <a:solidFill>
                  <a:schemeClr val="tx1"/>
                </a:solidFill>
                <a:latin typeface="Arial" charset="0"/>
              </a:defRPr>
            </a:lvl9pPr>
          </a:lstStyle>
          <a:p>
            <a:pPr eaLnBrk="1" hangingPunct="1"/>
            <a:fld id="{40A298DC-D15B-4909-8EE7-3B03417743CA}" type="slidenum">
              <a:rPr lang="zh-CN" altLang="en-US" sz="1200" b="0">
                <a:latin typeface="Times New Roman" pitchFamily="18" charset="0"/>
              </a:rPr>
              <a:pPr eaLnBrk="1" hangingPunct="1"/>
              <a:t>23</a:t>
            </a:fld>
            <a:endParaRPr lang="en-US" altLang="zh-CN" sz="1200" b="0">
              <a:latin typeface="Times New Roman"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kern="0" dirty="0" smtClean="0">
                <a:solidFill>
                  <a:srgbClr val="5D9A3C"/>
                </a:solidFill>
                <a:latin typeface="Arial" pitchFamily="34" charset="0"/>
                <a:cs typeface="Arial" pitchFamily="34" charset="0"/>
              </a:rPr>
              <a:t>SNIP</a:t>
            </a:r>
            <a:r>
              <a:rPr lang="en-GB" sz="1200" b="0" kern="0" baseline="0" dirty="0" smtClean="0">
                <a:solidFill>
                  <a:srgbClr val="5D9A3C"/>
                </a:solidFill>
                <a:latin typeface="Arial" pitchFamily="34" charset="0"/>
                <a:cs typeface="Arial" pitchFamily="34" charset="0"/>
              </a:rPr>
              <a:t>, </a:t>
            </a:r>
            <a:r>
              <a:rPr lang="en-GB" sz="1200" b="0" kern="0" dirty="0" smtClean="0">
                <a:solidFill>
                  <a:srgbClr val="5D9A3C"/>
                </a:solidFill>
                <a:latin typeface="Arial" pitchFamily="34" charset="0"/>
                <a:cs typeface="Arial" pitchFamily="34" charset="0"/>
              </a:rPr>
              <a:t>Source Normalized Impact per Paper</a:t>
            </a:r>
            <a:r>
              <a:rPr lang="en-GB" sz="1200" b="0" kern="0" baseline="0" dirty="0" smtClean="0">
                <a:solidFill>
                  <a:srgbClr val="5D9A3C"/>
                </a:solidFill>
                <a:latin typeface="Arial" pitchFamily="34" charset="0"/>
                <a:cs typeface="Arial" pitchFamily="34" charset="0"/>
              </a:rPr>
              <a:t>, was devised by </a:t>
            </a:r>
            <a:r>
              <a:rPr lang="en-US" dirty="0" err="1" smtClean="0"/>
              <a:t>Henk</a:t>
            </a:r>
            <a:r>
              <a:rPr lang="en-US" baseline="0" dirty="0" smtClean="0"/>
              <a:t> </a:t>
            </a:r>
            <a:r>
              <a:rPr lang="en-US" dirty="0" err="1" smtClean="0"/>
              <a:t>Moed</a:t>
            </a:r>
            <a:r>
              <a:rPr lang="en-US" dirty="0" smtClean="0"/>
              <a:t> while at the University of Leiden (Netherlands)</a:t>
            </a:r>
            <a:r>
              <a:rPr lang="en-GB" noProof="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smtClean="0"/>
              <a:t>Unlike the </a:t>
            </a:r>
            <a:r>
              <a:rPr lang="en-GB" noProof="0" dirty="0" err="1" smtClean="0"/>
              <a:t>Eigenfactor</a:t>
            </a:r>
            <a:r>
              <a:rPr lang="en-GB" noProof="0" dirty="0" smtClean="0"/>
              <a:t> or </a:t>
            </a:r>
            <a:r>
              <a:rPr lang="en-GB" noProof="0" dirty="0" err="1" smtClean="0"/>
              <a:t>SCimago</a:t>
            </a:r>
            <a:r>
              <a:rPr lang="en-GB" baseline="0" noProof="0" dirty="0" smtClean="0"/>
              <a:t> Journal Rank, SNIP is based on an entirely novel methodology, which simultaneously accounts for database coverage of cited papers and for field-specific differences in citation rates based on local citation context rather than any top-down journal classification scheme.</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noProof="0" dirty="0" smtClean="0"/>
              <a:t>Like the </a:t>
            </a:r>
            <a:r>
              <a:rPr lang="en-GB" b="0" baseline="0" noProof="0" dirty="0" err="1" smtClean="0"/>
              <a:t>SCimago</a:t>
            </a:r>
            <a:r>
              <a:rPr lang="en-GB" b="0" baseline="0" noProof="0" dirty="0" smtClean="0"/>
              <a:t> Journal Rank, it considers 3 years of publications and also gives a very up-to-date view of journal impact. This elegant metric is the most sophisticated journal performance indicator currently available and is freely available online.</a:t>
            </a:r>
            <a:endParaRPr lang="en-GB" b="0" baseline="0"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25</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Says something about the number of highly cited articles you have published as an author</a:t>
            </a:r>
            <a:endParaRPr lang="en-US" dirty="0"/>
          </a:p>
        </p:txBody>
      </p:sp>
      <p:sp>
        <p:nvSpPr>
          <p:cNvPr id="4" name="Slide Number Placeholder 3"/>
          <p:cNvSpPr>
            <a:spLocks noGrp="1"/>
          </p:cNvSpPr>
          <p:nvPr>
            <p:ph type="sldNum" sz="quarter" idx="10"/>
          </p:nvPr>
        </p:nvSpPr>
        <p:spPr/>
        <p:txBody>
          <a:bodyPr/>
          <a:lstStyle/>
          <a:p>
            <a:pPr>
              <a:defRPr/>
            </a:pPr>
            <a:fld id="{C6393A9B-7409-446A-A7C7-AF8980EB50D8}" type="slidenum">
              <a:rPr lang="en-US" smtClean="0"/>
              <a:pPr>
                <a:defRPr/>
              </a:pPr>
              <a:t>26</a:t>
            </a:fld>
            <a:endParaRPr lang="en-US" dirty="0"/>
          </a:p>
        </p:txBody>
      </p:sp>
    </p:spTree>
    <p:extLst>
      <p:ext uri="{BB962C8B-B14F-4D97-AF65-F5344CB8AC3E}">
        <p14:creationId xmlns:p14="http://schemas.microsoft.com/office/powerpoint/2010/main" val="332932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buNone/>
            </a:pPr>
            <a:r>
              <a:rPr lang="en-GB" sz="1200" b="0" i="0" u="none" strike="noStrike" kern="1200" dirty="0" smtClean="0">
                <a:solidFill>
                  <a:schemeClr val="tx1"/>
                </a:solidFill>
                <a:effectLst/>
                <a:latin typeface="+mn-lt"/>
                <a:ea typeface="+mn-ea"/>
                <a:cs typeface="+mn-cs"/>
              </a:rPr>
              <a:t>You can investigate journals by visiting their homepage on the publisher’s website (e.g. Elsevier.com, using Elsevier’s Journal Finder Tool), and by going through the abstracts of recent publications.  </a:t>
            </a:r>
            <a:endParaRPr lang="en-US" altLang="zh-CN" sz="1200" dirty="0" smtClean="0">
              <a:solidFill>
                <a:srgbClr val="24789E"/>
              </a:solidFill>
              <a:ea typeface="宋体" pitchFamily="2" charset="-122"/>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28</a:t>
            </a:fld>
            <a:endParaRPr lang="en-GB"/>
          </a:p>
        </p:txBody>
      </p:sp>
    </p:spTree>
    <p:extLst>
      <p:ext uri="{BB962C8B-B14F-4D97-AF65-F5344CB8AC3E}">
        <p14:creationId xmlns:p14="http://schemas.microsoft.com/office/powerpoint/2010/main" val="25992058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sz="1200" b="0" i="0" u="none" strike="noStrike" kern="1200" dirty="0" smtClean="0">
                <a:solidFill>
                  <a:schemeClr val="tx1"/>
                </a:solidFill>
                <a:effectLst/>
                <a:latin typeface="+mn-lt"/>
                <a:ea typeface="+mn-ea"/>
                <a:cs typeface="+mn-cs"/>
              </a:rPr>
              <a:t>Editors (and reviewers) do not like wasting time on poorly prepared manuscripts.  This is why each journal typically has a “Guide for Authors” with specific details for the preparation of your manuscript. </a:t>
            </a:r>
          </a:p>
          <a:p>
            <a:pPr marL="228600" marR="0" indent="-228600" algn="l" defTabSz="914400" rtl="0" eaLnBrk="1" fontAlgn="base" latinLnBrk="0" hangingPunct="1">
              <a:lnSpc>
                <a:spcPct val="100000"/>
              </a:lnSpc>
              <a:spcBef>
                <a:spcPct val="30000"/>
              </a:spcBef>
              <a:spcAft>
                <a:spcPct val="0"/>
              </a:spcAft>
              <a:buClrTx/>
              <a:buSzTx/>
              <a:buFontTx/>
              <a:buNone/>
              <a:tabLst/>
              <a:defRPr/>
            </a:pPr>
            <a:endParaRPr lang="en-GB" sz="1200" b="0" i="0" u="none" strike="noStrike" kern="1200" dirty="0" smtClean="0">
              <a:solidFill>
                <a:schemeClr val="tx1"/>
              </a:solidFill>
              <a:effectLst/>
              <a:latin typeface="+mn-lt"/>
              <a:ea typeface="+mn-ea"/>
              <a:cs typeface="+mn-cs"/>
            </a:endParaRPr>
          </a:p>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sz="1200" b="0" i="0" u="none" strike="noStrike" kern="1200" dirty="0" smtClean="0">
                <a:solidFill>
                  <a:schemeClr val="tx1"/>
                </a:solidFill>
                <a:effectLst/>
                <a:latin typeface="+mn-lt"/>
                <a:ea typeface="+mn-ea"/>
                <a:cs typeface="+mn-cs"/>
              </a:rPr>
              <a:t>Apply the Guide for Authors to your manuscript, even to the first draft. It can help you with the text layout, reference style, nomenclature, figures</a:t>
            </a:r>
            <a:r>
              <a:rPr lang="en-GB" sz="1200" b="0" i="0" u="none" strike="noStrike" kern="1200" baseline="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rPr>
              <a:t>and tables, and other important items. </a:t>
            </a:r>
          </a:p>
          <a:p>
            <a:pPr marL="228600" marR="0" indent="-228600" algn="l" defTabSz="914400" rtl="0" eaLnBrk="1" fontAlgn="base" latinLnBrk="0" hangingPunct="1">
              <a:lnSpc>
                <a:spcPct val="100000"/>
              </a:lnSpc>
              <a:spcBef>
                <a:spcPct val="30000"/>
              </a:spcBef>
              <a:spcAft>
                <a:spcPct val="0"/>
              </a:spcAft>
              <a:buClrTx/>
              <a:buSzTx/>
              <a:buFontTx/>
              <a:buNone/>
              <a:tabLst/>
              <a:defRPr/>
            </a:pPr>
            <a:endParaRPr lang="en-GB" sz="1200" b="0" i="0" u="none" strike="noStrike" kern="1200" dirty="0" smtClean="0">
              <a:solidFill>
                <a:schemeClr val="tx1"/>
              </a:solidFill>
              <a:effectLst/>
              <a:latin typeface="+mn-lt"/>
              <a:ea typeface="+mn-ea"/>
              <a:cs typeface="+mn-cs"/>
            </a:endParaRPr>
          </a:p>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sz="1200" b="0" i="0" u="none" strike="noStrike" kern="1200" dirty="0" smtClean="0">
                <a:solidFill>
                  <a:schemeClr val="tx1"/>
                </a:solidFill>
                <a:effectLst/>
                <a:latin typeface="+mn-lt"/>
                <a:ea typeface="+mn-ea"/>
                <a:cs typeface="+mn-cs"/>
              </a:rPr>
              <a:t>This will save your time, along with the editor’s and reviewer’s.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endParaRPr lang="en-GB" sz="1200" dirty="0" smtClean="0">
              <a:latin typeface="+mn-lt"/>
            </a:endParaRPr>
          </a:p>
          <a:p>
            <a:endParaRPr lang="en-US" sz="1200" dirty="0" smtClean="0">
              <a:latin typeface="+mn-lt"/>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29</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indent="-228600" eaLnBrk="1" hangingPunct="1"/>
            <a:r>
              <a:rPr lang="en-GB" sz="1200" b="0" i="0" u="none" strike="noStrike" kern="1200" dirty="0" smtClean="0">
                <a:solidFill>
                  <a:schemeClr val="tx1"/>
                </a:solidFill>
                <a:effectLst/>
                <a:latin typeface="+mn-lt"/>
                <a:ea typeface="+mn-ea"/>
                <a:cs typeface="+mn-cs"/>
              </a:rPr>
              <a:t>There are various types of manuscripts that suit different purposes: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1" i="0" u="none" strike="noStrike" kern="1200" dirty="0" smtClean="0">
                <a:solidFill>
                  <a:schemeClr val="tx1"/>
                </a:solidFill>
                <a:effectLst/>
                <a:latin typeface="+mn-lt"/>
                <a:ea typeface="+mn-ea"/>
                <a:cs typeface="+mn-cs"/>
              </a:rPr>
              <a:t>Full Articles</a:t>
            </a:r>
            <a:r>
              <a:rPr lang="en-GB" sz="1200" b="0" i="0" u="none" strike="noStrike" kern="1200" dirty="0" smtClean="0">
                <a:solidFill>
                  <a:schemeClr val="tx1"/>
                </a:solidFill>
                <a:effectLst/>
                <a:latin typeface="+mn-lt"/>
                <a:ea typeface="+mn-ea"/>
                <a:cs typeface="+mn-cs"/>
              </a:rPr>
              <a:t>  are the most frequent type.  These are often substantial, complete, and comprehensive pieces of research that are of significance.</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1" i="0" u="none" strike="noStrike" kern="1200" dirty="0" smtClean="0">
                <a:solidFill>
                  <a:schemeClr val="tx1"/>
                </a:solidFill>
                <a:effectLst/>
                <a:latin typeface="+mn-lt"/>
                <a:ea typeface="+mn-ea"/>
                <a:cs typeface="+mn-cs"/>
              </a:rPr>
              <a:t>Letters or Short Communications</a:t>
            </a:r>
            <a:r>
              <a:rPr lang="en-GB" sz="1200" b="0" i="0" u="none" strike="noStrike" kern="1200" dirty="0" smtClean="0">
                <a:solidFill>
                  <a:schemeClr val="tx1"/>
                </a:solidFill>
                <a:effectLst/>
                <a:latin typeface="+mn-lt"/>
                <a:ea typeface="+mn-ea"/>
                <a:cs typeface="+mn-cs"/>
              </a:rPr>
              <a:t> are quick and early communications of significant, original advances.  These tend to be much more brief than full articles.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1" i="0" u="none" strike="noStrike" kern="1200" dirty="0" smtClean="0">
                <a:solidFill>
                  <a:schemeClr val="tx1"/>
                </a:solidFill>
                <a:effectLst/>
                <a:latin typeface="+mn-lt"/>
                <a:ea typeface="+mn-ea"/>
                <a:cs typeface="+mn-cs"/>
              </a:rPr>
              <a:t>Review Papers</a:t>
            </a:r>
            <a:r>
              <a:rPr lang="en-GB" sz="1200" b="0" i="0" u="none" strike="noStrike" kern="1200" dirty="0" smtClean="0">
                <a:solidFill>
                  <a:schemeClr val="tx1"/>
                </a:solidFill>
                <a:effectLst/>
                <a:latin typeface="+mn-lt"/>
                <a:ea typeface="+mn-ea"/>
                <a:cs typeface="+mn-cs"/>
              </a:rPr>
              <a:t> summarize recent developments on a specific topic, highlighting important points that have been previously reported and introducing no new information.  These are often submitted after invitation by an Editor.</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Before selecting an article type for your manuscript, you should first self-evaluate your work. Ask yourself the following questions: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Is my message sufficient for a full article?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Are my results so thrilling that they should be shown as soon as possible in a short communication?</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Your supervisor or colleagues are also good sources for advice on manuscript type – Sometimes outsiders can see the situation more clearly than you. </a:t>
            </a:r>
            <a:endParaRPr lang="en-US" sz="1200" dirty="0" smtClean="0">
              <a:latin typeface="+mn-lt"/>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30</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buFontTx/>
              <a:buNone/>
            </a:pPr>
            <a:r>
              <a:rPr lang="en-GB" sz="1200" b="0" i="0" u="none" strike="noStrike" kern="1200" dirty="0" smtClean="0">
                <a:solidFill>
                  <a:schemeClr val="tx1"/>
                </a:solidFill>
                <a:effectLst/>
                <a:latin typeface="+mn-lt"/>
                <a:ea typeface="+mn-ea"/>
                <a:cs typeface="+mn-cs"/>
              </a:rPr>
              <a:t>What makes a strong manuscript? Strong manuscripts have three key characteristics:</a:t>
            </a:r>
          </a:p>
          <a:p>
            <a:pPr marL="0" indent="0" eaLnBrk="1" hangingPunct="1">
              <a:buFont typeface="Arial" panose="020B0604020202020204" pitchFamily="34" charset="0"/>
              <a:buNone/>
            </a:pP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First: their scientific message is clear, useful and exciting.</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Second: their message is presented and constructed in a logical manner.  They enable the reader to arrive at the same conclusions as the author, and the format chosen best showcases the material.</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Third: They enable readers, reviewers and editors to easily grasp the significance of the research.</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The more effort you put into a manuscript upfront, the more likely it is to be accepted.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Editors, reviewers and readers all want to receive well presented manuscripts that fit within the aims and scope of their journal.</a:t>
            </a:r>
            <a:br>
              <a:rPr lang="en-GB" sz="1200" b="0" i="0" u="none" strike="noStrike" kern="1200" dirty="0" smtClean="0">
                <a:solidFill>
                  <a:schemeClr val="tx1"/>
                </a:solidFill>
                <a:effectLst/>
                <a:latin typeface="+mn-lt"/>
                <a:ea typeface="+mn-ea"/>
                <a:cs typeface="+mn-cs"/>
              </a:rPr>
            </a:br>
            <a:endParaRPr lang="en-US" sz="1400" dirty="0"/>
          </a:p>
        </p:txBody>
      </p:sp>
      <p:sp>
        <p:nvSpPr>
          <p:cNvPr id="4" name="Slide Number Placeholder 3"/>
          <p:cNvSpPr>
            <a:spLocks noGrp="1"/>
          </p:cNvSpPr>
          <p:nvPr>
            <p:ph type="sldNum" sz="quarter" idx="10"/>
          </p:nvPr>
        </p:nvSpPr>
        <p:spPr/>
        <p:txBody>
          <a:bodyPr/>
          <a:lstStyle/>
          <a:p>
            <a:fld id="{958B5E41-5FC2-49C5-ADA1-A458E21D9A43}" type="slidenum">
              <a:rPr lang="en-GB" smtClean="0"/>
              <a:t>31</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This</a:t>
            </a:r>
            <a:r>
              <a:rPr lang="en-GB" baseline="0" dirty="0" smtClean="0"/>
              <a:t> module provides a overview of plagiarism and how to avoid it.</a:t>
            </a:r>
            <a:endParaRPr lang="en-US"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32</a:t>
            </a:fld>
            <a:endParaRPr lang="en-GB"/>
          </a:p>
        </p:txBody>
      </p:sp>
    </p:spTree>
    <p:extLst>
      <p:ext uri="{BB962C8B-B14F-4D97-AF65-F5344CB8AC3E}">
        <p14:creationId xmlns:p14="http://schemas.microsoft.com/office/powerpoint/2010/main" val="176798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Elsevier Publishing Campus is an online platform offering free lectures, training and advice to support each stage of the researcher’s career. Whether you are interested in writing a journal article or book, learning how to conduct peer review for a high impact journal, understanding research and publishing ethics or preparing a successful grant application, the Campus has resources to assist.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Dedicated training takes time and effort and we believe successful researchers should be recognized for this. For each interactive training module or online seminar that you complete, your work will be recognized with an awarded certificate from Elsevier.</a:t>
            </a:r>
            <a:endParaRPr lang="en-GB" sz="1200" b="0" i="0" u="none" strike="noStrike" kern="1200" baseline="0" dirty="0" smtClean="0">
              <a:solidFill>
                <a:schemeClr val="tx1"/>
              </a:solidFill>
              <a:effectLst/>
              <a:latin typeface="+mn-lt"/>
              <a:ea typeface="+mn-ea"/>
              <a:cs typeface="+mn-cs"/>
            </a:endParaRPr>
          </a:p>
          <a:p>
            <a:pPr marL="228600" indent="-228600" eaLnBrk="1" hangingPunct="1">
              <a:buFontTx/>
              <a:buNone/>
            </a:pP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2</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Unethical behavior, if allowed to pass, would degrade the scientific record and would affect the reputation of the scientific community.</a:t>
            </a:r>
          </a:p>
          <a:p>
            <a:pPr eaLnBrk="1" hangingPunct="1"/>
            <a:r>
              <a:rPr lang="en-US" dirty="0" smtClean="0"/>
              <a:t>If left unchecked, the integrity, quality, and credibility of researchers would deteriorate.</a:t>
            </a:r>
          </a:p>
          <a:p>
            <a:pPr eaLnBrk="1" hangingPunct="1"/>
            <a:endParaRPr lang="en-US" dirty="0" smtClean="0"/>
          </a:p>
          <a:p>
            <a:pPr eaLnBrk="1" hangingPunct="1"/>
            <a:r>
              <a:rPr lang="en-US" dirty="0" smtClean="0"/>
              <a:t>Here are two examples of unethical conduct:</a:t>
            </a:r>
          </a:p>
          <a:p>
            <a:pPr eaLnBrk="1" hangingPunct="1"/>
            <a:r>
              <a:rPr lang="en-US" dirty="0" smtClean="0"/>
              <a:t>1. An article in Chemical &amp; Engineering News reports on a chemist in India who plagiarized more than 70 papers over the past 4 years.</a:t>
            </a:r>
          </a:p>
          <a:p>
            <a:pPr eaLnBrk="1" hangingPunct="1"/>
            <a:r>
              <a:rPr lang="en-US" dirty="0" smtClean="0"/>
              <a:t>2. The blog on the right reports how recently developed plagiarism software, </a:t>
            </a:r>
            <a:r>
              <a:rPr lang="en-US" dirty="0" err="1" smtClean="0"/>
              <a:t>etBlast</a:t>
            </a:r>
            <a:r>
              <a:rPr lang="en-US" dirty="0" smtClean="0"/>
              <a:t>, has detected that a Harvard Med School professor copied large sections of a review paper from another professor’s work.</a:t>
            </a:r>
          </a:p>
          <a:p>
            <a:pPr eaLnBrk="1" hangingPunct="1"/>
            <a:endParaRPr lang="nl-NL" dirty="0" smtClean="0"/>
          </a:p>
          <a:p>
            <a:pPr eaLnBrk="1" hangingPunct="1"/>
            <a:r>
              <a:rPr lang="nl-NL" dirty="0" smtClean="0"/>
              <a:t>Detection is out</a:t>
            </a:r>
            <a:r>
              <a:rPr lang="nl-NL" baseline="0" dirty="0" smtClean="0"/>
              <a:t> there and the bottom line is that you will be caught. So let’s discuss more on how to plagariasm occuring in the ifrst place.</a:t>
            </a: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33</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dirty="0" smtClean="0"/>
              <a:t>There are different ways that research cannot be considered original:</a:t>
            </a:r>
          </a:p>
          <a:p>
            <a:pPr marL="228600" indent="-228600" eaLnBrk="1" hangingPunct="1">
              <a:buFontTx/>
              <a:buAutoNum type="arabicPeriod"/>
            </a:pPr>
            <a:r>
              <a:rPr lang="en-US" dirty="0" smtClean="0"/>
              <a:t>Fabrication is when the researcher makes up data.</a:t>
            </a:r>
          </a:p>
          <a:p>
            <a:pPr marL="228600" indent="-228600" eaLnBrk="1" hangingPunct="1">
              <a:buFontTx/>
              <a:buAutoNum type="arabicPeriod"/>
            </a:pPr>
            <a:r>
              <a:rPr lang="en-US" dirty="0" smtClean="0"/>
              <a:t>Falsification is when the data collected is manipulated to fit certain trends.</a:t>
            </a:r>
          </a:p>
          <a:p>
            <a:pPr marL="228600" indent="-228600" eaLnBrk="1" hangingPunct="1">
              <a:buFontTx/>
              <a:buAutoNum type="arabicPeriod"/>
            </a:pPr>
            <a:r>
              <a:rPr lang="en-US" dirty="0" smtClean="0"/>
              <a:t>Plagiarism is when work previously done or reports previously written are taken and passed off as one’s own work.</a:t>
            </a:r>
          </a:p>
          <a:p>
            <a:pPr marL="228600" indent="-228600" eaLnBrk="1" hangingPunct="1">
              <a:buFontTx/>
              <a:buAutoNum type="arabicPeriod"/>
            </a:pPr>
            <a:endParaRPr lang="en-US" dirty="0" smtClean="0"/>
          </a:p>
          <a:p>
            <a:pPr marL="228600" indent="-228600" eaLnBrk="1" hangingPunct="1"/>
            <a:r>
              <a:rPr lang="en-US" dirty="0" smtClean="0"/>
              <a:t>These three violations are the most common forms of ethical misconduct that the scientific and publishing communities are challenged with and trying to address.</a:t>
            </a: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34</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200" dirty="0" smtClean="0">
                <a:solidFill>
                  <a:srgbClr val="006699"/>
                </a:solidFill>
                <a:latin typeface="Arial" pitchFamily="34" charset="0"/>
                <a:cs typeface="Arial" pitchFamily="34" charset="0"/>
              </a:rPr>
              <a:t>So what does it actually mean to be an ‘author’?</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dirty="0" smtClean="0">
                <a:solidFill>
                  <a:srgbClr val="006699"/>
                </a:solidFill>
                <a:latin typeface="Arial" pitchFamily="34" charset="0"/>
                <a:cs typeface="Arial" pitchFamily="34" charset="0"/>
              </a:rPr>
              <a:t>An “author” is generally considered to be someone who has made substantial intellectual contributions to a published study. </a:t>
            </a:r>
            <a:r>
              <a:rPr lang="en-GB" sz="1200" dirty="0" smtClean="0">
                <a:solidFill>
                  <a:srgbClr val="006699"/>
                </a:solidFill>
                <a:latin typeface="Arial" pitchFamily="34" charset="0"/>
                <a:cs typeface="Arial" pitchFamily="34" charset="0"/>
              </a:rPr>
              <a:t>Being an author comes with credit but also with responsibility</a:t>
            </a:r>
            <a:r>
              <a:rPr lang="en-GB" sz="1200" baseline="0" dirty="0" smtClean="0">
                <a:solidFill>
                  <a:srgbClr val="006699"/>
                </a:solidFill>
                <a:latin typeface="Arial" pitchFamily="34" charset="0"/>
                <a:cs typeface="Arial" pitchFamily="34" charset="0"/>
              </a:rPr>
              <a:t> and d</a:t>
            </a:r>
            <a:r>
              <a:rPr lang="en-GB" sz="1200" dirty="0" smtClean="0">
                <a:solidFill>
                  <a:srgbClr val="006699"/>
                </a:solidFill>
                <a:latin typeface="Arial" pitchFamily="34" charset="0"/>
                <a:cs typeface="Arial" pitchFamily="34" charset="0"/>
              </a:rPr>
              <a:t>ecisions about who will be an author and the order of authors should be made before starting to write up the research.</a:t>
            </a:r>
          </a:p>
        </p:txBody>
      </p:sp>
      <p:sp>
        <p:nvSpPr>
          <p:cNvPr id="4" name="Slide Number Placeholder 3"/>
          <p:cNvSpPr>
            <a:spLocks noGrp="1"/>
          </p:cNvSpPr>
          <p:nvPr>
            <p:ph type="sldNum" sz="quarter" idx="10"/>
          </p:nvPr>
        </p:nvSpPr>
        <p:spPr/>
        <p:txBody>
          <a:bodyPr/>
          <a:lstStyle/>
          <a:p>
            <a:fld id="{958B5E41-5FC2-49C5-ADA1-A458E21D9A43}" type="slidenum">
              <a:rPr lang="en-GB" smtClean="0"/>
              <a:t>36</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Determining the order of authors on a paper can vary by discipline and culture, but the general rule is that the </a:t>
            </a:r>
            <a:r>
              <a:rPr lang="en-GB" b="1" dirty="0" smtClean="0"/>
              <a:t>first author </a:t>
            </a:r>
            <a:r>
              <a:rPr lang="en-GB" dirty="0" smtClean="0"/>
              <a:t>is the person who conducts or supervises the data collection, analysis, presentation and interpretation of the results, and also puts together the paper for submission.  The </a:t>
            </a:r>
            <a:r>
              <a:rPr lang="en-GB" b="1" dirty="0" smtClean="0"/>
              <a:t>corresponding author </a:t>
            </a:r>
            <a:r>
              <a:rPr lang="en-GB" dirty="0" smtClean="0"/>
              <a:t>can be the first author, or sometimes is a senior author from the institution. </a:t>
            </a:r>
          </a:p>
          <a:p>
            <a:pPr marL="231775" indent="-231775">
              <a:buFontTx/>
              <a:buAutoNum type="arabicPeriod"/>
            </a:pPr>
            <a:endParaRPr lang="en-GB" dirty="0" smtClean="0"/>
          </a:p>
          <a:p>
            <a:pPr marL="0" indent="0" eaLnBrk="1" hangingPunct="1">
              <a:spcBef>
                <a:spcPct val="0"/>
              </a:spcBef>
              <a:buFontTx/>
              <a:buNone/>
            </a:pPr>
            <a:r>
              <a:rPr lang="en-GB" dirty="0" smtClean="0"/>
              <a:t>You should </a:t>
            </a:r>
            <a:r>
              <a:rPr lang="en-GB" b="1" dirty="0" smtClean="0"/>
              <a:t>always avoid ghost authorship</a:t>
            </a:r>
            <a:r>
              <a:rPr lang="en-GB" dirty="0" smtClean="0"/>
              <a:t>, which means excluding authors who participated in the work, and </a:t>
            </a:r>
            <a:r>
              <a:rPr lang="en-GB" b="1" dirty="0" smtClean="0"/>
              <a:t>gift authorship</a:t>
            </a:r>
            <a:r>
              <a:rPr lang="en-GB" dirty="0" smtClean="0"/>
              <a:t>, which means including authors who did not contribute to the work. Be consistent in how you write the authors names.</a:t>
            </a:r>
          </a:p>
        </p:txBody>
      </p:sp>
      <p:sp>
        <p:nvSpPr>
          <p:cNvPr id="4" name="Slide Number Placeholder 3"/>
          <p:cNvSpPr>
            <a:spLocks noGrp="1"/>
          </p:cNvSpPr>
          <p:nvPr>
            <p:ph type="sldNum" sz="quarter" idx="10"/>
          </p:nvPr>
        </p:nvSpPr>
        <p:spPr/>
        <p:txBody>
          <a:bodyPr/>
          <a:lstStyle/>
          <a:p>
            <a:fld id="{958B5E41-5FC2-49C5-ADA1-A458E21D9A43}" type="slidenum">
              <a:rPr lang="en-GB" smtClean="0"/>
              <a:t>37</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zh-CN" sz="1200" dirty="0" smtClean="0">
                <a:solidFill>
                  <a:srgbClr val="006699"/>
                </a:solidFill>
                <a:cs typeface="Arial" pitchFamily="34" charset="0"/>
              </a:rPr>
              <a:t>According to the </a:t>
            </a:r>
            <a:r>
              <a:rPr lang="en-US" altLang="zh-CN" sz="1200" b="1" dirty="0" smtClean="0">
                <a:cs typeface="Arial" pitchFamily="34" charset="0"/>
              </a:rPr>
              <a:t>Federal Office of Science and Technology Policy </a:t>
            </a:r>
            <a:r>
              <a:rPr lang="en-US" altLang="zh-CN" sz="1200" dirty="0" smtClean="0">
                <a:solidFill>
                  <a:srgbClr val="006699"/>
                </a:solidFill>
                <a:cs typeface="Arial" pitchFamily="34" charset="0"/>
              </a:rPr>
              <a:t>“Plagiarism is the appropriation of another person’s ideas, processes, results, or words without giving appropriate credit, including those obtained through confidential review of others’  research proposals and manuscripts.”</a:t>
            </a:r>
            <a:br>
              <a:rPr lang="en-US" altLang="zh-CN" sz="1200" dirty="0" smtClean="0">
                <a:solidFill>
                  <a:srgbClr val="006699"/>
                </a:solidFill>
                <a:cs typeface="Arial" pitchFamily="34" charset="0"/>
              </a:rPr>
            </a:br>
            <a:r>
              <a:rPr lang="en-US" altLang="zh-CN" sz="1200" dirty="0" smtClean="0">
                <a:solidFill>
                  <a:srgbClr val="006699"/>
                </a:solidFill>
                <a:cs typeface="Arial" pitchFamily="34" charset="0"/>
              </a:rPr>
              <a:t/>
            </a:r>
            <a:br>
              <a:rPr lang="en-US" altLang="zh-CN" sz="1200" dirty="0" smtClean="0">
                <a:solidFill>
                  <a:srgbClr val="006699"/>
                </a:solidFill>
                <a:cs typeface="Arial" pitchFamily="34" charset="0"/>
              </a:rPr>
            </a:br>
            <a:r>
              <a:rPr lang="en-US" altLang="zh-CN" sz="1200" b="1" dirty="0" smtClean="0">
                <a:cs typeface="Arial" pitchFamily="34" charset="0"/>
              </a:rPr>
              <a:t>Professor Bruce </a:t>
            </a:r>
            <a:r>
              <a:rPr lang="en-US" altLang="zh-CN" sz="1200" b="1" dirty="0" err="1" smtClean="0">
                <a:cs typeface="Arial" pitchFamily="34" charset="0"/>
              </a:rPr>
              <a:t>Railsback</a:t>
            </a:r>
            <a:r>
              <a:rPr lang="en-US" altLang="zh-CN" sz="1200" b="1" dirty="0" smtClean="0">
                <a:cs typeface="Arial" pitchFamily="34" charset="0"/>
              </a:rPr>
              <a:t>, Department of Geology, University of Georgia</a:t>
            </a:r>
            <a:r>
              <a:rPr lang="en-US" altLang="zh-CN" sz="1200" b="1" baseline="0" dirty="0" smtClean="0">
                <a:cs typeface="Arial" pitchFamily="34" charset="0"/>
              </a:rPr>
              <a:t> suggest it is </a:t>
            </a:r>
            <a:r>
              <a:rPr lang="en-US" altLang="zh-CN" sz="1200" dirty="0" smtClean="0">
                <a:solidFill>
                  <a:srgbClr val="006699"/>
                </a:solidFill>
                <a:cs typeface="Arial" pitchFamily="34" charset="0"/>
              </a:rPr>
              <a:t>“Presenting the data or interpretations</a:t>
            </a:r>
          </a:p>
          <a:p>
            <a:pPr eaLnBrk="0" hangingPunct="0">
              <a:lnSpc>
                <a:spcPct val="90000"/>
              </a:lnSpc>
              <a:spcBef>
                <a:spcPct val="20000"/>
              </a:spcBef>
            </a:pPr>
            <a:r>
              <a:rPr lang="en-US" altLang="zh-CN" sz="1200" dirty="0" smtClean="0">
                <a:solidFill>
                  <a:srgbClr val="006699"/>
                </a:solidFill>
                <a:cs typeface="Arial" pitchFamily="34" charset="0"/>
              </a:rPr>
              <a:t>of others without crediting them, and thereby gaining for yourself the rewards earned by others, is </a:t>
            </a:r>
            <a:r>
              <a:rPr lang="en-US" altLang="zh-CN" sz="1200" i="1" dirty="0" smtClean="0">
                <a:solidFill>
                  <a:srgbClr val="006699"/>
                </a:solidFill>
                <a:cs typeface="Arial" pitchFamily="34" charset="0"/>
              </a:rPr>
              <a:t>theft</a:t>
            </a:r>
            <a:r>
              <a:rPr lang="en-US" altLang="zh-CN" sz="1200" dirty="0" smtClean="0">
                <a:solidFill>
                  <a:srgbClr val="006699"/>
                </a:solidFill>
                <a:cs typeface="Arial" pitchFamily="34" charset="0"/>
              </a:rPr>
              <a:t>, and it eliminates the motivation of</a:t>
            </a:r>
            <a:r>
              <a:rPr lang="en-US" altLang="zh-CN" sz="1200" baseline="0" dirty="0" smtClean="0">
                <a:solidFill>
                  <a:srgbClr val="006699"/>
                </a:solidFill>
                <a:cs typeface="Arial" pitchFamily="34" charset="0"/>
              </a:rPr>
              <a:t> </a:t>
            </a:r>
            <a:r>
              <a:rPr lang="en-US" altLang="zh-CN" sz="1200" dirty="0" smtClean="0">
                <a:solidFill>
                  <a:srgbClr val="006699"/>
                </a:solidFill>
                <a:cs typeface="Arial" pitchFamily="34" charset="0"/>
              </a:rPr>
              <a:t>working scientists to generate new data and interpretations.”</a:t>
            </a:r>
            <a:endParaRPr lang="nl-NL"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38</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sz="1200" dirty="0" smtClean="0">
                <a:solidFill>
                  <a:srgbClr val="07779D"/>
                </a:solidFill>
                <a:latin typeface="Arial" pitchFamily="34" charset="0"/>
                <a:cs typeface="Arial" pitchFamily="34" charset="0"/>
              </a:rPr>
              <a:t>Work that can be </a:t>
            </a:r>
            <a:r>
              <a:rPr lang="en-US" sz="1200" dirty="0" err="1" smtClean="0">
                <a:solidFill>
                  <a:srgbClr val="07779D"/>
                </a:solidFill>
                <a:latin typeface="Arial" pitchFamily="34" charset="0"/>
                <a:cs typeface="Arial" pitchFamily="34" charset="0"/>
              </a:rPr>
              <a:t>plagiarised</a:t>
            </a:r>
            <a:r>
              <a:rPr lang="en-US" sz="1200" dirty="0" smtClean="0">
                <a:solidFill>
                  <a:srgbClr val="07779D"/>
                </a:solidFill>
                <a:latin typeface="Arial" pitchFamily="34" charset="0"/>
                <a:cs typeface="Arial" pitchFamily="34" charset="0"/>
              </a:rPr>
              <a:t> includes… </a:t>
            </a:r>
          </a:p>
          <a:p>
            <a:pPr marL="0" indent="0" algn="l" eaLnBrk="1" hangingPunct="1">
              <a:spcBef>
                <a:spcPct val="0"/>
              </a:spcBef>
              <a:buFont typeface="Arial" panose="020B0604020202020204" pitchFamily="34" charset="0"/>
              <a:buNone/>
            </a:pPr>
            <a:endParaRPr lang="nl-NL" dirty="0" smtClean="0"/>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Words (Language)</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Ideas</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Findings </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Writings </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Graphic Representations </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Computer  Programs</a:t>
            </a:r>
          </a:p>
          <a:p>
            <a:pPr marL="171450" indent="-171450" algn="l">
              <a:buFont typeface="Arial" panose="020B0604020202020204" pitchFamily="34" charset="0"/>
              <a:buChar char="•"/>
            </a:pPr>
            <a:r>
              <a:rPr lang="en-US" sz="1200" b="0" dirty="0" smtClean="0">
                <a:solidFill>
                  <a:srgbClr val="07779D"/>
                </a:solidFill>
                <a:latin typeface="Arial" pitchFamily="34" charset="0"/>
                <a:cs typeface="Arial" pitchFamily="34" charset="0"/>
              </a:rPr>
              <a:t>Diagrams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Graphs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Illustrations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Information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Lectures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Printed Material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Electronic Material</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smtClean="0">
                <a:solidFill>
                  <a:srgbClr val="07779D"/>
                </a:solidFill>
                <a:latin typeface="Arial" pitchFamily="34" charset="0"/>
                <a:cs typeface="Arial" pitchFamily="34" charset="0"/>
              </a:rPr>
              <a:t>Any Other Original Work</a:t>
            </a:r>
            <a:endParaRPr lang="en-GB" sz="1200" b="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39</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200" i="0" dirty="0" smtClean="0">
                <a:latin typeface="Arial" pitchFamily="34" charset="0"/>
                <a:cs typeface="Arial" pitchFamily="34" charset="0"/>
              </a:rPr>
              <a:t>Correct </a:t>
            </a:r>
            <a:r>
              <a:rPr lang="en-US" sz="1200" i="0" dirty="0" err="1" smtClean="0">
                <a:latin typeface="Arial" pitchFamily="34" charset="0"/>
                <a:cs typeface="Arial" pitchFamily="34" charset="0"/>
              </a:rPr>
              <a:t>citiation</a:t>
            </a:r>
            <a:r>
              <a:rPr lang="en-US" sz="1200" i="0" dirty="0" smtClean="0">
                <a:latin typeface="Arial" pitchFamily="34" charset="0"/>
                <a:cs typeface="Arial" pitchFamily="34" charset="0"/>
              </a:rPr>
              <a:t> in your research paper is critical to avoiding any mistakes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i="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i="0" dirty="0" smtClean="0">
                <a:latin typeface="Arial" pitchFamily="34" charset="0"/>
                <a:cs typeface="Arial" pitchFamily="34" charset="0"/>
              </a:rPr>
              <a:t>Crediting the work of others (including your advisor’s or your own previous work) by citation is important for at least three reasons:</a:t>
            </a:r>
            <a:endParaRPr lang="en-GB" sz="1200" i="0" dirty="0" smtClean="0">
              <a:latin typeface="Arial" pitchFamily="34" charset="0"/>
              <a:cs typeface="Arial" pitchFamily="34" charset="0"/>
            </a:endParaRPr>
          </a:p>
          <a:p>
            <a:pPr marL="228600" lvl="0" indent="-228600" algn="l" rtl="0">
              <a:buFont typeface="+mj-lt"/>
              <a:buAutoNum type="arabicPeriod"/>
            </a:pPr>
            <a:r>
              <a:rPr lang="en-US" sz="1200" dirty="0" smtClean="0">
                <a:solidFill>
                  <a:srgbClr val="07779D"/>
                </a:solidFill>
                <a:latin typeface="Arial" pitchFamily="34" charset="0"/>
                <a:cs typeface="Arial" pitchFamily="34" charset="0"/>
              </a:rPr>
              <a:t>To place your own work in context</a:t>
            </a: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sz="1200" dirty="0" smtClean="0">
                <a:solidFill>
                  <a:srgbClr val="07779D"/>
                </a:solidFill>
                <a:latin typeface="Arial" pitchFamily="34" charset="0"/>
                <a:cs typeface="Arial" pitchFamily="34" charset="0"/>
              </a:rPr>
              <a:t>To acknowledge the findings of others on which you have built your research</a:t>
            </a:r>
            <a:endParaRPr lang="en-GB" sz="1200" dirty="0" smtClean="0">
              <a:solidFill>
                <a:srgbClr val="07779D"/>
              </a:solidFill>
              <a:latin typeface="Arial" pitchFamily="34" charset="0"/>
              <a:cs typeface="Arial" pitchFamily="34" charset="0"/>
            </a:endParaRP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sz="1200" dirty="0" smtClean="0">
                <a:solidFill>
                  <a:srgbClr val="07779D"/>
                </a:solidFill>
                <a:latin typeface="Arial" pitchFamily="34" charset="0"/>
                <a:cs typeface="Arial" pitchFamily="34" charset="0"/>
              </a:rPr>
              <a:t>To maintain the credibility and accuracy of the scientific literature </a:t>
            </a:r>
            <a:endParaRPr lang="en-GB" sz="1200" dirty="0" smtClean="0">
              <a:solidFill>
                <a:srgbClr val="07779D"/>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40</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endParaRPr lang="en-US" sz="1200" dirty="0" smtClean="0">
              <a:solidFill>
                <a:srgbClr val="006699"/>
              </a:solidFill>
              <a:latin typeface="Arial" pitchFamily="34" charset="0"/>
              <a:cs typeface="Arial"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err="1" smtClean="0">
                <a:solidFill>
                  <a:srgbClr val="006699"/>
                </a:solidFill>
                <a:latin typeface="Arial" pitchFamily="34" charset="0"/>
                <a:cs typeface="Arial" pitchFamily="34" charset="0"/>
              </a:rPr>
              <a:t>CrossCheck</a:t>
            </a:r>
            <a:r>
              <a:rPr lang="en-US" sz="1200" dirty="0" smtClean="0">
                <a:solidFill>
                  <a:srgbClr val="006699"/>
                </a:solidFill>
                <a:latin typeface="Arial" pitchFamily="34" charset="0"/>
                <a:cs typeface="Arial" pitchFamily="34" charset="0"/>
              </a:rPr>
              <a:t> is a huge database of 30+ million articles, from 50,000+ journals, from 400+ publishers. </a:t>
            </a:r>
            <a:r>
              <a:rPr lang="en-GB" sz="1200" dirty="0" smtClean="0">
                <a:solidFill>
                  <a:srgbClr val="006699"/>
                </a:solidFill>
                <a:latin typeface="Arial" pitchFamily="34" charset="0"/>
                <a:cs typeface="Arial" pitchFamily="34" charset="0"/>
              </a:rPr>
              <a:t>Software alerts Editors to any similarities between the article and this huge database of published articles. </a:t>
            </a:r>
            <a:r>
              <a:rPr lang="en-US" sz="1200" dirty="0" smtClean="0">
                <a:solidFill>
                  <a:srgbClr val="006699"/>
                </a:solidFill>
                <a:latin typeface="Arial" pitchFamily="34" charset="0"/>
                <a:cs typeface="Arial" pitchFamily="34" charset="0"/>
              </a:rPr>
              <a:t>Many Elsevier journals now check every submitted </a:t>
            </a:r>
            <a:br>
              <a:rPr lang="en-US" sz="1200" dirty="0" smtClean="0">
                <a:solidFill>
                  <a:srgbClr val="006699"/>
                </a:solidFill>
                <a:latin typeface="Arial" pitchFamily="34" charset="0"/>
                <a:cs typeface="Arial" pitchFamily="34" charset="0"/>
              </a:rPr>
            </a:br>
            <a:r>
              <a:rPr lang="en-US" sz="1200" dirty="0" smtClean="0">
                <a:solidFill>
                  <a:srgbClr val="006699"/>
                </a:solidFill>
                <a:latin typeface="Arial" pitchFamily="34" charset="0"/>
                <a:cs typeface="Arial" pitchFamily="34" charset="0"/>
              </a:rPr>
              <a:t>article using </a:t>
            </a:r>
            <a:r>
              <a:rPr lang="en-US" sz="1200" dirty="0" err="1" smtClean="0">
                <a:solidFill>
                  <a:srgbClr val="006699"/>
                </a:solidFill>
                <a:latin typeface="Arial" pitchFamily="34" charset="0"/>
                <a:cs typeface="Arial" pitchFamily="34" charset="0"/>
              </a:rPr>
              <a:t>CrossCheck</a:t>
            </a:r>
            <a:endParaRPr lang="en-GB" sz="1200" dirty="0" smtClean="0">
              <a:solidFill>
                <a:srgbClr val="006699"/>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41</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en-US" sz="1200" dirty="0" smtClean="0">
                <a:solidFill>
                  <a:srgbClr val="07779D"/>
                </a:solidFill>
                <a:latin typeface="Arial" pitchFamily="34" charset="0"/>
                <a:cs typeface="Arial" pitchFamily="34" charset="0"/>
              </a:rPr>
              <a:t>Paraphrasing is restating someone else's ideas while not copying their actual words verbatim.</a:t>
            </a:r>
          </a:p>
          <a:p>
            <a:pPr algn="l"/>
            <a:endParaRPr lang="en-US" sz="1400" b="1" dirty="0" smtClean="0">
              <a:solidFill>
                <a:srgbClr val="07779D"/>
              </a:solidFill>
              <a:latin typeface="Arial" pitchFamily="34" charset="0"/>
              <a:cs typeface="Arial" pitchFamily="34" charset="0"/>
            </a:endParaRPr>
          </a:p>
          <a:p>
            <a:pPr marL="0" indent="0" algn="l">
              <a:buFont typeface="Arial" panose="020B0604020202020204" pitchFamily="34" charset="0"/>
              <a:buNone/>
            </a:pPr>
            <a:r>
              <a:rPr lang="en-US" sz="1400" b="1" dirty="0" smtClean="0">
                <a:solidFill>
                  <a:srgbClr val="07779D"/>
                </a:solidFill>
                <a:latin typeface="Arial" pitchFamily="34" charset="0"/>
                <a:cs typeface="Arial" pitchFamily="34" charset="0"/>
              </a:rPr>
              <a:t>It is unacceptable</a:t>
            </a:r>
            <a:r>
              <a:rPr lang="en-US" sz="1400" b="1" baseline="0" dirty="0" smtClean="0">
                <a:solidFill>
                  <a:srgbClr val="07779D"/>
                </a:solidFill>
                <a:latin typeface="Arial" pitchFamily="34" charset="0"/>
                <a:cs typeface="Arial" pitchFamily="34" charset="0"/>
              </a:rPr>
              <a:t> to:</a:t>
            </a:r>
            <a:endParaRPr lang="en-US" sz="1200" b="1" baseline="0" dirty="0" smtClean="0">
              <a:solidFill>
                <a:srgbClr val="07779D"/>
              </a:solidFill>
              <a:latin typeface="Arial" pitchFamily="34" charset="0"/>
              <a:cs typeface="Arial" pitchFamily="34" charset="0"/>
            </a:endParaRPr>
          </a:p>
          <a:p>
            <a:pPr marL="285750" indent="-285750" algn="l">
              <a:buFont typeface="Arial" panose="020B0604020202020204" pitchFamily="34" charset="0"/>
              <a:buChar char="•"/>
            </a:pPr>
            <a:r>
              <a:rPr lang="en-US" dirty="0" smtClean="0">
                <a:solidFill>
                  <a:srgbClr val="07779D"/>
                </a:solidFill>
                <a:latin typeface="Arial" pitchFamily="34" charset="0"/>
                <a:cs typeface="Arial" pitchFamily="34" charset="0"/>
              </a:rPr>
              <a:t>Using exact phrases from the original source without enclosing them in quotation marks</a:t>
            </a:r>
          </a:p>
          <a:p>
            <a:pPr marL="285750" indent="-285750" algn="l">
              <a:buFont typeface="Arial" panose="020B0604020202020204" pitchFamily="34" charset="0"/>
              <a:buChar char="•"/>
            </a:pPr>
            <a:r>
              <a:rPr lang="en-US" dirty="0" smtClean="0">
                <a:solidFill>
                  <a:srgbClr val="07779D"/>
                </a:solidFill>
                <a:latin typeface="Arial" pitchFamily="34" charset="0"/>
                <a:cs typeface="Arial" pitchFamily="34" charset="0"/>
              </a:rPr>
              <a:t>Emulating sentence structure even when using different words</a:t>
            </a:r>
          </a:p>
          <a:p>
            <a:pPr marL="285750" indent="-285750" algn="l">
              <a:buFont typeface="Arial" panose="020B0604020202020204" pitchFamily="34" charset="0"/>
              <a:buChar char="•"/>
            </a:pPr>
            <a:r>
              <a:rPr lang="en-US" dirty="0" smtClean="0">
                <a:solidFill>
                  <a:srgbClr val="07779D"/>
                </a:solidFill>
                <a:latin typeface="Arial" pitchFamily="34" charset="0"/>
                <a:cs typeface="Arial" pitchFamily="34" charset="0"/>
              </a:rPr>
              <a:t>Emulating paragraph organization even when using different wording or sentence structure</a:t>
            </a:r>
          </a:p>
          <a:p>
            <a:pPr algn="l"/>
            <a:endParaRPr lang="en-US" dirty="0" smtClean="0">
              <a:solidFill>
                <a:srgbClr val="07779D"/>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42</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200" b="1" dirty="0" smtClean="0">
                <a:solidFill>
                  <a:srgbClr val="5D9A3C"/>
                </a:solidFill>
                <a:latin typeface="Arial" pitchFamily="34" charset="0"/>
                <a:cs typeface="Arial" pitchFamily="34" charset="0"/>
              </a:rPr>
              <a:t>Can you </a:t>
            </a:r>
            <a:r>
              <a:rPr lang="en-US" sz="1200" b="1" dirty="0" err="1" smtClean="0">
                <a:solidFill>
                  <a:srgbClr val="5D9A3C"/>
                </a:solidFill>
                <a:latin typeface="Arial" pitchFamily="34" charset="0"/>
                <a:cs typeface="Arial" pitchFamily="34" charset="0"/>
              </a:rPr>
              <a:t>plagiarise</a:t>
            </a:r>
            <a:r>
              <a:rPr lang="en-US" sz="1200" b="1" dirty="0" smtClean="0">
                <a:solidFill>
                  <a:srgbClr val="5D9A3C"/>
                </a:solidFill>
                <a:latin typeface="Arial" pitchFamily="34" charset="0"/>
                <a:cs typeface="Arial" pitchFamily="34" charset="0"/>
              </a:rPr>
              <a:t> your own work?</a:t>
            </a:r>
            <a:br>
              <a:rPr lang="en-US" sz="1200" b="1" dirty="0" smtClean="0">
                <a:solidFill>
                  <a:srgbClr val="5D9A3C"/>
                </a:solidFill>
                <a:latin typeface="Arial" pitchFamily="34" charset="0"/>
                <a:cs typeface="Arial" pitchFamily="34" charset="0"/>
              </a:rPr>
            </a:br>
            <a:r>
              <a:rPr lang="en-US" sz="1200" b="0" dirty="0" smtClean="0">
                <a:solidFill>
                  <a:srgbClr val="5D9A3C"/>
                </a:solidFill>
                <a:latin typeface="Arial" pitchFamily="34" charset="0"/>
                <a:cs typeface="Arial" pitchFamily="34" charset="0"/>
              </a:rPr>
              <a:t>Text re-cycling/Self-plagiarism is a </a:t>
            </a:r>
            <a:r>
              <a:rPr lang="en-GB" sz="1200" baseline="0" dirty="0" smtClean="0">
                <a:solidFill>
                  <a:srgbClr val="07779D"/>
                </a:solidFill>
                <a:latin typeface="Arial" pitchFamily="34" charset="0"/>
                <a:cs typeface="Arial" pitchFamily="34" charset="0"/>
              </a:rPr>
              <a:t>grey area, but best to err on the side of caution: always cite/quote even your own previous work.</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GB" sz="1200" baseline="0" dirty="0" smtClean="0">
              <a:solidFill>
                <a:srgbClr val="07779D"/>
              </a:solidFill>
              <a:latin typeface="Arial" pitchFamily="34" charset="0"/>
              <a:cs typeface="Arial" pitchFamily="34" charset="0"/>
            </a:endParaRPr>
          </a:p>
          <a:p>
            <a:pPr algn="l"/>
            <a:r>
              <a:rPr lang="en-US" sz="1200" b="0" dirty="0" smtClean="0">
                <a:solidFill>
                  <a:srgbClr val="07779D"/>
                </a:solidFill>
                <a:latin typeface="Arial" pitchFamily="34" charset="0"/>
                <a:cs typeface="Arial" pitchFamily="34" charset="0"/>
              </a:rPr>
              <a:t>If</a:t>
            </a:r>
            <a:r>
              <a:rPr lang="en-US" sz="1200" b="0" baseline="0" dirty="0" smtClean="0">
                <a:solidFill>
                  <a:srgbClr val="07779D"/>
                </a:solidFill>
                <a:latin typeface="Arial" pitchFamily="34" charset="0"/>
                <a:cs typeface="Arial" pitchFamily="34" charset="0"/>
              </a:rPr>
              <a:t> y</a:t>
            </a:r>
            <a:r>
              <a:rPr lang="en-US" sz="1200" b="0" dirty="0" smtClean="0">
                <a:solidFill>
                  <a:srgbClr val="07779D"/>
                </a:solidFill>
                <a:latin typeface="Arial" pitchFamily="34" charset="0"/>
                <a:cs typeface="Arial" pitchFamily="34" charset="0"/>
              </a:rPr>
              <a:t>ou publish a paper and in a later paper, copy your Introduction word-for word and perhaps a figure or two without citing the first paper, Editors may conclude that you intentionally exaggerated your output.</a:t>
            </a:r>
          </a:p>
        </p:txBody>
      </p:sp>
      <p:sp>
        <p:nvSpPr>
          <p:cNvPr id="4" name="Slide Number Placeholder 3"/>
          <p:cNvSpPr>
            <a:spLocks noGrp="1"/>
          </p:cNvSpPr>
          <p:nvPr>
            <p:ph type="sldNum" sz="quarter" idx="10"/>
          </p:nvPr>
        </p:nvSpPr>
        <p:spPr/>
        <p:txBody>
          <a:bodyPr/>
          <a:lstStyle/>
          <a:p>
            <a:fld id="{958B5E41-5FC2-49C5-ADA1-A458E21D9A43}" type="slidenum">
              <a:rPr lang="en-GB" smtClean="0"/>
              <a:t>43</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spcBef>
                <a:spcPct val="0"/>
              </a:spcBef>
            </a:pPr>
            <a:r>
              <a:rPr lang="en-US" dirty="0" smtClean="0">
                <a:latin typeface="Arial" pitchFamily="34" charset="0"/>
                <a:cs typeface="Times New Roman" pitchFamily="18" charset="0"/>
              </a:rPr>
              <a:t>The current system of Scientific, Technical and Medical (STM) publishing has evolved over hundreds of years and serves science and medical global communities.  </a:t>
            </a:r>
          </a:p>
          <a:p>
            <a:pPr marL="228600" indent="-228600" eaLnBrk="1" hangingPunct="1">
              <a:spcBef>
                <a:spcPct val="0"/>
              </a:spcBef>
              <a:buFontTx/>
              <a:buChar char="•"/>
            </a:pPr>
            <a:endParaRPr lang="en-US" dirty="0" smtClean="0">
              <a:latin typeface="Arial" pitchFamily="34" charset="0"/>
              <a:cs typeface="Times New Roman" pitchFamily="18" charset="0"/>
            </a:endParaRPr>
          </a:p>
          <a:p>
            <a:pPr marL="228600" indent="-228600" eaLnBrk="1" hangingPunct="1">
              <a:spcBef>
                <a:spcPct val="0"/>
              </a:spcBef>
            </a:pPr>
            <a:r>
              <a:rPr lang="en-GB" dirty="0" smtClean="0">
                <a:latin typeface="Arial" pitchFamily="34" charset="0"/>
              </a:rPr>
              <a:t>The industry is highly competitive: some 2,000 publishing organizations annually publish 20,000 scholarly journals and 1.2-1.4 million articles from approximately 5.5 million researchers worldwide. </a:t>
            </a:r>
          </a:p>
          <a:p>
            <a:pPr marL="0" indent="0" eaLnBrk="1" hangingPunct="1">
              <a:spcBef>
                <a:spcPct val="0"/>
              </a:spcBef>
              <a:buFontTx/>
              <a:buNone/>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3</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p:spPr>
        <p:txBody>
          <a:bodyPr/>
          <a:lstStyle/>
          <a:p>
            <a:endParaRPr lang="en-US" smtClean="0"/>
          </a:p>
        </p:txBody>
      </p:sp>
      <p:sp>
        <p:nvSpPr>
          <p:cNvPr id="128004" name="Slide Number Placeholder 3"/>
          <p:cNvSpPr>
            <a:spLocks noGrp="1"/>
          </p:cNvSpPr>
          <p:nvPr>
            <p:ph type="sldNum" sz="quarter" idx="5"/>
          </p:nvPr>
        </p:nvSpPr>
        <p:spPr>
          <a:noFill/>
        </p:spPr>
        <p:txBody>
          <a:bodyPr/>
          <a:lstStyle/>
          <a:p>
            <a:fld id="{8DD0B01E-90F0-46A7-AEA2-0FDA77A22B57}" type="slidenum">
              <a:rPr lang="zh-CN" altLang="en-GB" smtClean="0"/>
              <a:pPr/>
              <a:t>45</a:t>
            </a:fld>
            <a:endParaRPr lang="en-GB" altLang="zh-CN"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eaLnBrk="1" hangingPunct="1"/>
            <a:r>
              <a:rPr lang="en-US" sz="900" dirty="0" smtClean="0"/>
              <a:t>But Authors are not the only ones who are responsible for ethics.   A general division of responsibilities is as follows:</a:t>
            </a:r>
          </a:p>
          <a:p>
            <a:pPr lvl="0" eaLnBrk="1" hangingPunct="1"/>
            <a:endParaRPr lang="en-US" sz="900" dirty="0" smtClean="0"/>
          </a:p>
          <a:p>
            <a:pPr lvl="1" eaLnBrk="1" hangingPunct="1"/>
            <a:r>
              <a:rPr lang="en-US" sz="900" b="1" dirty="0" smtClean="0"/>
              <a:t>1. Authors</a:t>
            </a:r>
            <a:r>
              <a:rPr lang="en-US" sz="900" dirty="0" smtClean="0"/>
              <a:t> – responsible</a:t>
            </a:r>
            <a:r>
              <a:rPr lang="en-US" sz="900" baseline="0" dirty="0" smtClean="0"/>
              <a:t> to </a:t>
            </a:r>
            <a:r>
              <a:rPr lang="en-US" sz="900" dirty="0" smtClean="0"/>
              <a:t>uphold ethics by learning of standards (such as through this presentation).</a:t>
            </a:r>
          </a:p>
          <a:p>
            <a:pPr lvl="1" eaLnBrk="1" hangingPunct="1"/>
            <a:r>
              <a:rPr lang="en-US" sz="900" b="1" dirty="0" smtClean="0"/>
              <a:t>2. Institutions/companies/agencies/funding bodies</a:t>
            </a:r>
            <a:r>
              <a:rPr lang="en-US" sz="900" dirty="0" smtClean="0"/>
              <a:t> – should set standards and communicate them; investigate and take action if unethical behavior is discovered</a:t>
            </a:r>
          </a:p>
          <a:p>
            <a:pPr lvl="1" eaLnBrk="1" hangingPunct="1"/>
            <a:r>
              <a:rPr lang="en-US" sz="900" b="1" dirty="0" smtClean="0"/>
              <a:t>3. Publishers/journal editors</a:t>
            </a:r>
            <a:r>
              <a:rPr lang="en-US" sz="900" dirty="0" smtClean="0"/>
              <a:t> – set standards for their journals and take editorial action if misconduct is discovered</a:t>
            </a:r>
          </a:p>
          <a:p>
            <a:pPr lvl="1" eaLnBrk="1" hangingPunct="1"/>
            <a:endParaRPr lang="en-US" sz="900" dirty="0" smtClean="0"/>
          </a:p>
          <a:p>
            <a:pPr lvl="1" eaLnBrk="1" hangingPunct="1"/>
            <a:r>
              <a:rPr lang="en-US" sz="900" dirty="0" smtClean="0"/>
              <a:t>In Elsevier’s case, we have listed all of our journals with the Committee on Publishing Ethics, a forum for editors to seek guidance on ethical issues. </a:t>
            </a:r>
          </a:p>
          <a:p>
            <a:pPr lvl="1" eaLnBrk="1" hangingPunct="1"/>
            <a:r>
              <a:rPr lang="en-US" sz="900" dirty="0" smtClean="0"/>
              <a:t>And we have also established a Publishing Ethics Resource Kit (PERK) on our website for editors to use as a guide in making decisions on ethical issues with their journal.</a:t>
            </a:r>
          </a:p>
          <a:p>
            <a:pPr lvl="1" eaLnBrk="1" hangingPunct="1"/>
            <a:endParaRPr lang="en-US" sz="900" dirty="0" smtClean="0"/>
          </a:p>
          <a:p>
            <a:pPr lvl="1" eaLnBrk="1" hangingPunct="1"/>
            <a:endParaRPr lang="en-GB" sz="900" dirty="0" smtClean="0"/>
          </a:p>
          <a:p>
            <a:pPr eaLnBrk="1" hangingPunct="1"/>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46</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The goal of this presentation is to provide </a:t>
            </a:r>
            <a:r>
              <a:rPr lang="en-GB" dirty="0" smtClean="0"/>
              <a:t>advice about the importance of using </a:t>
            </a:r>
            <a:r>
              <a:rPr lang="en-GB" baseline="0" dirty="0" smtClean="0"/>
              <a:t>of proper scientific language in a manuscript.</a:t>
            </a: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pPr/>
              <a:t>47</a:t>
            </a:fld>
            <a:endParaRPr lang="en-GB" dirty="0"/>
          </a:p>
        </p:txBody>
      </p:sp>
    </p:spTree>
    <p:extLst>
      <p:ext uri="{BB962C8B-B14F-4D97-AF65-F5344CB8AC3E}">
        <p14:creationId xmlns:p14="http://schemas.microsoft.com/office/powerpoint/2010/main" val="1767988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It’s important to take </a:t>
            </a:r>
            <a:r>
              <a:rPr lang="en-US" baseline="0" dirty="0" smtClean="0"/>
              <a:t>seriously the presentation of your manuscript, especially the language you use to communicate your results. </a:t>
            </a:r>
            <a:r>
              <a:rPr lang="en-US" b="1" baseline="0" dirty="0" smtClean="0"/>
              <a:t>Without clear and </a:t>
            </a:r>
            <a:r>
              <a:rPr lang="en-US" b="1" dirty="0" smtClean="0"/>
              <a:t>proper language,</a:t>
            </a:r>
            <a:r>
              <a:rPr lang="en-US" b="1" baseline="0" dirty="0" smtClean="0"/>
              <a:t> </a:t>
            </a:r>
            <a:r>
              <a:rPr lang="en-US" b="1" dirty="0" smtClean="0"/>
              <a:t>editors and reviewers will not grasp the full message or impact of your work</a:t>
            </a:r>
            <a:r>
              <a:rPr lang="en-US" dirty="0" smtClean="0"/>
              <a:t>. Even though the findings you report might be cutting edge, </a:t>
            </a:r>
            <a:r>
              <a:rPr lang="en-US" b="1" dirty="0" smtClean="0"/>
              <a:t>poor language quality,</a:t>
            </a:r>
            <a:r>
              <a:rPr lang="en-US" b="1" baseline="0" dirty="0" smtClean="0"/>
              <a:t> </a:t>
            </a:r>
            <a:r>
              <a:rPr lang="en-US" b="1" dirty="0" smtClean="0"/>
              <a:t>including errors in grammar, spelling, or language usage, could delay publication or could lead to outright rejection of the paper</a:t>
            </a:r>
            <a:r>
              <a:rPr lang="en-US" dirty="0" smtClean="0"/>
              <a:t>, preventing the research from getting the recognition it deserves. </a:t>
            </a:r>
          </a:p>
          <a:p>
            <a:pPr eaLnBrk="1" hangingPunct="1"/>
            <a:endParaRPr lang="en-GB" dirty="0" smtClean="0"/>
          </a:p>
          <a:p>
            <a:pPr eaLnBrk="1" hangingPunct="1"/>
            <a:r>
              <a:rPr lang="en-GB" b="1" dirty="0" smtClean="0"/>
              <a:t>Proper</a:t>
            </a:r>
            <a:r>
              <a:rPr lang="en-GB" b="1" baseline="0" dirty="0" smtClean="0"/>
              <a:t> </a:t>
            </a:r>
            <a:r>
              <a:rPr lang="en-GB" b="1" dirty="0" smtClean="0"/>
              <a:t>English should be used </a:t>
            </a:r>
            <a:r>
              <a:rPr lang="en-US" u="sng" dirty="0" smtClean="0"/>
              <a:t>throughout</a:t>
            </a:r>
            <a:r>
              <a:rPr lang="en-US" dirty="0" smtClean="0"/>
              <a:t> the entire manuscript, including</a:t>
            </a:r>
            <a:r>
              <a:rPr lang="en-US" baseline="0" dirty="0" smtClean="0"/>
              <a:t> </a:t>
            </a:r>
            <a:r>
              <a:rPr lang="en-US" dirty="0" smtClean="0"/>
              <a:t>the captions</a:t>
            </a:r>
            <a:r>
              <a:rPr lang="en-US" baseline="0" dirty="0" smtClean="0"/>
              <a:t> and headings in </a:t>
            </a:r>
            <a:r>
              <a:rPr lang="en-US" dirty="0" smtClean="0"/>
              <a:t>figures, charts, graphs, and photos. </a:t>
            </a:r>
            <a:endParaRPr lang="en-US" dirty="0"/>
          </a:p>
        </p:txBody>
      </p:sp>
      <p:sp>
        <p:nvSpPr>
          <p:cNvPr id="4" name="Slide Number Placeholder 3"/>
          <p:cNvSpPr>
            <a:spLocks noGrp="1"/>
          </p:cNvSpPr>
          <p:nvPr>
            <p:ph type="sldNum" sz="quarter" idx="10"/>
          </p:nvPr>
        </p:nvSpPr>
        <p:spPr/>
        <p:txBody>
          <a:bodyPr/>
          <a:lstStyle/>
          <a:p>
            <a:fld id="{958B5E41-5FC2-49C5-ADA1-A458E21D9A43}" type="slidenum">
              <a:rPr lang="en-GB" smtClean="0"/>
              <a:pPr/>
              <a:t>48</a:t>
            </a:fld>
            <a:endParaRPr lang="en-GB" dirty="0"/>
          </a:p>
        </p:txBody>
      </p:sp>
    </p:spTree>
    <p:extLst>
      <p:ext uri="{BB962C8B-B14F-4D97-AF65-F5344CB8AC3E}">
        <p14:creationId xmlns:p14="http://schemas.microsoft.com/office/powerpoint/2010/main" val="40977961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dirty="0" smtClean="0">
                <a:solidFill>
                  <a:schemeClr val="tx1"/>
                </a:solidFill>
              </a:rPr>
              <a:t>Often, authors assume that the publisher will correct the language of their manuscript after it has been accepted, but this </a:t>
            </a:r>
            <a:r>
              <a:rPr lang="en-US" sz="1200" b="1" dirty="0" smtClean="0">
                <a:solidFill>
                  <a:schemeClr val="tx1"/>
                </a:solidFill>
              </a:rPr>
              <a:t>is</a:t>
            </a:r>
            <a:r>
              <a:rPr lang="en-US" sz="1200" b="1" baseline="0" dirty="0" smtClean="0">
                <a:solidFill>
                  <a:schemeClr val="tx1"/>
                </a:solidFill>
              </a:rPr>
              <a:t> </a:t>
            </a:r>
            <a:r>
              <a:rPr lang="en-US" sz="1200" b="1" dirty="0" smtClean="0">
                <a:solidFill>
                  <a:schemeClr val="tx1"/>
                </a:solidFill>
              </a:rPr>
              <a:t>not correct.</a:t>
            </a:r>
            <a:r>
              <a:rPr lang="en-US" sz="1200" dirty="0" smtClean="0">
                <a:solidFill>
                  <a:schemeClr val="tx1"/>
                </a:solidFill>
              </a:rPr>
              <a:t> </a:t>
            </a:r>
            <a:r>
              <a:rPr lang="en-GB" sz="1200" dirty="0" smtClean="0">
                <a:solidFill>
                  <a:schemeClr val="tx1"/>
                </a:solidFill>
              </a:rPr>
              <a:t>It is actually the author’s responsibility to make sure a</a:t>
            </a:r>
            <a:r>
              <a:rPr lang="en-GB" sz="1200" baseline="0" dirty="0" smtClean="0">
                <a:solidFill>
                  <a:schemeClr val="tx1"/>
                </a:solidFill>
              </a:rPr>
              <a:t> </a:t>
            </a:r>
            <a:r>
              <a:rPr lang="en-GB" sz="1200" dirty="0" smtClean="0">
                <a:solidFill>
                  <a:schemeClr val="tx1"/>
                </a:solidFill>
              </a:rPr>
              <a:t>paper is in the best form possible. </a:t>
            </a:r>
          </a:p>
          <a:p>
            <a:pPr eaLnBrk="1" hangingPunct="1"/>
            <a:endParaRPr lang="en-GB" sz="1200" dirty="0" smtClean="0">
              <a:solidFill>
                <a:schemeClr val="tx1"/>
              </a:solidFill>
            </a:endParaRPr>
          </a:p>
          <a:p>
            <a:pPr eaLnBrk="1" hangingPunct="1"/>
            <a:r>
              <a:rPr lang="en-US" sz="1200" dirty="0" smtClean="0">
                <a:solidFill>
                  <a:schemeClr val="tx1"/>
                </a:solidFill>
              </a:rPr>
              <a:t>Although publishers don’t correct language, they do </a:t>
            </a:r>
            <a:r>
              <a:rPr lang="en-US" sz="1200" b="1" dirty="0" smtClean="0">
                <a:solidFill>
                  <a:schemeClr val="tx1"/>
                </a:solidFill>
              </a:rPr>
              <a:t>often provide resources </a:t>
            </a:r>
            <a:r>
              <a:rPr lang="en-US" sz="1200" dirty="0" smtClean="0">
                <a:solidFill>
                  <a:schemeClr val="tx1"/>
                </a:solidFill>
              </a:rPr>
              <a:t>for authors who are </a:t>
            </a:r>
            <a:r>
              <a:rPr lang="en-GB" sz="1200" dirty="0" smtClean="0">
                <a:solidFill>
                  <a:schemeClr val="tx1"/>
                </a:solidFill>
              </a:rPr>
              <a:t>less familiar with the conventions of international journals</a:t>
            </a:r>
            <a:r>
              <a:rPr lang="en-US" sz="1200" dirty="0" smtClean="0">
                <a:solidFill>
                  <a:schemeClr val="tx1"/>
                </a:solidFill>
              </a:rPr>
              <a:t>. Please check your publishers’ author website for more information.</a:t>
            </a:r>
            <a:r>
              <a:rPr lang="en-US" sz="1200" baseline="0" dirty="0" smtClean="0">
                <a:solidFill>
                  <a:schemeClr val="tx1"/>
                </a:solidFill>
              </a:rPr>
              <a:t> </a:t>
            </a:r>
            <a:r>
              <a:rPr lang="en-US" sz="1200" dirty="0" smtClean="0">
                <a:solidFill>
                  <a:schemeClr val="tx1"/>
                </a:solidFill>
              </a:rPr>
              <a:t>Some publishers may also perform technical screening prior to peer review, and if</a:t>
            </a:r>
            <a:r>
              <a:rPr lang="en-US" sz="1200" baseline="0" dirty="0" smtClean="0">
                <a:solidFill>
                  <a:schemeClr val="tx1"/>
                </a:solidFill>
              </a:rPr>
              <a:t> your paper’s language quality doesn’t meet a journal’s minimum standards, it could be returned to you for improvement. </a:t>
            </a:r>
            <a:endParaRPr lang="en-US" sz="1200" dirty="0" smtClean="0">
              <a:solidFill>
                <a:schemeClr val="tx1"/>
              </a:solidFill>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pPr/>
              <a:t>49</a:t>
            </a:fld>
            <a:endParaRPr lang="en-GB" dirty="0"/>
          </a:p>
        </p:txBody>
      </p:sp>
    </p:spTree>
    <p:extLst>
      <p:ext uri="{BB962C8B-B14F-4D97-AF65-F5344CB8AC3E}">
        <p14:creationId xmlns:p14="http://schemas.microsoft.com/office/powerpoint/2010/main" val="40977961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200" kern="1200" dirty="0" smtClean="0">
                <a:solidFill>
                  <a:schemeClr val="tx1"/>
                </a:solidFill>
                <a:effectLst/>
                <a:latin typeface="+mn-lt"/>
                <a:ea typeface="+mn-ea"/>
                <a:cs typeface="+mn-cs"/>
              </a:rPr>
              <a:t>The goal of this presentation is to provide researchers</a:t>
            </a:r>
            <a:r>
              <a:rPr lang="en-GB" sz="1200" kern="1200" dirty="0" smtClean="0">
                <a:solidFill>
                  <a:schemeClr val="tx1"/>
                </a:solidFill>
                <a:effectLst/>
                <a:latin typeface="+mn-lt"/>
                <a:ea typeface="+mn-ea"/>
                <a:cs typeface="+mn-cs"/>
              </a:rPr>
              <a:t> with background information on the peer review process, and outline the important steps they need to follow when reviewing a manuscript. </a:t>
            </a:r>
          </a:p>
          <a:p>
            <a:pPr eaLnBrk="1" hangingPunct="1">
              <a:spcBef>
                <a:spcPct val="0"/>
              </a:spcBef>
            </a:pPr>
            <a:endParaRPr lang="en-GB" sz="1200" kern="1200" dirty="0" smtClean="0">
              <a:solidFill>
                <a:schemeClr val="tx1"/>
              </a:solidFill>
              <a:effectLst/>
              <a:latin typeface="+mn-lt"/>
              <a:ea typeface="+mn-ea"/>
              <a:cs typeface="+mn-cs"/>
            </a:endParaRPr>
          </a:p>
          <a:p>
            <a:pPr eaLnBrk="1" hangingPunct="1">
              <a:spcBef>
                <a:spcPct val="0"/>
              </a:spcBef>
            </a:pPr>
            <a:r>
              <a:rPr lang="en-GB" sz="1200" kern="1200" dirty="0" smtClean="0">
                <a:solidFill>
                  <a:schemeClr val="tx1"/>
                </a:solidFill>
                <a:effectLst/>
                <a:latin typeface="+mn-lt"/>
                <a:ea typeface="+mn-ea"/>
                <a:cs typeface="+mn-cs"/>
              </a:rPr>
              <a:t>In this module, information has been combined from Elsevier and Sense About Science, a not-for-profit organization that equips researchers to make sense of scientific and medical claims in public.</a:t>
            </a:r>
            <a:endParaRPr lang="en-US"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51</a:t>
            </a:fld>
            <a:endParaRPr lang="en-GB"/>
          </a:p>
        </p:txBody>
      </p:sp>
    </p:spTree>
    <p:extLst>
      <p:ext uri="{BB962C8B-B14F-4D97-AF65-F5344CB8AC3E}">
        <p14:creationId xmlns:p14="http://schemas.microsoft.com/office/powerpoint/2010/main" val="1767988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i="0" dirty="0" smtClean="0">
                <a:latin typeface="Arial" charset="0"/>
              </a:rPr>
              <a:t>After managing the submission of articles, the peer review process can begin. The</a:t>
            </a:r>
            <a:r>
              <a:rPr lang="en-US" i="0" baseline="0" dirty="0" smtClean="0">
                <a:latin typeface="Arial" charset="0"/>
              </a:rPr>
              <a:t> q</a:t>
            </a:r>
            <a:r>
              <a:rPr lang="en-US" i="0" dirty="0" smtClean="0">
                <a:latin typeface="Arial" charset="0"/>
              </a:rPr>
              <a:t>uality and speed of reviews are</a:t>
            </a:r>
            <a:r>
              <a:rPr lang="en-US" i="0" baseline="0" dirty="0" smtClean="0">
                <a:latin typeface="Arial" charset="0"/>
              </a:rPr>
              <a:t> important to both authors and readers.</a:t>
            </a:r>
          </a:p>
          <a:p>
            <a:pPr>
              <a:spcBef>
                <a:spcPct val="0"/>
              </a:spcBef>
            </a:pPr>
            <a:endParaRPr lang="en-US" i="0" dirty="0" smtClean="0">
              <a:latin typeface="Arial" charset="0"/>
            </a:endParaRPr>
          </a:p>
          <a:p>
            <a:pPr marL="177804" indent="-177804">
              <a:spcBef>
                <a:spcPct val="0"/>
              </a:spcBef>
              <a:buFont typeface="Arial" panose="020B0604020202020204" pitchFamily="34" charset="0"/>
              <a:buChar char="•"/>
            </a:pPr>
            <a:r>
              <a:rPr lang="en-US" i="0" dirty="0" smtClean="0">
                <a:latin typeface="Arial" charset="0"/>
              </a:rPr>
              <a:t>Peer review has become the filter that is used to evaluate the quality, comment on validity, judge the significance and determine originality of research. </a:t>
            </a:r>
          </a:p>
          <a:p>
            <a:pPr marL="177804" indent="-177804">
              <a:spcBef>
                <a:spcPct val="0"/>
              </a:spcBef>
              <a:buFont typeface="Arial" panose="020B0604020202020204" pitchFamily="34" charset="0"/>
              <a:buChar char="•"/>
            </a:pPr>
            <a:r>
              <a:rPr lang="en-US" i="0" dirty="0" smtClean="0">
                <a:latin typeface="Arial" charset="0"/>
              </a:rPr>
              <a:t>The process also helps to improve the quality of the paper. In a recent study by the publishing research consortium, over 90% of authors agreed that peer review improved the quality of their paper. </a:t>
            </a:r>
          </a:p>
          <a:p>
            <a:pPr marL="177804" indent="-177804">
              <a:spcBef>
                <a:spcPct val="0"/>
              </a:spcBef>
              <a:buFont typeface="Arial" panose="020B0604020202020204" pitchFamily="34" charset="0"/>
              <a:buChar char="•"/>
            </a:pPr>
            <a:r>
              <a:rPr lang="en-GB" i="0" dirty="0" smtClean="0">
                <a:latin typeface="Arial" charset="0"/>
              </a:rPr>
              <a:t>Publishers facilitate the review process by investing in developing, maintaining and upgrading the online review systems.</a:t>
            </a:r>
            <a:r>
              <a:rPr lang="en-GB" i="0" baseline="0" dirty="0" smtClean="0">
                <a:latin typeface="Arial" charset="0"/>
              </a:rPr>
              <a:t> </a:t>
            </a:r>
            <a:endParaRPr lang="en-GB" dirty="0" smtClean="0">
              <a:latin typeface="Arial"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52</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Peer review is an established process that places the reviewer at the heart of scientific publishing. The process of peer review allows the academic community to improve the quality of scholarship, and to weed out poor quality, unsubstantiated, and false research. The </a:t>
            </a:r>
            <a:r>
              <a:rPr lang="en-GB" sz="1200" i="1" kern="1200" dirty="0" smtClean="0">
                <a:solidFill>
                  <a:schemeClr val="tx1"/>
                </a:solidFill>
                <a:effectLst/>
                <a:latin typeface="+mn-lt"/>
                <a:ea typeface="+mn-ea"/>
                <a:cs typeface="+mn-cs"/>
              </a:rPr>
              <a:t>Philosophical Transactions of the Royal Society</a:t>
            </a:r>
            <a:r>
              <a:rPr lang="en-GB" sz="1200" kern="1200" dirty="0" smtClean="0">
                <a:solidFill>
                  <a:schemeClr val="tx1"/>
                </a:solidFill>
                <a:effectLst/>
                <a:latin typeface="+mn-lt"/>
                <a:ea typeface="+mn-ea"/>
                <a:cs typeface="+mn-cs"/>
              </a:rPr>
              <a:t> was the first journal to formalize the peer review process in 1665. Since then, the process has been refined, formalized, and adapted for use in almost all scholarly publications. Peer review is now firmly at the centre of scientific publishing, because through peer review and the journal publishing process, whether open access or traditional publication, a researcher's work can be not only improved and validated, but also registered, disseminated, and preserved.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a testament to the impact of peer review that a scientific hypothesis or statement presented to the world without undergoing the peer review process is often ignored by the scholarly community. This is because without peer review, there is a strong argument to say that little to no quality control would exist in that scientific communication, leading to diminished trust in the research results presented.</a:t>
            </a:r>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process of peer review relies upon researchers actively giving their time to review articles. Reviewers – who are also readers and authors – enable the process to work through critically examining and commenting on manuscripts in a fair and unbiased manner to ultimately improve the work before publication. Reviewers are the backbone of the peer review process. </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53</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latin typeface="Arial" charset="0"/>
              </a:rPr>
              <a:t>These days,</a:t>
            </a:r>
            <a:r>
              <a:rPr lang="en-US" baseline="0" dirty="0" smtClean="0">
                <a:latin typeface="Arial" charset="0"/>
              </a:rPr>
              <a:t> online submission systems facilitate the peer review process for manuscripts. </a:t>
            </a:r>
            <a:r>
              <a:rPr lang="en-US" dirty="0" smtClean="0">
                <a:latin typeface="Arial" charset="0"/>
              </a:rPr>
              <a:t>In Elsevier’s case, this system is called </a:t>
            </a:r>
            <a:r>
              <a:rPr lang="en-US" b="1" dirty="0" smtClean="0">
                <a:latin typeface="Arial" charset="0"/>
              </a:rPr>
              <a:t>Elsevier Editorial System or EES</a:t>
            </a:r>
            <a:r>
              <a:rPr lang="en-US" dirty="0" smtClean="0">
                <a:latin typeface="Arial" charset="0"/>
              </a:rPr>
              <a:t>.  </a:t>
            </a:r>
          </a:p>
          <a:p>
            <a:pPr>
              <a:spcBef>
                <a:spcPct val="0"/>
              </a:spcBef>
            </a:pPr>
            <a:endParaRPr lang="en-US" dirty="0" smtClean="0">
              <a:latin typeface="Arial" charset="0"/>
            </a:endParaRPr>
          </a:p>
          <a:p>
            <a:pPr marL="177804" indent="-177804">
              <a:spcBef>
                <a:spcPct val="0"/>
              </a:spcBef>
              <a:buFont typeface="Arial" panose="020B0604020202020204" pitchFamily="34" charset="0"/>
              <a:buChar char="•"/>
            </a:pPr>
            <a:r>
              <a:rPr lang="en-US" dirty="0" smtClean="0">
                <a:latin typeface="Arial" charset="0"/>
              </a:rPr>
              <a:t>EES facilitates online</a:t>
            </a:r>
            <a:r>
              <a:rPr lang="en-US" baseline="0" dirty="0" smtClean="0">
                <a:latin typeface="Arial" charset="0"/>
              </a:rPr>
              <a:t> </a:t>
            </a:r>
            <a:r>
              <a:rPr lang="en-US" dirty="0" smtClean="0">
                <a:latin typeface="Arial" charset="0"/>
              </a:rPr>
              <a:t>submission, peer</a:t>
            </a:r>
            <a:r>
              <a:rPr lang="en-US" baseline="0" dirty="0" smtClean="0">
                <a:latin typeface="Arial" charset="0"/>
              </a:rPr>
              <a:t> </a:t>
            </a:r>
            <a:r>
              <a:rPr lang="en-US" dirty="0" smtClean="0">
                <a:latin typeface="Arial" charset="0"/>
              </a:rPr>
              <a:t>review, decision making and communication for authors, reviewers, and editors. </a:t>
            </a:r>
          </a:p>
          <a:p>
            <a:pPr marL="711213" lvl="1" indent="-237071">
              <a:spcBef>
                <a:spcPct val="0"/>
              </a:spcBef>
              <a:buFont typeface="Arial" panose="020B0604020202020204" pitchFamily="34" charset="0"/>
              <a:buChar char="•"/>
            </a:pPr>
            <a:r>
              <a:rPr lang="en-US" dirty="0" smtClean="0">
                <a:latin typeface="Arial" charset="0"/>
              </a:rPr>
              <a:t>It </a:t>
            </a:r>
            <a:r>
              <a:rPr lang="en-US" baseline="0" dirty="0" smtClean="0">
                <a:latin typeface="Arial" charset="0"/>
              </a:rPr>
              <a:t>handles </a:t>
            </a:r>
            <a:r>
              <a:rPr lang="en-US" dirty="0" smtClean="0">
                <a:latin typeface="Arial" charset="0"/>
              </a:rPr>
              <a:t>over 1 million manuscript</a:t>
            </a:r>
            <a:r>
              <a:rPr lang="en-US" baseline="0" dirty="0" smtClean="0">
                <a:latin typeface="Arial" charset="0"/>
              </a:rPr>
              <a:t> </a:t>
            </a:r>
            <a:r>
              <a:rPr lang="en-US" dirty="0" smtClean="0">
                <a:latin typeface="Arial" charset="0"/>
              </a:rPr>
              <a:t>submissions and has </a:t>
            </a:r>
            <a:r>
              <a:rPr lang="en-US" dirty="0" smtClean="0"/>
              <a:t>3.5 million active end users each year and s</a:t>
            </a:r>
            <a:r>
              <a:rPr lang="en-US" dirty="0" smtClean="0">
                <a:latin typeface="Arial" charset="0"/>
              </a:rPr>
              <a:t>ince its development, the time taken to review has almost halved. </a:t>
            </a:r>
          </a:p>
          <a:p>
            <a:pPr marL="711213" lvl="1" indent="-237071">
              <a:spcBef>
                <a:spcPct val="0"/>
              </a:spcBef>
              <a:buFont typeface="Arial" panose="020B0604020202020204" pitchFamily="34" charset="0"/>
              <a:buChar char="•"/>
            </a:pPr>
            <a:r>
              <a:rPr lang="en-US" dirty="0" smtClean="0">
                <a:latin typeface="Arial" charset="0"/>
              </a:rPr>
              <a:t>In</a:t>
            </a:r>
            <a:r>
              <a:rPr lang="en-US" baseline="0" dirty="0" smtClean="0">
                <a:latin typeface="Arial" charset="0"/>
              </a:rPr>
              <a:t> addition to </a:t>
            </a:r>
            <a:r>
              <a:rPr lang="en-US" dirty="0" smtClean="0">
                <a:latin typeface="Arial" charset="0"/>
              </a:rPr>
              <a:t>EES also has linked the manuscript’s references with abstracts in Scopus (Elsevier’s citation and abstracting database), allowing editors and reviewers to assess the quality of the paper and check the author’s claims. In general, online systems help editors reduce the amount of time it takes to review a paper, source appropriate reviewers, and facilitates</a:t>
            </a:r>
            <a:r>
              <a:rPr lang="en-US" baseline="0" dirty="0" smtClean="0">
                <a:latin typeface="Arial" charset="0"/>
              </a:rPr>
              <a:t> communications between </a:t>
            </a:r>
            <a:r>
              <a:rPr lang="en-US" dirty="0" smtClean="0">
                <a:latin typeface="Arial" charset="0"/>
              </a:rPr>
              <a:t>editors and reviewers from across the world.</a:t>
            </a:r>
            <a:r>
              <a:rPr lang="en-US" baseline="0" dirty="0" smtClean="0">
                <a:latin typeface="Arial" charset="0"/>
              </a:rPr>
              <a:t> </a:t>
            </a:r>
            <a:r>
              <a:rPr lang="en-US" dirty="0" smtClean="0">
                <a:latin typeface="Arial" charset="0"/>
              </a:rPr>
              <a:t>Editors also have access to an online tool to check if manuscripts are original</a:t>
            </a:r>
            <a:r>
              <a:rPr lang="en-US" baseline="0" dirty="0" smtClean="0">
                <a:latin typeface="Arial" charset="0"/>
              </a:rPr>
              <a:t> or contain copied text. </a:t>
            </a:r>
            <a:r>
              <a:rPr lang="en-GB" dirty="0" smtClean="0">
                <a:latin typeface="Arial" charset="0"/>
              </a:rPr>
              <a:t> </a:t>
            </a:r>
            <a:endParaRPr lang="en-US" dirty="0" smtClean="0">
              <a:latin typeface="Arial" charset="0"/>
            </a:endParaRPr>
          </a:p>
          <a:p>
            <a:pPr>
              <a:spcBef>
                <a:spcPct val="0"/>
              </a:spcBef>
            </a:pPr>
            <a:endParaRPr lang="en-US" dirty="0" smtClean="0">
              <a:latin typeface="Arial" charset="0"/>
            </a:endParaRPr>
          </a:p>
          <a:p>
            <a:pPr>
              <a:spcBef>
                <a:spcPct val="0"/>
              </a:spcBef>
            </a:pPr>
            <a:r>
              <a:rPr lang="en-US" dirty="0" smtClean="0">
                <a:latin typeface="Arial" charset="0"/>
              </a:rPr>
              <a:t>Please</a:t>
            </a:r>
            <a:r>
              <a:rPr lang="en-US" baseline="0" dirty="0" smtClean="0">
                <a:latin typeface="Arial" charset="0"/>
              </a:rPr>
              <a:t> n</a:t>
            </a:r>
            <a:r>
              <a:rPr lang="en-US" dirty="0" smtClean="0">
                <a:latin typeface="Arial" charset="0"/>
              </a:rPr>
              <a:t>ote that not every manuscript submitted is peer reviewed. Editors and editorial offices filter out/reject on average around 25% of submissions on scope or poor quality or technical issues.</a:t>
            </a:r>
          </a:p>
          <a:p>
            <a:pPr marL="237071" indent="-237071">
              <a:spcBef>
                <a:spcPct val="0"/>
              </a:spcBef>
              <a:buFontTx/>
              <a:buAutoNum type="arabicPeriod"/>
            </a:pPr>
            <a:endParaRPr lang="en-US" dirty="0" smtClean="0">
              <a:latin typeface="Arial" charset="0"/>
            </a:endParaRPr>
          </a:p>
          <a:p>
            <a:pPr marL="237071" indent="-237071">
              <a:spcBef>
                <a:spcPct val="0"/>
              </a:spcBef>
              <a:buFontTx/>
              <a:buAutoNum type="arabicPeriod"/>
            </a:pPr>
            <a:endParaRPr lang="en-GB" dirty="0" smtClean="0">
              <a:latin typeface="Arial"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54</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778548" y="9429970"/>
            <a:ext cx="2890543" cy="496670"/>
          </a:xfrm>
          <a:prstGeom prst="rect">
            <a:avLst/>
          </a:prstGeom>
          <a:noFill/>
          <a:ln w="9525">
            <a:noFill/>
            <a:miter lim="800000"/>
            <a:headEnd/>
            <a:tailEnd/>
          </a:ln>
        </p:spPr>
        <p:txBody>
          <a:bodyPr lIns="92337" tIns="46168" rIns="92337" bIns="46168" anchor="b"/>
          <a:lstStyle/>
          <a:p>
            <a:pPr algn="r" defTabSz="923843"/>
            <a:fld id="{4AE9BF6E-977F-4D43-ABE1-50DF0A835863}" type="slidenum">
              <a:rPr lang="zh-CN" altLang="en-GB" b="0"/>
              <a:pPr algn="r" defTabSz="923843"/>
              <a:t>55</a:t>
            </a:fld>
            <a:endParaRPr lang="en-GB" altLang="zh-CN" b="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r>
              <a:rPr lang="en-US" altLang="zh-CN" smtClean="0"/>
              <a:t>Do no hang on there too long. We will explain these three main points in the coming slides.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0"/>
              </a:spcBef>
              <a:buFontTx/>
              <a:buNone/>
            </a:pPr>
            <a:r>
              <a:rPr lang="en-US" dirty="0" smtClean="0">
                <a:latin typeface="Arial" pitchFamily="34" charset="0"/>
              </a:rPr>
              <a:t>If we take a modern look at publishers, they still fulfill the four roles set forth by Oldenburg as well as what could be considered a fifth, which is promoting and facilitating the “Use” of scholarly information. Scientific papers are not just ‘flat’ text, but are enriched in several ways in an online environment,</a:t>
            </a:r>
            <a:r>
              <a:rPr lang="en-US" baseline="0" dirty="0" smtClean="0">
                <a:latin typeface="Arial" pitchFamily="34" charset="0"/>
              </a:rPr>
              <a:t> for example through links connecting different papers. Or by incorporating multimedia tools within papers. Publishers also ensure papers can be found by search-engines and by inclusion in abstract databases.  </a:t>
            </a:r>
          </a:p>
          <a:p>
            <a:pPr marL="190500" indent="-190500" eaLnBrk="1" hangingPunct="1">
              <a:spcBef>
                <a:spcPct val="0"/>
              </a:spcBef>
              <a:buFontTx/>
              <a:buAutoNum type="arabicPeriod"/>
            </a:pPr>
            <a:endParaRPr lang="en-US" baseline="0" dirty="0" smtClean="0">
              <a:latin typeface="Arial" pitchFamily="34" charset="0"/>
            </a:endParaRPr>
          </a:p>
          <a:p>
            <a:pPr marL="0" indent="0" eaLnBrk="1" hangingPunct="1">
              <a:spcBef>
                <a:spcPct val="0"/>
              </a:spcBef>
              <a:buFontTx/>
              <a:buNone/>
            </a:pPr>
            <a:r>
              <a:rPr lang="en-US" dirty="0" smtClean="0">
                <a:latin typeface="Arial" pitchFamily="34" charset="0"/>
              </a:rPr>
              <a:t>Increasingly, publishers are investing in innovation and technology to find new methods to carry out these five roles. </a:t>
            </a:r>
          </a:p>
          <a:p>
            <a:pPr marL="190500" indent="-190500" eaLnBrk="1" hangingPunct="1">
              <a:spcBef>
                <a:spcPct val="0"/>
              </a:spcBef>
              <a:buFontTx/>
              <a:buAutoNum type="arabicPeriod"/>
            </a:pPr>
            <a:endParaRPr lang="en-US" sz="1200" dirty="0" smtClean="0">
              <a:solidFill>
                <a:srgbClr val="07779D"/>
              </a:solidFill>
              <a:latin typeface="Arial" pitchFamily="34" charset="0"/>
              <a:cs typeface="Arial" pitchFamily="34" charset="0"/>
            </a:endParaRPr>
          </a:p>
          <a:p>
            <a:pPr marL="0" indent="0" eaLnBrk="1" hangingPunct="1">
              <a:spcBef>
                <a:spcPct val="0"/>
              </a:spcBef>
              <a:buFontTx/>
              <a:buNone/>
            </a:pPr>
            <a:r>
              <a:rPr lang="en-US" sz="1200" dirty="0" smtClean="0">
                <a:solidFill>
                  <a:srgbClr val="07779D"/>
                </a:solidFill>
                <a:latin typeface="Arial" pitchFamily="34" charset="0"/>
                <a:cs typeface="Arial" pitchFamily="34" charset="0"/>
              </a:rPr>
              <a:t>Publishers coordinate the exchange of ideas between authors, editors, reviewers, and the wider STM audience of researchers, scientists, health professionals, students, and patients. They develop products and services by identifying and finding solutions for problems and improvements of</a:t>
            </a:r>
            <a:r>
              <a:rPr lang="en-US" sz="1200" baseline="0" dirty="0" smtClean="0">
                <a:solidFill>
                  <a:srgbClr val="07779D"/>
                </a:solidFill>
                <a:latin typeface="Arial" pitchFamily="34" charset="0"/>
                <a:cs typeface="Arial" pitchFamily="34" charset="0"/>
              </a:rPr>
              <a:t> </a:t>
            </a:r>
            <a:r>
              <a:rPr lang="en-US" sz="1200" dirty="0" smtClean="0">
                <a:solidFill>
                  <a:srgbClr val="07779D"/>
                </a:solidFill>
                <a:latin typeface="Arial" pitchFamily="34" charset="0"/>
                <a:cs typeface="Arial" pitchFamily="34" charset="0"/>
              </a:rPr>
              <a:t>the fundamental roles of publishing.</a:t>
            </a:r>
          </a:p>
          <a:p>
            <a:pPr marL="190500" indent="-190500" algn="l" eaLnBrk="1" hangingPunct="1">
              <a:spcBef>
                <a:spcPct val="0"/>
              </a:spcBef>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4</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Many journals ask reviewers to fill in a questionnaire, in addition to free text comments for journal Editors and for authors. Use of such a questionnaire can make the decision process of journal Editors more structured and objective.</a:t>
            </a:r>
          </a:p>
        </p:txBody>
      </p:sp>
      <p:sp>
        <p:nvSpPr>
          <p:cNvPr id="4" name="Slide Number Placeholder 3"/>
          <p:cNvSpPr>
            <a:spLocks noGrp="1"/>
          </p:cNvSpPr>
          <p:nvPr>
            <p:ph type="sldNum" sz="quarter" idx="10"/>
          </p:nvPr>
        </p:nvSpPr>
        <p:spPr/>
        <p:txBody>
          <a:bodyPr/>
          <a:lstStyle/>
          <a:p>
            <a:fld id="{958B5E41-5FC2-49C5-ADA1-A458E21D9A43}" type="slidenum">
              <a:rPr lang="en-GB" smtClean="0"/>
              <a:t>56</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Elsevier Publishing Campus is an online platform offering free lectures, training and advice to support each stage of the researcher’s career. Whether you are interested in writing a journal article or book, learning how to conduct peer review for a high impact journal, understanding research and publishing ethics or preparing a successful grant application, the Campus has resources to assist.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Dedicated training takes time and effort and we believe successful researchers should be recognized for this. For each interactive training module or online seminar that you complete, your work will be recognized with an awarded certificate from Elsevier.</a:t>
            </a:r>
            <a:endParaRPr lang="en-GB" sz="1200" b="0" i="0" u="none" strike="noStrike" kern="1200" baseline="0" dirty="0" smtClean="0">
              <a:solidFill>
                <a:schemeClr val="tx1"/>
              </a:solidFill>
              <a:effectLst/>
              <a:latin typeface="+mn-lt"/>
              <a:ea typeface="+mn-ea"/>
              <a:cs typeface="+mn-cs"/>
            </a:endParaRPr>
          </a:p>
          <a:p>
            <a:pPr marL="228600" indent="-228600" eaLnBrk="1" hangingPunct="1">
              <a:buFontTx/>
              <a:buNone/>
            </a:pP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57</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buFontTx/>
              <a:buNone/>
            </a:pPr>
            <a:r>
              <a:rPr lang="en-GB" sz="1200" b="0" i="0" u="none" strike="noStrike" kern="1200" dirty="0" smtClean="0">
                <a:solidFill>
                  <a:schemeClr val="tx1"/>
                </a:solidFill>
                <a:effectLst/>
                <a:latin typeface="+mn-lt"/>
                <a:ea typeface="+mn-ea"/>
                <a:cs typeface="+mn-cs"/>
              </a:rPr>
              <a:t>Useful collateral. W</a:t>
            </a:r>
            <a:r>
              <a:rPr lang="en-GB" sz="1200" b="0" i="0" u="none" strike="noStrike" kern="1200" baseline="0" dirty="0" smtClean="0">
                <a:solidFill>
                  <a:schemeClr val="tx1"/>
                </a:solidFill>
                <a:effectLst/>
                <a:latin typeface="+mn-lt"/>
                <a:ea typeface="+mn-ea"/>
                <a:cs typeface="+mn-cs"/>
              </a:rPr>
              <a:t>e have shipped some to this event and they are at the back of this room for you to take home.</a:t>
            </a:r>
          </a:p>
          <a:p>
            <a:pPr marL="228600" indent="-228600" eaLnBrk="1" hangingPunct="1">
              <a:buFontTx/>
              <a:buNone/>
            </a:pPr>
            <a:endParaRPr lang="en-GB" sz="1200" b="0" i="0" u="none" strike="noStrike" kern="1200" baseline="0" dirty="0" smtClean="0">
              <a:solidFill>
                <a:schemeClr val="tx1"/>
              </a:solidFill>
              <a:effectLst/>
              <a:latin typeface="+mn-lt"/>
              <a:ea typeface="+mn-ea"/>
              <a:cs typeface="+mn-cs"/>
            </a:endParaRPr>
          </a:p>
          <a:p>
            <a:pPr marL="228600" indent="-228600" eaLnBrk="1" hangingPunct="1">
              <a:buFontTx/>
              <a:buNone/>
            </a:pP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endParaRPr lang="en-GB"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58</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Thank</a:t>
            </a:r>
            <a:r>
              <a:rPr lang="en-GB" baseline="0" dirty="0" smtClean="0"/>
              <a:t> you for your attention.</a:t>
            </a:r>
            <a:endParaRPr lang="en-US"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pPr/>
              <a:t>60</a:t>
            </a:fld>
            <a:endParaRPr lang="en-GB" dirty="0"/>
          </a:p>
        </p:txBody>
      </p:sp>
    </p:spTree>
    <p:extLst>
      <p:ext uri="{BB962C8B-B14F-4D97-AF65-F5344CB8AC3E}">
        <p14:creationId xmlns:p14="http://schemas.microsoft.com/office/powerpoint/2010/main" val="1660536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TO SPEAKER: VIEW IN SLIDESHOW AND USE ANIMATIONS FOR BEST EFFECT TO TELL THE STORY)</a:t>
            </a:r>
          </a:p>
          <a:p>
            <a:endParaRPr lang="en-GB" dirty="0"/>
          </a:p>
          <a:p>
            <a:r>
              <a:rPr lang="en-GB" dirty="0"/>
              <a:t>Let’s look at this illustration of the publishing cycle at </a:t>
            </a:r>
            <a:r>
              <a:rPr lang="en-GB" dirty="0" smtClean="0"/>
              <a:t>one of the worlds’ leading STM publishers: Elsevier </a:t>
            </a:r>
            <a:r>
              <a:rPr lang="en-GB" dirty="0"/>
              <a:t>– and consider some staggering </a:t>
            </a:r>
            <a:r>
              <a:rPr lang="en-GB" dirty="0" smtClean="0"/>
              <a:t>figures. Elsevier is a </a:t>
            </a:r>
            <a:r>
              <a:rPr lang="en-US" dirty="0" smtClean="0"/>
              <a:t>world-leading provider of information solutions that enhance the performance of science, health, and technology researchers, empowering them to make better decisions, deliver better care, and sometimes make groundbreaking discoveries, that advance the boundaries of knowledge and human progress. Elsevier provides web-based, digital solutions — among them </a:t>
            </a:r>
            <a:r>
              <a:rPr lang="en-US" dirty="0" err="1" smtClean="0">
                <a:hlinkClick r:id="rId3"/>
              </a:rPr>
              <a:t>ScienceDirect</a:t>
            </a:r>
            <a:r>
              <a:rPr lang="en-US" dirty="0" smtClean="0"/>
              <a:t>, </a:t>
            </a:r>
            <a:r>
              <a:rPr lang="en-US" dirty="0" smtClean="0">
                <a:hlinkClick r:id="rId4"/>
              </a:rPr>
              <a:t>Scopus</a:t>
            </a:r>
            <a:r>
              <a:rPr lang="en-US" dirty="0" smtClean="0"/>
              <a:t>, </a:t>
            </a:r>
            <a:r>
              <a:rPr lang="en-US" dirty="0" smtClean="0">
                <a:hlinkClick r:id="rId5"/>
              </a:rPr>
              <a:t>Elsevier Research Intelligence</a:t>
            </a:r>
            <a:r>
              <a:rPr lang="en-US" dirty="0" smtClean="0"/>
              <a:t>, and </a:t>
            </a:r>
            <a:r>
              <a:rPr lang="en-US" dirty="0" err="1" smtClean="0">
                <a:hlinkClick r:id="rId6"/>
              </a:rPr>
              <a:t>ClinicalKey</a:t>
            </a:r>
            <a:r>
              <a:rPr lang="en-US" dirty="0" smtClean="0"/>
              <a:t> —  and publishes nearly 2,200 journals, including </a:t>
            </a:r>
            <a:r>
              <a:rPr lang="en-US" dirty="0" smtClean="0">
                <a:hlinkClick r:id="rId7"/>
              </a:rPr>
              <a:t>The Lancet</a:t>
            </a:r>
            <a:r>
              <a:rPr lang="en-US" dirty="0" smtClean="0"/>
              <a:t> and </a:t>
            </a:r>
            <a:r>
              <a:rPr lang="en-US" dirty="0" smtClean="0">
                <a:hlinkClick r:id="rId8"/>
              </a:rPr>
              <a:t>Cell</a:t>
            </a:r>
            <a:r>
              <a:rPr lang="en-US" dirty="0" smtClean="0"/>
              <a:t>, and over 25,000 book titles, including a number of iconic reference works.</a:t>
            </a:r>
            <a:br>
              <a:rPr lang="en-US" dirty="0" smtClean="0"/>
            </a:br>
            <a:r>
              <a:rPr lang="en-GB" dirty="0"/>
              <a:t/>
            </a:r>
            <a:br>
              <a:rPr lang="en-GB" dirty="0"/>
            </a:br>
            <a:r>
              <a:rPr lang="en-GB" dirty="0"/>
              <a:t>12.6 million articles are currently archived in our system. Depending on the journal, on average 30-60% are rejected directly by one of the 13,000 editors </a:t>
            </a:r>
            <a:r>
              <a:rPr lang="en-GB" dirty="0" smtClean="0"/>
              <a:t>they work </a:t>
            </a:r>
            <a:r>
              <a:rPr lang="en-GB" dirty="0"/>
              <a:t>with. </a:t>
            </a:r>
            <a:br>
              <a:rPr lang="en-GB" dirty="0"/>
            </a:br>
            <a:r>
              <a:rPr lang="en-GB" dirty="0"/>
              <a:t/>
            </a:r>
            <a:br>
              <a:rPr lang="en-GB" dirty="0"/>
            </a:br>
            <a:r>
              <a:rPr lang="en-GB" dirty="0"/>
              <a:t>Those articles that are not rejected upfront will undergo peer review. Currently </a:t>
            </a:r>
            <a:r>
              <a:rPr lang="en-GB" dirty="0" smtClean="0"/>
              <a:t>they work </a:t>
            </a:r>
            <a:r>
              <a:rPr lang="en-GB" dirty="0"/>
              <a:t>with around 560,000 reviewers to evaluate these articles. Of these, around half get accepted after minor or major revision.</a:t>
            </a:r>
            <a:br>
              <a:rPr lang="en-GB" dirty="0"/>
            </a:br>
            <a:r>
              <a:rPr lang="en-GB" dirty="0"/>
              <a:t/>
            </a:r>
            <a:br>
              <a:rPr lang="en-GB" dirty="0"/>
            </a:br>
            <a:r>
              <a:rPr lang="en-GB" dirty="0"/>
              <a:t>Overall 365,000 articles are in the end accepted by the editors each year and “produced”, which means typeset, posted online, linked to the various external platforms like PubMed, promoted to the appropriate audience and of course archived for future use.</a:t>
            </a:r>
            <a:br>
              <a:rPr lang="en-GB" dirty="0"/>
            </a:br>
            <a:r>
              <a:rPr lang="en-GB" dirty="0"/>
              <a:t> </a:t>
            </a:r>
            <a:br>
              <a:rPr lang="en-GB" dirty="0"/>
            </a:br>
            <a:r>
              <a:rPr lang="en-GB" dirty="0"/>
              <a:t>12.6 million articles are now available and have been downloaded over 700 million times, by 11 million researchers, across more than 120 countries.</a:t>
            </a:r>
            <a:br>
              <a:rPr lang="en-GB" dirty="0"/>
            </a:br>
            <a:r>
              <a:rPr lang="en-GB" dirty="0"/>
              <a:t/>
            </a:r>
            <a:br>
              <a:rPr lang="en-GB" dirty="0"/>
            </a:br>
            <a:endParaRPr lang="en-GB" dirty="0"/>
          </a:p>
        </p:txBody>
      </p:sp>
      <p:sp>
        <p:nvSpPr>
          <p:cNvPr id="4" name="Slide Number Placeholder 3"/>
          <p:cNvSpPr>
            <a:spLocks noGrp="1"/>
          </p:cNvSpPr>
          <p:nvPr>
            <p:ph type="sldNum" sz="quarter" idx="10"/>
          </p:nvPr>
        </p:nvSpPr>
        <p:spPr/>
        <p:txBody>
          <a:bodyPr/>
          <a:lstStyle/>
          <a:p>
            <a:fld id="{958B5E41-5FC2-49C5-ADA1-A458E21D9A43}" type="slidenum">
              <a:rPr lang="en-GB" smtClean="0"/>
              <a:t>11</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This</a:t>
            </a:r>
            <a:r>
              <a:rPr lang="en-GB" baseline="0" dirty="0" smtClean="0"/>
              <a:t> module provides a overview of plagiarism and how to avoid it.</a:t>
            </a:r>
            <a:endParaRPr lang="en-US" dirty="0" smtClean="0"/>
          </a:p>
        </p:txBody>
      </p:sp>
      <p:sp>
        <p:nvSpPr>
          <p:cNvPr id="4" name="Slide Number Placeholder 3"/>
          <p:cNvSpPr>
            <a:spLocks noGrp="1"/>
          </p:cNvSpPr>
          <p:nvPr>
            <p:ph type="sldNum" sz="quarter" idx="10"/>
          </p:nvPr>
        </p:nvSpPr>
        <p:spPr/>
        <p:txBody>
          <a:bodyPr/>
          <a:lstStyle/>
          <a:p>
            <a:fld id="{958B5E41-5FC2-49C5-ADA1-A458E21D9A43}" type="slidenum">
              <a:rPr lang="en-GB" smtClean="0"/>
              <a:t>12</a:t>
            </a:fld>
            <a:endParaRPr lang="en-GB"/>
          </a:p>
        </p:txBody>
      </p:sp>
    </p:spTree>
    <p:extLst>
      <p:ext uri="{BB962C8B-B14F-4D97-AF65-F5344CB8AC3E}">
        <p14:creationId xmlns:p14="http://schemas.microsoft.com/office/powerpoint/2010/main" val="176798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i="0" u="none" strike="noStrike" kern="1200" dirty="0" smtClean="0">
                <a:solidFill>
                  <a:schemeClr val="tx1"/>
                </a:solidFill>
                <a:effectLst/>
                <a:latin typeface="+mn-lt"/>
                <a:ea typeface="+mn-ea"/>
                <a:cs typeface="+mn-cs"/>
              </a:rPr>
              <a:t>Are ready to publish? As a good rule of thumb:</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You SHOULD NOT consider publishing yet if:</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-The work is outdated,</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-You would be duplicating previously published work, or if</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-Your conclusions are incorrect or not acceptable</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These points are good indicators that your report lacks scientific interest or does not substantially advance the field.</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You SHOULD consider publishing your research if you have information that advances the understanding in a specific research field. This could take the form of:</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-Presenting new, original results or methods,</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-Rationalizing, refining, or reinterpreting published results, or</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-Reviewing or summarizing a particular subject or field</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
            </a:r>
            <a:br>
              <a:rPr lang="en-GB" sz="1200" b="0" i="0" u="none" strike="noStrike" kern="1200" dirty="0" smtClean="0">
                <a:solidFill>
                  <a:schemeClr val="tx1"/>
                </a:solidFill>
                <a:effectLst/>
                <a:latin typeface="+mn-lt"/>
                <a:ea typeface="+mn-ea"/>
                <a:cs typeface="+mn-cs"/>
              </a:rPr>
            </a:br>
            <a:r>
              <a:rPr lang="en-GB" sz="1200" b="0" i="0" u="none" strike="noStrike" kern="1200" dirty="0" smtClean="0">
                <a:solidFill>
                  <a:schemeClr val="tx1"/>
                </a:solidFill>
                <a:effectLst/>
                <a:latin typeface="+mn-lt"/>
                <a:ea typeface="+mn-ea"/>
                <a:cs typeface="+mn-cs"/>
              </a:rPr>
              <a:t>Remember that a strong manuscript and message is crucial in order to  present your contributions to the scientific community.</a:t>
            </a:r>
            <a:r>
              <a:rPr lang="en-GB" dirty="0" smtClean="0"/>
              <a:t> </a:t>
            </a:r>
            <a:endParaRPr lang="en-US" altLang="zh-CN" sz="1200" dirty="0" smtClean="0">
              <a:solidFill>
                <a:srgbClr val="292929"/>
              </a:solidFill>
              <a:latin typeface="+mn-lt"/>
            </a:endParaRPr>
          </a:p>
          <a:p>
            <a:pPr marL="228600" indent="-228600" eaLnBrk="1" hangingPunct="1">
              <a:buFontTx/>
              <a:buNone/>
            </a:pPr>
            <a:r>
              <a:rPr lang="en-US" altLang="zh-CN" sz="1200" dirty="0" smtClean="0">
                <a:solidFill>
                  <a:srgbClr val="292929"/>
                </a:solidFill>
                <a:latin typeface="+mn-lt"/>
              </a:rPr>
              <a:t>A strong manuscript and message is crucial in order to  present your contributions to the scientific community.</a:t>
            </a:r>
            <a:endParaRPr lang="en-US" sz="1200" dirty="0" smtClean="0">
              <a:solidFill>
                <a:srgbClr val="292929"/>
              </a:solidFill>
              <a:latin typeface="+mn-lt"/>
            </a:endParaRPr>
          </a:p>
          <a:p>
            <a:pPr marL="228600" indent="-228600" eaLnBrk="1" hangingPunct="1"/>
            <a:endParaRPr lang="en-US" altLang="zh-CN" sz="1200" dirty="0" smtClean="0">
              <a:latin typeface="+mn-lt"/>
            </a:endParaRPr>
          </a:p>
        </p:txBody>
      </p:sp>
      <p:sp>
        <p:nvSpPr>
          <p:cNvPr id="4" name="Slide Number Placeholder 3"/>
          <p:cNvSpPr>
            <a:spLocks noGrp="1"/>
          </p:cNvSpPr>
          <p:nvPr>
            <p:ph type="sldNum" sz="quarter" idx="10"/>
          </p:nvPr>
        </p:nvSpPr>
        <p:spPr/>
        <p:txBody>
          <a:bodyPr/>
          <a:lstStyle/>
          <a:p>
            <a:fld id="{958B5E41-5FC2-49C5-ADA1-A458E21D9A43}" type="slidenum">
              <a:rPr lang="en-GB" smtClean="0"/>
              <a:t>16</a:t>
            </a:fld>
            <a:endParaRPr lang="en-GB"/>
          </a:p>
        </p:txBody>
      </p:sp>
    </p:spTree>
    <p:extLst>
      <p:ext uri="{BB962C8B-B14F-4D97-AF65-F5344CB8AC3E}">
        <p14:creationId xmlns:p14="http://schemas.microsoft.com/office/powerpoint/2010/main" val="4097796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endParaRPr lang="en-US" smtClean="0"/>
          </a:p>
        </p:txBody>
      </p:sp>
      <p:sp>
        <p:nvSpPr>
          <p:cNvPr id="86020" name="Slide Number Placeholder 3"/>
          <p:cNvSpPr>
            <a:spLocks noGrp="1"/>
          </p:cNvSpPr>
          <p:nvPr>
            <p:ph type="sldNum" sz="quarter" idx="5"/>
          </p:nvPr>
        </p:nvSpPr>
        <p:spPr>
          <a:noFill/>
        </p:spPr>
        <p:txBody>
          <a:bodyPr/>
          <a:lstStyle/>
          <a:p>
            <a:fld id="{9735D37C-C29D-4015-8CCB-1FFFA64ACBFB}" type="slidenum">
              <a:rPr lang="zh-CN" altLang="en-GB" smtClean="0"/>
              <a:pPr/>
              <a:t>17</a:t>
            </a:fld>
            <a:endParaRPr lang="en-GB"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p:spPr>
        <p:txBody>
          <a:bodyPr/>
          <a:lstStyle/>
          <a:p>
            <a:endParaRPr lang="en-US" smtClean="0"/>
          </a:p>
        </p:txBody>
      </p:sp>
      <p:sp>
        <p:nvSpPr>
          <p:cNvPr id="128004" name="Slide Number Placeholder 3"/>
          <p:cNvSpPr>
            <a:spLocks noGrp="1"/>
          </p:cNvSpPr>
          <p:nvPr>
            <p:ph type="sldNum" sz="quarter" idx="5"/>
          </p:nvPr>
        </p:nvSpPr>
        <p:spPr>
          <a:noFill/>
        </p:spPr>
        <p:txBody>
          <a:bodyPr/>
          <a:lstStyle/>
          <a:p>
            <a:fld id="{AD6CA3F7-6504-40EC-8B3E-0C2EF9210561}" type="slidenum">
              <a:rPr lang="zh-CN" altLang="en-GB" smtClean="0"/>
              <a:pPr/>
              <a:t>18</a:t>
            </a:fld>
            <a:endParaRPr lang="en-GB"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Content Placeholder 1"/>
          <p:cNvSpPr>
            <a:spLocks noGrp="1"/>
          </p:cNvSpPr>
          <p:nvPr>
            <p:ph idx="1"/>
          </p:nvPr>
        </p:nvSpPr>
        <p:spPr>
          <a:xfrm>
            <a:off x="458851" y="3688074"/>
            <a:ext cx="2570262" cy="2381549"/>
          </a:xfrm>
        </p:spPr>
        <p:txBody>
          <a:bodyPr/>
          <a:lstStyle/>
          <a:p>
            <a:endParaRPr lang="en-US" dirty="0"/>
          </a:p>
        </p:txBody>
      </p:sp>
      <p:sp>
        <p:nvSpPr>
          <p:cNvPr id="17" name="Picture Placeholder 4"/>
          <p:cNvSpPr>
            <a:spLocks noGrp="1"/>
          </p:cNvSpPr>
          <p:nvPr>
            <p:ph type="pic" sz="quarter" idx="11"/>
          </p:nvPr>
        </p:nvSpPr>
        <p:spPr>
          <a:xfrm>
            <a:off x="458851" y="1500110"/>
            <a:ext cx="2570260" cy="2041724"/>
          </a:xfrm>
        </p:spPr>
      </p:sp>
      <p:sp>
        <p:nvSpPr>
          <p:cNvPr id="18" name="Picture Placeholder 5"/>
          <p:cNvSpPr>
            <a:spLocks noGrp="1"/>
          </p:cNvSpPr>
          <p:nvPr>
            <p:ph type="pic" sz="quarter" idx="12"/>
          </p:nvPr>
        </p:nvSpPr>
        <p:spPr>
          <a:xfrm>
            <a:off x="3248072" y="1500110"/>
            <a:ext cx="2645627" cy="2041724"/>
          </a:xfrm>
        </p:spPr>
      </p:sp>
      <p:sp>
        <p:nvSpPr>
          <p:cNvPr id="19" name="Picture Placeholder 6"/>
          <p:cNvSpPr>
            <a:spLocks noGrp="1"/>
          </p:cNvSpPr>
          <p:nvPr>
            <p:ph type="pic" sz="quarter" idx="13"/>
          </p:nvPr>
        </p:nvSpPr>
        <p:spPr>
          <a:xfrm>
            <a:off x="6128074" y="1500109"/>
            <a:ext cx="2570260" cy="2041724"/>
          </a:xfrm>
        </p:spPr>
      </p:sp>
      <p:sp>
        <p:nvSpPr>
          <p:cNvPr id="20" name="Content Placeholder 7"/>
          <p:cNvSpPr>
            <a:spLocks noGrp="1"/>
          </p:cNvSpPr>
          <p:nvPr>
            <p:ph idx="14"/>
          </p:nvPr>
        </p:nvSpPr>
        <p:spPr>
          <a:xfrm>
            <a:off x="3265312" y="3688074"/>
            <a:ext cx="2628388" cy="2381549"/>
          </a:xfrm>
        </p:spPr>
        <p:txBody>
          <a:bodyPr/>
          <a:lstStyle/>
          <a:p>
            <a:endParaRPr lang="en-US" dirty="0"/>
          </a:p>
        </p:txBody>
      </p:sp>
      <p:sp>
        <p:nvSpPr>
          <p:cNvPr id="21" name="Content Placeholder 8"/>
          <p:cNvSpPr>
            <a:spLocks noGrp="1"/>
          </p:cNvSpPr>
          <p:nvPr>
            <p:ph idx="15"/>
          </p:nvPr>
        </p:nvSpPr>
        <p:spPr>
          <a:xfrm>
            <a:off x="6128074" y="3688074"/>
            <a:ext cx="2570262" cy="2381549"/>
          </a:xfrm>
        </p:spPr>
        <p:txBody>
          <a:bodyPr/>
          <a:lstStyle/>
          <a:p>
            <a:endParaRPr lang="en-US" dirty="0"/>
          </a:p>
        </p:txBody>
      </p:sp>
      <p:sp>
        <p:nvSpPr>
          <p:cNvPr id="12"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smtClean="0"/>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41135" cy="418645"/>
          </a:xfrm>
          <a:prstGeom prst="rect">
            <a:avLst/>
          </a:prstGeom>
        </p:spPr>
        <p:txBody>
          <a:bodyPr vert="horz" lIns="91440" tIns="45720" rIns="91440" bIns="45720" rtlCol="0" anchor="ctr">
            <a:noAutofit/>
          </a:bodyPr>
          <a:lstStyle>
            <a:lvl1pPr>
              <a:defRPr b="0"/>
            </a:lvl1pPr>
          </a:lstStyle>
          <a:p>
            <a:r>
              <a:rPr lang="en-US" dirty="0" smtClean="0"/>
              <a:t>Title of Slide</a:t>
            </a:r>
            <a:endParaRPr lang="en-US" dirty="0"/>
          </a:p>
        </p:txBody>
      </p:sp>
    </p:spTree>
    <p:extLst>
      <p:ext uri="{BB962C8B-B14F-4D97-AF65-F5344CB8AC3E}">
        <p14:creationId xmlns:p14="http://schemas.microsoft.com/office/powerpoint/2010/main" val="506665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17250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ftr" sz="quarter" idx="10"/>
          </p:nvPr>
        </p:nvSpPr>
        <p:spPr>
          <a:xfrm>
            <a:off x="3124200" y="6356350"/>
            <a:ext cx="2895600" cy="365125"/>
          </a:xfrm>
          <a:prstGeom prst="rect">
            <a:avLst/>
          </a:prstGeom>
          <a:ln/>
        </p:spPr>
        <p:txBody>
          <a:bodyPr/>
          <a:lstStyle>
            <a:lvl1pPr>
              <a:defRPr/>
            </a:lvl1pPr>
          </a:lstStyle>
          <a:p>
            <a:pPr>
              <a:defRPr/>
            </a:pPr>
            <a:endParaRPr lang="en-GB"/>
          </a:p>
        </p:txBody>
      </p:sp>
    </p:spTree>
    <p:extLst>
      <p:ext uri="{BB962C8B-B14F-4D97-AF65-F5344CB8AC3E}">
        <p14:creationId xmlns:p14="http://schemas.microsoft.com/office/powerpoint/2010/main" val="122769167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B20B12-B4C3-4446-A543-ACE14CFFE61D}" type="datetimeFigureOut">
              <a:rPr lang="en-US" smtClean="0"/>
              <a:t>11-Jun-15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2469674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20B12-B4C3-4446-A543-ACE14CFFE61D}" type="datetimeFigureOut">
              <a:rPr lang="en-US" smtClean="0"/>
              <a:t>11-Jun-15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271036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20B12-B4C3-4446-A543-ACE14CFFE61D}" type="datetimeFigureOut">
              <a:rPr lang="en-US" smtClean="0"/>
              <a:t>11-Jun-15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1852243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B20B12-B4C3-4446-A543-ACE14CFFE61D}" type="datetimeFigureOut">
              <a:rPr lang="en-US" smtClean="0"/>
              <a:t>11-Jun-15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1114951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B20B12-B4C3-4446-A543-ACE14CFFE61D}" type="datetimeFigureOut">
              <a:rPr lang="en-US" smtClean="0"/>
              <a:t>11-Jun-15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4044280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B20B12-B4C3-4446-A543-ACE14CFFE61D}" type="datetimeFigureOut">
              <a:rPr lang="en-US" smtClean="0"/>
              <a:t>11-Jun-15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2277757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20B12-B4C3-4446-A543-ACE14CFFE61D}" type="datetimeFigureOut">
              <a:rPr lang="en-US" smtClean="0"/>
              <a:t>11-Jun-15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18659273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20B12-B4C3-4446-A543-ACE14CFFE61D}" type="datetimeFigureOut">
              <a:rPr lang="en-US" smtClean="0"/>
              <a:t>11-Jun-15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3221597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9" y="1500110"/>
            <a:ext cx="4012006"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smtClean="0"/>
              <a:t>Click to edit Master text styles</a:t>
            </a:r>
          </a:p>
          <a:p>
            <a:pPr lvl="1"/>
            <a:r>
              <a:rPr lang="en-US" dirty="0" smtClean="0"/>
              <a:t>Second level</a:t>
            </a:r>
          </a:p>
          <a:p>
            <a:pPr lvl="2"/>
            <a:r>
              <a:rPr lang="en-US" dirty="0" smtClean="0"/>
              <a:t>Third level</a:t>
            </a:r>
          </a:p>
          <a:p>
            <a:endParaRPr lang="en-US" dirty="0"/>
          </a:p>
        </p:txBody>
      </p:sp>
      <p:sp>
        <p:nvSpPr>
          <p:cNvPr id="8" name="Content Placeholder 4"/>
          <p:cNvSpPr>
            <a:spLocks noGrp="1"/>
          </p:cNvSpPr>
          <p:nvPr>
            <p:ph idx="11"/>
          </p:nvPr>
        </p:nvSpPr>
        <p:spPr>
          <a:xfrm>
            <a:off x="4698217" y="1500110"/>
            <a:ext cx="402859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dirty="0" smtClean="0"/>
              <a:t>Click to edit Master text styles</a:t>
            </a:r>
          </a:p>
          <a:p>
            <a:pPr lvl="1"/>
            <a:r>
              <a:rPr lang="en-US" dirty="0" smtClean="0"/>
              <a:t>Second level</a:t>
            </a:r>
          </a:p>
          <a:p>
            <a:pPr lvl="2"/>
            <a:r>
              <a:rPr lang="en-US" dirty="0" smtClean="0"/>
              <a:t>Third level</a:t>
            </a:r>
          </a:p>
          <a:p>
            <a:endParaRPr lang="en-US" dirty="0"/>
          </a:p>
        </p:txBody>
      </p:sp>
      <p:sp>
        <p:nvSpPr>
          <p:cNvPr id="12"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69613" cy="418645"/>
          </a:xfrm>
          <a:prstGeom prst="rect">
            <a:avLst/>
          </a:prstGeom>
        </p:spPr>
        <p:txBody>
          <a:bodyPr vert="horz" lIns="91440" tIns="45720" rIns="91440" bIns="45720" rtlCol="0" anchor="ctr">
            <a:noAutofit/>
          </a:bodyPr>
          <a:lstStyle>
            <a:lvl1pPr>
              <a:defRPr b="0"/>
            </a:lvl1pPr>
          </a:lstStyle>
          <a:p>
            <a:r>
              <a:rPr lang="en-US" dirty="0" smtClean="0"/>
              <a:t>Title of Slide</a:t>
            </a:r>
            <a:endParaRPr lang="en-US" dirty="0"/>
          </a:p>
        </p:txBody>
      </p:sp>
    </p:spTree>
    <p:extLst>
      <p:ext uri="{BB962C8B-B14F-4D97-AF65-F5344CB8AC3E}">
        <p14:creationId xmlns:p14="http://schemas.microsoft.com/office/powerpoint/2010/main" val="10622310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20B12-B4C3-4446-A543-ACE14CFFE61D}" type="datetimeFigureOut">
              <a:rPr lang="en-US" smtClean="0"/>
              <a:t>11-Jun-15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42378494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20B12-B4C3-4446-A543-ACE14CFFE61D}" type="datetimeFigureOut">
              <a:rPr lang="en-US" smtClean="0"/>
              <a:t>11-Jun-15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1083095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20B12-B4C3-4446-A543-ACE14CFFE61D}" type="datetimeFigureOut">
              <a:rPr lang="en-US" smtClean="0"/>
              <a:t>11-Jun-15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971ED7-BC2B-410F-92C2-626A39927BE9}" type="slidenum">
              <a:rPr lang="en-US" smtClean="0"/>
              <a:t>‹#›</a:t>
            </a:fld>
            <a:endParaRPr lang="en-US"/>
          </a:p>
        </p:txBody>
      </p:sp>
    </p:spTree>
    <p:extLst>
      <p:ext uri="{BB962C8B-B14F-4D97-AF65-F5344CB8AC3E}">
        <p14:creationId xmlns:p14="http://schemas.microsoft.com/office/powerpoint/2010/main" val="1612911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198" y="1943072"/>
            <a:ext cx="8238320" cy="3765589"/>
          </a:xfrm>
        </p:spPr>
        <p:txBody>
          <a:bodyPr/>
          <a:lstStyle>
            <a:lvl1pPr marL="0" indent="0">
              <a:buNone/>
              <a:defRPr>
                <a:solidFill>
                  <a:srgbClr val="53565A"/>
                </a:solidFill>
              </a:defRPr>
            </a:lvl1pPr>
          </a:lstStyle>
          <a:p>
            <a:pPr lvl="0"/>
            <a:r>
              <a:rPr lang="en-US" dirty="0" smtClean="0"/>
              <a:t>Click to edit Master text styles</a:t>
            </a:r>
          </a:p>
          <a:p>
            <a:endParaRPr lang="en-US" dirty="0"/>
          </a:p>
        </p:txBody>
      </p:sp>
      <p:sp>
        <p:nvSpPr>
          <p:cNvPr id="8"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   </a:t>
            </a:r>
            <a:fld id="{DA15E891-66B8-4B28-AB8F-05A4B1DE573C}" type="slidenum">
              <a:rPr lang="en-US" smtClean="0"/>
              <a:pPr/>
              <a:t>‹#›</a:t>
            </a:fld>
            <a:endParaRPr lang="en-US" dirty="0"/>
          </a:p>
        </p:txBody>
      </p:sp>
      <p:sp>
        <p:nvSpPr>
          <p:cNvPr id="14"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solidFill>
                  <a:schemeClr val="accent1"/>
                </a:solidFill>
              </a:defRPr>
            </a:lvl1pPr>
          </a:lstStyle>
          <a:p>
            <a:r>
              <a:rPr lang="en-US" dirty="0" smtClean="0"/>
              <a:t>Title of Slide</a:t>
            </a:r>
            <a:endParaRPr lang="en-US" dirty="0"/>
          </a:p>
        </p:txBody>
      </p:sp>
      <p:sp>
        <p:nvSpPr>
          <p:cNvPr id="5" name="Text Placeholder 4"/>
          <p:cNvSpPr>
            <a:spLocks noGrp="1"/>
          </p:cNvSpPr>
          <p:nvPr>
            <p:ph type="body" sz="quarter" idx="10" hasCustomPrompt="1"/>
          </p:nvPr>
        </p:nvSpPr>
        <p:spPr>
          <a:xfrm>
            <a:off x="457200" y="1241714"/>
            <a:ext cx="8238318" cy="35059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smtClean="0"/>
              <a:t>Subtitle of Slide</a:t>
            </a:r>
            <a:endParaRPr lang="en-US" sz="1800" dirty="0"/>
          </a:p>
        </p:txBody>
      </p:sp>
      <p:sp>
        <p:nvSpPr>
          <p:cNvPr id="9" name="Text Placeholder 8"/>
          <p:cNvSpPr>
            <a:spLocks noGrp="1"/>
          </p:cNvSpPr>
          <p:nvPr>
            <p:ph type="body" sz="quarter" idx="11" hasCustomPrompt="1"/>
          </p:nvPr>
        </p:nvSpPr>
        <p:spPr>
          <a:xfrm>
            <a:off x="457198" y="5794654"/>
            <a:ext cx="8238320" cy="370435"/>
          </a:xfrm>
        </p:spPr>
        <p:txBody>
          <a:bodyPr>
            <a:normAutofit/>
          </a:bodyPr>
          <a:lstStyle>
            <a:lvl1pPr marL="0" indent="0">
              <a:buNone/>
              <a:defRPr sz="1300">
                <a:solidFill>
                  <a:srgbClr val="A7A8AA"/>
                </a:solidFill>
              </a:defRPr>
            </a:lvl1pPr>
            <a:lvl2pPr marL="457200" indent="0">
              <a:buNone/>
              <a:defRPr sz="1600">
                <a:latin typeface="Arial"/>
                <a:cs typeface="Arial"/>
              </a:defRPr>
            </a:lvl2pPr>
          </a:lstStyle>
          <a:p>
            <a:pPr lvl="0"/>
            <a:r>
              <a:rPr lang="en-US" dirty="0" smtClean="0"/>
              <a:t>Author Name</a:t>
            </a:r>
            <a:endParaRPr lang="en-US" dirty="0"/>
          </a:p>
        </p:txBody>
      </p:sp>
      <p:sp>
        <p:nvSpPr>
          <p:cNvPr id="18" name="Text Placeholder 17"/>
          <p:cNvSpPr>
            <a:spLocks noGrp="1"/>
          </p:cNvSpPr>
          <p:nvPr>
            <p:ph type="body" sz="quarter" idx="12" hasCustomPrompt="1"/>
          </p:nvPr>
        </p:nvSpPr>
        <p:spPr>
          <a:xfrm>
            <a:off x="457198" y="6165090"/>
            <a:ext cx="8238318" cy="357432"/>
          </a:xfrm>
        </p:spPr>
        <p:txBody>
          <a:bodyPr>
            <a:normAutofit/>
          </a:bodyPr>
          <a:lstStyle>
            <a:lvl1pPr marL="0" indent="0">
              <a:buNone/>
              <a:defRPr sz="1300">
                <a:solidFill>
                  <a:srgbClr val="A7A8AA"/>
                </a:solidFill>
              </a:defRPr>
            </a:lvl1pPr>
          </a:lstStyle>
          <a:p>
            <a:pPr lvl="0"/>
            <a:r>
              <a:rPr lang="en-US" dirty="0" smtClean="0"/>
              <a:t>©</a:t>
            </a:r>
            <a:endParaRPr lang="en-US" dirty="0"/>
          </a:p>
        </p:txBody>
      </p:sp>
    </p:spTree>
    <p:extLst>
      <p:ext uri="{BB962C8B-B14F-4D97-AF65-F5344CB8AC3E}">
        <p14:creationId xmlns:p14="http://schemas.microsoft.com/office/powerpoint/2010/main" val="244852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r>
              <a:rPr lang="en-US" smtClean="0"/>
              <a:t>   |   </a:t>
            </a:r>
            <a:fld id="{DA15E891-66B8-4B28-AB8F-05A4B1DE573C}" type="slidenum">
              <a:rPr lang="en-US" smtClean="0"/>
              <a:pPr/>
              <a:t>‹#›</a:t>
            </a:fld>
            <a:endParaRPr lang="en-US" dirty="0"/>
          </a:p>
        </p:txBody>
      </p:sp>
    </p:spTree>
    <p:extLst>
      <p:ext uri="{BB962C8B-B14F-4D97-AF65-F5344CB8AC3E}">
        <p14:creationId xmlns:p14="http://schemas.microsoft.com/office/powerpoint/2010/main" val="2203057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00110"/>
            <a:ext cx="8238318" cy="4898146"/>
          </a:xfrm>
          <a:prstGeom prst="rect">
            <a:avLst/>
          </a:prstGeom>
        </p:spPr>
        <p:txBody>
          <a:bodyPr/>
          <a:lstStyle>
            <a:lvl1pPr>
              <a:defRPr sz="2000">
                <a:solidFill>
                  <a:srgbClr val="53565A"/>
                </a:solidFill>
                <a:latin typeface="Arial"/>
                <a:cs typeface="Arial"/>
              </a:defRPr>
            </a:lvl1pPr>
            <a:lvl2pPr>
              <a:defRPr sz="1800">
                <a:solidFill>
                  <a:srgbClr val="53565A"/>
                </a:solidFill>
                <a:latin typeface="Arial"/>
                <a:cs typeface="Arial"/>
              </a:defRPr>
            </a:lvl2pPr>
            <a:lvl3pPr>
              <a:defRPr sz="1600">
                <a:solidFill>
                  <a:srgbClr val="53565A"/>
                </a:solidFill>
                <a:latin typeface="Arial"/>
                <a:cs typeface="Arial"/>
              </a:defRPr>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Slide Number Placeholder 7"/>
          <p:cNvSpPr txBox="1">
            <a:spLocks/>
          </p:cNvSpPr>
          <p:nvPr userDrawn="1"/>
        </p:nvSpPr>
        <p:spPr>
          <a:xfrm>
            <a:off x="8474338" y="-7655"/>
            <a:ext cx="587784" cy="354522"/>
          </a:xfrm>
          <a:prstGeom prst="rect">
            <a:avLst/>
          </a:prstGeom>
        </p:spPr>
        <p:txBody>
          <a:bodyPr vert="horz" lIns="91440" tIns="45720" rIns="91440" bIns="45720" rtlCol="0" anchor="ctr"/>
          <a:lstStyle>
            <a:defPPr>
              <a:defRPr lang="en-US"/>
            </a:defPPr>
            <a:lvl1pPr marL="0" algn="r" defTabSz="457200" rtl="0" eaLnBrk="1" latinLnBrk="0" hangingPunct="1">
              <a:defRPr sz="7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   </a:t>
            </a:r>
            <a:fld id="{DA15E891-66B8-4B28-AB8F-05A4B1DE573C}" type="slidenum">
              <a:rPr lang="en-US" smtClean="0"/>
              <a:pPr/>
              <a:t>‹#›</a:t>
            </a:fld>
            <a:endParaRPr lang="en-US" dirty="0"/>
          </a:p>
        </p:txBody>
      </p:sp>
      <p:sp>
        <p:nvSpPr>
          <p:cNvPr id="6"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smtClean="0"/>
              <a:t>Title of Slide</a:t>
            </a:r>
            <a:endParaRPr lang="en-US" dirty="0"/>
          </a:p>
        </p:txBody>
      </p:sp>
    </p:spTree>
    <p:extLst>
      <p:ext uri="{BB962C8B-B14F-4D97-AF65-F5344CB8AC3E}">
        <p14:creationId xmlns:p14="http://schemas.microsoft.com/office/powerpoint/2010/main" val="201806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7198" y="5683662"/>
            <a:ext cx="8238320" cy="714593"/>
          </a:xfrm>
          <a:prstGeom prst="rect">
            <a:avLst/>
          </a:prstGeom>
        </p:spPr>
        <p:txBody>
          <a:bodyPr/>
          <a:lstStyle>
            <a:lvl1pPr>
              <a:defRPr sz="1600">
                <a:solidFill>
                  <a:srgbClr val="53565A"/>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sp>
        <p:nvSpPr>
          <p:cNvPr id="12" name="Picture Placeholder 2"/>
          <p:cNvSpPr>
            <a:spLocks noGrp="1"/>
          </p:cNvSpPr>
          <p:nvPr>
            <p:ph type="pic" idx="1" hasCustomPrompt="1"/>
          </p:nvPr>
        </p:nvSpPr>
        <p:spPr>
          <a:xfrm>
            <a:off x="457198" y="1500110"/>
            <a:ext cx="8238320" cy="3878033"/>
          </a:xfrm>
          <a:prstGeom prst="rect">
            <a:avLst/>
          </a:prstGeom>
        </p:spPr>
        <p:txBody>
          <a:bodyPr>
            <a:normAutofit/>
          </a:bodyPr>
          <a:lstStyle>
            <a:lvl1pPr marL="0" indent="0" algn="ctr">
              <a:buNone/>
              <a:defRPr sz="24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Place Picture here</a:t>
            </a:r>
            <a:endParaRPr lang="en-US" dirty="0"/>
          </a:p>
        </p:txBody>
      </p:sp>
      <p:sp>
        <p:nvSpPr>
          <p:cNvPr id="7" name="Slide Number Placeholder 7"/>
          <p:cNvSpPr>
            <a:spLocks noGrp="1"/>
          </p:cNvSpPr>
          <p:nvPr>
            <p:ph type="sldNum" sz="quarter" idx="10"/>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smtClean="0"/>
              <a:t>   |   </a:t>
            </a:r>
            <a:fld id="{DA15E891-66B8-4B28-AB8F-05A4B1DE573C}" type="slidenum">
              <a:rPr lang="en-US" smtClean="0"/>
              <a:pPr/>
              <a:t>‹#›</a:t>
            </a:fld>
            <a:endParaRPr lang="en-US" dirty="0"/>
          </a:p>
        </p:txBody>
      </p:sp>
      <p:sp>
        <p:nvSpPr>
          <p:cNvPr id="8"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lvl1pPr>
              <a:defRPr b="0"/>
            </a:lvl1pPr>
          </a:lstStyle>
          <a:p>
            <a:r>
              <a:rPr lang="en-US" dirty="0" smtClean="0"/>
              <a:t>Title of Slide</a:t>
            </a:r>
            <a:endParaRPr lang="en-US" dirty="0"/>
          </a:p>
        </p:txBody>
      </p:sp>
    </p:spTree>
    <p:extLst>
      <p:ext uri="{BB962C8B-B14F-4D97-AF65-F5344CB8AC3E}">
        <p14:creationId xmlns:p14="http://schemas.microsoft.com/office/powerpoint/2010/main" val="488558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6">
    <p:spTree>
      <p:nvGrpSpPr>
        <p:cNvPr id="1" name=""/>
        <p:cNvGrpSpPr/>
        <p:nvPr/>
      </p:nvGrpSpPr>
      <p:grpSpPr>
        <a:xfrm>
          <a:off x="0" y="0"/>
          <a:ext cx="0" cy="0"/>
          <a:chOff x="0" y="0"/>
          <a:chExt cx="0" cy="0"/>
        </a:xfrm>
      </p:grpSpPr>
      <p:pic>
        <p:nvPicPr>
          <p:cNvPr id="12" name="Picture 11" descr="Illust_Cover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39" y="0"/>
            <a:ext cx="9156940" cy="6885638"/>
          </a:xfrm>
          <a:prstGeom prst="rect">
            <a:avLst/>
          </a:prstGeom>
        </p:spPr>
      </p:pic>
      <p:pic>
        <p:nvPicPr>
          <p:cNvPr id="16" name="Picture 15" descr="Elsevier_Tree_Logo_2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
        <p:nvSpPr>
          <p:cNvPr id="3" name="Subtitle 2"/>
          <p:cNvSpPr>
            <a:spLocks noGrp="1"/>
          </p:cNvSpPr>
          <p:nvPr>
            <p:ph type="subTitle" idx="1" hasCustomPrompt="1"/>
          </p:nvPr>
        </p:nvSpPr>
        <p:spPr>
          <a:xfrm>
            <a:off x="3144069" y="2971286"/>
            <a:ext cx="5596363" cy="971627"/>
          </a:xfrm>
          <a:prstGeom prst="rect">
            <a:avLst/>
          </a:prstGeom>
          <a:ln>
            <a:noFill/>
          </a:ln>
        </p:spPr>
        <p:txBody>
          <a:bodyPr anchor="ctr"/>
          <a:lstStyle>
            <a:lvl1pPr marL="0" indent="0" algn="l">
              <a:lnSpc>
                <a:spcPct val="70000"/>
              </a:lnSpc>
              <a:buNone/>
              <a:defRPr sz="3600" baseline="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Cover Slide Title</a:t>
            </a:r>
          </a:p>
          <a:p>
            <a:r>
              <a:rPr lang="en-US" dirty="0" smtClean="0"/>
              <a:t>Second Line If Necessary</a:t>
            </a:r>
          </a:p>
        </p:txBody>
      </p:sp>
      <p:sp>
        <p:nvSpPr>
          <p:cNvPr id="13" name="Title 1"/>
          <p:cNvSpPr txBox="1">
            <a:spLocks/>
          </p:cNvSpPr>
          <p:nvPr userDrawn="1"/>
        </p:nvSpPr>
        <p:spPr>
          <a:xfrm>
            <a:off x="3545967" y="2275315"/>
            <a:ext cx="3912176" cy="443844"/>
          </a:xfrm>
          <a:prstGeom prst="rect">
            <a:avLst/>
          </a:prstGeom>
        </p:spPr>
        <p:txBody>
          <a:bodyPr/>
          <a:lstStyle>
            <a:lvl1pPr algn="l" defTabSz="457200" rtl="0" eaLnBrk="1" latinLnBrk="0" hangingPunct="1">
              <a:lnSpc>
                <a:spcPct val="90000"/>
              </a:lnSpc>
              <a:spcBef>
                <a:spcPct val="0"/>
              </a:spcBef>
              <a:buNone/>
              <a:defRPr sz="2000" kern="1200" baseline="0">
                <a:solidFill>
                  <a:srgbClr val="FF6600"/>
                </a:solidFill>
                <a:latin typeface="Arial"/>
                <a:ea typeface="+mj-ea"/>
                <a:cs typeface="Arial"/>
              </a:defRPr>
            </a:lvl1pPr>
          </a:lstStyle>
          <a:p>
            <a:endParaRPr lang="en-US" dirty="0"/>
          </a:p>
        </p:txBody>
      </p:sp>
      <p:sp>
        <p:nvSpPr>
          <p:cNvPr id="15" name="Picture Placeholder 2"/>
          <p:cNvSpPr>
            <a:spLocks noGrp="1"/>
          </p:cNvSpPr>
          <p:nvPr>
            <p:ph type="pic" idx="11" hasCustomPrompt="1"/>
          </p:nvPr>
        </p:nvSpPr>
        <p:spPr>
          <a:xfrm>
            <a:off x="3526645" y="5539619"/>
            <a:ext cx="5201811" cy="527520"/>
          </a:xfrm>
          <a:prstGeom prst="rect">
            <a:avLst/>
          </a:prstGeom>
        </p:spPr>
        <p:txBody>
          <a:bodyPr/>
          <a:lstStyle>
            <a:lvl1pPr marL="0" indent="0">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Place Product </a:t>
            </a:r>
            <a:r>
              <a:rPr lang="en-US" dirty="0" err="1" smtClean="0"/>
              <a:t>Wordmark</a:t>
            </a:r>
            <a:r>
              <a:rPr lang="en-US" dirty="0" smtClean="0"/>
              <a:t> here</a:t>
            </a:r>
            <a:endParaRPr lang="en-US" dirty="0"/>
          </a:p>
        </p:txBody>
      </p:sp>
      <p:sp>
        <p:nvSpPr>
          <p:cNvPr id="17" name="Text Placeholder 6"/>
          <p:cNvSpPr>
            <a:spLocks noGrp="1"/>
          </p:cNvSpPr>
          <p:nvPr>
            <p:ph type="body" sz="quarter" idx="12" hasCustomPrompt="1"/>
          </p:nvPr>
        </p:nvSpPr>
        <p:spPr>
          <a:xfrm>
            <a:off x="3526645" y="6096001"/>
            <a:ext cx="3913188" cy="278190"/>
          </a:xfrm>
          <a:prstGeom prst="rect">
            <a:avLst/>
          </a:prstGeom>
        </p:spPr>
        <p:txBody>
          <a:bodyPr/>
          <a:lstStyle>
            <a:lvl1pPr marL="0" indent="0">
              <a:buNone/>
              <a:defRPr sz="1100">
                <a:solidFill>
                  <a:schemeClr val="tx2"/>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Presented by </a:t>
            </a:r>
            <a:r>
              <a:rPr lang="en-US" dirty="0" err="1" smtClean="0"/>
              <a:t>Firstname</a:t>
            </a:r>
            <a:r>
              <a:rPr lang="en-US" dirty="0" smtClean="0"/>
              <a:t> </a:t>
            </a:r>
            <a:r>
              <a:rPr lang="en-US" dirty="0" err="1" smtClean="0"/>
              <a:t>Lastname</a:t>
            </a:r>
            <a:endParaRPr lang="en-US" dirty="0" smtClean="0"/>
          </a:p>
        </p:txBody>
      </p:sp>
      <p:sp>
        <p:nvSpPr>
          <p:cNvPr id="18" name="Text Placeholder 4"/>
          <p:cNvSpPr>
            <a:spLocks noGrp="1"/>
          </p:cNvSpPr>
          <p:nvPr>
            <p:ph type="body" sz="quarter" idx="13" hasCustomPrompt="1"/>
          </p:nvPr>
        </p:nvSpPr>
        <p:spPr>
          <a:xfrm>
            <a:off x="3526645" y="6397624"/>
            <a:ext cx="4202212" cy="363613"/>
          </a:xfrm>
          <a:prstGeom prst="rect">
            <a:avLst/>
          </a:prstGeom>
        </p:spPr>
        <p:txBody>
          <a:bodyPr vert="horz"/>
          <a:lstStyle>
            <a:lvl1pPr marL="0" indent="0">
              <a:buNone/>
              <a:defRPr sz="1100">
                <a:solidFill>
                  <a:srgbClr val="53565A"/>
                </a:solidFill>
                <a:latin typeface="Arial"/>
                <a:cs typeface="Arial"/>
              </a:defRPr>
            </a:lvl1pPr>
          </a:lstStyle>
          <a:p>
            <a:pPr lvl="0"/>
            <a:r>
              <a:rPr lang="en-US" dirty="0" smtClean="0"/>
              <a:t>Date XX_XX_XX</a:t>
            </a:r>
          </a:p>
        </p:txBody>
      </p:sp>
      <p:pic>
        <p:nvPicPr>
          <p:cNvPr id="10" name="Picture 2" descr="X:\elsevier\rachel\campus\WORDMARK\ELSPublishingCampus_WMK_151_RGB.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450443" y="2262741"/>
            <a:ext cx="2903362" cy="24363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X:\elsevier\rachel\campus\WORDMARK\PublishingConnect_WMK_151_RGB.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658594" y="2270430"/>
            <a:ext cx="2069862" cy="243639"/>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Connector 18"/>
          <p:cNvCxnSpPr/>
          <p:nvPr userDrawn="1"/>
        </p:nvCxnSpPr>
        <p:spPr>
          <a:xfrm>
            <a:off x="6520543" y="2189250"/>
            <a:ext cx="0" cy="35747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4137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8" name="Picture 7" descr="Illust_Appendix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4685018" cy="6858000"/>
          </a:xfrm>
          <a:prstGeom prst="rect">
            <a:avLst/>
          </a:prstGeom>
        </p:spPr>
      </p:pic>
      <p:pic>
        <p:nvPicPr>
          <p:cNvPr id="5" name="Picture 4" descr="Elsevier_Tree_Logo_2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
        <p:nvSpPr>
          <p:cNvPr id="11" name="Text Placeholder 10"/>
          <p:cNvSpPr>
            <a:spLocks noGrp="1"/>
          </p:cNvSpPr>
          <p:nvPr>
            <p:ph type="body" sz="quarter" idx="12"/>
          </p:nvPr>
        </p:nvSpPr>
        <p:spPr>
          <a:xfrm>
            <a:off x="5068888" y="3494882"/>
            <a:ext cx="3724275" cy="1718018"/>
          </a:xfrm>
          <a:prstGeom prst="rect">
            <a:avLst/>
          </a:prstGeom>
        </p:spPr>
        <p:txBody>
          <a:bodyPr vert="horz"/>
          <a:lstStyle>
            <a:lvl1pPr>
              <a:buNone/>
              <a:defRPr sz="1600">
                <a:solidFill>
                  <a:srgbClr val="53565A"/>
                </a:solidFill>
              </a:defRPr>
            </a:lvl1pPr>
            <a:lvl2pPr>
              <a:buNone/>
              <a:defRPr sz="1600"/>
            </a:lvl2pPr>
            <a:lvl3pPr>
              <a:buNone/>
              <a:defRPr sz="1600"/>
            </a:lvl3pPr>
            <a:lvl4pPr>
              <a:buNone/>
              <a:defRPr sz="1600"/>
            </a:lvl4pPr>
            <a:lvl5pPr>
              <a:buNone/>
              <a:defRPr sz="1600"/>
            </a:lvl5pPr>
          </a:lstStyle>
          <a:p>
            <a:pPr lvl="0"/>
            <a:r>
              <a:rPr lang="en-US" dirty="0" smtClean="0"/>
              <a:t>Click to edit Master text styles</a:t>
            </a:r>
          </a:p>
        </p:txBody>
      </p:sp>
      <p:sp>
        <p:nvSpPr>
          <p:cNvPr id="13" name="Text Placeholder 12"/>
          <p:cNvSpPr>
            <a:spLocks noGrp="1"/>
          </p:cNvSpPr>
          <p:nvPr>
            <p:ph type="body" sz="quarter" idx="13" hasCustomPrompt="1"/>
          </p:nvPr>
        </p:nvSpPr>
        <p:spPr>
          <a:xfrm>
            <a:off x="5068127" y="2747964"/>
            <a:ext cx="3700462" cy="638704"/>
          </a:xfrm>
          <a:prstGeom prst="rect">
            <a:avLst/>
          </a:prstGeom>
        </p:spPr>
        <p:txBody>
          <a:bodyPr vert="horz"/>
          <a:lstStyle>
            <a:lvl1pPr>
              <a:buNone/>
              <a:defRPr sz="3600"/>
            </a:lvl1pPr>
            <a:lvl2pPr>
              <a:buNone/>
              <a:defRPr sz="3600"/>
            </a:lvl2pPr>
            <a:lvl3pPr>
              <a:buNone/>
              <a:defRPr sz="3600"/>
            </a:lvl3pPr>
            <a:lvl4pPr>
              <a:buNone/>
              <a:defRPr sz="3600"/>
            </a:lvl4pPr>
            <a:lvl5pPr>
              <a:buNone/>
              <a:defRPr sz="3600"/>
            </a:lvl5pPr>
          </a:lstStyle>
          <a:p>
            <a:pPr lvl="0"/>
            <a:r>
              <a:rPr lang="en-US" dirty="0" smtClean="0"/>
              <a:t>Appendix</a:t>
            </a:r>
            <a:endParaRPr lang="en-US" dirty="0"/>
          </a:p>
        </p:txBody>
      </p:sp>
    </p:spTree>
    <p:extLst>
      <p:ext uri="{BB962C8B-B14F-4D97-AF65-F5344CB8AC3E}">
        <p14:creationId xmlns:p14="http://schemas.microsoft.com/office/powerpoint/2010/main" val="1864250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6">
    <p:spTree>
      <p:nvGrpSpPr>
        <p:cNvPr id="1" name=""/>
        <p:cNvGrpSpPr/>
        <p:nvPr/>
      </p:nvGrpSpPr>
      <p:grpSpPr>
        <a:xfrm>
          <a:off x="0" y="0"/>
          <a:ext cx="0" cy="0"/>
          <a:chOff x="0" y="0"/>
          <a:chExt cx="0" cy="0"/>
        </a:xfrm>
      </p:grpSpPr>
      <p:pic>
        <p:nvPicPr>
          <p:cNvPr id="12" name="Picture 11" descr="Illust_Cover_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939" y="0"/>
            <a:ext cx="9156940" cy="6885638"/>
          </a:xfrm>
          <a:prstGeom prst="rect">
            <a:avLst/>
          </a:prstGeom>
        </p:spPr>
      </p:pic>
      <p:pic>
        <p:nvPicPr>
          <p:cNvPr id="16" name="Picture 15" descr="Elsevier_Tree_Logo_2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04655" y="359801"/>
            <a:ext cx="688802" cy="798523"/>
          </a:xfrm>
          <a:prstGeom prst="rect">
            <a:avLst/>
          </a:prstGeom>
        </p:spPr>
      </p:pic>
      <p:sp>
        <p:nvSpPr>
          <p:cNvPr id="3" name="Subtitle 2"/>
          <p:cNvSpPr>
            <a:spLocks noGrp="1"/>
          </p:cNvSpPr>
          <p:nvPr>
            <p:ph type="subTitle" idx="1" hasCustomPrompt="1"/>
          </p:nvPr>
        </p:nvSpPr>
        <p:spPr>
          <a:xfrm>
            <a:off x="3144069" y="2971286"/>
            <a:ext cx="5596363" cy="971627"/>
          </a:xfrm>
          <a:prstGeom prst="rect">
            <a:avLst/>
          </a:prstGeom>
          <a:ln>
            <a:noFill/>
          </a:ln>
        </p:spPr>
        <p:txBody>
          <a:bodyPr anchor="ctr"/>
          <a:lstStyle>
            <a:lvl1pPr marL="0" indent="0" algn="l">
              <a:lnSpc>
                <a:spcPct val="70000"/>
              </a:lnSpc>
              <a:buNone/>
              <a:defRPr sz="3600" baseline="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Cover Slide Title</a:t>
            </a:r>
          </a:p>
          <a:p>
            <a:r>
              <a:rPr lang="en-US" dirty="0" smtClean="0"/>
              <a:t>Second Line If Necessary</a:t>
            </a:r>
          </a:p>
        </p:txBody>
      </p:sp>
      <p:sp>
        <p:nvSpPr>
          <p:cNvPr id="13" name="Title 1"/>
          <p:cNvSpPr txBox="1">
            <a:spLocks/>
          </p:cNvSpPr>
          <p:nvPr userDrawn="1"/>
        </p:nvSpPr>
        <p:spPr>
          <a:xfrm>
            <a:off x="3545967" y="2275315"/>
            <a:ext cx="3912176" cy="443844"/>
          </a:xfrm>
          <a:prstGeom prst="rect">
            <a:avLst/>
          </a:prstGeom>
        </p:spPr>
        <p:txBody>
          <a:bodyPr/>
          <a:lstStyle>
            <a:lvl1pPr algn="l" defTabSz="457200" rtl="0" eaLnBrk="1" latinLnBrk="0" hangingPunct="1">
              <a:lnSpc>
                <a:spcPct val="90000"/>
              </a:lnSpc>
              <a:spcBef>
                <a:spcPct val="0"/>
              </a:spcBef>
              <a:buNone/>
              <a:defRPr sz="2000" kern="1200" baseline="0">
                <a:solidFill>
                  <a:srgbClr val="FF6600"/>
                </a:solidFill>
                <a:latin typeface="Arial"/>
                <a:ea typeface="+mj-ea"/>
                <a:cs typeface="Arial"/>
              </a:defRPr>
            </a:lvl1pPr>
          </a:lstStyle>
          <a:p>
            <a:endParaRPr lang="en-US" dirty="0"/>
          </a:p>
        </p:txBody>
      </p:sp>
      <p:sp>
        <p:nvSpPr>
          <p:cNvPr id="14" name="Picture Placeholder 2"/>
          <p:cNvSpPr>
            <a:spLocks noGrp="1"/>
          </p:cNvSpPr>
          <p:nvPr>
            <p:ph type="pic" idx="10" hasCustomPrompt="1"/>
          </p:nvPr>
        </p:nvSpPr>
        <p:spPr>
          <a:xfrm>
            <a:off x="3439981" y="2044095"/>
            <a:ext cx="5300451" cy="530474"/>
          </a:xfrm>
          <a:prstGeom prst="rect">
            <a:avLst/>
          </a:prstGeom>
        </p:spPr>
        <p:txBody>
          <a:bodyPr/>
          <a:lstStyle>
            <a:lvl1pPr marL="0" indent="0">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Solution Suite </a:t>
            </a:r>
            <a:r>
              <a:rPr lang="en-US" dirty="0" err="1" smtClean="0"/>
              <a:t>Wordmark</a:t>
            </a:r>
            <a:r>
              <a:rPr lang="en-US" dirty="0" smtClean="0"/>
              <a:t> here</a:t>
            </a:r>
            <a:endParaRPr lang="en-US" dirty="0"/>
          </a:p>
        </p:txBody>
      </p:sp>
      <p:sp>
        <p:nvSpPr>
          <p:cNvPr id="15" name="Picture Placeholder 2"/>
          <p:cNvSpPr>
            <a:spLocks noGrp="1"/>
          </p:cNvSpPr>
          <p:nvPr>
            <p:ph type="pic" idx="11" hasCustomPrompt="1"/>
          </p:nvPr>
        </p:nvSpPr>
        <p:spPr>
          <a:xfrm>
            <a:off x="3526645" y="5539619"/>
            <a:ext cx="5201811" cy="527520"/>
          </a:xfrm>
          <a:prstGeom prst="rect">
            <a:avLst/>
          </a:prstGeom>
        </p:spPr>
        <p:txBody>
          <a:bodyPr/>
          <a:lstStyle>
            <a:lvl1pPr marL="0" indent="0">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Place Product </a:t>
            </a:r>
            <a:r>
              <a:rPr lang="en-US" dirty="0" err="1" smtClean="0"/>
              <a:t>Wordmark</a:t>
            </a:r>
            <a:r>
              <a:rPr lang="en-US" dirty="0" smtClean="0"/>
              <a:t> here</a:t>
            </a:r>
            <a:endParaRPr lang="en-US" dirty="0"/>
          </a:p>
        </p:txBody>
      </p:sp>
      <p:sp>
        <p:nvSpPr>
          <p:cNvPr id="17" name="Text Placeholder 6"/>
          <p:cNvSpPr>
            <a:spLocks noGrp="1"/>
          </p:cNvSpPr>
          <p:nvPr>
            <p:ph type="body" sz="quarter" idx="12" hasCustomPrompt="1"/>
          </p:nvPr>
        </p:nvSpPr>
        <p:spPr>
          <a:xfrm>
            <a:off x="3526645" y="6096001"/>
            <a:ext cx="3913188" cy="278190"/>
          </a:xfrm>
          <a:prstGeom prst="rect">
            <a:avLst/>
          </a:prstGeom>
        </p:spPr>
        <p:txBody>
          <a:bodyPr/>
          <a:lstStyle>
            <a:lvl1pPr marL="0" indent="0">
              <a:buNone/>
              <a:defRPr sz="1100">
                <a:solidFill>
                  <a:schemeClr val="tx2"/>
                </a:solidFill>
                <a:latin typeface="Arial"/>
                <a:cs typeface="Aria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Presented by </a:t>
            </a:r>
            <a:r>
              <a:rPr lang="en-US" dirty="0" err="1" smtClean="0"/>
              <a:t>Firstname</a:t>
            </a:r>
            <a:r>
              <a:rPr lang="en-US" dirty="0" smtClean="0"/>
              <a:t> </a:t>
            </a:r>
            <a:r>
              <a:rPr lang="en-US" dirty="0" err="1" smtClean="0"/>
              <a:t>Lastname</a:t>
            </a:r>
            <a:endParaRPr lang="en-US" dirty="0" smtClean="0"/>
          </a:p>
        </p:txBody>
      </p:sp>
      <p:sp>
        <p:nvSpPr>
          <p:cNvPr id="18" name="Text Placeholder 4"/>
          <p:cNvSpPr>
            <a:spLocks noGrp="1"/>
          </p:cNvSpPr>
          <p:nvPr>
            <p:ph type="body" sz="quarter" idx="13" hasCustomPrompt="1"/>
          </p:nvPr>
        </p:nvSpPr>
        <p:spPr>
          <a:xfrm>
            <a:off x="3526645" y="6397624"/>
            <a:ext cx="4202212" cy="363613"/>
          </a:xfrm>
          <a:prstGeom prst="rect">
            <a:avLst/>
          </a:prstGeom>
        </p:spPr>
        <p:txBody>
          <a:bodyPr vert="horz"/>
          <a:lstStyle>
            <a:lvl1pPr marL="0" indent="0">
              <a:buNone/>
              <a:defRPr sz="1100">
                <a:solidFill>
                  <a:srgbClr val="53565A"/>
                </a:solidFill>
                <a:latin typeface="Arial"/>
                <a:cs typeface="Arial"/>
              </a:defRPr>
            </a:lvl1pPr>
          </a:lstStyle>
          <a:p>
            <a:pPr lvl="0"/>
            <a:r>
              <a:rPr lang="en-US" dirty="0" smtClean="0"/>
              <a:t>Date XX_XX_XX</a:t>
            </a:r>
          </a:p>
        </p:txBody>
      </p:sp>
    </p:spTree>
    <p:extLst>
      <p:ext uri="{BB962C8B-B14F-4D97-AF65-F5344CB8AC3E}">
        <p14:creationId xmlns:p14="http://schemas.microsoft.com/office/powerpoint/2010/main" val="313137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header.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375646"/>
          </a:xfrm>
          <a:prstGeom prst="rect">
            <a:avLst/>
          </a:prstGeom>
        </p:spPr>
      </p:pic>
      <p:sp>
        <p:nvSpPr>
          <p:cNvPr id="9" name="Slide Number Placeholder 7"/>
          <p:cNvSpPr>
            <a:spLocks noGrp="1"/>
          </p:cNvSpPr>
          <p:nvPr>
            <p:ph type="sldNum" sz="quarter" idx="4"/>
          </p:nvPr>
        </p:nvSpPr>
        <p:spPr>
          <a:xfrm>
            <a:off x="8474338" y="-7655"/>
            <a:ext cx="587784" cy="354522"/>
          </a:xfrm>
          <a:prstGeom prst="rect">
            <a:avLst/>
          </a:prstGeom>
        </p:spPr>
        <p:txBody>
          <a:bodyPr vert="horz" lIns="91440" tIns="45720" rIns="91440" bIns="45720" rtlCol="0" anchor="ctr"/>
          <a:lstStyle>
            <a:lvl1pPr algn="r">
              <a:defRPr sz="700">
                <a:solidFill>
                  <a:schemeClr val="bg1"/>
                </a:solidFill>
                <a:latin typeface="Arial" panose="020B0604020202020204" pitchFamily="34" charset="0"/>
                <a:cs typeface="Arial" panose="020B0604020202020204" pitchFamily="34" charset="0"/>
              </a:defRPr>
            </a:lvl1pPr>
          </a:lstStyle>
          <a:p>
            <a:r>
              <a:rPr lang="en-US" dirty="0" smtClean="0"/>
              <a:t>   |   </a:t>
            </a:r>
            <a:fld id="{DA15E891-66B8-4B28-AB8F-05A4B1DE573C}" type="slidenum">
              <a:rPr lang="en-US" smtClean="0"/>
              <a:pPr/>
              <a:t>‹#›</a:t>
            </a:fld>
            <a:endParaRPr lang="en-US" dirty="0"/>
          </a:p>
        </p:txBody>
      </p:sp>
      <p:sp>
        <p:nvSpPr>
          <p:cNvPr id="13" name="Title Placeholder 1"/>
          <p:cNvSpPr>
            <a:spLocks noGrp="1"/>
          </p:cNvSpPr>
          <p:nvPr>
            <p:ph type="title"/>
          </p:nvPr>
        </p:nvSpPr>
        <p:spPr>
          <a:xfrm>
            <a:off x="457199" y="705204"/>
            <a:ext cx="8238319" cy="418645"/>
          </a:xfrm>
          <a:prstGeom prst="rect">
            <a:avLst/>
          </a:prstGeom>
        </p:spPr>
        <p:txBody>
          <a:bodyPr vert="horz" lIns="91440" tIns="45720" rIns="91440" bIns="45720" rtlCol="0" anchor="ctr">
            <a:noAutofit/>
          </a:bodyPr>
          <a:lstStyle/>
          <a:p>
            <a:r>
              <a:rPr lang="en-US" dirty="0" smtClean="0"/>
              <a:t>Title of Slide</a:t>
            </a:r>
            <a:endParaRPr lang="en-US" dirty="0"/>
          </a:p>
        </p:txBody>
      </p:sp>
      <p:sp>
        <p:nvSpPr>
          <p:cNvPr id="14" name="Text Placeholder 8"/>
          <p:cNvSpPr>
            <a:spLocks noGrp="1"/>
          </p:cNvSpPr>
          <p:nvPr>
            <p:ph type="body" idx="1"/>
          </p:nvPr>
        </p:nvSpPr>
        <p:spPr>
          <a:xfrm>
            <a:off x="457200" y="1500110"/>
            <a:ext cx="8238318" cy="489814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8"/>
            <a:endParaRPr lang="en-US" dirty="0" smtClean="0"/>
          </a:p>
        </p:txBody>
      </p:sp>
      <p:pic>
        <p:nvPicPr>
          <p:cNvPr id="6" name="Picture 2" descr="X:\elsevier\rachel\campus\WORDMARK\ELSPublishingCampus_WMK_151_RGB.pn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57199" y="6432827"/>
            <a:ext cx="2903362" cy="2436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X:\elsevier\rachel\campus\WORDMARK\PublishingConnect_WMK_151_RGB.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658594" y="6432827"/>
            <a:ext cx="2069862" cy="243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60983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83" r:id="rId4"/>
    <p:sldLayoutId id="2147483669" r:id="rId5"/>
    <p:sldLayoutId id="2147483670" r:id="rId6"/>
    <p:sldLayoutId id="2147483681" r:id="rId7"/>
    <p:sldLayoutId id="2147483696" r:id="rId8"/>
    <p:sldLayoutId id="2147483710" r:id="rId9"/>
    <p:sldLayoutId id="2147483714" r:id="rId10"/>
    <p:sldLayoutId id="2147483716" r:id="rId11"/>
  </p:sldLayoutIdLst>
  <p:hf sldNum="0" hdr="0" dt="0"/>
  <p:txStyles>
    <p:titleStyle>
      <a:lvl1pPr algn="l" defTabSz="457200" rtl="0" eaLnBrk="1" latinLnBrk="0" hangingPunct="1">
        <a:spcBef>
          <a:spcPct val="0"/>
        </a:spcBef>
        <a:buNone/>
        <a:defRPr sz="2400" b="1" i="0" kern="1200">
          <a:solidFill>
            <a:schemeClr val="accent1"/>
          </a:solidFill>
          <a:latin typeface="Arial Bold"/>
          <a:ea typeface="+mj-ea"/>
          <a:cs typeface="Arial Bold"/>
        </a:defRPr>
      </a:lvl1pPr>
    </p:titleStyle>
    <p:bodyStyle>
      <a:lvl1pPr marL="342900" indent="-256032" algn="l" defTabSz="457200" rtl="0" eaLnBrk="1" latinLnBrk="0" hangingPunct="1">
        <a:spcBef>
          <a:spcPct val="20000"/>
        </a:spcBef>
        <a:buFont typeface="Arial"/>
        <a:buChar char="•"/>
        <a:defRPr sz="2000" kern="1200">
          <a:solidFill>
            <a:schemeClr val="tx1"/>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20B12-B4C3-4446-A543-ACE14CFFE61D}" type="datetimeFigureOut">
              <a:rPr lang="en-US" smtClean="0"/>
              <a:t>11-Jun-15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971ED7-BC2B-410F-92C2-626A39927BE9}" type="slidenum">
              <a:rPr lang="en-US" smtClean="0"/>
              <a:t>‹#›</a:t>
            </a:fld>
            <a:endParaRPr lang="en-US"/>
          </a:p>
        </p:txBody>
      </p:sp>
    </p:spTree>
    <p:extLst>
      <p:ext uri="{BB962C8B-B14F-4D97-AF65-F5344CB8AC3E}">
        <p14:creationId xmlns:p14="http://schemas.microsoft.com/office/powerpoint/2010/main" val="15027579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keskin@elsevier.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26.wmf"/><Relationship Id="rId4" Type="http://schemas.openxmlformats.org/officeDocument/2006/relationships/image" Target="../media/image25.wmf"/></Relationships>
</file>

<file path=ppt/slides/_rels/slide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34.png"/><Relationship Id="rId4" Type="http://schemas.openxmlformats.org/officeDocument/2006/relationships/diagramData" Target="../diagrams/data1.xml"/><Relationship Id="rId9"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jpg"/><Relationship Id="rId1" Type="http://schemas.openxmlformats.org/officeDocument/2006/relationships/slideLayout" Target="../slideLayouts/slideLayout10.xml"/><Relationship Id="rId4" Type="http://schemas.openxmlformats.org/officeDocument/2006/relationships/image" Target="../media/image59.jpg"/></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61.jpeg"/></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5.jpe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64.png"/><Relationship Id="rId4" Type="http://schemas.openxmlformats.org/officeDocument/2006/relationships/image" Target="../media/image6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67.jpg"/><Relationship Id="rId5" Type="http://schemas.openxmlformats.org/officeDocument/2006/relationships/hyperlink" Target="http://webshop.elsevier.com/" TargetMode="Externa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webshop.elsevier.com/" TargetMode="Externa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image" Target="../media/image70.jpeg"/><Relationship Id="rId4" Type="http://schemas.openxmlformats.org/officeDocument/2006/relationships/image" Target="../media/image69.png"/></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72.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hyperlink" Target="http://www.pri.univie.ac.at/~derntl/papers/meth-se.pdf" TargetMode="External"/><Relationship Id="rId5" Type="http://schemas.openxmlformats.org/officeDocument/2006/relationships/image" Target="../media/image73.emf"/><Relationship Id="rId4" Type="http://schemas.openxmlformats.org/officeDocument/2006/relationships/oleObject" Target="../embeddings/oleObject1.bin"/></Relationships>
</file>

<file path=ppt/slides/_rels/slide5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5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title 28"/>
          <p:cNvSpPr>
            <a:spLocks noGrp="1"/>
          </p:cNvSpPr>
          <p:nvPr>
            <p:ph type="subTitle" idx="1"/>
          </p:nvPr>
        </p:nvSpPr>
        <p:spPr>
          <a:xfrm>
            <a:off x="167425" y="2960400"/>
            <a:ext cx="8573008" cy="971627"/>
          </a:xfrm>
        </p:spPr>
        <p:txBody>
          <a:bodyPr>
            <a:normAutofit fontScale="92500" lnSpcReduction="10000"/>
          </a:bodyPr>
          <a:lstStyle/>
          <a:p>
            <a:pPr algn="ctr">
              <a:lnSpc>
                <a:spcPct val="100000"/>
              </a:lnSpc>
              <a:spcAft>
                <a:spcPts val="600"/>
              </a:spcAft>
            </a:pPr>
            <a:r>
              <a:rPr lang="en-US" sz="3200" b="1" dirty="0"/>
              <a:t>“Tips &amp; Tricks on </a:t>
            </a:r>
            <a:r>
              <a:rPr lang="en-US" sz="3200" b="1" dirty="0" smtClean="0"/>
              <a:t>how </a:t>
            </a:r>
            <a:r>
              <a:rPr lang="en-US" sz="3200" b="1" dirty="0"/>
              <a:t>to publish articles in international journals”</a:t>
            </a:r>
            <a:endParaRPr lang="en-US" sz="2400" dirty="0"/>
          </a:p>
        </p:txBody>
      </p:sp>
      <p:sp>
        <p:nvSpPr>
          <p:cNvPr id="32" name="Text Placeholder 31"/>
          <p:cNvSpPr>
            <a:spLocks noGrp="1"/>
          </p:cNvSpPr>
          <p:nvPr>
            <p:ph type="body" sz="quarter" idx="12"/>
          </p:nvPr>
        </p:nvSpPr>
        <p:spPr/>
        <p:txBody>
          <a:bodyPr/>
          <a:lstStyle/>
          <a:p>
            <a:r>
              <a:rPr lang="en-US" dirty="0" smtClean="0"/>
              <a:t> </a:t>
            </a:r>
            <a:endParaRPr lang="en-US" dirty="0"/>
          </a:p>
        </p:txBody>
      </p:sp>
      <p:sp>
        <p:nvSpPr>
          <p:cNvPr id="33" name="Text Placeholder 32"/>
          <p:cNvSpPr>
            <a:spLocks noGrp="1"/>
          </p:cNvSpPr>
          <p:nvPr>
            <p:ph type="body" sz="quarter" idx="13"/>
          </p:nvPr>
        </p:nvSpPr>
        <p:spPr/>
        <p:txBody>
          <a:bodyPr/>
          <a:lstStyle/>
          <a:p>
            <a:r>
              <a:rPr lang="en-GB" dirty="0"/>
              <a:t> </a:t>
            </a:r>
            <a:r>
              <a:rPr lang="en-GB" dirty="0" smtClean="0"/>
              <a:t> </a:t>
            </a:r>
            <a:endParaRPr lang="en-US" dirty="0"/>
          </a:p>
        </p:txBody>
      </p:sp>
      <p:sp>
        <p:nvSpPr>
          <p:cNvPr id="6" name="TextBox 5" hidden="1"/>
          <p:cNvSpPr txBox="1"/>
          <p:nvPr/>
        </p:nvSpPr>
        <p:spPr>
          <a:xfrm>
            <a:off x="7245713" y="6547078"/>
            <a:ext cx="1782860" cy="246221"/>
          </a:xfrm>
          <a:prstGeom prst="rect">
            <a:avLst/>
          </a:prstGeom>
          <a:noFill/>
        </p:spPr>
        <p:txBody>
          <a:bodyPr wrap="none" rtlCol="0">
            <a:spAutoFit/>
          </a:bodyPr>
          <a:lstStyle/>
          <a:p>
            <a:r>
              <a:rPr lang="en-US" sz="1000" dirty="0" smtClean="0">
                <a:solidFill>
                  <a:schemeClr val="bg1">
                    <a:lumMod val="50000"/>
                  </a:schemeClr>
                </a:solidFill>
              </a:rPr>
              <a:t>© Reed Elsevier Group PLC</a:t>
            </a:r>
            <a:endParaRPr lang="en-US" sz="1000" dirty="0">
              <a:solidFill>
                <a:schemeClr val="bg1">
                  <a:lumMod val="50000"/>
                </a:schemeClr>
              </a:solidFill>
            </a:endParaRPr>
          </a:p>
        </p:txBody>
      </p:sp>
      <p:sp>
        <p:nvSpPr>
          <p:cNvPr id="2" name="TextBox 1"/>
          <p:cNvSpPr txBox="1"/>
          <p:nvPr/>
        </p:nvSpPr>
        <p:spPr>
          <a:xfrm>
            <a:off x="3672634" y="4642421"/>
            <a:ext cx="5213788" cy="1754326"/>
          </a:xfrm>
          <a:prstGeom prst="rect">
            <a:avLst/>
          </a:prstGeom>
          <a:noFill/>
        </p:spPr>
        <p:txBody>
          <a:bodyPr wrap="square" rtlCol="0">
            <a:spAutoFit/>
          </a:bodyPr>
          <a:lstStyle/>
          <a:p>
            <a:r>
              <a:rPr lang="en-US" dirty="0" smtClean="0"/>
              <a:t>Gamze Keskin</a:t>
            </a:r>
          </a:p>
          <a:p>
            <a:endParaRPr lang="en-US" dirty="0" smtClean="0"/>
          </a:p>
          <a:p>
            <a:r>
              <a:rPr lang="en-US" dirty="0" smtClean="0">
                <a:hlinkClick r:id="rId3"/>
              </a:rPr>
              <a:t>g.keskin@elsevier.com</a:t>
            </a:r>
            <a:endParaRPr lang="en-US" dirty="0" smtClean="0"/>
          </a:p>
          <a:p>
            <a:endParaRPr lang="en-US" dirty="0" smtClean="0"/>
          </a:p>
          <a:p>
            <a:r>
              <a:rPr lang="en-US" dirty="0" smtClean="0"/>
              <a:t>Customer Marketing Manager</a:t>
            </a:r>
          </a:p>
          <a:p>
            <a:r>
              <a:rPr lang="en-US" dirty="0" smtClean="0"/>
              <a:t>Turkey, Iran, Middle East and Central Asia</a:t>
            </a:r>
          </a:p>
        </p:txBody>
      </p:sp>
    </p:spTree>
    <p:extLst>
      <p:ext uri="{BB962C8B-B14F-4D97-AF65-F5344CB8AC3E}">
        <p14:creationId xmlns:p14="http://schemas.microsoft.com/office/powerpoint/2010/main" val="2719360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Biggest Universities in terms of publishing</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26524"/>
            <a:ext cx="9144000" cy="4752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2285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libereurope.eu/wp-content/uploads/2014/02/elsevier-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1213" y="3043379"/>
            <a:ext cx="1339397" cy="1339397"/>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2"/>
          <p:cNvSpPr>
            <a:spLocks noChangeArrowheads="1"/>
          </p:cNvSpPr>
          <p:nvPr/>
        </p:nvSpPr>
        <p:spPr bwMode="auto">
          <a:xfrm>
            <a:off x="2053229" y="1011964"/>
            <a:ext cx="5330552" cy="5394831"/>
          </a:xfrm>
          <a:custGeom>
            <a:avLst/>
            <a:gdLst>
              <a:gd name="G0" fmla="+- 7312 0 0"/>
              <a:gd name="G1" fmla="+- 21600 0 7312"/>
              <a:gd name="G2" fmla="+- 21600 0 731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312" y="10800"/>
                </a:moveTo>
                <a:cubicBezTo>
                  <a:pt x="7312" y="12726"/>
                  <a:pt x="8874" y="14288"/>
                  <a:pt x="10800" y="14288"/>
                </a:cubicBezTo>
                <a:cubicBezTo>
                  <a:pt x="12726" y="14288"/>
                  <a:pt x="14288" y="12726"/>
                  <a:pt x="14288" y="10800"/>
                </a:cubicBezTo>
                <a:cubicBezTo>
                  <a:pt x="14288" y="8874"/>
                  <a:pt x="12726" y="7312"/>
                  <a:pt x="10800" y="7312"/>
                </a:cubicBezTo>
                <a:cubicBezTo>
                  <a:pt x="8874" y="7312"/>
                  <a:pt x="7312" y="8874"/>
                  <a:pt x="7312" y="10800"/>
                </a:cubicBezTo>
                <a:close/>
              </a:path>
            </a:pathLst>
          </a:custGeom>
          <a:gradFill>
            <a:gsLst>
              <a:gs pos="0">
                <a:schemeClr val="tx2">
                  <a:lumMod val="60000"/>
                  <a:lumOff val="40000"/>
                </a:schemeClr>
              </a:gs>
              <a:gs pos="35000">
                <a:schemeClr val="tx2">
                  <a:lumMod val="60000"/>
                  <a:lumOff val="40000"/>
                </a:schemeClr>
              </a:gs>
              <a:gs pos="100000">
                <a:schemeClr val="tx2">
                  <a:lumMod val="20000"/>
                  <a:lumOff val="80000"/>
                </a:schemeClr>
              </a:gs>
            </a:gsLst>
          </a:gradFill>
          <a:ln w="22225">
            <a:solidFill>
              <a:schemeClr val="bg1">
                <a:lumMod val="50000"/>
              </a:schemeClr>
            </a:solidFill>
            <a:headEnd/>
            <a:tailEnd/>
          </a:ln>
          <a:effectLst>
            <a:outerShdw dist="38100" dir="5400000" algn="t" rotWithShape="0">
              <a:prstClr val="black">
                <a:alpha val="20000"/>
              </a:prstClr>
            </a:outerShdw>
          </a:effectLst>
        </p:spPr>
        <p:style>
          <a:lnRef idx="1">
            <a:schemeClr val="accent1"/>
          </a:lnRef>
          <a:fillRef idx="2">
            <a:schemeClr val="accent1"/>
          </a:fillRef>
          <a:effectRef idx="1">
            <a:schemeClr val="accent1"/>
          </a:effectRef>
          <a:fontRef idx="minor">
            <a:schemeClr val="dk1"/>
          </a:fontRef>
        </p:style>
        <p:txBody>
          <a:bodyPr wrap="none" anchor="ctr"/>
          <a:lstStyle/>
          <a:p>
            <a:pPr algn="ctr">
              <a:defRPr/>
            </a:pPr>
            <a:endParaRPr lang="en-GB" dirty="0"/>
          </a:p>
        </p:txBody>
      </p:sp>
      <p:sp>
        <p:nvSpPr>
          <p:cNvPr id="35" name="Rounded Rectangle 34"/>
          <p:cNvSpPr/>
          <p:nvPr/>
        </p:nvSpPr>
        <p:spPr>
          <a:xfrm>
            <a:off x="5144090" y="4441251"/>
            <a:ext cx="1318764" cy="1354798"/>
          </a:xfrm>
          <a:prstGeom prst="roundRect">
            <a:avLst>
              <a:gd name="adj" fmla="val 50000"/>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ounded Rectangle 32"/>
          <p:cNvSpPr/>
          <p:nvPr/>
        </p:nvSpPr>
        <p:spPr>
          <a:xfrm>
            <a:off x="5738135" y="2482950"/>
            <a:ext cx="1318764" cy="1354798"/>
          </a:xfrm>
          <a:prstGeom prst="roundRect">
            <a:avLst>
              <a:gd name="adj" fmla="val 50000"/>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ounded Rectangle 31"/>
          <p:cNvSpPr/>
          <p:nvPr/>
        </p:nvSpPr>
        <p:spPr>
          <a:xfrm>
            <a:off x="4011285" y="1295725"/>
            <a:ext cx="1318764" cy="1354798"/>
          </a:xfrm>
          <a:prstGeom prst="roundRect">
            <a:avLst>
              <a:gd name="adj" fmla="val 50000"/>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unded Rectangle 33"/>
          <p:cNvSpPr/>
          <p:nvPr/>
        </p:nvSpPr>
        <p:spPr>
          <a:xfrm>
            <a:off x="2418405" y="2501536"/>
            <a:ext cx="1318764" cy="1354798"/>
          </a:xfrm>
          <a:prstGeom prst="roundRect">
            <a:avLst>
              <a:gd name="adj" fmla="val 50000"/>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ounded Rectangle 35"/>
          <p:cNvSpPr/>
          <p:nvPr/>
        </p:nvSpPr>
        <p:spPr>
          <a:xfrm>
            <a:off x="2939142" y="4454895"/>
            <a:ext cx="1318764" cy="1354798"/>
          </a:xfrm>
          <a:prstGeom prst="roundRect">
            <a:avLst>
              <a:gd name="adj" fmla="val 50000"/>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116486" y="705204"/>
            <a:ext cx="8358052" cy="418645"/>
          </a:xfrm>
        </p:spPr>
        <p:txBody>
          <a:bodyPr/>
          <a:lstStyle/>
          <a:p>
            <a:r>
              <a:rPr lang="en-US" dirty="0" smtClean="0"/>
              <a:t>Academic publishing</a:t>
            </a:r>
            <a:br>
              <a:rPr lang="en-US" dirty="0" smtClean="0"/>
            </a:br>
            <a:r>
              <a:rPr lang="en-US" sz="1800" dirty="0" smtClean="0"/>
              <a:t>The publishing </a:t>
            </a:r>
            <a:r>
              <a:rPr lang="en-US" sz="1800" dirty="0"/>
              <a:t>c</a:t>
            </a:r>
            <a:r>
              <a:rPr lang="en-US" sz="1800" dirty="0" smtClean="0"/>
              <a:t>ycle</a:t>
            </a:r>
            <a:endParaRPr lang="en-US" sz="1800" dirty="0"/>
          </a:p>
        </p:txBody>
      </p:sp>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4" name="Freeform 12"/>
          <p:cNvSpPr>
            <a:spLocks/>
          </p:cNvSpPr>
          <p:nvPr/>
        </p:nvSpPr>
        <p:spPr bwMode="auto">
          <a:xfrm rot="7596892">
            <a:off x="5501750" y="916939"/>
            <a:ext cx="472771" cy="757573"/>
          </a:xfrm>
          <a:custGeom>
            <a:avLst/>
            <a:gdLst/>
            <a:ahLst/>
            <a:cxnLst>
              <a:cxn ang="0">
                <a:pos x="30" y="90"/>
              </a:cxn>
              <a:cxn ang="0">
                <a:pos x="0" y="158"/>
              </a:cxn>
              <a:cxn ang="0">
                <a:pos x="16" y="0"/>
              </a:cxn>
              <a:cxn ang="0">
                <a:pos x="79" y="143"/>
              </a:cxn>
              <a:cxn ang="0">
                <a:pos x="30" y="90"/>
              </a:cxn>
            </a:cxnLst>
            <a:rect l="0" t="0" r="r" b="b"/>
            <a:pathLst>
              <a:path w="79" h="158">
                <a:moveTo>
                  <a:pt x="30" y="90"/>
                </a:moveTo>
                <a:lnTo>
                  <a:pt x="0" y="158"/>
                </a:lnTo>
                <a:lnTo>
                  <a:pt x="16" y="0"/>
                </a:lnTo>
                <a:lnTo>
                  <a:pt x="79" y="143"/>
                </a:lnTo>
                <a:lnTo>
                  <a:pt x="30" y="90"/>
                </a:lnTo>
                <a:close/>
              </a:path>
            </a:pathLst>
          </a:custGeom>
          <a:solidFill>
            <a:schemeClr val="bg1">
              <a:lumMod val="50000"/>
            </a:schemeClr>
          </a:solidFill>
          <a:ln>
            <a:noFill/>
            <a:headEnd/>
            <a:tailEnd/>
          </a:ln>
        </p:spPr>
        <p:style>
          <a:lnRef idx="2">
            <a:schemeClr val="dk1"/>
          </a:lnRef>
          <a:fillRef idx="1">
            <a:schemeClr val="lt1"/>
          </a:fillRef>
          <a:effectRef idx="0">
            <a:schemeClr val="dk1"/>
          </a:effectRef>
          <a:fontRef idx="minor">
            <a:schemeClr val="dk1"/>
          </a:fontRef>
        </p:style>
        <p:txBody>
          <a:bodyPr/>
          <a:lstStyle/>
          <a:p>
            <a:pPr algn="ctr">
              <a:defRPr/>
            </a:pPr>
            <a:endParaRPr lang="en-GB" dirty="0"/>
          </a:p>
        </p:txBody>
      </p:sp>
      <p:sp>
        <p:nvSpPr>
          <p:cNvPr id="15" name="Freeform 12"/>
          <p:cNvSpPr>
            <a:spLocks/>
          </p:cNvSpPr>
          <p:nvPr/>
        </p:nvSpPr>
        <p:spPr bwMode="auto">
          <a:xfrm rot="19033969">
            <a:off x="3124309" y="5571612"/>
            <a:ext cx="472771" cy="757573"/>
          </a:xfrm>
          <a:custGeom>
            <a:avLst/>
            <a:gdLst/>
            <a:ahLst/>
            <a:cxnLst>
              <a:cxn ang="0">
                <a:pos x="30" y="90"/>
              </a:cxn>
              <a:cxn ang="0">
                <a:pos x="0" y="158"/>
              </a:cxn>
              <a:cxn ang="0">
                <a:pos x="16" y="0"/>
              </a:cxn>
              <a:cxn ang="0">
                <a:pos x="79" y="143"/>
              </a:cxn>
              <a:cxn ang="0">
                <a:pos x="30" y="90"/>
              </a:cxn>
            </a:cxnLst>
            <a:rect l="0" t="0" r="r" b="b"/>
            <a:pathLst>
              <a:path w="79" h="158">
                <a:moveTo>
                  <a:pt x="30" y="90"/>
                </a:moveTo>
                <a:lnTo>
                  <a:pt x="0" y="158"/>
                </a:lnTo>
                <a:lnTo>
                  <a:pt x="16" y="0"/>
                </a:lnTo>
                <a:lnTo>
                  <a:pt x="79" y="143"/>
                </a:lnTo>
                <a:lnTo>
                  <a:pt x="30" y="90"/>
                </a:lnTo>
                <a:close/>
              </a:path>
            </a:pathLst>
          </a:custGeom>
          <a:solidFill>
            <a:schemeClr val="bg1">
              <a:lumMod val="50000"/>
            </a:schemeClr>
          </a:solidFill>
          <a:ln>
            <a:noFill/>
            <a:headEnd/>
            <a:tailEnd/>
          </a:ln>
        </p:spPr>
        <p:style>
          <a:lnRef idx="2">
            <a:schemeClr val="dk1"/>
          </a:lnRef>
          <a:fillRef idx="1">
            <a:schemeClr val="lt1"/>
          </a:fillRef>
          <a:effectRef idx="0">
            <a:schemeClr val="dk1"/>
          </a:effectRef>
          <a:fontRef idx="minor">
            <a:schemeClr val="dk1"/>
          </a:fontRef>
        </p:style>
        <p:txBody>
          <a:bodyPr/>
          <a:lstStyle/>
          <a:p>
            <a:pPr algn="ctr">
              <a:defRPr/>
            </a:pPr>
            <a:endParaRPr lang="en-GB" dirty="0"/>
          </a:p>
        </p:txBody>
      </p:sp>
      <p:sp>
        <p:nvSpPr>
          <p:cNvPr id="16" name="Freeform 12"/>
          <p:cNvSpPr>
            <a:spLocks/>
          </p:cNvSpPr>
          <p:nvPr/>
        </p:nvSpPr>
        <p:spPr bwMode="auto">
          <a:xfrm rot="1949519">
            <a:off x="1999950" y="2550640"/>
            <a:ext cx="472771" cy="757573"/>
          </a:xfrm>
          <a:custGeom>
            <a:avLst/>
            <a:gdLst/>
            <a:ahLst/>
            <a:cxnLst>
              <a:cxn ang="0">
                <a:pos x="30" y="90"/>
              </a:cxn>
              <a:cxn ang="0">
                <a:pos x="0" y="158"/>
              </a:cxn>
              <a:cxn ang="0">
                <a:pos x="16" y="0"/>
              </a:cxn>
              <a:cxn ang="0">
                <a:pos x="79" y="143"/>
              </a:cxn>
              <a:cxn ang="0">
                <a:pos x="30" y="90"/>
              </a:cxn>
            </a:cxnLst>
            <a:rect l="0" t="0" r="r" b="b"/>
            <a:pathLst>
              <a:path w="79" h="158">
                <a:moveTo>
                  <a:pt x="30" y="90"/>
                </a:moveTo>
                <a:lnTo>
                  <a:pt x="0" y="158"/>
                </a:lnTo>
                <a:lnTo>
                  <a:pt x="16" y="0"/>
                </a:lnTo>
                <a:lnTo>
                  <a:pt x="79" y="143"/>
                </a:lnTo>
                <a:lnTo>
                  <a:pt x="30" y="90"/>
                </a:lnTo>
                <a:close/>
              </a:path>
            </a:pathLst>
          </a:custGeom>
          <a:solidFill>
            <a:schemeClr val="bg1">
              <a:lumMod val="50000"/>
            </a:schemeClr>
          </a:solidFill>
          <a:ln>
            <a:noFill/>
            <a:headEnd/>
            <a:tailEnd/>
          </a:ln>
        </p:spPr>
        <p:style>
          <a:lnRef idx="2">
            <a:schemeClr val="dk1"/>
          </a:lnRef>
          <a:fillRef idx="1">
            <a:schemeClr val="lt1"/>
          </a:fillRef>
          <a:effectRef idx="0">
            <a:schemeClr val="dk1"/>
          </a:effectRef>
          <a:fontRef idx="minor">
            <a:schemeClr val="dk1"/>
          </a:fontRef>
        </p:style>
        <p:txBody>
          <a:bodyPr/>
          <a:lstStyle/>
          <a:p>
            <a:pPr algn="ctr">
              <a:defRPr/>
            </a:pPr>
            <a:endParaRPr lang="en-GB" dirty="0"/>
          </a:p>
        </p:txBody>
      </p:sp>
      <p:sp>
        <p:nvSpPr>
          <p:cNvPr id="17" name="Freeform 12"/>
          <p:cNvSpPr>
            <a:spLocks/>
          </p:cNvSpPr>
          <p:nvPr/>
        </p:nvSpPr>
        <p:spPr bwMode="auto">
          <a:xfrm rot="13036410">
            <a:off x="6898385" y="4305866"/>
            <a:ext cx="472771" cy="757573"/>
          </a:xfrm>
          <a:custGeom>
            <a:avLst/>
            <a:gdLst/>
            <a:ahLst/>
            <a:cxnLst>
              <a:cxn ang="0">
                <a:pos x="30" y="90"/>
              </a:cxn>
              <a:cxn ang="0">
                <a:pos x="0" y="158"/>
              </a:cxn>
              <a:cxn ang="0">
                <a:pos x="16" y="0"/>
              </a:cxn>
              <a:cxn ang="0">
                <a:pos x="79" y="143"/>
              </a:cxn>
              <a:cxn ang="0">
                <a:pos x="30" y="90"/>
              </a:cxn>
            </a:cxnLst>
            <a:rect l="0" t="0" r="r" b="b"/>
            <a:pathLst>
              <a:path w="79" h="158">
                <a:moveTo>
                  <a:pt x="30" y="90"/>
                </a:moveTo>
                <a:lnTo>
                  <a:pt x="0" y="158"/>
                </a:lnTo>
                <a:lnTo>
                  <a:pt x="16" y="0"/>
                </a:lnTo>
                <a:lnTo>
                  <a:pt x="79" y="143"/>
                </a:lnTo>
                <a:lnTo>
                  <a:pt x="30" y="90"/>
                </a:lnTo>
                <a:close/>
              </a:path>
            </a:pathLst>
          </a:custGeom>
          <a:solidFill>
            <a:schemeClr val="bg1">
              <a:lumMod val="50000"/>
            </a:schemeClr>
          </a:solidFill>
          <a:ln>
            <a:noFill/>
            <a:headEnd/>
            <a:tailEnd/>
          </a:ln>
        </p:spPr>
        <p:style>
          <a:lnRef idx="2">
            <a:schemeClr val="dk1"/>
          </a:lnRef>
          <a:fillRef idx="1">
            <a:schemeClr val="lt1"/>
          </a:fillRef>
          <a:effectRef idx="0">
            <a:schemeClr val="dk1"/>
          </a:effectRef>
          <a:fontRef idx="minor">
            <a:schemeClr val="dk1"/>
          </a:fontRef>
        </p:style>
        <p:txBody>
          <a:bodyPr/>
          <a:lstStyle/>
          <a:p>
            <a:pPr algn="ctr">
              <a:defRPr/>
            </a:pPr>
            <a:endParaRPr lang="en-GB" dirty="0"/>
          </a:p>
        </p:txBody>
      </p:sp>
      <p:sp>
        <p:nvSpPr>
          <p:cNvPr id="4" name="TextBox 3"/>
          <p:cNvSpPr txBox="1"/>
          <p:nvPr/>
        </p:nvSpPr>
        <p:spPr>
          <a:xfrm>
            <a:off x="4106933" y="1611412"/>
            <a:ext cx="1170513" cy="738664"/>
          </a:xfrm>
          <a:prstGeom prst="rect">
            <a:avLst/>
          </a:prstGeom>
          <a:noFill/>
        </p:spPr>
        <p:txBody>
          <a:bodyPr wrap="none" rtlCol="0">
            <a:spAutoFit/>
          </a:bodyPr>
          <a:lstStyle/>
          <a:p>
            <a:pPr algn="ctr"/>
            <a:r>
              <a:rPr lang="en-GB" sz="1400" dirty="0"/>
              <a:t>Solicit &amp; </a:t>
            </a:r>
            <a:endParaRPr lang="en-GB" sz="1400" dirty="0" smtClean="0"/>
          </a:p>
          <a:p>
            <a:pPr algn="ctr"/>
            <a:r>
              <a:rPr lang="en-GB" sz="1400" dirty="0" smtClean="0"/>
              <a:t>manage</a:t>
            </a:r>
          </a:p>
          <a:p>
            <a:pPr algn="ctr"/>
            <a:r>
              <a:rPr lang="en-GB" sz="1400" dirty="0" smtClean="0"/>
              <a:t>submissions</a:t>
            </a:r>
            <a:endParaRPr lang="en-GB" sz="1400" dirty="0"/>
          </a:p>
        </p:txBody>
      </p:sp>
      <p:sp>
        <p:nvSpPr>
          <p:cNvPr id="20" name="TextBox 19"/>
          <p:cNvSpPr txBox="1"/>
          <p:nvPr/>
        </p:nvSpPr>
        <p:spPr>
          <a:xfrm>
            <a:off x="4088647" y="1419126"/>
            <a:ext cx="1183336" cy="1107996"/>
          </a:xfrm>
          <a:prstGeom prst="rect">
            <a:avLst/>
          </a:prstGeom>
          <a:noFill/>
        </p:spPr>
        <p:txBody>
          <a:bodyPr wrap="none" rtlCol="0">
            <a:spAutoFit/>
          </a:bodyPr>
          <a:lstStyle/>
          <a:p>
            <a:pPr algn="ctr"/>
            <a:r>
              <a:rPr lang="en-US" sz="2400" dirty="0" smtClean="0">
                <a:solidFill>
                  <a:schemeClr val="tx2"/>
                </a:solidFill>
                <a:latin typeface="Arial" pitchFamily="34" charset="0"/>
                <a:cs typeface="Arial" pitchFamily="34" charset="0"/>
              </a:rPr>
              <a:t>30-60</a:t>
            </a:r>
            <a:r>
              <a:rPr lang="en-US" sz="1400" dirty="0" smtClean="0">
                <a:solidFill>
                  <a:schemeClr val="tx2"/>
                </a:solidFill>
                <a:latin typeface="Arial" pitchFamily="34" charset="0"/>
                <a:cs typeface="Arial" pitchFamily="34" charset="0"/>
              </a:rPr>
              <a:t>%</a:t>
            </a:r>
            <a:r>
              <a:rPr lang="en-US" sz="1400" dirty="0" smtClean="0">
                <a:latin typeface="Arial" pitchFamily="34" charset="0"/>
                <a:cs typeface="Arial" pitchFamily="34" charset="0"/>
              </a:rPr>
              <a:t> </a:t>
            </a:r>
            <a:br>
              <a:rPr lang="en-US" sz="1400" dirty="0" smtClean="0">
                <a:latin typeface="Arial" pitchFamily="34" charset="0"/>
                <a:cs typeface="Arial" pitchFamily="34" charset="0"/>
              </a:rPr>
            </a:br>
            <a:r>
              <a:rPr lang="en-US" sz="1400" dirty="0" smtClean="0">
                <a:latin typeface="Arial" pitchFamily="34" charset="0"/>
                <a:cs typeface="Arial" pitchFamily="34" charset="0"/>
              </a:rPr>
              <a:t>rejected </a:t>
            </a:r>
            <a:r>
              <a:rPr lang="en-US" sz="1400" dirty="0">
                <a:latin typeface="Arial" pitchFamily="34" charset="0"/>
                <a:cs typeface="Arial" pitchFamily="34" charset="0"/>
              </a:rPr>
              <a:t>by </a:t>
            </a:r>
            <a:r>
              <a:rPr lang="en-US" sz="1400" dirty="0" smtClean="0">
                <a:latin typeface="Arial" pitchFamily="34" charset="0"/>
                <a:cs typeface="Arial" pitchFamily="34" charset="0"/>
              </a:rPr>
              <a:t/>
            </a:r>
            <a:br>
              <a:rPr lang="en-US" sz="1400" dirty="0" smtClean="0">
                <a:latin typeface="Arial" pitchFamily="34" charset="0"/>
                <a:cs typeface="Arial" pitchFamily="34" charset="0"/>
              </a:rPr>
            </a:br>
            <a:r>
              <a:rPr lang="en-US" sz="1400" dirty="0" smtClean="0">
                <a:latin typeface="Arial" pitchFamily="34" charset="0"/>
                <a:cs typeface="Arial" pitchFamily="34" charset="0"/>
              </a:rPr>
              <a:t>&gt; 13,000</a:t>
            </a:r>
          </a:p>
          <a:p>
            <a:pPr algn="ctr"/>
            <a:r>
              <a:rPr lang="en-US" sz="1400" dirty="0" smtClean="0">
                <a:latin typeface="Arial" pitchFamily="34" charset="0"/>
                <a:cs typeface="Arial" pitchFamily="34" charset="0"/>
              </a:rPr>
              <a:t>editors</a:t>
            </a:r>
            <a:endParaRPr lang="en-GB" sz="1400" dirty="0">
              <a:latin typeface="Arial" pitchFamily="34" charset="0"/>
              <a:cs typeface="Arial" pitchFamily="34" charset="0"/>
            </a:endParaRPr>
          </a:p>
        </p:txBody>
      </p:sp>
      <p:sp>
        <p:nvSpPr>
          <p:cNvPr id="22" name="TextBox 21"/>
          <p:cNvSpPr txBox="1"/>
          <p:nvPr/>
        </p:nvSpPr>
        <p:spPr>
          <a:xfrm>
            <a:off x="5803472" y="2917325"/>
            <a:ext cx="1200971" cy="523220"/>
          </a:xfrm>
          <a:prstGeom prst="rect">
            <a:avLst/>
          </a:prstGeom>
          <a:noFill/>
        </p:spPr>
        <p:txBody>
          <a:bodyPr wrap="none" rtlCol="0">
            <a:spAutoFit/>
          </a:bodyPr>
          <a:lstStyle/>
          <a:p>
            <a:pPr algn="ctr"/>
            <a:r>
              <a:rPr lang="en-GB" sz="1400" dirty="0" smtClean="0"/>
              <a:t>Manage</a:t>
            </a:r>
            <a:br>
              <a:rPr lang="en-GB" sz="1400" dirty="0" smtClean="0"/>
            </a:br>
            <a:r>
              <a:rPr lang="en-GB" sz="1400" dirty="0" smtClean="0"/>
              <a:t>Peer Review</a:t>
            </a:r>
            <a:endParaRPr lang="en-GB" sz="1400" dirty="0"/>
          </a:p>
        </p:txBody>
      </p:sp>
      <p:sp>
        <p:nvSpPr>
          <p:cNvPr id="23" name="TextBox 22"/>
          <p:cNvSpPr txBox="1"/>
          <p:nvPr/>
        </p:nvSpPr>
        <p:spPr>
          <a:xfrm>
            <a:off x="5691989" y="2840934"/>
            <a:ext cx="1441535" cy="677108"/>
          </a:xfrm>
          <a:prstGeom prst="rect">
            <a:avLst/>
          </a:prstGeom>
          <a:noFill/>
        </p:spPr>
        <p:txBody>
          <a:bodyPr wrap="square" rtlCol="0">
            <a:spAutoFit/>
          </a:bodyPr>
          <a:lstStyle/>
          <a:p>
            <a:pPr algn="ctr"/>
            <a:r>
              <a:rPr lang="en-US" sz="2400" dirty="0" smtClean="0">
                <a:solidFill>
                  <a:schemeClr val="tx2"/>
                </a:solidFill>
                <a:latin typeface="Arial" pitchFamily="34" charset="0"/>
                <a:cs typeface="Arial" pitchFamily="34" charset="0"/>
              </a:rPr>
              <a:t>557,000</a:t>
            </a:r>
            <a:r>
              <a:rPr lang="en-US" sz="1400" dirty="0" smtClean="0">
                <a:solidFill>
                  <a:schemeClr val="tx2"/>
                </a:solidFill>
                <a:latin typeface="Arial" pitchFamily="34" charset="0"/>
                <a:cs typeface="Arial" pitchFamily="34" charset="0"/>
              </a:rPr>
              <a:t>+</a:t>
            </a:r>
            <a:r>
              <a:rPr lang="en-US" sz="1400" dirty="0" smtClean="0">
                <a:latin typeface="Arial" pitchFamily="34" charset="0"/>
                <a:cs typeface="Arial" pitchFamily="34" charset="0"/>
              </a:rPr>
              <a:t> </a:t>
            </a:r>
            <a:br>
              <a:rPr lang="en-US" sz="1400" dirty="0" smtClean="0">
                <a:latin typeface="Arial" pitchFamily="34" charset="0"/>
                <a:cs typeface="Arial" pitchFamily="34" charset="0"/>
              </a:rPr>
            </a:br>
            <a:r>
              <a:rPr lang="en-US" sz="1400" dirty="0" smtClean="0">
                <a:latin typeface="Arial" pitchFamily="34" charset="0"/>
                <a:cs typeface="Arial" pitchFamily="34" charset="0"/>
              </a:rPr>
              <a:t>reviewers</a:t>
            </a:r>
            <a:endParaRPr lang="en-GB" sz="1400" dirty="0">
              <a:latin typeface="Arial" pitchFamily="34" charset="0"/>
              <a:cs typeface="Arial" pitchFamily="34" charset="0"/>
            </a:endParaRPr>
          </a:p>
        </p:txBody>
      </p:sp>
      <p:sp>
        <p:nvSpPr>
          <p:cNvPr id="25" name="TextBox 24"/>
          <p:cNvSpPr txBox="1"/>
          <p:nvPr/>
        </p:nvSpPr>
        <p:spPr>
          <a:xfrm>
            <a:off x="5066269" y="4867624"/>
            <a:ext cx="1477632" cy="523220"/>
          </a:xfrm>
          <a:prstGeom prst="rect">
            <a:avLst/>
          </a:prstGeom>
          <a:noFill/>
        </p:spPr>
        <p:txBody>
          <a:bodyPr wrap="square" rtlCol="0">
            <a:spAutoFit/>
          </a:bodyPr>
          <a:lstStyle/>
          <a:p>
            <a:pPr algn="ctr"/>
            <a:r>
              <a:rPr lang="en-GB" sz="1400" dirty="0" smtClean="0"/>
              <a:t>Edit &amp;</a:t>
            </a:r>
            <a:br>
              <a:rPr lang="en-GB" sz="1400" dirty="0" smtClean="0"/>
            </a:br>
            <a:r>
              <a:rPr lang="en-GB" sz="1400" dirty="0" smtClean="0"/>
              <a:t>prepare</a:t>
            </a:r>
            <a:endParaRPr lang="en-GB" sz="1400" dirty="0"/>
          </a:p>
        </p:txBody>
      </p:sp>
      <p:sp>
        <p:nvSpPr>
          <p:cNvPr id="26" name="TextBox 25"/>
          <p:cNvSpPr txBox="1"/>
          <p:nvPr/>
        </p:nvSpPr>
        <p:spPr>
          <a:xfrm>
            <a:off x="5022613" y="4715132"/>
            <a:ext cx="1561718" cy="892552"/>
          </a:xfrm>
          <a:prstGeom prst="rect">
            <a:avLst/>
          </a:prstGeom>
          <a:noFill/>
        </p:spPr>
        <p:txBody>
          <a:bodyPr wrap="square" rtlCol="0">
            <a:spAutoFit/>
          </a:bodyPr>
          <a:lstStyle/>
          <a:p>
            <a:pPr algn="ctr"/>
            <a:r>
              <a:rPr lang="en-US" sz="2400" dirty="0" smtClean="0">
                <a:solidFill>
                  <a:schemeClr val="tx2"/>
                </a:solidFill>
                <a:latin typeface="Arial" pitchFamily="34" charset="0"/>
                <a:cs typeface="Arial" pitchFamily="34" charset="0"/>
              </a:rPr>
              <a:t>365,000</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1400" dirty="0" smtClean="0">
                <a:latin typeface="Arial" pitchFamily="34" charset="0"/>
                <a:cs typeface="Arial" pitchFamily="34" charset="0"/>
              </a:rPr>
              <a:t>articles</a:t>
            </a:r>
          </a:p>
          <a:p>
            <a:pPr algn="ctr"/>
            <a:r>
              <a:rPr lang="en-US" sz="1400" dirty="0" smtClean="0">
                <a:latin typeface="Arial" pitchFamily="34" charset="0"/>
                <a:cs typeface="Arial" pitchFamily="34" charset="0"/>
              </a:rPr>
              <a:t>accepted</a:t>
            </a:r>
            <a:endParaRPr lang="en-GB" sz="1400" dirty="0">
              <a:latin typeface="Arial" pitchFamily="34" charset="0"/>
              <a:cs typeface="Arial" pitchFamily="34" charset="0"/>
            </a:endParaRPr>
          </a:p>
        </p:txBody>
      </p:sp>
      <p:sp>
        <p:nvSpPr>
          <p:cNvPr id="28" name="TextBox 27"/>
          <p:cNvSpPr txBox="1"/>
          <p:nvPr/>
        </p:nvSpPr>
        <p:spPr>
          <a:xfrm>
            <a:off x="3090850" y="4972381"/>
            <a:ext cx="1040670" cy="307777"/>
          </a:xfrm>
          <a:prstGeom prst="rect">
            <a:avLst/>
          </a:prstGeom>
          <a:noFill/>
        </p:spPr>
        <p:txBody>
          <a:bodyPr wrap="none" rtlCol="0">
            <a:spAutoFit/>
          </a:bodyPr>
          <a:lstStyle/>
          <a:p>
            <a:pPr algn="ctr"/>
            <a:r>
              <a:rPr lang="en-GB" sz="1400" dirty="0" smtClean="0"/>
              <a:t>Production</a:t>
            </a:r>
            <a:endParaRPr lang="en-GB" sz="1400" dirty="0"/>
          </a:p>
        </p:txBody>
      </p:sp>
      <p:sp>
        <p:nvSpPr>
          <p:cNvPr id="29" name="TextBox 28"/>
          <p:cNvSpPr txBox="1"/>
          <p:nvPr/>
        </p:nvSpPr>
        <p:spPr>
          <a:xfrm>
            <a:off x="2875631" y="4707512"/>
            <a:ext cx="1440628" cy="892552"/>
          </a:xfrm>
          <a:prstGeom prst="rect">
            <a:avLst/>
          </a:prstGeom>
          <a:noFill/>
        </p:spPr>
        <p:txBody>
          <a:bodyPr wrap="square" rtlCol="0">
            <a:spAutoFit/>
          </a:bodyPr>
          <a:lstStyle/>
          <a:p>
            <a:pPr algn="ctr"/>
            <a:r>
              <a:rPr lang="en-US" sz="2400" dirty="0" smtClean="0">
                <a:solidFill>
                  <a:schemeClr val="tx2"/>
                </a:solidFill>
                <a:latin typeface="Arial" pitchFamily="34" charset="0"/>
                <a:cs typeface="Arial" pitchFamily="34" charset="0"/>
              </a:rPr>
              <a:t>12.6</a:t>
            </a:r>
            <a:r>
              <a:rPr lang="en-US" sz="1400" dirty="0" smtClean="0">
                <a:solidFill>
                  <a:schemeClr val="tx2"/>
                </a:solidFill>
                <a:latin typeface="Arial" pitchFamily="34" charset="0"/>
                <a:cs typeface="Arial" pitchFamily="34" charset="0"/>
              </a:rPr>
              <a:t> million </a:t>
            </a:r>
            <a:r>
              <a:rPr lang="en-US" sz="1400" dirty="0" smtClean="0">
                <a:latin typeface="Arial" pitchFamily="34" charset="0"/>
                <a:cs typeface="Arial" pitchFamily="34" charset="0"/>
              </a:rPr>
              <a:t/>
            </a:r>
            <a:br>
              <a:rPr lang="en-US" sz="1400" dirty="0" smtClean="0">
                <a:latin typeface="Arial" pitchFamily="34" charset="0"/>
                <a:cs typeface="Arial" pitchFamily="34" charset="0"/>
              </a:rPr>
            </a:br>
            <a:r>
              <a:rPr lang="en-US" sz="1400" dirty="0" smtClean="0">
                <a:latin typeface="Arial" pitchFamily="34" charset="0"/>
                <a:cs typeface="Arial" pitchFamily="34" charset="0"/>
              </a:rPr>
              <a:t>articles available</a:t>
            </a:r>
            <a:endParaRPr lang="en-GB" sz="1400" dirty="0">
              <a:latin typeface="Arial" pitchFamily="34" charset="0"/>
              <a:cs typeface="Arial" pitchFamily="34" charset="0"/>
            </a:endParaRPr>
          </a:p>
        </p:txBody>
      </p:sp>
      <p:sp>
        <p:nvSpPr>
          <p:cNvPr id="30" name="TextBox 29"/>
          <p:cNvSpPr txBox="1"/>
          <p:nvPr/>
        </p:nvSpPr>
        <p:spPr>
          <a:xfrm>
            <a:off x="2502225" y="2933781"/>
            <a:ext cx="1170513" cy="523220"/>
          </a:xfrm>
          <a:prstGeom prst="rect">
            <a:avLst/>
          </a:prstGeom>
          <a:noFill/>
        </p:spPr>
        <p:txBody>
          <a:bodyPr wrap="none" rtlCol="0">
            <a:spAutoFit/>
          </a:bodyPr>
          <a:lstStyle/>
          <a:p>
            <a:pPr algn="ctr"/>
            <a:r>
              <a:rPr lang="en-GB" sz="1400" dirty="0" smtClean="0"/>
              <a:t>Publish &amp;</a:t>
            </a:r>
            <a:br>
              <a:rPr lang="en-GB" sz="1400" dirty="0" smtClean="0"/>
            </a:br>
            <a:r>
              <a:rPr lang="en-GB" sz="1400" dirty="0" smtClean="0"/>
              <a:t>Disseminate</a:t>
            </a:r>
            <a:endParaRPr lang="en-GB" sz="1400" dirty="0"/>
          </a:p>
        </p:txBody>
      </p:sp>
      <p:sp>
        <p:nvSpPr>
          <p:cNvPr id="31" name="TextBox 30"/>
          <p:cNvSpPr txBox="1"/>
          <p:nvPr/>
        </p:nvSpPr>
        <p:spPr>
          <a:xfrm>
            <a:off x="2383724" y="2656335"/>
            <a:ext cx="1414251" cy="1015663"/>
          </a:xfrm>
          <a:prstGeom prst="rect">
            <a:avLst/>
          </a:prstGeom>
          <a:noFill/>
        </p:spPr>
        <p:txBody>
          <a:bodyPr wrap="square" rtlCol="0">
            <a:spAutoFit/>
          </a:bodyPr>
          <a:lstStyle/>
          <a:p>
            <a:pPr algn="ctr"/>
            <a:r>
              <a:rPr lang="en-GB" sz="1200" dirty="0">
                <a:solidFill>
                  <a:schemeClr val="tx2"/>
                </a:solidFill>
              </a:rPr>
              <a:t>&gt;700 </a:t>
            </a:r>
            <a:r>
              <a:rPr lang="en-GB" sz="1200" dirty="0" smtClean="0">
                <a:solidFill>
                  <a:schemeClr val="tx2"/>
                </a:solidFill>
              </a:rPr>
              <a:t>million</a:t>
            </a:r>
          </a:p>
          <a:p>
            <a:pPr algn="ctr"/>
            <a:r>
              <a:rPr lang="en-GB" sz="1200" dirty="0" smtClean="0"/>
              <a:t>downloads </a:t>
            </a:r>
            <a:r>
              <a:rPr lang="en-GB" sz="1200" dirty="0"/>
              <a:t>by </a:t>
            </a:r>
            <a:endParaRPr lang="en-GB" sz="1200" dirty="0" smtClean="0"/>
          </a:p>
          <a:p>
            <a:pPr algn="ctr"/>
            <a:r>
              <a:rPr lang="en-GB" sz="1200" dirty="0" smtClean="0">
                <a:solidFill>
                  <a:schemeClr val="tx2"/>
                </a:solidFill>
              </a:rPr>
              <a:t>&gt;</a:t>
            </a:r>
            <a:r>
              <a:rPr lang="en-GB" sz="1200" dirty="0">
                <a:solidFill>
                  <a:schemeClr val="tx2"/>
                </a:solidFill>
              </a:rPr>
              <a:t>11 </a:t>
            </a:r>
            <a:r>
              <a:rPr lang="en-GB" sz="1200" dirty="0" smtClean="0">
                <a:solidFill>
                  <a:schemeClr val="tx2"/>
                </a:solidFill>
              </a:rPr>
              <a:t>million</a:t>
            </a:r>
          </a:p>
          <a:p>
            <a:pPr algn="ctr"/>
            <a:r>
              <a:rPr lang="en-GB" sz="1200" dirty="0" smtClean="0"/>
              <a:t>researchers in</a:t>
            </a:r>
          </a:p>
          <a:p>
            <a:pPr algn="ctr"/>
            <a:r>
              <a:rPr lang="en-GB" sz="1200" dirty="0" smtClean="0">
                <a:solidFill>
                  <a:schemeClr val="tx2"/>
                </a:solidFill>
              </a:rPr>
              <a:t>&gt;120 </a:t>
            </a:r>
            <a:r>
              <a:rPr lang="en-GB" sz="1200" dirty="0"/>
              <a:t>countries!</a:t>
            </a:r>
          </a:p>
        </p:txBody>
      </p:sp>
      <p:sp>
        <p:nvSpPr>
          <p:cNvPr id="38" name="TextBox 37"/>
          <p:cNvSpPr txBox="1"/>
          <p:nvPr/>
        </p:nvSpPr>
        <p:spPr>
          <a:xfrm>
            <a:off x="7739805" y="59768"/>
            <a:ext cx="955711" cy="246221"/>
          </a:xfrm>
          <a:prstGeom prst="rect">
            <a:avLst/>
          </a:prstGeom>
          <a:noFill/>
        </p:spPr>
        <p:txBody>
          <a:bodyPr wrap="none" rtlCol="0">
            <a:spAutoFit/>
          </a:bodyPr>
          <a:lstStyle/>
          <a:p>
            <a:r>
              <a:rPr lang="nl-NL" sz="1000" dirty="0" smtClean="0">
                <a:solidFill>
                  <a:schemeClr val="bg1"/>
                </a:solidFill>
              </a:rPr>
              <a:t>January 2015</a:t>
            </a:r>
            <a:endParaRPr lang="en-US" sz="1000" dirty="0">
              <a:solidFill>
                <a:schemeClr val="bg1"/>
              </a:solidFill>
            </a:endParaRPr>
          </a:p>
        </p:txBody>
      </p:sp>
    </p:spTree>
    <p:extLst>
      <p:ext uri="{BB962C8B-B14F-4D97-AF65-F5344CB8AC3E}">
        <p14:creationId xmlns:p14="http://schemas.microsoft.com/office/powerpoint/2010/main" val="80889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22"/>
                                        </p:tgtEl>
                                      </p:cBhvr>
                                    </p:animEffect>
                                    <p:set>
                                      <p:cBhvr>
                                        <p:cTn id="15" dur="1" fill="hold">
                                          <p:stCondLst>
                                            <p:cond delay="499"/>
                                          </p:stCondLst>
                                        </p:cTn>
                                        <p:tgtEl>
                                          <p:spTgt spid="22"/>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25"/>
                                        </p:tgtEl>
                                      </p:cBhvr>
                                    </p:animEffect>
                                    <p:set>
                                      <p:cBhvr>
                                        <p:cTn id="23" dur="1" fill="hold">
                                          <p:stCondLst>
                                            <p:cond delay="499"/>
                                          </p:stCondLst>
                                        </p:cTn>
                                        <p:tgtEl>
                                          <p:spTgt spid="25"/>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28"/>
                                        </p:tgtEl>
                                      </p:cBhvr>
                                    </p:animEffect>
                                    <p:set>
                                      <p:cBhvr>
                                        <p:cTn id="31" dur="1" fill="hold">
                                          <p:stCondLst>
                                            <p:cond delay="499"/>
                                          </p:stCondLst>
                                        </p:cTn>
                                        <p:tgtEl>
                                          <p:spTgt spid="28"/>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500"/>
                                        <p:tgtEl>
                                          <p:spTgt spid="30"/>
                                        </p:tgtEl>
                                      </p:cBhvr>
                                    </p:animEffect>
                                    <p:set>
                                      <p:cBhvr>
                                        <p:cTn id="39" dur="1" fill="hold">
                                          <p:stCondLst>
                                            <p:cond delay="499"/>
                                          </p:stCondLst>
                                        </p:cTn>
                                        <p:tgtEl>
                                          <p:spTgt spid="30"/>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2" grpId="0"/>
      <p:bldP spid="23" grpId="0"/>
      <p:bldP spid="25" grpId="0"/>
      <p:bldP spid="26"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title 28"/>
          <p:cNvSpPr>
            <a:spLocks noGrp="1"/>
          </p:cNvSpPr>
          <p:nvPr>
            <p:ph type="subTitle" idx="1"/>
          </p:nvPr>
        </p:nvSpPr>
        <p:spPr>
          <a:xfrm>
            <a:off x="3363686" y="2960400"/>
            <a:ext cx="5704113" cy="971627"/>
          </a:xfrm>
        </p:spPr>
        <p:txBody>
          <a:bodyPr/>
          <a:lstStyle/>
          <a:p>
            <a:pPr>
              <a:lnSpc>
                <a:spcPct val="100000"/>
              </a:lnSpc>
              <a:spcAft>
                <a:spcPts val="600"/>
              </a:spcAft>
            </a:pPr>
            <a:r>
              <a:rPr lang="nl-NL" sz="3200" b="1" dirty="0" smtClean="0"/>
              <a:t>Literature Review</a:t>
            </a:r>
            <a:endParaRPr lang="en-US" sz="2000" dirty="0"/>
          </a:p>
        </p:txBody>
      </p:sp>
      <p:sp>
        <p:nvSpPr>
          <p:cNvPr id="32" name="Text Placeholder 31"/>
          <p:cNvSpPr>
            <a:spLocks noGrp="1"/>
          </p:cNvSpPr>
          <p:nvPr>
            <p:ph type="body" sz="quarter" idx="12"/>
          </p:nvPr>
        </p:nvSpPr>
        <p:spPr/>
        <p:txBody>
          <a:bodyPr/>
          <a:lstStyle/>
          <a:p>
            <a:r>
              <a:rPr lang="en-US" dirty="0" smtClean="0"/>
              <a:t> </a:t>
            </a:r>
            <a:endParaRPr lang="en-US" dirty="0"/>
          </a:p>
        </p:txBody>
      </p:sp>
      <p:sp>
        <p:nvSpPr>
          <p:cNvPr id="2" name="Text Placeholder 1"/>
          <p:cNvSpPr>
            <a:spLocks noGrp="1"/>
          </p:cNvSpPr>
          <p:nvPr>
            <p:ph type="body" sz="quarter" idx="13"/>
          </p:nvPr>
        </p:nvSpPr>
        <p:spPr/>
        <p:txBody>
          <a:bodyPr/>
          <a:lstStyle/>
          <a:p>
            <a:r>
              <a:rPr lang="en-GB" dirty="0" smtClean="0"/>
              <a:t> </a:t>
            </a:r>
            <a:endParaRPr lang="en-US" dirty="0"/>
          </a:p>
        </p:txBody>
      </p:sp>
      <p:cxnSp>
        <p:nvCxnSpPr>
          <p:cNvPr id="9" name="Straight Connector 8"/>
          <p:cNvCxnSpPr/>
          <p:nvPr/>
        </p:nvCxnSpPr>
        <p:spPr>
          <a:xfrm>
            <a:off x="6520543" y="2177157"/>
            <a:ext cx="0" cy="36957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76331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5757" y="1354950"/>
            <a:ext cx="9051925" cy="1565880"/>
          </a:xfrm>
        </p:spPr>
        <p:txBody>
          <a:bodyPr>
            <a:noAutofit/>
          </a:bodyPr>
          <a:lstStyle/>
          <a:p>
            <a:r>
              <a:rPr lang="en-US" sz="1900" b="1" i="1" dirty="0"/>
              <a:t>Scopus is the largest abstract and citation database of peer-reviewed literature: scientific journals, books and conference proceedings. </a:t>
            </a:r>
            <a:r>
              <a:rPr lang="en-US" sz="1900" dirty="0"/>
              <a:t>Delivering a comprehensive overview of the world's research output in the fields of science, technology, medicine, social sciences, and arts and humanities, Scopus features smart tools to track, analyze and visualize research.</a:t>
            </a:r>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7426" r="12947"/>
          <a:stretch/>
        </p:blipFill>
        <p:spPr bwMode="auto">
          <a:xfrm>
            <a:off x="348803" y="619382"/>
            <a:ext cx="1724696" cy="692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3131"/>
          <a:stretch/>
        </p:blipFill>
        <p:spPr bwMode="auto">
          <a:xfrm>
            <a:off x="90488" y="3129561"/>
            <a:ext cx="8961437" cy="3557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4"/>
          <p:cNvSpPr>
            <a:spLocks noGrp="1"/>
          </p:cNvSpPr>
          <p:nvPr>
            <p:ph type="title"/>
          </p:nvPr>
        </p:nvSpPr>
        <p:spPr>
          <a:xfrm>
            <a:off x="3067211" y="756124"/>
            <a:ext cx="6010471" cy="418645"/>
          </a:xfrm>
        </p:spPr>
        <p:txBody>
          <a:bodyPr/>
          <a:lstStyle/>
          <a:p>
            <a:r>
              <a:rPr lang="en-US" sz="3000" dirty="0" smtClean="0"/>
              <a:t>www.scopus.com</a:t>
            </a:r>
            <a:endParaRPr lang="en-US" sz="3000" dirty="0"/>
          </a:p>
        </p:txBody>
      </p:sp>
    </p:spTree>
    <p:extLst>
      <p:ext uri="{BB962C8B-B14F-4D97-AF65-F5344CB8AC3E}">
        <p14:creationId xmlns:p14="http://schemas.microsoft.com/office/powerpoint/2010/main" val="26004688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1241713"/>
            <a:ext cx="8545132" cy="1346941"/>
          </a:xfrm>
        </p:spPr>
        <p:txBody>
          <a:bodyPr>
            <a:normAutofit/>
          </a:bodyPr>
          <a:lstStyle/>
          <a:p>
            <a:r>
              <a:rPr lang="en-US" sz="1900" dirty="0"/>
              <a:t>ScienceDirect is Elsevier’s leading information solution for researchers, teachers, students, health care professionals and information professionals .</a:t>
            </a:r>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95199"/>
            <a:ext cx="28670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28222"/>
            <a:ext cx="9144000" cy="385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4"/>
          <p:cNvSpPr>
            <a:spLocks noGrp="1"/>
          </p:cNvSpPr>
          <p:nvPr>
            <p:ph type="title"/>
          </p:nvPr>
        </p:nvSpPr>
        <p:spPr>
          <a:xfrm>
            <a:off x="3696045" y="533149"/>
            <a:ext cx="6010471" cy="418645"/>
          </a:xfrm>
        </p:spPr>
        <p:txBody>
          <a:bodyPr/>
          <a:lstStyle/>
          <a:p>
            <a:r>
              <a:rPr lang="en-US" sz="3000" dirty="0" smtClean="0"/>
              <a:t>www.sciencedirect.com</a:t>
            </a:r>
            <a:endParaRPr lang="en-US" sz="3000" dirty="0"/>
          </a:p>
        </p:txBody>
      </p:sp>
    </p:spTree>
    <p:extLst>
      <p:ext uri="{BB962C8B-B14F-4D97-AF65-F5344CB8AC3E}">
        <p14:creationId xmlns:p14="http://schemas.microsoft.com/office/powerpoint/2010/main" val="35128807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6666" y="1466553"/>
            <a:ext cx="8238320" cy="3765589"/>
          </a:xfrm>
        </p:spPr>
        <p:txBody>
          <a:bodyPr>
            <a:normAutofit/>
          </a:bodyPr>
          <a:lstStyle/>
          <a:p>
            <a:r>
              <a:rPr lang="en-US" sz="1900" dirty="0" err="1">
                <a:solidFill>
                  <a:schemeClr val="accent1"/>
                </a:solidFill>
              </a:rPr>
              <a:t>Mendeley</a:t>
            </a:r>
            <a:r>
              <a:rPr lang="en-US" sz="1900" dirty="0">
                <a:solidFill>
                  <a:schemeClr val="accent1"/>
                </a:solidFill>
              </a:rPr>
              <a:t> is a free reference manager and academic social network that can help you organize your research, collaborate with others online, and discover the latest research:</a:t>
            </a:r>
          </a:p>
          <a:p>
            <a:pPr marL="342900" indent="-342900">
              <a:buFont typeface="Arial" panose="020B0604020202020204" pitchFamily="34" charset="0"/>
              <a:buChar char="•"/>
            </a:pPr>
            <a:endParaRPr lang="en-US" sz="1900" dirty="0">
              <a:solidFill>
                <a:schemeClr val="accent1"/>
              </a:solidFill>
            </a:endParaRPr>
          </a:p>
          <a:p>
            <a:pPr marL="342900" indent="-342900">
              <a:buFont typeface="Arial" panose="020B0604020202020204" pitchFamily="34" charset="0"/>
              <a:buChar char="•"/>
            </a:pPr>
            <a:r>
              <a:rPr lang="en-US" sz="1900" dirty="0">
                <a:solidFill>
                  <a:schemeClr val="accent1"/>
                </a:solidFill>
              </a:rPr>
              <a:t>Automatically generate bibliographies</a:t>
            </a:r>
          </a:p>
          <a:p>
            <a:pPr marL="342900" indent="-342900">
              <a:buFont typeface="Arial" panose="020B0604020202020204" pitchFamily="34" charset="0"/>
              <a:buChar char="•"/>
            </a:pPr>
            <a:r>
              <a:rPr lang="en-US" sz="1900" dirty="0">
                <a:solidFill>
                  <a:schemeClr val="accent1"/>
                </a:solidFill>
              </a:rPr>
              <a:t>Collaborate easily with other researchers online</a:t>
            </a:r>
          </a:p>
          <a:p>
            <a:pPr marL="342900" indent="-342900">
              <a:buFont typeface="Arial" panose="020B0604020202020204" pitchFamily="34" charset="0"/>
              <a:buChar char="•"/>
            </a:pPr>
            <a:r>
              <a:rPr lang="en-US" sz="1900" dirty="0">
                <a:solidFill>
                  <a:schemeClr val="accent1"/>
                </a:solidFill>
              </a:rPr>
              <a:t>Easily import papers from other research software</a:t>
            </a:r>
          </a:p>
          <a:p>
            <a:pPr marL="342900" indent="-342900">
              <a:buFont typeface="Arial" panose="020B0604020202020204" pitchFamily="34" charset="0"/>
              <a:buChar char="•"/>
            </a:pPr>
            <a:r>
              <a:rPr lang="en-US" sz="1900" dirty="0">
                <a:solidFill>
                  <a:schemeClr val="accent1"/>
                </a:solidFill>
              </a:rPr>
              <a:t>Find relevant papers based on what you're reading</a:t>
            </a:r>
          </a:p>
          <a:p>
            <a:pPr marL="342900" indent="-342900">
              <a:buFont typeface="Arial" panose="020B0604020202020204" pitchFamily="34" charset="0"/>
              <a:buChar char="•"/>
            </a:pPr>
            <a:r>
              <a:rPr lang="en-US" sz="1900" dirty="0">
                <a:solidFill>
                  <a:schemeClr val="accent1"/>
                </a:solidFill>
              </a:rPr>
              <a:t>Access your papers from anywhere online</a:t>
            </a:r>
          </a:p>
          <a:p>
            <a:pPr marL="342900" indent="-342900">
              <a:buFont typeface="Arial" panose="020B0604020202020204" pitchFamily="34" charset="0"/>
              <a:buChar char="•"/>
            </a:pPr>
            <a:r>
              <a:rPr lang="en-US" sz="1900" dirty="0">
                <a:solidFill>
                  <a:schemeClr val="accent1"/>
                </a:solidFill>
              </a:rPr>
              <a:t>Read papers on the go, with our new iPhone app</a:t>
            </a:r>
          </a:p>
        </p:txBody>
      </p:sp>
      <p:sp>
        <p:nvSpPr>
          <p:cNvPr id="5" name="Text Placeholder 4"/>
          <p:cNvSpPr>
            <a:spLocks noGrp="1"/>
          </p:cNvSpPr>
          <p:nvPr>
            <p:ph type="body" sz="quarter" idx="11"/>
          </p:nvPr>
        </p:nvSpPr>
        <p:spPr/>
        <p:txBody>
          <a:bodyPr/>
          <a:lstStyle/>
          <a:p>
            <a:endParaRPr lang="en-US" dirty="0"/>
          </a:p>
        </p:txBody>
      </p:sp>
      <p:sp>
        <p:nvSpPr>
          <p:cNvPr id="6" name="Text Placeholder 5"/>
          <p:cNvSpPr>
            <a:spLocks noGrp="1"/>
          </p:cNvSpPr>
          <p:nvPr>
            <p:ph type="body" sz="quarter" idx="12"/>
          </p:nvPr>
        </p:nvSpPr>
        <p:spPr/>
        <p:txBody>
          <a:bodyPr/>
          <a:lstStyle/>
          <a:p>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540" y="540529"/>
            <a:ext cx="2085975" cy="77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1"/>
          <p:cNvSpPr txBox="1">
            <a:spLocks/>
          </p:cNvSpPr>
          <p:nvPr/>
        </p:nvSpPr>
        <p:spPr>
          <a:xfrm>
            <a:off x="2794515" y="733409"/>
            <a:ext cx="6349485" cy="38576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endParaRPr lang="en-US" sz="1900" dirty="0">
              <a:solidFill>
                <a:schemeClr val="accent1"/>
              </a:solidFill>
            </a:endParaRPr>
          </a:p>
        </p:txBody>
      </p:sp>
      <p:sp>
        <p:nvSpPr>
          <p:cNvPr id="9" name="Title 4"/>
          <p:cNvSpPr>
            <a:spLocks noGrp="1"/>
          </p:cNvSpPr>
          <p:nvPr>
            <p:ph type="title"/>
          </p:nvPr>
        </p:nvSpPr>
        <p:spPr>
          <a:xfrm>
            <a:off x="3696045" y="733409"/>
            <a:ext cx="6010471" cy="418645"/>
          </a:xfrm>
        </p:spPr>
        <p:txBody>
          <a:bodyPr/>
          <a:lstStyle/>
          <a:p>
            <a:r>
              <a:rPr lang="en-US" sz="3000" dirty="0" smtClean="0"/>
              <a:t>www.mendeley.com</a:t>
            </a:r>
            <a:endParaRPr lang="en-US" sz="3000" dirty="0"/>
          </a:p>
        </p:txBody>
      </p:sp>
    </p:spTree>
    <p:extLst>
      <p:ext uri="{BB962C8B-B14F-4D97-AF65-F5344CB8AC3E}">
        <p14:creationId xmlns:p14="http://schemas.microsoft.com/office/powerpoint/2010/main" val="1295945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4"/>
          <p:cNvSpPr>
            <a:spLocks noGrp="1"/>
          </p:cNvSpPr>
          <p:nvPr>
            <p:ph type="title"/>
          </p:nvPr>
        </p:nvSpPr>
        <p:spPr>
          <a:xfrm>
            <a:off x="337466" y="705204"/>
            <a:ext cx="8358052" cy="418645"/>
          </a:xfrm>
        </p:spPr>
        <p:txBody>
          <a:bodyPr/>
          <a:lstStyle/>
          <a:p>
            <a:r>
              <a:rPr lang="en-GB" dirty="0" smtClean="0"/>
              <a:t>Planning your </a:t>
            </a:r>
            <a:r>
              <a:rPr lang="en-GB" dirty="0"/>
              <a:t>a</a:t>
            </a:r>
            <a:r>
              <a:rPr lang="en-GB" dirty="0" smtClean="0"/>
              <a:t>rticle</a:t>
            </a:r>
            <a:br>
              <a:rPr lang="en-GB" dirty="0" smtClean="0"/>
            </a:br>
            <a:r>
              <a:rPr lang="en-GB" sz="1800" dirty="0" smtClean="0"/>
              <a:t>Are you </a:t>
            </a:r>
            <a:r>
              <a:rPr lang="en-GB" sz="1800" dirty="0"/>
              <a:t>r</a:t>
            </a:r>
            <a:r>
              <a:rPr lang="en-GB" sz="1800" dirty="0" smtClean="0"/>
              <a:t>eady </a:t>
            </a:r>
            <a:r>
              <a:rPr lang="en-GB" sz="1800" dirty="0"/>
              <a:t>t</a:t>
            </a:r>
            <a:r>
              <a:rPr lang="en-GB" sz="1800" dirty="0" smtClean="0"/>
              <a:t>o </a:t>
            </a:r>
            <a:r>
              <a:rPr lang="en-GB" sz="1800" dirty="0"/>
              <a:t>p</a:t>
            </a:r>
            <a:r>
              <a:rPr lang="en-GB" sz="1800" dirty="0" smtClean="0"/>
              <a:t>ublish</a:t>
            </a:r>
            <a:r>
              <a:rPr lang="en-GB" sz="1800" dirty="0"/>
              <a:t>?</a:t>
            </a:r>
            <a:endParaRPr lang="en-US" sz="1800"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9" name="Isosceles Triangle 8"/>
          <p:cNvSpPr/>
          <p:nvPr/>
        </p:nvSpPr>
        <p:spPr>
          <a:xfrm>
            <a:off x="3894268" y="4152435"/>
            <a:ext cx="1060704" cy="1129569"/>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rot="626743">
            <a:off x="2450592" y="4017965"/>
            <a:ext cx="3948056" cy="134471"/>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109618" y="4728006"/>
            <a:ext cx="2452743" cy="553998"/>
          </a:xfrm>
          <a:prstGeom prst="rect">
            <a:avLst/>
          </a:prstGeom>
          <a:noFill/>
        </p:spPr>
        <p:txBody>
          <a:bodyPr wrap="square" rtlCol="0">
            <a:spAutoFit/>
          </a:bodyPr>
          <a:lstStyle/>
          <a:p>
            <a:r>
              <a:rPr lang="en-GB" dirty="0" smtClean="0"/>
              <a:t>Not ready</a:t>
            </a:r>
            <a:br>
              <a:rPr lang="en-GB" dirty="0" smtClean="0"/>
            </a:br>
            <a:r>
              <a:rPr lang="en-GB" sz="1200" dirty="0" smtClean="0"/>
              <a:t>Work has no scientific interest</a:t>
            </a:r>
            <a:endParaRPr lang="en-US" sz="1200" dirty="0"/>
          </a:p>
        </p:txBody>
      </p:sp>
      <p:sp>
        <p:nvSpPr>
          <p:cNvPr id="15" name="TextBox 14"/>
          <p:cNvSpPr txBox="1"/>
          <p:nvPr/>
        </p:nvSpPr>
        <p:spPr>
          <a:xfrm>
            <a:off x="6153754" y="4728006"/>
            <a:ext cx="1844819" cy="553998"/>
          </a:xfrm>
          <a:prstGeom prst="rect">
            <a:avLst/>
          </a:prstGeom>
          <a:noFill/>
        </p:spPr>
        <p:txBody>
          <a:bodyPr wrap="square" rtlCol="0">
            <a:spAutoFit/>
          </a:bodyPr>
          <a:lstStyle/>
          <a:p>
            <a:r>
              <a:rPr lang="en-GB" dirty="0" smtClean="0"/>
              <a:t>Ready</a:t>
            </a:r>
            <a:br>
              <a:rPr lang="en-GB" dirty="0" smtClean="0"/>
            </a:br>
            <a:r>
              <a:rPr lang="en-GB" sz="1200" dirty="0" smtClean="0"/>
              <a:t>Work advances the field</a:t>
            </a:r>
            <a:endParaRPr lang="en-US" sz="1200" dirty="0"/>
          </a:p>
        </p:txBody>
      </p:sp>
      <p:sp>
        <p:nvSpPr>
          <p:cNvPr id="16" name="Rectangle 15"/>
          <p:cNvSpPr/>
          <p:nvPr/>
        </p:nvSpPr>
        <p:spPr>
          <a:xfrm rot="648780">
            <a:off x="2769279" y="3613567"/>
            <a:ext cx="1459895" cy="221010"/>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a:solidFill>
                  <a:schemeClr val="tx1"/>
                </a:solidFill>
              </a:rPr>
              <a:t>Incorrect </a:t>
            </a:r>
            <a:r>
              <a:rPr lang="en-GB" sz="1000" dirty="0" smtClean="0">
                <a:solidFill>
                  <a:schemeClr val="tx1"/>
                </a:solidFill>
              </a:rPr>
              <a:t>conclusions</a:t>
            </a:r>
            <a:endParaRPr lang="en-US" sz="1000" dirty="0">
              <a:solidFill>
                <a:schemeClr val="tx1"/>
              </a:solidFill>
            </a:endParaRPr>
          </a:p>
        </p:txBody>
      </p:sp>
      <p:sp>
        <p:nvSpPr>
          <p:cNvPr id="17" name="Rectangle 16"/>
          <p:cNvSpPr/>
          <p:nvPr/>
        </p:nvSpPr>
        <p:spPr>
          <a:xfrm rot="648780">
            <a:off x="2704215" y="3166146"/>
            <a:ext cx="1716292" cy="448355"/>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smtClean="0">
                <a:solidFill>
                  <a:schemeClr val="tx1"/>
                </a:solidFill>
              </a:rPr>
              <a:t>Duplication  of </a:t>
            </a:r>
            <a:r>
              <a:rPr lang="en-GB" sz="1000" dirty="0">
                <a:solidFill>
                  <a:schemeClr val="tx1"/>
                </a:solidFill>
              </a:rPr>
              <a:t>published </a:t>
            </a:r>
            <a:r>
              <a:rPr lang="en-GB" sz="1000" dirty="0" smtClean="0">
                <a:solidFill>
                  <a:schemeClr val="tx1"/>
                </a:solidFill>
              </a:rPr>
              <a:t>work</a:t>
            </a:r>
            <a:endParaRPr lang="en-GB" sz="1000" dirty="0">
              <a:solidFill>
                <a:schemeClr val="tx1"/>
              </a:solidFill>
            </a:endParaRPr>
          </a:p>
        </p:txBody>
      </p:sp>
      <p:sp>
        <p:nvSpPr>
          <p:cNvPr id="18" name="Rectangle 17"/>
          <p:cNvSpPr/>
          <p:nvPr/>
        </p:nvSpPr>
        <p:spPr>
          <a:xfrm rot="648780">
            <a:off x="3439779" y="2563645"/>
            <a:ext cx="908977" cy="651736"/>
          </a:xfrm>
          <a:prstGeom prst="rect">
            <a:avLst/>
          </a:prstGeom>
          <a:solidFill>
            <a:schemeClr val="bg2">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a:solidFill>
                  <a:schemeClr val="tx1"/>
                </a:solidFill>
              </a:rPr>
              <a:t>Outdated work</a:t>
            </a:r>
          </a:p>
        </p:txBody>
      </p:sp>
      <p:sp>
        <p:nvSpPr>
          <p:cNvPr id="19" name="Rectangle 18"/>
          <p:cNvSpPr/>
          <p:nvPr/>
        </p:nvSpPr>
        <p:spPr>
          <a:xfrm rot="648780">
            <a:off x="4999010" y="3628168"/>
            <a:ext cx="1110706" cy="574595"/>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smtClean="0">
                <a:solidFill>
                  <a:schemeClr val="tx1"/>
                </a:solidFill>
              </a:rPr>
              <a:t>Up-to-date review </a:t>
            </a:r>
            <a:r>
              <a:rPr lang="en-GB" sz="1000" dirty="0">
                <a:solidFill>
                  <a:schemeClr val="tx1"/>
                </a:solidFill>
              </a:rPr>
              <a:t>of a </a:t>
            </a:r>
            <a:r>
              <a:rPr lang="en-GB" sz="1000" dirty="0" smtClean="0">
                <a:solidFill>
                  <a:schemeClr val="tx1"/>
                </a:solidFill>
              </a:rPr>
              <a:t>subject </a:t>
            </a:r>
            <a:r>
              <a:rPr lang="en-GB" sz="1000" dirty="0">
                <a:solidFill>
                  <a:schemeClr val="tx1"/>
                </a:solidFill>
              </a:rPr>
              <a:t>or field</a:t>
            </a:r>
            <a:endParaRPr lang="en-US" sz="1000" dirty="0">
              <a:solidFill>
                <a:schemeClr val="tx1"/>
              </a:solidFill>
            </a:endParaRPr>
          </a:p>
        </p:txBody>
      </p:sp>
      <p:sp>
        <p:nvSpPr>
          <p:cNvPr id="20" name="Rectangle 19"/>
          <p:cNvSpPr/>
          <p:nvPr/>
        </p:nvSpPr>
        <p:spPr>
          <a:xfrm rot="648780">
            <a:off x="4854112" y="3051440"/>
            <a:ext cx="1705435" cy="577084"/>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smtClean="0">
                <a:solidFill>
                  <a:schemeClr val="tx1"/>
                </a:solidFill>
              </a:rPr>
              <a:t>Significant enhancement </a:t>
            </a:r>
            <a:r>
              <a:rPr lang="en-GB" sz="1000" dirty="0">
                <a:solidFill>
                  <a:schemeClr val="tx1"/>
                </a:solidFill>
              </a:rPr>
              <a:t>of published </a:t>
            </a:r>
            <a:r>
              <a:rPr lang="en-GB" sz="1000" dirty="0" smtClean="0">
                <a:solidFill>
                  <a:schemeClr val="tx1"/>
                </a:solidFill>
              </a:rPr>
              <a:t>work</a:t>
            </a:r>
            <a:endParaRPr lang="en-GB" sz="1000" dirty="0">
              <a:solidFill>
                <a:schemeClr val="tx1"/>
              </a:solidFill>
            </a:endParaRPr>
          </a:p>
        </p:txBody>
      </p:sp>
      <p:sp>
        <p:nvSpPr>
          <p:cNvPr id="21" name="Rectangle 20"/>
          <p:cNvSpPr/>
          <p:nvPr/>
        </p:nvSpPr>
        <p:spPr>
          <a:xfrm rot="648780">
            <a:off x="5432940" y="1857739"/>
            <a:ext cx="841039" cy="1188304"/>
          </a:xfrm>
          <a:prstGeom prst="rect">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a:solidFill>
                  <a:schemeClr val="tx1"/>
                </a:solidFill>
              </a:rPr>
              <a:t>Original results or </a:t>
            </a:r>
            <a:r>
              <a:rPr lang="en-GB" sz="1000" dirty="0" smtClean="0">
                <a:solidFill>
                  <a:schemeClr val="tx1"/>
                </a:solidFill>
              </a:rPr>
              <a:t>methods</a:t>
            </a:r>
            <a:endParaRPr lang="en-GB" sz="1000" dirty="0">
              <a:solidFill>
                <a:schemeClr val="tx1"/>
              </a:solidFill>
            </a:endParaRPr>
          </a:p>
        </p:txBody>
      </p:sp>
    </p:spTree>
    <p:extLst>
      <p:ext uri="{BB962C8B-B14F-4D97-AF65-F5344CB8AC3E}">
        <p14:creationId xmlns:p14="http://schemas.microsoft.com/office/powerpoint/2010/main" val="35530381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032"/>
          <p:cNvGrpSpPr>
            <a:grpSpLocks/>
          </p:cNvGrpSpPr>
          <p:nvPr/>
        </p:nvGrpSpPr>
        <p:grpSpPr bwMode="auto">
          <a:xfrm>
            <a:off x="4271750" y="2811440"/>
            <a:ext cx="3532254" cy="3482010"/>
            <a:chOff x="3787" y="2115"/>
            <a:chExt cx="1769" cy="1951"/>
          </a:xfrm>
        </p:grpSpPr>
        <p:pic>
          <p:nvPicPr>
            <p:cNvPr id="14341" name="Picture 1028" descr="j0359143[1]"/>
            <p:cNvPicPr>
              <a:picLocks noChangeAspect="1" noChangeArrowheads="1"/>
            </p:cNvPicPr>
            <p:nvPr/>
          </p:nvPicPr>
          <p:blipFill>
            <a:blip r:embed="rId3" cstate="print"/>
            <a:srcRect/>
            <a:stretch>
              <a:fillRect/>
            </a:stretch>
          </p:blipFill>
          <p:spPr bwMode="auto">
            <a:xfrm rot="1196873">
              <a:off x="3787" y="2115"/>
              <a:ext cx="902" cy="1315"/>
            </a:xfrm>
            <a:prstGeom prst="rect">
              <a:avLst/>
            </a:prstGeom>
            <a:noFill/>
            <a:ln w="9525">
              <a:noFill/>
              <a:miter lim="800000"/>
              <a:headEnd/>
              <a:tailEnd/>
            </a:ln>
          </p:spPr>
        </p:pic>
        <p:grpSp>
          <p:nvGrpSpPr>
            <p:cNvPr id="3" name="Group 1029"/>
            <p:cNvGrpSpPr>
              <a:grpSpLocks/>
            </p:cNvGrpSpPr>
            <p:nvPr/>
          </p:nvGrpSpPr>
          <p:grpSpPr bwMode="auto">
            <a:xfrm rot="952390">
              <a:off x="4468" y="2976"/>
              <a:ext cx="1088" cy="1090"/>
              <a:chOff x="2290" y="1207"/>
              <a:chExt cx="1930" cy="1814"/>
            </a:xfrm>
          </p:grpSpPr>
          <p:pic>
            <p:nvPicPr>
              <p:cNvPr id="14343" name="Picture 1030" descr="j0297763[1]"/>
              <p:cNvPicPr>
                <a:picLocks noChangeAspect="1" noChangeArrowheads="1"/>
              </p:cNvPicPr>
              <p:nvPr/>
            </p:nvPicPr>
            <p:blipFill>
              <a:blip r:embed="rId4" cstate="print"/>
              <a:srcRect/>
              <a:stretch>
                <a:fillRect/>
              </a:stretch>
            </p:blipFill>
            <p:spPr bwMode="auto">
              <a:xfrm rot="1499516">
                <a:off x="3061" y="1842"/>
                <a:ext cx="1159" cy="1112"/>
              </a:xfrm>
              <a:prstGeom prst="rect">
                <a:avLst/>
              </a:prstGeom>
              <a:noFill/>
              <a:ln w="9525">
                <a:noFill/>
                <a:miter lim="800000"/>
                <a:headEnd/>
                <a:tailEnd/>
              </a:ln>
            </p:spPr>
          </p:pic>
          <p:pic>
            <p:nvPicPr>
              <p:cNvPr id="14344" name="Picture 1031" descr="j0349125[1]"/>
              <p:cNvPicPr>
                <a:picLocks noChangeAspect="1" noChangeArrowheads="1"/>
              </p:cNvPicPr>
              <p:nvPr/>
            </p:nvPicPr>
            <p:blipFill>
              <a:blip r:embed="rId5" cstate="print"/>
              <a:srcRect/>
              <a:stretch>
                <a:fillRect/>
              </a:stretch>
            </p:blipFill>
            <p:spPr bwMode="auto">
              <a:xfrm>
                <a:off x="2290" y="1207"/>
                <a:ext cx="1478" cy="1814"/>
              </a:xfrm>
              <a:prstGeom prst="rect">
                <a:avLst/>
              </a:prstGeom>
              <a:noFill/>
              <a:ln w="9525">
                <a:noFill/>
                <a:miter lim="800000"/>
                <a:headEnd/>
                <a:tailEnd/>
              </a:ln>
            </p:spPr>
          </p:pic>
        </p:grpSp>
      </p:grpSp>
      <p:sp>
        <p:nvSpPr>
          <p:cNvPr id="14340" name="Rectangle 1027"/>
          <p:cNvSpPr>
            <a:spLocks noGrp="1" noChangeArrowheads="1"/>
          </p:cNvSpPr>
          <p:nvPr>
            <p:ph type="body" idx="1"/>
          </p:nvPr>
        </p:nvSpPr>
        <p:spPr>
          <a:xfrm>
            <a:off x="755650" y="1557338"/>
            <a:ext cx="7777163" cy="3959225"/>
          </a:xfrm>
        </p:spPr>
        <p:txBody>
          <a:bodyPr/>
          <a:lstStyle/>
          <a:p>
            <a:pPr eaLnBrk="1" hangingPunct="1">
              <a:buFont typeface="Wingdings" pitchFamily="2" charset="2"/>
              <a:buNone/>
            </a:pPr>
            <a:endParaRPr lang="en-US" altLang="zh-CN" dirty="0" smtClean="0">
              <a:solidFill>
                <a:schemeClr val="tx1"/>
              </a:solidFill>
              <a:ea typeface="宋体" pitchFamily="2" charset="-122"/>
              <a:cs typeface="Calibri" pitchFamily="34" charset="0"/>
              <a:sym typeface="Wingdings" pitchFamily="2" charset="2"/>
            </a:endParaRPr>
          </a:p>
          <a:p>
            <a:pPr eaLnBrk="1" hangingPunct="1">
              <a:buFont typeface="Wingdings" pitchFamily="2" charset="2"/>
              <a:buNone/>
            </a:pPr>
            <a:r>
              <a:rPr lang="en-US" altLang="zh-CN" dirty="0" smtClean="0">
                <a:solidFill>
                  <a:schemeClr val="tx1"/>
                </a:solidFill>
                <a:ea typeface="宋体" pitchFamily="2" charset="-122"/>
                <a:cs typeface="Calibri" pitchFamily="34" charset="0"/>
                <a:sym typeface="Wingdings" pitchFamily="2" charset="2"/>
              </a:rPr>
              <a:t>	…your published papers, are a permanent record of your research, are your passport  to your community…</a:t>
            </a:r>
          </a:p>
        </p:txBody>
      </p:sp>
      <p:sp>
        <p:nvSpPr>
          <p:cNvPr id="9" name="Title 1"/>
          <p:cNvSpPr>
            <a:spLocks noGrp="1"/>
          </p:cNvSpPr>
          <p:nvPr>
            <p:ph type="title"/>
          </p:nvPr>
        </p:nvSpPr>
        <p:spPr>
          <a:xfrm>
            <a:off x="457199" y="705204"/>
            <a:ext cx="8238319" cy="418645"/>
          </a:xfrm>
        </p:spPr>
        <p:txBody>
          <a:bodyPr/>
          <a:lstStyle/>
          <a:p>
            <a:r>
              <a:rPr lang="en-US" dirty="0" smtClean="0"/>
              <a:t>Always keep in mind that…</a:t>
            </a:r>
            <a:endParaRPr lang="en-US" dirty="0"/>
          </a:p>
        </p:txBody>
      </p:sp>
    </p:spTree>
    <p:extLst>
      <p:ext uri="{BB962C8B-B14F-4D97-AF65-F5344CB8AC3E}">
        <p14:creationId xmlns:p14="http://schemas.microsoft.com/office/powerpoint/2010/main" val="4088907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6" name="Rectangle 3"/>
          <p:cNvSpPr>
            <a:spLocks noGrp="1" noChangeArrowheads="1"/>
          </p:cNvSpPr>
          <p:nvPr>
            <p:ph type="body" idx="1"/>
          </p:nvPr>
        </p:nvSpPr>
        <p:spPr>
          <a:xfrm>
            <a:off x="914767" y="5373688"/>
            <a:ext cx="6842125" cy="935037"/>
          </a:xfrm>
        </p:spPr>
        <p:txBody>
          <a:bodyPr>
            <a:normAutofit fontScale="92500" lnSpcReduction="20000"/>
          </a:bodyPr>
          <a:lstStyle/>
          <a:p>
            <a:pPr marL="0" indent="0" eaLnBrk="1" hangingPunct="1">
              <a:buNone/>
            </a:pPr>
            <a:r>
              <a:rPr lang="en-US" altLang="zh-CN" sz="2400" b="0" dirty="0" smtClean="0">
                <a:solidFill>
                  <a:schemeClr val="bg2">
                    <a:lumMod val="50000"/>
                  </a:schemeClr>
                </a:solidFill>
                <a:ea typeface="宋体" pitchFamily="2" charset="-122"/>
                <a:cs typeface="Calibri" pitchFamily="34" charset="0"/>
              </a:rPr>
              <a:t>However, editors, reviewers, and the research community don’t consider these reasons when assessing your work. </a:t>
            </a:r>
          </a:p>
        </p:txBody>
      </p:sp>
      <p:pic>
        <p:nvPicPr>
          <p:cNvPr id="39941" name="Picture 4" descr="j0239195[1]"/>
          <p:cNvPicPr>
            <a:picLocks noChangeAspect="1" noChangeArrowheads="1"/>
          </p:cNvPicPr>
          <p:nvPr/>
        </p:nvPicPr>
        <p:blipFill>
          <a:blip r:embed="rId3" cstate="print"/>
          <a:srcRect/>
          <a:stretch>
            <a:fillRect/>
          </a:stretch>
        </p:blipFill>
        <p:spPr bwMode="auto">
          <a:xfrm>
            <a:off x="3824288" y="3552825"/>
            <a:ext cx="1587500" cy="1430338"/>
          </a:xfrm>
          <a:prstGeom prst="rect">
            <a:avLst/>
          </a:prstGeom>
          <a:ln>
            <a:noFill/>
          </a:ln>
          <a:effectLst>
            <a:outerShdw blurRad="292100" dist="139700" dir="2700000" algn="tl" rotWithShape="0">
              <a:srgbClr val="333333">
                <a:alpha val="65000"/>
              </a:srgbClr>
            </a:outerShdw>
          </a:effectLst>
        </p:spPr>
      </p:pic>
      <p:sp>
        <p:nvSpPr>
          <p:cNvPr id="13318" name="AutoShape 5"/>
          <p:cNvSpPr>
            <a:spLocks noChangeArrowheads="1"/>
          </p:cNvSpPr>
          <p:nvPr/>
        </p:nvSpPr>
        <p:spPr bwMode="auto">
          <a:xfrm rot="2521442">
            <a:off x="6162675" y="3293497"/>
            <a:ext cx="1884363" cy="796469"/>
          </a:xfrm>
          <a:prstGeom prst="cloudCallout">
            <a:avLst>
              <a:gd name="adj1" fmla="val -62921"/>
              <a:gd name="adj2" fmla="val 168593"/>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r>
              <a:rPr lang="en-US" altLang="zh-CN" sz="2800" dirty="0">
                <a:solidFill>
                  <a:srgbClr val="FF6600"/>
                </a:solidFill>
                <a:latin typeface="Arial Narrow" pitchFamily="34" charset="0"/>
                <a:ea typeface="宋体" pitchFamily="2" charset="-122"/>
              </a:rPr>
              <a:t>…???</a:t>
            </a:r>
          </a:p>
        </p:txBody>
      </p:sp>
      <p:sp>
        <p:nvSpPr>
          <p:cNvPr id="13319" name="AutoShape 6"/>
          <p:cNvSpPr>
            <a:spLocks noChangeArrowheads="1"/>
          </p:cNvSpPr>
          <p:nvPr/>
        </p:nvSpPr>
        <p:spPr bwMode="auto">
          <a:xfrm rot="1744040">
            <a:off x="4746625" y="1814394"/>
            <a:ext cx="2071688" cy="562213"/>
          </a:xfrm>
          <a:prstGeom prst="cloudCallout">
            <a:avLst>
              <a:gd name="adj1" fmla="val -9097"/>
              <a:gd name="adj2" fmla="val 144278"/>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r>
              <a:rPr lang="en-US" altLang="zh-CN" dirty="0">
                <a:solidFill>
                  <a:schemeClr val="tx1"/>
                </a:solidFill>
                <a:latin typeface="Arial Narrow" pitchFamily="34" charset="0"/>
                <a:ea typeface="宋体" pitchFamily="2" charset="-122"/>
              </a:rPr>
              <a:t>Get promoted?</a:t>
            </a:r>
          </a:p>
        </p:txBody>
      </p:sp>
      <p:sp>
        <p:nvSpPr>
          <p:cNvPr id="13320" name="AutoShape 7"/>
          <p:cNvSpPr>
            <a:spLocks noChangeArrowheads="1"/>
          </p:cNvSpPr>
          <p:nvPr/>
        </p:nvSpPr>
        <p:spPr bwMode="auto">
          <a:xfrm rot="-899659">
            <a:off x="2476500" y="1868369"/>
            <a:ext cx="2024063" cy="562213"/>
          </a:xfrm>
          <a:prstGeom prst="cloudCallout">
            <a:avLst>
              <a:gd name="adj1" fmla="val 5648"/>
              <a:gd name="adj2" fmla="val 107593"/>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en-US" altLang="zh-CN" dirty="0">
                <a:solidFill>
                  <a:schemeClr val="bg2"/>
                </a:solidFill>
                <a:latin typeface="Arial Narrow" pitchFamily="34" charset="0"/>
                <a:ea typeface="宋体" pitchFamily="2" charset="-122"/>
              </a:rPr>
              <a:t>Get funding?</a:t>
            </a:r>
          </a:p>
        </p:txBody>
      </p:sp>
      <p:sp>
        <p:nvSpPr>
          <p:cNvPr id="13321" name="AutoShape 8"/>
          <p:cNvSpPr>
            <a:spLocks noChangeArrowheads="1"/>
          </p:cNvSpPr>
          <p:nvPr/>
        </p:nvSpPr>
        <p:spPr bwMode="auto">
          <a:xfrm rot="-1264613">
            <a:off x="1116013" y="3454281"/>
            <a:ext cx="2024062" cy="562213"/>
          </a:xfrm>
          <a:prstGeom prst="cloudCallout">
            <a:avLst>
              <a:gd name="adj1" fmla="val 61273"/>
              <a:gd name="adj2" fmla="val 53537"/>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r>
              <a:rPr lang="en-US" altLang="zh-CN" dirty="0">
                <a:solidFill>
                  <a:schemeClr val="tx1"/>
                </a:solidFill>
                <a:latin typeface="Arial Narrow" pitchFamily="34" charset="0"/>
                <a:ea typeface="宋体" pitchFamily="2" charset="-122"/>
              </a:rPr>
              <a:t>PhD degree?</a:t>
            </a:r>
          </a:p>
        </p:txBody>
      </p:sp>
      <p:sp>
        <p:nvSpPr>
          <p:cNvPr id="2" name="Title 1"/>
          <p:cNvSpPr>
            <a:spLocks noGrp="1"/>
          </p:cNvSpPr>
          <p:nvPr>
            <p:ph type="title"/>
          </p:nvPr>
        </p:nvSpPr>
        <p:spPr/>
        <p:txBody>
          <a:bodyPr/>
          <a:lstStyle/>
          <a:p>
            <a:r>
              <a:rPr lang="en-US" dirty="0" smtClean="0"/>
              <a:t>Your personal reasons for publishing?</a:t>
            </a:r>
            <a:endParaRPr lang="en-US" dirty="0"/>
          </a:p>
        </p:txBody>
      </p:sp>
    </p:spTree>
    <p:extLst>
      <p:ext uri="{BB962C8B-B14F-4D97-AF65-F5344CB8AC3E}">
        <p14:creationId xmlns:p14="http://schemas.microsoft.com/office/powerpoint/2010/main" val="3301136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21"/>
                                        </p:tgtEl>
                                        <p:attrNameLst>
                                          <p:attrName>style.visibility</p:attrName>
                                        </p:attrNameLst>
                                      </p:cBhvr>
                                      <p:to>
                                        <p:strVal val="visible"/>
                                      </p:to>
                                    </p:set>
                                    <p:anim calcmode="lin" valueType="num">
                                      <p:cBhvr additive="base">
                                        <p:cTn id="7" dur="500" fill="hold"/>
                                        <p:tgtEl>
                                          <p:spTgt spid="13321"/>
                                        </p:tgtEl>
                                        <p:attrNameLst>
                                          <p:attrName>ppt_x</p:attrName>
                                        </p:attrNameLst>
                                      </p:cBhvr>
                                      <p:tavLst>
                                        <p:tav tm="0">
                                          <p:val>
                                            <p:strVal val="#ppt_x"/>
                                          </p:val>
                                        </p:tav>
                                        <p:tav tm="100000">
                                          <p:val>
                                            <p:strVal val="#ppt_x"/>
                                          </p:val>
                                        </p:tav>
                                      </p:tavLst>
                                    </p:anim>
                                    <p:anim calcmode="lin" valueType="num">
                                      <p:cBhvr additive="base">
                                        <p:cTn id="8" dur="500" fill="hold"/>
                                        <p:tgtEl>
                                          <p:spTgt spid="133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320"/>
                                        </p:tgtEl>
                                        <p:attrNameLst>
                                          <p:attrName>style.visibility</p:attrName>
                                        </p:attrNameLst>
                                      </p:cBhvr>
                                      <p:to>
                                        <p:strVal val="visible"/>
                                      </p:to>
                                    </p:set>
                                    <p:anim calcmode="lin" valueType="num">
                                      <p:cBhvr additive="base">
                                        <p:cTn id="11" dur="500" fill="hold"/>
                                        <p:tgtEl>
                                          <p:spTgt spid="13320"/>
                                        </p:tgtEl>
                                        <p:attrNameLst>
                                          <p:attrName>ppt_x</p:attrName>
                                        </p:attrNameLst>
                                      </p:cBhvr>
                                      <p:tavLst>
                                        <p:tav tm="0">
                                          <p:val>
                                            <p:strVal val="#ppt_x"/>
                                          </p:val>
                                        </p:tav>
                                        <p:tav tm="100000">
                                          <p:val>
                                            <p:strVal val="#ppt_x"/>
                                          </p:val>
                                        </p:tav>
                                      </p:tavLst>
                                    </p:anim>
                                    <p:anim calcmode="lin" valueType="num">
                                      <p:cBhvr additive="base">
                                        <p:cTn id="12" dur="500" fill="hold"/>
                                        <p:tgtEl>
                                          <p:spTgt spid="133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319"/>
                                        </p:tgtEl>
                                        <p:attrNameLst>
                                          <p:attrName>style.visibility</p:attrName>
                                        </p:attrNameLst>
                                      </p:cBhvr>
                                      <p:to>
                                        <p:strVal val="visible"/>
                                      </p:to>
                                    </p:set>
                                    <p:anim calcmode="lin" valueType="num">
                                      <p:cBhvr additive="base">
                                        <p:cTn id="15" dur="500" fill="hold"/>
                                        <p:tgtEl>
                                          <p:spTgt spid="13319"/>
                                        </p:tgtEl>
                                        <p:attrNameLst>
                                          <p:attrName>ppt_x</p:attrName>
                                        </p:attrNameLst>
                                      </p:cBhvr>
                                      <p:tavLst>
                                        <p:tav tm="0">
                                          <p:val>
                                            <p:strVal val="#ppt_x"/>
                                          </p:val>
                                        </p:tav>
                                        <p:tav tm="100000">
                                          <p:val>
                                            <p:strVal val="#ppt_x"/>
                                          </p:val>
                                        </p:tav>
                                      </p:tavLst>
                                    </p:anim>
                                    <p:anim calcmode="lin" valueType="num">
                                      <p:cBhvr additive="base">
                                        <p:cTn id="16" dur="500" fill="hold"/>
                                        <p:tgtEl>
                                          <p:spTgt spid="133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318"/>
                                        </p:tgtEl>
                                        <p:attrNameLst>
                                          <p:attrName>style.visibility</p:attrName>
                                        </p:attrNameLst>
                                      </p:cBhvr>
                                      <p:to>
                                        <p:strVal val="visible"/>
                                      </p:to>
                                    </p:set>
                                    <p:anim calcmode="lin" valueType="num">
                                      <p:cBhvr additive="base">
                                        <p:cTn id="19" dur="500" fill="hold"/>
                                        <p:tgtEl>
                                          <p:spTgt spid="13318"/>
                                        </p:tgtEl>
                                        <p:attrNameLst>
                                          <p:attrName>ppt_x</p:attrName>
                                        </p:attrNameLst>
                                      </p:cBhvr>
                                      <p:tavLst>
                                        <p:tav tm="0">
                                          <p:val>
                                            <p:strVal val="#ppt_x"/>
                                          </p:val>
                                        </p:tav>
                                        <p:tav tm="100000">
                                          <p:val>
                                            <p:strVal val="#ppt_x"/>
                                          </p:val>
                                        </p:tav>
                                      </p:tavLst>
                                    </p:anim>
                                    <p:anim calcmode="lin" valueType="num">
                                      <p:cBhvr additive="base">
                                        <p:cTn id="20" dur="500" fill="hold"/>
                                        <p:tgtEl>
                                          <p:spTgt spid="133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p:bldP spid="13318" grpId="0" animBg="1"/>
      <p:bldP spid="13319" grpId="0" animBg="1"/>
      <p:bldP spid="13320" grpId="0" animBg="1"/>
      <p:bldP spid="133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0" name="Title 4"/>
          <p:cNvSpPr>
            <a:spLocks noGrp="1"/>
          </p:cNvSpPr>
          <p:nvPr>
            <p:ph type="title"/>
          </p:nvPr>
        </p:nvSpPr>
        <p:spPr>
          <a:xfrm>
            <a:off x="337466" y="705204"/>
            <a:ext cx="8358052" cy="873225"/>
          </a:xfrm>
        </p:spPr>
        <p:txBody>
          <a:bodyPr/>
          <a:lstStyle/>
          <a:p>
            <a:r>
              <a:rPr lang="en-GB" dirty="0"/>
              <a:t>Choosing the right journal</a:t>
            </a:r>
            <a:r>
              <a:rPr lang="en-GB" dirty="0" smtClean="0"/>
              <a:t/>
            </a:r>
            <a:br>
              <a:rPr lang="en-GB" dirty="0" smtClean="0"/>
            </a:br>
            <a:r>
              <a:rPr lang="en-GB" sz="1800" b="1" dirty="0" smtClean="0">
                <a:latin typeface="+mn-lt"/>
              </a:rPr>
              <a:t>Best practices</a:t>
            </a:r>
            <a:endParaRPr lang="en-GB" sz="1800" b="1" dirty="0">
              <a:latin typeface="+mn-lt"/>
              <a:cs typeface="Arial" panose="020B0604020202020204" pitchFamily="34" charset="0"/>
            </a:endParaRPr>
          </a:p>
        </p:txBody>
      </p:sp>
      <p:sp>
        <p:nvSpPr>
          <p:cNvPr id="2" name="Rectangle 1"/>
          <p:cNvSpPr/>
          <p:nvPr/>
        </p:nvSpPr>
        <p:spPr>
          <a:xfrm>
            <a:off x="489472" y="1794751"/>
            <a:ext cx="7664824" cy="2862322"/>
          </a:xfrm>
          <a:prstGeom prst="rect">
            <a:avLst/>
          </a:prstGeom>
        </p:spPr>
        <p:txBody>
          <a:bodyPr wrap="square">
            <a:spAutoFit/>
          </a:bodyPr>
          <a:lstStyle/>
          <a:p>
            <a:pPr marL="342900" indent="-342900">
              <a:buClr>
                <a:schemeClr val="tx2"/>
              </a:buClr>
              <a:buSzPct val="130000"/>
              <a:buFont typeface="Wingdings" panose="05000000000000000000" pitchFamily="2" charset="2"/>
              <a:buChar char="§"/>
            </a:pPr>
            <a:r>
              <a:rPr lang="en-GB" dirty="0" smtClean="0"/>
              <a:t>Aim to reach the intended audience for your work</a:t>
            </a:r>
          </a:p>
          <a:p>
            <a:pPr marL="342900" indent="-342900">
              <a:buClr>
                <a:schemeClr val="tx2"/>
              </a:buClr>
              <a:buSzPct val="130000"/>
              <a:buFont typeface="Wingdings" panose="05000000000000000000" pitchFamily="2" charset="2"/>
              <a:buChar char="§"/>
            </a:pPr>
            <a:r>
              <a:rPr lang="en-GB" dirty="0" smtClean="0"/>
              <a:t>Choose only one journal, as simultaneous submissions are prohibited</a:t>
            </a:r>
          </a:p>
          <a:p>
            <a:pPr marL="342900" indent="-342900">
              <a:buClr>
                <a:schemeClr val="tx2"/>
              </a:buClr>
              <a:buSzPct val="130000"/>
              <a:buFont typeface="Wingdings" panose="05000000000000000000" pitchFamily="2" charset="2"/>
              <a:buChar char="§"/>
            </a:pPr>
            <a:r>
              <a:rPr lang="en-GB" dirty="0" smtClean="0"/>
              <a:t>Supervisor and colleagues can provide good suggestions </a:t>
            </a:r>
          </a:p>
          <a:p>
            <a:pPr marL="342900" indent="-342900">
              <a:buClr>
                <a:schemeClr val="tx2"/>
              </a:buClr>
              <a:buSzPct val="130000"/>
              <a:buFont typeface="Wingdings" panose="05000000000000000000" pitchFamily="2" charset="2"/>
              <a:buChar char="§"/>
            </a:pPr>
            <a:r>
              <a:rPr lang="en-GB" dirty="0" smtClean="0"/>
              <a:t>Shortlist a handful of candidate journals, and investigate them:</a:t>
            </a:r>
          </a:p>
          <a:p>
            <a:pPr>
              <a:buClr>
                <a:schemeClr val="tx2"/>
              </a:buClr>
              <a:buSzPct val="130000"/>
            </a:pPr>
            <a:endParaRPr lang="en-GB" dirty="0" smtClean="0"/>
          </a:p>
          <a:p>
            <a:pPr marL="800100" lvl="1" indent="-342900">
              <a:buClr>
                <a:schemeClr val="tx2"/>
              </a:buClr>
              <a:buSzPct val="130000"/>
              <a:buFont typeface="Arial" panose="020B0604020202020204" pitchFamily="34" charset="0"/>
              <a:buChar char="•"/>
            </a:pPr>
            <a:r>
              <a:rPr lang="en-GB" dirty="0" smtClean="0"/>
              <a:t>Aims</a:t>
            </a:r>
          </a:p>
          <a:p>
            <a:pPr marL="800100" lvl="1" indent="-342900">
              <a:buClr>
                <a:schemeClr val="tx2"/>
              </a:buClr>
              <a:buSzPct val="130000"/>
              <a:buFont typeface="Arial" panose="020B0604020202020204" pitchFamily="34" charset="0"/>
              <a:buChar char="•"/>
            </a:pPr>
            <a:r>
              <a:rPr lang="en-GB" dirty="0" smtClean="0"/>
              <a:t>Scope</a:t>
            </a:r>
          </a:p>
          <a:p>
            <a:pPr marL="800100" lvl="1" indent="-342900">
              <a:buClr>
                <a:schemeClr val="tx2"/>
              </a:buClr>
              <a:buSzPct val="130000"/>
              <a:buFont typeface="Arial" panose="020B0604020202020204" pitchFamily="34" charset="0"/>
              <a:buChar char="•"/>
            </a:pPr>
            <a:r>
              <a:rPr lang="en-GB" dirty="0" smtClean="0"/>
              <a:t>Accepted types of articles</a:t>
            </a:r>
          </a:p>
          <a:p>
            <a:pPr marL="800100" lvl="1" indent="-342900">
              <a:buClr>
                <a:schemeClr val="tx2"/>
              </a:buClr>
              <a:buSzPct val="130000"/>
              <a:buFont typeface="Arial" panose="020B0604020202020204" pitchFamily="34" charset="0"/>
              <a:buChar char="•"/>
            </a:pPr>
            <a:r>
              <a:rPr lang="en-GB" dirty="0" smtClean="0"/>
              <a:t>Readership</a:t>
            </a:r>
          </a:p>
          <a:p>
            <a:pPr marL="800100" lvl="1" indent="-342900">
              <a:buClr>
                <a:schemeClr val="tx2"/>
              </a:buClr>
              <a:buSzPct val="130000"/>
              <a:buFont typeface="Arial" panose="020B0604020202020204" pitchFamily="34" charset="0"/>
              <a:buChar char="•"/>
            </a:pPr>
            <a:r>
              <a:rPr lang="en-GB" dirty="0" smtClean="0"/>
              <a:t>Current hot topics</a:t>
            </a:r>
            <a:endParaRPr lang="en-GB" dirty="0"/>
          </a:p>
        </p:txBody>
      </p:sp>
      <p:sp>
        <p:nvSpPr>
          <p:cNvPr id="11" name="TextBox 10"/>
          <p:cNvSpPr txBox="1"/>
          <p:nvPr/>
        </p:nvSpPr>
        <p:spPr>
          <a:xfrm>
            <a:off x="968188" y="4794905"/>
            <a:ext cx="5282006" cy="646331"/>
          </a:xfrm>
          <a:prstGeom prst="rect">
            <a:avLst/>
          </a:prstGeom>
          <a:solidFill>
            <a:schemeClr val="tx2">
              <a:lumMod val="20000"/>
              <a:lumOff val="80000"/>
            </a:schemeClr>
          </a:solidFill>
          <a:ln>
            <a:solidFill>
              <a:schemeClr val="tx2">
                <a:lumMod val="40000"/>
                <a:lumOff val="60000"/>
              </a:schemeClr>
            </a:solidFill>
          </a:ln>
        </p:spPr>
        <p:txBody>
          <a:bodyPr wrap="square" rtlCol="0">
            <a:spAutoFit/>
          </a:bodyPr>
          <a:lstStyle/>
          <a:p>
            <a:r>
              <a:rPr lang="en-GB" dirty="0" smtClean="0"/>
              <a:t>Articles </a:t>
            </a:r>
            <a:r>
              <a:rPr lang="en-GB" dirty="0"/>
              <a:t>in your </a:t>
            </a:r>
            <a:r>
              <a:rPr lang="en-GB" dirty="0" smtClean="0"/>
              <a:t>reference list will </a:t>
            </a:r>
            <a:r>
              <a:rPr lang="en-GB" dirty="0"/>
              <a:t>usually lead you directly to the right journals.</a:t>
            </a:r>
          </a:p>
        </p:txBody>
      </p:sp>
    </p:spTree>
    <p:extLst>
      <p:ext uri="{BB962C8B-B14F-4D97-AF65-F5344CB8AC3E}">
        <p14:creationId xmlns:p14="http://schemas.microsoft.com/office/powerpoint/2010/main" val="3372783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58" y="1021842"/>
            <a:ext cx="7530084" cy="4814316"/>
          </a:xfrm>
          <a:prstGeom prst="rect">
            <a:avLst/>
          </a:prstGeom>
        </p:spPr>
      </p:pic>
    </p:spTree>
    <p:extLst>
      <p:ext uri="{BB962C8B-B14F-4D97-AF65-F5344CB8AC3E}">
        <p14:creationId xmlns:p14="http://schemas.microsoft.com/office/powerpoint/2010/main" val="3960313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a:xfrm>
            <a:off x="457199" y="499140"/>
            <a:ext cx="8238319" cy="418645"/>
          </a:xfrm>
        </p:spPr>
        <p:txBody>
          <a:bodyPr/>
          <a:lstStyle/>
          <a:p>
            <a:r>
              <a:rPr lang="en-US" dirty="0"/>
              <a:t>How to choose Journal By Using Scopus</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7131"/>
            <a:ext cx="9144000" cy="538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4229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How to choose a Journal By Using Scopus</a:t>
            </a:r>
            <a:endParaRPr lang="en-US" dirty="0"/>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403" y="1348391"/>
            <a:ext cx="8266113" cy="493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17829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446324" y="1272035"/>
            <a:ext cx="1523416" cy="1523416"/>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10321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err="1"/>
              <a:t>Bibliometric</a:t>
            </a:r>
            <a:r>
              <a:rPr lang="en-GB" dirty="0"/>
              <a:t> indicators</a:t>
            </a:r>
          </a:p>
        </p:txBody>
      </p:sp>
      <p:sp>
        <p:nvSpPr>
          <p:cNvPr id="13" name="Content Placeholder 5"/>
          <p:cNvSpPr>
            <a:spLocks noGrp="1"/>
          </p:cNvSpPr>
          <p:nvPr>
            <p:ph idx="1"/>
          </p:nvPr>
        </p:nvSpPr>
        <p:spPr>
          <a:xfrm>
            <a:off x="428907" y="1719398"/>
            <a:ext cx="1553898" cy="775607"/>
          </a:xfrm>
        </p:spPr>
        <p:txBody>
          <a:bodyPr>
            <a:normAutofit/>
          </a:bodyPr>
          <a:lstStyle/>
          <a:p>
            <a:pPr algn="ctr">
              <a:buClr>
                <a:schemeClr val="tx2"/>
              </a:buClr>
              <a:buSzPct val="130000"/>
            </a:pPr>
            <a:r>
              <a:rPr lang="en-GB" sz="1800" b="1" dirty="0" smtClean="0"/>
              <a:t>Impact</a:t>
            </a:r>
            <a:br>
              <a:rPr lang="en-GB" sz="1800" b="1" dirty="0" smtClean="0"/>
            </a:br>
            <a:r>
              <a:rPr lang="en-GB" sz="1800" b="1" dirty="0" smtClean="0"/>
              <a:t>Factor</a:t>
            </a:r>
            <a:endParaRPr lang="en-GB" sz="1800" dirty="0" smtClean="0"/>
          </a:p>
        </p:txBody>
      </p:sp>
      <p:sp>
        <p:nvSpPr>
          <p:cNvPr id="21" name="Left-Right Arrow 20"/>
          <p:cNvSpPr/>
          <p:nvPr/>
        </p:nvSpPr>
        <p:spPr>
          <a:xfrm>
            <a:off x="446324" y="2947841"/>
            <a:ext cx="8376092" cy="609600"/>
          </a:xfrm>
          <a:prstGeom prst="leftRightArrow">
            <a:avLst/>
          </a:prstGeom>
          <a:solidFill>
            <a:schemeClr val="tx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p:cNvSpPr/>
          <p:nvPr/>
        </p:nvSpPr>
        <p:spPr>
          <a:xfrm>
            <a:off x="2147242" y="1272035"/>
            <a:ext cx="1523416" cy="1523416"/>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Content Placeholder 5"/>
          <p:cNvSpPr txBox="1">
            <a:spLocks/>
          </p:cNvSpPr>
          <p:nvPr/>
        </p:nvSpPr>
        <p:spPr>
          <a:xfrm>
            <a:off x="2062850" y="1837560"/>
            <a:ext cx="1699251" cy="775607"/>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lgn="ctr">
              <a:buClr>
                <a:schemeClr val="tx2"/>
              </a:buClr>
              <a:buSzPct val="130000"/>
            </a:pPr>
            <a:r>
              <a:rPr lang="en-GB" sz="1800" b="1" dirty="0" err="1" smtClean="0"/>
              <a:t>Eigenfactor</a:t>
            </a:r>
            <a:endParaRPr lang="en-GB" sz="1800" dirty="0" smtClean="0"/>
          </a:p>
        </p:txBody>
      </p:sp>
      <p:sp>
        <p:nvSpPr>
          <p:cNvPr id="30" name="Oval 29"/>
          <p:cNvSpPr/>
          <p:nvPr/>
        </p:nvSpPr>
        <p:spPr>
          <a:xfrm>
            <a:off x="3825320" y="1272035"/>
            <a:ext cx="1523416" cy="1523416"/>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Content Placeholder 5"/>
          <p:cNvSpPr txBox="1">
            <a:spLocks/>
          </p:cNvSpPr>
          <p:nvPr/>
        </p:nvSpPr>
        <p:spPr>
          <a:xfrm>
            <a:off x="3740928" y="1863686"/>
            <a:ext cx="1699251" cy="775607"/>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lgn="ctr">
              <a:buClr>
                <a:schemeClr val="tx2"/>
              </a:buClr>
              <a:buSzPct val="130000"/>
            </a:pPr>
            <a:r>
              <a:rPr lang="en-GB" sz="1800" b="1" dirty="0" smtClean="0"/>
              <a:t>SJR</a:t>
            </a:r>
            <a:endParaRPr lang="en-GB" sz="1800" dirty="0" smtClean="0"/>
          </a:p>
        </p:txBody>
      </p:sp>
      <p:sp>
        <p:nvSpPr>
          <p:cNvPr id="34" name="Oval 33"/>
          <p:cNvSpPr/>
          <p:nvPr/>
        </p:nvSpPr>
        <p:spPr>
          <a:xfrm>
            <a:off x="5510915" y="1272035"/>
            <a:ext cx="1523416" cy="1523416"/>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Content Placeholder 5"/>
          <p:cNvSpPr txBox="1">
            <a:spLocks/>
          </p:cNvSpPr>
          <p:nvPr/>
        </p:nvSpPr>
        <p:spPr>
          <a:xfrm>
            <a:off x="5439586" y="1850623"/>
            <a:ext cx="1699251" cy="775607"/>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lgn="ctr">
              <a:buClr>
                <a:schemeClr val="tx2"/>
              </a:buClr>
              <a:buSzPct val="130000"/>
            </a:pPr>
            <a:r>
              <a:rPr lang="en-GB" sz="1800" b="1" dirty="0" smtClean="0"/>
              <a:t>SNIP</a:t>
            </a:r>
            <a:endParaRPr lang="en-GB" sz="1800" dirty="0" smtClean="0"/>
          </a:p>
        </p:txBody>
      </p:sp>
      <p:sp>
        <p:nvSpPr>
          <p:cNvPr id="36" name="Oval 35"/>
          <p:cNvSpPr/>
          <p:nvPr/>
        </p:nvSpPr>
        <p:spPr>
          <a:xfrm>
            <a:off x="7202056" y="1272035"/>
            <a:ext cx="1523416" cy="1523416"/>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5"/>
          <p:cNvSpPr txBox="1">
            <a:spLocks/>
          </p:cNvSpPr>
          <p:nvPr/>
        </p:nvSpPr>
        <p:spPr>
          <a:xfrm>
            <a:off x="7117664" y="1863686"/>
            <a:ext cx="1699251" cy="775607"/>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lgn="ctr">
              <a:buClr>
                <a:schemeClr val="tx2"/>
              </a:buClr>
              <a:buSzPct val="130000"/>
            </a:pPr>
            <a:r>
              <a:rPr lang="en-GB" sz="1800" b="1" dirty="0" smtClean="0"/>
              <a:t>H-Index</a:t>
            </a:r>
            <a:endParaRPr lang="en-GB" sz="1800" dirty="0" smtClean="0"/>
          </a:p>
        </p:txBody>
      </p:sp>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993" y="3448594"/>
            <a:ext cx="3409406" cy="3409406"/>
          </a:xfrm>
          <a:prstGeom prst="rect">
            <a:avLst/>
          </a:prstGeom>
        </p:spPr>
      </p:pic>
    </p:spTree>
    <p:extLst>
      <p:ext uri="{BB962C8B-B14F-4D97-AF65-F5344CB8AC3E}">
        <p14:creationId xmlns:p14="http://schemas.microsoft.com/office/powerpoint/2010/main" val="17899680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body" idx="1"/>
          </p:nvPr>
        </p:nvSpPr>
        <p:spPr>
          <a:xfrm>
            <a:off x="611188" y="1700808"/>
            <a:ext cx="8207375" cy="4006850"/>
          </a:xfrm>
        </p:spPr>
        <p:txBody>
          <a:bodyPr>
            <a:normAutofit fontScale="92500" lnSpcReduction="20000"/>
          </a:bodyPr>
          <a:lstStyle/>
          <a:p>
            <a:pPr>
              <a:buFont typeface="Wingdings" pitchFamily="2" charset="2"/>
              <a:buNone/>
              <a:defRPr/>
            </a:pPr>
            <a:r>
              <a:rPr lang="en-US" altLang="zh-CN" sz="2200" dirty="0">
                <a:solidFill>
                  <a:srgbClr val="006699"/>
                </a:solidFill>
                <a:effectLst>
                  <a:outerShdw blurRad="38100" dist="38100" dir="2700000" algn="tl">
                    <a:srgbClr val="FFFFFF"/>
                  </a:outerShdw>
                </a:effectLst>
                <a:latin typeface="Arial" pitchFamily="34" charset="0"/>
                <a:ea typeface="宋体" pitchFamily="2" charset="-122"/>
                <a:cs typeface="Arial" pitchFamily="34" charset="0"/>
              </a:rPr>
              <a:t>Impact Factor</a:t>
            </a:r>
          </a:p>
          <a:p>
            <a:pPr>
              <a:buFont typeface="Wingdings" pitchFamily="2" charset="2"/>
              <a:buNone/>
              <a:defRPr/>
            </a:pPr>
            <a:r>
              <a:rPr lang="en-US" altLang="zh-CN" sz="2200" i="1" dirty="0">
                <a:solidFill>
                  <a:srgbClr val="006699"/>
                </a:solidFill>
                <a:effectLst>
                  <a:outerShdw blurRad="38100" dist="38100" dir="2700000" algn="tl">
                    <a:srgbClr val="FFFFFF"/>
                  </a:outerShdw>
                </a:effectLst>
                <a:latin typeface="Arial" pitchFamily="34" charset="0"/>
                <a:ea typeface="宋体" pitchFamily="2" charset="-122"/>
                <a:cs typeface="Arial" pitchFamily="34" charset="0"/>
              </a:rPr>
              <a:t>[the average annual number of citations per article published]</a:t>
            </a:r>
          </a:p>
          <a:p>
            <a:pPr>
              <a:buFont typeface="Wingdings" pitchFamily="2" charset="2"/>
              <a:buNone/>
              <a:defRPr/>
            </a:pPr>
            <a:endParaRPr lang="de-DE" altLang="zh-CN" sz="2200" dirty="0">
              <a:solidFill>
                <a:srgbClr val="006699"/>
              </a:solidFill>
              <a:latin typeface="Arial" pitchFamily="34" charset="0"/>
              <a:ea typeface="宋体" pitchFamily="2" charset="-122"/>
              <a:cs typeface="Arial" pitchFamily="34" charset="0"/>
            </a:endParaRPr>
          </a:p>
          <a:p>
            <a:pPr>
              <a:defRPr/>
            </a:pPr>
            <a:r>
              <a:rPr lang="de-DE" altLang="zh-CN" sz="2200" dirty="0">
                <a:solidFill>
                  <a:srgbClr val="006699"/>
                </a:solidFill>
                <a:latin typeface="Arial" pitchFamily="34" charset="0"/>
                <a:ea typeface="宋体" pitchFamily="2" charset="-122"/>
                <a:cs typeface="Arial" pitchFamily="34" charset="0"/>
              </a:rPr>
              <a:t>For example, the </a:t>
            </a:r>
            <a:r>
              <a:rPr lang="de-DE" altLang="zh-CN" sz="2200" dirty="0" smtClean="0">
                <a:solidFill>
                  <a:srgbClr val="006699"/>
                </a:solidFill>
                <a:latin typeface="Arial" pitchFamily="34" charset="0"/>
                <a:ea typeface="宋体" pitchFamily="2" charset="-122"/>
                <a:cs typeface="Arial" pitchFamily="34" charset="0"/>
              </a:rPr>
              <a:t>2011 </a:t>
            </a:r>
            <a:r>
              <a:rPr lang="de-DE" altLang="zh-CN" sz="2200" dirty="0">
                <a:solidFill>
                  <a:srgbClr val="006699"/>
                </a:solidFill>
                <a:latin typeface="Arial" pitchFamily="34" charset="0"/>
                <a:ea typeface="宋体" pitchFamily="2" charset="-122"/>
                <a:cs typeface="Arial" pitchFamily="34" charset="0"/>
              </a:rPr>
              <a:t>impact factor for a journal would be calculated as follows:</a:t>
            </a:r>
          </a:p>
          <a:p>
            <a:pPr lvl="1">
              <a:defRPr/>
            </a:pPr>
            <a:r>
              <a:rPr lang="de-DE" altLang="zh-CN" sz="2200" i="1" dirty="0">
                <a:solidFill>
                  <a:srgbClr val="006699"/>
                </a:solidFill>
                <a:latin typeface="Arial" pitchFamily="34" charset="0"/>
                <a:ea typeface="宋体" pitchFamily="2" charset="-122"/>
                <a:cs typeface="Arial" pitchFamily="34" charset="0"/>
              </a:rPr>
              <a:t>A</a:t>
            </a:r>
            <a:r>
              <a:rPr lang="de-DE" altLang="zh-CN" sz="2200" dirty="0">
                <a:solidFill>
                  <a:srgbClr val="006699"/>
                </a:solidFill>
                <a:latin typeface="Arial" pitchFamily="34" charset="0"/>
                <a:ea typeface="宋体" pitchFamily="2" charset="-122"/>
                <a:cs typeface="Arial" pitchFamily="34" charset="0"/>
              </a:rPr>
              <a:t> = the number of times articles published in </a:t>
            </a:r>
            <a:r>
              <a:rPr lang="de-DE" altLang="zh-CN" sz="2200" dirty="0" smtClean="0">
                <a:solidFill>
                  <a:srgbClr val="006699"/>
                </a:solidFill>
                <a:latin typeface="Arial" pitchFamily="34" charset="0"/>
                <a:ea typeface="宋体" pitchFamily="2" charset="-122"/>
                <a:cs typeface="Arial" pitchFamily="34" charset="0"/>
              </a:rPr>
              <a:t>2009 </a:t>
            </a:r>
            <a:r>
              <a:rPr lang="de-DE" altLang="zh-CN" sz="2200" dirty="0">
                <a:solidFill>
                  <a:srgbClr val="006699"/>
                </a:solidFill>
                <a:latin typeface="Arial" pitchFamily="34" charset="0"/>
                <a:ea typeface="宋体" pitchFamily="2" charset="-122"/>
                <a:cs typeface="Arial" pitchFamily="34" charset="0"/>
              </a:rPr>
              <a:t>and </a:t>
            </a:r>
            <a:r>
              <a:rPr lang="de-DE" altLang="zh-CN" sz="2200" dirty="0" smtClean="0">
                <a:solidFill>
                  <a:srgbClr val="006699"/>
                </a:solidFill>
                <a:latin typeface="Arial" pitchFamily="34" charset="0"/>
                <a:ea typeface="宋体" pitchFamily="2" charset="-122"/>
                <a:cs typeface="Arial" pitchFamily="34" charset="0"/>
              </a:rPr>
              <a:t>2010 </a:t>
            </a:r>
            <a:r>
              <a:rPr lang="de-DE" altLang="zh-CN" sz="2200" dirty="0">
                <a:solidFill>
                  <a:srgbClr val="006699"/>
                </a:solidFill>
                <a:latin typeface="Arial" pitchFamily="34" charset="0"/>
                <a:ea typeface="宋体" pitchFamily="2" charset="-122"/>
                <a:cs typeface="Arial" pitchFamily="34" charset="0"/>
              </a:rPr>
              <a:t>were cited in indexed journals during </a:t>
            </a:r>
            <a:r>
              <a:rPr lang="de-DE" altLang="zh-CN" sz="2200" dirty="0" smtClean="0">
                <a:solidFill>
                  <a:srgbClr val="006699"/>
                </a:solidFill>
                <a:latin typeface="Arial" pitchFamily="34" charset="0"/>
                <a:ea typeface="宋体" pitchFamily="2" charset="-122"/>
                <a:cs typeface="Arial" pitchFamily="34" charset="0"/>
              </a:rPr>
              <a:t>2011</a:t>
            </a:r>
            <a:endParaRPr lang="de-DE" altLang="zh-CN" sz="2200" dirty="0">
              <a:solidFill>
                <a:srgbClr val="006699"/>
              </a:solidFill>
              <a:latin typeface="Arial" pitchFamily="34" charset="0"/>
              <a:ea typeface="宋体" pitchFamily="2" charset="-122"/>
              <a:cs typeface="Arial" pitchFamily="34" charset="0"/>
            </a:endParaRPr>
          </a:p>
          <a:p>
            <a:pPr lvl="1">
              <a:defRPr/>
            </a:pPr>
            <a:r>
              <a:rPr lang="de-DE" altLang="zh-CN" sz="2200" i="1" dirty="0">
                <a:solidFill>
                  <a:srgbClr val="006699"/>
                </a:solidFill>
                <a:latin typeface="Arial" pitchFamily="34" charset="0"/>
                <a:ea typeface="宋体" pitchFamily="2" charset="-122"/>
                <a:cs typeface="Arial" pitchFamily="34" charset="0"/>
              </a:rPr>
              <a:t>B</a:t>
            </a:r>
            <a:r>
              <a:rPr lang="de-DE" altLang="zh-CN" sz="2200" dirty="0">
                <a:solidFill>
                  <a:srgbClr val="006699"/>
                </a:solidFill>
                <a:latin typeface="Arial" pitchFamily="34" charset="0"/>
                <a:ea typeface="宋体" pitchFamily="2" charset="-122"/>
                <a:cs typeface="Arial" pitchFamily="34" charset="0"/>
              </a:rPr>
              <a:t> = the number of "citable items" (usually articles, reviews, proceedings or notes; not editorials and letters-to-the-Editor) published in </a:t>
            </a:r>
            <a:r>
              <a:rPr lang="de-DE" altLang="zh-CN" sz="2200" dirty="0" smtClean="0">
                <a:solidFill>
                  <a:srgbClr val="006699"/>
                </a:solidFill>
                <a:latin typeface="Arial" pitchFamily="34" charset="0"/>
                <a:ea typeface="宋体" pitchFamily="2" charset="-122"/>
                <a:cs typeface="Arial" pitchFamily="34" charset="0"/>
              </a:rPr>
              <a:t>2009 and 2010 </a:t>
            </a:r>
            <a:endParaRPr lang="de-DE" altLang="zh-CN" sz="2200" dirty="0">
              <a:solidFill>
                <a:srgbClr val="006699"/>
              </a:solidFill>
              <a:latin typeface="Arial" pitchFamily="34" charset="0"/>
              <a:ea typeface="宋体" pitchFamily="2" charset="-122"/>
              <a:cs typeface="Arial" pitchFamily="34" charset="0"/>
            </a:endParaRPr>
          </a:p>
          <a:p>
            <a:pPr lvl="1">
              <a:defRPr/>
            </a:pPr>
            <a:r>
              <a:rPr lang="de-DE" altLang="zh-CN" sz="2200" dirty="0" smtClean="0">
                <a:solidFill>
                  <a:srgbClr val="006699"/>
                </a:solidFill>
                <a:latin typeface="Arial" pitchFamily="34" charset="0"/>
                <a:ea typeface="宋体" pitchFamily="2" charset="-122"/>
                <a:cs typeface="Arial" pitchFamily="34" charset="0"/>
              </a:rPr>
              <a:t>2011 </a:t>
            </a:r>
            <a:r>
              <a:rPr lang="de-DE" altLang="zh-CN" sz="2200" dirty="0">
                <a:solidFill>
                  <a:srgbClr val="006699"/>
                </a:solidFill>
                <a:latin typeface="Arial" pitchFamily="34" charset="0"/>
                <a:ea typeface="宋体" pitchFamily="2" charset="-122"/>
                <a:cs typeface="Arial" pitchFamily="34" charset="0"/>
              </a:rPr>
              <a:t>impact factor = </a:t>
            </a:r>
            <a:r>
              <a:rPr lang="de-DE" altLang="zh-CN" sz="2200" i="1" dirty="0">
                <a:solidFill>
                  <a:srgbClr val="006699"/>
                </a:solidFill>
                <a:latin typeface="Arial" pitchFamily="34" charset="0"/>
                <a:ea typeface="宋体" pitchFamily="2" charset="-122"/>
                <a:cs typeface="Arial" pitchFamily="34" charset="0"/>
              </a:rPr>
              <a:t>A</a:t>
            </a:r>
            <a:r>
              <a:rPr lang="de-DE" altLang="zh-CN" sz="2200" dirty="0">
                <a:solidFill>
                  <a:srgbClr val="006699"/>
                </a:solidFill>
                <a:latin typeface="Arial" pitchFamily="34" charset="0"/>
                <a:ea typeface="宋体" pitchFamily="2" charset="-122"/>
                <a:cs typeface="Arial" pitchFamily="34" charset="0"/>
              </a:rPr>
              <a:t>/</a:t>
            </a:r>
            <a:r>
              <a:rPr lang="de-DE" altLang="zh-CN" sz="2200" i="1" dirty="0">
                <a:solidFill>
                  <a:srgbClr val="006699"/>
                </a:solidFill>
                <a:latin typeface="Arial" pitchFamily="34" charset="0"/>
                <a:ea typeface="宋体" pitchFamily="2" charset="-122"/>
                <a:cs typeface="Arial" pitchFamily="34" charset="0"/>
              </a:rPr>
              <a:t>B</a:t>
            </a:r>
            <a:r>
              <a:rPr lang="de-DE" altLang="zh-CN" sz="2200" dirty="0">
                <a:solidFill>
                  <a:srgbClr val="006699"/>
                </a:solidFill>
                <a:effectLst>
                  <a:outerShdw blurRad="38100" dist="38100" dir="2700000" algn="tl">
                    <a:srgbClr val="000000"/>
                  </a:outerShdw>
                </a:effectLst>
                <a:latin typeface="Arial" pitchFamily="34" charset="0"/>
                <a:ea typeface="宋体" pitchFamily="2" charset="-122"/>
                <a:cs typeface="Arial" pitchFamily="34" charset="0"/>
              </a:rPr>
              <a:t> </a:t>
            </a:r>
          </a:p>
          <a:p>
            <a:pPr lvl="1">
              <a:defRPr/>
            </a:pPr>
            <a:r>
              <a:rPr lang="de-DE" altLang="zh-CN" sz="2200" b="1" dirty="0">
                <a:solidFill>
                  <a:srgbClr val="006699"/>
                </a:solidFill>
                <a:latin typeface="Arial" pitchFamily="34" charset="0"/>
                <a:ea typeface="宋体" pitchFamily="2" charset="-122"/>
                <a:cs typeface="Arial" pitchFamily="34" charset="0"/>
              </a:rPr>
              <a:t>e.g.     </a:t>
            </a:r>
            <a:r>
              <a:rPr lang="de-DE" altLang="zh-CN" sz="2200" b="1" u="sng" dirty="0">
                <a:solidFill>
                  <a:srgbClr val="006699"/>
                </a:solidFill>
                <a:latin typeface="Arial" pitchFamily="34" charset="0"/>
                <a:ea typeface="宋体" pitchFamily="2" charset="-122"/>
                <a:cs typeface="Arial" pitchFamily="34" charset="0"/>
              </a:rPr>
              <a:t>600 citations</a:t>
            </a:r>
            <a:r>
              <a:rPr lang="de-DE" altLang="zh-CN" sz="2200" b="1" dirty="0">
                <a:solidFill>
                  <a:srgbClr val="006699"/>
                </a:solidFill>
                <a:latin typeface="Arial" pitchFamily="34" charset="0"/>
                <a:ea typeface="宋体" pitchFamily="2" charset="-122"/>
                <a:cs typeface="Arial" pitchFamily="34" charset="0"/>
              </a:rPr>
              <a:t>         = 2 </a:t>
            </a:r>
          </a:p>
          <a:p>
            <a:pPr lvl="1">
              <a:buFont typeface="Wingdings" pitchFamily="2" charset="2"/>
              <a:buNone/>
              <a:defRPr/>
            </a:pPr>
            <a:r>
              <a:rPr lang="de-DE" altLang="zh-CN" sz="2200" b="1" dirty="0">
                <a:solidFill>
                  <a:srgbClr val="006699"/>
                </a:solidFill>
                <a:latin typeface="Arial" pitchFamily="34" charset="0"/>
                <a:ea typeface="宋体" pitchFamily="2" charset="-122"/>
                <a:cs typeface="Arial" pitchFamily="34" charset="0"/>
              </a:rPr>
              <a:t>		     150 + 150 articles</a:t>
            </a:r>
          </a:p>
          <a:p>
            <a:pPr>
              <a:buFont typeface="Wingdings" pitchFamily="2" charset="2"/>
              <a:buNone/>
              <a:defRPr/>
            </a:pPr>
            <a:endParaRPr lang="en-US" altLang="zh-CN" sz="1800" dirty="0">
              <a:effectLst>
                <a:outerShdw blurRad="38100" dist="38100" dir="2700000" algn="tl">
                  <a:srgbClr val="000000"/>
                </a:outerShdw>
              </a:effectLst>
              <a:ea typeface="宋体" pitchFamily="2" charset="-122"/>
            </a:endParaRPr>
          </a:p>
        </p:txBody>
      </p:sp>
      <p:sp>
        <p:nvSpPr>
          <p:cNvPr id="48131" name="Rectangle 3"/>
          <p:cNvSpPr>
            <a:spLocks noGrp="1" noChangeArrowheads="1"/>
          </p:cNvSpPr>
          <p:nvPr>
            <p:ph type="title"/>
          </p:nvPr>
        </p:nvSpPr>
        <p:spPr>
          <a:xfrm>
            <a:off x="684213" y="764704"/>
            <a:ext cx="8166100" cy="685800"/>
          </a:xfrm>
        </p:spPr>
        <p:txBody>
          <a:bodyPr>
            <a:normAutofit/>
          </a:bodyPr>
          <a:lstStyle/>
          <a:p>
            <a:pPr>
              <a:defRPr/>
            </a:pPr>
            <a:r>
              <a:rPr lang="en-US" altLang="zh-CN" b="0" dirty="0"/>
              <a:t>Impact Factor</a:t>
            </a:r>
            <a:endParaRPr lang="zh-CN" altLang="en-US" b="0" dirty="0"/>
          </a:p>
        </p:txBody>
      </p:sp>
      <p:pic>
        <p:nvPicPr>
          <p:cNvPr id="41989" name="Picture 5" descr="http://www.randform.org/blog/wp-content/2007/05/Impakt.jpg"/>
          <p:cNvPicPr>
            <a:picLocks noChangeAspect="1" noChangeArrowheads="1"/>
          </p:cNvPicPr>
          <p:nvPr/>
        </p:nvPicPr>
        <p:blipFill>
          <a:blip r:embed="rId3" cstate="print"/>
          <a:srcRect/>
          <a:stretch>
            <a:fillRect/>
          </a:stretch>
        </p:blipFill>
        <p:spPr bwMode="auto">
          <a:xfrm>
            <a:off x="5429256" y="4572008"/>
            <a:ext cx="2076889"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logo.png"/>
          <p:cNvPicPr>
            <a:picLocks noChangeAspect="1"/>
          </p:cNvPicPr>
          <p:nvPr/>
        </p:nvPicPr>
        <p:blipFill>
          <a:blip r:embed="rId4" cstate="print"/>
          <a:stretch>
            <a:fillRect/>
          </a:stretch>
        </p:blipFill>
        <p:spPr>
          <a:xfrm>
            <a:off x="6876256" y="110088"/>
            <a:ext cx="2088232" cy="694925"/>
          </a:xfrm>
          <a:prstGeom prst="rect">
            <a:avLst/>
          </a:prstGeom>
        </p:spPr>
      </p:pic>
    </p:spTree>
    <p:extLst>
      <p:ext uri="{BB962C8B-B14F-4D97-AF65-F5344CB8AC3E}">
        <p14:creationId xmlns:p14="http://schemas.microsoft.com/office/powerpoint/2010/main" val="4085620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114300" fontAlgn="base">
              <a:spcAft>
                <a:spcPct val="0"/>
              </a:spcAft>
              <a:buClr>
                <a:schemeClr val="accent1"/>
              </a:buClr>
              <a:defRPr/>
            </a:pPr>
            <a:r>
              <a:rPr lang="en-GB" b="0" dirty="0"/>
              <a:t>SJR- </a:t>
            </a:r>
            <a:r>
              <a:rPr lang="en-GB" b="0" dirty="0" err="1"/>
              <a:t>SCImago</a:t>
            </a:r>
            <a:r>
              <a:rPr lang="en-GB" b="0" dirty="0"/>
              <a:t> Journal Rank</a:t>
            </a:r>
            <a:endParaRPr lang="en-US" b="0" dirty="0"/>
          </a:p>
        </p:txBody>
      </p:sp>
      <p:sp>
        <p:nvSpPr>
          <p:cNvPr id="3" name="Content Placeholder 2"/>
          <p:cNvSpPr>
            <a:spLocks noGrp="1"/>
          </p:cNvSpPr>
          <p:nvPr>
            <p:ph idx="1"/>
          </p:nvPr>
        </p:nvSpPr>
        <p:spPr>
          <a:xfrm>
            <a:off x="457200" y="1500110"/>
            <a:ext cx="5762847" cy="4898146"/>
          </a:xfrm>
        </p:spPr>
        <p:txBody>
          <a:bodyPr>
            <a:normAutofit/>
          </a:bodyPr>
          <a:lstStyle/>
          <a:p>
            <a:pPr>
              <a:buFontTx/>
              <a:buChar char="•"/>
              <a:defRPr/>
            </a:pPr>
            <a:r>
              <a:rPr lang="en-GB" sz="2000" u="sng" dirty="0" err="1">
                <a:solidFill>
                  <a:srgbClr val="006699"/>
                </a:solidFill>
                <a:latin typeface="Arial" pitchFamily="34" charset="0"/>
                <a:cs typeface="Arial" pitchFamily="34" charset="0"/>
              </a:rPr>
              <a:t>SCImago</a:t>
            </a:r>
            <a:r>
              <a:rPr lang="en-GB" sz="2000" u="sng" dirty="0">
                <a:solidFill>
                  <a:srgbClr val="006699"/>
                </a:solidFill>
                <a:latin typeface="Arial" pitchFamily="34" charset="0"/>
                <a:cs typeface="Arial" pitchFamily="34" charset="0"/>
              </a:rPr>
              <a:t> Journal Rank (SJR)</a:t>
            </a:r>
            <a:r>
              <a:rPr lang="en-GB" sz="2000" dirty="0">
                <a:solidFill>
                  <a:srgbClr val="006699"/>
                </a:solidFill>
                <a:latin typeface="Arial" pitchFamily="34" charset="0"/>
                <a:cs typeface="Arial" pitchFamily="34" charset="0"/>
              </a:rPr>
              <a:t> , is a measure of the scientific prestige of scholarly sources: value of weighted citations per document. A source transfers its own 'prestige', or status, to another source through the act of citing it. </a:t>
            </a:r>
          </a:p>
          <a:p>
            <a:pPr>
              <a:buFontTx/>
              <a:buChar char="•"/>
              <a:defRPr/>
            </a:pPr>
            <a:r>
              <a:rPr lang="en-GB" sz="2000" i="1" dirty="0">
                <a:solidFill>
                  <a:srgbClr val="006699"/>
                </a:solidFill>
                <a:latin typeface="Arial" pitchFamily="34" charset="0"/>
                <a:cs typeface="Arial" pitchFamily="34" charset="0"/>
              </a:rPr>
              <a:t>A citation from a source with a relatively high SJR is worth more than a citation from a source with a lower SJR. </a:t>
            </a:r>
            <a:endParaRPr lang="en-GB" sz="2000" dirty="0">
              <a:solidFill>
                <a:srgbClr val="006699"/>
              </a:solidFill>
              <a:latin typeface="Arial" pitchFamily="34" charset="0"/>
              <a:ea typeface="宋体" pitchFamily="2" charset="-122"/>
              <a:cs typeface="Arial" pitchFamily="34" charset="0"/>
            </a:endParaRPr>
          </a:p>
          <a:p>
            <a:pPr marL="86868" indent="0">
              <a:buNone/>
            </a:pPr>
            <a:endParaRPr lang="en-US" sz="2400" dirty="0"/>
          </a:p>
        </p:txBody>
      </p:sp>
      <p:pic>
        <p:nvPicPr>
          <p:cNvPr id="5" name="Picture 8"/>
          <p:cNvPicPr>
            <a:picLocks noChangeAspect="1" noChangeArrowheads="1"/>
          </p:cNvPicPr>
          <p:nvPr/>
        </p:nvPicPr>
        <p:blipFill>
          <a:blip r:embed="rId2" cstate="print"/>
          <a:srcRect/>
          <a:stretch>
            <a:fillRect/>
          </a:stretch>
        </p:blipFill>
        <p:spPr bwMode="auto">
          <a:xfrm>
            <a:off x="6325006" y="1589014"/>
            <a:ext cx="2370512" cy="1977581"/>
          </a:xfrm>
          <a:prstGeom prst="rect">
            <a:avLst/>
          </a:prstGeom>
          <a:noFill/>
          <a:ln w="12700" algn="ctr">
            <a:solidFill>
              <a:srgbClr val="0070C0"/>
            </a:solidFill>
            <a:miter lim="800000"/>
            <a:headEnd/>
            <a:tailEnd/>
          </a:ln>
        </p:spPr>
      </p:pic>
    </p:spTree>
    <p:extLst>
      <p:ext uri="{BB962C8B-B14F-4D97-AF65-F5344CB8AC3E}">
        <p14:creationId xmlns:p14="http://schemas.microsoft.com/office/powerpoint/2010/main" val="400343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pic>
        <p:nvPicPr>
          <p:cNvPr id="11" name="Picture 2" descr="X:\elsevier\rachel\campus\WORDMARK\ELSPublishingCampus_WMK_151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1016" y="6399106"/>
            <a:ext cx="2941400" cy="24683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838950" y="2163405"/>
            <a:ext cx="2309422" cy="1722795"/>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6824609" y="2163404"/>
            <a:ext cx="0" cy="1722796"/>
          </a:xfrm>
          <a:prstGeom prst="line">
            <a:avLst/>
          </a:prstGeom>
          <a:ln w="762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Content Placeholder 5"/>
          <p:cNvSpPr txBox="1">
            <a:spLocks/>
          </p:cNvSpPr>
          <p:nvPr/>
        </p:nvSpPr>
        <p:spPr>
          <a:xfrm>
            <a:off x="6934200" y="2248775"/>
            <a:ext cx="2028825" cy="2208925"/>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r>
              <a:rPr lang="en-GB" sz="1600" dirty="0">
                <a:solidFill>
                  <a:schemeClr val="tx1"/>
                </a:solidFill>
              </a:rPr>
              <a:t>Devised at the University of Leiden, </a:t>
            </a:r>
            <a:r>
              <a:rPr lang="en-GB" sz="1600" dirty="0" smtClean="0">
                <a:solidFill>
                  <a:schemeClr val="tx1"/>
                </a:solidFill>
              </a:rPr>
              <a:t>currently the </a:t>
            </a:r>
            <a:r>
              <a:rPr lang="en-GB" sz="1600" dirty="0">
                <a:solidFill>
                  <a:schemeClr val="tx1"/>
                </a:solidFill>
              </a:rPr>
              <a:t>most sophisticated journal performance indicator</a:t>
            </a:r>
          </a:p>
        </p:txBody>
      </p:sp>
      <p:sp>
        <p:nvSpPr>
          <p:cNvPr id="13" name="Title 4"/>
          <p:cNvSpPr txBox="1">
            <a:spLocks/>
          </p:cNvSpPr>
          <p:nvPr/>
        </p:nvSpPr>
        <p:spPr>
          <a:xfrm>
            <a:off x="337466" y="705204"/>
            <a:ext cx="729523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Source Normalized Impact per </a:t>
            </a:r>
            <a:r>
              <a:rPr lang="en-GB" dirty="0" smtClean="0"/>
              <a:t>Paper (SNIP)</a:t>
            </a:r>
            <a:endParaRPr lang="en-GB" dirty="0"/>
          </a:p>
        </p:txBody>
      </p:sp>
      <p:sp>
        <p:nvSpPr>
          <p:cNvPr id="15" name="Content Placeholder 5"/>
          <p:cNvSpPr>
            <a:spLocks noGrp="1"/>
          </p:cNvSpPr>
          <p:nvPr>
            <p:ph idx="1"/>
          </p:nvPr>
        </p:nvSpPr>
        <p:spPr>
          <a:xfrm>
            <a:off x="337467" y="2098211"/>
            <a:ext cx="6304634" cy="1902289"/>
          </a:xfrm>
        </p:spPr>
        <p:txBody>
          <a:bodyPr>
            <a:normAutofit/>
          </a:bodyPr>
          <a:lstStyle/>
          <a:p>
            <a:pPr marL="342900" indent="-342900">
              <a:buClr>
                <a:schemeClr val="tx2"/>
              </a:buClr>
              <a:buSzPct val="130000"/>
              <a:buFont typeface="Wingdings" panose="05000000000000000000" pitchFamily="2" charset="2"/>
              <a:buChar char="§"/>
            </a:pPr>
            <a:r>
              <a:rPr lang="en-GB" dirty="0"/>
              <a:t>Freely available online via Scopus</a:t>
            </a:r>
          </a:p>
          <a:p>
            <a:pPr marL="342900" indent="-342900">
              <a:buClr>
                <a:schemeClr val="tx2"/>
              </a:buClr>
              <a:buSzPct val="130000"/>
              <a:buFont typeface="Wingdings" panose="05000000000000000000" pitchFamily="2" charset="2"/>
              <a:buChar char="§"/>
            </a:pPr>
            <a:r>
              <a:rPr lang="en-GB" dirty="0"/>
              <a:t>Similar to Impact Factor, but considers 3 years</a:t>
            </a:r>
          </a:p>
          <a:p>
            <a:pPr marL="342900" indent="-342900">
              <a:buClr>
                <a:schemeClr val="tx2"/>
              </a:buClr>
              <a:buSzPct val="130000"/>
              <a:buFont typeface="Wingdings" panose="05000000000000000000" pitchFamily="2" charset="2"/>
              <a:buChar char="§"/>
            </a:pPr>
            <a:r>
              <a:rPr lang="en-GB" dirty="0"/>
              <a:t>Measures contextual citation impact</a:t>
            </a:r>
          </a:p>
          <a:p>
            <a:pPr marL="342900" indent="-342900">
              <a:buClr>
                <a:schemeClr val="tx2"/>
              </a:buClr>
              <a:buSzPct val="130000"/>
              <a:buFont typeface="Wingdings" panose="05000000000000000000" pitchFamily="2" charset="2"/>
              <a:buChar char="§"/>
            </a:pPr>
            <a:r>
              <a:rPr lang="en-GB" dirty="0"/>
              <a:t>Citations weighted by the likelihood of citation in the subject field of source</a:t>
            </a:r>
          </a:p>
        </p:txBody>
      </p:sp>
      <p:graphicFrame>
        <p:nvGraphicFramePr>
          <p:cNvPr id="16" name="Diagram 15"/>
          <p:cNvGraphicFramePr/>
          <p:nvPr>
            <p:extLst>
              <p:ext uri="{D42A27DB-BD31-4B8C-83A1-F6EECF244321}">
                <p14:modId xmlns:p14="http://schemas.microsoft.com/office/powerpoint/2010/main" val="3147198592"/>
              </p:ext>
            </p:extLst>
          </p:nvPr>
        </p:nvGraphicFramePr>
        <p:xfrm>
          <a:off x="333483" y="1277763"/>
          <a:ext cx="5457717" cy="501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JCR"/>
          <p:cNvSpPr/>
          <p:nvPr/>
        </p:nvSpPr>
        <p:spPr bwMode="auto">
          <a:xfrm>
            <a:off x="6768244" y="1258994"/>
            <a:ext cx="1044116" cy="526769"/>
          </a:xfrm>
          <a:prstGeom prst="rect">
            <a:avLst/>
          </a:prstGeom>
          <a:blipFill dpi="0" rotWithShape="1">
            <a:blip r:embed="rId9" cstate="print">
              <a:alphaModFix amt="90000"/>
            </a:blip>
            <a:srcRect/>
            <a:stretch>
              <a:fillRect/>
            </a:stretch>
          </a:blipFill>
          <a:ln w="31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Narrow" pitchFamily="34" charset="0"/>
            </a:endParaRPr>
          </a:p>
        </p:txBody>
      </p:sp>
      <p:pic>
        <p:nvPicPr>
          <p:cNvPr id="18" name="leiden" descr="http://www.journalindicators.com/images/leidenuniv.png"/>
          <p:cNvPicPr>
            <a:picLocks noChangeAspect="1" noChangeArrowheads="1"/>
          </p:cNvPicPr>
          <p:nvPr/>
        </p:nvPicPr>
        <p:blipFill>
          <a:blip r:embed="rId10" cstate="print"/>
          <a:srcRect/>
          <a:stretch>
            <a:fillRect/>
          </a:stretch>
        </p:blipFill>
        <p:spPr bwMode="auto">
          <a:xfrm>
            <a:off x="55209" y="4329794"/>
            <a:ext cx="2398713" cy="1265989"/>
          </a:xfrm>
          <a:prstGeom prst="rect">
            <a:avLst/>
          </a:prstGeom>
          <a:noFill/>
        </p:spPr>
      </p:pic>
    </p:spTree>
    <p:extLst>
      <p:ext uri="{BB962C8B-B14F-4D97-AF65-F5344CB8AC3E}">
        <p14:creationId xmlns:p14="http://schemas.microsoft.com/office/powerpoint/2010/main" val="11871331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79512" y="341784"/>
            <a:ext cx="8229600" cy="1143000"/>
          </a:xfrm>
        </p:spPr>
        <p:txBody>
          <a:bodyPr/>
          <a:lstStyle/>
          <a:p>
            <a:pPr eaLnBrk="1" hangingPunct="1">
              <a:defRPr/>
            </a:pPr>
            <a:r>
              <a:rPr lang="en-US" sz="3200" b="1" dirty="0" smtClean="0">
                <a:solidFill>
                  <a:srgbClr val="5D9A3C"/>
                </a:solidFill>
                <a:latin typeface="Arial" pitchFamily="34" charset="0"/>
                <a:cs typeface="Arial" pitchFamily="34" charset="0"/>
              </a:rPr>
              <a:t>Determine the level of your achievements: </a:t>
            </a:r>
            <a:r>
              <a:rPr lang="en-US" sz="3200" b="1" i="1" dirty="0" smtClean="0">
                <a:solidFill>
                  <a:srgbClr val="5D9A3C"/>
                </a:solidFill>
                <a:latin typeface="Arial" pitchFamily="34" charset="0"/>
                <a:cs typeface="Arial" pitchFamily="34" charset="0"/>
              </a:rPr>
              <a:t> h index</a:t>
            </a:r>
            <a:endParaRPr lang="en-US" sz="3200" b="1" dirty="0" smtClean="0">
              <a:solidFill>
                <a:srgbClr val="5D9A3C"/>
              </a:solidFill>
              <a:latin typeface="Arial" pitchFamily="34" charset="0"/>
              <a:cs typeface="Arial" pitchFamily="34" charset="0"/>
            </a:endParaRPr>
          </a:p>
        </p:txBody>
      </p:sp>
      <p:sp>
        <p:nvSpPr>
          <p:cNvPr id="33795" name="Content Placeholder 2"/>
          <p:cNvSpPr>
            <a:spLocks noGrp="1"/>
          </p:cNvSpPr>
          <p:nvPr>
            <p:ph idx="1"/>
          </p:nvPr>
        </p:nvSpPr>
        <p:spPr>
          <a:xfrm>
            <a:off x="251520" y="2132856"/>
            <a:ext cx="6120680" cy="3849812"/>
          </a:xfrm>
        </p:spPr>
        <p:txBody>
          <a:bodyPr>
            <a:normAutofit/>
          </a:bodyPr>
          <a:lstStyle/>
          <a:p>
            <a:pPr>
              <a:buFont typeface="Wingdings" pitchFamily="2" charset="2"/>
              <a:buNone/>
            </a:pPr>
            <a:r>
              <a:rPr lang="en-GB" sz="2800" b="1" dirty="0" smtClean="0">
                <a:solidFill>
                  <a:srgbClr val="006699"/>
                </a:solidFill>
                <a:latin typeface="Arial" pitchFamily="34" charset="0"/>
                <a:cs typeface="Arial" pitchFamily="34" charset="0"/>
              </a:rPr>
              <a:t>impact factor </a:t>
            </a:r>
            <a:r>
              <a:rPr lang="en-GB" sz="2800" dirty="0" smtClean="0">
                <a:solidFill>
                  <a:srgbClr val="006699"/>
                </a:solidFill>
                <a:latin typeface="Arial" pitchFamily="34" charset="0"/>
                <a:cs typeface="Arial" pitchFamily="34" charset="0"/>
              </a:rPr>
              <a:t>and the </a:t>
            </a:r>
            <a:r>
              <a:rPr lang="en-GB" sz="2800" b="1" dirty="0" smtClean="0">
                <a:solidFill>
                  <a:srgbClr val="006699"/>
                </a:solidFill>
                <a:latin typeface="Arial" pitchFamily="34" charset="0"/>
                <a:cs typeface="Arial" pitchFamily="34" charset="0"/>
              </a:rPr>
              <a:t>SJR: </a:t>
            </a:r>
            <a:r>
              <a:rPr lang="en-GB" sz="2800" dirty="0" smtClean="0">
                <a:solidFill>
                  <a:srgbClr val="006699"/>
                </a:solidFill>
                <a:latin typeface="Arial" pitchFamily="34" charset="0"/>
                <a:cs typeface="Arial" pitchFamily="34" charset="0"/>
              </a:rPr>
              <a:t>based on </a:t>
            </a:r>
            <a:r>
              <a:rPr lang="en-GB" sz="2800" b="1" i="1" dirty="0" smtClean="0">
                <a:solidFill>
                  <a:srgbClr val="006699"/>
                </a:solidFill>
                <a:latin typeface="Arial" pitchFamily="34" charset="0"/>
                <a:cs typeface="Arial" pitchFamily="34" charset="0"/>
              </a:rPr>
              <a:t>journal evaluation</a:t>
            </a:r>
          </a:p>
          <a:p>
            <a:pPr>
              <a:buFont typeface="Wingdings" pitchFamily="2" charset="2"/>
              <a:buNone/>
            </a:pPr>
            <a:r>
              <a:rPr lang="en-GB" sz="2800" dirty="0" smtClean="0">
                <a:solidFill>
                  <a:srgbClr val="006699"/>
                </a:solidFill>
                <a:latin typeface="Arial" pitchFamily="34" charset="0"/>
                <a:cs typeface="Arial" pitchFamily="34" charset="0"/>
              </a:rPr>
              <a:t> </a:t>
            </a:r>
          </a:p>
          <a:p>
            <a:pPr>
              <a:buFont typeface="Wingdings" pitchFamily="2" charset="2"/>
              <a:buNone/>
            </a:pPr>
            <a:r>
              <a:rPr lang="en-GB" sz="2800" b="1" dirty="0" smtClean="0">
                <a:solidFill>
                  <a:srgbClr val="006699"/>
                </a:solidFill>
                <a:latin typeface="Arial" pitchFamily="34" charset="0"/>
                <a:cs typeface="Arial" pitchFamily="34" charset="0"/>
              </a:rPr>
              <a:t>h-index</a:t>
            </a:r>
            <a:r>
              <a:rPr lang="en-GB" sz="2800" i="1" dirty="0" smtClean="0">
                <a:solidFill>
                  <a:srgbClr val="006699"/>
                </a:solidFill>
                <a:latin typeface="Arial" pitchFamily="34" charset="0"/>
                <a:cs typeface="Arial" pitchFamily="34" charset="0"/>
              </a:rPr>
              <a:t>: </a:t>
            </a:r>
            <a:r>
              <a:rPr lang="en-GB" sz="2800" dirty="0" smtClean="0">
                <a:solidFill>
                  <a:srgbClr val="006699"/>
                </a:solidFill>
                <a:latin typeface="Arial" pitchFamily="34" charset="0"/>
                <a:cs typeface="Arial" pitchFamily="34" charset="0"/>
              </a:rPr>
              <a:t>accounts</a:t>
            </a:r>
            <a:r>
              <a:rPr lang="en-GB" sz="2800" i="1" dirty="0" smtClean="0">
                <a:solidFill>
                  <a:srgbClr val="006699"/>
                </a:solidFill>
                <a:latin typeface="Arial" pitchFamily="34" charset="0"/>
                <a:cs typeface="Arial" pitchFamily="34" charset="0"/>
              </a:rPr>
              <a:t> </a:t>
            </a:r>
            <a:r>
              <a:rPr lang="en-GB" sz="2800" dirty="0" smtClean="0">
                <a:solidFill>
                  <a:srgbClr val="006699"/>
                </a:solidFill>
                <a:latin typeface="Arial" pitchFamily="34" charset="0"/>
                <a:cs typeface="Arial" pitchFamily="34" charset="0"/>
              </a:rPr>
              <a:t>for a researcher’s body of work without the influence of other factors</a:t>
            </a:r>
            <a:endParaRPr lang="en-US" sz="2800" dirty="0" smtClean="0">
              <a:solidFill>
                <a:srgbClr val="006699"/>
              </a:solidFill>
              <a:latin typeface="Arial" pitchFamily="34" charset="0"/>
              <a:ea typeface="ＭＳ Ｐゴシック" pitchFamily="34" charset="-128"/>
              <a:cs typeface="Arial" pitchFamily="34" charset="0"/>
            </a:endParaRPr>
          </a:p>
        </p:txBody>
      </p:sp>
      <p:pic>
        <p:nvPicPr>
          <p:cNvPr id="3379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9968" y="1517377"/>
            <a:ext cx="2376488"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Box 4"/>
          <p:cNvSpPr txBox="1">
            <a:spLocks noChangeArrowheads="1"/>
          </p:cNvSpPr>
          <p:nvPr/>
        </p:nvSpPr>
        <p:spPr bwMode="auto">
          <a:xfrm>
            <a:off x="6272336" y="4942909"/>
            <a:ext cx="2871664" cy="646331"/>
          </a:xfrm>
          <a:prstGeom prst="rect">
            <a:avLst/>
          </a:prstGeom>
          <a:noFill/>
          <a:ln w="9525">
            <a:noFill/>
            <a:miter lim="800000"/>
            <a:headEnd/>
            <a:tailEnd/>
          </a:ln>
        </p:spPr>
        <p:txBody>
          <a:bodyPr wrap="square">
            <a:spAutoFit/>
          </a:bodyPr>
          <a:lstStyle/>
          <a:p>
            <a:pPr>
              <a:defRPr/>
            </a:pPr>
            <a:r>
              <a:rPr lang="en-GB" dirty="0">
                <a:cs typeface="Arial" pitchFamily="34" charset="0"/>
              </a:rPr>
              <a:t>Dr. Jorge E. Hirsch, University of San Diego</a:t>
            </a:r>
          </a:p>
        </p:txBody>
      </p:sp>
    </p:spTree>
    <p:extLst>
      <p:ext uri="{BB962C8B-B14F-4D97-AF65-F5344CB8AC3E}">
        <p14:creationId xmlns:p14="http://schemas.microsoft.com/office/powerpoint/2010/main" val="390026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96108"/>
            <a:ext cx="8238319" cy="418645"/>
          </a:xfrm>
        </p:spPr>
        <p:txBody>
          <a:bodyPr/>
          <a:lstStyle/>
          <a:p>
            <a:r>
              <a:rPr lang="en-US" dirty="0" smtClean="0"/>
              <a:t>H-Index in Scopus</a:t>
            </a:r>
            <a:endParaRPr lang="en-US" dirty="0"/>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59" y="814752"/>
            <a:ext cx="9105866" cy="5583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2058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sp>
        <p:nvSpPr>
          <p:cNvPr id="7" name="Title 4"/>
          <p:cNvSpPr txBox="1">
            <a:spLocks/>
          </p:cNvSpPr>
          <p:nvPr/>
        </p:nvSpPr>
        <p:spPr>
          <a:xfrm>
            <a:off x="337464" y="820594"/>
            <a:ext cx="8358052" cy="87322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smtClean="0"/>
              <a:t>Choosing the right journal</a:t>
            </a:r>
            <a:br>
              <a:rPr lang="en-GB" dirty="0" smtClean="0"/>
            </a:br>
            <a:r>
              <a:rPr lang="en-GB" sz="1800" b="1" dirty="0" err="1" smtClean="0">
                <a:latin typeface="+mn-lt"/>
              </a:rPr>
              <a:t>Journal</a:t>
            </a:r>
            <a:r>
              <a:rPr lang="en-GB" sz="1800" b="1" dirty="0" smtClean="0">
                <a:latin typeface="+mn-lt"/>
              </a:rPr>
              <a:t> Finder Tool</a:t>
            </a:r>
            <a:endParaRPr lang="en-GB" sz="1800" b="1" dirty="0">
              <a:latin typeface="+mn-lt"/>
              <a:cs typeface="Arial" panose="020B0604020202020204"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590" y="1639014"/>
            <a:ext cx="7476570" cy="4526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568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8886" y="705204"/>
            <a:ext cx="5756374" cy="418645"/>
          </a:xfrm>
        </p:spPr>
        <p:txBody>
          <a:bodyPr/>
          <a:lstStyle/>
          <a:p>
            <a:r>
              <a:rPr lang="en-GB" sz="2800" dirty="0" smtClean="0"/>
              <a:t>Guide </a:t>
            </a:r>
            <a:r>
              <a:rPr lang="en-GB" sz="2800" dirty="0"/>
              <a:t>for </a:t>
            </a:r>
            <a:r>
              <a:rPr lang="en-GB" sz="2800" dirty="0" smtClean="0"/>
              <a:t>Authors</a:t>
            </a:r>
            <a:endParaRPr lang="en-US" sz="2800" dirty="0"/>
          </a:p>
        </p:txBody>
      </p:sp>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9" name="Content Placeholder 5"/>
          <p:cNvSpPr txBox="1">
            <a:spLocks/>
          </p:cNvSpPr>
          <p:nvPr/>
        </p:nvSpPr>
        <p:spPr>
          <a:xfrm>
            <a:off x="268886" y="1366220"/>
            <a:ext cx="8426632" cy="5045469"/>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marL="285750" indent="-285750">
              <a:buClr>
                <a:schemeClr val="tx2"/>
              </a:buClr>
              <a:buSzPct val="130000"/>
              <a:buFont typeface="Wingdings" panose="05000000000000000000" pitchFamily="2" charset="2"/>
              <a:buChar char="§"/>
            </a:pPr>
            <a:r>
              <a:rPr lang="en-GB" sz="1800" dirty="0">
                <a:solidFill>
                  <a:schemeClr val="tx1"/>
                </a:solidFill>
              </a:rPr>
              <a:t>Find it on the journal homepage of the publisher, </a:t>
            </a:r>
            <a:r>
              <a:rPr lang="en-GB" sz="1800" i="1" dirty="0">
                <a:solidFill>
                  <a:schemeClr val="tx1"/>
                </a:solidFill>
              </a:rPr>
              <a:t>e.g.</a:t>
            </a:r>
            <a:r>
              <a:rPr lang="en-GB" sz="1800" dirty="0">
                <a:solidFill>
                  <a:schemeClr val="tx1"/>
                </a:solidFill>
              </a:rPr>
              <a:t> </a:t>
            </a:r>
            <a:r>
              <a:rPr lang="en-GB" sz="1800" b="1" dirty="0">
                <a:solidFill>
                  <a:schemeClr val="tx1"/>
                </a:solidFill>
              </a:rPr>
              <a:t>Elsevier.com</a:t>
            </a:r>
          </a:p>
          <a:p>
            <a:pPr marL="285750" indent="-285750">
              <a:buClr>
                <a:schemeClr val="tx2"/>
              </a:buClr>
              <a:buSzPct val="130000"/>
              <a:buFont typeface="Wingdings" panose="05000000000000000000" pitchFamily="2" charset="2"/>
              <a:buChar char="§"/>
            </a:pPr>
            <a:r>
              <a:rPr lang="en-GB" sz="1800" dirty="0">
                <a:solidFill>
                  <a:schemeClr val="tx1"/>
                </a:solidFill>
              </a:rPr>
              <a:t>Keep to the Guide for Authors in your manuscript</a:t>
            </a:r>
          </a:p>
          <a:p>
            <a:pPr marL="285750" indent="-285750">
              <a:buClr>
                <a:schemeClr val="tx2"/>
              </a:buClr>
              <a:buSzPct val="130000"/>
              <a:buFont typeface="Wingdings" panose="05000000000000000000" pitchFamily="2" charset="2"/>
              <a:buChar char="§"/>
            </a:pPr>
            <a:r>
              <a:rPr lang="en-GB" sz="1800" dirty="0" smtClean="0">
                <a:solidFill>
                  <a:schemeClr val="tx1"/>
                </a:solidFill>
              </a:rPr>
              <a:t>It </a:t>
            </a:r>
            <a:r>
              <a:rPr lang="en-GB" sz="1800" dirty="0">
                <a:solidFill>
                  <a:schemeClr val="tx1"/>
                </a:solidFill>
              </a:rPr>
              <a:t>will save </a:t>
            </a:r>
            <a:r>
              <a:rPr lang="en-GB" sz="1800" dirty="0" smtClean="0">
                <a:solidFill>
                  <a:schemeClr val="tx1"/>
                </a:solidFill>
              </a:rPr>
              <a:t>your time</a:t>
            </a:r>
            <a:endParaRPr lang="en-GB" sz="1800" dirty="0">
              <a:solidFill>
                <a:schemeClr val="tx1"/>
              </a:solidFill>
            </a:endParaRPr>
          </a:p>
        </p:txBody>
      </p:sp>
      <p:sp>
        <p:nvSpPr>
          <p:cNvPr id="10" name="Rounded Rectangle 9"/>
          <p:cNvSpPr/>
          <p:nvPr/>
        </p:nvSpPr>
        <p:spPr>
          <a:xfrm>
            <a:off x="337466" y="2586428"/>
            <a:ext cx="4144736" cy="3460851"/>
          </a:xfrm>
          <a:prstGeom prst="roundRect">
            <a:avLst>
              <a:gd name="adj" fmla="val 1908"/>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4887127" y="2667000"/>
            <a:ext cx="2051027" cy="2151323"/>
          </a:xfrm>
          <a:prstGeom prst="roundRect">
            <a:avLst>
              <a:gd name="adj" fmla="val 1908"/>
            </a:avLst>
          </a:prstGeom>
          <a:solidFill>
            <a:schemeClr val="bg1"/>
          </a:solidFill>
          <a:ln w="3175">
            <a:solidFill>
              <a:schemeClr val="bg1">
                <a:lumMod val="75000"/>
              </a:schemeClr>
            </a:solidFill>
          </a:ln>
          <a:effectLst>
            <a:outerShdw dist="25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ls_jnlhomepage.jpg"/>
          <p:cNvPicPr>
            <a:picLocks noChangeAspect="1"/>
          </p:cNvPicPr>
          <p:nvPr/>
        </p:nvPicPr>
        <p:blipFill>
          <a:blip r:embed="rId3" cstate="print"/>
          <a:stretch>
            <a:fillRect/>
          </a:stretch>
        </p:blipFill>
        <p:spPr>
          <a:xfrm>
            <a:off x="537882" y="2586428"/>
            <a:ext cx="3944320" cy="3284360"/>
          </a:xfrm>
          <a:prstGeom prst="rect">
            <a:avLst/>
          </a:prstGeom>
          <a:ln>
            <a:noFill/>
          </a:ln>
          <a:effectLst/>
        </p:spPr>
      </p:pic>
      <p:pic>
        <p:nvPicPr>
          <p:cNvPr id="13" name="Picture 12" descr="ls_jnlhomepage_gfa.jpg"/>
          <p:cNvPicPr>
            <a:picLocks noChangeAspect="1"/>
          </p:cNvPicPr>
          <p:nvPr/>
        </p:nvPicPr>
        <p:blipFill>
          <a:blip r:embed="rId4" cstate="print"/>
          <a:stretch>
            <a:fillRect/>
          </a:stretch>
        </p:blipFill>
        <p:spPr>
          <a:xfrm>
            <a:off x="5027652" y="2732459"/>
            <a:ext cx="1910503" cy="2085863"/>
          </a:xfrm>
          <a:prstGeom prst="rect">
            <a:avLst/>
          </a:prstGeom>
          <a:effectLst/>
        </p:spPr>
      </p:pic>
      <p:sp>
        <p:nvSpPr>
          <p:cNvPr id="14" name="Rounded Rectangle 13"/>
          <p:cNvSpPr/>
          <p:nvPr/>
        </p:nvSpPr>
        <p:spPr>
          <a:xfrm>
            <a:off x="2962002" y="2823592"/>
            <a:ext cx="792088" cy="864096"/>
          </a:xfrm>
          <a:prstGeom prst="roundRect">
            <a:avLst>
              <a:gd name="adj" fmla="val 7047"/>
            </a:avLst>
          </a:prstGeom>
          <a:solidFill>
            <a:schemeClr val="tx2">
              <a:lumMod val="20000"/>
              <a:lumOff val="80000"/>
              <a:alpha val="48000"/>
            </a:schemeClr>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Arrow Connector 14"/>
          <p:cNvCxnSpPr/>
          <p:nvPr/>
        </p:nvCxnSpPr>
        <p:spPr>
          <a:xfrm>
            <a:off x="3754090" y="2998088"/>
            <a:ext cx="1351310" cy="1588"/>
          </a:xfrm>
          <a:prstGeom prst="straightConnector1">
            <a:avLst/>
          </a:prstGeom>
          <a:ln>
            <a:solidFill>
              <a:schemeClr val="tx2"/>
            </a:solidFill>
            <a:tailEnd type="arrow"/>
          </a:ln>
          <a:effectLst>
            <a:outerShdw dist="12700" dir="5400000" algn="t" rotWithShape="0">
              <a:prstClr val="black">
                <a:alpha val="20000"/>
              </a:prstClr>
            </a:outerShdw>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436748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983638"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Scholarly publishing today</a:t>
            </a:r>
          </a:p>
        </p:txBody>
      </p:sp>
      <p:sp>
        <p:nvSpPr>
          <p:cNvPr id="13" name="Content Placeholder 5"/>
          <p:cNvSpPr>
            <a:spLocks noGrp="1"/>
          </p:cNvSpPr>
          <p:nvPr>
            <p:ph idx="1"/>
          </p:nvPr>
        </p:nvSpPr>
        <p:spPr>
          <a:xfrm>
            <a:off x="337466" y="1115786"/>
            <a:ext cx="7206334" cy="3273333"/>
          </a:xfrm>
        </p:spPr>
        <p:txBody>
          <a:bodyPr>
            <a:normAutofit/>
          </a:bodyPr>
          <a:lstStyle/>
          <a:p>
            <a:pPr>
              <a:buClr>
                <a:schemeClr val="tx2"/>
              </a:buClr>
              <a:buSzPct val="130000"/>
            </a:pPr>
            <a:r>
              <a:rPr lang="en-GB" b="1" dirty="0"/>
              <a:t>Scientific, technical and medical (STM) </a:t>
            </a:r>
            <a:r>
              <a:rPr lang="en-GB" b="1" dirty="0" smtClean="0"/>
              <a:t>publishing</a:t>
            </a:r>
            <a:endParaRPr lang="en-GB"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06" y="1887539"/>
            <a:ext cx="4634983" cy="4634983"/>
          </a:xfrm>
          <a:prstGeom prst="rect">
            <a:avLst/>
          </a:prstGeom>
        </p:spPr>
      </p:pic>
      <p:sp>
        <p:nvSpPr>
          <p:cNvPr id="10" name="Content Placeholder 5"/>
          <p:cNvSpPr txBox="1">
            <a:spLocks/>
          </p:cNvSpPr>
          <p:nvPr/>
        </p:nvSpPr>
        <p:spPr>
          <a:xfrm>
            <a:off x="6105524" y="2154010"/>
            <a:ext cx="1438276" cy="646340"/>
          </a:xfrm>
          <a:prstGeom prst="rect">
            <a:avLst/>
          </a:prstGeom>
        </p:spPr>
        <p:txBody>
          <a:bodyPr vert="horz" lIns="91440" tIns="45720" rIns="91440" bIns="45720" rtlCol="0">
            <a:normAutofit lnSpcReduction="10000"/>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30000"/>
            </a:pPr>
            <a:r>
              <a:rPr lang="en-GB" dirty="0"/>
              <a:t>2,000 STM publishers</a:t>
            </a:r>
          </a:p>
        </p:txBody>
      </p:sp>
      <p:sp>
        <p:nvSpPr>
          <p:cNvPr id="2" name="Rectangle 1"/>
          <p:cNvSpPr/>
          <p:nvPr/>
        </p:nvSpPr>
        <p:spPr>
          <a:xfrm>
            <a:off x="4609831" y="3539609"/>
            <a:ext cx="1810111" cy="1015663"/>
          </a:xfrm>
          <a:prstGeom prst="rect">
            <a:avLst/>
          </a:prstGeom>
        </p:spPr>
        <p:txBody>
          <a:bodyPr wrap="none">
            <a:spAutoFit/>
          </a:bodyPr>
          <a:lstStyle/>
          <a:p>
            <a:pPr algn="ctr"/>
            <a:r>
              <a:rPr lang="en-GB" sz="2000" dirty="0"/>
              <a:t>1.4 </a:t>
            </a:r>
            <a:r>
              <a:rPr lang="en-GB" sz="2000" dirty="0" smtClean="0"/>
              <a:t>million</a:t>
            </a:r>
            <a:br>
              <a:rPr lang="en-GB" sz="2000" dirty="0" smtClean="0"/>
            </a:br>
            <a:r>
              <a:rPr lang="en-GB" sz="2000" dirty="0" smtClean="0"/>
              <a:t>peer-reviewed</a:t>
            </a:r>
            <a:br>
              <a:rPr lang="en-GB" sz="2000" dirty="0" smtClean="0"/>
            </a:br>
            <a:r>
              <a:rPr lang="en-GB" sz="2000" dirty="0" smtClean="0"/>
              <a:t>articles</a:t>
            </a:r>
            <a:endParaRPr lang="en-GB" sz="2000" dirty="0"/>
          </a:p>
        </p:txBody>
      </p:sp>
      <p:sp>
        <p:nvSpPr>
          <p:cNvPr id="14" name="Rectangle 13"/>
          <p:cNvSpPr/>
          <p:nvPr/>
        </p:nvSpPr>
        <p:spPr>
          <a:xfrm>
            <a:off x="7257781" y="3545443"/>
            <a:ext cx="1810111" cy="1015663"/>
          </a:xfrm>
          <a:prstGeom prst="rect">
            <a:avLst/>
          </a:prstGeom>
        </p:spPr>
        <p:txBody>
          <a:bodyPr wrap="none">
            <a:spAutoFit/>
          </a:bodyPr>
          <a:lstStyle/>
          <a:p>
            <a:pPr algn="ctr"/>
            <a:r>
              <a:rPr lang="en-GB" sz="2000" dirty="0"/>
              <a:t>20,000</a:t>
            </a:r>
          </a:p>
          <a:p>
            <a:pPr algn="ctr"/>
            <a:r>
              <a:rPr lang="en-GB" sz="2000" dirty="0"/>
              <a:t>peer-reviewed</a:t>
            </a:r>
          </a:p>
          <a:p>
            <a:pPr algn="ctr"/>
            <a:r>
              <a:rPr lang="en-GB" sz="2000" dirty="0"/>
              <a:t>journals</a:t>
            </a:r>
          </a:p>
        </p:txBody>
      </p:sp>
      <p:sp>
        <p:nvSpPr>
          <p:cNvPr id="3" name="Right Arrow 2"/>
          <p:cNvSpPr/>
          <p:nvPr/>
        </p:nvSpPr>
        <p:spPr>
          <a:xfrm rot="18900000">
            <a:off x="5718998" y="2887383"/>
            <a:ext cx="551434" cy="491609"/>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rot="2700000">
            <a:off x="7268083" y="2887383"/>
            <a:ext cx="551434" cy="491609"/>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ight Arrow 15"/>
          <p:cNvSpPr/>
          <p:nvPr/>
        </p:nvSpPr>
        <p:spPr>
          <a:xfrm rot="10800000">
            <a:off x="6548945" y="3840360"/>
            <a:ext cx="551434" cy="491609"/>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8139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5"/>
          <p:cNvSpPr>
            <a:spLocks noGrp="1"/>
          </p:cNvSpPr>
          <p:nvPr>
            <p:ph idx="1"/>
          </p:nvPr>
        </p:nvSpPr>
        <p:spPr>
          <a:xfrm>
            <a:off x="1082040" y="1721223"/>
            <a:ext cx="7083014" cy="4073429"/>
          </a:xfrm>
        </p:spPr>
        <p:txBody>
          <a:bodyPr>
            <a:normAutofit/>
          </a:bodyPr>
          <a:lstStyle/>
          <a:p>
            <a:pPr>
              <a:buClr>
                <a:schemeClr val="tx2"/>
              </a:buClr>
              <a:buSzPct val="130000"/>
            </a:pPr>
            <a:r>
              <a:rPr lang="en-GB" dirty="0"/>
              <a:t>Full </a:t>
            </a:r>
            <a:r>
              <a:rPr lang="en-GB" dirty="0" smtClean="0"/>
              <a:t>articles</a:t>
            </a:r>
          </a:p>
          <a:p>
            <a:pPr marL="285750" indent="-285750">
              <a:buClr>
                <a:schemeClr val="tx2"/>
              </a:buClr>
              <a:buSzPct val="130000"/>
              <a:buFont typeface="Arial" panose="020B0604020202020204" pitchFamily="34" charset="0"/>
              <a:buChar char="•"/>
            </a:pPr>
            <a:r>
              <a:rPr lang="en-GB" sz="1600" dirty="0" smtClean="0"/>
              <a:t>Substantial, complete and comprehensive pieces of research</a:t>
            </a:r>
            <a:br>
              <a:rPr lang="en-GB" sz="1600" dirty="0" smtClean="0"/>
            </a:br>
            <a:r>
              <a:rPr lang="en-GB" sz="1400" i="1" dirty="0" smtClean="0"/>
              <a:t>Is </a:t>
            </a:r>
            <a:r>
              <a:rPr lang="en-GB" sz="1400" i="1" dirty="0"/>
              <a:t>my message sufficient for a full article? </a:t>
            </a:r>
          </a:p>
          <a:p>
            <a:pPr>
              <a:buClr>
                <a:schemeClr val="tx2"/>
              </a:buClr>
              <a:buSzPct val="130000"/>
            </a:pPr>
            <a:r>
              <a:rPr lang="en-GB" dirty="0"/>
              <a:t/>
            </a:r>
            <a:br>
              <a:rPr lang="en-GB" dirty="0"/>
            </a:br>
            <a:r>
              <a:rPr lang="en-GB" dirty="0" smtClean="0"/>
              <a:t>Letters </a:t>
            </a:r>
            <a:r>
              <a:rPr lang="en-GB" dirty="0"/>
              <a:t>or short </a:t>
            </a:r>
            <a:r>
              <a:rPr lang="en-GB" dirty="0" smtClean="0"/>
              <a:t>communications</a:t>
            </a:r>
          </a:p>
          <a:p>
            <a:pPr marL="285750" indent="-285750">
              <a:buClr>
                <a:schemeClr val="tx2"/>
              </a:buClr>
              <a:buSzPct val="130000"/>
              <a:buFont typeface="Arial" panose="020B0604020202020204" pitchFamily="34" charset="0"/>
              <a:buChar char="•"/>
            </a:pPr>
            <a:r>
              <a:rPr lang="en-GB" sz="1600" dirty="0" smtClean="0"/>
              <a:t>Quick and early communications </a:t>
            </a:r>
            <a:br>
              <a:rPr lang="en-GB" sz="1600" dirty="0" smtClean="0"/>
            </a:br>
            <a:r>
              <a:rPr lang="en-GB" sz="1400" i="1" dirty="0" smtClean="0"/>
              <a:t>Are </a:t>
            </a:r>
            <a:r>
              <a:rPr lang="en-GB" sz="1400" i="1" dirty="0"/>
              <a:t>my results so thrilling that they should be shown as soon as </a:t>
            </a:r>
            <a:r>
              <a:rPr lang="en-GB" sz="1400" i="1" dirty="0" smtClean="0"/>
              <a:t>possible?</a:t>
            </a:r>
          </a:p>
          <a:p>
            <a:pPr>
              <a:buClr>
                <a:schemeClr val="tx2"/>
              </a:buClr>
              <a:buSzPct val="130000"/>
            </a:pPr>
            <a:endParaRPr lang="en-GB" dirty="0" smtClean="0"/>
          </a:p>
          <a:p>
            <a:pPr>
              <a:buClr>
                <a:schemeClr val="tx2"/>
              </a:buClr>
              <a:buSzPct val="130000"/>
            </a:pPr>
            <a:r>
              <a:rPr lang="en-GB" dirty="0" smtClean="0"/>
              <a:t>Review papers</a:t>
            </a:r>
          </a:p>
          <a:p>
            <a:pPr marL="285750" indent="-285750">
              <a:buClr>
                <a:schemeClr val="tx2"/>
              </a:buClr>
              <a:buSzPct val="130000"/>
              <a:buFont typeface="Arial" panose="020B0604020202020204" pitchFamily="34" charset="0"/>
              <a:buChar char="•"/>
            </a:pPr>
            <a:r>
              <a:rPr lang="en-GB" sz="1600" dirty="0" smtClean="0"/>
              <a:t>Summaries of recent developments on a specific top</a:t>
            </a:r>
          </a:p>
          <a:p>
            <a:pPr marL="285750" indent="-285750">
              <a:buClr>
                <a:schemeClr val="tx2"/>
              </a:buClr>
              <a:buSzPct val="130000"/>
              <a:buFont typeface="Arial" panose="020B0604020202020204" pitchFamily="34" charset="0"/>
              <a:buChar char="•"/>
            </a:pPr>
            <a:r>
              <a:rPr lang="en-GB" sz="1600" dirty="0" smtClean="0"/>
              <a:t>Often submitted by invitation</a:t>
            </a:r>
            <a:endParaRPr lang="en-GB" sz="1600" dirty="0"/>
          </a:p>
        </p:txBody>
      </p:sp>
      <p:sp>
        <p:nvSpPr>
          <p:cNvPr id="24" name="Title 4"/>
          <p:cNvSpPr>
            <a:spLocks noGrp="1"/>
          </p:cNvSpPr>
          <p:nvPr>
            <p:ph type="title"/>
          </p:nvPr>
        </p:nvSpPr>
        <p:spPr>
          <a:xfrm>
            <a:off x="337466" y="705204"/>
            <a:ext cx="8358052" cy="418645"/>
          </a:xfrm>
        </p:spPr>
        <p:txBody>
          <a:bodyPr/>
          <a:lstStyle/>
          <a:p>
            <a:r>
              <a:rPr lang="en-GB" dirty="0"/>
              <a:t>Planning </a:t>
            </a:r>
            <a:r>
              <a:rPr lang="en-GB" dirty="0" smtClean="0"/>
              <a:t>your </a:t>
            </a:r>
            <a:r>
              <a:rPr lang="en-GB" dirty="0"/>
              <a:t>a</a:t>
            </a:r>
            <a:r>
              <a:rPr lang="en-GB" dirty="0" smtClean="0"/>
              <a:t>rticle</a:t>
            </a:r>
            <a:br>
              <a:rPr lang="en-GB" dirty="0" smtClean="0"/>
            </a:br>
            <a:r>
              <a:rPr lang="en-GB" sz="1800" dirty="0" smtClean="0"/>
              <a:t>Types of </a:t>
            </a:r>
            <a:r>
              <a:rPr lang="en-GB" sz="1800" dirty="0"/>
              <a:t>m</a:t>
            </a:r>
            <a:r>
              <a:rPr lang="en-GB" sz="1800" dirty="0" smtClean="0"/>
              <a:t>anuscripts</a:t>
            </a:r>
            <a:endParaRPr lang="en-US" sz="1800"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49261" y="2926084"/>
            <a:ext cx="557476" cy="557476"/>
          </a:xfrm>
          <a:prstGeom prst="rect">
            <a:avLst/>
          </a:prstGeom>
        </p:spPr>
      </p:pic>
      <p:pic>
        <p:nvPicPr>
          <p:cNvPr id="12" name="Picture 11"/>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92329" y="1624405"/>
            <a:ext cx="689711" cy="689711"/>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383" y="4135971"/>
            <a:ext cx="657996" cy="657996"/>
          </a:xfrm>
          <a:prstGeom prst="rect">
            <a:avLst/>
          </a:prstGeom>
        </p:spPr>
      </p:pic>
      <p:sp>
        <p:nvSpPr>
          <p:cNvPr id="13" name="TextBox 12"/>
          <p:cNvSpPr txBox="1"/>
          <p:nvPr/>
        </p:nvSpPr>
        <p:spPr>
          <a:xfrm>
            <a:off x="1172581" y="5349456"/>
            <a:ext cx="6174891" cy="646331"/>
          </a:xfrm>
          <a:prstGeom prst="rect">
            <a:avLst/>
          </a:prstGeom>
          <a:solidFill>
            <a:schemeClr val="tx2">
              <a:lumMod val="20000"/>
              <a:lumOff val="80000"/>
            </a:schemeClr>
          </a:solidFill>
          <a:ln>
            <a:solidFill>
              <a:schemeClr val="tx2">
                <a:lumMod val="40000"/>
                <a:lumOff val="60000"/>
              </a:schemeClr>
            </a:solidFill>
          </a:ln>
        </p:spPr>
        <p:txBody>
          <a:bodyPr wrap="square" rtlCol="0">
            <a:spAutoFit/>
          </a:bodyPr>
          <a:lstStyle/>
          <a:p>
            <a:r>
              <a:rPr lang="en-GB" dirty="0"/>
              <a:t>Your supervisor or colleagues are also good sources for advice on manuscript </a:t>
            </a:r>
            <a:r>
              <a:rPr lang="en-GB" dirty="0" smtClean="0"/>
              <a:t>types. </a:t>
            </a:r>
            <a:endParaRPr lang="en-GB" dirty="0"/>
          </a:p>
        </p:txBody>
      </p:sp>
    </p:spTree>
    <p:extLst>
      <p:ext uri="{BB962C8B-B14F-4D97-AF65-F5344CB8AC3E}">
        <p14:creationId xmlns:p14="http://schemas.microsoft.com/office/powerpoint/2010/main" val="300882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1" name="Content Placeholder 5"/>
          <p:cNvSpPr>
            <a:spLocks noGrp="1"/>
          </p:cNvSpPr>
          <p:nvPr>
            <p:ph idx="1"/>
          </p:nvPr>
        </p:nvSpPr>
        <p:spPr>
          <a:xfrm>
            <a:off x="2939144" y="1470468"/>
            <a:ext cx="5756375" cy="1458685"/>
          </a:xfrm>
        </p:spPr>
        <p:txBody>
          <a:bodyPr>
            <a:normAutofit/>
          </a:bodyPr>
          <a:lstStyle/>
          <a:p>
            <a:pPr marL="342900" indent="-342900">
              <a:buClr>
                <a:schemeClr val="tx2"/>
              </a:buClr>
              <a:buSzPct val="130000"/>
              <a:buFont typeface="Wingdings" panose="05000000000000000000" pitchFamily="2" charset="2"/>
              <a:buChar char="§"/>
            </a:pPr>
            <a:r>
              <a:rPr lang="en-GB" dirty="0"/>
              <a:t>Clear </a:t>
            </a:r>
            <a:r>
              <a:rPr lang="en-GB" dirty="0" smtClean="0"/>
              <a:t>and </a:t>
            </a:r>
            <a:r>
              <a:rPr lang="en-GB" dirty="0"/>
              <a:t>useful message</a:t>
            </a:r>
          </a:p>
          <a:p>
            <a:pPr marL="342900" indent="-342900">
              <a:buClr>
                <a:schemeClr val="tx2"/>
              </a:buClr>
              <a:buSzPct val="130000"/>
              <a:buFont typeface="Wingdings" panose="05000000000000000000" pitchFamily="2" charset="2"/>
              <a:buChar char="§"/>
            </a:pPr>
            <a:r>
              <a:rPr lang="en-GB" dirty="0"/>
              <a:t>A logical manner</a:t>
            </a:r>
          </a:p>
          <a:p>
            <a:pPr marL="342900" indent="-342900">
              <a:buClr>
                <a:schemeClr val="tx2"/>
              </a:buClr>
              <a:buSzPct val="130000"/>
              <a:buFont typeface="Wingdings" panose="05000000000000000000" pitchFamily="2" charset="2"/>
              <a:buChar char="§"/>
            </a:pPr>
            <a:r>
              <a:rPr lang="en-GB" dirty="0"/>
              <a:t>Readers grasp the research</a:t>
            </a:r>
          </a:p>
        </p:txBody>
      </p:sp>
      <p:sp>
        <p:nvSpPr>
          <p:cNvPr id="15" name="Title 4"/>
          <p:cNvSpPr>
            <a:spLocks noGrp="1"/>
          </p:cNvSpPr>
          <p:nvPr>
            <p:ph type="title"/>
          </p:nvPr>
        </p:nvSpPr>
        <p:spPr>
          <a:xfrm>
            <a:off x="2939144" y="705204"/>
            <a:ext cx="5756374" cy="418645"/>
          </a:xfrm>
        </p:spPr>
        <p:txBody>
          <a:bodyPr/>
          <a:lstStyle/>
          <a:p>
            <a:r>
              <a:rPr lang="en-GB" dirty="0"/>
              <a:t>Planning Your Article</a:t>
            </a:r>
            <a:r>
              <a:rPr lang="en-GB" dirty="0" smtClean="0"/>
              <a:t/>
            </a:r>
            <a:br>
              <a:rPr lang="en-GB" dirty="0" smtClean="0"/>
            </a:br>
            <a:r>
              <a:rPr lang="en-GB" sz="1800" dirty="0" smtClean="0"/>
              <a:t>What makes </a:t>
            </a:r>
            <a:r>
              <a:rPr lang="en-GB" sz="1800" dirty="0"/>
              <a:t>a</a:t>
            </a:r>
            <a:r>
              <a:rPr lang="en-GB" sz="1800" dirty="0" smtClean="0"/>
              <a:t> </a:t>
            </a:r>
            <a:r>
              <a:rPr lang="en-GB" sz="1800" dirty="0"/>
              <a:t>s</a:t>
            </a:r>
            <a:r>
              <a:rPr lang="en-GB" sz="1800" dirty="0" smtClean="0"/>
              <a:t>trong </a:t>
            </a:r>
            <a:r>
              <a:rPr lang="en-GB" sz="1800" dirty="0"/>
              <a:t>m</a:t>
            </a:r>
            <a:r>
              <a:rPr lang="en-GB" sz="1800" dirty="0" smtClean="0"/>
              <a:t>anuscript</a:t>
            </a:r>
            <a:r>
              <a:rPr lang="en-GB" sz="1800" dirty="0"/>
              <a:t>?</a:t>
            </a:r>
            <a:endParaRPr lang="en-US" sz="1800" dirty="0"/>
          </a:p>
        </p:txBody>
      </p:sp>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999" y="613309"/>
            <a:ext cx="1578429" cy="4831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044413" y="3468757"/>
            <a:ext cx="5346551" cy="923330"/>
          </a:xfrm>
          <a:prstGeom prst="rect">
            <a:avLst/>
          </a:prstGeom>
          <a:solidFill>
            <a:schemeClr val="tx2">
              <a:lumMod val="20000"/>
              <a:lumOff val="80000"/>
            </a:schemeClr>
          </a:solidFill>
          <a:ln>
            <a:solidFill>
              <a:schemeClr val="tx2">
                <a:lumMod val="40000"/>
                <a:lumOff val="60000"/>
              </a:schemeClr>
            </a:solidFill>
          </a:ln>
        </p:spPr>
        <p:txBody>
          <a:bodyPr wrap="square" rtlCol="0">
            <a:spAutoFit/>
          </a:bodyPr>
          <a:lstStyle/>
          <a:p>
            <a:r>
              <a:rPr lang="en-GB" dirty="0"/>
              <a:t>Editors, reviewers and readers all want to receive well presented manuscripts that fit within the aims and scope of their </a:t>
            </a:r>
            <a:r>
              <a:rPr lang="en-GB" dirty="0" smtClean="0"/>
              <a:t>journal.</a:t>
            </a:r>
            <a:endParaRPr lang="en-GB" dirty="0"/>
          </a:p>
        </p:txBody>
      </p:sp>
    </p:spTree>
    <p:extLst>
      <p:ext uri="{BB962C8B-B14F-4D97-AF65-F5344CB8AC3E}">
        <p14:creationId xmlns:p14="http://schemas.microsoft.com/office/powerpoint/2010/main" val="1351350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title 28"/>
          <p:cNvSpPr>
            <a:spLocks noGrp="1"/>
          </p:cNvSpPr>
          <p:nvPr>
            <p:ph type="subTitle" idx="1"/>
          </p:nvPr>
        </p:nvSpPr>
        <p:spPr>
          <a:xfrm>
            <a:off x="3363686" y="2960400"/>
            <a:ext cx="5704113" cy="971627"/>
          </a:xfrm>
        </p:spPr>
        <p:txBody>
          <a:bodyPr/>
          <a:lstStyle/>
          <a:p>
            <a:pPr>
              <a:lnSpc>
                <a:spcPct val="100000"/>
              </a:lnSpc>
              <a:spcAft>
                <a:spcPts val="600"/>
              </a:spcAft>
            </a:pPr>
            <a:r>
              <a:rPr lang="nl-NL" sz="3200" b="1" dirty="0" smtClean="0"/>
              <a:t>Publishing Ethics</a:t>
            </a:r>
            <a:endParaRPr lang="en-US" sz="2000" dirty="0"/>
          </a:p>
        </p:txBody>
      </p:sp>
      <p:sp>
        <p:nvSpPr>
          <p:cNvPr id="32" name="Text Placeholder 31"/>
          <p:cNvSpPr>
            <a:spLocks noGrp="1"/>
          </p:cNvSpPr>
          <p:nvPr>
            <p:ph type="body" sz="quarter" idx="12"/>
          </p:nvPr>
        </p:nvSpPr>
        <p:spPr/>
        <p:txBody>
          <a:bodyPr/>
          <a:lstStyle/>
          <a:p>
            <a:r>
              <a:rPr lang="en-US" dirty="0" smtClean="0"/>
              <a:t> </a:t>
            </a:r>
            <a:endParaRPr lang="en-US" dirty="0"/>
          </a:p>
        </p:txBody>
      </p:sp>
      <p:sp>
        <p:nvSpPr>
          <p:cNvPr id="2" name="Text Placeholder 1"/>
          <p:cNvSpPr>
            <a:spLocks noGrp="1"/>
          </p:cNvSpPr>
          <p:nvPr>
            <p:ph type="body" sz="quarter" idx="13"/>
          </p:nvPr>
        </p:nvSpPr>
        <p:spPr/>
        <p:txBody>
          <a:bodyPr/>
          <a:lstStyle/>
          <a:p>
            <a:r>
              <a:rPr lang="en-GB" dirty="0" smtClean="0"/>
              <a:t> </a:t>
            </a:r>
            <a:endParaRPr lang="en-US" dirty="0"/>
          </a:p>
        </p:txBody>
      </p:sp>
      <p:cxnSp>
        <p:nvCxnSpPr>
          <p:cNvPr id="9" name="Straight Connector 8"/>
          <p:cNvCxnSpPr/>
          <p:nvPr/>
        </p:nvCxnSpPr>
        <p:spPr>
          <a:xfrm>
            <a:off x="6520543" y="2177157"/>
            <a:ext cx="0" cy="36957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5546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6" name="Title 4"/>
          <p:cNvSpPr txBox="1">
            <a:spLocks/>
          </p:cNvSpPr>
          <p:nvPr/>
        </p:nvSpPr>
        <p:spPr>
          <a:xfrm>
            <a:off x="337465" y="705204"/>
            <a:ext cx="7463509"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Why do we need originality and ethical conduct?</a:t>
            </a:r>
          </a:p>
        </p:txBody>
      </p:sp>
      <p:sp>
        <p:nvSpPr>
          <p:cNvPr id="8" name="Rectangle 7"/>
          <p:cNvSpPr/>
          <p:nvPr/>
        </p:nvSpPr>
        <p:spPr>
          <a:xfrm>
            <a:off x="496834" y="1293754"/>
            <a:ext cx="8651538" cy="1512946"/>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496834" y="1293754"/>
            <a:ext cx="0" cy="1512946"/>
          </a:xfrm>
          <a:prstGeom prst="line">
            <a:avLst/>
          </a:prstGeom>
          <a:ln w="762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5"/>
          <p:cNvSpPr txBox="1">
            <a:spLocks/>
          </p:cNvSpPr>
          <p:nvPr/>
        </p:nvSpPr>
        <p:spPr>
          <a:xfrm>
            <a:off x="635001" y="1434276"/>
            <a:ext cx="7429500" cy="1613724"/>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r>
              <a:rPr lang="en-GB" sz="1800" dirty="0">
                <a:solidFill>
                  <a:schemeClr val="tx1"/>
                </a:solidFill>
              </a:rPr>
              <a:t>Unethical </a:t>
            </a:r>
            <a:r>
              <a:rPr lang="en-GB" sz="1800" dirty="0" err="1">
                <a:solidFill>
                  <a:schemeClr val="tx1"/>
                </a:solidFill>
              </a:rPr>
              <a:t>behavior</a:t>
            </a:r>
            <a:r>
              <a:rPr lang="en-GB" sz="1800" dirty="0">
                <a:solidFill>
                  <a:schemeClr val="tx1"/>
                </a:solidFill>
              </a:rPr>
              <a:t> by Researchers degrades the scientific record and the reputation of science and medicine in the broader community. </a:t>
            </a:r>
            <a:endParaRPr lang="en-GB" sz="1800" dirty="0" smtClean="0">
              <a:solidFill>
                <a:schemeClr val="tx1"/>
              </a:solidFill>
            </a:endParaRPr>
          </a:p>
          <a:p>
            <a:r>
              <a:rPr lang="en-GB" sz="1800" dirty="0" smtClean="0">
                <a:solidFill>
                  <a:schemeClr val="tx1"/>
                </a:solidFill>
              </a:rPr>
              <a:t>It </a:t>
            </a:r>
            <a:r>
              <a:rPr lang="en-GB" sz="1800" dirty="0">
                <a:solidFill>
                  <a:schemeClr val="tx1"/>
                </a:solidFill>
              </a:rPr>
              <a:t>can unfairly affect the reputation and academic record of individual researchers/authors.</a:t>
            </a:r>
          </a:p>
        </p:txBody>
      </p:sp>
      <p:sp>
        <p:nvSpPr>
          <p:cNvPr id="13" name="Text Box 4"/>
          <p:cNvSpPr txBox="1">
            <a:spLocks noChangeArrowheads="1"/>
          </p:cNvSpPr>
          <p:nvPr/>
        </p:nvSpPr>
        <p:spPr bwMode="auto">
          <a:xfrm>
            <a:off x="429655" y="2981733"/>
            <a:ext cx="3276600" cy="3139321"/>
          </a:xfrm>
          <a:prstGeom prst="rect">
            <a:avLst/>
          </a:prstGeom>
          <a:noFill/>
          <a:ln>
            <a:noFill/>
            <a:headEnd/>
            <a:tailEnd/>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spcBef>
                <a:spcPct val="50000"/>
              </a:spcBef>
            </a:pPr>
            <a:r>
              <a:rPr lang="en-GB" sz="1100" b="1" dirty="0">
                <a:solidFill>
                  <a:schemeClr val="tx1"/>
                </a:solidFill>
                <a:latin typeface="Arial" panose="020B0604020202020204" pitchFamily="34" charset="0"/>
                <a:cs typeface="Arial" panose="020B0604020202020204" pitchFamily="34" charset="0"/>
              </a:rPr>
              <a:t>A Massive Case Of Fraud</a:t>
            </a:r>
            <a:br>
              <a:rPr lang="en-GB" sz="1100" b="1" dirty="0">
                <a:solidFill>
                  <a:schemeClr val="tx1"/>
                </a:solidFill>
                <a:latin typeface="Arial" panose="020B0604020202020204" pitchFamily="34" charset="0"/>
                <a:cs typeface="Arial" panose="020B0604020202020204" pitchFamily="34" charset="0"/>
              </a:rPr>
            </a:br>
            <a:r>
              <a:rPr lang="en-GB" sz="1100" b="1" dirty="0">
                <a:solidFill>
                  <a:schemeClr val="tx1"/>
                </a:solidFill>
                <a:latin typeface="Arial" panose="020B0604020202020204" pitchFamily="34" charset="0"/>
                <a:cs typeface="Arial" panose="020B0604020202020204" pitchFamily="34" charset="0"/>
              </a:rPr>
              <a:t>Chemical &amp; Engineering News</a:t>
            </a:r>
            <a:br>
              <a:rPr lang="en-GB" sz="1100" b="1" dirty="0">
                <a:solidFill>
                  <a:schemeClr val="tx1"/>
                </a:solidFill>
                <a:latin typeface="Arial" panose="020B0604020202020204" pitchFamily="34" charset="0"/>
                <a:cs typeface="Arial" panose="020B0604020202020204" pitchFamily="34" charset="0"/>
              </a:rPr>
            </a:br>
            <a:r>
              <a:rPr lang="en-GB" sz="1100" b="1" dirty="0">
                <a:solidFill>
                  <a:schemeClr val="tx1"/>
                </a:solidFill>
                <a:latin typeface="Arial" panose="020B0604020202020204" pitchFamily="34" charset="0"/>
                <a:cs typeface="Arial" panose="020B0604020202020204" pitchFamily="34" charset="0"/>
              </a:rPr>
              <a:t>February 18, 2008</a:t>
            </a:r>
            <a:br>
              <a:rPr lang="en-GB" sz="1100" b="1" dirty="0">
                <a:solidFill>
                  <a:schemeClr val="tx1"/>
                </a:solidFill>
                <a:latin typeface="Arial" panose="020B0604020202020204" pitchFamily="34" charset="0"/>
                <a:cs typeface="Arial" panose="020B0604020202020204" pitchFamily="34" charset="0"/>
              </a:rPr>
            </a:br>
            <a:r>
              <a:rPr lang="en-GB" sz="1100" b="1" dirty="0" smtClean="0">
                <a:solidFill>
                  <a:schemeClr val="tx1"/>
                </a:solidFill>
                <a:latin typeface="Arial" panose="020B0604020202020204" pitchFamily="34" charset="0"/>
                <a:cs typeface="Arial" panose="020B0604020202020204" pitchFamily="34" charset="0"/>
              </a:rPr>
              <a:t/>
            </a:r>
            <a:br>
              <a:rPr lang="en-GB" sz="1100" b="1" dirty="0" smtClean="0">
                <a:solidFill>
                  <a:schemeClr val="tx1"/>
                </a:solidFill>
                <a:latin typeface="Arial" panose="020B0604020202020204" pitchFamily="34" charset="0"/>
                <a:cs typeface="Arial" panose="020B0604020202020204" pitchFamily="34" charset="0"/>
              </a:rPr>
            </a:br>
            <a:r>
              <a:rPr lang="en-GB" sz="1100" dirty="0" smtClean="0">
                <a:solidFill>
                  <a:schemeClr val="tx1"/>
                </a:solidFill>
                <a:latin typeface="Arial" panose="020B0604020202020204" pitchFamily="34" charset="0"/>
                <a:cs typeface="Arial" panose="020B0604020202020204" pitchFamily="34" charset="0"/>
              </a:rPr>
              <a:t>Journal </a:t>
            </a:r>
            <a:r>
              <a:rPr lang="en-GB" sz="1100" dirty="0">
                <a:solidFill>
                  <a:schemeClr val="tx1"/>
                </a:solidFill>
                <a:latin typeface="Arial" panose="020B0604020202020204" pitchFamily="34" charset="0"/>
                <a:cs typeface="Arial" panose="020B0604020202020204" pitchFamily="34" charset="0"/>
              </a:rPr>
              <a:t>editors are left reeling as publishers move to rid their archives of scientist's falsified </a:t>
            </a:r>
            <a:r>
              <a:rPr lang="en-GB" sz="1100" dirty="0" smtClean="0">
                <a:solidFill>
                  <a:schemeClr val="tx1"/>
                </a:solidFill>
                <a:latin typeface="Arial" panose="020B0604020202020204" pitchFamily="34" charset="0"/>
                <a:cs typeface="Arial" panose="020B0604020202020204" pitchFamily="34" charset="0"/>
              </a:rPr>
              <a:t>research</a:t>
            </a:r>
            <a:r>
              <a:rPr lang="en-GB" sz="1100" b="1" dirty="0">
                <a:solidFill>
                  <a:schemeClr val="tx1"/>
                </a:solidFill>
                <a:latin typeface="Arial" panose="020B0604020202020204" pitchFamily="34" charset="0"/>
                <a:cs typeface="Arial" panose="020B0604020202020204" pitchFamily="34" charset="0"/>
              </a:rPr>
              <a:t/>
            </a:r>
            <a:br>
              <a:rPr lang="en-GB" sz="1100" b="1" dirty="0">
                <a:solidFill>
                  <a:schemeClr val="tx1"/>
                </a:solidFill>
                <a:latin typeface="Arial" panose="020B0604020202020204" pitchFamily="34" charset="0"/>
                <a:cs typeface="Arial" panose="020B0604020202020204" pitchFamily="34" charset="0"/>
              </a:rPr>
            </a:br>
            <a:endParaRPr lang="en-GB" sz="1100" b="1" dirty="0">
              <a:solidFill>
                <a:schemeClr val="tx1"/>
              </a:solidFill>
              <a:latin typeface="Arial" panose="020B0604020202020204" pitchFamily="34" charset="0"/>
              <a:cs typeface="Arial" panose="020B0604020202020204" pitchFamily="34" charset="0"/>
            </a:endParaRPr>
          </a:p>
          <a:p>
            <a:pPr algn="ctr">
              <a:spcBef>
                <a:spcPct val="50000"/>
              </a:spcBef>
            </a:pPr>
            <a:r>
              <a:rPr lang="en-GB" sz="1100" b="1" dirty="0">
                <a:solidFill>
                  <a:schemeClr val="tx1"/>
                </a:solidFill>
                <a:latin typeface="Arial" panose="020B0604020202020204" pitchFamily="34" charset="0"/>
                <a:cs typeface="Arial" panose="020B0604020202020204" pitchFamily="34" charset="0"/>
              </a:rPr>
              <a:t>William G. Schulz </a:t>
            </a:r>
          </a:p>
          <a:p>
            <a:pPr algn="ctr">
              <a:spcBef>
                <a:spcPct val="50000"/>
              </a:spcBef>
            </a:pPr>
            <a:r>
              <a:rPr lang="en-GB" sz="1100" dirty="0">
                <a:solidFill>
                  <a:schemeClr val="tx1"/>
                </a:solidFill>
                <a:latin typeface="Arial" panose="020B0604020202020204" pitchFamily="34" charset="0"/>
                <a:cs typeface="Arial" panose="020B0604020202020204" pitchFamily="34" charset="0"/>
              </a:rPr>
              <a:t>A CHEMIST IN INDIA has been found guilty of plagiarizing and/or falsifying more than 70 research papers published in a wide variety of Western scientific journals between 2004 and 2007, according to documents from his university, copies of which were obtained by C&amp;EN. Some journal editors left reeling by the incident say it is one of the most spectacular and outrageous cases of scientific fraud they have ever seen. …</a:t>
            </a:r>
          </a:p>
        </p:txBody>
      </p:sp>
      <p:pic>
        <p:nvPicPr>
          <p:cNvPr id="23"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8955" y="2981733"/>
            <a:ext cx="5243643" cy="2326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0480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4"/>
          <p:cNvSpPr txBox="1">
            <a:spLocks/>
          </p:cNvSpPr>
          <p:nvPr/>
        </p:nvSpPr>
        <p:spPr>
          <a:xfrm>
            <a:off x="337465" y="705204"/>
            <a:ext cx="7463509"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The most serious issues to avoid</a:t>
            </a:r>
          </a:p>
        </p:txBody>
      </p:sp>
      <p:sp>
        <p:nvSpPr>
          <p:cNvPr id="29" name="Content Placeholder 5"/>
          <p:cNvSpPr>
            <a:spLocks noGrp="1"/>
          </p:cNvSpPr>
          <p:nvPr>
            <p:ph idx="1"/>
          </p:nvPr>
        </p:nvSpPr>
        <p:spPr>
          <a:xfrm>
            <a:off x="337465" y="1816100"/>
            <a:ext cx="6453403" cy="4102100"/>
          </a:xfrm>
        </p:spPr>
        <p:txBody>
          <a:bodyPr>
            <a:noAutofit/>
          </a:bodyPr>
          <a:lstStyle/>
          <a:p>
            <a:pPr marL="457200" indent="-457200">
              <a:buClr>
                <a:schemeClr val="tx2"/>
              </a:buClr>
              <a:buSzPct val="100000"/>
              <a:buFont typeface="+mj-lt"/>
              <a:buAutoNum type="arabicPeriod"/>
            </a:pPr>
            <a:r>
              <a:rPr lang="en-GB" b="1" dirty="0" smtClean="0"/>
              <a:t>Fabrication</a:t>
            </a:r>
            <a:br>
              <a:rPr lang="en-GB" b="1" dirty="0" smtClean="0"/>
            </a:br>
            <a:r>
              <a:rPr lang="en-GB" dirty="0" smtClean="0"/>
              <a:t>Making </a:t>
            </a:r>
            <a:r>
              <a:rPr lang="en-GB" dirty="0"/>
              <a:t>up research data</a:t>
            </a:r>
          </a:p>
          <a:p>
            <a:pPr marL="457200" indent="-457200">
              <a:buClr>
                <a:schemeClr val="tx2"/>
              </a:buClr>
              <a:buSzPct val="100000"/>
              <a:buFont typeface="+mj-lt"/>
              <a:buAutoNum type="arabicPeriod"/>
            </a:pPr>
            <a:r>
              <a:rPr lang="en-GB" b="1" dirty="0" smtClean="0"/>
              <a:t>Falsification</a:t>
            </a:r>
            <a:r>
              <a:rPr lang="en-GB" dirty="0" smtClean="0"/>
              <a:t/>
            </a:r>
            <a:br>
              <a:rPr lang="en-GB" dirty="0" smtClean="0"/>
            </a:br>
            <a:r>
              <a:rPr lang="en-GB" dirty="0" smtClean="0"/>
              <a:t>Manipulation </a:t>
            </a:r>
            <a:r>
              <a:rPr lang="en-GB" dirty="0"/>
              <a:t>of existing research data</a:t>
            </a:r>
          </a:p>
          <a:p>
            <a:pPr marL="457200" indent="-457200">
              <a:buClr>
                <a:schemeClr val="tx2"/>
              </a:buClr>
              <a:buSzPct val="100000"/>
              <a:buFont typeface="+mj-lt"/>
              <a:buAutoNum type="arabicPeriod"/>
            </a:pPr>
            <a:r>
              <a:rPr lang="en-GB" b="1" dirty="0"/>
              <a:t>Plagiarism </a:t>
            </a:r>
            <a:r>
              <a:rPr lang="en-GB" dirty="0" smtClean="0"/>
              <a:t/>
            </a:r>
            <a:br>
              <a:rPr lang="en-GB" dirty="0" smtClean="0"/>
            </a:br>
            <a:r>
              <a:rPr lang="en-GB" dirty="0" smtClean="0"/>
              <a:t>Previous </a:t>
            </a:r>
            <a:r>
              <a:rPr lang="en-GB" dirty="0"/>
              <a:t>work taken and passed off as one’s own</a:t>
            </a:r>
            <a:endParaRPr lang="en-GB" dirty="0" smtClean="0"/>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7739" y="1567539"/>
            <a:ext cx="4706261" cy="4706261"/>
          </a:xfrm>
          <a:prstGeom prst="rect">
            <a:avLst/>
          </a:prstGeom>
        </p:spPr>
      </p:pic>
      <p:sp>
        <p:nvSpPr>
          <p:cNvPr id="31" name="Content Placeholder 5"/>
          <p:cNvSpPr txBox="1">
            <a:spLocks/>
          </p:cNvSpPr>
          <p:nvPr/>
        </p:nvSpPr>
        <p:spPr>
          <a:xfrm>
            <a:off x="337466" y="1123849"/>
            <a:ext cx="8484950" cy="539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b="1" dirty="0"/>
              <a:t>These are the 3 most common forms of ethical misconduct that the research community is challenged </a:t>
            </a:r>
            <a:r>
              <a:rPr lang="en-GB" b="1" dirty="0" smtClean="0"/>
              <a:t>with:</a:t>
            </a:r>
            <a:endParaRPr lang="en-GB" b="1" dirty="0"/>
          </a:p>
        </p:txBody>
      </p:sp>
      <p:sp>
        <p:nvSpPr>
          <p:cNvPr id="2" name="Text Placeholder 1"/>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587419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recent example of what can happen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7828" y="1178268"/>
            <a:ext cx="4136144" cy="517898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43279"/>
            <a:ext cx="9144000" cy="3728990"/>
          </a:xfrm>
          <a:prstGeom prst="rect">
            <a:avLst/>
          </a:prstGeom>
        </p:spPr>
      </p:pic>
    </p:spTree>
    <p:extLst>
      <p:ext uri="{BB962C8B-B14F-4D97-AF65-F5344CB8AC3E}">
        <p14:creationId xmlns:p14="http://schemas.microsoft.com/office/powerpoint/2010/main" val="147134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artisticPhotocopy detail="0"/>
                    </a14:imgEffect>
                  </a14:imgLayer>
                </a14:imgProps>
              </a:ext>
              <a:ext uri="{28A0092B-C50C-407E-A947-70E740481C1C}">
                <a14:useLocalDpi xmlns:a14="http://schemas.microsoft.com/office/drawing/2010/main" val="0"/>
              </a:ext>
            </a:extLst>
          </a:blip>
          <a:stretch>
            <a:fillRect/>
          </a:stretch>
        </p:blipFill>
        <p:spPr>
          <a:xfrm>
            <a:off x="-443293" y="794533"/>
            <a:ext cx="4831567" cy="4831567"/>
          </a:xfrm>
          <a:prstGeom prst="rect">
            <a:avLst/>
          </a:prstGeom>
        </p:spPr>
      </p:pic>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72043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What does it mean to be an Author?</a:t>
            </a:r>
          </a:p>
        </p:txBody>
      </p:sp>
      <p:sp>
        <p:nvSpPr>
          <p:cNvPr id="41" name="Content Placeholder 5"/>
          <p:cNvSpPr>
            <a:spLocks noGrp="1"/>
          </p:cNvSpPr>
          <p:nvPr>
            <p:ph idx="1"/>
          </p:nvPr>
        </p:nvSpPr>
        <p:spPr>
          <a:xfrm>
            <a:off x="4064000" y="1447800"/>
            <a:ext cx="4758416" cy="2514600"/>
          </a:xfrm>
        </p:spPr>
        <p:txBody>
          <a:bodyPr>
            <a:noAutofit/>
          </a:bodyPr>
          <a:lstStyle/>
          <a:p>
            <a:pPr marL="342900" indent="-342900">
              <a:buClr>
                <a:schemeClr val="tx2"/>
              </a:buClr>
              <a:buSzPct val="150000"/>
              <a:buFont typeface="Wingdings" panose="05000000000000000000" pitchFamily="2" charset="2"/>
              <a:buChar char="§"/>
            </a:pPr>
            <a:r>
              <a:rPr lang="en-GB" dirty="0"/>
              <a:t>An “author” is generally considered to be someone who has made </a:t>
            </a:r>
            <a:r>
              <a:rPr lang="en-GB" dirty="0" smtClean="0"/>
              <a:t>substantial intellectual </a:t>
            </a:r>
            <a:r>
              <a:rPr lang="en-GB" dirty="0"/>
              <a:t>contributions to a published study.</a:t>
            </a:r>
          </a:p>
          <a:p>
            <a:pPr marL="342900" indent="-342900">
              <a:buClr>
                <a:schemeClr val="tx2"/>
              </a:buClr>
              <a:buSzPct val="150000"/>
              <a:buFont typeface="Wingdings" panose="05000000000000000000" pitchFamily="2" charset="2"/>
              <a:buChar char="§"/>
            </a:pPr>
            <a:r>
              <a:rPr lang="en-GB" dirty="0"/>
              <a:t>Being an author comes with credit but also with responsibility.</a:t>
            </a:r>
          </a:p>
          <a:p>
            <a:pPr marL="342900" indent="-342900">
              <a:buClr>
                <a:schemeClr val="tx2"/>
              </a:buClr>
              <a:buSzPct val="150000"/>
              <a:buFont typeface="Wingdings" panose="05000000000000000000" pitchFamily="2" charset="2"/>
              <a:buChar char="§"/>
            </a:pPr>
            <a:r>
              <a:rPr lang="en-GB" dirty="0"/>
              <a:t>Decisions about who will be an author and the order of authors should be made before starting to write up the project.</a:t>
            </a:r>
          </a:p>
        </p:txBody>
      </p:sp>
    </p:spTree>
    <p:extLst>
      <p:ext uri="{BB962C8B-B14F-4D97-AF65-F5344CB8AC3E}">
        <p14:creationId xmlns:p14="http://schemas.microsoft.com/office/powerpoint/2010/main" val="747237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7" name="Title 4"/>
          <p:cNvSpPr txBox="1">
            <a:spLocks/>
          </p:cNvSpPr>
          <p:nvPr/>
        </p:nvSpPr>
        <p:spPr>
          <a:xfrm>
            <a:off x="337466" y="705204"/>
            <a:ext cx="8358052"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Authorship: </a:t>
            </a:r>
            <a:r>
              <a:rPr lang="en-GB" dirty="0" smtClean="0"/>
              <a:t>Do’s and don’ts</a:t>
            </a:r>
            <a:endParaRPr lang="en-US" dirty="0"/>
          </a:p>
        </p:txBody>
      </p:sp>
      <p:sp>
        <p:nvSpPr>
          <p:cNvPr id="36" name="Content Placeholder 5"/>
          <p:cNvSpPr>
            <a:spLocks noGrp="1"/>
          </p:cNvSpPr>
          <p:nvPr>
            <p:ph idx="1"/>
          </p:nvPr>
        </p:nvSpPr>
        <p:spPr>
          <a:xfrm>
            <a:off x="337466" y="2997200"/>
            <a:ext cx="4425034" cy="4025900"/>
          </a:xfrm>
        </p:spPr>
        <p:txBody>
          <a:bodyPr>
            <a:noAutofit/>
          </a:bodyPr>
          <a:lstStyle/>
          <a:p>
            <a:pPr>
              <a:buClr>
                <a:schemeClr val="tx2"/>
              </a:buClr>
              <a:buSzPct val="150000"/>
            </a:pPr>
            <a:r>
              <a:rPr lang="en-GB" sz="1500" b="1" dirty="0"/>
              <a:t>First Author: </a:t>
            </a:r>
          </a:p>
          <a:p>
            <a:pPr marL="342900" indent="-342900">
              <a:buClr>
                <a:schemeClr val="tx2"/>
              </a:buClr>
              <a:buSzPct val="150000"/>
              <a:buFont typeface="Wingdings" panose="05000000000000000000" pitchFamily="2" charset="2"/>
              <a:buChar char="§"/>
            </a:pPr>
            <a:r>
              <a:rPr lang="en-GB" sz="1500" dirty="0"/>
              <a:t>C</a:t>
            </a:r>
            <a:r>
              <a:rPr lang="en-GB" sz="1500" dirty="0" smtClean="0"/>
              <a:t>onducts </a:t>
            </a:r>
            <a:r>
              <a:rPr lang="en-GB" sz="1500" dirty="0"/>
              <a:t>and/or supervises the data analysis and the proper presentation and interpretation of the results</a:t>
            </a:r>
          </a:p>
          <a:p>
            <a:pPr marL="342900" indent="-342900">
              <a:buClr>
                <a:schemeClr val="tx2"/>
              </a:buClr>
              <a:buSzPct val="150000"/>
              <a:buFont typeface="Wingdings" panose="05000000000000000000" pitchFamily="2" charset="2"/>
              <a:buChar char="§"/>
            </a:pPr>
            <a:r>
              <a:rPr lang="en-GB" sz="1500" dirty="0"/>
              <a:t>P</a:t>
            </a:r>
            <a:r>
              <a:rPr lang="en-GB" sz="1500" dirty="0" smtClean="0"/>
              <a:t>uts </a:t>
            </a:r>
            <a:r>
              <a:rPr lang="en-GB" sz="1500" dirty="0"/>
              <a:t>paper together and submits the paper to </a:t>
            </a:r>
            <a:r>
              <a:rPr lang="en-GB" sz="1500" dirty="0" smtClean="0"/>
              <a:t>journal</a:t>
            </a:r>
            <a:br>
              <a:rPr lang="en-GB" sz="1500" dirty="0" smtClean="0"/>
            </a:br>
            <a:endParaRPr lang="en-GB" sz="1500" dirty="0"/>
          </a:p>
          <a:p>
            <a:pPr>
              <a:buClr>
                <a:schemeClr val="tx2"/>
              </a:buClr>
              <a:buSzPct val="150000"/>
            </a:pPr>
            <a:r>
              <a:rPr lang="en-GB" sz="1500" b="1" dirty="0"/>
              <a:t>Co-Author(s):</a:t>
            </a:r>
          </a:p>
          <a:p>
            <a:pPr marL="342900" indent="-342900">
              <a:buClr>
                <a:schemeClr val="tx2"/>
              </a:buClr>
              <a:buSzPct val="150000"/>
              <a:buFont typeface="Wingdings" panose="05000000000000000000" pitchFamily="2" charset="2"/>
              <a:buChar char="§"/>
            </a:pPr>
            <a:r>
              <a:rPr lang="en-GB" sz="1500" dirty="0"/>
              <a:t>M</a:t>
            </a:r>
            <a:r>
              <a:rPr lang="en-GB" sz="1500" dirty="0" smtClean="0"/>
              <a:t>akes </a:t>
            </a:r>
            <a:r>
              <a:rPr lang="en-GB" sz="1500" dirty="0"/>
              <a:t>intellectual contributions to the data analysis and contributes to data interpretation</a:t>
            </a:r>
          </a:p>
          <a:p>
            <a:pPr marL="342900" indent="-342900">
              <a:buClr>
                <a:schemeClr val="tx2"/>
              </a:buClr>
              <a:buSzPct val="150000"/>
              <a:buFont typeface="Wingdings" panose="05000000000000000000" pitchFamily="2" charset="2"/>
              <a:buChar char="§"/>
            </a:pPr>
            <a:r>
              <a:rPr lang="en-GB" sz="1500" dirty="0"/>
              <a:t>R</a:t>
            </a:r>
            <a:r>
              <a:rPr lang="en-GB" sz="1500" dirty="0" smtClean="0"/>
              <a:t>eviews </a:t>
            </a:r>
            <a:r>
              <a:rPr lang="en-GB" sz="1500" dirty="0"/>
              <a:t>each paper draft</a:t>
            </a:r>
          </a:p>
          <a:p>
            <a:pPr marL="342900" indent="-342900">
              <a:buClr>
                <a:schemeClr val="tx2"/>
              </a:buClr>
              <a:buSzPct val="150000"/>
              <a:buFont typeface="Wingdings" panose="05000000000000000000" pitchFamily="2" charset="2"/>
              <a:buChar char="§"/>
            </a:pPr>
            <a:r>
              <a:rPr lang="en-GB" sz="1500" dirty="0"/>
              <a:t>M</a:t>
            </a:r>
            <a:r>
              <a:rPr lang="en-GB" sz="1500" dirty="0" smtClean="0"/>
              <a:t>ust </a:t>
            </a:r>
            <a:r>
              <a:rPr lang="en-GB" sz="1500" dirty="0"/>
              <a:t>be able to present the results, defend the implications and discuss study limitations</a:t>
            </a:r>
          </a:p>
        </p:txBody>
      </p:sp>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779" y="1161949"/>
            <a:ext cx="1497321" cy="1497321"/>
          </a:xfrm>
          <a:prstGeom prst="rect">
            <a:avLst/>
          </a:prstGeom>
        </p:spPr>
      </p:pic>
      <p:sp>
        <p:nvSpPr>
          <p:cNvPr id="38" name="Content Placeholder 5"/>
          <p:cNvSpPr txBox="1">
            <a:spLocks/>
          </p:cNvSpPr>
          <p:nvPr/>
        </p:nvSpPr>
        <p:spPr>
          <a:xfrm>
            <a:off x="337466" y="2676474"/>
            <a:ext cx="4179026" cy="539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sz="1600" b="1" dirty="0"/>
              <a:t>General principles for who is listed first:</a:t>
            </a:r>
          </a:p>
        </p:txBody>
      </p:sp>
      <p:sp>
        <p:nvSpPr>
          <p:cNvPr id="39" name="Content Placeholder 5"/>
          <p:cNvSpPr txBox="1">
            <a:spLocks/>
          </p:cNvSpPr>
          <p:nvPr/>
        </p:nvSpPr>
        <p:spPr>
          <a:xfrm>
            <a:off x="4991100" y="3035300"/>
            <a:ext cx="3831316" cy="4025900"/>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sz="1500" b="1" dirty="0" smtClean="0"/>
              <a:t>Ghost Authors: </a:t>
            </a:r>
          </a:p>
          <a:p>
            <a:pPr marL="342900" indent="-342900">
              <a:buClr>
                <a:schemeClr val="tx2"/>
              </a:buClr>
              <a:buSzPct val="150000"/>
              <a:buFont typeface="Wingdings" panose="05000000000000000000" pitchFamily="2" charset="2"/>
              <a:buChar char="§"/>
            </a:pPr>
            <a:r>
              <a:rPr lang="en-GB" sz="1500" dirty="0"/>
              <a:t>L</a:t>
            </a:r>
            <a:r>
              <a:rPr lang="en-GB" sz="1500" dirty="0" smtClean="0"/>
              <a:t>eaving </a:t>
            </a:r>
            <a:r>
              <a:rPr lang="en-GB" sz="1500" dirty="0"/>
              <a:t>out authors who should be </a:t>
            </a:r>
            <a:r>
              <a:rPr lang="en-GB" sz="1500" dirty="0" smtClean="0"/>
              <a:t>included</a:t>
            </a:r>
            <a:br>
              <a:rPr lang="en-GB" sz="1500" dirty="0" smtClean="0"/>
            </a:br>
            <a:endParaRPr lang="en-GB" sz="1500" dirty="0" smtClean="0"/>
          </a:p>
          <a:p>
            <a:pPr>
              <a:buClr>
                <a:schemeClr val="tx2"/>
              </a:buClr>
              <a:buSzPct val="150000"/>
            </a:pPr>
            <a:r>
              <a:rPr lang="en-GB" sz="1500" b="1" dirty="0"/>
              <a:t>Scientific Writers and Gift </a:t>
            </a:r>
            <a:r>
              <a:rPr lang="en-GB" sz="1500" b="1" dirty="0" smtClean="0"/>
              <a:t>Authors:</a:t>
            </a:r>
          </a:p>
          <a:p>
            <a:pPr marL="342900" indent="-342900">
              <a:buClr>
                <a:schemeClr val="tx2"/>
              </a:buClr>
              <a:buSzPct val="150000"/>
              <a:buFont typeface="Wingdings" panose="05000000000000000000" pitchFamily="2" charset="2"/>
              <a:buChar char="§"/>
            </a:pPr>
            <a:r>
              <a:rPr lang="en-GB" sz="1500" dirty="0"/>
              <a:t>I</a:t>
            </a:r>
            <a:r>
              <a:rPr lang="en-GB" sz="1500" dirty="0" smtClean="0"/>
              <a:t>ncluding </a:t>
            </a:r>
            <a:r>
              <a:rPr lang="en-GB" sz="1500" dirty="0"/>
              <a:t>authors when they did not contribute significantly</a:t>
            </a:r>
          </a:p>
        </p:txBody>
      </p:sp>
      <p:sp>
        <p:nvSpPr>
          <p:cNvPr id="42" name="Content Placeholder 5"/>
          <p:cNvSpPr txBox="1">
            <a:spLocks/>
          </p:cNvSpPr>
          <p:nvPr/>
        </p:nvSpPr>
        <p:spPr>
          <a:xfrm>
            <a:off x="5003799" y="2701874"/>
            <a:ext cx="3696979" cy="539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sz="1600" b="1" dirty="0"/>
              <a:t>Abuses to be avoided:</a:t>
            </a:r>
          </a:p>
        </p:txBody>
      </p:sp>
      <p:pic>
        <p:nvPicPr>
          <p:cNvPr id="43" name="Picture 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5400" y="1141053"/>
            <a:ext cx="1497321" cy="1497321"/>
          </a:xfrm>
          <a:prstGeom prst="rect">
            <a:avLst/>
          </a:prstGeom>
        </p:spPr>
      </p:pic>
    </p:spTree>
    <p:extLst>
      <p:ext uri="{BB962C8B-B14F-4D97-AF65-F5344CB8AC3E}">
        <p14:creationId xmlns:p14="http://schemas.microsoft.com/office/powerpoint/2010/main" val="33560847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72043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What is plagiarism?</a:t>
            </a:r>
          </a:p>
        </p:txBody>
      </p:sp>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340" y="845025"/>
            <a:ext cx="4742976" cy="4742976"/>
          </a:xfrm>
          <a:prstGeom prst="rect">
            <a:avLst/>
          </a:prstGeom>
        </p:spPr>
      </p:pic>
      <p:sp>
        <p:nvSpPr>
          <p:cNvPr id="3" name="Rectangle 2"/>
          <p:cNvSpPr/>
          <p:nvPr/>
        </p:nvSpPr>
        <p:spPr>
          <a:xfrm>
            <a:off x="660400" y="2158137"/>
            <a:ext cx="3835400" cy="2077492"/>
          </a:xfrm>
          <a:prstGeom prst="rect">
            <a:avLst/>
          </a:prstGeom>
        </p:spPr>
        <p:txBody>
          <a:bodyPr wrap="square">
            <a:spAutoFit/>
          </a:bodyPr>
          <a:lstStyle/>
          <a:p>
            <a:pPr algn="ctr"/>
            <a:r>
              <a:rPr lang="en-GB" sz="1500" dirty="0" smtClean="0"/>
              <a:t>“Plagiarism </a:t>
            </a:r>
            <a:r>
              <a:rPr lang="en-GB" sz="1500" dirty="0"/>
              <a:t>is the </a:t>
            </a:r>
            <a:r>
              <a:rPr lang="en-GB" sz="1500" dirty="0" smtClean="0"/>
              <a:t>appropriation</a:t>
            </a:r>
            <a:br>
              <a:rPr lang="en-GB" sz="1500" dirty="0" smtClean="0"/>
            </a:br>
            <a:r>
              <a:rPr lang="en-GB" sz="1500" dirty="0" smtClean="0"/>
              <a:t>of </a:t>
            </a:r>
            <a:r>
              <a:rPr lang="en-GB" sz="1500" dirty="0"/>
              <a:t>another person’s ideas, processes, results, or words without giving appropriate credit, including those obtained through confidential </a:t>
            </a:r>
            <a:r>
              <a:rPr lang="en-GB" sz="1500" dirty="0" smtClean="0"/>
              <a:t>review of </a:t>
            </a:r>
            <a:r>
              <a:rPr lang="en-GB" sz="1500" dirty="0"/>
              <a:t>others’  research proposals and manuscripts</a:t>
            </a:r>
            <a:r>
              <a:rPr lang="en-GB" sz="1500" dirty="0" smtClean="0"/>
              <a:t>.”</a:t>
            </a:r>
            <a:r>
              <a:rPr lang="en-GB" sz="1500" i="1" dirty="0" smtClean="0"/>
              <a:t/>
            </a:r>
            <a:br>
              <a:rPr lang="en-GB" sz="1500" i="1" dirty="0" smtClean="0"/>
            </a:br>
            <a:r>
              <a:rPr lang="en-GB" sz="1000" i="1" dirty="0"/>
              <a:t/>
            </a:r>
            <a:br>
              <a:rPr lang="en-GB" sz="1000" i="1" dirty="0"/>
            </a:br>
            <a:r>
              <a:rPr lang="en-GB" sz="1200" i="1" dirty="0"/>
              <a:t>Federal Office of Science and </a:t>
            </a:r>
            <a:r>
              <a:rPr lang="en-GB" sz="1200" i="1" dirty="0" smtClean="0"/>
              <a:t/>
            </a:r>
            <a:br>
              <a:rPr lang="en-GB" sz="1200" i="1" dirty="0" smtClean="0"/>
            </a:br>
            <a:r>
              <a:rPr lang="en-GB" sz="1200" i="1" dirty="0" smtClean="0"/>
              <a:t>Technology </a:t>
            </a:r>
            <a:r>
              <a:rPr lang="en-GB" sz="1200" i="1" dirty="0"/>
              <a:t>Policy, 1999</a:t>
            </a:r>
          </a:p>
        </p:txBody>
      </p:sp>
      <p:pic>
        <p:nvPicPr>
          <p:cNvPr id="43" name="Picture 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4442" y="1979531"/>
            <a:ext cx="4279558" cy="4279558"/>
          </a:xfrm>
          <a:prstGeom prst="rect">
            <a:avLst/>
          </a:prstGeom>
        </p:spPr>
      </p:pic>
      <p:sp>
        <p:nvSpPr>
          <p:cNvPr id="44" name="Rectangle 43"/>
          <p:cNvSpPr/>
          <p:nvPr/>
        </p:nvSpPr>
        <p:spPr>
          <a:xfrm>
            <a:off x="5290332" y="2974117"/>
            <a:ext cx="3481384" cy="2231380"/>
          </a:xfrm>
          <a:prstGeom prst="rect">
            <a:avLst/>
          </a:prstGeom>
        </p:spPr>
        <p:txBody>
          <a:bodyPr wrap="square">
            <a:spAutoFit/>
          </a:bodyPr>
          <a:lstStyle/>
          <a:p>
            <a:pPr algn="ctr"/>
            <a:r>
              <a:rPr lang="en-GB" sz="1500" dirty="0" smtClean="0"/>
              <a:t>“Presenting the data or interpretations of others without crediting them, and thereby gaining for yourself the rewards earned by others, is theft, and it eliminates the motivation of working scientists to generate new data and interpretations.”</a:t>
            </a:r>
            <a:br>
              <a:rPr lang="en-GB" sz="1500" dirty="0" smtClean="0"/>
            </a:br>
            <a:r>
              <a:rPr lang="en-GB" sz="1000" i="1" dirty="0"/>
              <a:t/>
            </a:r>
            <a:br>
              <a:rPr lang="en-GB" sz="1000" i="1" dirty="0"/>
            </a:br>
            <a:r>
              <a:rPr lang="en-GB" sz="1200" i="1" dirty="0"/>
              <a:t>Professor Bruce </a:t>
            </a:r>
            <a:r>
              <a:rPr lang="en-GB" sz="1200" i="1" dirty="0" err="1" smtClean="0"/>
              <a:t>Railsback</a:t>
            </a:r>
            <a:r>
              <a:rPr lang="en-GB" sz="1200" i="1" dirty="0" smtClean="0"/>
              <a:t>, Department </a:t>
            </a:r>
            <a:r>
              <a:rPr lang="en-GB" sz="1200" i="1" dirty="0"/>
              <a:t>of Geology, </a:t>
            </a:r>
            <a:r>
              <a:rPr lang="en-GB" sz="1200" i="1" dirty="0" smtClean="0"/>
              <a:t>University </a:t>
            </a:r>
            <a:r>
              <a:rPr lang="en-GB" sz="1200" i="1" dirty="0"/>
              <a:t>of Georgia</a:t>
            </a:r>
          </a:p>
        </p:txBody>
      </p:sp>
    </p:spTree>
    <p:extLst>
      <p:ext uri="{BB962C8B-B14F-4D97-AF65-F5344CB8AC3E}">
        <p14:creationId xmlns:p14="http://schemas.microsoft.com/office/powerpoint/2010/main" val="25087828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72043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What may be plagiarised?</a:t>
            </a:r>
          </a:p>
        </p:txBody>
      </p:sp>
      <p:sp>
        <p:nvSpPr>
          <p:cNvPr id="41" name="Content Placeholder 5"/>
          <p:cNvSpPr>
            <a:spLocks noGrp="1"/>
          </p:cNvSpPr>
          <p:nvPr>
            <p:ph idx="1"/>
          </p:nvPr>
        </p:nvSpPr>
        <p:spPr>
          <a:xfrm>
            <a:off x="337466" y="1447800"/>
            <a:ext cx="8484950" cy="3759200"/>
          </a:xfrm>
        </p:spPr>
        <p:txBody>
          <a:bodyPr>
            <a:noAutofit/>
          </a:bodyPr>
          <a:lstStyle/>
          <a:p>
            <a:pPr>
              <a:buClr>
                <a:schemeClr val="tx2"/>
              </a:buClr>
              <a:buSzPct val="150000"/>
            </a:pPr>
            <a:r>
              <a:rPr lang="en-GB" dirty="0"/>
              <a:t>Work that can be plagiarised includes… </a:t>
            </a:r>
            <a:r>
              <a:rPr lang="en-GB" dirty="0" smtClean="0"/>
              <a:t/>
            </a:r>
            <a:br>
              <a:rPr lang="en-GB" dirty="0" smtClean="0"/>
            </a:br>
            <a:endParaRPr lang="en-GB" dirty="0" smtClean="0"/>
          </a:p>
          <a:p>
            <a:pPr marL="342900" indent="-342900">
              <a:buClr>
                <a:schemeClr val="tx2"/>
              </a:buClr>
              <a:buSzPct val="150000"/>
              <a:buFont typeface="Wingdings" panose="05000000000000000000" pitchFamily="2" charset="2"/>
              <a:buChar char="§"/>
            </a:pPr>
            <a:r>
              <a:rPr lang="en-GB" dirty="0"/>
              <a:t>Words (language)</a:t>
            </a:r>
          </a:p>
          <a:p>
            <a:pPr marL="342900" indent="-342900">
              <a:buClr>
                <a:schemeClr val="tx2"/>
              </a:buClr>
              <a:buSzPct val="150000"/>
              <a:buFont typeface="Wingdings" panose="05000000000000000000" pitchFamily="2" charset="2"/>
              <a:buChar char="§"/>
            </a:pPr>
            <a:r>
              <a:rPr lang="en-GB" dirty="0"/>
              <a:t>Ideas</a:t>
            </a:r>
          </a:p>
          <a:p>
            <a:pPr marL="342900" indent="-342900">
              <a:buClr>
                <a:schemeClr val="tx2"/>
              </a:buClr>
              <a:buSzPct val="150000"/>
              <a:buFont typeface="Wingdings" panose="05000000000000000000" pitchFamily="2" charset="2"/>
              <a:buChar char="§"/>
            </a:pPr>
            <a:r>
              <a:rPr lang="en-GB" dirty="0"/>
              <a:t>Findings </a:t>
            </a:r>
          </a:p>
          <a:p>
            <a:pPr marL="342900" indent="-342900">
              <a:buClr>
                <a:schemeClr val="tx2"/>
              </a:buClr>
              <a:buSzPct val="150000"/>
              <a:buFont typeface="Wingdings" panose="05000000000000000000" pitchFamily="2" charset="2"/>
              <a:buChar char="§"/>
            </a:pPr>
            <a:r>
              <a:rPr lang="en-GB" dirty="0"/>
              <a:t>Writings </a:t>
            </a:r>
          </a:p>
          <a:p>
            <a:pPr marL="342900" indent="-342900">
              <a:buClr>
                <a:schemeClr val="tx2"/>
              </a:buClr>
              <a:buSzPct val="150000"/>
              <a:buFont typeface="Wingdings" panose="05000000000000000000" pitchFamily="2" charset="2"/>
              <a:buChar char="§"/>
            </a:pPr>
            <a:r>
              <a:rPr lang="en-GB" dirty="0"/>
              <a:t>Graphic representations </a:t>
            </a:r>
          </a:p>
          <a:p>
            <a:pPr marL="342900" indent="-342900">
              <a:buClr>
                <a:schemeClr val="tx2"/>
              </a:buClr>
              <a:buSzPct val="150000"/>
              <a:buFont typeface="Wingdings" panose="05000000000000000000" pitchFamily="2" charset="2"/>
              <a:buChar char="§"/>
            </a:pPr>
            <a:r>
              <a:rPr lang="en-GB" dirty="0"/>
              <a:t>Computer programs</a:t>
            </a:r>
          </a:p>
          <a:p>
            <a:pPr marL="342900" indent="-342900">
              <a:buClr>
                <a:schemeClr val="tx2"/>
              </a:buClr>
              <a:buSzPct val="150000"/>
              <a:buFont typeface="Wingdings" panose="05000000000000000000" pitchFamily="2" charset="2"/>
              <a:buChar char="§"/>
            </a:pPr>
            <a:r>
              <a:rPr lang="en-GB" dirty="0"/>
              <a:t>Diagrams </a:t>
            </a:r>
          </a:p>
          <a:p>
            <a:pPr>
              <a:buClr>
                <a:schemeClr val="tx2"/>
              </a:buClr>
              <a:buSzPct val="150000"/>
            </a:pPr>
            <a:endParaRPr lang="en-GB" dirty="0"/>
          </a:p>
        </p:txBody>
      </p:sp>
      <p:sp>
        <p:nvSpPr>
          <p:cNvPr id="2" name="Rectangle 1"/>
          <p:cNvSpPr/>
          <p:nvPr/>
        </p:nvSpPr>
        <p:spPr>
          <a:xfrm>
            <a:off x="3929742" y="2121238"/>
            <a:ext cx="4572000" cy="2246769"/>
          </a:xfrm>
          <a:prstGeom prst="rect">
            <a:avLst/>
          </a:prstGeom>
        </p:spPr>
        <p:txBody>
          <a:bodyPr>
            <a:spAutoFit/>
          </a:bodyPr>
          <a:lstStyle/>
          <a:p>
            <a:pPr marL="342900" indent="-342900">
              <a:buClr>
                <a:schemeClr val="tx2"/>
              </a:buClr>
              <a:buSzPct val="150000"/>
              <a:buFont typeface="Wingdings" panose="05000000000000000000" pitchFamily="2" charset="2"/>
              <a:buChar char="§"/>
            </a:pPr>
            <a:r>
              <a:rPr lang="en-GB" sz="2000" dirty="0"/>
              <a:t>Graphs </a:t>
            </a:r>
          </a:p>
          <a:p>
            <a:pPr marL="342900" indent="-342900">
              <a:buClr>
                <a:schemeClr val="tx2"/>
              </a:buClr>
              <a:buSzPct val="150000"/>
              <a:buFont typeface="Wingdings" panose="05000000000000000000" pitchFamily="2" charset="2"/>
              <a:buChar char="§"/>
            </a:pPr>
            <a:r>
              <a:rPr lang="en-GB" sz="2000" dirty="0" smtClean="0"/>
              <a:t>Illustrations </a:t>
            </a:r>
          </a:p>
          <a:p>
            <a:pPr marL="342900" indent="-342900">
              <a:buClr>
                <a:schemeClr val="tx2"/>
              </a:buClr>
              <a:buSzPct val="150000"/>
              <a:buFont typeface="Wingdings" panose="05000000000000000000" pitchFamily="2" charset="2"/>
              <a:buChar char="§"/>
            </a:pPr>
            <a:r>
              <a:rPr lang="en-GB" sz="2000" dirty="0" smtClean="0"/>
              <a:t>Information </a:t>
            </a:r>
          </a:p>
          <a:p>
            <a:pPr marL="342900" indent="-342900">
              <a:buClr>
                <a:schemeClr val="tx2"/>
              </a:buClr>
              <a:buSzPct val="150000"/>
              <a:buFont typeface="Wingdings" panose="05000000000000000000" pitchFamily="2" charset="2"/>
              <a:buChar char="§"/>
            </a:pPr>
            <a:r>
              <a:rPr lang="en-GB" sz="2000" dirty="0" smtClean="0"/>
              <a:t>Lectures </a:t>
            </a:r>
          </a:p>
          <a:p>
            <a:pPr marL="342900" indent="-342900">
              <a:buClr>
                <a:schemeClr val="tx2"/>
              </a:buClr>
              <a:buSzPct val="150000"/>
              <a:buFont typeface="Wingdings" panose="05000000000000000000" pitchFamily="2" charset="2"/>
              <a:buChar char="§"/>
            </a:pPr>
            <a:r>
              <a:rPr lang="en-GB" sz="2000" dirty="0" smtClean="0"/>
              <a:t>Printed </a:t>
            </a:r>
            <a:r>
              <a:rPr lang="en-GB" sz="2000" dirty="0"/>
              <a:t>material </a:t>
            </a:r>
          </a:p>
          <a:p>
            <a:pPr marL="342900" indent="-342900">
              <a:buClr>
                <a:schemeClr val="tx2"/>
              </a:buClr>
              <a:buSzPct val="150000"/>
              <a:buFont typeface="Wingdings" panose="05000000000000000000" pitchFamily="2" charset="2"/>
              <a:buChar char="§"/>
            </a:pPr>
            <a:r>
              <a:rPr lang="en-GB" sz="2000" dirty="0" smtClean="0"/>
              <a:t>Electronic material</a:t>
            </a:r>
          </a:p>
          <a:p>
            <a:pPr marL="342900" indent="-342900">
              <a:buClr>
                <a:schemeClr val="tx2"/>
              </a:buClr>
              <a:buSzPct val="150000"/>
              <a:buFont typeface="Wingdings" panose="05000000000000000000" pitchFamily="2" charset="2"/>
              <a:buChar char="§"/>
            </a:pPr>
            <a:r>
              <a:rPr lang="en-GB" sz="2000" dirty="0" smtClean="0"/>
              <a:t>Any </a:t>
            </a:r>
            <a:r>
              <a:rPr lang="en-GB" sz="2000" dirty="0"/>
              <a:t>other original work</a:t>
            </a:r>
          </a:p>
        </p:txBody>
      </p:sp>
      <p:sp>
        <p:nvSpPr>
          <p:cNvPr id="3" name="Rectangle 2"/>
          <p:cNvSpPr/>
          <p:nvPr/>
        </p:nvSpPr>
        <p:spPr>
          <a:xfrm>
            <a:off x="916333" y="5207000"/>
            <a:ext cx="2481577" cy="276999"/>
          </a:xfrm>
          <a:prstGeom prst="rect">
            <a:avLst/>
          </a:prstGeom>
        </p:spPr>
        <p:txBody>
          <a:bodyPr wrap="none">
            <a:spAutoFit/>
          </a:bodyPr>
          <a:lstStyle/>
          <a:p>
            <a:pPr lvl="0" algn="ctr" defTabSz="914400" fontAlgn="base">
              <a:spcBef>
                <a:spcPct val="0"/>
              </a:spcBef>
              <a:spcAft>
                <a:spcPct val="0"/>
              </a:spcAft>
            </a:pPr>
            <a:r>
              <a:rPr lang="en-US" sz="1200" b="1" i="1" dirty="0">
                <a:ea typeface="Calibri" pitchFamily="34" charset="0"/>
                <a:cs typeface="Arial" pitchFamily="34" charset="0"/>
              </a:rPr>
              <a:t>Higher Education Academy, UK</a:t>
            </a:r>
            <a:endParaRPr lang="en-US" sz="1200" b="1" i="1" dirty="0">
              <a:cs typeface="Arial" pitchFamily="34" charset="0"/>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7739" y="1567539"/>
            <a:ext cx="4706261" cy="4706261"/>
          </a:xfrm>
          <a:prstGeom prst="rect">
            <a:avLst/>
          </a:prstGeom>
        </p:spPr>
      </p:pic>
    </p:spTree>
    <p:extLst>
      <p:ext uri="{BB962C8B-B14F-4D97-AF65-F5344CB8AC3E}">
        <p14:creationId xmlns:p14="http://schemas.microsoft.com/office/powerpoint/2010/main" val="137693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40" name="Title 4"/>
          <p:cNvSpPr txBox="1">
            <a:spLocks/>
          </p:cNvSpPr>
          <p:nvPr/>
        </p:nvSpPr>
        <p:spPr>
          <a:xfrm>
            <a:off x="337466" y="705204"/>
            <a:ext cx="5983638"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The publisher’s role</a:t>
            </a:r>
          </a:p>
        </p:txBody>
      </p:sp>
      <p:sp>
        <p:nvSpPr>
          <p:cNvPr id="17" name="Content Placeholder 5"/>
          <p:cNvSpPr>
            <a:spLocks noGrp="1"/>
          </p:cNvSpPr>
          <p:nvPr>
            <p:ph idx="1"/>
          </p:nvPr>
        </p:nvSpPr>
        <p:spPr>
          <a:xfrm>
            <a:off x="1308310" y="1880243"/>
            <a:ext cx="1783228" cy="4977757"/>
          </a:xfrm>
        </p:spPr>
        <p:txBody>
          <a:bodyPr>
            <a:noAutofit/>
          </a:bodyPr>
          <a:lstStyle/>
          <a:p>
            <a:pPr>
              <a:buClr>
                <a:schemeClr val="tx2"/>
              </a:buClr>
              <a:buSzPct val="130000"/>
            </a:pPr>
            <a:r>
              <a:rPr lang="en-GB" sz="1800" dirty="0" smtClean="0"/>
              <a:t>Registration</a:t>
            </a:r>
          </a:p>
          <a:p>
            <a:pPr>
              <a:buClr>
                <a:schemeClr val="tx2"/>
              </a:buClr>
              <a:buSzPct val="130000"/>
            </a:pPr>
            <a:endParaRPr lang="en-GB" sz="1800" dirty="0"/>
          </a:p>
          <a:p>
            <a:pPr>
              <a:buClr>
                <a:schemeClr val="tx2"/>
              </a:buClr>
              <a:buSzPct val="130000"/>
            </a:pPr>
            <a:endParaRPr lang="en-GB" sz="1800" dirty="0" smtClean="0"/>
          </a:p>
          <a:p>
            <a:pPr>
              <a:buClr>
                <a:schemeClr val="tx2"/>
              </a:buClr>
              <a:buSzPct val="130000"/>
            </a:pPr>
            <a:r>
              <a:rPr lang="en-GB" sz="1800" dirty="0" smtClean="0"/>
              <a:t>Certification		</a:t>
            </a:r>
          </a:p>
          <a:p>
            <a:pPr>
              <a:buClr>
                <a:schemeClr val="tx2"/>
              </a:buClr>
              <a:buSzPct val="130000"/>
            </a:pPr>
            <a:endParaRPr lang="en-GB" sz="1800" dirty="0"/>
          </a:p>
          <a:p>
            <a:pPr>
              <a:buClr>
                <a:schemeClr val="tx2"/>
              </a:buClr>
              <a:buSzPct val="130000"/>
            </a:pPr>
            <a:r>
              <a:rPr lang="en-GB" sz="1800" dirty="0" smtClean="0"/>
              <a:t>Dissemination	   </a:t>
            </a:r>
          </a:p>
          <a:p>
            <a:pPr>
              <a:buClr>
                <a:schemeClr val="tx2"/>
              </a:buClr>
              <a:buSzPct val="130000"/>
            </a:pPr>
            <a:endParaRPr lang="en-GB" sz="1800" dirty="0"/>
          </a:p>
          <a:p>
            <a:pPr>
              <a:buClr>
                <a:schemeClr val="tx2"/>
              </a:buClr>
              <a:buSzPct val="130000"/>
            </a:pPr>
            <a:r>
              <a:rPr lang="en-GB" sz="1800" dirty="0" smtClean="0"/>
              <a:t>Preservation	</a:t>
            </a:r>
            <a:r>
              <a:rPr lang="en-GB" sz="1800" dirty="0"/>
              <a:t> </a:t>
            </a:r>
            <a:r>
              <a:rPr lang="en-GB" sz="1800" dirty="0" smtClean="0"/>
              <a:t>     </a:t>
            </a:r>
          </a:p>
          <a:p>
            <a:pPr>
              <a:buClr>
                <a:schemeClr val="tx2"/>
              </a:buClr>
              <a:buSzPct val="130000"/>
            </a:pPr>
            <a:endParaRPr lang="en-GB" sz="1800" dirty="0"/>
          </a:p>
          <a:p>
            <a:pPr>
              <a:buClr>
                <a:schemeClr val="tx2"/>
              </a:buClr>
              <a:buSzPct val="130000"/>
            </a:pPr>
            <a:endParaRPr lang="en-GB" sz="1800" dirty="0" smtClean="0"/>
          </a:p>
          <a:p>
            <a:pPr>
              <a:buClr>
                <a:schemeClr val="tx2"/>
              </a:buClr>
              <a:buSzPct val="130000"/>
            </a:pPr>
            <a:r>
              <a:rPr lang="en-GB" sz="1800" dirty="0" smtClean="0"/>
              <a:t>Use</a:t>
            </a:r>
            <a:endParaRPr lang="en-GB" sz="1800" dirty="0"/>
          </a:p>
          <a:p>
            <a:pPr>
              <a:buClr>
                <a:schemeClr val="tx2"/>
              </a:buClr>
              <a:buSzPct val="130000"/>
            </a:pPr>
            <a:endParaRPr lang="en-GB" sz="1800" dirty="0"/>
          </a:p>
          <a:p>
            <a:pPr marL="342900" indent="-342900">
              <a:buClr>
                <a:schemeClr val="tx2"/>
              </a:buClr>
              <a:buSzPct val="130000"/>
              <a:buFont typeface="Wingdings" panose="05000000000000000000" pitchFamily="2" charset="2"/>
              <a:buChar char="§"/>
            </a:pPr>
            <a:endParaRPr lang="en-GB" sz="1800" dirty="0"/>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04" y="3627782"/>
            <a:ext cx="697214" cy="697214"/>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669" y="1620936"/>
            <a:ext cx="837937" cy="837937"/>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480" y="2621155"/>
            <a:ext cx="837937" cy="837937"/>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961" y="5457836"/>
            <a:ext cx="849349" cy="849349"/>
          </a:xfrm>
          <a:prstGeom prst="rect">
            <a:avLst/>
          </a:prstGeom>
        </p:spPr>
      </p:pic>
      <p:pic>
        <p:nvPicPr>
          <p:cNvPr id="23"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668" y="4476586"/>
            <a:ext cx="837937" cy="837937"/>
          </a:xfrm>
          <a:prstGeom prst="rect">
            <a:avLst/>
          </a:prstGeom>
        </p:spPr>
      </p:pic>
      <p:sp>
        <p:nvSpPr>
          <p:cNvPr id="25" name="Content Placeholder 5"/>
          <p:cNvSpPr txBox="1">
            <a:spLocks/>
          </p:cNvSpPr>
          <p:nvPr/>
        </p:nvSpPr>
        <p:spPr>
          <a:xfrm>
            <a:off x="363592" y="1115787"/>
            <a:ext cx="8649780" cy="50515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30000"/>
            </a:pPr>
            <a:r>
              <a:rPr lang="en-GB" b="1" dirty="0"/>
              <a:t>How do Publishers add value to the scientific and health community? </a:t>
            </a:r>
            <a:endParaRPr lang="en-GB" dirty="0"/>
          </a:p>
        </p:txBody>
      </p:sp>
    </p:spTree>
    <p:extLst>
      <p:ext uri="{BB962C8B-B14F-4D97-AF65-F5344CB8AC3E}">
        <p14:creationId xmlns:p14="http://schemas.microsoft.com/office/powerpoint/2010/main" val="20696571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2" name="Title 4"/>
          <p:cNvSpPr txBox="1">
            <a:spLocks/>
          </p:cNvSpPr>
          <p:nvPr/>
        </p:nvSpPr>
        <p:spPr>
          <a:xfrm>
            <a:off x="337466" y="705204"/>
            <a:ext cx="8358052"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Correct citation is key</a:t>
            </a:r>
            <a:endParaRPr lang="en-US" dirty="0"/>
          </a:p>
        </p:txBody>
      </p:sp>
      <p:sp>
        <p:nvSpPr>
          <p:cNvPr id="13" name="Content Placeholder 5"/>
          <p:cNvSpPr>
            <a:spLocks noGrp="1"/>
          </p:cNvSpPr>
          <p:nvPr>
            <p:ph idx="1"/>
          </p:nvPr>
        </p:nvSpPr>
        <p:spPr>
          <a:xfrm>
            <a:off x="337466" y="2032000"/>
            <a:ext cx="4310734" cy="3886200"/>
          </a:xfrm>
        </p:spPr>
        <p:txBody>
          <a:bodyPr>
            <a:noAutofit/>
          </a:bodyPr>
          <a:lstStyle/>
          <a:p>
            <a:pPr marL="342900" indent="-342900">
              <a:buClr>
                <a:schemeClr val="tx2"/>
              </a:buClr>
              <a:buSzPct val="150000"/>
              <a:buFont typeface="Wingdings" panose="05000000000000000000" pitchFamily="2" charset="2"/>
              <a:buChar char="§"/>
            </a:pPr>
            <a:r>
              <a:rPr lang="en-GB" dirty="0"/>
              <a:t>To place your own work in context</a:t>
            </a:r>
          </a:p>
          <a:p>
            <a:pPr marL="342900" indent="-342900">
              <a:buClr>
                <a:schemeClr val="tx2"/>
              </a:buClr>
              <a:buSzPct val="150000"/>
              <a:buFont typeface="Wingdings" panose="05000000000000000000" pitchFamily="2" charset="2"/>
              <a:buChar char="§"/>
            </a:pPr>
            <a:r>
              <a:rPr lang="en-GB" dirty="0"/>
              <a:t>To acknowledge the findings of others on which you have built your research</a:t>
            </a:r>
          </a:p>
          <a:p>
            <a:pPr marL="342900" indent="-342900">
              <a:buClr>
                <a:schemeClr val="tx2"/>
              </a:buClr>
              <a:buSzPct val="150000"/>
              <a:buFont typeface="Wingdings" panose="05000000000000000000" pitchFamily="2" charset="2"/>
              <a:buChar char="§"/>
            </a:pPr>
            <a:r>
              <a:rPr lang="en-GB" dirty="0"/>
              <a:t>To maintain the credibility and accuracy of the scientific literature </a:t>
            </a:r>
            <a:endParaRPr lang="en-GB" dirty="0" smtClean="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0194" y="1284394"/>
            <a:ext cx="4456006" cy="4456006"/>
          </a:xfrm>
          <a:prstGeom prst="rect">
            <a:avLst/>
          </a:prstGeom>
        </p:spPr>
      </p:pic>
      <p:sp>
        <p:nvSpPr>
          <p:cNvPr id="15" name="Content Placeholder 5"/>
          <p:cNvSpPr txBox="1">
            <a:spLocks/>
          </p:cNvSpPr>
          <p:nvPr/>
        </p:nvSpPr>
        <p:spPr>
          <a:xfrm>
            <a:off x="337466" y="1123849"/>
            <a:ext cx="8484950" cy="539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b="1" dirty="0"/>
              <a:t>Crediting the work of others (including your advisor’s or your own previous work) by citation is important for at least three reasons:</a:t>
            </a:r>
          </a:p>
        </p:txBody>
      </p:sp>
    </p:spTree>
    <p:extLst>
      <p:ext uri="{BB962C8B-B14F-4D97-AF65-F5344CB8AC3E}">
        <p14:creationId xmlns:p14="http://schemas.microsoft.com/office/powerpoint/2010/main" val="39881240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6" name="Title 4"/>
          <p:cNvSpPr txBox="1">
            <a:spLocks/>
          </p:cNvSpPr>
          <p:nvPr/>
        </p:nvSpPr>
        <p:spPr>
          <a:xfrm>
            <a:off x="337465" y="705204"/>
            <a:ext cx="7463509"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How </a:t>
            </a:r>
            <a:r>
              <a:rPr lang="en-GB" dirty="0" smtClean="0"/>
              <a:t>can plagiarism be detected?</a:t>
            </a:r>
            <a:endParaRPr lang="en-GB" dirty="0"/>
          </a:p>
        </p:txBody>
      </p:sp>
      <p:sp>
        <p:nvSpPr>
          <p:cNvPr id="29" name="Content Placeholder 5"/>
          <p:cNvSpPr>
            <a:spLocks noGrp="1"/>
          </p:cNvSpPr>
          <p:nvPr>
            <p:ph idx="1"/>
          </p:nvPr>
        </p:nvSpPr>
        <p:spPr>
          <a:xfrm>
            <a:off x="337466" y="1123849"/>
            <a:ext cx="8484950" cy="4794351"/>
          </a:xfrm>
        </p:spPr>
        <p:txBody>
          <a:bodyPr>
            <a:noAutofit/>
          </a:bodyPr>
          <a:lstStyle/>
          <a:p>
            <a:pPr marL="342900" indent="-342900">
              <a:buClr>
                <a:schemeClr val="tx2"/>
              </a:buClr>
              <a:buSzPct val="150000"/>
              <a:buFont typeface="Wingdings" panose="05000000000000000000" pitchFamily="2" charset="2"/>
              <a:buChar char="§"/>
            </a:pPr>
            <a:r>
              <a:rPr lang="en-GB" dirty="0"/>
              <a:t>Huge database of 30+ million articles, from 50,000+ journals, from 400+ publishers</a:t>
            </a:r>
          </a:p>
          <a:p>
            <a:pPr marL="342900" indent="-342900">
              <a:buClr>
                <a:schemeClr val="tx2"/>
              </a:buClr>
              <a:buSzPct val="150000"/>
              <a:buFont typeface="Wingdings" panose="05000000000000000000" pitchFamily="2" charset="2"/>
              <a:buChar char="§"/>
            </a:pPr>
            <a:r>
              <a:rPr lang="en-GB" dirty="0"/>
              <a:t>Software alerts Editors to any similarities between the article and this huge database of published articles</a:t>
            </a:r>
          </a:p>
          <a:p>
            <a:pPr marL="342900" indent="-342900">
              <a:buClr>
                <a:schemeClr val="tx2"/>
              </a:buClr>
              <a:buSzPct val="150000"/>
              <a:buFont typeface="Wingdings" panose="05000000000000000000" pitchFamily="2" charset="2"/>
              <a:buChar char="§"/>
            </a:pPr>
            <a:r>
              <a:rPr lang="en-GB" dirty="0"/>
              <a:t>Many Elsevier journals now check every submitted article using </a:t>
            </a:r>
            <a:r>
              <a:rPr lang="en-GB" dirty="0" err="1"/>
              <a:t>CrossCheck</a:t>
            </a:r>
            <a:endParaRPr lang="en-GB" dirty="0"/>
          </a:p>
        </p:txBody>
      </p:sp>
      <p:pic>
        <p:nvPicPr>
          <p:cNvPr id="10" name="Picture 1"/>
          <p:cNvPicPr>
            <a:picLocks noChangeAspect="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96937" y="3469853"/>
            <a:ext cx="17430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3766457" y="2648902"/>
            <a:ext cx="5777369" cy="38736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605807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7" name="Title 4"/>
          <p:cNvSpPr txBox="1">
            <a:spLocks/>
          </p:cNvSpPr>
          <p:nvPr/>
        </p:nvSpPr>
        <p:spPr>
          <a:xfrm>
            <a:off x="337466" y="705204"/>
            <a:ext cx="8358052"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Paraphrasing</a:t>
            </a:r>
            <a:endParaRPr lang="en-US" dirty="0"/>
          </a:p>
        </p:txBody>
      </p:sp>
      <p:sp>
        <p:nvSpPr>
          <p:cNvPr id="36" name="Content Placeholder 5"/>
          <p:cNvSpPr>
            <a:spLocks noGrp="1"/>
          </p:cNvSpPr>
          <p:nvPr>
            <p:ph idx="1"/>
          </p:nvPr>
        </p:nvSpPr>
        <p:spPr>
          <a:xfrm>
            <a:off x="337466" y="2032000"/>
            <a:ext cx="4310734" cy="3886200"/>
          </a:xfrm>
        </p:spPr>
        <p:txBody>
          <a:bodyPr>
            <a:noAutofit/>
          </a:bodyPr>
          <a:lstStyle/>
          <a:p>
            <a:pPr>
              <a:buClr>
                <a:schemeClr val="tx2"/>
              </a:buClr>
              <a:buSzPct val="150000"/>
            </a:pPr>
            <a:r>
              <a:rPr lang="en-GB" b="1" dirty="0"/>
              <a:t>It is unacceptable:</a:t>
            </a:r>
          </a:p>
          <a:p>
            <a:pPr marL="342900" indent="-342900">
              <a:buClr>
                <a:schemeClr val="tx2"/>
              </a:buClr>
              <a:buSzPct val="150000"/>
              <a:buFont typeface="Wingdings" panose="05000000000000000000" pitchFamily="2" charset="2"/>
              <a:buChar char="§"/>
            </a:pPr>
            <a:r>
              <a:rPr lang="en-GB" dirty="0" smtClean="0"/>
              <a:t>Using </a:t>
            </a:r>
            <a:r>
              <a:rPr lang="en-GB" dirty="0"/>
              <a:t>exact phrases from the original source without enclosing them in quotation marks</a:t>
            </a:r>
          </a:p>
          <a:p>
            <a:pPr marL="342900" indent="-342900">
              <a:buClr>
                <a:schemeClr val="tx2"/>
              </a:buClr>
              <a:buSzPct val="150000"/>
              <a:buFont typeface="Wingdings" panose="05000000000000000000" pitchFamily="2" charset="2"/>
              <a:buChar char="§"/>
            </a:pPr>
            <a:r>
              <a:rPr lang="en-GB" dirty="0"/>
              <a:t>Emulating sentence structure even when using different words</a:t>
            </a:r>
          </a:p>
          <a:p>
            <a:pPr marL="342900" indent="-342900">
              <a:buClr>
                <a:schemeClr val="tx2"/>
              </a:buClr>
              <a:buSzPct val="150000"/>
              <a:buFont typeface="Wingdings" panose="05000000000000000000" pitchFamily="2" charset="2"/>
              <a:buChar char="§"/>
            </a:pPr>
            <a:r>
              <a:rPr lang="en-GB" dirty="0"/>
              <a:t>Emulating paragraph organization even when using different wording or sentence structure</a:t>
            </a:r>
            <a:endParaRPr lang="en-GB" dirty="0" smtClean="0"/>
          </a:p>
        </p:txBody>
      </p:sp>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100" y="1857557"/>
            <a:ext cx="4102100" cy="4102100"/>
          </a:xfrm>
          <a:prstGeom prst="rect">
            <a:avLst/>
          </a:prstGeom>
        </p:spPr>
      </p:pic>
      <p:sp>
        <p:nvSpPr>
          <p:cNvPr id="38" name="Content Placeholder 5"/>
          <p:cNvSpPr txBox="1">
            <a:spLocks/>
          </p:cNvSpPr>
          <p:nvPr/>
        </p:nvSpPr>
        <p:spPr>
          <a:xfrm>
            <a:off x="337466" y="1123849"/>
            <a:ext cx="8484950" cy="793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b="1" dirty="0"/>
              <a:t>Paraphrasing is restating someone else's ideas while not copying their actual words </a:t>
            </a:r>
            <a:r>
              <a:rPr lang="en-GB" b="1" dirty="0" smtClean="0"/>
              <a:t>verbatim.</a:t>
            </a:r>
            <a:endParaRPr lang="en-GB" b="1" dirty="0"/>
          </a:p>
        </p:txBody>
      </p:sp>
      <p:sp>
        <p:nvSpPr>
          <p:cNvPr id="2" name="Rectangle 1"/>
          <p:cNvSpPr/>
          <p:nvPr/>
        </p:nvSpPr>
        <p:spPr>
          <a:xfrm>
            <a:off x="388266" y="5590325"/>
            <a:ext cx="3790034" cy="738664"/>
          </a:xfrm>
          <a:prstGeom prst="rect">
            <a:avLst/>
          </a:prstGeom>
        </p:spPr>
        <p:txBody>
          <a:bodyPr wrap="square">
            <a:spAutoFit/>
          </a:bodyPr>
          <a:lstStyle/>
          <a:p>
            <a:pPr lvl="0" defTabSz="914400" fontAlgn="base">
              <a:spcBef>
                <a:spcPct val="0"/>
              </a:spcBef>
              <a:spcAft>
                <a:spcPct val="0"/>
              </a:spcAft>
            </a:pPr>
            <a:r>
              <a:rPr lang="en-US" sz="1400" i="1" dirty="0">
                <a:ea typeface="Calibri" pitchFamily="34" charset="0"/>
                <a:cs typeface="Arial" pitchFamily="34" charset="0"/>
              </a:rPr>
              <a:t>– Statement on Plagiarism</a:t>
            </a:r>
            <a:endParaRPr lang="en-GB" sz="1400" i="1" dirty="0">
              <a:cs typeface="Arial" pitchFamily="34" charset="0"/>
            </a:endParaRPr>
          </a:p>
          <a:p>
            <a:pPr lvl="0" defTabSz="914400" eaLnBrk="0" fontAlgn="base" hangingPunct="0">
              <a:spcBef>
                <a:spcPct val="0"/>
              </a:spcBef>
              <a:spcAft>
                <a:spcPct val="0"/>
              </a:spcAft>
            </a:pPr>
            <a:r>
              <a:rPr lang="en-US" sz="1400" i="1" dirty="0">
                <a:ea typeface="Calibri" pitchFamily="34" charset="0"/>
                <a:cs typeface="Arial" pitchFamily="34" charset="0"/>
              </a:rPr>
              <a:t>Department of Biology, Davidson College.</a:t>
            </a:r>
          </a:p>
          <a:p>
            <a:pPr lvl="0" defTabSz="914400" eaLnBrk="0" fontAlgn="base" hangingPunct="0">
              <a:spcBef>
                <a:spcPct val="0"/>
              </a:spcBef>
              <a:spcAft>
                <a:spcPct val="0"/>
              </a:spcAft>
            </a:pPr>
            <a:r>
              <a:rPr lang="en-US" sz="1400" i="1" dirty="0" smtClean="0">
                <a:solidFill>
                  <a:schemeClr val="tx2"/>
                </a:solidFill>
                <a:ea typeface="Calibri" pitchFamily="34" charset="0"/>
                <a:cs typeface="Arial" pitchFamily="34" charset="0"/>
              </a:rPr>
              <a:t>www.bio.davidson.edu/dept/plagiarism.html </a:t>
            </a:r>
            <a:endParaRPr lang="en-US" sz="1400" i="1" dirty="0">
              <a:solidFill>
                <a:schemeClr val="tx2"/>
              </a:solidFill>
              <a:cs typeface="Arial" pitchFamily="34" charset="0"/>
            </a:endParaRPr>
          </a:p>
        </p:txBody>
      </p:sp>
    </p:spTree>
    <p:extLst>
      <p:ext uri="{BB962C8B-B14F-4D97-AF65-F5344CB8AC3E}">
        <p14:creationId xmlns:p14="http://schemas.microsoft.com/office/powerpoint/2010/main" val="31623796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7" name="Title 4"/>
          <p:cNvSpPr txBox="1">
            <a:spLocks/>
          </p:cNvSpPr>
          <p:nvPr/>
        </p:nvSpPr>
        <p:spPr>
          <a:xfrm>
            <a:off x="337466" y="705204"/>
            <a:ext cx="8358052" cy="691796"/>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Can you plagiarise your own work? </a:t>
            </a:r>
            <a:r>
              <a:rPr lang="en-GB" dirty="0" smtClean="0"/>
              <a:t>Text re-cycling/self-plagiarism</a:t>
            </a:r>
            <a:endParaRPr lang="en-US" dirty="0"/>
          </a:p>
        </p:txBody>
      </p:sp>
      <p:sp>
        <p:nvSpPr>
          <p:cNvPr id="38" name="Content Placeholder 5"/>
          <p:cNvSpPr txBox="1">
            <a:spLocks/>
          </p:cNvSpPr>
          <p:nvPr/>
        </p:nvSpPr>
        <p:spPr>
          <a:xfrm>
            <a:off x="337466" y="1390549"/>
            <a:ext cx="8484950" cy="79385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pPr>
              <a:buClr>
                <a:schemeClr val="tx2"/>
              </a:buClr>
              <a:buSzPct val="150000"/>
            </a:pPr>
            <a:r>
              <a:rPr lang="en-GB" b="1" dirty="0"/>
              <a:t>A grey area, but best to err on the side of caution: always cite/quote even your own previous work</a:t>
            </a:r>
          </a:p>
        </p:txBody>
      </p:sp>
      <p:sp>
        <p:nvSpPr>
          <p:cNvPr id="10" name="Rectangle 9"/>
          <p:cNvSpPr/>
          <p:nvPr/>
        </p:nvSpPr>
        <p:spPr>
          <a:xfrm>
            <a:off x="496834" y="2259777"/>
            <a:ext cx="8651538" cy="1829623"/>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496834" y="2259777"/>
            <a:ext cx="0" cy="1829623"/>
          </a:xfrm>
          <a:prstGeom prst="line">
            <a:avLst/>
          </a:prstGeom>
          <a:ln w="762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3" name="Content Placeholder 5"/>
          <p:cNvSpPr txBox="1">
            <a:spLocks/>
          </p:cNvSpPr>
          <p:nvPr/>
        </p:nvSpPr>
        <p:spPr>
          <a:xfrm>
            <a:off x="635001" y="2387600"/>
            <a:ext cx="7429500" cy="176530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r>
              <a:rPr lang="en-GB" sz="1800" b="1" dirty="0">
                <a:solidFill>
                  <a:schemeClr val="tx1"/>
                </a:solidFill>
              </a:rPr>
              <a:t>For example </a:t>
            </a:r>
            <a:r>
              <a:rPr lang="en-GB" sz="1800" b="1" dirty="0" smtClean="0">
                <a:solidFill>
                  <a:schemeClr val="tx1"/>
                </a:solidFill>
              </a:rPr>
              <a:t/>
            </a:r>
            <a:br>
              <a:rPr lang="en-GB" sz="1800" b="1" dirty="0" smtClean="0">
                <a:solidFill>
                  <a:schemeClr val="tx1"/>
                </a:solidFill>
              </a:rPr>
            </a:br>
            <a:r>
              <a:rPr lang="en-GB" sz="1800" dirty="0" smtClean="0">
                <a:solidFill>
                  <a:schemeClr val="tx1"/>
                </a:solidFill>
              </a:rPr>
              <a:t>You </a:t>
            </a:r>
            <a:r>
              <a:rPr lang="en-GB" sz="1800" dirty="0">
                <a:solidFill>
                  <a:schemeClr val="tx1"/>
                </a:solidFill>
              </a:rPr>
              <a:t>publish a paper and in a later paper, copy your Introduction word-for word and perhaps a figure or two without citing the first paper</a:t>
            </a:r>
          </a:p>
          <a:p>
            <a:endParaRPr lang="en-GB" sz="1800" dirty="0">
              <a:solidFill>
                <a:schemeClr val="tx1"/>
              </a:solidFill>
            </a:endParaRPr>
          </a:p>
          <a:p>
            <a:r>
              <a:rPr lang="en-GB" sz="1800" dirty="0">
                <a:solidFill>
                  <a:schemeClr val="tx1"/>
                </a:solidFill>
              </a:rPr>
              <a:t>Editors may conclude that you intentionally exaggerated your output</a:t>
            </a:r>
          </a:p>
        </p:txBody>
      </p:sp>
    </p:spTree>
    <p:extLst>
      <p:ext uri="{BB962C8B-B14F-4D97-AF65-F5344CB8AC3E}">
        <p14:creationId xmlns:p14="http://schemas.microsoft.com/office/powerpoint/2010/main" val="7375796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Retraction</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552" y="1241632"/>
            <a:ext cx="6181725" cy="1647825"/>
          </a:xfrm>
          <a:prstGeom prst="rect">
            <a:avLst/>
          </a:prstGeom>
          <a:ln>
            <a:noFill/>
          </a:ln>
          <a:effectLst>
            <a:outerShdw blurRad="292100" dist="139700" dir="2700000" algn="tl" rotWithShape="0">
              <a:srgbClr val="333333">
                <a:alpha val="65000"/>
              </a:srgbClr>
            </a:outerShdw>
          </a:effectLst>
        </p:spPr>
      </p:pic>
      <p:pic>
        <p:nvPicPr>
          <p:cNvPr id="11" name="Content Placeholder 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71266" y="1809523"/>
            <a:ext cx="3370051" cy="4525963"/>
          </a:xfrm>
          <a:prstGeom prst="rect">
            <a:avLst/>
          </a:prstGeom>
          <a:ln>
            <a:noFill/>
          </a:ln>
          <a:effectLst>
            <a:softEdge rad="112500"/>
          </a:effectLst>
        </p:spPr>
      </p:pic>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r="28372"/>
          <a:stretch/>
        </p:blipFill>
        <p:spPr>
          <a:xfrm>
            <a:off x="355552" y="3066197"/>
            <a:ext cx="3249687" cy="306945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896416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xfrm>
            <a:off x="338138" y="514351"/>
            <a:ext cx="7620000" cy="514350"/>
          </a:xfrm>
        </p:spPr>
        <p:txBody>
          <a:bodyPr/>
          <a:lstStyle/>
          <a:p>
            <a:pPr eaLnBrk="1" hangingPunct="1">
              <a:defRPr/>
            </a:pPr>
            <a:r>
              <a:rPr lang="en-GB" dirty="0"/>
              <a:t>Publication ethics – How it can </a:t>
            </a:r>
            <a:r>
              <a:rPr lang="en-GB" dirty="0" smtClean="0"/>
              <a:t>end</a:t>
            </a:r>
            <a:endParaRPr lang="en-GB" dirty="0"/>
          </a:p>
        </p:txBody>
      </p:sp>
      <p:pic>
        <p:nvPicPr>
          <p:cNvPr id="5" name="Picture 2"/>
          <p:cNvPicPr>
            <a:picLocks noChangeAspect="1" noChangeArrowheads="1"/>
          </p:cNvPicPr>
          <p:nvPr/>
        </p:nvPicPr>
        <p:blipFill>
          <a:blip r:embed="rId3" cstate="print"/>
          <a:srcRect t="14727" r="38734" b="6499"/>
          <a:stretch>
            <a:fillRect/>
          </a:stretch>
        </p:blipFill>
        <p:spPr bwMode="auto">
          <a:xfrm>
            <a:off x="4383153" y="1144171"/>
            <a:ext cx="4601366" cy="4733031"/>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448" y="1144172"/>
            <a:ext cx="4084027" cy="47330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5577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4"/>
          <p:cNvSpPr txBox="1">
            <a:spLocks/>
          </p:cNvSpPr>
          <p:nvPr/>
        </p:nvSpPr>
        <p:spPr>
          <a:xfrm>
            <a:off x="337466" y="705204"/>
            <a:ext cx="8358052"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Who is really responsible for Ethics</a:t>
            </a:r>
            <a:r>
              <a:rPr lang="en-GB" dirty="0" smtClean="0"/>
              <a:t>?</a:t>
            </a:r>
            <a:endParaRPr lang="en-GB" dirty="0"/>
          </a:p>
        </p:txBody>
      </p:sp>
      <p:sp>
        <p:nvSpPr>
          <p:cNvPr id="57" name="Content Placeholder 5"/>
          <p:cNvSpPr>
            <a:spLocks noGrp="1"/>
          </p:cNvSpPr>
          <p:nvPr>
            <p:ph idx="1"/>
          </p:nvPr>
        </p:nvSpPr>
        <p:spPr>
          <a:xfrm>
            <a:off x="1308310" y="1608907"/>
            <a:ext cx="6476790" cy="4977757"/>
          </a:xfrm>
        </p:spPr>
        <p:txBody>
          <a:bodyPr>
            <a:noAutofit/>
          </a:bodyPr>
          <a:lstStyle/>
          <a:p>
            <a:pPr>
              <a:buClr>
                <a:schemeClr val="tx2"/>
              </a:buClr>
              <a:buSzPct val="130000"/>
            </a:pPr>
            <a:r>
              <a:rPr lang="en-GB" sz="1800" dirty="0"/>
              <a:t>All </a:t>
            </a:r>
            <a:r>
              <a:rPr lang="en-GB" sz="1800" dirty="0" smtClean="0"/>
              <a:t>Stakeholders</a:t>
            </a:r>
          </a:p>
          <a:p>
            <a:pPr>
              <a:buClr>
                <a:schemeClr val="tx2"/>
              </a:buClr>
              <a:buSzPct val="130000"/>
            </a:pPr>
            <a:endParaRPr lang="en-GB" sz="1800" dirty="0"/>
          </a:p>
          <a:p>
            <a:pPr>
              <a:buClr>
                <a:schemeClr val="tx2"/>
              </a:buClr>
              <a:buSzPct val="130000"/>
            </a:pPr>
            <a:endParaRPr lang="en-GB" sz="1800" dirty="0" smtClean="0"/>
          </a:p>
          <a:p>
            <a:pPr>
              <a:buClr>
                <a:schemeClr val="tx2"/>
              </a:buClr>
              <a:buSzPct val="130000"/>
            </a:pPr>
            <a:r>
              <a:rPr lang="en-GB" sz="1800" dirty="0"/>
              <a:t>Authors </a:t>
            </a:r>
          </a:p>
          <a:p>
            <a:pPr>
              <a:buClr>
                <a:schemeClr val="tx2"/>
              </a:buClr>
              <a:buSzPct val="130000"/>
            </a:pPr>
            <a:r>
              <a:rPr lang="en-GB" sz="1800" dirty="0"/>
              <a:t/>
            </a:r>
            <a:br>
              <a:rPr lang="en-GB" sz="1800" dirty="0"/>
            </a:br>
            <a:r>
              <a:rPr lang="en-GB" sz="1800" dirty="0" smtClean="0"/>
              <a:t/>
            </a:r>
            <a:br>
              <a:rPr lang="en-GB" sz="1800" dirty="0" smtClean="0"/>
            </a:br>
            <a:r>
              <a:rPr lang="en-GB" sz="1800" dirty="0" smtClean="0"/>
              <a:t>Institutions/Companies/Agencies/Funding Bodies</a:t>
            </a:r>
            <a:br>
              <a:rPr lang="en-GB" sz="1800" dirty="0" smtClean="0"/>
            </a:br>
            <a:r>
              <a:rPr lang="en-GB" sz="1800" dirty="0" smtClean="0"/>
              <a:t/>
            </a:r>
            <a:br>
              <a:rPr lang="en-GB" sz="1800" dirty="0" smtClean="0"/>
            </a:br>
            <a:r>
              <a:rPr lang="en-GB" sz="1800" dirty="0" smtClean="0"/>
              <a:t/>
            </a:r>
            <a:br>
              <a:rPr lang="en-GB" sz="1800" dirty="0" smtClean="0"/>
            </a:br>
            <a:r>
              <a:rPr lang="en-GB" sz="1800" dirty="0" smtClean="0"/>
              <a:t>Publishers/Journal </a:t>
            </a:r>
            <a:r>
              <a:rPr lang="en-GB" sz="1800" dirty="0"/>
              <a:t>Editors </a:t>
            </a:r>
          </a:p>
          <a:p>
            <a:pPr>
              <a:buClr>
                <a:schemeClr val="tx2"/>
              </a:buClr>
              <a:buSzPct val="130000"/>
            </a:pPr>
            <a:endParaRPr lang="en-GB" sz="1800" dirty="0"/>
          </a:p>
        </p:txBody>
      </p:sp>
      <p:pic>
        <p:nvPicPr>
          <p:cNvPr id="58" name="Picture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904" y="3310282"/>
            <a:ext cx="697214" cy="697214"/>
          </a:xfrm>
          <a:prstGeom prst="rect">
            <a:avLst/>
          </a:prstGeom>
        </p:spPr>
      </p:pic>
      <p:pic>
        <p:nvPicPr>
          <p:cNvPr id="59" name="Picture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167" y="1278036"/>
            <a:ext cx="965140" cy="965140"/>
          </a:xfrm>
          <a:prstGeom prst="rect">
            <a:avLst/>
          </a:prstGeom>
        </p:spPr>
      </p:pic>
      <p:pic>
        <p:nvPicPr>
          <p:cNvPr id="60" name="Picture 5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480" y="2303655"/>
            <a:ext cx="837937" cy="837937"/>
          </a:xfrm>
          <a:prstGeom prst="rect">
            <a:avLst/>
          </a:prstGeom>
        </p:spPr>
      </p:pic>
      <p:pic>
        <p:nvPicPr>
          <p:cNvPr id="62" name="Picture 6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668" y="4159086"/>
            <a:ext cx="837937" cy="837937"/>
          </a:xfrm>
          <a:prstGeom prst="rect">
            <a:avLst/>
          </a:prstGeom>
        </p:spPr>
      </p:pic>
      <p:pic>
        <p:nvPicPr>
          <p:cNvPr id="63" name="Picture 6" descr="COPE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2742" y="5320995"/>
            <a:ext cx="3056558" cy="854900"/>
          </a:xfrm>
          <a:prstGeom prst="rect">
            <a:avLst/>
          </a:prstGeom>
          <a:noFill/>
          <a:extLst>
            <a:ext uri="{909E8E84-426E-40DD-AFC4-6F175D3DCCD1}">
              <a14:hiddenFill xmlns:a14="http://schemas.microsoft.com/office/drawing/2010/main">
                <a:solidFill>
                  <a:srgbClr val="FFFFFF"/>
                </a:solidFill>
              </a14:hiddenFill>
            </a:ext>
          </a:extLst>
        </p:spPr>
      </p:pic>
      <p:sp>
        <p:nvSpPr>
          <p:cNvPr id="65" name="Rectangle 64"/>
          <p:cNvSpPr/>
          <p:nvPr/>
        </p:nvSpPr>
        <p:spPr>
          <a:xfrm>
            <a:off x="510267" y="5458992"/>
            <a:ext cx="2198038" cy="646331"/>
          </a:xfrm>
          <a:prstGeom prst="rect">
            <a:avLst/>
          </a:prstGeom>
        </p:spPr>
        <p:txBody>
          <a:bodyPr wrap="none">
            <a:spAutoFit/>
          </a:bodyPr>
          <a:lstStyle/>
          <a:p>
            <a:r>
              <a:rPr lang="en-GB" dirty="0">
                <a:solidFill>
                  <a:schemeClr val="bg2">
                    <a:lumMod val="50000"/>
                  </a:schemeClr>
                </a:solidFill>
              </a:rPr>
              <a:t>All Elsevier </a:t>
            </a:r>
            <a:r>
              <a:rPr lang="en-GB" dirty="0" smtClean="0">
                <a:solidFill>
                  <a:schemeClr val="bg2">
                    <a:lumMod val="50000"/>
                  </a:schemeClr>
                </a:solidFill>
              </a:rPr>
              <a:t>journals</a:t>
            </a:r>
            <a:br>
              <a:rPr lang="en-GB" dirty="0" smtClean="0">
                <a:solidFill>
                  <a:schemeClr val="bg2">
                    <a:lumMod val="50000"/>
                  </a:schemeClr>
                </a:solidFill>
              </a:rPr>
            </a:br>
            <a:r>
              <a:rPr lang="en-GB" dirty="0" smtClean="0">
                <a:solidFill>
                  <a:schemeClr val="bg2">
                    <a:lumMod val="50000"/>
                  </a:schemeClr>
                </a:solidFill>
              </a:rPr>
              <a:t>are  </a:t>
            </a:r>
            <a:r>
              <a:rPr lang="en-GB" dirty="0">
                <a:solidFill>
                  <a:schemeClr val="bg2">
                    <a:lumMod val="50000"/>
                  </a:schemeClr>
                </a:solidFill>
              </a:rPr>
              <a:t>members of:</a:t>
            </a:r>
          </a:p>
        </p:txBody>
      </p:sp>
    </p:spTree>
    <p:extLst>
      <p:ext uri="{BB962C8B-B14F-4D97-AF65-F5344CB8AC3E}">
        <p14:creationId xmlns:p14="http://schemas.microsoft.com/office/powerpoint/2010/main" val="27111218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title 28"/>
          <p:cNvSpPr>
            <a:spLocks noGrp="1"/>
          </p:cNvSpPr>
          <p:nvPr>
            <p:ph type="subTitle" idx="1"/>
          </p:nvPr>
        </p:nvSpPr>
        <p:spPr>
          <a:xfrm>
            <a:off x="3363687" y="2960400"/>
            <a:ext cx="5376746" cy="971627"/>
          </a:xfrm>
        </p:spPr>
        <p:txBody>
          <a:bodyPr/>
          <a:lstStyle/>
          <a:p>
            <a:pPr>
              <a:lnSpc>
                <a:spcPct val="100000"/>
              </a:lnSpc>
              <a:spcAft>
                <a:spcPts val="600"/>
              </a:spcAft>
            </a:pPr>
            <a:r>
              <a:rPr lang="en-US" sz="3200" b="1" dirty="0" smtClean="0"/>
              <a:t>How to get published</a:t>
            </a:r>
            <a:r>
              <a:rPr lang="en-US" dirty="0" smtClean="0"/>
              <a:t/>
            </a:r>
            <a:br>
              <a:rPr lang="en-US" dirty="0" smtClean="0"/>
            </a:br>
            <a:r>
              <a:rPr lang="en-US" sz="2400" dirty="0"/>
              <a:t>Using </a:t>
            </a:r>
            <a:r>
              <a:rPr lang="en-US" sz="2400" dirty="0" smtClean="0"/>
              <a:t>proper </a:t>
            </a:r>
            <a:r>
              <a:rPr lang="en-US" sz="2400" dirty="0"/>
              <a:t>s</a:t>
            </a:r>
            <a:r>
              <a:rPr lang="en-US" sz="2400" dirty="0" smtClean="0"/>
              <a:t>cientific </a:t>
            </a:r>
            <a:r>
              <a:rPr lang="en-US" sz="2400" dirty="0"/>
              <a:t>l</a:t>
            </a:r>
            <a:r>
              <a:rPr lang="en-US" sz="2400" dirty="0" smtClean="0"/>
              <a:t>anguage</a:t>
            </a:r>
            <a:endParaRPr lang="en-US" sz="2400" dirty="0"/>
          </a:p>
        </p:txBody>
      </p:sp>
      <p:sp>
        <p:nvSpPr>
          <p:cNvPr id="32" name="Text Placeholder 31"/>
          <p:cNvSpPr>
            <a:spLocks noGrp="1"/>
          </p:cNvSpPr>
          <p:nvPr>
            <p:ph type="body" sz="quarter" idx="12"/>
          </p:nvPr>
        </p:nvSpPr>
        <p:spPr/>
        <p:txBody>
          <a:bodyPr/>
          <a:lstStyle/>
          <a:p>
            <a:r>
              <a:rPr lang="en-US" dirty="0" smtClean="0"/>
              <a:t> </a:t>
            </a:r>
            <a:endParaRPr lang="en-US" dirty="0"/>
          </a:p>
        </p:txBody>
      </p:sp>
      <p:sp>
        <p:nvSpPr>
          <p:cNvPr id="2" name="Text Placeholder 1"/>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4472386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2" name="Title 1"/>
          <p:cNvSpPr>
            <a:spLocks noGrp="1"/>
          </p:cNvSpPr>
          <p:nvPr>
            <p:ph type="title"/>
          </p:nvPr>
        </p:nvSpPr>
        <p:spPr/>
        <p:txBody>
          <a:bodyPr/>
          <a:lstStyle/>
          <a:p>
            <a:r>
              <a:rPr lang="en-GB" dirty="0"/>
              <a:t>Why is language important?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8696" y="1485701"/>
            <a:ext cx="5036820" cy="5036820"/>
          </a:xfrm>
          <a:prstGeom prst="rect">
            <a:avLst/>
          </a:prstGeom>
        </p:spPr>
      </p:pic>
      <p:sp>
        <p:nvSpPr>
          <p:cNvPr id="268" name="Content Placeholder 5"/>
          <p:cNvSpPr>
            <a:spLocks noGrp="1"/>
          </p:cNvSpPr>
          <p:nvPr>
            <p:ph idx="1"/>
          </p:nvPr>
        </p:nvSpPr>
        <p:spPr>
          <a:xfrm>
            <a:off x="337466" y="1284502"/>
            <a:ext cx="5004154" cy="4401603"/>
          </a:xfrm>
        </p:spPr>
        <p:txBody>
          <a:bodyPr>
            <a:normAutofit/>
          </a:bodyPr>
          <a:lstStyle/>
          <a:p>
            <a:pPr marL="342900" indent="-342900">
              <a:buClr>
                <a:schemeClr val="tx2"/>
              </a:buClr>
              <a:buSzPct val="130000"/>
              <a:buFont typeface="Wingdings" panose="05000000000000000000" pitchFamily="2" charset="2"/>
              <a:buChar char="§"/>
            </a:pPr>
            <a:r>
              <a:rPr lang="en-GB" dirty="0" smtClean="0"/>
              <a:t>Poor language quality can </a:t>
            </a:r>
            <a:r>
              <a:rPr lang="en-GB" dirty="0"/>
              <a:t>delay or block publication of work</a:t>
            </a:r>
          </a:p>
          <a:p>
            <a:pPr marL="342900" indent="-342900">
              <a:buClr>
                <a:schemeClr val="tx2"/>
              </a:buClr>
              <a:buSzPct val="130000"/>
              <a:buFont typeface="Wingdings" panose="05000000000000000000" pitchFamily="2" charset="2"/>
              <a:buChar char="§"/>
            </a:pPr>
            <a:r>
              <a:rPr lang="en-GB" dirty="0"/>
              <a:t>Proper English should be </a:t>
            </a:r>
            <a:r>
              <a:rPr lang="en-GB" dirty="0" smtClean="0"/>
              <a:t>used throughout the manuscript</a:t>
            </a:r>
            <a:endParaRPr lang="en-GB" dirty="0"/>
          </a:p>
        </p:txBody>
      </p:sp>
    </p:spTree>
    <p:extLst>
      <p:ext uri="{BB962C8B-B14F-4D97-AF65-F5344CB8AC3E}">
        <p14:creationId xmlns:p14="http://schemas.microsoft.com/office/powerpoint/2010/main" val="34093893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10321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Do publishers correct language?</a:t>
            </a:r>
            <a:endParaRPr lang="en-US" dirty="0"/>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206" y="834492"/>
            <a:ext cx="4000500" cy="4000500"/>
          </a:xfrm>
          <a:prstGeom prst="rect">
            <a:avLst/>
          </a:prstGeom>
        </p:spPr>
      </p:pic>
      <p:pic>
        <p:nvPicPr>
          <p:cNvPr id="43" name="Picture 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8524" y="1908023"/>
            <a:ext cx="3780030" cy="3780030"/>
          </a:xfrm>
          <a:prstGeom prst="rect">
            <a:avLst/>
          </a:prstGeom>
        </p:spPr>
      </p:pic>
      <p:sp>
        <p:nvSpPr>
          <p:cNvPr id="42" name="TextBox 41"/>
          <p:cNvSpPr txBox="1"/>
          <p:nvPr/>
        </p:nvSpPr>
        <p:spPr>
          <a:xfrm>
            <a:off x="1129222" y="1989330"/>
            <a:ext cx="2828467" cy="1384995"/>
          </a:xfrm>
          <a:prstGeom prst="rect">
            <a:avLst/>
          </a:prstGeom>
          <a:noFill/>
        </p:spPr>
        <p:txBody>
          <a:bodyPr wrap="none" rtlCol="0">
            <a:spAutoFit/>
          </a:bodyPr>
          <a:lstStyle/>
          <a:p>
            <a:pPr algn="ctr"/>
            <a:r>
              <a:rPr lang="en-GB" sz="2800" b="1" dirty="0"/>
              <a:t>No! </a:t>
            </a:r>
            <a:r>
              <a:rPr lang="en-GB" sz="2800" b="1" dirty="0" smtClean="0"/>
              <a:t/>
            </a:r>
            <a:br>
              <a:rPr lang="en-GB" sz="2800" b="1" dirty="0" smtClean="0"/>
            </a:br>
            <a:r>
              <a:rPr lang="en-GB" sz="2800" dirty="0" smtClean="0"/>
              <a:t>It </a:t>
            </a:r>
            <a:r>
              <a:rPr lang="en-GB" sz="2800" dirty="0"/>
              <a:t>is the a</a:t>
            </a:r>
            <a:r>
              <a:rPr lang="en-GB" sz="2800" dirty="0" smtClean="0"/>
              <a:t>uthor’s </a:t>
            </a:r>
          </a:p>
          <a:p>
            <a:pPr algn="ctr"/>
            <a:r>
              <a:rPr lang="en-GB" sz="2800" dirty="0" smtClean="0"/>
              <a:t>responsibility...</a:t>
            </a:r>
            <a:endParaRPr lang="en-GB" sz="2800" dirty="0"/>
          </a:p>
        </p:txBody>
      </p:sp>
      <p:sp>
        <p:nvSpPr>
          <p:cNvPr id="45" name="TextBox 44"/>
          <p:cNvSpPr txBox="1"/>
          <p:nvPr/>
        </p:nvSpPr>
        <p:spPr>
          <a:xfrm>
            <a:off x="5206973" y="3252405"/>
            <a:ext cx="2783134" cy="954107"/>
          </a:xfrm>
          <a:prstGeom prst="rect">
            <a:avLst/>
          </a:prstGeom>
          <a:noFill/>
        </p:spPr>
        <p:txBody>
          <a:bodyPr wrap="none" rtlCol="0">
            <a:spAutoFit/>
          </a:bodyPr>
          <a:lstStyle/>
          <a:p>
            <a:pPr lvl="0" algn="ctr"/>
            <a:r>
              <a:rPr lang="en-GB" sz="2800" i="1" dirty="0" smtClean="0"/>
              <a:t>...</a:t>
            </a:r>
            <a:r>
              <a:rPr lang="en-GB" sz="2800" i="1" dirty="0"/>
              <a:t>but </a:t>
            </a:r>
            <a:r>
              <a:rPr lang="en-GB" sz="2800" i="1" dirty="0" smtClean="0"/>
              <a:t>r</a:t>
            </a:r>
            <a:r>
              <a:rPr lang="en-GB" sz="2800" b="1" i="1" dirty="0" smtClean="0"/>
              <a:t>esources</a:t>
            </a:r>
            <a:br>
              <a:rPr lang="en-GB" sz="2800" b="1" i="1" dirty="0" smtClean="0"/>
            </a:br>
            <a:r>
              <a:rPr lang="en-GB" sz="2800" i="1" dirty="0" smtClean="0"/>
              <a:t>are available</a:t>
            </a:r>
            <a:endParaRPr lang="en-US" sz="4000" dirty="0"/>
          </a:p>
        </p:txBody>
      </p:sp>
      <p:sp>
        <p:nvSpPr>
          <p:cNvPr id="2" name="TextBox 1"/>
          <p:cNvSpPr txBox="1"/>
          <p:nvPr/>
        </p:nvSpPr>
        <p:spPr>
          <a:xfrm>
            <a:off x="4354286" y="5641870"/>
            <a:ext cx="4503591" cy="954107"/>
          </a:xfrm>
          <a:prstGeom prst="rect">
            <a:avLst/>
          </a:prstGeom>
          <a:noFill/>
        </p:spPr>
        <p:txBody>
          <a:bodyPr wrap="square" rtlCol="0">
            <a:spAutoFit/>
          </a:bodyPr>
          <a:lstStyle/>
          <a:p>
            <a:pPr marL="0" lvl="1"/>
            <a:r>
              <a:rPr lang="en-GB" dirty="0">
                <a:solidFill>
                  <a:schemeClr val="bg2">
                    <a:lumMod val="50000"/>
                  </a:schemeClr>
                </a:solidFill>
                <a:latin typeface="Arial" pitchFamily="34" charset="0"/>
                <a:cs typeface="Arial" pitchFamily="34" charset="0"/>
              </a:rPr>
              <a:t>Visit </a:t>
            </a:r>
            <a:r>
              <a:rPr lang="en-GB" dirty="0">
                <a:solidFill>
                  <a:schemeClr val="bg2">
                    <a:lumMod val="50000"/>
                  </a:schemeClr>
                </a:solidFill>
                <a:latin typeface="Arial" pitchFamily="34" charset="0"/>
                <a:cs typeface="Arial" pitchFamily="34" charset="0"/>
                <a:hlinkClick r:id="rId5"/>
              </a:rPr>
              <a:t>http://webshop.elsevier.com</a:t>
            </a:r>
            <a:r>
              <a:rPr lang="en-GB" dirty="0">
                <a:solidFill>
                  <a:schemeClr val="bg2">
                    <a:lumMod val="50000"/>
                  </a:schemeClr>
                </a:solidFill>
                <a:latin typeface="Arial" pitchFamily="34" charset="0"/>
                <a:cs typeface="Arial" pitchFamily="34" charset="0"/>
              </a:rPr>
              <a:t> for translation and language editing services</a:t>
            </a:r>
            <a:r>
              <a:rPr lang="en-GB" sz="2000" dirty="0">
                <a:solidFill>
                  <a:schemeClr val="bg2">
                    <a:lumMod val="50000"/>
                  </a:schemeClr>
                </a:solidFill>
                <a:latin typeface="Arial" pitchFamily="34" charset="0"/>
                <a:cs typeface="Arial" pitchFamily="34" charset="0"/>
              </a:rPr>
              <a:t>.</a:t>
            </a:r>
            <a:endParaRPr lang="en-US" sz="2000" dirty="0">
              <a:solidFill>
                <a:schemeClr val="bg2">
                  <a:lumMod val="50000"/>
                </a:schemeClr>
              </a:solidFill>
              <a:latin typeface="Arial" pitchFamily="34" charset="0"/>
              <a:cs typeface="Arial" pitchFamily="34" charset="0"/>
            </a:endParaRPr>
          </a:p>
          <a:p>
            <a:endParaRPr lang="en-US" dirty="0"/>
          </a:p>
        </p:txBody>
      </p:sp>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l="13037" r="11330" b="26368"/>
          <a:stretch/>
        </p:blipFill>
        <p:spPr>
          <a:xfrm>
            <a:off x="4354286" y="1337479"/>
            <a:ext cx="4503592" cy="41762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979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Research in Kazakhstan</a:t>
            </a:r>
            <a:endParaRPr lang="en-US" dirty="0"/>
          </a:p>
        </p:txBody>
      </p:sp>
      <p:sp>
        <p:nvSpPr>
          <p:cNvPr id="3" name="Picture Placeholder 2"/>
          <p:cNvSpPr>
            <a:spLocks noGrp="1"/>
          </p:cNvSpPr>
          <p:nvPr>
            <p:ph type="pic" idx="11"/>
          </p:nvPr>
        </p:nvSpPr>
        <p:spPr/>
      </p:sp>
      <p:sp>
        <p:nvSpPr>
          <p:cNvPr id="4" name="Text Placeholder 3"/>
          <p:cNvSpPr>
            <a:spLocks noGrp="1"/>
          </p:cNvSpPr>
          <p:nvPr>
            <p:ph type="body" sz="quarter" idx="12"/>
          </p:nvPr>
        </p:nvSpPr>
        <p:spPr/>
        <p:txBody>
          <a:bodyPr/>
          <a:lstStyle/>
          <a:p>
            <a:r>
              <a:rPr lang="en-US" dirty="0" err="1" smtClean="0"/>
              <a:t>SciVal</a:t>
            </a:r>
            <a:r>
              <a:rPr lang="en-US" dirty="0" smtClean="0"/>
              <a:t> Analysis, based on Scopus data</a:t>
            </a:r>
            <a:endParaRPr lang="en-US" dirty="0"/>
          </a:p>
        </p:txBody>
      </p:sp>
    </p:spTree>
    <p:extLst>
      <p:ext uri="{BB962C8B-B14F-4D97-AF65-F5344CB8AC3E}">
        <p14:creationId xmlns:p14="http://schemas.microsoft.com/office/powerpoint/2010/main" val="32483494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GB" sz="2700" dirty="0">
                <a:solidFill>
                  <a:schemeClr val="bg2">
                    <a:lumMod val="50000"/>
                  </a:schemeClr>
                </a:solidFill>
                <a:latin typeface="Arial" pitchFamily="34" charset="0"/>
                <a:cs typeface="Arial" pitchFamily="34" charset="0"/>
                <a:hlinkClick r:id="rId2"/>
              </a:rPr>
              <a:t>http://webshop.elsevier.com</a:t>
            </a:r>
            <a:endParaRPr lang="en-US" sz="2700" dirty="0"/>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1433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77011" y="1241713"/>
            <a:ext cx="8016232" cy="4892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70337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ubtitle 28"/>
          <p:cNvSpPr>
            <a:spLocks noGrp="1"/>
          </p:cNvSpPr>
          <p:nvPr>
            <p:ph type="subTitle" idx="1"/>
          </p:nvPr>
        </p:nvSpPr>
        <p:spPr>
          <a:xfrm>
            <a:off x="3363687" y="2960400"/>
            <a:ext cx="5376746" cy="971627"/>
          </a:xfrm>
        </p:spPr>
        <p:txBody>
          <a:bodyPr>
            <a:normAutofit/>
          </a:bodyPr>
          <a:lstStyle/>
          <a:p>
            <a:pPr>
              <a:lnSpc>
                <a:spcPct val="100000"/>
              </a:lnSpc>
              <a:spcAft>
                <a:spcPts val="600"/>
              </a:spcAft>
            </a:pPr>
            <a:r>
              <a:rPr lang="en-US" sz="3200" b="1" dirty="0"/>
              <a:t>The reviewing </a:t>
            </a:r>
            <a:r>
              <a:rPr lang="en-US" sz="3200" b="1" dirty="0" smtClean="0"/>
              <a:t>process</a:t>
            </a:r>
            <a:r>
              <a:rPr lang="en-US" dirty="0" smtClean="0"/>
              <a:t/>
            </a:r>
            <a:br>
              <a:rPr lang="en-US" dirty="0" smtClean="0"/>
            </a:br>
            <a:endParaRPr lang="en-US" sz="2400" dirty="0"/>
          </a:p>
        </p:txBody>
      </p:sp>
      <p:sp>
        <p:nvSpPr>
          <p:cNvPr id="32" name="Text Placeholder 31"/>
          <p:cNvSpPr>
            <a:spLocks noGrp="1"/>
          </p:cNvSpPr>
          <p:nvPr>
            <p:ph type="body" sz="quarter" idx="12"/>
          </p:nvPr>
        </p:nvSpPr>
        <p:spPr/>
        <p:txBody>
          <a:bodyPr/>
          <a:lstStyle/>
          <a:p>
            <a:r>
              <a:rPr lang="en-US" dirty="0" smtClean="0"/>
              <a:t> </a:t>
            </a:r>
            <a:endParaRPr lang="en-US" dirty="0"/>
          </a:p>
        </p:txBody>
      </p:sp>
      <p:sp>
        <p:nvSpPr>
          <p:cNvPr id="33" name="Text Placeholder 32"/>
          <p:cNvSpPr>
            <a:spLocks noGrp="1"/>
          </p:cNvSpPr>
          <p:nvPr>
            <p:ph type="body" sz="quarter" idx="13"/>
          </p:nvPr>
        </p:nvSpPr>
        <p:spPr/>
        <p:txBody>
          <a:bodyPr/>
          <a:lstStyle/>
          <a:p>
            <a:r>
              <a:rPr lang="en-GB" dirty="0"/>
              <a:t> </a:t>
            </a:r>
            <a:r>
              <a:rPr lang="en-GB" dirty="0" smtClean="0"/>
              <a:t> </a:t>
            </a:r>
            <a:endParaRPr lang="en-US" dirty="0"/>
          </a:p>
        </p:txBody>
      </p:sp>
      <p:pic>
        <p:nvPicPr>
          <p:cNvPr id="7" name="Picture 2" descr="X:\elsevier\rachel\campus\WORDMARK\ELSPublishingCampus_WMK_151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0443" y="2259549"/>
            <a:ext cx="2941400" cy="24683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6520543" y="2177157"/>
            <a:ext cx="0" cy="36957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AutoShape 2" descr="data:image/jpeg;base64,/9j/4AAQSkZJRgABAQAAAQABAAD/2wCEAAkGBxQQDxUUDxQWFBUUFRUYFhcVFBYWFBUVGBUZGRYZGhcYHSghGBwlGxQWJDEhJSksLi4uGB8zODMsNy4tLisBCgoKDg0OGBAQGjQkICY3LCw4LC8sMiwwLC4sLDc0LCwsNy8sLCwsNCwvLCwsLC8sLCssNCstLCwsLCwsLCwsLP/AABEIAEUBQAMBIgACEQEDEQH/xAAbAAEAAgMBAQAAAAAAAAAAAAAAAwUBBAYHAv/EAEIQAAIBAgUABwQGCAMJAAAAAAECAwARBAUSITEGEyIyQVGxYXGBkRQjUnKh0QcWM0JTYpLBFTTwFyRDRIKTstLx/8QAGgEBAAIDAQAAAAAAAAAAAAAAAAECAwQFBv/EACwRAAICAQMBBwIHAAAAAAAAAAABAhEDBCExEhRBYXGBsfATUSIjMpGhweH/2gAMAwEAAhEDEQA/APR876WjCzGPqi9gDfVbn2WrQ/X8fwD/AFj8qp+nX+db7qelQR5THAgkxzlAd1jX9q/w8BXQjhxdCb5Zwsmq1DyyjF7Lw4L8dPxfaA/17/8AjW7D0omfu4OQj329Vrj26SFBbBwrCPtGxc+9j+VaU2bYlzdpW92th6Vbsye6jXqV7dJczvyR6EekWIH/ACUn9Q/KtLEdN2j/AGmGdfvMR6rXCDMJl4aT/pkNb+F6SzLsX6weKyrq9d6dlS3qx2+TW0mvRHT/AO0AfwD/AFj8qf7QB/AP9Y/KqNVw+L2X/d5fAXvC58v5TVPjcK8LlJFKsP8AVx51KwYpbVTKvWahbqVo9ohfUAfMA1LUGG7i/dHpU1cx8nfjwZpSlCwpSlAKUpQClKUApSlAKUpQClKUApSlAKUpQClKUApSlAKUpQClKUApSlAKUpQHEdI1TDzyYqUBiAqwqf3ntz7QK4aaV5XMkx1O25PgPYB4Cul/SPOWxUUf7qITb2tf/wBa5murpo/gUmeZ107yOC4XuKUpW0aQr4dAeR/Y190qAQhive48/H4/nXS4KT6bEYJP2qKTCx5Pmh8+BaufYXr7yvEmGVWBN0ZSPaL/AOhVMsepeJmwZOiVdz5PaMKOwt/sj0qevhazeuIesjwfVKhTEKxIVlJHIBBIocQurTqXV5XF/lQWialRNMo5YC3mQKGZdOrULedxb50FolpUccoYXUgjzBBFYjnVu6wNubEH0oLRLSvh5ABckAeZNV2dZr1OFlmj0v1aFgL7G3hcVKTbpEOSXJaUqn6NZz9Kw0Ur6VeRdWgNe2/hfc1ZPiFUgMygngEgE0aadMKSatE1K+DIL2uL++q7P82GFw0swsxjW+m4F/ZRJvYlySVstKVXZDmYxWGjmtp1re1729lbbYhQbFlBPAJAJ+FGmnRCkmkyalQyzqveZV95A9ap8/zDExPAMLGsiPIBKSe4l1uw7QvsW8+KJWHJJWX1KhbEKCAzKCeASATX00oHJA95qKJtElKjSZSLhgR5ggj51iOdW7rA+4g+lBZLSolxCk6QwJHIBFx8KkoTZmlKUApSlAKUpQClKUB5z+knCkSxSjgjQ3sPh61yldp0gxafS5cPiT9VKqb/AGHtsw8q5HH4CTDSaJR91h3ZF8CD/autp5VBRZ5vXQTySlH18CGlYFZrYOfYpSlSSKmy/CmXERIPFwPhy3pUSKSQFBJPAAuTVriYvoSqCR9Ie5IBv1KaSOftEt+FYsk62XJmwwtqT4R6uvFVvSVZThJhh79Z1babc3t4e3mt7Cdxfuj0rXzzDSSYeRIH0SMpCNxZvCuOuT1T3hseU9DVg6+Bo5XhxCButSQP9dtwCdht4GqYYgTQvP8AXtjDLrR1VygXY2uNvhXXYLIsbicVhWxUAi+j36yXWrNNxa9tzx+JqLC5DmWHjfB4ddMbTalxAkUaU8RbnwFb/XG22cxwlS+xDJl4x2Z4gTM4U4dZCFYrdhGhFx7CTtVUskr5Rhi+t4FxD9cEJvouLA24HeruMJkky5piZiv1ckOhG1L2m0qOL3HHjVLluR5hhcBAIk7cc0jSw60tIjWtc3IPB+dUWSPsWljlz5+5WyYiODLsU+AxBaOR4lEZ1B4bk6gSfMbXHlWz0RZI8yg+hrMI3iKza1cKXte/a91TRdC8RPDjHeNIHnKGOIMLAoSdyNhe/rV50aw+PlxUb4pDBFFEE0BwescC2qymkpR6WIQm5LY2P0jwo2GjEs4gjEgL8kyD7C23vXE5Q6AZkmH1rCcOCiPe4sRvZt99XpXZ/pEyeecYaTDIJTBLqMZIGoG3ntyv41TRZDjHkxsk0IU4mDSoWRCA3ZstyfIc1XDJdCTfyzJmTeR0vlHPJl4wmGy/GRM3WPKA12JGm+ygeAtf51uYvBDHPmc8zMWwzEQ2YjTpLjgfcFbWG6N46QYTDzxKsMD6y4dTtfdSAebDa3nWxmWQ42CbGJhYRLFjTfVrVdFySbg/eP4VdyTfO/8Aph6JVdbf3Rr5bjHlxuVu7EkwNffkguLnzO1aL4NZYs3LlrxTF0sx7wklAv5jtHarvMujOKwz4F8JGJjh4yjjUANRNydyNu0flTKujOL+j5ksyKsmJ3SzqVZiWY2sdhc+NR1xStP5ZbonfTJfKOh/R1gEhy6Mpf60B2ub9rjbyG3Fed5lDGcXiVzB5IZjLeGY6yirqPgp4tb3V6T0GhxEeDWLFRiMxnSoDBrr5mx2NclnOTZhIJsO8IxCSS6op3kW8S34AO4/+1SL/HK2Zci/LhSMS5d/iWZth8RIzJBhlsVayl9K3b4k3+Va+b4GfDLlkWJcM4xQF1JIK9ZHYX8eassVkWMwWJWXBxCfVh1ibtgFXCgarHkbXqKXopi+qy8EdY8M/WSkyA6V1obXJ7Vgp4q3Utt9jG4untuc5mcyYifGtP1rTLIVw+gOVTSxG+njgc+2rR8OcdjsHHiGcdZhV12JViQGvf32rfxeS4/DTYtMHGHTFvqWUOFMZLEnk3/eq0iyHELmeGlYa0iw4R5Cy3L2a+xNzuR4eNS8i7vmxCxy3tfa/wBziExkkGW4mKN2AOMEQ33C6SSAfC4UV1D9H5MsM0+Fe0IwxupYs3WW2YA+2tQ9DMS+DxaMgV2xXXRXde0ACOQdtieasMLk+Nxs0r4tTh1OHMSprDBmItqsDbn+1RKS5T2EYSTpp33HI5O6xvg5MMJzOZV69irlGVnA5Ox2Jr3IV5pkeWZkDhsO6dTDh3Jd1kUiVQQQthufEfGvSxWLUNNmzpE0nZmlKVrm2KxWaxQGaVilAZrFKUB5d06/zrfdX0rRw2a/V9VOvWxeAPeT2o37prq+knRWbE4gyRlACANyb7e4VV/qHiPtR/Nvyrpwy4njSkzz2bBn+rKUI8/yUjYSM3KTC386kED+a1/mL/Cp4sgnddUQWQeaSIR61afqJiPtR/M/lT9QsR4PGPczD0FW+tHukUWlyP8AVjfoVw6M4nxjC+1nQD1r6GSRx74nERqPspd3Py2rdPQLEnmUf9xyPxFYP6Ppzy6H3s35VH1k+ZluyyXGNvzNKTPI4AVwMdmOxkezSfktUpubs51MdyTyfnXVL0DnHDRj3E/lQ9BMR9qP5n8qlZcUbplJ4NTLmLr7HoWG7i/dHpUkkgUEsbAC5J4Ar5hSygHwAFQ5phTNC8YNi6kA+01ymekiqRB/jWH0gmVLNexvyRa/qKYnNY1HZZWN7W1AfvBTufImuazDIJkjLhUJKsGUM7ncpYqSNz2PZW1+rsxe5KBQzEbm5DTCTcW22FRRJdDO8PYnrU7JAO/BN7ehr4/xuG51OoQBSrahZtQJ2HI7prmcPlMwWJ9AuGRVU3vtIzFn228POt3D9GJF03KbaCefBJAbbebilA6FMyhZwiyKWIBAB3IIuPwo2awhmUyKGQEsL7gDm/zrm8uwEkWKjQi4TSzMFIFxDoPaIsRf40xORy4iSa1kXrJSpNwzFlUDw7u3NKB0S5vCSoEi9vu78729a15M8h7PVsJLuqHSR2dQO59mxqqXo7KGB7ADEa+0xK2l17E94nx4rUy7o9NJGjNZLBABveyl7kjz7QqQdM2bxdS8qsHWMG+nfw4+NfWFzWKQhVdSxUNpvvYi/wDeq3L8kdMNNGwUNImkWZmGyaQSW9BXzluSypMjPo0qS2xJOoxqltxx2b39tAWT5zAGKtKgINrX8b29TWJ84iXZWDsGVSoO4LNpv8DVRiejsjX3Tfr/AD/4jqy+HktQy9GZpHfrGWzbXDG5HWhrgWsu1RQOhjzSFmVVkUlt1APPPHyNZfM4VZlaRQyi7C+4Hj6j51SYTo/KsqM5RgojBIZh+y1AEKNiSGHPG9YzLo9LJLIUKKr3PebtGy2uLdk9k9oeypBcrnEBKgSLd7ad+b7D8RWDnOHsW61LAgE38TuPQ1TJ0ckvfsC+g95jYrNrO53OxrXHRifTb6uwJ0prfTYoyntWuB2u776igdPicfFHp6x1XV3bnn3fP8a1cFnMciSOSFSNyuonY2Nr+ytTN8kkk0CMrYRGNtRPZF1OpebnsmpGydvo8kdlJaVnFywFi1x2hupt40oG1JnMIHZkUllLKNVtQAPj4cGkecw27Tqp0hiNQNgQDz48j51TQ5BOAwYxt1igMTypAcADb+YdrY81A3RWUqy9juWB1NsSsakaeAOwd9/CpoHQrnEB0/WJ2yQu/JBsbfE2qfDZhHJq0ODo71j3eefkflVEcimEzOvVkOz31b6VMgcEC3Nv7VNk+SSQxyg6AzIERrs17arFgdhyNh7aAsDn2HC6utSxuAb+QufwIrIzeNpxCpDNZibHu6QDv771QRdGZrHUUuRL+8Tu0aKu9vNTW7leSyxYhXbRpXrOCdR1hdiLeGmgLUZtCWKCRSwbSRfcNxb5itOTpBEqO5ZdK90hwes7OrbyPvqrfo1LaSxQNcmNtTE3MmvccL8KTdGpRfqzHuLAEkbGHQTsOb0BepnUNt5FUhQxBPdBtz8xX0ucQHTaVe2SF37xBsfxrnj0Xk7QOg+RLNydFxp4HcO/uqdcgmWVmUxlXZr6rnQvWawVFtzY/AigOgwmOjlv1Th9JsbHg1sVSdG8pfDq3WabkKoKsxuFvudXHPAq7oDNKUoBSlKAUpSgFKUoBSlKAVilKAWpSlALUrNKAUpSgFKUoBSlKAUpSgFKUoBSlKAUpSgFKUoBSlKAUpSgMVmlKAwKUpQ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data:image/jpeg;base64,/9j/4AAQSkZJRgABAQAAAQABAAD/2wCEAAkGBxQQDxUUDxQWFBUUFRUYFhcVFBYWFBUVGBUZGRYZGhcYHSghGBwlGxQWJDEhJSksLi4uGB8zODMsNy4tLisBCgoKDg0OGBAQGjQkICY3LCw4LC8sMiwwLC4sLDc0LCwsNy8sLCwsNCwvLCwsLC8sLCssNCstLCwsLCwsLCwsLP/AABEIAEUBQAMBIgACEQEDEQH/xAAbAAEAAgMBAQAAAAAAAAAAAAAAAwUBBAYHAv/EAEIQAAIBAgUABwQGCAMJAAAAAAECAwARBAUSITEGEyIyQVGxYXGBkRQjUnKh0QcWM0JTYpLBFTTwFyRDRIKTstLx/8QAGgEBAAIDAQAAAAAAAAAAAAAAAAECAwQFBv/EACwRAAICAQMBBwIHAAAAAAAAAAABAhEDBCExEhRBYXGBsfATUSIjMpGhweH/2gAMAwEAAhEDEQA/APR876WjCzGPqi9gDfVbn2WrQ/X8fwD/AFj8qp+nX+db7qelQR5THAgkxzlAd1jX9q/w8BXQjhxdCb5Zwsmq1DyyjF7Lw4L8dPxfaA/17/8AjW7D0omfu4OQj329Vrj26SFBbBwrCPtGxc+9j+VaU2bYlzdpW92th6Vbsye6jXqV7dJczvyR6EekWIH/ACUn9Q/KtLEdN2j/AGmGdfvMR6rXCDMJl4aT/pkNb+F6SzLsX6weKyrq9d6dlS3qx2+TW0mvRHT/AO0AfwD/AFj8qf7QB/AP9Y/KqNVw+L2X/d5fAXvC58v5TVPjcK8LlJFKsP8AVx51KwYpbVTKvWahbqVo9ohfUAfMA1LUGG7i/dHpU1cx8nfjwZpSlCwpSlAKUpQClKUApSlAKUpQClKUApSlAKUpQClKUApSlAKUpQClKUApSlAKUpQHEdI1TDzyYqUBiAqwqf3ntz7QK4aaV5XMkx1O25PgPYB4Cul/SPOWxUUf7qITb2tf/wBa5murpo/gUmeZ107yOC4XuKUpW0aQr4dAeR/Y190qAQhive48/H4/nXS4KT6bEYJP2qKTCx5Pmh8+BaufYXr7yvEmGVWBN0ZSPaL/AOhVMsepeJmwZOiVdz5PaMKOwt/sj0qevhazeuIesjwfVKhTEKxIVlJHIBBIocQurTqXV5XF/lQWialRNMo5YC3mQKGZdOrULedxb50FolpUccoYXUgjzBBFYjnVu6wNubEH0oLRLSvh5ABckAeZNV2dZr1OFlmj0v1aFgL7G3hcVKTbpEOSXJaUqn6NZz9Kw0Ur6VeRdWgNe2/hfc1ZPiFUgMygngEgE0aadMKSatE1K+DIL2uL++q7P82GFw0swsxjW+m4F/ZRJvYlySVstKVXZDmYxWGjmtp1re1729lbbYhQbFlBPAJAJ+FGmnRCkmkyalQyzqveZV95A9ap8/zDExPAMLGsiPIBKSe4l1uw7QvsW8+KJWHJJWX1KhbEKCAzKCeASATX00oHJA95qKJtElKjSZSLhgR5ggj51iOdW7rA+4g+lBZLSolxCk6QwJHIBFx8KkoTZmlKUApSlAKUpQClKUB5z+knCkSxSjgjQ3sPh61yldp0gxafS5cPiT9VKqb/AGHtsw8q5HH4CTDSaJR91h3ZF8CD/autp5VBRZ5vXQTySlH18CGlYFZrYOfYpSlSSKmy/CmXERIPFwPhy3pUSKSQFBJPAAuTVriYvoSqCR9Ie5IBv1KaSOftEt+FYsk62XJmwwtqT4R6uvFVvSVZThJhh79Z1babc3t4e3mt7Cdxfuj0rXzzDSSYeRIH0SMpCNxZvCuOuT1T3hseU9DVg6+Bo5XhxCButSQP9dtwCdht4GqYYgTQvP8AXtjDLrR1VygXY2uNvhXXYLIsbicVhWxUAi+j36yXWrNNxa9tzx+JqLC5DmWHjfB4ddMbTalxAkUaU8RbnwFb/XG22cxwlS+xDJl4x2Z4gTM4U4dZCFYrdhGhFx7CTtVUskr5Rhi+t4FxD9cEJvouLA24HeruMJkky5piZiv1ckOhG1L2m0qOL3HHjVLluR5hhcBAIk7cc0jSw60tIjWtc3IPB+dUWSPsWljlz5+5WyYiODLsU+AxBaOR4lEZ1B4bk6gSfMbXHlWz0RZI8yg+hrMI3iKza1cKXte/a91TRdC8RPDjHeNIHnKGOIMLAoSdyNhe/rV50aw+PlxUb4pDBFFEE0BwescC2qymkpR6WIQm5LY2P0jwo2GjEs4gjEgL8kyD7C23vXE5Q6AZkmH1rCcOCiPe4sRvZt99XpXZ/pEyeecYaTDIJTBLqMZIGoG3ntyv41TRZDjHkxsk0IU4mDSoWRCA3ZstyfIc1XDJdCTfyzJmTeR0vlHPJl4wmGy/GRM3WPKA12JGm+ygeAtf51uYvBDHPmc8zMWwzEQ2YjTpLjgfcFbWG6N46QYTDzxKsMD6y4dTtfdSAebDa3nWxmWQ42CbGJhYRLFjTfVrVdFySbg/eP4VdyTfO/8Aph6JVdbf3Rr5bjHlxuVu7EkwNffkguLnzO1aL4NZYs3LlrxTF0sx7wklAv5jtHarvMujOKwz4F8JGJjh4yjjUANRNydyNu0flTKujOL+j5ksyKsmJ3SzqVZiWY2sdhc+NR1xStP5ZbonfTJfKOh/R1gEhy6Mpf60B2ub9rjbyG3Fed5lDGcXiVzB5IZjLeGY6yirqPgp4tb3V6T0GhxEeDWLFRiMxnSoDBrr5mx2NclnOTZhIJsO8IxCSS6op3kW8S34AO4/+1SL/HK2Zci/LhSMS5d/iWZth8RIzJBhlsVayl9K3b4k3+Va+b4GfDLlkWJcM4xQF1JIK9ZHYX8eassVkWMwWJWXBxCfVh1ibtgFXCgarHkbXqKXopi+qy8EdY8M/WSkyA6V1obXJ7Vgp4q3Utt9jG4untuc5mcyYifGtP1rTLIVw+gOVTSxG+njgc+2rR8OcdjsHHiGcdZhV12JViQGvf32rfxeS4/DTYtMHGHTFvqWUOFMZLEnk3/eq0iyHELmeGlYa0iw4R5Cy3L2a+xNzuR4eNS8i7vmxCxy3tfa/wBziExkkGW4mKN2AOMEQ33C6SSAfC4UV1D9H5MsM0+Fe0IwxupYs3WW2YA+2tQ9DMS+DxaMgV2xXXRXde0ACOQdtieasMLk+Nxs0r4tTh1OHMSprDBmItqsDbn+1RKS5T2EYSTpp33HI5O6xvg5MMJzOZV69irlGVnA5Ox2Jr3IV5pkeWZkDhsO6dTDh3Jd1kUiVQQQthufEfGvSxWLUNNmzpE0nZmlKVrm2KxWaxQGaVilAZrFKUB5d06/zrfdX0rRw2a/V9VOvWxeAPeT2o37prq+knRWbE4gyRlACANyb7e4VV/qHiPtR/Nvyrpwy4njSkzz2bBn+rKUI8/yUjYSM3KTC386kED+a1/mL/Cp4sgnddUQWQeaSIR61afqJiPtR/M/lT9QsR4PGPczD0FW+tHukUWlyP8AVjfoVw6M4nxjC+1nQD1r6GSRx74nERqPspd3Py2rdPQLEnmUf9xyPxFYP6Ppzy6H3s35VH1k+ZluyyXGNvzNKTPI4AVwMdmOxkezSfktUpubs51MdyTyfnXVL0DnHDRj3E/lQ9BMR9qP5n8qlZcUbplJ4NTLmLr7HoWG7i/dHpUkkgUEsbAC5J4Ar5hSygHwAFQ5phTNC8YNi6kA+01ymekiqRB/jWH0gmVLNexvyRa/qKYnNY1HZZWN7W1AfvBTufImuazDIJkjLhUJKsGUM7ncpYqSNz2PZW1+rsxe5KBQzEbm5DTCTcW22FRRJdDO8PYnrU7JAO/BN7ehr4/xuG51OoQBSrahZtQJ2HI7prmcPlMwWJ9AuGRVU3vtIzFn228POt3D9GJF03KbaCefBJAbbebilA6FMyhZwiyKWIBAB3IIuPwo2awhmUyKGQEsL7gDm/zrm8uwEkWKjQi4TSzMFIFxDoPaIsRf40xORy4iSa1kXrJSpNwzFlUDw7u3NKB0S5vCSoEi9vu78729a15M8h7PVsJLuqHSR2dQO59mxqqXo7KGB7ADEa+0xK2l17E94nx4rUy7o9NJGjNZLBABveyl7kjz7QqQdM2bxdS8qsHWMG+nfw4+NfWFzWKQhVdSxUNpvvYi/wDeq3L8kdMNNGwUNImkWZmGyaQSW9BXzluSypMjPo0qS2xJOoxqltxx2b39tAWT5zAGKtKgINrX8b29TWJ84iXZWDsGVSoO4LNpv8DVRiejsjX3Tfr/AD/4jqy+HktQy9GZpHfrGWzbXDG5HWhrgWsu1RQOhjzSFmVVkUlt1APPPHyNZfM4VZlaRQyi7C+4Hj6j51SYTo/KsqM5RgojBIZh+y1AEKNiSGHPG9YzLo9LJLIUKKr3PebtGy2uLdk9k9oeypBcrnEBKgSLd7ad+b7D8RWDnOHsW61LAgE38TuPQ1TJ0ckvfsC+g95jYrNrO53OxrXHRifTb6uwJ0prfTYoyntWuB2u776igdPicfFHp6x1XV3bnn3fP8a1cFnMciSOSFSNyuonY2Nr+ytTN8kkk0CMrYRGNtRPZF1OpebnsmpGydvo8kdlJaVnFywFi1x2hupt40oG1JnMIHZkUllLKNVtQAPj4cGkecw27Tqp0hiNQNgQDz48j51TQ5BOAwYxt1igMTypAcADb+YdrY81A3RWUqy9juWB1NsSsakaeAOwd9/CpoHQrnEB0/WJ2yQu/JBsbfE2qfDZhHJq0ODo71j3eefkflVEcimEzOvVkOz31b6VMgcEC3Nv7VNk+SSQxyg6AzIERrs17arFgdhyNh7aAsDn2HC6utSxuAb+QufwIrIzeNpxCpDNZibHu6QDv771QRdGZrHUUuRL+8Tu0aKu9vNTW7leSyxYhXbRpXrOCdR1hdiLeGmgLUZtCWKCRSwbSRfcNxb5itOTpBEqO5ZdK90hwes7OrbyPvqrfo1LaSxQNcmNtTE3MmvccL8KTdGpRfqzHuLAEkbGHQTsOb0BepnUNt5FUhQxBPdBtz8xX0ucQHTaVe2SF37xBsfxrnj0Xk7QOg+RLNydFxp4HcO/uqdcgmWVmUxlXZr6rnQvWawVFtzY/AigOgwmOjlv1Th9JsbHg1sVSdG8pfDq3WabkKoKsxuFvudXHPAq7oDNKUoBSlKAUpSgFKUoBSlKAVilKAWpSlALUrNKAUpSgFKUoBSlKAUpSgFKUoBSlKAUpSgFKUoBSlKAUpSgMVmlKAwKUpQ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data:image/png;base64,iVBORw0KGgoAAAANSUhEUgAAANkAAADoCAMAAABVRrFMAAAAt1BMVEVyn5j///8AUEWFq6V2opv6/PwASz+Xt7IATEBqmpMAST0ARjp2o5xpmpIARDdunZbq8O8APjCTr6sAVEkXVkvz9/agtLBfh4HL2tiLpKBPfXWbtbBGdGze5+XW4uBzl5Gswr5hkoq+0c4jYliMsKpXioI3cGdajIS1y8ejv7sANiarvbpFe3IzbWS6y8gpZlxKgHdWfnd/mZRoiYIALhxKdm9yjonR2NZef3hSd3ARXlMkXFOzw8BQg2+IAAAZ1klEQVR4nO1dC3uiOhMGhBgQCBRpabdQFa9brbZ79vLZ/v/f9c0k4eZda1vZZ+c5l6ohzJuZvDOBXJRm4++UidJgyt8orKk0vlqHj5F/yOon/5DVT/4hO7V6xkzHhH8cIab8Q3wJv37grT8GGegMujPWaE7GvSiJvTA01EyMMPTiJOqNJ/0GIDedD0F4fmSoq2L3O73EC9X9EnpJr9PXFWyH8+pxTmRoKL0/ieJDIFXFi3uTvo7mO5syZ0MGHaox6R1kp632A3g2GO88+pwFGXMcZRK9B1TJetEETP9+dGdAxkzW73m7lDU8YIwkyiRBRjF2XeD1+uy94N6LjDl6c7OxDOSG8aTZ0HOelyJigGkjcUbJFpBh1NSd94B7FzJm6pNkA6wwjjrNhoJYdhE6BjsQpdHsbCQdAKecDu4dyExng7WABDimY0IUD+d6o9lbhxdGfcc8Tb1TkTFHGa/qYSQdAHUqcWPIUBrjZNU3vfFpXe40ZIw1kxVU8bhxMqhyxRA7xvEKuKR/ArYTkEHv6lSpUHSIc8VY6Hz6agjxJopzbDVHI3P0XuWuXq/J3kViG9Uy2UonDsf6cR3uWGSOHpU7ghH1lTPlDGuamUqzeq+ecgy245CZeq/cjvHk3fF0pwC4ScXve0f45DHInAqusGef3QnXhTmNiuHGB9vtcGSMjUu38Dofa67SfR2lTFhh50CqOhQZM8t+ETf3Vq9LOUiLPQJ0UgoEXvMgXzkQmWOXqk76W6pGJLZtM7PbHQ2EjEbdLgxEbft9KJnZLytwCE0ehAwcsVRtY4MbcrW7g8X9fBlQEFIS+KgF6fx+MejKgqdIFdt4v9kOQWY2C0eM1+2l68wcTOdtYgEMi1hU04J2SQJNo0T8aAXpcNE12UnwmFPySa+/z2z7kTEWlVx8xV66bXYRFGpOg9f5cLpA94NS3C9tnacU4JyL6Wz+GnBbWtrrbNp1TrBepbP39nT1vcjMfl6ZsUJLut5doKksiy5n00HXYVs5Q/xgmqPFMA3ArhYJ0unItI8FVyZor7EzuO1Bxpyih0WVfqvb3WGbIipQkR3cf6AY+m7Kr9TSadc+0nSOXeTi412BZzcypuee7fVLLaQr3WEAjqUtp6MTSA8vAXNrAI9ow4FyVAVAJXlCGSs7xrW7kDnN3PRlMtLNxRI8SpsvjnenQnRb6U5TDfvdbHAUpzAzz4WM7USyC1nhiSWDQWsPA/Ck+cJ5B6y8MnMwA+NbwWzEjqit1PnH26BtR8ZY7tAFDen6KKXEak/N82QXPGaMoKkIbd93D28qpuRmi7Z0tq3ImO6tWVy3Byn0rhR6xtEIdgg00mBGAVw6OLy9ip7ibab/bcjMfnZhUhhsBN2Lzo5o2oNFt9kCnIFoU+fQypmSsVu4cQ7BFmRms6CO7ObdOTKZY5+m+17BMAJdDlruQMMVRGI0N0S2zcicyeo1OhtSftd36L5XdDAcYEtHB2LL1VQn6zyyEZnZye0sr7AHAbHSj8WFoiujOTm8wzmNcCu0Tchyts8CoW7C7YLBh+Pi99K7M2Cp5eCg3lzw3Bq0DchyYBmf6gON0uF5+XCX2M5QI9ZydBC0PDZ1VqCtIzMzYL2sW0IbtkcfRRwbRWCbH+T9TrTZamvIzKxXSlLUu0tChsckCGcR3YH2pEPzgPvmFDmpMOQqMieje5m12OiJn9PDVkTvpjDWmR5AJTm0ShK5goz1q8D0KaQ9hzTcR4g9amM/OAJaOWRXkbGGUXFFe2jR2bkVPlx0fQojndn+lnUktFAvoFWQ5RyakcfMotMvMpgQ3ZwdFG9MSSPxFmSOZNBIAptTsvhSYAqGnIDQ+V6zmZnqeVcrI8sCWSxZcU6tL+GOqkBeZ1FtsC/qMG8lrJWQMUmLclSgp+RrSHFNgEmgt+0JPEyXiVZfOmSBjOmCPQxBMPrsUoBxswFJ7onbGfuFa8hMOdxpcnPqQ0K/vI8VwsPqHn2yzD8R/pgjy5IqEcj0BSVfy4oropsQt2e7n51mYU2kWRmyzJaCPfQRJcNPzRQPEEwado+4HcEiBo9qGTLpizLUmQFNLw0YEIkGHLkLGrONwh8lsmys2ZS0CCnVp2h7lOjmklo7+0iWzk9YYTOjFOfsKdE+fvh8guhsRqzhrhIyYIc5MjnGCcXP3Qtjj5LoU4vMd/yehS5IDzky1ij7opJeYCfLxF5YdLmDIh3ZrWyGyJgTl3lxQcgFdrJMdOCRXRQp+TExObJmhpP/pO3upV8tejegwXYayPyvbwIyabJelny0P0/NU0TvtndBk5yROICsKeMb/6FrXUKCv1N0Z5fVmC2NBsji0jDanpP5hQPDwNam2+OSTLKSvtKU2Qf/umvRiwxlK+IAtG00kmUiE/lKQ2TCtTCZgg7Z3p4myacisVLpZZQe9Gj2y0WH1PZ1S1zL6FEgE48+7CFZXmyQroruEJpu+U0+z1FKscwMyKUTYy46JIFbeo40mlJOPyytJiZT8KkW5Leb1RWJiJKl/SBzMqyLyRRMj7c9XGOdDJkhgJmUdD9Vt3eKPts23NIzZJF8+GFt65OXKjBE3kiQfJymlIbSl50LbxCm0Y3DNTYRyGT+wQitlTMq/FHUZmvgCFTBvJh/GJDNpr1k0aeEbOpq+MRKyZhRH1qzmjkjypxuGnXh41Mle95tt60Leip8sJgama1HNXzFqaiefFwMI4PPVusMAp1o4wuIEJDJ12WjGnYzFHu2SXEnBmRj0c0gmtUntSoLCzakTjD+VLJoNrTqlFqVBPxxPXeCiKaowlJ2Su7qiQzfzrZX3Q3yfcWQL2/b9RnBrArw4xqtm4YiX0ub7dplILlAvNZWScTxFPmO0NHoBT8a3iNIIiv+aMaKnPzR1bQvUOlMoi+ItmIXM1IE6SsjWqPx9JrY7VXmN3tKR5D+yApqjAyYX6tOJmZjRYYzSEFqjAynr1SNxjoZskFtHshtFEwfKz2NTZT+X4FMUV7Jfdlofw8yoEda/syaGbJ6MwgIa1cSEUDW/BtYX+GJSNnrwBslsi7V6po2SnFoOT8EZPL5cLfO2RUXe05KD3KA9UWkVpygvhmxECDBoDCOOVZ68lObjL5IpXOJrpUGYk6kyMcg9uvFv3rfJ/qw5I5moiRy5Dmr3bPvVcHIlQ/TnFjxJLKpNa837YMEhd85oWLI5RQD0q65zdDvirRYVbI1FxDQak77mGFl1mF9QCYDmq7RupMjThqTozTWAWSS9u36vT5bl9csdzQjQBYXFFJ3ZMXjYMcDZHIqqjKyLnH28FGiLyzxZAAnpyrFgouavYDfJF1KORics6kUy+jm9e9oZiCsgxPmlGLxUv3mFqxJliPi0iacWyAjmknIsTvuXZrIWM3nJyEyOZBR6s/7Mkfkq3wUtXDHac2f8mCOaL0iMi+bd6VnCZZVd3cc4QRvMVlOKWak4oPWurtjl8K4Wkwl5sjCjB1J8MWavVdMqjmKYxQzN+UDLKbV98WnFE3rsklpTmqcLQ0nab2R2RrtmmIFiVygJTMsnNX+xbq9TwDZSK6GkfsrJdlQhtRx8lUhdkAGYp5+pDQqRhutvmGrmdiBJeZHh02lEZWNtvaGrWZiB67AM+4rjWxdU/a2qdZPwW2txWfrGzau0orK9Kikm2bV1UeolYg1Z7iyLlsiI1+kUavG9AiROuarYfg6T7lERq7411Na4+chXdr2+JozsTaXyRWtpvzxYvZiOFpY03oFMKEpVx1nK6wFidgzsvxqDU8UNum5M5EsZmvgRT7iyezxchdU7xPj2r8TZCiRZUu2etlii3qGazNSH/xbYPzS6v5sB4pisXgNjYad6t5/E0tW8/1B5D42Bt8kD9d21W+GO9OBOl7dxJNPHDNkcg8vuRJtWsP0EVedJVZLLj8odqvJdk6S0x2XtfNHnko9+kO5C1lp7yS5FF5sPKdf8IYTm0Vst/OjdSc/l3eFquyrZE9JTZbpChE7uxrz/HVueSevrKsJR9W3rVq7SJFhK3ZJpnNl97Vsz5qQ7+V1kZvxbJFsx5MrN2eH6l6A2f6VHnI/Jv0Xt4HSZsk70n2xHGtl/8Zszzy+96u+IPWY/JLvYRi5NI9Vq3tuZhvPCWhb175elOTA4iEpXpOtIbOlXWPe15a0ffEBmykSmGdrpbWBazvAsmzzYr4lIAsuniDzPhbaA6s0o2V9194cWggZM256c9m5SKGurqTlJSQbdlrON0sN+yZuVbRzg6mvlnwzerBDtzondcPu2Dk0o2nivgdfuQnsHsn3NA91BnxXdq+NO5rnFsaRDgxD6aU+EM/2tFU9nSldzRrtQwYMmW0UHjFmL6zLfNZf7PmNwNBk5bxiy8kBxYEDXsPUF/QS15AXW9DjsQ04OKk8Jt122gPLdvhVjYmDO3BeXF/LdpCTO+3o6coOL9vPHnGK0z2YsiB0flFxjSn5aVH8HTs+lKo+2d5xXky+a7vq9dnAoumnb9i+XZz8nB9D7FjLtNWB8q6TcMxGft5MjwH579ml9POkdLyXJ+Z72PO1XGnn6UWlw3C8/iCg2kUMspnZzA9mihy5fn/9AcCes7TMjlFUEuzdEvgzxNFzgxnZWQHd9aW5e88/cwqPDCeBRb/6fShzigPQ4uxkFOV1wx4he092Y6w4xNO788mX8ghziqOmiuO97NmmbXYOOGewRCTqo2V93ViUmY3SQYO5weyptWl6ziEnKJbOG1Oj1xadnlvlgwRPY83VMIrj6vTB5uMNDjvP0ykaK3z2yf6N/M8uYK8CF568mf2AO8JufEV74EmlzJnkTPvNJfs38j+vVHGFpRMq9a62ZUvAg8/NLTFJsmyRfRv5n1OAN8onmI9L550hsC2PM44469jMA4nx4FrByD7bKeK7ZPUk54iVT3JEYFtmrxx1PrXTyNruqd0iN51t5+eeT8ANKyeYR40yDuxjr8efM7ixdO4X4YPben2LOx91oji/m6l3KofdR41KU+JJWOlWMjv2tHRoxOz8ksB1n2M1apofYjnmmM3E2IEL4hiFvGF7BUefcM8cW/a3W9f1XwzViJrMPGufY/yA+woso6evesd890OM45EhNjbmzh8/u672CBoYyaRxJnSIqtGpWkv1xqsnmOvdNtl9/tApyEAc1uRO+TT3/fmTuHuvaYNjvgcdoDIbzV7lUHtstqa5ShP6Yt/JD6ci48nOGFQwrjXXv5ehzvB6k4ZjnkIqCMpsTHpe1VhorvWTvvF0QGu5JxE6GRmSCetDZwhvfde9LzLLMAHjOY5zqHMCJsd07GYvCdVVMaL+qhsq4vAYsvPQB17v6cjwatNpRmr4QtzMJzOJo/GkAVoDRCakAgbF5L8pjclT5K1hwiaK+s6mg9mdFA/82ZvevQ+ZItk5eWi3/PnjWqOHXhz1xpNmv9FoiEPu8ahxHT71m5NxL4q9dTtJJ+xthMXPFT3sOMd3I1O4Wzb7d5rltm83Nr5wLCPMxFjtS6vtkXQamzurzhYBIel+g50JGVbDdHMaWC696e3Wep+Eybivb+miurJoEytYHHb+5pmQiRsPllbLXV5tN9xu8SKMituYFXDhsbrTQ88VPSMyfqjvDJzS//m4ged2iAF8KsLFNjrVwSU0i2jTwwdPZ0UGYpuLlFqumw4ak3GUeNCrdgAKvaQ3bjYUZ3eI19loRoEQp8eM5c+NDL2mO2zj6e7pogvcogMNAg+Oe70IJMH/9HrjzqQJhGkzDml33ANHmOKx86+L4wa750em8DbGA9AB3HSk2IoMXiYGMPE/cy3EbamIw9KIRWejY8/t/RBkCj+OeRgQy6LafNHFMHZCFbwOigcfH2kuLh+FTBFulEJ7W5Y2n47ALw+HByXZaJoSixCwu3nS8ewfiExBcOZomAYAzqLL2XTQNRV7J0C0LjO7i1mqwTWkPV+cBkv5aGQK19UZTedtaH6L0OB1PpwORl2woJ2lWyLlshHRaDCdpW20M0Tk+bTLToWlfAIyLmiIAcJDfABQ09rtZTqfz4ZcZrN52m63NUjhERMwz3CB3vuue34OMhROI93BYjhHCBT7EOE45R+EAuDl/H4xMk9jnBX5PGRChOcxBxzvbjGdCptNp4s7cFGHcQ89050+G1ku+pqc+QZfhuzD5R+y+sk/ZPWTvxvZRU2oOpsgsvXQ8jeI0lSMv1WUE580Xb78Q1Y/+YfsCIlur646+4sdKh5Ud3XCdR+A7Mpv+c+HFOyAysneUtH3lktPUOMjkLU06+aQgvduy3/cWyryNa19ghpfieyOaO4hyIilnaDG5SOL725uDqpuRS4f2anytyPzyhOc4urbrzh7UVQuZMTrr8g8+Z1EFhcvmMJ448smRPa2UkfpvWK4dg9jpZ7S7NuSbvJvRPYU+L7/S1zkPcPfQ/ytQ4PgTr1yfZ9Hkzcs9CAKxXfw931lupf6DX8PHgUycnONpcUvyRyr5PS+DAISqXEQBMvwJtBA4M8CzFXL91vfxN/RDK6awVURgdK8niF8c4Olr+CyrnoLql2Le5NCt2tN1qFg/KEa1dx7Dkyz4HYENyDquBod/gLK1Xyo/xYKaZp7x4G1sJAVlN/b3mBBKHrLkUFJKj6oao9XT/gOWwHVfEBmURqENxa/glKvVEd+1ZO4yoqR9SmyPnAkFG+lIa4I16y7Oxc/YvP+4Pd2f+J1L36mhgJ6wpWppbk4pWNINErAm35yZBr1+eVXauKLQn5PFCKk2pmeoMKWhXqFAtmPe/hAQYuwDSrO4d8U2hTMhMhAxSB85m1FXDdD9uhrJG0TrQVfhFAHmRPN+pHFMwPqwTeO7otoO8JVQ29+gwJBSrluPfjbgl9d3B37FpB5xi/LeuZRkd6HcCGYCZFp355AmdYtFgpC44YgmgiM+TOEb/zCH59BiZ631LB90BufVYPyD+o1tO+D+kN0qTKy6G0Guv56ejPyOui96s2oe42zlTXyh1+VIXuEb36ED5ZmibZrP3aw0cHvAJT75gV4G/UnNAz/+wcg+2XRoar+/k5B6RcLDWS4CAa9ETz0huCHZwLKqr//owNVhdqhwtDXWtc5Muhkz7wskJ1kEDAaXKj+D77rqW+oVwWZxxmkVXCjsaRY4dX3APo1GBkUATR+IpFB20FDge+4newOPykqEsPvvqf+j9JUjQEsuCvAsAxEht5qcB6CVoQLjaVGZxkyxHGrQqewPFkIVEZjuGiZXLwkXkEGF0KBEG0eqT1wgKWxG1mKuqn8nb2HjjYBHyf+W8KRha8a+gi0p/WS3QHAAjKAr/nQ2VxLC3uos6Fegz9FChajbTEb02gLD8JuUUWGLvsqslcPC/1WVSQ2tSyh90xLyKDhoH08dPxEjdD3w53IuEf/FJ0uAXaBJk6eb24igSxG54YfsbtUkd1aHNnV881D+A3UBIoAD3E7ipogU1i3WVPR+z9/sJ2ryNAlZCG0OP355w82awlX/DK3QOMCGTSGtuQXEoEMmnwnMmx8i8cN7MqC0dQsI+Za/u/PH2C4ZRXZDSkUgdbU2n/+YEe4Btb/xfkvjYXSwI2cXcMKMvWGU/kMC5G8kF+o9UZbFLmxiizgbkhigSzZjcyYY53uMzRfbw3Zbz+/a1BFdldC9sBjFr575MiMe4RGobPFnIdbIK6/gswYtvhvnkBmYaHWf7lWePvW7T3diSzajQwiOG/TuaE+bUbG7wqDtd3IuGr+Nc+uHjCukjn3RvJwzaXqjQDtB+InMw7feuFliqHukmpWxFl61RsPtxn0Bt7GrYcNNkNvJLdSta3eiMheRaHfIm98auPPUcYgXFaQYX7FC0G04AxSloiHnyo33nIGiUv9zNuHDHgAPSnwOOFA/Lt6ePgtkMXIKVn8rCB7EAzi/Xp5wSBLf8pCishuPRFAXjnrg6beKjJeCGPiNTInhx8VCSve6mUFGQaVG9WD+4I10XTaHm5UQ8wSsav95kwI4WcOg27BjcjImOUZeNcKsusWR5b4LcsDUqQz6Kdxgsju2ziUgFbCsMXDsuq52k+jgix9RcTgJAAfKwQ/9Pz2faYTpgaArOKNN/xCA9shwo6DlQU87ykjK4K999rGpAZM7f9W2zynM7ANBTIeasGKyff2TRVZT0RqAAU+i30boL+4r2+K+tMicM/fLVTqDQNqqP4AlqvabJ7lVWAtYGc6D0FzuiwhA89T7ygaQWRXqszkXlqo/i1vOEQGCj9ZOTI6T7Ipt0aLYoOh1okM89CSvidzEOFoxj2x7qrIVOG5PwikUkbKOQwA+k8KJnatH1fwFXR0lSC1Usg7r6rIILt2f12lGmYiIc/QsVDe4BiKyOxnC9mWh34t6sF/IevgzZhetTmPINFAyELPRGTPeDf/v6xjY55ze6vxNkJDWc8B5NFZ3hhjFoyTHP2nFWQvaKhnoQ7oqbX4DSC7CpeQureoGD28icGIBTpVkIUw/iDo0EiHj7LQLB8Hei0eN0B/SEuvWnRmYcItHky94M3k4OQBy7VmEtmty0cfGTLsixbSAY4nHrCt4O+3/NnVrbir+7zSzzgAaEuKIwsjFWMjuLWCS+V8DGCCAK9dF4LBEBnku+tD6z18d79DF/rdxkKu4PlvvNB9aXz2+B2++DGGS+bq1X8PXtvNa1Qf/PxDrLkt/yGBcSLBoUoKdba+5xPi3ywXw9VT6Sq4X/Sf61u8iXy86w0yCNznDjdrdL+jQvEc6vEDnvx5M9QTuy9n/d71dSdT03u7vuZZpIdTLXHqfRTxjXCh0NtaoVxi/MLAmZlwYagab9eP+Rgnfrx+zDY4erxORDG0t/F0ff34VFBsCNU+GcVVXKmQVyovfkwy1WKhmqi3V7ouAj2xyv8DYiEnhonENqYAAAAASUVORK5CYII="/>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068" y="2261469"/>
            <a:ext cx="1650558" cy="224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8" name="Picture 2" descr="http://biochemicalsociety.files.wordpress.com/2011/10/sas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5923" y="373380"/>
            <a:ext cx="681165" cy="72784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X:\elsevier\rachel\campus\WORDMARK\PublishingConnect_WMK_151_RG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0443" y="6378862"/>
            <a:ext cx="2096980" cy="24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52493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823" y="705204"/>
            <a:ext cx="5732904" cy="5732904"/>
          </a:xfrm>
          <a:prstGeom prst="rect">
            <a:avLst/>
          </a:prstGeom>
        </p:spPr>
      </p:pic>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10321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Peer review</a:t>
            </a:r>
          </a:p>
        </p:txBody>
      </p:sp>
      <p:sp>
        <p:nvSpPr>
          <p:cNvPr id="13" name="Content Placeholder 5"/>
          <p:cNvSpPr>
            <a:spLocks noGrp="1"/>
          </p:cNvSpPr>
          <p:nvPr>
            <p:ph idx="1"/>
          </p:nvPr>
        </p:nvSpPr>
        <p:spPr>
          <a:xfrm>
            <a:off x="4336869" y="1115785"/>
            <a:ext cx="4554582" cy="5215346"/>
          </a:xfrm>
        </p:spPr>
        <p:txBody>
          <a:bodyPr>
            <a:normAutofit/>
          </a:bodyPr>
          <a:lstStyle/>
          <a:p>
            <a:pPr>
              <a:buClr>
                <a:schemeClr val="tx2"/>
              </a:buClr>
              <a:buSzPct val="130000"/>
            </a:pPr>
            <a:endParaRPr lang="en-GB" dirty="0"/>
          </a:p>
          <a:p>
            <a:pPr marL="342900" indent="-342900">
              <a:buClr>
                <a:schemeClr val="tx2"/>
              </a:buClr>
              <a:buSzPct val="130000"/>
              <a:buFont typeface="Wingdings" panose="05000000000000000000" pitchFamily="2" charset="2"/>
              <a:buChar char="§"/>
            </a:pPr>
            <a:r>
              <a:rPr lang="en-GB" dirty="0"/>
              <a:t>Helps to determine the quality, validity, significance, and originality of research</a:t>
            </a:r>
          </a:p>
          <a:p>
            <a:pPr marL="342900" indent="-342900">
              <a:buClr>
                <a:schemeClr val="tx2"/>
              </a:buClr>
              <a:buSzPct val="130000"/>
              <a:buFont typeface="Wingdings" panose="05000000000000000000" pitchFamily="2" charset="2"/>
              <a:buChar char="§"/>
            </a:pPr>
            <a:r>
              <a:rPr lang="en-GB" dirty="0"/>
              <a:t>Helps to improve the quality of papers </a:t>
            </a:r>
          </a:p>
          <a:p>
            <a:pPr marL="342900" indent="-342900">
              <a:buClr>
                <a:schemeClr val="tx2"/>
              </a:buClr>
              <a:buSzPct val="130000"/>
              <a:buFont typeface="Wingdings" panose="05000000000000000000" pitchFamily="2" charset="2"/>
              <a:buChar char="§"/>
            </a:pPr>
            <a:r>
              <a:rPr lang="en-GB" dirty="0"/>
              <a:t>Publishers are outside the academic process and are not prone to prejudice or favour</a:t>
            </a:r>
          </a:p>
          <a:p>
            <a:pPr marL="342900" indent="-342900">
              <a:buClr>
                <a:schemeClr val="tx2"/>
              </a:buClr>
              <a:buSzPct val="130000"/>
              <a:buFont typeface="Wingdings" panose="05000000000000000000" pitchFamily="2" charset="2"/>
              <a:buChar char="§"/>
            </a:pPr>
            <a:r>
              <a:rPr lang="en-GB" dirty="0"/>
              <a:t>Publishers facilitate the review process by investing in online review systems and providing tools to help Editors and Reviewers </a:t>
            </a:r>
            <a:endParaRPr lang="en-GB" dirty="0" smtClean="0"/>
          </a:p>
        </p:txBody>
      </p:sp>
      <p:pic>
        <p:nvPicPr>
          <p:cNvPr id="10" name="Picture 3" descr="X:\elsevier\rachel\campus\WORDMARK\PublishingConnect_WMK_151_RGB.png" hidde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8539" y="6406795"/>
            <a:ext cx="2096979" cy="24683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hidden="1"/>
          <p:cNvSpPr txBox="1"/>
          <p:nvPr/>
        </p:nvSpPr>
        <p:spPr>
          <a:xfrm>
            <a:off x="113393" y="6530210"/>
            <a:ext cx="1782860" cy="246221"/>
          </a:xfrm>
          <a:prstGeom prst="rect">
            <a:avLst/>
          </a:prstGeom>
          <a:noFill/>
        </p:spPr>
        <p:txBody>
          <a:bodyPr wrap="none" rtlCol="0">
            <a:spAutoFit/>
          </a:bodyPr>
          <a:lstStyle/>
          <a:p>
            <a:r>
              <a:rPr lang="en-US" sz="1000" dirty="0" smtClean="0">
                <a:solidFill>
                  <a:schemeClr val="bg1">
                    <a:lumMod val="50000"/>
                  </a:schemeClr>
                </a:solidFill>
              </a:rPr>
              <a:t>© Reed Elsevier Group PLC</a:t>
            </a:r>
            <a:endParaRPr lang="en-US" sz="1000" dirty="0">
              <a:solidFill>
                <a:schemeClr val="bg1">
                  <a:lumMod val="50000"/>
                </a:schemeClr>
              </a:solidFill>
            </a:endParaRPr>
          </a:p>
        </p:txBody>
      </p:sp>
      <p:sp>
        <p:nvSpPr>
          <p:cNvPr id="15" name="TextBox 14"/>
          <p:cNvSpPr txBox="1"/>
          <p:nvPr/>
        </p:nvSpPr>
        <p:spPr>
          <a:xfrm>
            <a:off x="7739805" y="59768"/>
            <a:ext cx="955711" cy="246221"/>
          </a:xfrm>
          <a:prstGeom prst="rect">
            <a:avLst/>
          </a:prstGeom>
          <a:noFill/>
        </p:spPr>
        <p:txBody>
          <a:bodyPr wrap="none" rtlCol="0">
            <a:spAutoFit/>
          </a:bodyPr>
          <a:lstStyle/>
          <a:p>
            <a:r>
              <a:rPr lang="nl-NL" sz="1000" dirty="0" smtClean="0">
                <a:solidFill>
                  <a:schemeClr val="bg1"/>
                </a:solidFill>
              </a:rPr>
              <a:t>January 2015</a:t>
            </a:r>
            <a:endParaRPr lang="en-US" sz="1000" dirty="0">
              <a:solidFill>
                <a:schemeClr val="bg1"/>
              </a:solidFill>
            </a:endParaRPr>
          </a:p>
        </p:txBody>
      </p:sp>
    </p:spTree>
    <p:extLst>
      <p:ext uri="{BB962C8B-B14F-4D97-AF65-F5344CB8AC3E}">
        <p14:creationId xmlns:p14="http://schemas.microsoft.com/office/powerpoint/2010/main" val="16751534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4"/>
          <p:cNvSpPr>
            <a:spLocks noGrp="1"/>
          </p:cNvSpPr>
          <p:nvPr>
            <p:ph type="title"/>
          </p:nvPr>
        </p:nvSpPr>
        <p:spPr>
          <a:xfrm>
            <a:off x="337466" y="705204"/>
            <a:ext cx="8358052" cy="418645"/>
          </a:xfrm>
        </p:spPr>
        <p:txBody>
          <a:bodyPr/>
          <a:lstStyle/>
          <a:p>
            <a:r>
              <a:rPr lang="en-GB" dirty="0"/>
              <a:t>What is </a:t>
            </a:r>
            <a:r>
              <a:rPr lang="en-GB" dirty="0" smtClean="0"/>
              <a:t>peer </a:t>
            </a:r>
            <a:r>
              <a:rPr lang="en-GB" dirty="0"/>
              <a:t>r</a:t>
            </a:r>
            <a:r>
              <a:rPr lang="en-GB" dirty="0" smtClean="0"/>
              <a:t>eview</a:t>
            </a:r>
            <a:r>
              <a:rPr lang="en-GB" dirty="0"/>
              <a:t>?</a:t>
            </a:r>
            <a:endParaRPr lang="en-US"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3" name="Content Placeholder 5"/>
          <p:cNvSpPr>
            <a:spLocks noGrp="1"/>
          </p:cNvSpPr>
          <p:nvPr>
            <p:ph idx="1"/>
          </p:nvPr>
        </p:nvSpPr>
        <p:spPr>
          <a:xfrm>
            <a:off x="337465" y="1447800"/>
            <a:ext cx="6237505" cy="2514600"/>
          </a:xfrm>
        </p:spPr>
        <p:txBody>
          <a:bodyPr>
            <a:noAutofit/>
          </a:bodyPr>
          <a:lstStyle/>
          <a:p>
            <a:pPr marL="342900" indent="-342900">
              <a:buClr>
                <a:schemeClr val="tx2"/>
              </a:buClr>
              <a:buSzPct val="150000"/>
              <a:buFont typeface="Wingdings" panose="05000000000000000000" pitchFamily="2" charset="2"/>
              <a:buChar char="§"/>
            </a:pPr>
            <a:r>
              <a:rPr lang="en-GB" dirty="0" smtClean="0"/>
              <a:t>Peer review places </a:t>
            </a:r>
            <a:r>
              <a:rPr lang="en-GB" dirty="0"/>
              <a:t>the </a:t>
            </a:r>
            <a:r>
              <a:rPr lang="en-GB" dirty="0" smtClean="0"/>
              <a:t>reviewer</a:t>
            </a:r>
            <a:r>
              <a:rPr lang="en-GB" dirty="0"/>
              <a:t>, with the </a:t>
            </a:r>
            <a:r>
              <a:rPr lang="en-GB" dirty="0" smtClean="0"/>
              <a:t>author</a:t>
            </a:r>
            <a:r>
              <a:rPr lang="en-GB" dirty="0"/>
              <a:t>, at the heart of scientific publishing</a:t>
            </a:r>
          </a:p>
          <a:p>
            <a:pPr marL="342900" indent="-342900">
              <a:buClr>
                <a:schemeClr val="tx2"/>
              </a:buClr>
              <a:buSzPct val="150000"/>
              <a:buFont typeface="Wingdings" panose="05000000000000000000" pitchFamily="2" charset="2"/>
              <a:buChar char="§"/>
            </a:pPr>
            <a:r>
              <a:rPr lang="en-GB" dirty="0" smtClean="0"/>
              <a:t>Reviewers </a:t>
            </a:r>
            <a:r>
              <a:rPr lang="en-GB" dirty="0"/>
              <a:t>make the editorial process work by examining and commenting on </a:t>
            </a:r>
            <a:r>
              <a:rPr lang="en-GB" dirty="0" smtClean="0"/>
              <a:t>manuscripts</a:t>
            </a:r>
          </a:p>
          <a:p>
            <a:pPr marL="342900" indent="-342900">
              <a:buClr>
                <a:schemeClr val="tx2"/>
              </a:buClr>
              <a:buSzPct val="150000"/>
              <a:buFont typeface="Wingdings" panose="05000000000000000000" pitchFamily="2" charset="2"/>
              <a:buChar char="§"/>
            </a:pPr>
            <a:r>
              <a:rPr lang="en-GB" dirty="0"/>
              <a:t>Without peer review there is no control in scientific communication</a:t>
            </a:r>
          </a:p>
          <a:p>
            <a:pPr marL="342900" indent="-342900">
              <a:buClr>
                <a:schemeClr val="tx2"/>
              </a:buClr>
              <a:buSzPct val="150000"/>
              <a:buFont typeface="Wingdings" panose="05000000000000000000" pitchFamily="2" charset="2"/>
              <a:buChar char="§"/>
            </a:pPr>
            <a:r>
              <a:rPr lang="en-GB" dirty="0" smtClean="0"/>
              <a:t>Reviewers </a:t>
            </a:r>
            <a:r>
              <a:rPr lang="en-GB" dirty="0"/>
              <a:t>are the backbone of the whole </a:t>
            </a:r>
            <a:r>
              <a:rPr lang="en-GB" dirty="0" smtClean="0"/>
              <a:t>process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6034" y="1051894"/>
            <a:ext cx="5341172" cy="5341172"/>
          </a:xfrm>
          <a:prstGeom prst="rect">
            <a:avLst/>
          </a:prstGeom>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9137" y="6399106"/>
            <a:ext cx="1650558" cy="224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Straight Connector 11"/>
          <p:cNvCxnSpPr/>
          <p:nvPr/>
        </p:nvCxnSpPr>
        <p:spPr>
          <a:xfrm>
            <a:off x="5614984" y="6348414"/>
            <a:ext cx="0" cy="311812"/>
          </a:xfrm>
          <a:prstGeom prst="line">
            <a:avLst/>
          </a:prstGeom>
          <a:ln>
            <a:solidFill>
              <a:schemeClr val="bg1">
                <a:lumMod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2053699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9"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40" name="Title 4"/>
          <p:cNvSpPr txBox="1">
            <a:spLocks/>
          </p:cNvSpPr>
          <p:nvPr/>
        </p:nvSpPr>
        <p:spPr>
          <a:xfrm>
            <a:off x="337466" y="705204"/>
            <a:ext cx="5103214"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a:t>Online peer review systems</a:t>
            </a:r>
          </a:p>
        </p:txBody>
      </p:sp>
      <p:pic>
        <p:nvPicPr>
          <p:cNvPr id="1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835" y="1239841"/>
            <a:ext cx="4470235" cy="2235944"/>
          </a:xfrm>
          <a:prstGeom prst="rect">
            <a:avLst/>
          </a:prstGeom>
          <a:noFill/>
          <a:ln w="12700" algn="ctr">
            <a:solidFill>
              <a:schemeClr val="tx1"/>
            </a:solidFill>
            <a:miter lim="800000"/>
            <a:headEnd/>
            <a:tailEnd/>
          </a:ln>
        </p:spPr>
      </p:pic>
      <p:pic>
        <p:nvPicPr>
          <p:cNvPr id="17"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9350" y="3782305"/>
            <a:ext cx="4460649" cy="2421811"/>
          </a:xfrm>
          <a:prstGeom prst="rect">
            <a:avLst/>
          </a:prstGeom>
          <a:noFill/>
          <a:ln w="12700">
            <a:solidFill>
              <a:schemeClr val="tx1"/>
            </a:solidFill>
            <a:miter lim="800000"/>
            <a:headEnd/>
            <a:tailEnd/>
          </a:ln>
        </p:spPr>
      </p:pic>
      <p:sp>
        <p:nvSpPr>
          <p:cNvPr id="18" name="Rectangle 17"/>
          <p:cNvSpPr/>
          <p:nvPr/>
        </p:nvSpPr>
        <p:spPr>
          <a:xfrm>
            <a:off x="5207035" y="1236409"/>
            <a:ext cx="2860195" cy="1600796"/>
          </a:xfrm>
          <a:prstGeom prst="rect">
            <a:avLst/>
          </a:prstGeom>
          <a:solidFill>
            <a:schemeClr val="tx2">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5316528" y="1383656"/>
            <a:ext cx="2454541" cy="1323439"/>
          </a:xfrm>
          <a:prstGeom prst="rect">
            <a:avLst/>
          </a:prstGeom>
          <a:noFill/>
        </p:spPr>
        <p:txBody>
          <a:bodyPr wrap="square" rtlCol="0">
            <a:spAutoFit/>
          </a:bodyPr>
          <a:lstStyle/>
          <a:p>
            <a:r>
              <a:rPr lang="en-GB" sz="1600" dirty="0" smtClean="0"/>
              <a:t>Online </a:t>
            </a:r>
            <a:r>
              <a:rPr lang="en-GB" sz="1600" dirty="0"/>
              <a:t>peer review systems accept manuscript submissions and facilitate online peer review</a:t>
            </a:r>
          </a:p>
        </p:txBody>
      </p:sp>
      <p:cxnSp>
        <p:nvCxnSpPr>
          <p:cNvPr id="20" name="Straight Connector 19"/>
          <p:cNvCxnSpPr/>
          <p:nvPr/>
        </p:nvCxnSpPr>
        <p:spPr>
          <a:xfrm>
            <a:off x="5193393" y="1236408"/>
            <a:ext cx="13642" cy="1600797"/>
          </a:xfrm>
          <a:prstGeom prst="line">
            <a:avLst/>
          </a:prstGeom>
          <a:ln w="762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457411" y="3760740"/>
            <a:ext cx="2860195" cy="1651365"/>
          </a:xfrm>
          <a:prstGeom prst="rect">
            <a:avLst/>
          </a:prstGeom>
          <a:solidFill>
            <a:schemeClr val="tx2">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566904" y="3907988"/>
            <a:ext cx="2454541" cy="1323439"/>
          </a:xfrm>
          <a:prstGeom prst="rect">
            <a:avLst/>
          </a:prstGeom>
          <a:noFill/>
        </p:spPr>
        <p:txBody>
          <a:bodyPr wrap="square" rtlCol="0">
            <a:spAutoFit/>
          </a:bodyPr>
          <a:lstStyle/>
          <a:p>
            <a:r>
              <a:rPr lang="en-GB" sz="1600" dirty="0" smtClean="0"/>
              <a:t>Online </a:t>
            </a:r>
            <a:r>
              <a:rPr lang="en-GB" sz="1600" dirty="0"/>
              <a:t>systems can handle hundreds of thousands of submissions and reviews per year</a:t>
            </a:r>
          </a:p>
        </p:txBody>
      </p:sp>
      <p:cxnSp>
        <p:nvCxnSpPr>
          <p:cNvPr id="23" name="Straight Connector 22"/>
          <p:cNvCxnSpPr/>
          <p:nvPr/>
        </p:nvCxnSpPr>
        <p:spPr>
          <a:xfrm>
            <a:off x="443769" y="3760740"/>
            <a:ext cx="0" cy="1651365"/>
          </a:xfrm>
          <a:prstGeom prst="line">
            <a:avLst/>
          </a:prstGeom>
          <a:ln w="7620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4" name="Picture 3" descr="X:\elsevier\rachel\campus\WORDMARK\PublishingConnect_WMK_151_RGB.png"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8539" y="6406795"/>
            <a:ext cx="2096979" cy="24683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hidden="1"/>
          <p:cNvSpPr txBox="1"/>
          <p:nvPr/>
        </p:nvSpPr>
        <p:spPr>
          <a:xfrm>
            <a:off x="113393" y="6530210"/>
            <a:ext cx="1782860" cy="246221"/>
          </a:xfrm>
          <a:prstGeom prst="rect">
            <a:avLst/>
          </a:prstGeom>
          <a:noFill/>
        </p:spPr>
        <p:txBody>
          <a:bodyPr wrap="none" rtlCol="0">
            <a:spAutoFit/>
          </a:bodyPr>
          <a:lstStyle/>
          <a:p>
            <a:r>
              <a:rPr lang="en-US" sz="1000" dirty="0" smtClean="0">
                <a:solidFill>
                  <a:schemeClr val="bg1">
                    <a:lumMod val="50000"/>
                  </a:schemeClr>
                </a:solidFill>
              </a:rPr>
              <a:t>© Reed Elsevier Group PLC</a:t>
            </a:r>
            <a:endParaRPr lang="en-US" sz="1000" dirty="0">
              <a:solidFill>
                <a:schemeClr val="bg1">
                  <a:lumMod val="50000"/>
                </a:schemeClr>
              </a:solidFill>
            </a:endParaRPr>
          </a:p>
        </p:txBody>
      </p:sp>
      <p:sp>
        <p:nvSpPr>
          <p:cNvPr id="24" name="TextBox 23"/>
          <p:cNvSpPr txBox="1"/>
          <p:nvPr/>
        </p:nvSpPr>
        <p:spPr>
          <a:xfrm>
            <a:off x="7739805" y="59768"/>
            <a:ext cx="955711" cy="246221"/>
          </a:xfrm>
          <a:prstGeom prst="rect">
            <a:avLst/>
          </a:prstGeom>
          <a:noFill/>
        </p:spPr>
        <p:txBody>
          <a:bodyPr wrap="none" rtlCol="0">
            <a:spAutoFit/>
          </a:bodyPr>
          <a:lstStyle/>
          <a:p>
            <a:r>
              <a:rPr lang="nl-NL" sz="1000" dirty="0" smtClean="0">
                <a:solidFill>
                  <a:schemeClr val="bg1"/>
                </a:solidFill>
              </a:rPr>
              <a:t>January 2015</a:t>
            </a:r>
            <a:endParaRPr lang="en-US" sz="1000" dirty="0">
              <a:solidFill>
                <a:schemeClr val="bg1"/>
              </a:solidFill>
            </a:endParaRPr>
          </a:p>
        </p:txBody>
      </p:sp>
    </p:spTree>
    <p:extLst>
      <p:ext uri="{BB962C8B-B14F-4D97-AF65-F5344CB8AC3E}">
        <p14:creationId xmlns:p14="http://schemas.microsoft.com/office/powerpoint/2010/main" val="16829361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0"/>
          <p:cNvGraphicFramePr>
            <a:graphicFrameLocks noGrp="1" noChangeAspect="1"/>
          </p:cNvGraphicFramePr>
          <p:nvPr>
            <p:ph idx="4294967295"/>
            <p:extLst>
              <p:ext uri="{D42A27DB-BD31-4B8C-83A1-F6EECF244321}">
                <p14:modId xmlns:p14="http://schemas.microsoft.com/office/powerpoint/2010/main" val="3932104380"/>
              </p:ext>
            </p:extLst>
          </p:nvPr>
        </p:nvGraphicFramePr>
        <p:xfrm>
          <a:off x="2039309" y="1209697"/>
          <a:ext cx="6239892" cy="5354389"/>
        </p:xfrm>
        <a:graphic>
          <a:graphicData uri="http://schemas.openxmlformats.org/presentationml/2006/ole">
            <mc:AlternateContent xmlns:mc="http://schemas.openxmlformats.org/markup-compatibility/2006">
              <mc:Choice xmlns:v="urn:schemas-microsoft-com:vml" Requires="v">
                <p:oleObj spid="_x0000_s1065" name="Visio" r:id="rId4" imgW="7114946" imgH="6331915" progId="">
                  <p:embed/>
                </p:oleObj>
              </mc:Choice>
              <mc:Fallback>
                <p:oleObj name="Visio" r:id="rId4" imgW="7114946" imgH="633191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9309" y="1209697"/>
                        <a:ext cx="6239892" cy="5354389"/>
                      </a:xfrm>
                      <a:prstGeom prst="rect">
                        <a:avLst/>
                      </a:prstGeom>
                      <a:noFill/>
                      <a:ln>
                        <a:noFill/>
                      </a:ln>
                      <a:effectLst/>
                      <a:extLst/>
                    </p:spPr>
                  </p:pic>
                </p:oleObj>
              </mc:Fallback>
            </mc:AlternateContent>
          </a:graphicData>
        </a:graphic>
      </p:graphicFrame>
      <p:sp>
        <p:nvSpPr>
          <p:cNvPr id="72708" name="Picture 19" descr="j0391010[1]"/>
          <p:cNvSpPr>
            <a:spLocks noChangeAspect="1" noChangeArrowheads="1"/>
          </p:cNvSpPr>
          <p:nvPr/>
        </p:nvSpPr>
        <p:spPr bwMode="auto">
          <a:xfrm>
            <a:off x="34925" y="109538"/>
            <a:ext cx="796925" cy="871537"/>
          </a:xfrm>
          <a:prstGeom prst="rect">
            <a:avLst/>
          </a:prstGeom>
          <a:noFill/>
          <a:ln w="9525">
            <a:noFill/>
            <a:miter lim="800000"/>
            <a:headEnd/>
            <a:tailEnd/>
          </a:ln>
        </p:spPr>
        <p:txBody>
          <a:bodyPr/>
          <a:lstStyle/>
          <a:p>
            <a:endParaRPr lang="en-US"/>
          </a:p>
        </p:txBody>
      </p:sp>
      <p:sp>
        <p:nvSpPr>
          <p:cNvPr id="72709" name="Rectangle 23"/>
          <p:cNvSpPr>
            <a:spLocks noChangeArrowheads="1"/>
          </p:cNvSpPr>
          <p:nvPr/>
        </p:nvSpPr>
        <p:spPr bwMode="auto">
          <a:xfrm>
            <a:off x="34925" y="443594"/>
            <a:ext cx="9032875" cy="261610"/>
          </a:xfrm>
          <a:prstGeom prst="rect">
            <a:avLst/>
          </a:prstGeom>
          <a:solidFill>
            <a:srgbClr val="FFFFFF"/>
          </a:solidFill>
          <a:ln w="9525">
            <a:noFill/>
            <a:miter lim="800000"/>
            <a:headEnd/>
            <a:tailEnd/>
          </a:ln>
        </p:spPr>
        <p:txBody>
          <a:bodyPr wrap="square">
            <a:spAutoFit/>
          </a:bodyPr>
          <a:lstStyle/>
          <a:p>
            <a:r>
              <a:rPr lang="en-US" altLang="zh-CN" sz="1100" b="0" dirty="0">
                <a:latin typeface="Calibri" pitchFamily="34" charset="0"/>
                <a:ea typeface="宋体" pitchFamily="2" charset="-122"/>
                <a:cs typeface="Calibri" pitchFamily="34" charset="0"/>
              </a:rPr>
              <a:t>Michael </a:t>
            </a:r>
            <a:r>
              <a:rPr lang="en-US" altLang="zh-CN" sz="1100" b="0" dirty="0" err="1">
                <a:latin typeface="Calibri" pitchFamily="34" charset="0"/>
                <a:ea typeface="宋体" pitchFamily="2" charset="-122"/>
                <a:cs typeface="Calibri" pitchFamily="34" charset="0"/>
              </a:rPr>
              <a:t>Derntl</a:t>
            </a:r>
            <a:r>
              <a:rPr lang="en-US" altLang="zh-CN" sz="1100" b="0" dirty="0">
                <a:latin typeface="Calibri" pitchFamily="34" charset="0"/>
                <a:ea typeface="宋体" pitchFamily="2" charset="-122"/>
                <a:cs typeface="Calibri" pitchFamily="34" charset="0"/>
              </a:rPr>
              <a:t>. Basics of Research Paper Writing and Publishing. </a:t>
            </a:r>
            <a:r>
              <a:rPr lang="en-US" altLang="zh-CN" sz="1100" b="0" dirty="0">
                <a:latin typeface="Calibri" pitchFamily="34" charset="0"/>
                <a:ea typeface="宋体" pitchFamily="2" charset="-122"/>
                <a:cs typeface="Calibri" pitchFamily="34" charset="0"/>
                <a:hlinkClick r:id="rId6"/>
              </a:rPr>
              <a:t>http://www.pri.univie.ac.at/~derntl/papers/meth-se.pdf</a:t>
            </a:r>
            <a:r>
              <a:rPr lang="en-US" altLang="zh-CN" sz="1100" b="0" dirty="0">
                <a:latin typeface="Calibri" pitchFamily="34" charset="0"/>
                <a:ea typeface="宋体" pitchFamily="2" charset="-122"/>
                <a:cs typeface="Calibri" pitchFamily="34" charset="0"/>
              </a:rPr>
              <a:t> </a:t>
            </a:r>
            <a:endParaRPr lang="zh-CN" altLang="en-US" sz="1100" b="0" dirty="0">
              <a:latin typeface="Calibri" pitchFamily="34" charset="0"/>
              <a:ea typeface="宋体" pitchFamily="2" charset="-122"/>
              <a:cs typeface="Calibri" pitchFamily="34" charset="0"/>
            </a:endParaRPr>
          </a:p>
        </p:txBody>
      </p:sp>
      <p:sp>
        <p:nvSpPr>
          <p:cNvPr id="7" name="Title 2"/>
          <p:cNvSpPr txBox="1">
            <a:spLocks/>
          </p:cNvSpPr>
          <p:nvPr/>
        </p:nvSpPr>
        <p:spPr>
          <a:xfrm>
            <a:off x="457199" y="705204"/>
            <a:ext cx="8238319" cy="418645"/>
          </a:xfrm>
          <a:prstGeom prst="rect">
            <a:avLst/>
          </a:prstGeom>
        </p:spPr>
        <p:txBody>
          <a:bodyPr/>
          <a:lstStyle>
            <a:lvl1pPr algn="l" defTabSz="457200" rtl="0" eaLnBrk="1" latinLnBrk="0" hangingPunct="1">
              <a:spcBef>
                <a:spcPct val="0"/>
              </a:spcBef>
              <a:buNone/>
              <a:defRPr sz="2400" b="0" kern="1200">
                <a:solidFill>
                  <a:schemeClr val="accent1"/>
                </a:solidFill>
                <a:latin typeface="Arial"/>
                <a:ea typeface="+mj-ea"/>
                <a:cs typeface="Arial"/>
              </a:defRPr>
            </a:lvl1pPr>
          </a:lstStyle>
          <a:p>
            <a:r>
              <a:rPr lang="en-US" dirty="0" smtClean="0"/>
              <a:t>So how does it work?</a:t>
            </a:r>
            <a:endParaRPr lang="en-US" dirty="0"/>
          </a:p>
        </p:txBody>
      </p:sp>
    </p:spTree>
    <p:extLst>
      <p:ext uri="{BB962C8B-B14F-4D97-AF65-F5344CB8AC3E}">
        <p14:creationId xmlns:p14="http://schemas.microsoft.com/office/powerpoint/2010/main" val="2232521584"/>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5"/>
          <p:cNvSpPr>
            <a:spLocks noGrp="1"/>
          </p:cNvSpPr>
          <p:nvPr>
            <p:ph idx="1"/>
          </p:nvPr>
        </p:nvSpPr>
        <p:spPr>
          <a:xfrm>
            <a:off x="337466" y="1230086"/>
            <a:ext cx="8358051" cy="4691743"/>
          </a:xfrm>
        </p:spPr>
        <p:txBody>
          <a:bodyPr>
            <a:normAutofit/>
          </a:bodyPr>
          <a:lstStyle/>
          <a:p>
            <a:pPr>
              <a:tabLst>
                <a:tab pos="361950" algn="l"/>
              </a:tabLst>
            </a:pPr>
            <a:r>
              <a:rPr lang="en-GB" sz="1600" b="1" dirty="0">
                <a:solidFill>
                  <a:schemeClr val="tx1"/>
                </a:solidFill>
                <a:latin typeface="Arial" pitchFamily="34" charset="0"/>
                <a:cs typeface="Arial" pitchFamily="34" charset="0"/>
              </a:rPr>
              <a:t>Reviewer’s </a:t>
            </a:r>
            <a:r>
              <a:rPr lang="en-GB" sz="1600" b="1" dirty="0" smtClean="0">
                <a:solidFill>
                  <a:schemeClr val="tx1"/>
                </a:solidFill>
                <a:latin typeface="Arial" pitchFamily="34" charset="0"/>
                <a:cs typeface="Arial" pitchFamily="34" charset="0"/>
              </a:rPr>
              <a:t>recommendation</a:t>
            </a:r>
            <a:r>
              <a:rPr lang="en-GB" sz="1600" dirty="0">
                <a:solidFill>
                  <a:schemeClr val="tx1"/>
                </a:solidFill>
                <a:latin typeface="Arial" pitchFamily="34" charset="0"/>
                <a:cs typeface="Arial" pitchFamily="34" charset="0"/>
              </a:rPr>
              <a:t>	</a:t>
            </a:r>
            <a:r>
              <a:rPr lang="en-GB" sz="1600" dirty="0">
                <a:solidFill>
                  <a:schemeClr val="tx2"/>
                </a:solidFill>
                <a:latin typeface="Arial" pitchFamily="34" charset="0"/>
                <a:cs typeface="Arial" pitchFamily="34" charset="0"/>
              </a:rPr>
              <a:t>Accept / Minor Revision / Major Revision / Reject</a:t>
            </a:r>
            <a:endParaRPr lang="en-US" sz="1600" dirty="0">
              <a:solidFill>
                <a:schemeClr val="tx2"/>
              </a:solidFill>
              <a:latin typeface="Arial" pitchFamily="34" charset="0"/>
              <a:cs typeface="Arial" pitchFamily="34" charset="0"/>
            </a:endParaRPr>
          </a:p>
          <a:p>
            <a:pPr>
              <a:tabLst>
                <a:tab pos="361950" algn="l"/>
              </a:tabLst>
            </a:pPr>
            <a:r>
              <a:rPr lang="en-GB" sz="1600" b="1" dirty="0">
                <a:solidFill>
                  <a:schemeClr val="tx1"/>
                </a:solidFill>
                <a:latin typeface="Arial" pitchFamily="34" charset="0"/>
                <a:cs typeface="Arial" pitchFamily="34" charset="0"/>
              </a:rPr>
              <a:t>Overall manuscript rating</a:t>
            </a:r>
            <a:r>
              <a:rPr lang="en-GB" sz="1600" dirty="0">
                <a:solidFill>
                  <a:schemeClr val="tx1"/>
                </a:solidFill>
                <a:latin typeface="Arial" pitchFamily="34" charset="0"/>
                <a:cs typeface="Arial" pitchFamily="34" charset="0"/>
              </a:rPr>
              <a:t>		</a:t>
            </a:r>
            <a:r>
              <a:rPr lang="en-GB" sz="1600" dirty="0">
                <a:solidFill>
                  <a:schemeClr val="tx2"/>
                </a:solidFill>
                <a:latin typeface="Arial" pitchFamily="34" charset="0"/>
                <a:cs typeface="Arial" pitchFamily="34" charset="0"/>
              </a:rPr>
              <a:t>1 </a:t>
            </a:r>
            <a:r>
              <a:rPr lang="en-GB" sz="1600" dirty="0">
                <a:solidFill>
                  <a:schemeClr val="tx2"/>
                </a:solidFill>
                <a:latin typeface="Arial" pitchFamily="34" charset="0"/>
                <a:cs typeface="Arial" pitchFamily="34" charset="0"/>
                <a:sym typeface="Wingdings" pitchFamily="2" charset="2"/>
              </a:rPr>
              <a:t></a:t>
            </a:r>
            <a:r>
              <a:rPr lang="en-GB" sz="1600" dirty="0">
                <a:solidFill>
                  <a:schemeClr val="tx2"/>
                </a:solidFill>
                <a:latin typeface="Arial" pitchFamily="34" charset="0"/>
                <a:cs typeface="Arial" pitchFamily="34" charset="0"/>
              </a:rPr>
              <a:t>100 (poor </a:t>
            </a:r>
            <a:r>
              <a:rPr lang="en-GB" sz="1600" dirty="0">
                <a:solidFill>
                  <a:schemeClr val="tx2"/>
                </a:solidFill>
                <a:latin typeface="Arial" pitchFamily="34" charset="0"/>
                <a:cs typeface="Arial" pitchFamily="34" charset="0"/>
                <a:sym typeface="Wingdings" pitchFamily="2" charset="2"/>
              </a:rPr>
              <a:t> perfect)</a:t>
            </a:r>
            <a:endParaRPr lang="en-US" sz="1600" b="1" dirty="0">
              <a:solidFill>
                <a:schemeClr val="tx2"/>
              </a:solidFill>
              <a:latin typeface="Arial" pitchFamily="34" charset="0"/>
              <a:cs typeface="Arial" pitchFamily="34" charset="0"/>
            </a:endParaRPr>
          </a:p>
          <a:p>
            <a:pPr>
              <a:tabLst>
                <a:tab pos="361950" algn="l"/>
              </a:tabLst>
            </a:pPr>
            <a:endParaRPr lang="en-US" sz="1600" b="1" dirty="0">
              <a:solidFill>
                <a:schemeClr val="tx1"/>
              </a:solidFill>
              <a:latin typeface="Arial" pitchFamily="34" charset="0"/>
              <a:cs typeface="Arial" pitchFamily="34" charset="0"/>
            </a:endParaRPr>
          </a:p>
          <a:p>
            <a:pPr>
              <a:tabLst>
                <a:tab pos="361950" algn="l"/>
                <a:tab pos="6005513" algn="l"/>
              </a:tabLst>
            </a:pPr>
            <a:r>
              <a:rPr lang="en-US" sz="1600" b="1" dirty="0">
                <a:solidFill>
                  <a:schemeClr val="tx1"/>
                </a:solidFill>
                <a:latin typeface="Arial" pitchFamily="34" charset="0"/>
                <a:cs typeface="Arial" pitchFamily="34" charset="0"/>
              </a:rPr>
              <a:t>1.	Is the subject matter suitable for publication in JCR?	</a:t>
            </a:r>
            <a:r>
              <a:rPr lang="en-US" sz="1600" b="1" dirty="0">
                <a:solidFill>
                  <a:schemeClr val="tx2"/>
                </a:solidFill>
                <a:latin typeface="Arial" pitchFamily="34" charset="0"/>
                <a:cs typeface="Arial" pitchFamily="34" charset="0"/>
              </a:rPr>
              <a:t>Y/N</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2.	Is the paper acceptable in its present form?	</a:t>
            </a:r>
            <a:r>
              <a:rPr lang="en-US" sz="1600" b="1" dirty="0">
                <a:solidFill>
                  <a:schemeClr val="tx2"/>
                </a:solidFill>
                <a:latin typeface="Arial" pitchFamily="34" charset="0"/>
                <a:cs typeface="Arial" pitchFamily="34" charset="0"/>
              </a:rPr>
              <a:t>Y/N</a:t>
            </a:r>
            <a:r>
              <a:rPr lang="en-US" sz="1600" b="1" i="1" dirty="0">
                <a:solidFill>
                  <a:schemeClr val="tx1"/>
                </a:solidFill>
                <a:latin typeface="Arial" pitchFamily="34" charset="0"/>
                <a:cs typeface="Arial" pitchFamily="34" charset="0"/>
              </a:rPr>
              <a:t/>
            </a:r>
            <a:br>
              <a:rPr lang="en-US" sz="1600" b="1" i="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3.	Is the paper better suited for another journal?	</a:t>
            </a:r>
            <a:r>
              <a:rPr lang="en-US" sz="1600" b="1" dirty="0">
                <a:solidFill>
                  <a:schemeClr val="tx2"/>
                </a:solidFill>
                <a:latin typeface="Arial" pitchFamily="34" charset="0"/>
                <a:cs typeface="Arial" pitchFamily="34" charset="0"/>
              </a:rPr>
              <a:t>Y/N</a:t>
            </a:r>
          </a:p>
          <a:p>
            <a:pPr>
              <a:tabLst>
                <a:tab pos="361950" algn="l"/>
                <a:tab pos="722313" algn="l"/>
                <a:tab pos="3319463" algn="l"/>
                <a:tab pos="6005513" algn="l"/>
              </a:tabLst>
            </a:pPr>
            <a:r>
              <a:rPr lang="en-US" sz="1600" b="1" dirty="0">
                <a:solidFill>
                  <a:schemeClr val="tx1"/>
                </a:solidFill>
                <a:latin typeface="Arial" pitchFamily="34" charset="0"/>
                <a:cs typeface="Arial" pitchFamily="34" charset="0"/>
              </a:rPr>
              <a:t>		</a:t>
            </a:r>
            <a:r>
              <a:rPr lang="en-US" sz="1600" b="1" i="1" dirty="0">
                <a:solidFill>
                  <a:schemeClr val="tx1"/>
                </a:solidFill>
                <a:latin typeface="Arial" pitchFamily="34" charset="0"/>
                <a:cs typeface="Arial" pitchFamily="34" charset="0"/>
              </a:rPr>
              <a:t>If “Yes”, which other journal</a:t>
            </a:r>
            <a:r>
              <a:rPr lang="en-US" sz="1600" b="1" i="1" dirty="0" smtClean="0">
                <a:solidFill>
                  <a:schemeClr val="tx1"/>
                </a:solidFill>
                <a:latin typeface="Arial" pitchFamily="34" charset="0"/>
                <a:cs typeface="Arial" pitchFamily="34" charset="0"/>
              </a:rPr>
              <a:t>?</a:t>
            </a:r>
            <a:br>
              <a:rPr lang="en-US" sz="1600" b="1" i="1" dirty="0" smtClean="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4.	Does it contain material that might well be omitted?	</a:t>
            </a:r>
            <a:r>
              <a:rPr lang="en-US" sz="1600" b="1" dirty="0">
                <a:solidFill>
                  <a:schemeClr val="tx2"/>
                </a:solidFill>
                <a:latin typeface="Arial" pitchFamily="34" charset="0"/>
                <a:cs typeface="Arial" pitchFamily="34" charset="0"/>
              </a:rPr>
              <a:t>Y/N</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5.	Does it give adequate references to related work?	</a:t>
            </a:r>
            <a:r>
              <a:rPr lang="en-US" sz="1600" b="1" dirty="0">
                <a:solidFill>
                  <a:schemeClr val="tx2"/>
                </a:solidFill>
                <a:latin typeface="Arial" pitchFamily="34" charset="0"/>
                <a:cs typeface="Arial" pitchFamily="34" charset="0"/>
              </a:rPr>
              <a:t>Y/N</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6 	Is the English satisfactory?	</a:t>
            </a:r>
            <a:r>
              <a:rPr lang="en-US" sz="1600" b="1" dirty="0" smtClean="0">
                <a:solidFill>
                  <a:schemeClr val="tx1"/>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Y/N</a:t>
            </a:r>
            <a:r>
              <a:rPr lang="en-US" sz="1600" b="1" dirty="0" smtClean="0">
                <a:solidFill>
                  <a:schemeClr val="tx1"/>
                </a:solidFill>
                <a:latin typeface="Arial" pitchFamily="34" charset="0"/>
                <a:cs typeface="Arial" pitchFamily="34" charset="0"/>
              </a:rPr>
              <a:t> </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7.	Is the presentation of the work well organized?	</a:t>
            </a:r>
            <a:r>
              <a:rPr lang="en-US" sz="1600" b="1" dirty="0">
                <a:solidFill>
                  <a:schemeClr val="tx2"/>
                </a:solidFill>
                <a:latin typeface="Arial" pitchFamily="34" charset="0"/>
                <a:cs typeface="Arial" pitchFamily="34" charset="0"/>
              </a:rPr>
              <a:t>Y/N</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8.	Rate the paper using the following scale</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	</a:t>
            </a:r>
            <a:r>
              <a:rPr lang="en-US" sz="1600" b="1" i="1" dirty="0">
                <a:solidFill>
                  <a:schemeClr val="tx1"/>
                </a:solidFill>
                <a:latin typeface="Arial" pitchFamily="34" charset="0"/>
                <a:cs typeface="Arial" pitchFamily="34" charset="0"/>
              </a:rPr>
              <a:t>(4 = Very good, 3 = Good, 2 = Marginal, 1 = Poor)</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	a.	Originality	</a:t>
            </a:r>
            <a:r>
              <a:rPr lang="en-US" sz="1600" b="1" dirty="0" smtClean="0">
                <a:solidFill>
                  <a:schemeClr val="tx1"/>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1 </a:t>
            </a:r>
            <a:r>
              <a:rPr lang="en-US" sz="1600" b="1" dirty="0">
                <a:solidFill>
                  <a:schemeClr val="tx2"/>
                </a:solidFill>
                <a:latin typeface="Arial" pitchFamily="34" charset="0"/>
                <a:cs typeface="Arial" pitchFamily="34" charset="0"/>
              </a:rPr>
              <a:t>2 3 4</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	b. 	Scientific quality	</a:t>
            </a:r>
            <a:r>
              <a:rPr lang="en-US" sz="1600" b="1" dirty="0" smtClean="0">
                <a:solidFill>
                  <a:schemeClr val="tx1"/>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1 </a:t>
            </a:r>
            <a:r>
              <a:rPr lang="en-US" sz="1600" b="1" dirty="0">
                <a:solidFill>
                  <a:schemeClr val="tx2"/>
                </a:solidFill>
                <a:latin typeface="Arial" pitchFamily="34" charset="0"/>
                <a:cs typeface="Arial" pitchFamily="34" charset="0"/>
              </a:rPr>
              <a:t>2 3 4 </a:t>
            </a:r>
            <a:r>
              <a:rPr lang="en-US" sz="1600" b="1" dirty="0">
                <a:solidFill>
                  <a:schemeClr val="tx1"/>
                </a:solidFill>
                <a:latin typeface="Arial" pitchFamily="34" charset="0"/>
                <a:cs typeface="Arial" pitchFamily="34" charset="0"/>
              </a:rPr>
              <a:t/>
            </a:r>
            <a:br>
              <a:rPr lang="en-US" sz="1600" b="1" dirty="0">
                <a:solidFill>
                  <a:schemeClr val="tx1"/>
                </a:solidFill>
                <a:latin typeface="Arial" pitchFamily="34" charset="0"/>
                <a:cs typeface="Arial" pitchFamily="34" charset="0"/>
              </a:rPr>
            </a:br>
            <a:r>
              <a:rPr lang="en-US" sz="1600" b="1" dirty="0">
                <a:solidFill>
                  <a:schemeClr val="tx1"/>
                </a:solidFill>
                <a:latin typeface="Arial" pitchFamily="34" charset="0"/>
                <a:cs typeface="Arial" pitchFamily="34" charset="0"/>
              </a:rPr>
              <a:t>	c.	Significance of findings	</a:t>
            </a:r>
            <a:r>
              <a:rPr lang="en-US" sz="1600" b="1" dirty="0" smtClean="0">
                <a:solidFill>
                  <a:schemeClr val="tx1"/>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1 </a:t>
            </a:r>
            <a:r>
              <a:rPr lang="en-US" sz="1600" b="1" dirty="0">
                <a:solidFill>
                  <a:schemeClr val="tx2"/>
                </a:solidFill>
                <a:latin typeface="Arial" pitchFamily="34" charset="0"/>
                <a:cs typeface="Arial" pitchFamily="34" charset="0"/>
              </a:rPr>
              <a:t>2 3 4</a:t>
            </a:r>
          </a:p>
          <a:p>
            <a:endParaRPr lang="en-US" sz="1600" b="1" dirty="0">
              <a:solidFill>
                <a:schemeClr val="tx1"/>
              </a:solidFill>
            </a:endParaRPr>
          </a:p>
        </p:txBody>
      </p:sp>
      <p:sp>
        <p:nvSpPr>
          <p:cNvPr id="24" name="Title 4"/>
          <p:cNvSpPr>
            <a:spLocks noGrp="1"/>
          </p:cNvSpPr>
          <p:nvPr>
            <p:ph type="title"/>
          </p:nvPr>
        </p:nvSpPr>
        <p:spPr>
          <a:xfrm>
            <a:off x="337466" y="705204"/>
            <a:ext cx="8358052" cy="418645"/>
          </a:xfrm>
        </p:spPr>
        <p:txBody>
          <a:bodyPr/>
          <a:lstStyle/>
          <a:p>
            <a:r>
              <a:rPr lang="en-GB" dirty="0"/>
              <a:t>Example of a r</a:t>
            </a:r>
            <a:r>
              <a:rPr lang="en-GB" dirty="0" smtClean="0"/>
              <a:t>eviewer </a:t>
            </a:r>
            <a:r>
              <a:rPr lang="en-GB" dirty="0"/>
              <a:t>c</a:t>
            </a:r>
            <a:r>
              <a:rPr lang="en-GB" dirty="0" smtClean="0"/>
              <a:t>hecklist for </a:t>
            </a:r>
            <a:r>
              <a:rPr lang="en-GB" dirty="0"/>
              <a:t>e</a:t>
            </a:r>
            <a:r>
              <a:rPr lang="en-GB" dirty="0" smtClean="0"/>
              <a:t>ditor’s </a:t>
            </a:r>
            <a:r>
              <a:rPr lang="en-GB" dirty="0"/>
              <a:t>e</a:t>
            </a:r>
            <a:r>
              <a:rPr lang="en-GB" dirty="0" smtClean="0"/>
              <a:t>yes </a:t>
            </a:r>
            <a:r>
              <a:rPr lang="en-GB" dirty="0"/>
              <a:t>o</a:t>
            </a:r>
            <a:r>
              <a:rPr lang="en-GB" dirty="0" smtClean="0"/>
              <a:t>nly</a:t>
            </a:r>
            <a:endParaRPr lang="en-US" dirty="0"/>
          </a:p>
        </p:txBody>
      </p:sp>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9137" y="6399106"/>
            <a:ext cx="1650558" cy="224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Connector 9"/>
          <p:cNvCxnSpPr/>
          <p:nvPr/>
        </p:nvCxnSpPr>
        <p:spPr>
          <a:xfrm>
            <a:off x="5614984" y="6348414"/>
            <a:ext cx="0" cy="311812"/>
          </a:xfrm>
          <a:prstGeom prst="line">
            <a:avLst/>
          </a:prstGeom>
          <a:ln>
            <a:solidFill>
              <a:schemeClr val="bg1">
                <a:lumMod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7968100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58" y="1021842"/>
            <a:ext cx="7530084" cy="4814316"/>
          </a:xfrm>
          <a:prstGeom prst="rect">
            <a:avLst/>
          </a:prstGeom>
        </p:spPr>
      </p:pic>
    </p:spTree>
    <p:extLst>
      <p:ext uri="{BB962C8B-B14F-4D97-AF65-F5344CB8AC3E}">
        <p14:creationId xmlns:p14="http://schemas.microsoft.com/office/powerpoint/2010/main" val="98313585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artingbookl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7281" y="4741657"/>
            <a:ext cx="1014915" cy="1346713"/>
          </a:xfrm>
          <a:prstGeom prst="rect">
            <a:avLst/>
          </a:prstGeom>
          <a:noFill/>
          <a:extLst>
            <a:ext uri="{909E8E84-426E-40DD-AFC4-6F175D3DCCD1}">
              <a14:hiddenFill xmlns:a14="http://schemas.microsoft.com/office/drawing/2010/main">
                <a:solidFill>
                  <a:srgbClr val="FFFFFF"/>
                </a:solidFill>
              </a14:hiddenFill>
            </a:ext>
          </a:extLst>
        </p:spPr>
      </p:pic>
      <p:sp>
        <p:nvSpPr>
          <p:cNvPr id="25" name="Text Placeholder 7"/>
          <p:cNvSpPr>
            <a:spLocks noGrp="1"/>
          </p:cNvSpPr>
          <p:nvPr>
            <p:ph type="body" sz="quarter" idx="11"/>
          </p:nvPr>
        </p:nvSpPr>
        <p:spPr>
          <a:xfrm>
            <a:off x="2939142" y="5794654"/>
            <a:ext cx="5756375" cy="370435"/>
          </a:xfrm>
        </p:spPr>
        <p:txBody>
          <a:bodyPr/>
          <a:lstStyle/>
          <a:p>
            <a:r>
              <a:rPr lang="en-US" dirty="0" smtClean="0"/>
              <a:t> </a:t>
            </a:r>
            <a:endParaRPr lang="en-US" dirty="0"/>
          </a:p>
        </p:txBody>
      </p:sp>
      <p:sp>
        <p:nvSpPr>
          <p:cNvPr id="26" name="Text Placeholder 8"/>
          <p:cNvSpPr>
            <a:spLocks noGrp="1"/>
          </p:cNvSpPr>
          <p:nvPr>
            <p:ph type="body" sz="quarter" idx="12"/>
          </p:nvPr>
        </p:nvSpPr>
        <p:spPr>
          <a:xfrm>
            <a:off x="2939142" y="6165090"/>
            <a:ext cx="5756374" cy="357432"/>
          </a:xfrm>
        </p:spPr>
        <p:txBody>
          <a:bodyPr/>
          <a:lstStyle/>
          <a:p>
            <a:r>
              <a:rPr lang="en-US" dirty="0" smtClean="0"/>
              <a:t> </a:t>
            </a:r>
            <a:endParaRPr lang="en-US" dirty="0"/>
          </a:p>
        </p:txBody>
      </p:sp>
      <p:sp>
        <p:nvSpPr>
          <p:cNvPr id="17" name="Title 4"/>
          <p:cNvSpPr txBox="1">
            <a:spLocks/>
          </p:cNvSpPr>
          <p:nvPr/>
        </p:nvSpPr>
        <p:spPr>
          <a:xfrm>
            <a:off x="337464" y="1053025"/>
            <a:ext cx="8358052" cy="41864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0" i="0" kern="1200">
                <a:solidFill>
                  <a:schemeClr val="accent1"/>
                </a:solidFill>
                <a:latin typeface="Arial Bold"/>
                <a:ea typeface="+mj-ea"/>
                <a:cs typeface="Arial Bold"/>
              </a:defRPr>
            </a:lvl1pPr>
          </a:lstStyle>
          <a:p>
            <a:r>
              <a:rPr lang="en-GB" dirty="0" smtClean="0"/>
              <a:t>Further reading at  </a:t>
            </a:r>
          </a:p>
        </p:txBody>
      </p:sp>
      <p:pic>
        <p:nvPicPr>
          <p:cNvPr id="16" name="Picture 15"/>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226426" y="717075"/>
            <a:ext cx="2810773" cy="2810773"/>
          </a:xfrm>
          <a:prstGeom prst="rect">
            <a:avLst/>
          </a:prstGeom>
        </p:spPr>
      </p:pic>
      <p:sp>
        <p:nvSpPr>
          <p:cNvPr id="2" name="TextBox 1"/>
          <p:cNvSpPr txBox="1"/>
          <p:nvPr/>
        </p:nvSpPr>
        <p:spPr>
          <a:xfrm>
            <a:off x="3467348" y="672336"/>
            <a:ext cx="3641558" cy="1477328"/>
          </a:xfrm>
          <a:prstGeom prst="rect">
            <a:avLst/>
          </a:prstGeom>
          <a:noFill/>
        </p:spPr>
        <p:txBody>
          <a:bodyPr wrap="square" rtlCol="0">
            <a:spAutoFit/>
          </a:bodyPr>
          <a:lstStyle/>
          <a:p>
            <a:r>
              <a:rPr lang="en-GB" b="1" dirty="0" smtClean="0">
                <a:solidFill>
                  <a:schemeClr val="accent1"/>
                </a:solidFill>
                <a:latin typeface="Arial Bold"/>
                <a:ea typeface="+mj-ea"/>
                <a:cs typeface="Arial Bold"/>
              </a:rPr>
              <a:t>publishingcampus.com</a:t>
            </a:r>
            <a:endParaRPr lang="en-GB" b="1" dirty="0">
              <a:solidFill>
                <a:schemeClr val="accent1"/>
              </a:solidFill>
              <a:latin typeface="Arial Bold"/>
              <a:ea typeface="+mj-ea"/>
              <a:cs typeface="Arial Bold"/>
            </a:endParaRPr>
          </a:p>
          <a:p>
            <a:r>
              <a:rPr lang="en-GB" b="1" dirty="0">
                <a:solidFill>
                  <a:schemeClr val="accent1"/>
                </a:solidFill>
                <a:latin typeface="Arial Bold"/>
                <a:ea typeface="+mj-ea"/>
                <a:cs typeface="Arial Bold"/>
              </a:rPr>
              <a:t>elsevier.com/authors</a:t>
            </a:r>
          </a:p>
          <a:p>
            <a:r>
              <a:rPr lang="en-GB" b="1" dirty="0" smtClean="0">
                <a:solidFill>
                  <a:schemeClr val="accent1"/>
                </a:solidFill>
                <a:latin typeface="Arial Bold"/>
                <a:ea typeface="+mj-ea"/>
                <a:cs typeface="Arial Bold"/>
              </a:rPr>
              <a:t>elsevier.com/reviewers</a:t>
            </a:r>
          </a:p>
          <a:p>
            <a:r>
              <a:rPr lang="en-GB" b="1" dirty="0">
                <a:solidFill>
                  <a:schemeClr val="accent1"/>
                </a:solidFill>
                <a:latin typeface="Arial Bold"/>
                <a:ea typeface="+mj-ea"/>
                <a:cs typeface="Arial Bold"/>
              </a:rPr>
              <a:t>e</a:t>
            </a:r>
            <a:r>
              <a:rPr lang="en-GB" b="1" dirty="0" smtClean="0">
                <a:solidFill>
                  <a:schemeClr val="accent1"/>
                </a:solidFill>
                <a:latin typeface="Arial Bold"/>
                <a:ea typeface="+mj-ea"/>
                <a:cs typeface="Arial Bold"/>
              </a:rPr>
              <a:t>lsevier.com/editors</a:t>
            </a:r>
            <a:endParaRPr lang="en-US" b="1" dirty="0">
              <a:solidFill>
                <a:schemeClr val="accent1"/>
              </a:solidFill>
              <a:latin typeface="Arial Bold"/>
              <a:ea typeface="+mj-ea"/>
              <a:cs typeface="Arial Bold"/>
            </a:endParaRPr>
          </a:p>
          <a:p>
            <a:endParaRPr lang="en-US" dirty="0"/>
          </a:p>
        </p:txBody>
      </p:sp>
      <p:grpSp>
        <p:nvGrpSpPr>
          <p:cNvPr id="7" name="Group 6"/>
          <p:cNvGrpSpPr/>
          <p:nvPr/>
        </p:nvGrpSpPr>
        <p:grpSpPr>
          <a:xfrm>
            <a:off x="312063" y="2833255"/>
            <a:ext cx="8535856" cy="2963174"/>
            <a:chOff x="159662" y="2414219"/>
            <a:chExt cx="8535856" cy="2963174"/>
          </a:xfrm>
        </p:grpSpPr>
        <p:grpSp>
          <p:nvGrpSpPr>
            <p:cNvPr id="4" name="Group 3"/>
            <p:cNvGrpSpPr/>
            <p:nvPr/>
          </p:nvGrpSpPr>
          <p:grpSpPr>
            <a:xfrm>
              <a:off x="159662" y="3478144"/>
              <a:ext cx="8233145" cy="369332"/>
              <a:chOff x="462372" y="1397662"/>
              <a:chExt cx="8233145" cy="369332"/>
            </a:xfrm>
          </p:grpSpPr>
          <p:sp>
            <p:nvSpPr>
              <p:cNvPr id="11" name="Oval 10"/>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p:cNvSpPr txBox="1"/>
              <p:nvPr/>
            </p:nvSpPr>
            <p:spPr>
              <a:xfrm>
                <a:off x="1205329" y="1397662"/>
                <a:ext cx="7490188" cy="369332"/>
              </a:xfrm>
              <a:prstGeom prst="rect">
                <a:avLst/>
              </a:prstGeom>
              <a:noFill/>
            </p:spPr>
            <p:txBody>
              <a:bodyPr wrap="square" rtlCol="0">
                <a:spAutoFit/>
              </a:bodyPr>
              <a:lstStyle/>
              <a:p>
                <a:r>
                  <a:rPr lang="en-US" dirty="0" smtClean="0"/>
                  <a:t>Get Published – top tips on writing, reviewing and grant writing etc.</a:t>
                </a:r>
                <a:endParaRPr lang="en-US" dirty="0"/>
              </a:p>
            </p:txBody>
          </p:sp>
        </p:grpSp>
        <p:grpSp>
          <p:nvGrpSpPr>
            <p:cNvPr id="18" name="Group 17"/>
            <p:cNvGrpSpPr/>
            <p:nvPr/>
          </p:nvGrpSpPr>
          <p:grpSpPr>
            <a:xfrm>
              <a:off x="159663" y="2931364"/>
              <a:ext cx="8233145" cy="369332"/>
              <a:chOff x="462372" y="1397662"/>
              <a:chExt cx="8233145" cy="369332"/>
            </a:xfrm>
          </p:grpSpPr>
          <p:sp>
            <p:nvSpPr>
              <p:cNvPr id="19" name="Oval 18"/>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1205328" y="1397662"/>
                <a:ext cx="7490189" cy="369332"/>
              </a:xfrm>
              <a:prstGeom prst="rect">
                <a:avLst/>
              </a:prstGeom>
              <a:noFill/>
            </p:spPr>
            <p:txBody>
              <a:bodyPr wrap="square" rtlCol="0">
                <a:spAutoFit/>
              </a:bodyPr>
              <a:lstStyle/>
              <a:p>
                <a:r>
                  <a:rPr lang="en-US" dirty="0" smtClean="0"/>
                  <a:t>Publishing Ethics brochure – top reasons to publish ethically</a:t>
                </a:r>
                <a:endParaRPr lang="en-US" dirty="0"/>
              </a:p>
            </p:txBody>
          </p:sp>
        </p:grpSp>
        <p:grpSp>
          <p:nvGrpSpPr>
            <p:cNvPr id="21" name="Group 20"/>
            <p:cNvGrpSpPr/>
            <p:nvPr/>
          </p:nvGrpSpPr>
          <p:grpSpPr>
            <a:xfrm>
              <a:off x="159662" y="4017821"/>
              <a:ext cx="7350133" cy="369332"/>
              <a:chOff x="462372" y="1397662"/>
              <a:chExt cx="7350133" cy="369332"/>
            </a:xfrm>
          </p:grpSpPr>
          <p:sp>
            <p:nvSpPr>
              <p:cNvPr id="22" name="Oval 21"/>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1205329" y="1397662"/>
                <a:ext cx="6607176" cy="369332"/>
              </a:xfrm>
              <a:prstGeom prst="rect">
                <a:avLst/>
              </a:prstGeom>
              <a:noFill/>
            </p:spPr>
            <p:txBody>
              <a:bodyPr wrap="square" rtlCol="0">
                <a:spAutoFit/>
              </a:bodyPr>
              <a:lstStyle/>
              <a:p>
                <a:r>
                  <a:rPr lang="en-US" dirty="0" smtClean="0"/>
                  <a:t>Get Noticed – new ways to promote your article and research</a:t>
                </a:r>
                <a:endParaRPr lang="en-US" dirty="0"/>
              </a:p>
            </p:txBody>
          </p:sp>
        </p:grpSp>
        <p:grpSp>
          <p:nvGrpSpPr>
            <p:cNvPr id="24" name="Group 23"/>
            <p:cNvGrpSpPr/>
            <p:nvPr/>
          </p:nvGrpSpPr>
          <p:grpSpPr>
            <a:xfrm>
              <a:off x="159663" y="2414219"/>
              <a:ext cx="8233145" cy="369332"/>
              <a:chOff x="462372" y="1397662"/>
              <a:chExt cx="8233145" cy="369332"/>
            </a:xfrm>
          </p:grpSpPr>
          <p:sp>
            <p:nvSpPr>
              <p:cNvPr id="27" name="Oval 26"/>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p:cNvSpPr txBox="1"/>
              <p:nvPr/>
            </p:nvSpPr>
            <p:spPr>
              <a:xfrm>
                <a:off x="1205328" y="1397662"/>
                <a:ext cx="7490189" cy="369332"/>
              </a:xfrm>
              <a:prstGeom prst="rect">
                <a:avLst/>
              </a:prstGeom>
              <a:noFill/>
            </p:spPr>
            <p:txBody>
              <a:bodyPr wrap="square" rtlCol="0">
                <a:spAutoFit/>
              </a:bodyPr>
              <a:lstStyle/>
              <a:p>
                <a:r>
                  <a:rPr lang="en-US" dirty="0" smtClean="0"/>
                  <a:t>Understanding the Publishing Process with Elsevier – complete </a:t>
                </a:r>
                <a:r>
                  <a:rPr lang="en-US" dirty="0"/>
                  <a:t>g</a:t>
                </a:r>
                <a:r>
                  <a:rPr lang="en-US" dirty="0" smtClean="0"/>
                  <a:t>uide</a:t>
                </a:r>
                <a:endParaRPr lang="en-US" dirty="0"/>
              </a:p>
            </p:txBody>
          </p:sp>
        </p:grpSp>
        <p:grpSp>
          <p:nvGrpSpPr>
            <p:cNvPr id="29" name="Group 28"/>
            <p:cNvGrpSpPr/>
            <p:nvPr/>
          </p:nvGrpSpPr>
          <p:grpSpPr>
            <a:xfrm>
              <a:off x="159663" y="4525811"/>
              <a:ext cx="6066765" cy="369332"/>
              <a:chOff x="462372" y="1397662"/>
              <a:chExt cx="6066765" cy="369332"/>
            </a:xfrm>
          </p:grpSpPr>
          <p:sp>
            <p:nvSpPr>
              <p:cNvPr id="30" name="Oval 29"/>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p:cNvSpPr txBox="1"/>
              <p:nvPr/>
            </p:nvSpPr>
            <p:spPr>
              <a:xfrm>
                <a:off x="1205329" y="1397662"/>
                <a:ext cx="5323808" cy="369332"/>
              </a:xfrm>
              <a:prstGeom prst="rect">
                <a:avLst/>
              </a:prstGeom>
              <a:noFill/>
            </p:spPr>
            <p:txBody>
              <a:bodyPr wrap="square" rtlCol="0">
                <a:spAutoFit/>
              </a:bodyPr>
              <a:lstStyle/>
              <a:p>
                <a:r>
                  <a:rPr lang="en-US" dirty="0" smtClean="0"/>
                  <a:t>Open access – definitions and options</a:t>
                </a:r>
                <a:endParaRPr lang="en-US" dirty="0"/>
              </a:p>
            </p:txBody>
          </p:sp>
        </p:grpSp>
        <p:grpSp>
          <p:nvGrpSpPr>
            <p:cNvPr id="41" name="Group 40"/>
            <p:cNvGrpSpPr/>
            <p:nvPr/>
          </p:nvGrpSpPr>
          <p:grpSpPr>
            <a:xfrm>
              <a:off x="159665" y="5008061"/>
              <a:ext cx="8535853" cy="369332"/>
              <a:chOff x="462372" y="1397662"/>
              <a:chExt cx="8535853" cy="369332"/>
            </a:xfrm>
          </p:grpSpPr>
          <p:sp>
            <p:nvSpPr>
              <p:cNvPr id="42" name="Oval 41"/>
              <p:cNvSpPr/>
              <p:nvPr/>
            </p:nvSpPr>
            <p:spPr>
              <a:xfrm>
                <a:off x="462372" y="1397662"/>
                <a:ext cx="304800" cy="304800"/>
              </a:xfrm>
              <a:prstGeom prst="ellipse">
                <a:avLst/>
              </a:prstGeom>
              <a:solidFill>
                <a:schemeClr val="bg2"/>
              </a:solidFill>
              <a:ln w="571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TextBox 42"/>
              <p:cNvSpPr txBox="1"/>
              <p:nvPr/>
            </p:nvSpPr>
            <p:spPr>
              <a:xfrm>
                <a:off x="1205329" y="1397662"/>
                <a:ext cx="7792896" cy="369332"/>
              </a:xfrm>
              <a:prstGeom prst="rect">
                <a:avLst/>
              </a:prstGeom>
              <a:noFill/>
            </p:spPr>
            <p:txBody>
              <a:bodyPr wrap="square" rtlCol="0">
                <a:spAutoFit/>
              </a:bodyPr>
              <a:lstStyle/>
              <a:p>
                <a:r>
                  <a:rPr lang="en-US" dirty="0" smtClean="0"/>
                  <a:t>Career Planning </a:t>
                </a:r>
                <a:r>
                  <a:rPr lang="en-US" dirty="0"/>
                  <a:t>G</a:t>
                </a:r>
                <a:r>
                  <a:rPr lang="en-US" dirty="0" smtClean="0"/>
                  <a:t>uide – download in 12 languages</a:t>
                </a:r>
              </a:p>
            </p:txBody>
          </p:sp>
        </p:grpSp>
      </p:grpSp>
    </p:spTree>
    <p:extLst>
      <p:ext uri="{BB962C8B-B14F-4D97-AF65-F5344CB8AC3E}">
        <p14:creationId xmlns:p14="http://schemas.microsoft.com/office/powerpoint/2010/main" val="19776958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683260" y="3072999"/>
            <a:ext cx="7460740" cy="350590"/>
          </a:xfrm>
        </p:spPr>
        <p:txBody>
          <a:bodyPr>
            <a:noAutofit/>
          </a:bodyPr>
          <a:lstStyle/>
          <a:p>
            <a:r>
              <a:rPr lang="en-US" sz="3200" dirty="0"/>
              <a:t>www.facebook.com/ElsevierCentralAsia</a:t>
            </a:r>
          </a:p>
        </p:txBody>
      </p:sp>
      <p:sp>
        <p:nvSpPr>
          <p:cNvPr id="5" name="Text Placeholder 4"/>
          <p:cNvSpPr>
            <a:spLocks noGrp="1"/>
          </p:cNvSpPr>
          <p:nvPr>
            <p:ph type="body" sz="quarter" idx="11"/>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pic>
        <p:nvPicPr>
          <p:cNvPr id="10244" name="Picture 4" descr="facebook logo ile ilgili görsel sonucu"/>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78298" y="2533919"/>
            <a:ext cx="1604962"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2284"/>
          <a:stretch/>
        </p:blipFill>
        <p:spPr bwMode="auto">
          <a:xfrm>
            <a:off x="32193" y="4231962"/>
            <a:ext cx="1531658"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Placeholder 3"/>
          <p:cNvSpPr txBox="1">
            <a:spLocks/>
          </p:cNvSpPr>
          <p:nvPr/>
        </p:nvSpPr>
        <p:spPr>
          <a:xfrm>
            <a:off x="1683260" y="4629196"/>
            <a:ext cx="7460740" cy="350590"/>
          </a:xfrm>
          <a:prstGeom prst="rect">
            <a:avLst/>
          </a:prstGeom>
        </p:spPr>
        <p:txBody>
          <a:bodyPr vert="horz" lIns="91440" tIns="45720" rIns="91440" bIns="45720" rtlCol="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kern="1200">
                <a:solidFill>
                  <a:schemeClr val="accent1"/>
                </a:solidFill>
                <a:latin typeface="Arial"/>
                <a:ea typeface="+mn-ea"/>
                <a:cs typeface="Arial"/>
              </a:defRPr>
            </a:lvl1pPr>
            <a:lvl2pPr marL="742950" indent="-285750" algn="l" defTabSz="457200" rtl="0" eaLnBrk="1" latinLnBrk="0" hangingPunct="1">
              <a:spcBef>
                <a:spcPct val="20000"/>
              </a:spcBef>
              <a:buSzPct val="80000"/>
              <a:buFont typeface="Wingdings" charset="2"/>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SzPct val="90000"/>
              <a:buFont typeface="Lucida Grande"/>
              <a:buChar char="-"/>
              <a:defRPr sz="1600" kern="1200">
                <a:solidFill>
                  <a:schemeClr val="tx1"/>
                </a:solidFill>
                <a:latin typeface="+mn-lt"/>
                <a:ea typeface="+mn-ea"/>
                <a:cs typeface="+mn-cs"/>
              </a:defRPr>
            </a:lvl9pPr>
          </a:lstStyle>
          <a:p>
            <a:r>
              <a:rPr lang="en-US" sz="3200" dirty="0" smtClean="0"/>
              <a:t>@</a:t>
            </a:r>
            <a:r>
              <a:rPr lang="en-US" sz="3200" dirty="0" err="1" smtClean="0"/>
              <a:t>ElsevierCAsia</a:t>
            </a:r>
            <a:endParaRPr lang="en-US" sz="3200" dirty="0"/>
          </a:p>
        </p:txBody>
      </p:sp>
      <p:pic>
        <p:nvPicPr>
          <p:cNvPr id="1024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779" y="705204"/>
            <a:ext cx="3815234" cy="2136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7"/>
          <p:cNvSpPr>
            <a:spLocks noGrp="1"/>
          </p:cNvSpPr>
          <p:nvPr>
            <p:ph type="title"/>
          </p:nvPr>
        </p:nvSpPr>
        <p:spPr/>
        <p:txBody>
          <a:bodyPr/>
          <a:lstStyle/>
          <a:p>
            <a:endParaRPr lang="en-US"/>
          </a:p>
        </p:txBody>
      </p:sp>
    </p:spTree>
    <p:extLst>
      <p:ext uri="{BB962C8B-B14F-4D97-AF65-F5344CB8AC3E}">
        <p14:creationId xmlns:p14="http://schemas.microsoft.com/office/powerpoint/2010/main" val="3680443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34745"/>
            <a:ext cx="8238319" cy="418645"/>
          </a:xfrm>
        </p:spPr>
        <p:txBody>
          <a:bodyPr/>
          <a:lstStyle/>
          <a:p>
            <a:r>
              <a:rPr lang="en-US" dirty="0" smtClean="0"/>
              <a:t>Research in Kazakhstan since 2010</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58" y="864698"/>
            <a:ext cx="9118242" cy="551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227314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p:cNvSpPr>
            <a:spLocks noGrp="1"/>
          </p:cNvSpPr>
          <p:nvPr>
            <p:ph type="body" sz="quarter" idx="12"/>
          </p:nvPr>
        </p:nvSpPr>
        <p:spPr>
          <a:xfrm>
            <a:off x="5068888" y="3211834"/>
            <a:ext cx="4075112" cy="1718018"/>
          </a:xfrm>
        </p:spPr>
        <p:txBody>
          <a:bodyPr/>
          <a:lstStyle/>
          <a:p>
            <a:pPr marL="0" indent="0">
              <a:spcBef>
                <a:spcPts val="0"/>
              </a:spcBef>
            </a:pPr>
            <a:r>
              <a:rPr lang="en-GB" dirty="0"/>
              <a:t>Elsevier Publishing Campus</a:t>
            </a:r>
          </a:p>
          <a:p>
            <a:pPr marL="0" indent="0">
              <a:spcBef>
                <a:spcPts val="0"/>
              </a:spcBef>
            </a:pPr>
            <a:r>
              <a:rPr lang="en-GB" dirty="0">
                <a:solidFill>
                  <a:schemeClr val="tx1"/>
                </a:solidFill>
              </a:rPr>
              <a:t>www.publishingcampus.com</a:t>
            </a:r>
          </a:p>
          <a:p>
            <a:pPr marL="0" indent="0">
              <a:spcBef>
                <a:spcPts val="0"/>
              </a:spcBef>
            </a:pPr>
            <a:r>
              <a:rPr lang="en-GB" dirty="0" smtClean="0"/>
              <a:t/>
            </a:r>
            <a:br>
              <a:rPr lang="en-GB" dirty="0" smtClean="0"/>
            </a:br>
            <a:r>
              <a:rPr lang="en-GB" dirty="0" smtClean="0"/>
              <a:t>Information </a:t>
            </a:r>
            <a:r>
              <a:rPr lang="en-GB" dirty="0"/>
              <a:t>about publishing in journals</a:t>
            </a:r>
          </a:p>
          <a:p>
            <a:pPr marL="0" indent="0">
              <a:spcBef>
                <a:spcPts val="0"/>
              </a:spcBef>
            </a:pPr>
            <a:r>
              <a:rPr lang="en-GB" dirty="0" smtClean="0">
                <a:solidFill>
                  <a:schemeClr val="tx1"/>
                </a:solidFill>
              </a:rPr>
              <a:t>www.elsevier.com/authors</a:t>
            </a:r>
            <a:endParaRPr lang="en-GB" dirty="0">
              <a:solidFill>
                <a:schemeClr val="tx1"/>
              </a:solidFill>
            </a:endParaRPr>
          </a:p>
          <a:p>
            <a:pPr marL="0" indent="0">
              <a:spcBef>
                <a:spcPts val="0"/>
              </a:spcBef>
            </a:pPr>
            <a:endParaRPr lang="en-GB" sz="1200" dirty="0"/>
          </a:p>
          <a:p>
            <a:pPr marL="0" indent="0">
              <a:spcBef>
                <a:spcPts val="0"/>
              </a:spcBef>
            </a:pPr>
            <a:endParaRPr lang="en-US" dirty="0"/>
          </a:p>
        </p:txBody>
      </p:sp>
      <p:sp>
        <p:nvSpPr>
          <p:cNvPr id="17" name="Text Placeholder 2"/>
          <p:cNvSpPr>
            <a:spLocks noGrp="1"/>
          </p:cNvSpPr>
          <p:nvPr>
            <p:ph type="body" sz="quarter" idx="13"/>
          </p:nvPr>
        </p:nvSpPr>
        <p:spPr>
          <a:xfrm>
            <a:off x="5068127" y="2475789"/>
            <a:ext cx="3700462" cy="638704"/>
          </a:xfrm>
        </p:spPr>
        <p:txBody>
          <a:bodyPr>
            <a:normAutofit lnSpcReduction="10000"/>
          </a:bodyPr>
          <a:lstStyle/>
          <a:p>
            <a:r>
              <a:rPr lang="en-US" dirty="0" smtClean="0"/>
              <a:t>Thank you</a:t>
            </a:r>
            <a:endParaRPr lang="en-US" dirty="0"/>
          </a:p>
        </p:txBody>
      </p:sp>
      <p:pic>
        <p:nvPicPr>
          <p:cNvPr id="18" name="Picture 2" descr="X:\elsevier\rachel\campus\WORDMARK\ELSPublishingCampus_WMK_151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728" y="5969224"/>
            <a:ext cx="2941400" cy="24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9124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40809"/>
            <a:ext cx="8238319" cy="418645"/>
          </a:xfrm>
        </p:spPr>
        <p:txBody>
          <a:bodyPr/>
          <a:lstStyle/>
          <a:p>
            <a:r>
              <a:rPr lang="en-US" dirty="0"/>
              <a:t>Research in </a:t>
            </a:r>
            <a:r>
              <a:rPr lang="en-US" dirty="0" err="1" smtClean="0"/>
              <a:t>Nazarbayev</a:t>
            </a:r>
            <a:r>
              <a:rPr lang="en-US" dirty="0" smtClean="0"/>
              <a:t> University </a:t>
            </a:r>
            <a:r>
              <a:rPr lang="en-US" dirty="0"/>
              <a:t>since 2010</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82" y="1123849"/>
            <a:ext cx="89508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2678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Published Articles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31745"/>
            <a:ext cx="9182100" cy="460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5818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34745"/>
            <a:ext cx="8238319" cy="418645"/>
          </a:xfrm>
        </p:spPr>
        <p:txBody>
          <a:bodyPr/>
          <a:lstStyle/>
          <a:p>
            <a:r>
              <a:rPr lang="en-US" dirty="0" smtClean="0"/>
              <a:t>The most </a:t>
            </a:r>
            <a:r>
              <a:rPr lang="en-US" dirty="0" err="1" smtClean="0"/>
              <a:t>profilic</a:t>
            </a:r>
            <a:r>
              <a:rPr lang="en-US" dirty="0" smtClean="0"/>
              <a:t> Authors in </a:t>
            </a:r>
            <a:r>
              <a:rPr lang="en-US" dirty="0"/>
              <a:t>terms of publishing</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3037"/>
            <a:ext cx="9144000" cy="5389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0781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Elsevier">
      <a:dk1>
        <a:srgbClr val="53565A"/>
      </a:dk1>
      <a:lt1>
        <a:sysClr val="window" lastClr="FFFFFF"/>
      </a:lt1>
      <a:dk2>
        <a:srgbClr val="FF8200"/>
      </a:dk2>
      <a:lt2>
        <a:srgbClr val="FFFFFF"/>
      </a:lt2>
      <a:accent1>
        <a:srgbClr val="007398"/>
      </a:accent1>
      <a:accent2>
        <a:srgbClr val="53565A"/>
      </a:accent2>
      <a:accent3>
        <a:srgbClr val="53565A"/>
      </a:accent3>
      <a:accent4>
        <a:srgbClr val="53565A"/>
      </a:accent4>
      <a:accent5>
        <a:srgbClr val="53565A"/>
      </a:accent5>
      <a:accent6>
        <a:srgbClr val="53565A"/>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815DCDC76E5A47A176FB52CE6ED02E" ma:contentTypeVersion="1" ma:contentTypeDescription="Create a new document." ma:contentTypeScope="" ma:versionID="595b1facca9e5cb9707c1ffef65eb2e0">
  <xsd:schema xmlns:xsd="http://www.w3.org/2001/XMLSchema" xmlns:xs="http://www.w3.org/2001/XMLSchema" xmlns:p="http://schemas.microsoft.com/office/2006/metadata/properties" targetNamespace="http://schemas.microsoft.com/office/2006/metadata/properties" ma:root="true" ma:fieldsID="3d6e3d604101a5d093af696c7f54af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1F5C60-9DE0-40A4-92ED-68989024FBAC}">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 ds:uri="http://schemas.microsoft.com/office/2006/metadata/properties"/>
  </ds:schemaRefs>
</ds:datastoreItem>
</file>

<file path=customXml/itemProps2.xml><?xml version="1.0" encoding="utf-8"?>
<ds:datastoreItem xmlns:ds="http://schemas.openxmlformats.org/officeDocument/2006/customXml" ds:itemID="{B6074544-8E83-434A-9699-33AFA9709FF1}">
  <ds:schemaRefs>
    <ds:schemaRef ds:uri="http://schemas.microsoft.com/sharepoint/v3/contenttype/forms"/>
  </ds:schemaRefs>
</ds:datastoreItem>
</file>

<file path=customXml/itemProps3.xml><?xml version="1.0" encoding="utf-8"?>
<ds:datastoreItem xmlns:ds="http://schemas.openxmlformats.org/officeDocument/2006/customXml" ds:itemID="{A23CFC71-A4A2-4B43-B4AA-F585ABBCF1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6931</TotalTime>
  <Words>4405</Words>
  <Application>Microsoft Office PowerPoint</Application>
  <PresentationFormat>On-screen Show (4:3)</PresentationFormat>
  <Paragraphs>529</Paragraphs>
  <Slides>60</Slides>
  <Notes>43</Notes>
  <HiddenSlides>1</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60</vt:i4>
      </vt:variant>
    </vt:vector>
  </HeadingPairs>
  <TitlesOfParts>
    <vt:vector size="63" baseType="lpstr">
      <vt:lpstr>Custom Design</vt:lpstr>
      <vt:lpstr>1_Custom Design</vt:lpstr>
      <vt:lpstr>Visio</vt:lpstr>
      <vt:lpstr>PowerPoint Presentation</vt:lpstr>
      <vt:lpstr>PowerPoint Presentation</vt:lpstr>
      <vt:lpstr>PowerPoint Presentation</vt:lpstr>
      <vt:lpstr>PowerPoint Presentation</vt:lpstr>
      <vt:lpstr>PowerPoint Presentation</vt:lpstr>
      <vt:lpstr>Research in Kazakhstan since 2010</vt:lpstr>
      <vt:lpstr>Research in Nazarbayev University since 2010</vt:lpstr>
      <vt:lpstr>Comparison of Published Articles</vt:lpstr>
      <vt:lpstr>The most profilic Authors in terms of publishing</vt:lpstr>
      <vt:lpstr>Biggest Universities in terms of publishing</vt:lpstr>
      <vt:lpstr>Academic publishing The publishing cycle</vt:lpstr>
      <vt:lpstr>PowerPoint Presentation</vt:lpstr>
      <vt:lpstr>www.scopus.com</vt:lpstr>
      <vt:lpstr>www.sciencedirect.com</vt:lpstr>
      <vt:lpstr>www.mendeley.com</vt:lpstr>
      <vt:lpstr>Planning your article Are you ready to publish?</vt:lpstr>
      <vt:lpstr>Always keep in mind that…</vt:lpstr>
      <vt:lpstr>Your personal reasons for publishing?</vt:lpstr>
      <vt:lpstr>Choosing the right journal Best practices</vt:lpstr>
      <vt:lpstr>How to choose Journal By Using Scopus</vt:lpstr>
      <vt:lpstr>How to choose a Journal By Using Scopus</vt:lpstr>
      <vt:lpstr>PowerPoint Presentation</vt:lpstr>
      <vt:lpstr>Impact Factor</vt:lpstr>
      <vt:lpstr>SJR- SCImago Journal Rank</vt:lpstr>
      <vt:lpstr>PowerPoint Presentation</vt:lpstr>
      <vt:lpstr>Determine the level of your achievements:  h index</vt:lpstr>
      <vt:lpstr>H-Index in Scopus</vt:lpstr>
      <vt:lpstr>PowerPoint Presentation</vt:lpstr>
      <vt:lpstr>Guide for Authors</vt:lpstr>
      <vt:lpstr>Planning your article Types of manuscripts</vt:lpstr>
      <vt:lpstr>Planning Your Article What makes a strong manuscript?</vt:lpstr>
      <vt:lpstr>PowerPoint Presentation</vt:lpstr>
      <vt:lpstr>PowerPoint Presentation</vt:lpstr>
      <vt:lpstr>PowerPoint Presentation</vt:lpstr>
      <vt:lpstr>A recent example of what can happen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Article Retraction</vt:lpstr>
      <vt:lpstr>Publication ethics – How it can end</vt:lpstr>
      <vt:lpstr>PowerPoint Presentation</vt:lpstr>
      <vt:lpstr>PowerPoint Presentation</vt:lpstr>
      <vt:lpstr>Why is language important?</vt:lpstr>
      <vt:lpstr>PowerPoint Presentation</vt:lpstr>
      <vt:lpstr>http://webshop.elsevier.com</vt:lpstr>
      <vt:lpstr>PowerPoint Presentation</vt:lpstr>
      <vt:lpstr>PowerPoint Presentation</vt:lpstr>
      <vt:lpstr>What is peer review?</vt:lpstr>
      <vt:lpstr>PowerPoint Presentation</vt:lpstr>
      <vt:lpstr>PowerPoint Presentation</vt:lpstr>
      <vt:lpstr>Example of a reviewer checklist for editor’s eyes only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McT</dc:creator>
  <cp:lastModifiedBy>Reed Elsevier</cp:lastModifiedBy>
  <cp:revision>267</cp:revision>
  <cp:lastPrinted>2015-01-13T12:22:46Z</cp:lastPrinted>
  <dcterms:created xsi:type="dcterms:W3CDTF">2014-03-28T20:29:27Z</dcterms:created>
  <dcterms:modified xsi:type="dcterms:W3CDTF">2015-06-12T02:55:47Z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0x010100B7815DCDC76E5A47A176FB52CE6ED02E</vt:lpwstr>
  </property>
</Properties>
</file>