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85" r:id="rId5"/>
    <p:sldId id="260" r:id="rId6"/>
    <p:sldId id="259" r:id="rId7"/>
    <p:sldId id="261" r:id="rId8"/>
    <p:sldId id="263" r:id="rId9"/>
    <p:sldId id="265" r:id="rId10"/>
    <p:sldId id="262" r:id="rId11"/>
    <p:sldId id="292" r:id="rId12"/>
    <p:sldId id="268" r:id="rId13"/>
    <p:sldId id="269" r:id="rId14"/>
    <p:sldId id="274" r:id="rId15"/>
    <p:sldId id="275" r:id="rId16"/>
    <p:sldId id="272" r:id="rId17"/>
    <p:sldId id="276" r:id="rId18"/>
    <p:sldId id="273" r:id="rId19"/>
    <p:sldId id="277" r:id="rId20"/>
    <p:sldId id="270" r:id="rId21"/>
    <p:sldId id="278" r:id="rId22"/>
    <p:sldId id="279" r:id="rId23"/>
    <p:sldId id="280" r:id="rId24"/>
    <p:sldId id="281" r:id="rId25"/>
    <p:sldId id="282" r:id="rId26"/>
    <p:sldId id="291" r:id="rId27"/>
    <p:sldId id="283" r:id="rId28"/>
    <p:sldId id="284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52" autoAdjust="0"/>
  </p:normalViewPr>
  <p:slideViewPr>
    <p:cSldViewPr>
      <p:cViewPr>
        <p:scale>
          <a:sx n="70" d="100"/>
          <a:sy n="70" d="100"/>
        </p:scale>
        <p:origin x="-197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BA03D-1FCC-482A-9349-B15EFEE16192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790AB-8A5D-42E2-A451-B8156ED254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263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790AB-8A5D-42E2-A451-B8156ED2540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790AB-8A5D-42E2-A451-B8156ED2540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790AB-8A5D-42E2-A451-B8156ED2540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media.kasperskycontenthub.com/wp-content/uploads/sites/58/2018/05/18134548/spam-and-phishing-in-q1-2018-19.pn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844824"/>
            <a:ext cx="3024336" cy="329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 descr="Image result for fish tank casino ha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16832"/>
            <a:ext cx="3491880" cy="18226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Picture 2" descr="Image result for corporate network perime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3985" y="1988840"/>
            <a:ext cx="3730015" cy="2664296"/>
          </a:xfrm>
          <a:prstGeom prst="rect">
            <a:avLst/>
          </a:prstGeom>
          <a:noFill/>
        </p:spPr>
      </p:pic>
      <p:pic>
        <p:nvPicPr>
          <p:cNvPr id="14" name="Picture 2" descr="Related ima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74517"/>
            <a:ext cx="2915816" cy="2083483"/>
          </a:xfrm>
          <a:prstGeom prst="rect">
            <a:avLst/>
          </a:prstGeom>
          <a:noFill/>
        </p:spPr>
      </p:pic>
      <p:sp>
        <p:nvSpPr>
          <p:cNvPr id="6148" name="AutoShape 4" descr="Image result for stickman washing han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Image result for stickman washing han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2" descr="Image result for uncle  sam YOU transparen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105" y="3244334"/>
            <a:ext cx="2376264" cy="3194977"/>
          </a:xfrm>
          <a:prstGeom prst="rect">
            <a:avLst/>
          </a:prstGeom>
          <a:noFill/>
        </p:spPr>
      </p:pic>
      <p:pic>
        <p:nvPicPr>
          <p:cNvPr id="11" name="Picture 6" descr="Related imag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63880" y="980728"/>
            <a:ext cx="1080120" cy="1080121"/>
          </a:xfrm>
          <a:prstGeom prst="rect">
            <a:avLst/>
          </a:prstGeom>
          <a:noFill/>
        </p:spPr>
      </p:pic>
      <p:pic>
        <p:nvPicPr>
          <p:cNvPr id="12" name="Picture 4" descr="Related imag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91105" y="4997320"/>
            <a:ext cx="1835696" cy="1835696"/>
          </a:xfrm>
          <a:prstGeom prst="rect">
            <a:avLst/>
          </a:prstGeom>
          <a:noFill/>
        </p:spPr>
      </p:pic>
      <p:pic>
        <p:nvPicPr>
          <p:cNvPr id="13" name="Picture 4" descr="Image result for stickman pirat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1916832" cy="19168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2" descr="Image result for antiviru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16216" y="0"/>
            <a:ext cx="1486642" cy="1484784"/>
          </a:xfrm>
          <a:prstGeom prst="rect">
            <a:avLst/>
          </a:prstGeom>
          <a:noFill/>
        </p:spPr>
      </p:pic>
      <p:pic>
        <p:nvPicPr>
          <p:cNvPr id="16" name="Picture 2" descr="Image result for find my lost phon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4221088"/>
            <a:ext cx="1080120" cy="1080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95736" y="0"/>
            <a:ext cx="1265439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2" descr="Image result for google transparen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63888" y="188640"/>
            <a:ext cx="2808312" cy="962792"/>
          </a:xfrm>
          <a:prstGeom prst="rect">
            <a:avLst/>
          </a:prstGeom>
          <a:noFill/>
        </p:spPr>
      </p:pic>
      <p:pic>
        <p:nvPicPr>
          <p:cNvPr id="19" name="Picture 6" descr="Related imag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55776" y="5805264"/>
            <a:ext cx="2448272" cy="1224136"/>
          </a:xfrm>
          <a:prstGeom prst="rect">
            <a:avLst/>
          </a:prstGeom>
          <a:noFill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91880" y="4941168"/>
            <a:ext cx="1224136" cy="1020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195736" y="4797152"/>
            <a:ext cx="125433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980728"/>
            <a:ext cx="7560840" cy="1368152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atin typeface="+mn-lt"/>
              </a:rPr>
              <a:t>Digital hygiene</a:t>
            </a:r>
            <a:endParaRPr lang="ru-RU" sz="6000" b="1" dirty="0">
              <a:latin typeface="+mn-lt"/>
            </a:endParaRPr>
          </a:p>
        </p:txBody>
      </p:sp>
      <p:pic>
        <p:nvPicPr>
          <p:cNvPr id="7" name="Picture 2" descr="Related image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619672" y="3789040"/>
            <a:ext cx="1728192" cy="1104123"/>
          </a:xfrm>
          <a:prstGeom prst="rect">
            <a:avLst/>
          </a:prstGeom>
          <a:noFill/>
        </p:spPr>
      </p:pic>
      <p:pic>
        <p:nvPicPr>
          <p:cNvPr id="25" name="Picture 2" descr="Image result for gmail logo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135157" y="0"/>
            <a:ext cx="1008843" cy="7647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209463" y="5961946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Сафин </a:t>
            </a:r>
            <a:r>
              <a:rPr lang="ru-RU" b="1" dirty="0" smtClean="0"/>
              <a:t>Руслан,</a:t>
            </a:r>
            <a:endParaRPr lang="ru-RU" b="1" dirty="0"/>
          </a:p>
          <a:p>
            <a:r>
              <a:rPr lang="ru-RU" b="1" dirty="0" smtClean="0"/>
              <a:t>компания </a:t>
            </a:r>
            <a:r>
              <a:rPr lang="en-US" b="1" dirty="0"/>
              <a:t>V-office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7150"/>
            <a:ext cx="7820025" cy="680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phishing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1560" y="1772816"/>
          <a:ext cx="3168352" cy="3960440"/>
        </p:xfrm>
        <a:graphic>
          <a:graphicData uri="http://schemas.openxmlformats.org/drawingml/2006/table">
            <a:tbl>
              <a:tblPr/>
              <a:tblGrid>
                <a:gridCol w="1734549"/>
                <a:gridCol w="1433803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rgbClr val="232627"/>
                          </a:solidFill>
                          <a:latin typeface="+mn-lt"/>
                          <a:ea typeface="Calibri"/>
                          <a:cs typeface="Times New Roman"/>
                        </a:rPr>
                        <a:t>Countries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%</a:t>
                      </a:r>
                      <a:endParaRPr lang="ru-RU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Calibri"/>
                          <a:cs typeface="Times New Roman"/>
                        </a:rPr>
                        <a:t>Brazil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19,07</a:t>
                      </a:r>
                      <a:endParaRPr lang="ru-RU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Calibri"/>
                          <a:cs typeface="Times New Roman"/>
                        </a:rPr>
                        <a:t>Argentina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13,30</a:t>
                      </a:r>
                      <a:endParaRPr lang="ru-RU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Calibri"/>
                          <a:cs typeface="Times New Roman"/>
                        </a:rPr>
                        <a:t>Venezuela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12,90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Calibri"/>
                          <a:cs typeface="Times New Roman"/>
                        </a:rPr>
                        <a:t>Albania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12,56</a:t>
                      </a:r>
                      <a:endParaRPr lang="ru-RU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Bolivia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12,32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Reunion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11,88</a:t>
                      </a:r>
                      <a:endParaRPr lang="ru-RU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Calibri"/>
                          <a:cs typeface="Times New Roman"/>
                        </a:rPr>
                        <a:t>Belarus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11,62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Calibri"/>
                          <a:cs typeface="Times New Roman"/>
                        </a:rPr>
                        <a:t>Georgia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11,56</a:t>
                      </a:r>
                      <a:endParaRPr lang="ru-RU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Calibri"/>
                          <a:cs typeface="Times New Roman"/>
                        </a:rPr>
                        <a:t>France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11,40</a:t>
                      </a:r>
                      <a:endParaRPr lang="ru-RU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232627"/>
                          </a:solidFill>
                          <a:latin typeface="+mn-lt"/>
                          <a:ea typeface="Calibri"/>
                          <a:cs typeface="Times New Roman"/>
                        </a:rPr>
                        <a:t>Portugal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232627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11,26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4455" marR="8445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9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https://media.kasperskycontenthub.com/wp-content/uploads/sites/58/2018/05/18134548/spam-and-phishing-in-q1-2018-19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780928"/>
            <a:ext cx="5868144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Pirated software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r>
              <a:rPr lang="en-US" dirty="0" smtClean="0"/>
              <a:t>High Infection Rate – 1/3</a:t>
            </a:r>
          </a:p>
          <a:p>
            <a:endParaRPr lang="en-US" dirty="0" smtClean="0"/>
          </a:p>
          <a:p>
            <a:r>
              <a:rPr lang="en-US" dirty="0" smtClean="0"/>
              <a:t>Lost Time - 1.5 billion hours</a:t>
            </a:r>
          </a:p>
          <a:p>
            <a:endParaRPr lang="en-US" dirty="0" smtClean="0"/>
          </a:p>
          <a:p>
            <a:r>
              <a:rPr lang="en-US" dirty="0" smtClean="0"/>
              <a:t>Financial Cost - $464 billion USD worldwide</a:t>
            </a:r>
            <a:endParaRPr lang="ru-RU" dirty="0"/>
          </a:p>
        </p:txBody>
      </p:sp>
      <p:pic>
        <p:nvPicPr>
          <p:cNvPr id="16388" name="Picture 4" descr="Image result for stickman pir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700808"/>
            <a:ext cx="2193032" cy="2193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Pirated software in Central and Eastern European countries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979712" y="2060848"/>
            <a:ext cx="7020272" cy="33843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000" b="1" dirty="0" smtClean="0"/>
              <a:t>     RATES OF UNLICENSED SOFTWARE INSTALLATION         	          COMMERCIAL VALUE OF UNLICENSED SOFTWARE ($M)</a:t>
            </a:r>
          </a:p>
          <a:p>
            <a:pPr>
              <a:buNone/>
            </a:pPr>
            <a:r>
              <a:rPr lang="en-US" sz="1000" b="1" dirty="0" smtClean="0"/>
              <a:t>2017                   2015                 2013	2011                        2017                     2015                 2013               2011</a:t>
            </a:r>
            <a:endParaRPr lang="ru-RU" sz="1000" b="1" dirty="0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9144000" cy="30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Antivirus is not a panacea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493776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How does antivirus works?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Signature database</a:t>
            </a:r>
          </a:p>
          <a:p>
            <a:endParaRPr lang="en-US" dirty="0" smtClean="0"/>
          </a:p>
          <a:p>
            <a:r>
              <a:rPr lang="en-US" dirty="0" smtClean="0"/>
              <a:t>Heuristic analysis </a:t>
            </a:r>
            <a:endParaRPr lang="ru-RU" dirty="0"/>
          </a:p>
        </p:txBody>
      </p:sp>
      <p:pic>
        <p:nvPicPr>
          <p:cNvPr id="14338" name="Picture 2" descr="Image result for antivi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284984"/>
            <a:ext cx="3045043" cy="3041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Antivirus won’t help you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72176"/>
          </a:xfrm>
        </p:spPr>
        <p:txBody>
          <a:bodyPr/>
          <a:lstStyle/>
          <a:p>
            <a:r>
              <a:rPr lang="en-US" dirty="0" smtClean="0"/>
              <a:t>An advanced persistent threat (APT) is a prolonged and targeted </a:t>
            </a:r>
            <a:r>
              <a:rPr lang="en-US" dirty="0" err="1" smtClean="0"/>
              <a:t>cyberattack</a:t>
            </a:r>
            <a:r>
              <a:rPr lang="en-US" dirty="0" smtClean="0"/>
              <a:t> in which an intruder gains access to a network and remains undetected for an extended period of time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Zero-day attack - attacks that take advantage of a security vulnerability on the same day that the vulnerability becomes publicly known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dirty="0" smtClean="0"/>
              <a:t>Lock it with your secure password</a:t>
            </a:r>
          </a:p>
          <a:p>
            <a:endParaRPr lang="en-US" dirty="0" smtClean="0"/>
          </a:p>
          <a:p>
            <a:r>
              <a:rPr lang="en-US" dirty="0" smtClean="0"/>
              <a:t>Where is my phone?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iCloud.com/find</a:t>
            </a:r>
          </a:p>
          <a:p>
            <a:r>
              <a:rPr lang="en-US" dirty="0" smtClean="0"/>
              <a:t>Google.com/android/find</a:t>
            </a:r>
          </a:p>
          <a:p>
            <a:endParaRPr lang="en-US" dirty="0" smtClean="0"/>
          </a:p>
          <a:p>
            <a:r>
              <a:rPr lang="en-US" dirty="0" smtClean="0"/>
              <a:t>Be able to erase, lock and find your cell phone</a:t>
            </a:r>
            <a:endParaRPr lang="ru-RU" dirty="0"/>
          </a:p>
        </p:txBody>
      </p:sp>
      <p:pic>
        <p:nvPicPr>
          <p:cNvPr id="12290" name="Picture 2" descr="Image result for find my lost ph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492896"/>
            <a:ext cx="1512168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492896"/>
            <a:ext cx="1508210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5" y="4002723"/>
            <a:ext cx="3995935" cy="28552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 on your cell phone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72176"/>
          </a:xfrm>
        </p:spPr>
        <p:txBody>
          <a:bodyPr/>
          <a:lstStyle/>
          <a:p>
            <a:r>
              <a:rPr lang="en-US" dirty="0" smtClean="0"/>
              <a:t>Always check the permissions you grant to any applications</a:t>
            </a:r>
          </a:p>
          <a:p>
            <a:endParaRPr lang="en-US" dirty="0" smtClean="0"/>
          </a:p>
          <a:p>
            <a:r>
              <a:rPr lang="en-US" dirty="0" smtClean="0"/>
              <a:t>Boosters, Cleaners, </a:t>
            </a:r>
            <a:r>
              <a:rPr lang="en-US" dirty="0" err="1" smtClean="0"/>
              <a:t>Antiviruses</a:t>
            </a:r>
            <a:r>
              <a:rPr lang="en-US" dirty="0" smtClean="0"/>
              <a:t> are mostly useless</a:t>
            </a:r>
          </a:p>
          <a:p>
            <a:endParaRPr lang="en-US" dirty="0" smtClean="0"/>
          </a:p>
          <a:p>
            <a:r>
              <a:rPr lang="en-US" dirty="0" smtClean="0"/>
              <a:t>Check rating and comments before actually installing an app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Permissions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5842454" cy="494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4143" y="1772816"/>
            <a:ext cx="5339858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is reading your email?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Third-party developers with the use of automated tools</a:t>
            </a:r>
            <a:endParaRPr lang="ru-RU" dirty="0"/>
          </a:p>
        </p:txBody>
      </p:sp>
      <p:pic>
        <p:nvPicPr>
          <p:cNvPr id="1026" name="Picture 2" descr="Image result for google transpar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3384375" cy="1160287"/>
          </a:xfrm>
          <a:prstGeom prst="rect">
            <a:avLst/>
          </a:prstGeom>
          <a:noFill/>
        </p:spPr>
      </p:pic>
      <p:pic>
        <p:nvPicPr>
          <p:cNvPr id="27650" name="Picture 2" descr="Image result for gmail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17032"/>
            <a:ext cx="2232248" cy="1692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information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35896" y="1600200"/>
            <a:ext cx="5050904" cy="4525963"/>
          </a:xfrm>
        </p:spPr>
        <p:txBody>
          <a:bodyPr/>
          <a:lstStyle/>
          <a:p>
            <a:r>
              <a:rPr lang="en-US" dirty="0" smtClean="0"/>
              <a:t>‘S’ stands for Security</a:t>
            </a:r>
          </a:p>
          <a:p>
            <a:endParaRPr lang="ru-RU" dirty="0" smtClean="0"/>
          </a:p>
          <a:p>
            <a:r>
              <a:rPr lang="en-US" dirty="0" smtClean="0"/>
              <a:t>IIN, card numbers and other staff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You are responsible</a:t>
            </a:r>
          </a:p>
          <a:p>
            <a:endParaRPr lang="ru-RU" dirty="0"/>
          </a:p>
        </p:txBody>
      </p:sp>
      <p:pic>
        <p:nvPicPr>
          <p:cNvPr id="5122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2592288" cy="1656184"/>
          </a:xfrm>
          <a:prstGeom prst="rect">
            <a:avLst/>
          </a:prstGeom>
          <a:noFill/>
        </p:spPr>
      </p:pic>
      <p:pic>
        <p:nvPicPr>
          <p:cNvPr id="18434" name="Picture 2" descr="Image result for uncle  sam YOU transpar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501008"/>
            <a:ext cx="2160240" cy="290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suppose you are running a </a:t>
            </a:r>
            <a:r>
              <a:rPr lang="en-US" dirty="0" err="1" smtClean="0"/>
              <a:t>bussiness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2896"/>
            <a:ext cx="237626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420888"/>
            <a:ext cx="2520279" cy="2376264"/>
          </a:xfrm>
          <a:prstGeom prst="rect">
            <a:avLst/>
          </a:prstGeom>
          <a:noFill/>
        </p:spPr>
      </p:pic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132856"/>
            <a:ext cx="256635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Image result for corporate network perime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556792"/>
            <a:ext cx="5000625" cy="35718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Corporate network perimeter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4104456" cy="5069160"/>
          </a:xfrm>
        </p:spPr>
        <p:txBody>
          <a:bodyPr/>
          <a:lstStyle/>
          <a:p>
            <a:r>
              <a:rPr lang="en-US" dirty="0" smtClean="0"/>
              <a:t>Defensible boundary between the information and assets your organization needs to keep safe and those who could harm you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issues with network perimeter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744184"/>
          </a:xfrm>
        </p:spPr>
        <p:txBody>
          <a:bodyPr/>
          <a:lstStyle/>
          <a:p>
            <a:r>
              <a:rPr lang="en-US" dirty="0" smtClean="0"/>
              <a:t>Your internal users are connecting from external networks and using mobile devices to access internal resources. </a:t>
            </a:r>
          </a:p>
          <a:p>
            <a:endParaRPr lang="en-US" dirty="0" smtClean="0"/>
          </a:p>
          <a:p>
            <a:r>
              <a:rPr lang="en-US" dirty="0" smtClean="0"/>
              <a:t>Your data and applications housed data warehouses, cloud computing, and anything-as-a-service present access</a:t>
            </a:r>
          </a:p>
          <a:p>
            <a:endParaRPr lang="en-US" dirty="0" smtClean="0"/>
          </a:p>
          <a:p>
            <a:r>
              <a:rPr lang="en-US" dirty="0" smtClean="0"/>
              <a:t>Web services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areas to focus on: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721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Strong authentication to allow controlled access to your information assets</a:t>
            </a:r>
          </a:p>
          <a:p>
            <a:endParaRPr lang="en-US" dirty="0" smtClean="0"/>
          </a:p>
          <a:p>
            <a:r>
              <a:rPr lang="en-US" dirty="0" smtClean="0"/>
              <a:t>Hardening of mobile and </a:t>
            </a:r>
            <a:r>
              <a:rPr lang="en-US" dirty="0" err="1" smtClean="0"/>
              <a:t>IoT</a:t>
            </a:r>
            <a:r>
              <a:rPr lang="en-US" dirty="0" smtClean="0"/>
              <a:t> devices that connect to your network</a:t>
            </a:r>
          </a:p>
          <a:p>
            <a:endParaRPr lang="en-US" dirty="0" smtClean="0"/>
          </a:p>
          <a:p>
            <a:r>
              <a:rPr lang="en-US" dirty="0" smtClean="0"/>
              <a:t>Embedding enhanced security services inside applications </a:t>
            </a:r>
          </a:p>
          <a:p>
            <a:endParaRPr lang="en-US" dirty="0" smtClean="0"/>
          </a:p>
          <a:p>
            <a:r>
              <a:rPr lang="en-US" dirty="0" smtClean="0"/>
              <a:t>Collecting security intelligence directly from applications and their hosts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err="1" smtClean="0"/>
              <a:t>IoT</a:t>
            </a:r>
            <a:r>
              <a:rPr lang="en-US" sz="4900" dirty="0" smtClean="0"/>
              <a:t/>
            </a:r>
            <a:br>
              <a:rPr lang="en-US" sz="49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852936"/>
            <a:ext cx="3131840" cy="32403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800" dirty="0" smtClean="0"/>
              <a:t>Hackers once stole a casino's high-roller database through a thermometer in the lobby fish tank</a:t>
            </a:r>
            <a:endParaRPr lang="ru-RU" sz="3800" dirty="0" smtClean="0"/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  <p:pic>
        <p:nvPicPr>
          <p:cNvPr id="4098" name="Picture 2" descr="Image result for fish tank casino h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8614" y="2852936"/>
            <a:ext cx="6155386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1484784"/>
            <a:ext cx="8229600" cy="46721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800" dirty="0" smtClean="0"/>
              <a:t>‘S’ stands for security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1368152" cy="140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681820"/>
            <a:ext cx="2527176" cy="217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03648" y="1772816"/>
            <a:ext cx="7416824" cy="4785395"/>
          </a:xfrm>
        </p:spPr>
        <p:txBody>
          <a:bodyPr/>
          <a:lstStyle/>
          <a:p>
            <a:r>
              <a:rPr lang="en-US" dirty="0" smtClean="0"/>
              <a:t>70% of all internet of things devices are vulnerable to cyber-attacks</a:t>
            </a:r>
          </a:p>
          <a:p>
            <a:r>
              <a:rPr lang="en-US" dirty="0" smtClean="0"/>
              <a:t>There will be 26 billion individual Internet of Things devices in the world by the year 2020</a:t>
            </a:r>
          </a:p>
          <a:p>
            <a:r>
              <a:rPr lang="en-US" dirty="0" smtClean="0"/>
              <a:t>In the year 2009, there were only about 9 million of these devices sold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5411718"/>
            <a:ext cx="2952328" cy="144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01208"/>
            <a:ext cx="1866934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Security systems components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71600" y="1268760"/>
            <a:ext cx="3600400" cy="3240360"/>
          </a:xfrm>
          <a:prstGeom prst="ellipse">
            <a:avLst/>
          </a:prstGeom>
          <a:solidFill>
            <a:schemeClr val="accent1">
              <a:alpha val="65000"/>
            </a:schemeClr>
          </a:solidFill>
          <a:ln w="34925">
            <a:solidFill>
              <a:schemeClr val="accent1">
                <a:shade val="50000"/>
                <a:alpha val="22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1960" y="1340768"/>
            <a:ext cx="3600400" cy="3240360"/>
          </a:xfrm>
          <a:prstGeom prst="ellipse">
            <a:avLst/>
          </a:prstGeom>
          <a:solidFill>
            <a:schemeClr val="accent1">
              <a:alpha val="65000"/>
            </a:schemeClr>
          </a:solidFill>
          <a:ln w="34925">
            <a:solidFill>
              <a:schemeClr val="accent1">
                <a:shade val="50000"/>
                <a:alpha val="22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55776" y="3717032"/>
            <a:ext cx="3600400" cy="3140968"/>
          </a:xfrm>
          <a:prstGeom prst="ellipse">
            <a:avLst/>
          </a:prstGeom>
          <a:solidFill>
            <a:schemeClr val="accent1">
              <a:alpha val="65000"/>
            </a:schemeClr>
          </a:solidFill>
          <a:ln w="34925">
            <a:solidFill>
              <a:schemeClr val="accent1">
                <a:shade val="50000"/>
                <a:alpha val="22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1844824"/>
            <a:ext cx="201622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PEOPLE</a:t>
            </a:r>
          </a:p>
          <a:p>
            <a:pPr algn="ctr"/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Staff training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Qualification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Competent     Resources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1772816"/>
            <a:ext cx="266429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PROCESS</a:t>
            </a:r>
          </a:p>
          <a:p>
            <a:pPr algn="ctr"/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Management Systems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Governance Frameworks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Best Practice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IT Audit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4365104"/>
            <a:ext cx="324036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TECHNOLOGY</a:t>
            </a:r>
          </a:p>
          <a:p>
            <a:pPr algn="ctr"/>
            <a:endParaRPr lang="en-US" b="1" dirty="0" smtClean="0"/>
          </a:p>
          <a:p>
            <a:pPr algn="ctr"/>
            <a:r>
              <a:rPr lang="en-US" sz="2000" dirty="0" smtClean="0"/>
              <a:t>You can’t deploy technology without competent people, support processes and an overall plan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Predict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Predicting a cyber attack is not a simple task. There's no viable way for a single organization to intercept hackers communications and learn about the tools they're currently using, or where they plan to strike next.</a:t>
            </a:r>
            <a:endParaRPr lang="ru-RU" dirty="0" smtClean="0"/>
          </a:p>
          <a:p>
            <a:r>
              <a:rPr lang="en-US" dirty="0" smtClean="0"/>
              <a:t>Static application security testing (SAST)</a:t>
            </a:r>
          </a:p>
          <a:p>
            <a:r>
              <a:rPr lang="en-US" dirty="0" smtClean="0"/>
              <a:t>Dynamic application security testing (DAST)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Prevent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600200"/>
            <a:ext cx="7416824" cy="47811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Firewall - controls access to the network and monitors the flow of network traffic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Virtual Private Network (VPN) – </a:t>
            </a:r>
          </a:p>
          <a:p>
            <a:pPr>
              <a:buNone/>
            </a:pPr>
            <a:r>
              <a:rPr lang="en-US" dirty="0" smtClean="0"/>
              <a:t>	is a system that delivers enterprise-focused communication services on a shared public network infrastructure and provides customized operating characteristics uniformly and universally across an enterprise. </a:t>
            </a:r>
          </a:p>
        </p:txBody>
      </p:sp>
      <p:pic>
        <p:nvPicPr>
          <p:cNvPr id="1030" name="Picture 6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060848"/>
            <a:ext cx="5183560" cy="2591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Image result for intrusion prevention 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836712"/>
            <a:ext cx="1019497" cy="12961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Prevent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Identity and access management (IAM) is the security discipline that enables the right individuals to access the right resources at the right times for the right reasons.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Intrusion Prevention System (IPS) - detect and block malicious network activity before damage occurs</a:t>
            </a:r>
          </a:p>
          <a:p>
            <a:endParaRPr lang="en-US" dirty="0" smtClean="0"/>
          </a:p>
          <a:p>
            <a:r>
              <a:rPr lang="en-US" dirty="0" smtClean="0"/>
              <a:t>The web application firewall (WAF) - to protect public and internal web applications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GDPR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4816192"/>
          </a:xfrm>
        </p:spPr>
        <p:txBody>
          <a:bodyPr/>
          <a:lstStyle/>
          <a:p>
            <a:r>
              <a:rPr lang="en-US" dirty="0" smtClean="0"/>
              <a:t>General Data Protection Regulation</a:t>
            </a:r>
          </a:p>
          <a:p>
            <a:endParaRPr lang="en-US" dirty="0" smtClean="0"/>
          </a:p>
          <a:p>
            <a:r>
              <a:rPr lang="en-US" dirty="0" smtClean="0"/>
              <a:t>When it started?</a:t>
            </a:r>
          </a:p>
          <a:p>
            <a:endParaRPr lang="en-US" dirty="0" smtClean="0"/>
          </a:p>
          <a:p>
            <a:r>
              <a:rPr lang="en-US" dirty="0" smtClean="0"/>
              <a:t>Why is it important?</a:t>
            </a:r>
          </a:p>
          <a:p>
            <a:endParaRPr lang="en-US" dirty="0" smtClean="0"/>
          </a:p>
          <a:p>
            <a:r>
              <a:rPr lang="en-US" dirty="0" smtClean="0"/>
              <a:t>How it affects on you?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7410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652120" y="2492896"/>
            <a:ext cx="2880320" cy="3261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Prevent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Anti-</a:t>
            </a:r>
            <a:r>
              <a:rPr lang="en-US" dirty="0" err="1" smtClean="0"/>
              <a:t>DDoS</a:t>
            </a:r>
            <a:r>
              <a:rPr lang="en-US" dirty="0" smtClean="0"/>
              <a:t> - protect against one of the most common threats to server availability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62" name="Picture 2" descr="Image result for DD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98426"/>
            <a:ext cx="6264696" cy="41595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Detect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Security information and event management (SIEM) - technology supports threat detection and security incident response through the real-time collection and historical analysis of security events from a wide variety of event and contextual data sources</a:t>
            </a:r>
          </a:p>
          <a:p>
            <a:endParaRPr lang="en-US" dirty="0" smtClean="0"/>
          </a:p>
          <a:p>
            <a:r>
              <a:rPr lang="en-US" dirty="0" smtClean="0"/>
              <a:t>Endpoint Protection is a solution deployed on endpoint devices to prevent file-based malware attacks, detect malicious activity, and provide the investigation and remediation capabilities needed to respond to dynamic security incidents and alerts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Detect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363272" cy="4680520"/>
          </a:xfrm>
        </p:spPr>
        <p:txBody>
          <a:bodyPr>
            <a:normAutofit/>
          </a:bodyPr>
          <a:lstStyle/>
          <a:p>
            <a:r>
              <a:rPr lang="en-US" dirty="0" smtClean="0"/>
              <a:t>Data Loss Protection (DLP) describes a set of technologies and inspection techniques used to classify information content contained within an object </a:t>
            </a:r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r>
              <a:rPr lang="en-US" dirty="0" smtClean="0"/>
              <a:t>User and Entity Behavior Analytics (UEBA) technology protects organizations from insider threats by continuously monitoring users and endpoints with automated detection and response capabilities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Passwords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91264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Usual requirements: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At least 8 characters</a:t>
            </a:r>
          </a:p>
          <a:p>
            <a:r>
              <a:rPr lang="en-US" dirty="0" smtClean="0"/>
              <a:t>At least 1 uppercase letter</a:t>
            </a:r>
          </a:p>
          <a:p>
            <a:r>
              <a:rPr lang="en-US" dirty="0" smtClean="0"/>
              <a:t>At least 1 lowercase letter</a:t>
            </a:r>
          </a:p>
          <a:p>
            <a:r>
              <a:rPr lang="en-US" dirty="0" smtClean="0"/>
              <a:t>At least 1 number</a:t>
            </a:r>
          </a:p>
          <a:p>
            <a:r>
              <a:rPr lang="en-US" dirty="0" smtClean="0"/>
              <a:t>At least 1 specified character</a:t>
            </a:r>
          </a:p>
          <a:p>
            <a:r>
              <a:rPr lang="en-US" dirty="0" smtClean="0"/>
              <a:t>No more than 2 identical characters in a row</a:t>
            </a:r>
          </a:p>
          <a:p>
            <a:r>
              <a:rPr lang="en-US" dirty="0" smtClean="0"/>
              <a:t>No name, last name, email address or name of company </a:t>
            </a:r>
          </a:p>
          <a:p>
            <a:r>
              <a:rPr lang="en-US" dirty="0" smtClean="0"/>
              <a:t>Not matching commonly used passwords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8092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Most commonly used  passwords in 2018</a:t>
            </a:r>
            <a:br>
              <a:rPr lang="en-US" dirty="0" smtClean="0"/>
            </a:br>
            <a:r>
              <a:rPr lang="en-US" sz="3100" dirty="0" smtClean="0"/>
              <a:t>by </a:t>
            </a:r>
            <a:r>
              <a:rPr lang="en-US" sz="3100" dirty="0" err="1" smtClean="0"/>
              <a:t>SplashData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1600200"/>
            <a:ext cx="7920880" cy="470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1. 123456 </a:t>
            </a:r>
            <a:endParaRPr lang="ru-RU" dirty="0" smtClean="0"/>
          </a:p>
          <a:p>
            <a:r>
              <a:rPr lang="en-US" dirty="0" smtClean="0"/>
              <a:t>2. password </a:t>
            </a:r>
            <a:endParaRPr lang="ru-RU" dirty="0" smtClean="0"/>
          </a:p>
          <a:p>
            <a:r>
              <a:rPr lang="en-US" dirty="0" smtClean="0"/>
              <a:t>3. 123456789 </a:t>
            </a:r>
            <a:endParaRPr lang="ru-RU" dirty="0" smtClean="0"/>
          </a:p>
          <a:p>
            <a:r>
              <a:rPr lang="en-US" dirty="0" smtClean="0"/>
              <a:t>4. 12345678 </a:t>
            </a:r>
            <a:endParaRPr lang="ru-RU" dirty="0" smtClean="0"/>
          </a:p>
          <a:p>
            <a:r>
              <a:rPr lang="en-US" dirty="0" smtClean="0"/>
              <a:t>5. 12345 </a:t>
            </a:r>
            <a:endParaRPr lang="ru-RU" dirty="0" smtClean="0"/>
          </a:p>
          <a:p>
            <a:r>
              <a:rPr lang="en-US" dirty="0" smtClean="0"/>
              <a:t>6. 111111 </a:t>
            </a:r>
            <a:endParaRPr lang="ru-RU" dirty="0" smtClean="0"/>
          </a:p>
          <a:p>
            <a:r>
              <a:rPr lang="en-US" dirty="0" smtClean="0"/>
              <a:t>7. 1234567 </a:t>
            </a:r>
            <a:endParaRPr lang="ru-RU" dirty="0" smtClean="0"/>
          </a:p>
          <a:p>
            <a:r>
              <a:rPr lang="en-US" dirty="0" smtClean="0"/>
              <a:t>8. sunshine </a:t>
            </a:r>
            <a:endParaRPr lang="ru-RU" dirty="0" smtClean="0"/>
          </a:p>
          <a:p>
            <a:r>
              <a:rPr lang="en-US" dirty="0" smtClean="0"/>
              <a:t>9. qwerty </a:t>
            </a:r>
            <a:endParaRPr lang="ru-RU" dirty="0" smtClean="0"/>
          </a:p>
          <a:p>
            <a:r>
              <a:rPr lang="en-US" dirty="0" smtClean="0"/>
              <a:t>10. </a:t>
            </a:r>
            <a:r>
              <a:rPr lang="en-US" dirty="0" err="1" smtClean="0"/>
              <a:t>iloveyou</a:t>
            </a:r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436095" y="2204864"/>
            <a:ext cx="236177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Passwords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508104" y="1600200"/>
            <a:ext cx="3178696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8-digit password written with lower-case and upper-case letters and specified character could be cracked in 3 minutes</a:t>
            </a:r>
          </a:p>
          <a:p>
            <a:r>
              <a:rPr lang="en-US" dirty="0" smtClean="0"/>
              <a:t>10-digit password written with lower-case and upper-case letters and specified character could be cracked in 10 days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49720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engineering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8229600" cy="4937760"/>
          </a:xfrm>
        </p:spPr>
        <p:txBody>
          <a:bodyPr/>
          <a:lstStyle/>
          <a:p>
            <a:r>
              <a:rPr lang="en-US" dirty="0" smtClean="0"/>
              <a:t>Phone calls </a:t>
            </a:r>
          </a:p>
          <a:p>
            <a:endParaRPr lang="en-US" dirty="0" smtClean="0"/>
          </a:p>
          <a:p>
            <a:r>
              <a:rPr lang="en-US" dirty="0" smtClean="0"/>
              <a:t>Emails</a:t>
            </a:r>
          </a:p>
          <a:p>
            <a:endParaRPr lang="en-US" dirty="0" smtClean="0"/>
          </a:p>
          <a:p>
            <a:r>
              <a:rPr lang="en-US" dirty="0" smtClean="0"/>
              <a:t>Fake identities </a:t>
            </a:r>
          </a:p>
          <a:p>
            <a:endParaRPr lang="en-US" dirty="0" smtClean="0"/>
          </a:p>
          <a:p>
            <a:r>
              <a:rPr lang="en-US" dirty="0" smtClean="0"/>
              <a:t>Techniques</a:t>
            </a:r>
          </a:p>
        </p:txBody>
      </p:sp>
      <p:sp>
        <p:nvSpPr>
          <p:cNvPr id="1028" name="AutoShape 4" descr="Image result for stickman tal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492896"/>
            <a:ext cx="3384376" cy="3384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Phishing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22912" cy="4525963"/>
          </a:xfrm>
        </p:spPr>
        <p:txBody>
          <a:bodyPr/>
          <a:lstStyle/>
          <a:p>
            <a:r>
              <a:rPr lang="en-US" dirty="0" smtClean="0"/>
              <a:t>Phishing is a type of social engineering </a:t>
            </a:r>
          </a:p>
          <a:p>
            <a:pPr>
              <a:buNone/>
            </a:pPr>
            <a:r>
              <a:rPr lang="en-US" dirty="0" smtClean="0"/>
              <a:t>Why does it called phishing?</a:t>
            </a:r>
          </a:p>
          <a:p>
            <a:r>
              <a:rPr lang="en-US" dirty="0" smtClean="0"/>
              <a:t>Intruder trying to masquerade as a trusted identity</a:t>
            </a:r>
          </a:p>
          <a:p>
            <a:pPr>
              <a:buNone/>
            </a:pPr>
            <a:r>
              <a:rPr lang="en-US" dirty="0" smtClean="0"/>
              <a:t>What are the possible consequences?</a:t>
            </a:r>
          </a:p>
        </p:txBody>
      </p:sp>
      <p:pic>
        <p:nvPicPr>
          <p:cNvPr id="13316" name="Picture 4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636912"/>
            <a:ext cx="3370362" cy="3370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phishing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56152"/>
          </a:xfrm>
        </p:spPr>
        <p:txBody>
          <a:bodyPr/>
          <a:lstStyle/>
          <a:p>
            <a:r>
              <a:rPr lang="en-US" dirty="0" smtClean="0"/>
              <a:t>Address</a:t>
            </a:r>
          </a:p>
          <a:p>
            <a:endParaRPr lang="en-US" dirty="0" smtClean="0"/>
          </a:p>
          <a:p>
            <a:r>
              <a:rPr lang="en-US" dirty="0" smtClean="0"/>
              <a:t>Interface</a:t>
            </a:r>
          </a:p>
          <a:p>
            <a:endParaRPr lang="en-US" dirty="0" smtClean="0"/>
          </a:p>
          <a:p>
            <a:r>
              <a:rPr lang="en-US" dirty="0" smtClean="0"/>
              <a:t>The name</a:t>
            </a:r>
          </a:p>
          <a:p>
            <a:endParaRPr lang="ru-RU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556792"/>
            <a:ext cx="4464496" cy="457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/>
          <p:cNvSpPr/>
          <p:nvPr/>
        </p:nvSpPr>
        <p:spPr>
          <a:xfrm>
            <a:off x="2561232" y="1854889"/>
            <a:ext cx="1866752" cy="205959"/>
          </a:xfrm>
          <a:prstGeom prst="rightArrow">
            <a:avLst>
              <a:gd name="adj1" fmla="val 50000"/>
              <a:gd name="adj2" fmla="val 110953"/>
            </a:avLst>
          </a:prstGeom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787185">
            <a:off x="2345252" y="2978817"/>
            <a:ext cx="1772624" cy="252295"/>
          </a:xfrm>
          <a:prstGeom prst="rightArrow">
            <a:avLst>
              <a:gd name="adj1" fmla="val 50000"/>
              <a:gd name="adj2" fmla="val 110953"/>
            </a:avLst>
          </a:prstGeom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887731">
            <a:off x="2422593" y="3906022"/>
            <a:ext cx="1683823" cy="273055"/>
          </a:xfrm>
          <a:prstGeom prst="rightArrow">
            <a:avLst>
              <a:gd name="adj1" fmla="val 50000"/>
              <a:gd name="adj2" fmla="val 110953"/>
            </a:avLst>
          </a:prstGeom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7182</TotalTime>
  <Words>853</Words>
  <Application>Microsoft Office PowerPoint</Application>
  <PresentationFormat>Экран (4:3)</PresentationFormat>
  <Paragraphs>192</Paragraphs>
  <Slides>32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Начальная</vt:lpstr>
      <vt:lpstr>Digital hygiene</vt:lpstr>
      <vt:lpstr>Personal information</vt:lpstr>
      <vt:lpstr>GDPR</vt:lpstr>
      <vt:lpstr>Passwords</vt:lpstr>
      <vt:lpstr>Most commonly used  passwords in 2018 by SplashData</vt:lpstr>
      <vt:lpstr>Passwords</vt:lpstr>
      <vt:lpstr>Social engineering</vt:lpstr>
      <vt:lpstr>Phishing</vt:lpstr>
      <vt:lpstr>Example of phishing</vt:lpstr>
      <vt:lpstr>Презентация PowerPoint</vt:lpstr>
      <vt:lpstr>Geography of phishing</vt:lpstr>
      <vt:lpstr>Pirated software</vt:lpstr>
      <vt:lpstr>Pirated software in Central and Eastern European countries</vt:lpstr>
      <vt:lpstr>Antivirus is not a panacea</vt:lpstr>
      <vt:lpstr>Antivirus won’t help you</vt:lpstr>
      <vt:lpstr>Cell phones</vt:lpstr>
      <vt:lpstr>Apps on your cell phone</vt:lpstr>
      <vt:lpstr>Permissions</vt:lpstr>
      <vt:lpstr>Who is reading your email?</vt:lpstr>
      <vt:lpstr>Let’s suppose you are running a bussiness</vt:lpstr>
      <vt:lpstr>Corporate network perimeter</vt:lpstr>
      <vt:lpstr>Common issues with network perimeter</vt:lpstr>
      <vt:lpstr>Critical areas to focus on:</vt:lpstr>
      <vt:lpstr>IoT </vt:lpstr>
      <vt:lpstr>IoT</vt:lpstr>
      <vt:lpstr>Information Security systems components</vt:lpstr>
      <vt:lpstr>1. Predict </vt:lpstr>
      <vt:lpstr>2. Prevent</vt:lpstr>
      <vt:lpstr>2. Prevent</vt:lpstr>
      <vt:lpstr>2. Prevent</vt:lpstr>
      <vt:lpstr>3. Detect</vt:lpstr>
      <vt:lpstr>3. Detect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hygiene</dc:title>
  <dc:creator>User</dc:creator>
  <cp:lastModifiedBy>Tolkyn Dzhangulova</cp:lastModifiedBy>
  <cp:revision>230</cp:revision>
  <dcterms:created xsi:type="dcterms:W3CDTF">2019-01-17T10:45:32Z</dcterms:created>
  <dcterms:modified xsi:type="dcterms:W3CDTF">2019-03-06T10:42:18Z</dcterms:modified>
</cp:coreProperties>
</file>