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65" r:id="rId4"/>
    <p:sldId id="258" r:id="rId5"/>
    <p:sldId id="266" r:id="rId6"/>
    <p:sldId id="260" r:id="rId7"/>
    <p:sldId id="267" r:id="rId8"/>
    <p:sldId id="259" r:id="rId9"/>
    <p:sldId id="268" r:id="rId10"/>
    <p:sldId id="263" r:id="rId11"/>
    <p:sldId id="261" r:id="rId12"/>
    <p:sldId id="269" r:id="rId13"/>
    <p:sldId id="26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s Office" initials="MO" lastIdx="1" clrIdx="0">
    <p:extLst>
      <p:ext uri="{19B8F6BF-5375-455C-9EA6-DF929625EA0E}">
        <p15:presenceInfo xmlns:p15="http://schemas.microsoft.com/office/powerpoint/2012/main" userId="a1e00ebbeea771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pt4web.ru/" TargetMode="External"/><Relationship Id="rId2" Type="http://schemas.openxmlformats.org/officeDocument/2006/relationships/hyperlink" Target="https://infourok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небо, плоский, внешн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838F781-FD61-42C6-9DCE-F8814E15B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0824" y="1726284"/>
            <a:ext cx="6042581" cy="3845184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F29C1D-6433-4217-974E-7B493F785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ПАЦИЕНТОВ</a:t>
            </a:r>
            <a:endParaRPr lang="ru-KZ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8784E304-F06E-4BC7-A7C4-E7678C3FBC9A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791852" y="5892408"/>
            <a:ext cx="11400148" cy="365108"/>
          </a:xfrm>
        </p:spPr>
        <p:txBody>
          <a:bodyPr>
            <a:noAutofit/>
          </a:bodyPr>
          <a:lstStyle/>
          <a:p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Бакалавриат прикладного сестринского дела</a:t>
            </a:r>
            <a:endParaRPr lang="ru-KZ" sz="1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F0C663-71B9-40F8-AAC7-39F975AD9CF6}"/>
              </a:ext>
            </a:extLst>
          </p:cNvPr>
          <p:cNvSpPr txBox="1"/>
          <p:nvPr/>
        </p:nvSpPr>
        <p:spPr>
          <a:xfrm rot="10800000" flipV="1">
            <a:off x="7164370" y="6154754"/>
            <a:ext cx="377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                       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Осетрова Алёна</a:t>
            </a:r>
            <a:endParaRPr lang="ru-K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634BE9-86DF-40EC-8448-686740A9783C}"/>
              </a:ext>
            </a:extLst>
          </p:cNvPr>
          <p:cNvSpPr txBox="1"/>
          <p:nvPr/>
        </p:nvSpPr>
        <p:spPr>
          <a:xfrm>
            <a:off x="3921551" y="6381946"/>
            <a:ext cx="3242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Астана, 2018 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90DB1B-03B1-4E29-9B41-31717089DD08}"/>
              </a:ext>
            </a:extLst>
          </p:cNvPr>
          <p:cNvSpPr txBox="1"/>
          <p:nvPr/>
        </p:nvSpPr>
        <p:spPr>
          <a:xfrm>
            <a:off x="3601039" y="396787"/>
            <a:ext cx="4609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Школа Медицины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Назарбаев Университет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K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672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A1B1FB5C-02AC-4A11-9B9E-D6FAE4AA107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3F72C88A-0506-4B12-8C66-DC95352609D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>
            <a:extLst>
              <a:ext uri="{FF2B5EF4-FFF2-40B4-BE49-F238E27FC236}">
                <a16:creationId xmlns:a16="http://schemas.microsoft.com/office/drawing/2014/main" id="{BE8C338B-9565-4F98-872C-2008B624B5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16BEE-4CE1-4476-BBC5-A416752E6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6" y="640831"/>
            <a:ext cx="8494175" cy="1573863"/>
          </a:xfrm>
        </p:spPr>
        <p:txBody>
          <a:bodyPr>
            <a:normAutofit/>
          </a:bodyPr>
          <a:lstStyle/>
          <a:p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Результат обучения</a:t>
            </a:r>
            <a:endParaRPr lang="ru-KZ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44C78D-E75D-4C71-B4A5-7895C8B921A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828801"/>
            <a:ext cx="10784890" cy="3874416"/>
          </a:xfrm>
        </p:spPr>
        <p:txBody>
          <a:bodyPr>
            <a:normAutofit/>
          </a:bodyPr>
          <a:lstStyle/>
          <a:p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Непрерывное улучшение и поддержание высокого качества услуг и безопасности пациентов</a:t>
            </a:r>
          </a:p>
          <a:p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высококачественной и пациент-ориентированной медицинской помощи</a:t>
            </a:r>
          </a:p>
          <a:p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обучение персонала, пациента и </a:t>
            </a:r>
          </a:p>
          <a:p>
            <a:pPr marL="0" indent="0">
              <a:buNone/>
            </a:pPr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членов его семьи</a:t>
            </a:r>
          </a:p>
          <a:p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KZ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FE8C4FD-CEF0-4A01-8AF2-C41F48442A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6997" y="4307747"/>
            <a:ext cx="2102177" cy="228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39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1AC3DF-E56C-4DE0-A888-6267F3494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470" y="609599"/>
            <a:ext cx="9145369" cy="561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67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2019D-076D-43FD-9C2B-028AFA5C8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2007909" y="4930218"/>
            <a:ext cx="7635712" cy="1508287"/>
          </a:xfrm>
        </p:spPr>
        <p:txBody>
          <a:bodyPr>
            <a:normAutofit/>
          </a:bodyPr>
          <a:lstStyle/>
          <a:p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KZ" sz="3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7D35B15-9584-40C8-B162-7A37DF447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125" y="76199"/>
            <a:ext cx="5382705" cy="538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236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24A463-6AB4-4026-B4A7-2857C2A2F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Использованная литература:</a:t>
            </a:r>
            <a:endParaRPr lang="ru-K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585121-46EB-43BB-B849-027B5CEEC9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2742" y="1781666"/>
            <a:ext cx="10664858" cy="4009533"/>
          </a:xfrm>
        </p:spPr>
        <p:txBody>
          <a:bodyPr>
            <a:normAutofit/>
          </a:bodyPr>
          <a:lstStyle/>
          <a:p>
            <a:r>
              <a:rPr lang="en-US" cap="none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https://infourok.ru</a:t>
            </a: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cap="none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https://ppt4web.ru</a:t>
            </a: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https://www.google.kz</a:t>
            </a:r>
            <a:endParaRPr lang="ru-KZ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935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2F4BA4-AB32-4649-8579-2C871921B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  <a:endParaRPr lang="ru-KZ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40B233-A45B-4905-8990-8E7FD7E546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81666"/>
            <a:ext cx="10363826" cy="4009533"/>
          </a:xfrm>
        </p:spPr>
        <p:txBody>
          <a:bodyPr>
            <a:noAutofit/>
          </a:bodyPr>
          <a:lstStyle/>
          <a:p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30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седации</a:t>
            </a:r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взрослым и детям в отделении</a:t>
            </a:r>
          </a:p>
          <a:p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детей после проведения МРТ обследования</a:t>
            </a:r>
          </a:p>
          <a:p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экстренной помощи пациентам и посетителям отделения</a:t>
            </a:r>
          </a:p>
          <a:p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пациентов после проведения инфузионной терапии</a:t>
            </a:r>
          </a:p>
          <a:p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первичного сестринского осмотра</a:t>
            </a:r>
            <a:endParaRPr lang="ru-KZ" sz="3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38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A5CDDB-7284-4688-AB51-3EC4DCD98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безопасность? </a:t>
            </a:r>
            <a:b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KZ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F36D812E-4594-4672-B21B-7735AB990A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765190" y="1385740"/>
            <a:ext cx="8961753" cy="238498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обеспечение пациентам и медицинским работникам условия комфорта и безопасности, позволяющие эффективно удовлетворять все жизненно важные потребности в условиях стационара.</a:t>
            </a:r>
            <a:endParaRPr lang="ru-KZ" sz="3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43440FF-5FCB-4DBB-B97F-AA89D18705C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48475" y="4763"/>
            <a:ext cx="2616716" cy="342423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726813-3075-43F8-A138-28CF6BBD6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748" y="3544478"/>
            <a:ext cx="4389585" cy="319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49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166DB98-302A-46FE-BE82-C13AF10BC1F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Изображение выглядит как электрони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34059663-8A30-44C3-8C60-8F31A6FE55D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Изображение выглядит как одежда, женщ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3FD0A98-3179-4B21-A946-52955CED9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8165" y="2007909"/>
            <a:ext cx="7532016" cy="4371681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Picture 12" descr="Изображение выглядит как бильярдный шар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1DA5DBE7-7AAD-48D9-A121-8102870FD7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F29C1D-6433-4217-974E-7B493F7850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949" y="294033"/>
            <a:ext cx="11635105" cy="1204830"/>
          </a:xfrm>
        </p:spPr>
        <p:txBody>
          <a:bodyPr>
            <a:noAutofit/>
          </a:bodyPr>
          <a:lstStyle/>
          <a:p>
            <a:pPr algn="l"/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Идентификационный браслет во избежание медицинских ошибок.</a:t>
            </a:r>
            <a:endParaRPr lang="ru-KZ" sz="3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341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120660E-F826-4655-BB97-984B17FE52E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B36D89EE-FA2B-4C32-8C00-B2C6ED2123E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8307F8-152F-4244-A9FE-8D30EFFB79F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5C6575AA-9669-41FA-99A6-E62765B3B9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65608" y="2987040"/>
            <a:ext cx="10246936" cy="9015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Точная и чёткая информация залог успешного лечения.</a:t>
            </a:r>
            <a:endParaRPr lang="ru-KZ" sz="3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E1D125F-9CD9-4478-8451-833179A4F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5122" y="152244"/>
            <a:ext cx="6217920" cy="280415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B7900AE-7B9A-4BE2-AFFA-E6B6F0A021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6573" y="4110087"/>
            <a:ext cx="5158635" cy="252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829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2DC850-EA20-4A36-B13A-07659BE09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64" y="207467"/>
            <a:ext cx="5101396" cy="3129622"/>
          </a:xfrm>
          <a:prstGeom prst="rect">
            <a:avLst/>
          </a:prstGeom>
        </p:spPr>
      </p:pic>
      <p:sp>
        <p:nvSpPr>
          <p:cNvPr id="8" name="Объект 7">
            <a:extLst>
              <a:ext uri="{FF2B5EF4-FFF2-40B4-BE49-F238E27FC236}">
                <a16:creationId xmlns:a16="http://schemas.microsoft.com/office/drawing/2014/main" id="{BD00C482-E475-4717-906B-3BDB68BDE30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6264" y="3789575"/>
            <a:ext cx="6155365" cy="21116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Пациенты, получающие препараты высокого риска должны быть под особым наблюдением медицинского персонала.</a:t>
            </a:r>
            <a:endParaRPr lang="ru-KZ" sz="3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068213B-DD18-4041-99C2-580E34FC9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714" y="3610465"/>
            <a:ext cx="5017864" cy="292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7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2052095-6D4E-412C-BDAD-22612DA69DA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8606ADE0-AB1F-4565-8DAA-F9038957256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3">
            <a:extLst>
              <a:ext uri="{FF2B5EF4-FFF2-40B4-BE49-F238E27FC236}">
                <a16:creationId xmlns:a16="http://schemas.microsoft.com/office/drawing/2014/main" id="{B504BB70-2F9A-4837-B7AA-13366EDD8F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97" y="157898"/>
            <a:ext cx="4346528" cy="2575873"/>
          </a:xfrm>
          <a:prstGeom prst="roundRect">
            <a:avLst>
              <a:gd name="adj" fmla="val 298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F77F438-9D32-4287-9708-0AC36FEBC92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D69FEFAE-31C4-45A9-AA57-8650F8BA06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31129" y="2733773"/>
            <a:ext cx="11287686" cy="10652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пациентам, которым планируется проведение инвазивных и/ или хирургических процедур, проводится верификация участка оперативного вмешательства. </a:t>
            </a:r>
            <a:endParaRPr lang="ru-KZ" sz="3000" cap="none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1EF97EF-2992-49AF-A6DD-5A96BD2046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8702" y="3956901"/>
            <a:ext cx="4732256" cy="272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819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F29C1D-6433-4217-974E-7B493F785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/>
            </a:br>
            <a:endParaRPr lang="ru-KZ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299F446-3D6D-4EF6-BD42-026E0F186A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27522" y="3381176"/>
            <a:ext cx="10152668" cy="12621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фактором снижения внутрибольничных инфекций    </a:t>
            </a:r>
          </a:p>
          <a:p>
            <a:pPr marL="0" indent="0">
              <a:buNone/>
            </a:pPr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является гигиена рук.</a:t>
            </a:r>
            <a:endParaRPr lang="ru-KZ" sz="3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676AE5-07E2-4EB7-A9F4-E56CECE6E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092" y="139310"/>
            <a:ext cx="5854046" cy="324186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25111F-FCE2-4974-AC89-217CB8251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598" y="3940404"/>
            <a:ext cx="2752627" cy="272582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E184032-B885-420A-93EC-C41F30AC7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14" y="4285618"/>
            <a:ext cx="3294607" cy="229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848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575E7A5-272A-41A6-8D14-90E721051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625" y="3629320"/>
            <a:ext cx="4587711" cy="2978870"/>
          </a:xfrm>
          <a:prstGeom prst="roundRect">
            <a:avLst>
              <a:gd name="adj" fmla="val 5301"/>
            </a:avLst>
          </a:prstGeom>
          <a:ln w="82550" cap="sq">
            <a:noFill/>
            <a:miter lim="800000"/>
          </a:ln>
          <a:effectLst/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DE691B30-AA21-477E-9A03-432B9094D2F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20687" y="2927024"/>
            <a:ext cx="10856913" cy="7022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ru-RU" sz="3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 падения оценивается при первичном сестринском осмотре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1127BF8-E0AD-44B6-9A1C-E7C5C70AA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5625" y="142655"/>
            <a:ext cx="4289195" cy="278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1094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757</TotalTime>
  <Words>197</Words>
  <Application>Microsoft Office PowerPoint</Application>
  <PresentationFormat>Широкоэкранный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Tw Cen MT</vt:lpstr>
      <vt:lpstr>Капля</vt:lpstr>
      <vt:lpstr>БЕЗОПАСНОСТЬ ПАЦИЕНТОВ</vt:lpstr>
      <vt:lpstr>Актуальность проблемы</vt:lpstr>
      <vt:lpstr>Что такое безопасность?  </vt:lpstr>
      <vt:lpstr>Идентификационный браслет во избежание медицинских ошибок.</vt:lpstr>
      <vt:lpstr>Презентация PowerPoint</vt:lpstr>
      <vt:lpstr>Презентация PowerPoint</vt:lpstr>
      <vt:lpstr>Презентация PowerPoint</vt:lpstr>
      <vt:lpstr>. </vt:lpstr>
      <vt:lpstr>Презентация PowerPoint</vt:lpstr>
      <vt:lpstr>                    Результат обучения</vt:lpstr>
      <vt:lpstr>Презентация PowerPoint</vt:lpstr>
      <vt:lpstr>Вопросы</vt:lpstr>
      <vt:lpstr>Использованная литература: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ПАЦИЕНТОВ</dc:title>
  <dc:creator>Ms Office</dc:creator>
  <cp:lastModifiedBy>Ms Office</cp:lastModifiedBy>
  <cp:revision>56</cp:revision>
  <dcterms:created xsi:type="dcterms:W3CDTF">2018-03-12T13:51:07Z</dcterms:created>
  <dcterms:modified xsi:type="dcterms:W3CDTF">2018-03-27T17:18:50Z</dcterms:modified>
</cp:coreProperties>
</file>