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91" r:id="rId4"/>
    <p:sldId id="290" r:id="rId5"/>
    <p:sldId id="289" r:id="rId6"/>
    <p:sldId id="285" r:id="rId7"/>
    <p:sldId id="288" r:id="rId8"/>
    <p:sldId id="287" r:id="rId9"/>
    <p:sldId id="292" r:id="rId10"/>
    <p:sldId id="29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70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C963AE0-A40C-49A0-B1C0-E3F3E57F0EFE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0A53015-AB7C-4062-8F31-5D5AF2131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smtClean="0"/>
              <a:t>4th International Conference on Advances in Social Sciences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149080"/>
            <a:ext cx="3309803" cy="180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Kuala Lumpur, Malaysia</a:t>
            </a:r>
          </a:p>
          <a:p>
            <a:r>
              <a:rPr lang="en-US" dirty="0" smtClean="0"/>
              <a:t>27-28 December, 2014</a:t>
            </a:r>
          </a:p>
          <a:p>
            <a:endParaRPr lang="en-US" dirty="0" smtClean="0"/>
          </a:p>
          <a:p>
            <a:r>
              <a:rPr lang="en-US" sz="1100" dirty="0" err="1" smtClean="0"/>
              <a:t>Madina</a:t>
            </a:r>
            <a:r>
              <a:rPr lang="en-US" sz="1100" dirty="0" smtClean="0"/>
              <a:t> </a:t>
            </a:r>
            <a:r>
              <a:rPr lang="en-US" sz="1100" dirty="0" err="1" smtClean="0"/>
              <a:t>Assangaliyeva</a:t>
            </a:r>
            <a:endParaRPr lang="en-US" sz="1100" dirty="0" smtClean="0"/>
          </a:p>
          <a:p>
            <a:r>
              <a:rPr lang="en-US" sz="1100" dirty="0" smtClean="0"/>
              <a:t>Katrina Griffiths</a:t>
            </a:r>
          </a:p>
          <a:p>
            <a:r>
              <a:rPr lang="en-US" sz="1100" dirty="0" smtClean="0"/>
              <a:t>Jennifer </a:t>
            </a:r>
            <a:r>
              <a:rPr lang="en-US" sz="1100" dirty="0" err="1" smtClean="0"/>
              <a:t>Rempel</a:t>
            </a:r>
            <a:endParaRPr lang="en-US" sz="1100" dirty="0" smtClean="0"/>
          </a:p>
          <a:p>
            <a:r>
              <a:rPr lang="en-US" sz="1100" dirty="0" smtClean="0"/>
              <a:t>Sara Rizzo</a:t>
            </a:r>
          </a:p>
          <a:p>
            <a:r>
              <a:rPr lang="en-US" sz="1100" dirty="0" smtClean="0"/>
              <a:t>Rebecca </a:t>
            </a:r>
            <a:r>
              <a:rPr lang="en-US" sz="1100" dirty="0" err="1" smtClean="0"/>
              <a:t>Slaven</a:t>
            </a:r>
            <a:endParaRPr lang="en-US" sz="11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16016" y="1196752"/>
            <a:ext cx="3313355" cy="1126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Global Research and Development Services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869160"/>
            <a:ext cx="1152128" cy="1030475"/>
          </a:xfrm>
          <a:prstGeom prst="rect">
            <a:avLst/>
          </a:prstGeom>
          <a:ln w="9525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76338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05752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Questions?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5517232"/>
            <a:ext cx="6777317" cy="315397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720080"/>
          </a:xfrm>
        </p:spPr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1043608" y="1674362"/>
            <a:ext cx="7021400" cy="4132077"/>
          </a:xfrm>
        </p:spPr>
        <p:txBody>
          <a:bodyPr>
            <a:normAutofit/>
          </a:bodyPr>
          <a:lstStyle/>
          <a:p>
            <a:pPr marL="68580" indent="0">
              <a:lnSpc>
                <a:spcPct val="110000"/>
              </a:lnSpc>
              <a:buNone/>
            </a:pPr>
            <a:r>
              <a:rPr lang="en-US" sz="2200" dirty="0" smtClean="0"/>
              <a:t>The purpose of the 4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International Conference on Advances in Social Sciences is:</a:t>
            </a:r>
          </a:p>
          <a:p>
            <a:pPr marL="68580" indent="0" algn="ctr">
              <a:lnSpc>
                <a:spcPct val="110000"/>
              </a:lnSpc>
              <a:buNone/>
            </a:pPr>
            <a:r>
              <a:rPr lang="en-US" sz="1900" i="1" dirty="0" smtClean="0"/>
              <a:t>“to promote international dissemination of knowledge and development of cross-national academic fraternity”.</a:t>
            </a:r>
          </a:p>
          <a:p>
            <a:endParaRPr lang="en-US" dirty="0"/>
          </a:p>
        </p:txBody>
      </p:sp>
      <p:pic>
        <p:nvPicPr>
          <p:cNvPr id="1026" name="Picture 2" descr="C:\Users\rebecca.slaven\Desktop\10896409_654189364691711_2678457692181514960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40400" y="-1925638"/>
            <a:ext cx="5393416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744" y="3284984"/>
            <a:ext cx="4369728" cy="29167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1080120"/>
          </a:xfrm>
        </p:spPr>
        <p:txBody>
          <a:bodyPr>
            <a:normAutofit/>
          </a:bodyPr>
          <a:lstStyle/>
          <a:p>
            <a:r>
              <a:rPr lang="en-US" dirty="0"/>
              <a:t>Knowledge Management 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en-US" sz="1800" dirty="0">
                <a:solidFill>
                  <a:schemeClr val="tx1"/>
                </a:solidFill>
              </a:rPr>
              <a:t>Dr. V.P </a:t>
            </a:r>
            <a:r>
              <a:rPr lang="en-US" sz="1800" dirty="0" err="1">
                <a:solidFill>
                  <a:schemeClr val="tx1"/>
                </a:solidFill>
              </a:rPr>
              <a:t>Kallimani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Universiti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Teknologi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Petronas</a:t>
            </a:r>
            <a:r>
              <a:rPr lang="en-US" sz="1800" dirty="0">
                <a:solidFill>
                  <a:schemeClr val="tx1"/>
                </a:solidFill>
              </a:rPr>
              <a:t>, Malaysia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3420152" cy="259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4645152" y="2313431"/>
            <a:ext cx="3419856" cy="34930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smtClean="0"/>
              <a:t>KM systems typically preserve organizational knowledge by means of paper documents or computer files. </a:t>
            </a:r>
          </a:p>
          <a:p>
            <a:endParaRPr lang="en-US" sz="900" smtClean="0"/>
          </a:p>
          <a:p>
            <a:r>
              <a:rPr lang="en-US" sz="1900" smtClean="0"/>
              <a:t>KM software programs can be of great value in collecting, storing, and distributing knowledge within an organization.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95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1080120"/>
          </a:xfrm>
        </p:spPr>
        <p:txBody>
          <a:bodyPr>
            <a:normAutofit/>
          </a:bodyPr>
          <a:lstStyle/>
          <a:p>
            <a:r>
              <a:rPr lang="en-US" dirty="0"/>
              <a:t>Knowledge Management </a:t>
            </a:r>
            <a:br>
              <a:rPr lang="en-US" dirty="0"/>
            </a:br>
            <a:r>
              <a:rPr lang="en-US" sz="1800" dirty="0">
                <a:solidFill>
                  <a:schemeClr val="tx1"/>
                </a:solidFill>
              </a:rPr>
              <a:t>at NU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The KM system at NUL could be streamlined.</a:t>
            </a:r>
          </a:p>
          <a:p>
            <a:endParaRPr lang="en-US" sz="2200" dirty="0"/>
          </a:p>
          <a:p>
            <a:r>
              <a:rPr lang="en-US" sz="2200" dirty="0"/>
              <a:t>Some paper documents could be eliminated and knowledge sharing incentivized by implementing an intranet system.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94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920880" cy="108012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Intellectual Property Awareness 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en-US" sz="1800" dirty="0" err="1">
                <a:solidFill>
                  <a:schemeClr val="tx1"/>
                </a:solidFill>
              </a:rPr>
              <a:t>Siti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Aisah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Binti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Sahlan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Universiti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Teknologi</a:t>
            </a:r>
            <a:r>
              <a:rPr lang="en-US" sz="1800" dirty="0">
                <a:solidFill>
                  <a:schemeClr val="tx1"/>
                </a:solidFill>
              </a:rPr>
              <a:t> Malaysia (Kuala Lumpur)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645152" y="2313431"/>
            <a:ext cx="3419856" cy="34930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smtClean="0"/>
              <a:t>Students in the UK showed greater awareness of IP rights than Malaysian students, likely due to focus on IP rights in UK education.</a:t>
            </a:r>
          </a:p>
          <a:p>
            <a:endParaRPr lang="en-US" sz="1900" smtClean="0"/>
          </a:p>
          <a:p>
            <a:r>
              <a:rPr lang="en-US" sz="1900" smtClean="0"/>
              <a:t>Educators and librarians have a role to play in educating students on IP rights.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3420152" cy="265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36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920880" cy="108012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Intellectual Property Awareness </a:t>
            </a:r>
            <a:r>
              <a:rPr lang="en-US" dirty="0"/>
              <a:t/>
            </a:r>
            <a:br>
              <a:rPr lang="en-US" dirty="0"/>
            </a:br>
            <a:r>
              <a:rPr lang="en-US" sz="1600" dirty="0">
                <a:solidFill>
                  <a:schemeClr val="tx1"/>
                </a:solidFill>
              </a:rPr>
              <a:t>at NU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/>
              <a:t>SLs typically include discussion of IP rights in instruction sessions.</a:t>
            </a:r>
          </a:p>
          <a:p>
            <a:endParaRPr lang="en-US" sz="2100" dirty="0"/>
          </a:p>
          <a:p>
            <a:r>
              <a:rPr lang="en-US" sz="2100" dirty="0"/>
              <a:t>IP awareness messages can also be distributed among students via posters, videos, and social media.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1080120"/>
          </a:xfrm>
        </p:spPr>
        <p:txBody>
          <a:bodyPr>
            <a:normAutofit/>
          </a:bodyPr>
          <a:lstStyle/>
          <a:p>
            <a:r>
              <a:rPr lang="en-US" dirty="0" smtClean="0"/>
              <a:t>Inquiry-Based Learning </a:t>
            </a:r>
            <a:br>
              <a:rPr lang="en-US" dirty="0" smtClean="0"/>
            </a:br>
            <a:r>
              <a:rPr lang="en-US" sz="1600" dirty="0" err="1" smtClean="0">
                <a:solidFill>
                  <a:schemeClr val="tx1"/>
                </a:solidFill>
              </a:rPr>
              <a:t>Tze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Jiun</a:t>
            </a:r>
            <a:r>
              <a:rPr lang="en-US" sz="1600" dirty="0" smtClean="0">
                <a:solidFill>
                  <a:schemeClr val="tx1"/>
                </a:solidFill>
              </a:rPr>
              <a:t> Lee, Centre for Pre-University Studies, Malaysia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3400" dirty="0" smtClean="0"/>
              <a:t>Inquiry-based learning aims to engage students beyond typical classroom lectures. </a:t>
            </a:r>
          </a:p>
          <a:p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3400" dirty="0" smtClean="0"/>
              <a:t>This involves students being left more on their own to:</a:t>
            </a:r>
          </a:p>
          <a:p>
            <a:pPr lvl="1">
              <a:lnSpc>
                <a:spcPct val="150000"/>
              </a:lnSpc>
            </a:pPr>
            <a:r>
              <a:rPr lang="en-US" sz="3400" dirty="0" smtClean="0"/>
              <a:t> solve problems</a:t>
            </a:r>
          </a:p>
          <a:p>
            <a:pPr lvl="1">
              <a:lnSpc>
                <a:spcPct val="150000"/>
              </a:lnSpc>
            </a:pPr>
            <a:r>
              <a:rPr lang="en-US" sz="3400" dirty="0" smtClean="0"/>
              <a:t>formulate explanations</a:t>
            </a:r>
          </a:p>
          <a:p>
            <a:pPr lvl="1">
              <a:lnSpc>
                <a:spcPct val="150000"/>
              </a:lnSpc>
            </a:pPr>
            <a:r>
              <a:rPr lang="en-US" sz="3400" dirty="0" smtClean="0"/>
              <a:t>design research procedures</a:t>
            </a:r>
          </a:p>
          <a:p>
            <a:pPr lvl="1">
              <a:lnSpc>
                <a:spcPct val="150000"/>
              </a:lnSpc>
            </a:pPr>
            <a:r>
              <a:rPr lang="en-US" sz="3400" dirty="0" smtClean="0"/>
              <a:t>create their own research questions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9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1080120"/>
          </a:xfrm>
        </p:spPr>
        <p:txBody>
          <a:bodyPr>
            <a:normAutofit/>
          </a:bodyPr>
          <a:lstStyle/>
          <a:p>
            <a:r>
              <a:rPr lang="en-US" dirty="0" smtClean="0"/>
              <a:t>Inquiry-Based Learning </a:t>
            </a:r>
            <a:br>
              <a:rPr lang="en-US" dirty="0" smtClean="0"/>
            </a:br>
            <a:r>
              <a:rPr lang="en-US" sz="1600" dirty="0" smtClean="0">
                <a:solidFill>
                  <a:schemeClr val="tx1"/>
                </a:solidFill>
              </a:rPr>
              <a:t>at NU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3500" dirty="0"/>
              <a:t>Studies about the effectiveness of IBL v. traditional lectures are inconclusive, likely because people have widely varying learning styles.</a:t>
            </a:r>
          </a:p>
          <a:p>
            <a:pPr>
              <a:lnSpc>
                <a:spcPct val="150000"/>
              </a:lnSpc>
            </a:pPr>
            <a:r>
              <a:rPr lang="en-US" sz="3500" dirty="0"/>
              <a:t>Many faculty at NU use a combination of both traditional lectures and IBL. </a:t>
            </a:r>
          </a:p>
          <a:p>
            <a:pPr>
              <a:lnSpc>
                <a:spcPct val="150000"/>
              </a:lnSpc>
            </a:pPr>
            <a:r>
              <a:rPr lang="en-US" sz="3500" dirty="0"/>
              <a:t>At the library, we could incorporate more problem-solving into our sessions.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5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4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r>
              <a:rPr lang="en-US" dirty="0" smtClean="0"/>
              <a:t>International Conference on Advances in Social Sciences provided us with a great opportunity to discover how Social Sciences research can impact Libraries.</a:t>
            </a:r>
          </a:p>
          <a:p>
            <a:r>
              <a:rPr lang="en-US" dirty="0" smtClean="0"/>
              <a:t>It was also a chance to meet professionals and researchers from all over the world!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330</TotalTime>
  <Words>332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4th International Conference on Advances in Social Sciences </vt:lpstr>
      <vt:lpstr>Background Information</vt:lpstr>
      <vt:lpstr>Knowledge Management  Dr. V.P Kallimani, Universiti Teknologi Petronas, Malaysia</vt:lpstr>
      <vt:lpstr>Knowledge Management  at NU</vt:lpstr>
      <vt:lpstr>Intellectual Property Awareness  Siti Aisah Binti Sahlan, Universiti Teknologi Malaysia (Kuala Lumpur)</vt:lpstr>
      <vt:lpstr>Intellectual Property Awareness  at NU</vt:lpstr>
      <vt:lpstr>Inquiry-Based Learning  Tze Jiun Lee, Centre for Pre-University Studies, Malaysia</vt:lpstr>
      <vt:lpstr>Inquiry-Based Learning  at NU</vt:lpstr>
      <vt:lpstr>Conclusion</vt:lpstr>
      <vt:lpstr>Questions?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Rempel</dc:creator>
  <cp:lastModifiedBy>Jennifer Rempel</cp:lastModifiedBy>
  <cp:revision>70</cp:revision>
  <dcterms:created xsi:type="dcterms:W3CDTF">2015-01-18T05:24:39Z</dcterms:created>
  <dcterms:modified xsi:type="dcterms:W3CDTF">2015-05-19T02:42:59Z</dcterms:modified>
</cp:coreProperties>
</file>