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8"/>
  </p:notesMasterIdLst>
  <p:sldIdLst>
    <p:sldId id="256" r:id="rId2"/>
    <p:sldId id="257" r:id="rId3"/>
    <p:sldId id="258" r:id="rId4"/>
    <p:sldId id="286" r:id="rId5"/>
    <p:sldId id="272" r:id="rId6"/>
    <p:sldId id="266" r:id="rId7"/>
    <p:sldId id="270" r:id="rId8"/>
    <p:sldId id="278" r:id="rId9"/>
    <p:sldId id="274" r:id="rId10"/>
    <p:sldId id="259" r:id="rId11"/>
    <p:sldId id="279" r:id="rId12"/>
    <p:sldId id="288" r:id="rId13"/>
    <p:sldId id="276" r:id="rId14"/>
    <p:sldId id="292" r:id="rId15"/>
    <p:sldId id="289" r:id="rId16"/>
    <p:sldId id="291" r:id="rId17"/>
    <p:sldId id="282" r:id="rId18"/>
    <p:sldId id="281" r:id="rId19"/>
    <p:sldId id="283" r:id="rId20"/>
    <p:sldId id="285" r:id="rId21"/>
    <p:sldId id="275" r:id="rId22"/>
    <p:sldId id="260" r:id="rId23"/>
    <p:sldId id="296" r:id="rId24"/>
    <p:sldId id="297" r:id="rId25"/>
    <p:sldId id="299" r:id="rId26"/>
    <p:sldId id="295"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Светлый стиль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12C8C85-51F0-491E-9774-3900AFEF0FD7}" styleName="Светлый стиль 2 — акцент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50" autoAdjust="0"/>
    <p:restoredTop sz="94660"/>
  </p:normalViewPr>
  <p:slideViewPr>
    <p:cSldViewPr snapToGrid="0">
      <p:cViewPr varScale="1">
        <p:scale>
          <a:sx n="66" d="100"/>
          <a:sy n="66" d="100"/>
        </p:scale>
        <p:origin x="87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4634F1-3F54-4F61-82B1-29FAF6AA0593}" type="doc">
      <dgm:prSet loTypeId="urn:microsoft.com/office/officeart/2005/8/layout/radial5" loCatId="cycle" qsTypeId="urn:microsoft.com/office/officeart/2005/8/quickstyle/3d1" qsCatId="3D" csTypeId="urn:microsoft.com/office/officeart/2005/8/colors/accent3_1" csCatId="accent3" phldr="1"/>
      <dgm:spPr/>
      <dgm:t>
        <a:bodyPr/>
        <a:lstStyle/>
        <a:p>
          <a:endParaRPr lang="ru-RU"/>
        </a:p>
      </dgm:t>
    </dgm:pt>
    <dgm:pt modelId="{5FACCE07-EA7C-4B35-A311-6745E5AB4E20}">
      <dgm:prSet phldrT="[Текст]" custT="1"/>
      <dgm:spPr/>
      <dgm:t>
        <a:bodyPr/>
        <a:lstStyle/>
        <a:p>
          <a:r>
            <a:rPr lang="en-US" sz="2000" dirty="0" smtClean="0">
              <a:latin typeface="Times New Roman" panose="02020603050405020304" pitchFamily="18" charset="0"/>
              <a:cs typeface="Times New Roman" panose="02020603050405020304" pitchFamily="18" charset="0"/>
            </a:rPr>
            <a:t>Mathematical models</a:t>
          </a:r>
          <a:endParaRPr lang="ru-RU" sz="2000" dirty="0">
            <a:latin typeface="Times New Roman" panose="02020603050405020304" pitchFamily="18" charset="0"/>
            <a:cs typeface="Times New Roman" panose="02020603050405020304" pitchFamily="18" charset="0"/>
          </a:endParaRPr>
        </a:p>
      </dgm:t>
    </dgm:pt>
    <dgm:pt modelId="{CB45E7CE-1880-4E41-A08C-0BD80163C9BB}" type="parTrans" cxnId="{BA2E4CE5-6141-499E-81D2-DECCB1E4945E}">
      <dgm:prSet/>
      <dgm:spPr/>
      <dgm:t>
        <a:bodyPr/>
        <a:lstStyle/>
        <a:p>
          <a:endParaRPr lang="ru-RU"/>
        </a:p>
      </dgm:t>
    </dgm:pt>
    <dgm:pt modelId="{6A0F2DB3-B1E3-4349-8DFE-FFF0FB5A42FC}" type="sibTrans" cxnId="{BA2E4CE5-6141-499E-81D2-DECCB1E4945E}">
      <dgm:prSet/>
      <dgm:spPr/>
      <dgm:t>
        <a:bodyPr/>
        <a:lstStyle/>
        <a:p>
          <a:endParaRPr lang="ru-RU"/>
        </a:p>
      </dgm:t>
    </dgm:pt>
    <dgm:pt modelId="{96F5F1AD-2603-4825-85D0-45DD3620299E}">
      <dgm:prSet phldrT="[Текст]" custT="1"/>
      <dgm:spPr/>
      <dgm:t>
        <a:bodyPr/>
        <a:lstStyle/>
        <a:p>
          <a:r>
            <a:rPr lang="en-US" sz="2000" dirty="0" smtClean="0">
              <a:latin typeface="Times New Roman" panose="02020603050405020304" pitchFamily="18" charset="0"/>
              <a:cs typeface="Times New Roman" panose="02020603050405020304" pitchFamily="18" charset="0"/>
            </a:rPr>
            <a:t>Continuum</a:t>
          </a:r>
          <a:endParaRPr lang="ru-RU" sz="2000" dirty="0">
            <a:latin typeface="Times New Roman" panose="02020603050405020304" pitchFamily="18" charset="0"/>
            <a:cs typeface="Times New Roman" panose="02020603050405020304" pitchFamily="18" charset="0"/>
          </a:endParaRPr>
        </a:p>
      </dgm:t>
    </dgm:pt>
    <dgm:pt modelId="{0F21F3ED-7AF7-49EC-8E6F-8D1335AA97C0}" type="parTrans" cxnId="{BDF540AA-0205-49AC-83FD-9F4DEAAD8EF8}">
      <dgm:prSet/>
      <dgm:spPr/>
      <dgm:t>
        <a:bodyPr/>
        <a:lstStyle/>
        <a:p>
          <a:endParaRPr lang="ru-RU"/>
        </a:p>
      </dgm:t>
    </dgm:pt>
    <dgm:pt modelId="{87DBF10A-5046-4046-AB4A-37F3738CD918}" type="sibTrans" cxnId="{BDF540AA-0205-49AC-83FD-9F4DEAAD8EF8}">
      <dgm:prSet/>
      <dgm:spPr/>
      <dgm:t>
        <a:bodyPr/>
        <a:lstStyle/>
        <a:p>
          <a:endParaRPr lang="ru-RU"/>
        </a:p>
      </dgm:t>
    </dgm:pt>
    <dgm:pt modelId="{EF63E8B1-A0D2-48AE-8AD6-AFE256CE2082}">
      <dgm:prSet phldrT="[Текст]" custT="1"/>
      <dgm:spPr/>
      <dgm:t>
        <a:bodyPr/>
        <a:lstStyle/>
        <a:p>
          <a:r>
            <a:rPr lang="en-US" sz="2000" dirty="0" smtClean="0">
              <a:latin typeface="Times New Roman" panose="02020603050405020304" pitchFamily="18" charset="0"/>
              <a:cs typeface="Times New Roman" panose="02020603050405020304" pitchFamily="18" charset="0"/>
            </a:rPr>
            <a:t>Individual based (</a:t>
          </a:r>
          <a:r>
            <a:rPr lang="en-US" sz="2000" dirty="0" err="1" smtClean="0">
              <a:latin typeface="Times New Roman" panose="02020603050405020304" pitchFamily="18" charset="0"/>
              <a:cs typeface="Times New Roman" panose="02020603050405020304" pitchFamily="18" charset="0"/>
            </a:rPr>
            <a:t>IbM</a:t>
          </a:r>
          <a:r>
            <a:rPr lang="en-US"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dgm:t>
    </dgm:pt>
    <dgm:pt modelId="{AEF8FAAF-7ADF-4130-8043-6499A68F99B8}" type="parTrans" cxnId="{04FE60C0-7BD5-4C4A-A2A2-CC49966E6883}">
      <dgm:prSet/>
      <dgm:spPr/>
      <dgm:t>
        <a:bodyPr/>
        <a:lstStyle/>
        <a:p>
          <a:endParaRPr lang="ru-RU"/>
        </a:p>
      </dgm:t>
    </dgm:pt>
    <dgm:pt modelId="{97619A2A-223B-4869-A8BD-FFC50B09400F}" type="sibTrans" cxnId="{04FE60C0-7BD5-4C4A-A2A2-CC49966E6883}">
      <dgm:prSet/>
      <dgm:spPr/>
      <dgm:t>
        <a:bodyPr/>
        <a:lstStyle/>
        <a:p>
          <a:endParaRPr lang="ru-RU"/>
        </a:p>
      </dgm:t>
    </dgm:pt>
    <dgm:pt modelId="{1A5175A4-55F1-455B-92EF-699783BD2DC9}">
      <dgm:prSet phldrT="[Текст]" custT="1"/>
      <dgm:spPr/>
      <dgm:t>
        <a:bodyPr/>
        <a:lstStyle/>
        <a:p>
          <a:r>
            <a:rPr lang="en-US" sz="2000" dirty="0" smtClean="0">
              <a:latin typeface="Times New Roman" panose="02020603050405020304" pitchFamily="18" charset="0"/>
              <a:cs typeface="Times New Roman" panose="02020603050405020304" pitchFamily="18" charset="0"/>
            </a:rPr>
            <a:t>Cellular automata (CA)</a:t>
          </a:r>
          <a:endParaRPr lang="ru-RU" sz="2000" dirty="0">
            <a:latin typeface="Times New Roman" panose="02020603050405020304" pitchFamily="18" charset="0"/>
            <a:cs typeface="Times New Roman" panose="02020603050405020304" pitchFamily="18" charset="0"/>
          </a:endParaRPr>
        </a:p>
      </dgm:t>
    </dgm:pt>
    <dgm:pt modelId="{75013BF3-0BC6-439C-B020-4662AE0883C5}" type="parTrans" cxnId="{988C319E-999D-4985-BEE2-C28D7625ACEA}">
      <dgm:prSet/>
      <dgm:spPr/>
      <dgm:t>
        <a:bodyPr/>
        <a:lstStyle/>
        <a:p>
          <a:endParaRPr lang="ru-RU"/>
        </a:p>
      </dgm:t>
    </dgm:pt>
    <dgm:pt modelId="{4430E3D3-7F8C-4936-BE46-F0E0BCE5BAFD}" type="sibTrans" cxnId="{988C319E-999D-4985-BEE2-C28D7625ACEA}">
      <dgm:prSet/>
      <dgm:spPr/>
      <dgm:t>
        <a:bodyPr/>
        <a:lstStyle/>
        <a:p>
          <a:endParaRPr lang="ru-RU"/>
        </a:p>
      </dgm:t>
    </dgm:pt>
    <dgm:pt modelId="{C903A5FD-F464-4F26-A545-70D689F6B3A6}">
      <dgm:prSet phldrT="[Текст]" custT="1"/>
      <dgm:spPr/>
      <dgm:t>
        <a:bodyPr/>
        <a:lstStyle/>
        <a:p>
          <a:r>
            <a:rPr lang="en-US" sz="2000" dirty="0" smtClean="0">
              <a:latin typeface="Times New Roman" panose="02020603050405020304" pitchFamily="18" charset="0"/>
              <a:cs typeface="Times New Roman" panose="02020603050405020304" pitchFamily="18" charset="0"/>
            </a:rPr>
            <a:t>Hybrid models</a:t>
          </a:r>
          <a:endParaRPr lang="ru-RU" sz="2000" dirty="0">
            <a:latin typeface="Times New Roman" panose="02020603050405020304" pitchFamily="18" charset="0"/>
            <a:cs typeface="Times New Roman" panose="02020603050405020304" pitchFamily="18" charset="0"/>
          </a:endParaRPr>
        </a:p>
      </dgm:t>
    </dgm:pt>
    <dgm:pt modelId="{AABB460F-7173-4083-864A-B7E906047403}" type="parTrans" cxnId="{49AB2712-8E33-463B-8B92-418418DC9F5B}">
      <dgm:prSet/>
      <dgm:spPr/>
      <dgm:t>
        <a:bodyPr/>
        <a:lstStyle/>
        <a:p>
          <a:endParaRPr lang="ru-RU"/>
        </a:p>
      </dgm:t>
    </dgm:pt>
    <dgm:pt modelId="{97C5F32E-CC6A-4524-AD4F-A7BBA5B4B15D}" type="sibTrans" cxnId="{49AB2712-8E33-463B-8B92-418418DC9F5B}">
      <dgm:prSet/>
      <dgm:spPr/>
      <dgm:t>
        <a:bodyPr/>
        <a:lstStyle/>
        <a:p>
          <a:endParaRPr lang="ru-RU"/>
        </a:p>
      </dgm:t>
    </dgm:pt>
    <dgm:pt modelId="{256D9B74-6B4A-4698-8CFA-621ADAEF55F6}">
      <dgm:prSet custT="1"/>
      <dgm:spPr/>
      <dgm:t>
        <a:bodyPr/>
        <a:lstStyle/>
        <a:p>
          <a:r>
            <a:rPr lang="en-US" sz="2000" b="0" dirty="0" smtClean="0">
              <a:latin typeface="Times New Roman" panose="02020603050405020304" pitchFamily="18" charset="0"/>
              <a:cs typeface="Times New Roman" panose="02020603050405020304" pitchFamily="18" charset="0"/>
            </a:rPr>
            <a:t>Agent based (ABM)</a:t>
          </a:r>
          <a:endParaRPr lang="ru-RU" sz="2000" b="0" dirty="0">
            <a:latin typeface="Times New Roman" panose="02020603050405020304" pitchFamily="18" charset="0"/>
            <a:cs typeface="Times New Roman" panose="02020603050405020304" pitchFamily="18" charset="0"/>
          </a:endParaRPr>
        </a:p>
      </dgm:t>
    </dgm:pt>
    <dgm:pt modelId="{BC38862F-FF4C-4BBB-9012-8701E32BFADC}" type="parTrans" cxnId="{74A2AEF4-36D4-4B7A-AC9B-CB7FE341AE1D}">
      <dgm:prSet/>
      <dgm:spPr/>
      <dgm:t>
        <a:bodyPr/>
        <a:lstStyle/>
        <a:p>
          <a:endParaRPr lang="ru-RU"/>
        </a:p>
      </dgm:t>
    </dgm:pt>
    <dgm:pt modelId="{CFBCA9AA-2461-48D8-BDC9-C3AFDFBCB570}" type="sibTrans" cxnId="{74A2AEF4-36D4-4B7A-AC9B-CB7FE341AE1D}">
      <dgm:prSet/>
      <dgm:spPr/>
      <dgm:t>
        <a:bodyPr/>
        <a:lstStyle/>
        <a:p>
          <a:endParaRPr lang="ru-RU"/>
        </a:p>
      </dgm:t>
    </dgm:pt>
    <dgm:pt modelId="{A23FF269-1AEE-403A-811D-8999AE188636}" type="pres">
      <dgm:prSet presAssocID="{3F4634F1-3F54-4F61-82B1-29FAF6AA0593}" presName="Name0" presStyleCnt="0">
        <dgm:presLayoutVars>
          <dgm:chMax val="1"/>
          <dgm:dir/>
          <dgm:animLvl val="ctr"/>
          <dgm:resizeHandles val="exact"/>
        </dgm:presLayoutVars>
      </dgm:prSet>
      <dgm:spPr/>
      <dgm:t>
        <a:bodyPr/>
        <a:lstStyle/>
        <a:p>
          <a:endParaRPr lang="ru-RU"/>
        </a:p>
      </dgm:t>
    </dgm:pt>
    <dgm:pt modelId="{D14989CA-8A16-44F3-87C0-8F6AE22D4563}" type="pres">
      <dgm:prSet presAssocID="{5FACCE07-EA7C-4B35-A311-6745E5AB4E20}" presName="centerShape" presStyleLbl="node0" presStyleIdx="0" presStyleCnt="1" custScaleX="269885"/>
      <dgm:spPr/>
      <dgm:t>
        <a:bodyPr/>
        <a:lstStyle/>
        <a:p>
          <a:endParaRPr lang="ru-RU"/>
        </a:p>
      </dgm:t>
    </dgm:pt>
    <dgm:pt modelId="{C9327B53-02CA-4F10-8D7B-497BF5CBEE15}" type="pres">
      <dgm:prSet presAssocID="{0F21F3ED-7AF7-49EC-8E6F-8D1335AA97C0}" presName="parTrans" presStyleLbl="sibTrans2D1" presStyleIdx="0" presStyleCnt="5"/>
      <dgm:spPr/>
      <dgm:t>
        <a:bodyPr/>
        <a:lstStyle/>
        <a:p>
          <a:endParaRPr lang="ru-RU"/>
        </a:p>
      </dgm:t>
    </dgm:pt>
    <dgm:pt modelId="{AE03631F-7503-41EC-8B6A-CE456C4010B8}" type="pres">
      <dgm:prSet presAssocID="{0F21F3ED-7AF7-49EC-8E6F-8D1335AA97C0}" presName="connectorText" presStyleLbl="sibTrans2D1" presStyleIdx="0" presStyleCnt="5"/>
      <dgm:spPr/>
      <dgm:t>
        <a:bodyPr/>
        <a:lstStyle/>
        <a:p>
          <a:endParaRPr lang="ru-RU"/>
        </a:p>
      </dgm:t>
    </dgm:pt>
    <dgm:pt modelId="{89EAC32B-A6FC-48E0-80B9-60BDDBC51D57}" type="pres">
      <dgm:prSet presAssocID="{96F5F1AD-2603-4825-85D0-45DD3620299E}" presName="node" presStyleLbl="node1" presStyleIdx="0" presStyleCnt="5" custScaleX="205367">
        <dgm:presLayoutVars>
          <dgm:bulletEnabled val="1"/>
        </dgm:presLayoutVars>
      </dgm:prSet>
      <dgm:spPr/>
      <dgm:t>
        <a:bodyPr/>
        <a:lstStyle/>
        <a:p>
          <a:endParaRPr lang="ru-RU"/>
        </a:p>
      </dgm:t>
    </dgm:pt>
    <dgm:pt modelId="{5AE318CD-66E1-4888-8789-BA5D709FBCCB}" type="pres">
      <dgm:prSet presAssocID="{AEF8FAAF-7ADF-4130-8043-6499A68F99B8}" presName="parTrans" presStyleLbl="sibTrans2D1" presStyleIdx="1" presStyleCnt="5"/>
      <dgm:spPr/>
      <dgm:t>
        <a:bodyPr/>
        <a:lstStyle/>
        <a:p>
          <a:endParaRPr lang="ru-RU"/>
        </a:p>
      </dgm:t>
    </dgm:pt>
    <dgm:pt modelId="{C0AE7460-3847-4AAB-8F2E-E3E39D5F5905}" type="pres">
      <dgm:prSet presAssocID="{AEF8FAAF-7ADF-4130-8043-6499A68F99B8}" presName="connectorText" presStyleLbl="sibTrans2D1" presStyleIdx="1" presStyleCnt="5"/>
      <dgm:spPr/>
      <dgm:t>
        <a:bodyPr/>
        <a:lstStyle/>
        <a:p>
          <a:endParaRPr lang="ru-RU"/>
        </a:p>
      </dgm:t>
    </dgm:pt>
    <dgm:pt modelId="{C933C20A-B7DF-47D9-9374-FDC355124356}" type="pres">
      <dgm:prSet presAssocID="{EF63E8B1-A0D2-48AE-8AD6-AFE256CE2082}" presName="node" presStyleLbl="node1" presStyleIdx="1" presStyleCnt="5" custScaleX="176781" custRadScaleRad="162249" custRadScaleInc="4038">
        <dgm:presLayoutVars>
          <dgm:bulletEnabled val="1"/>
        </dgm:presLayoutVars>
      </dgm:prSet>
      <dgm:spPr/>
      <dgm:t>
        <a:bodyPr/>
        <a:lstStyle/>
        <a:p>
          <a:endParaRPr lang="ru-RU"/>
        </a:p>
      </dgm:t>
    </dgm:pt>
    <dgm:pt modelId="{70B8B6EF-1E1B-405C-ADD6-1597DDCCC457}" type="pres">
      <dgm:prSet presAssocID="{BC38862F-FF4C-4BBB-9012-8701E32BFADC}" presName="parTrans" presStyleLbl="sibTrans2D1" presStyleIdx="2" presStyleCnt="5"/>
      <dgm:spPr/>
      <dgm:t>
        <a:bodyPr/>
        <a:lstStyle/>
        <a:p>
          <a:endParaRPr lang="ru-RU"/>
        </a:p>
      </dgm:t>
    </dgm:pt>
    <dgm:pt modelId="{CED8FCAB-B6D9-47A7-974D-141A39E4B3C4}" type="pres">
      <dgm:prSet presAssocID="{BC38862F-FF4C-4BBB-9012-8701E32BFADC}" presName="connectorText" presStyleLbl="sibTrans2D1" presStyleIdx="2" presStyleCnt="5"/>
      <dgm:spPr/>
      <dgm:t>
        <a:bodyPr/>
        <a:lstStyle/>
        <a:p>
          <a:endParaRPr lang="ru-RU"/>
        </a:p>
      </dgm:t>
    </dgm:pt>
    <dgm:pt modelId="{BD49F9F0-528B-45E6-83B8-CBEC1A76E53F}" type="pres">
      <dgm:prSet presAssocID="{256D9B74-6B4A-4698-8CFA-621ADAEF55F6}" presName="node" presStyleLbl="node1" presStyleIdx="2" presStyleCnt="5" custScaleX="180802" custRadScaleRad="124726" custRadScaleInc="-40695">
        <dgm:presLayoutVars>
          <dgm:bulletEnabled val="1"/>
        </dgm:presLayoutVars>
      </dgm:prSet>
      <dgm:spPr/>
      <dgm:t>
        <a:bodyPr/>
        <a:lstStyle/>
        <a:p>
          <a:endParaRPr lang="ru-RU"/>
        </a:p>
      </dgm:t>
    </dgm:pt>
    <dgm:pt modelId="{75C29940-792C-4147-97FF-2A6B12DC9FD7}" type="pres">
      <dgm:prSet presAssocID="{75013BF3-0BC6-439C-B020-4662AE0883C5}" presName="parTrans" presStyleLbl="sibTrans2D1" presStyleIdx="3" presStyleCnt="5" custLinFactNeighborY="0"/>
      <dgm:spPr/>
      <dgm:t>
        <a:bodyPr/>
        <a:lstStyle/>
        <a:p>
          <a:endParaRPr lang="ru-RU"/>
        </a:p>
      </dgm:t>
    </dgm:pt>
    <dgm:pt modelId="{C5E31EC1-923A-4B18-9A61-16067207DF0B}" type="pres">
      <dgm:prSet presAssocID="{75013BF3-0BC6-439C-B020-4662AE0883C5}" presName="connectorText" presStyleLbl="sibTrans2D1" presStyleIdx="3" presStyleCnt="5"/>
      <dgm:spPr/>
      <dgm:t>
        <a:bodyPr/>
        <a:lstStyle/>
        <a:p>
          <a:endParaRPr lang="ru-RU"/>
        </a:p>
      </dgm:t>
    </dgm:pt>
    <dgm:pt modelId="{49B0BB37-2201-4A33-B28C-D7D5419BEFC7}" type="pres">
      <dgm:prSet presAssocID="{1A5175A4-55F1-455B-92EF-699783BD2DC9}" presName="node" presStyleLbl="node1" presStyleIdx="3" presStyleCnt="5" custScaleX="168579" custRadScaleRad="124457" custRadScaleInc="40412">
        <dgm:presLayoutVars>
          <dgm:bulletEnabled val="1"/>
        </dgm:presLayoutVars>
      </dgm:prSet>
      <dgm:spPr/>
      <dgm:t>
        <a:bodyPr/>
        <a:lstStyle/>
        <a:p>
          <a:endParaRPr lang="ru-RU"/>
        </a:p>
      </dgm:t>
    </dgm:pt>
    <dgm:pt modelId="{B43256C1-15D8-4F5B-ABC0-C04F061DD002}" type="pres">
      <dgm:prSet presAssocID="{AABB460F-7173-4083-864A-B7E906047403}" presName="parTrans" presStyleLbl="sibTrans2D1" presStyleIdx="4" presStyleCnt="5"/>
      <dgm:spPr/>
      <dgm:t>
        <a:bodyPr/>
        <a:lstStyle/>
        <a:p>
          <a:endParaRPr lang="ru-RU"/>
        </a:p>
      </dgm:t>
    </dgm:pt>
    <dgm:pt modelId="{AFC57CEC-E47B-4F17-9823-6853123EC0D8}" type="pres">
      <dgm:prSet presAssocID="{AABB460F-7173-4083-864A-B7E906047403}" presName="connectorText" presStyleLbl="sibTrans2D1" presStyleIdx="4" presStyleCnt="5"/>
      <dgm:spPr/>
      <dgm:t>
        <a:bodyPr/>
        <a:lstStyle/>
        <a:p>
          <a:endParaRPr lang="ru-RU"/>
        </a:p>
      </dgm:t>
    </dgm:pt>
    <dgm:pt modelId="{E5D41FFA-C2DD-49D6-87D3-979BB150A159}" type="pres">
      <dgm:prSet presAssocID="{C903A5FD-F464-4F26-A545-70D689F6B3A6}" presName="node" presStyleLbl="node1" presStyleIdx="4" presStyleCnt="5" custScaleX="177624" custRadScaleRad="165423" custRadScaleInc="-3960">
        <dgm:presLayoutVars>
          <dgm:bulletEnabled val="1"/>
        </dgm:presLayoutVars>
      </dgm:prSet>
      <dgm:spPr/>
      <dgm:t>
        <a:bodyPr/>
        <a:lstStyle/>
        <a:p>
          <a:endParaRPr lang="ru-RU"/>
        </a:p>
      </dgm:t>
    </dgm:pt>
  </dgm:ptLst>
  <dgm:cxnLst>
    <dgm:cxn modelId="{74A2AEF4-36D4-4B7A-AC9B-CB7FE341AE1D}" srcId="{5FACCE07-EA7C-4B35-A311-6745E5AB4E20}" destId="{256D9B74-6B4A-4698-8CFA-621ADAEF55F6}" srcOrd="2" destOrd="0" parTransId="{BC38862F-FF4C-4BBB-9012-8701E32BFADC}" sibTransId="{CFBCA9AA-2461-48D8-BDC9-C3AFDFBCB570}"/>
    <dgm:cxn modelId="{0ADED8E5-82A6-45DB-8282-BCB091BD595A}" type="presOf" srcId="{AEF8FAAF-7ADF-4130-8043-6499A68F99B8}" destId="{5AE318CD-66E1-4888-8789-BA5D709FBCCB}" srcOrd="0" destOrd="0" presId="urn:microsoft.com/office/officeart/2005/8/layout/radial5"/>
    <dgm:cxn modelId="{476A5FD2-470B-4CA1-9A67-2AEF3831A5A9}" type="presOf" srcId="{5FACCE07-EA7C-4B35-A311-6745E5AB4E20}" destId="{D14989CA-8A16-44F3-87C0-8F6AE22D4563}" srcOrd="0" destOrd="0" presId="urn:microsoft.com/office/officeart/2005/8/layout/radial5"/>
    <dgm:cxn modelId="{988C319E-999D-4985-BEE2-C28D7625ACEA}" srcId="{5FACCE07-EA7C-4B35-A311-6745E5AB4E20}" destId="{1A5175A4-55F1-455B-92EF-699783BD2DC9}" srcOrd="3" destOrd="0" parTransId="{75013BF3-0BC6-439C-B020-4662AE0883C5}" sibTransId="{4430E3D3-7F8C-4936-BE46-F0E0BCE5BAFD}"/>
    <dgm:cxn modelId="{1B2C4C1D-5845-408D-9279-9388EEC7677D}" type="presOf" srcId="{C903A5FD-F464-4F26-A545-70D689F6B3A6}" destId="{E5D41FFA-C2DD-49D6-87D3-979BB150A159}" srcOrd="0" destOrd="0" presId="urn:microsoft.com/office/officeart/2005/8/layout/radial5"/>
    <dgm:cxn modelId="{4751679E-DB3A-44B3-9103-FC7FF381EB55}" type="presOf" srcId="{BC38862F-FF4C-4BBB-9012-8701E32BFADC}" destId="{70B8B6EF-1E1B-405C-ADD6-1597DDCCC457}" srcOrd="0" destOrd="0" presId="urn:microsoft.com/office/officeart/2005/8/layout/radial5"/>
    <dgm:cxn modelId="{10F41D27-425E-46BD-9488-B96BF5C8B43F}" type="presOf" srcId="{AEF8FAAF-7ADF-4130-8043-6499A68F99B8}" destId="{C0AE7460-3847-4AAB-8F2E-E3E39D5F5905}" srcOrd="1" destOrd="0" presId="urn:microsoft.com/office/officeart/2005/8/layout/radial5"/>
    <dgm:cxn modelId="{CA96B3B7-3BE8-48D7-BB3D-E7C33BF7C59C}" type="presOf" srcId="{3F4634F1-3F54-4F61-82B1-29FAF6AA0593}" destId="{A23FF269-1AEE-403A-811D-8999AE188636}" srcOrd="0" destOrd="0" presId="urn:microsoft.com/office/officeart/2005/8/layout/radial5"/>
    <dgm:cxn modelId="{26C5C000-6FFB-4208-B829-CD0DCB332E08}" type="presOf" srcId="{AABB460F-7173-4083-864A-B7E906047403}" destId="{B43256C1-15D8-4F5B-ABC0-C04F061DD002}" srcOrd="0" destOrd="0" presId="urn:microsoft.com/office/officeart/2005/8/layout/radial5"/>
    <dgm:cxn modelId="{BA2E4CE5-6141-499E-81D2-DECCB1E4945E}" srcId="{3F4634F1-3F54-4F61-82B1-29FAF6AA0593}" destId="{5FACCE07-EA7C-4B35-A311-6745E5AB4E20}" srcOrd="0" destOrd="0" parTransId="{CB45E7CE-1880-4E41-A08C-0BD80163C9BB}" sibTransId="{6A0F2DB3-B1E3-4349-8DFE-FFF0FB5A42FC}"/>
    <dgm:cxn modelId="{69A4C831-B4EC-405A-9AED-E7B58DA1D0A0}" type="presOf" srcId="{EF63E8B1-A0D2-48AE-8AD6-AFE256CE2082}" destId="{C933C20A-B7DF-47D9-9374-FDC355124356}" srcOrd="0" destOrd="0" presId="urn:microsoft.com/office/officeart/2005/8/layout/radial5"/>
    <dgm:cxn modelId="{83C84FAD-E476-4B76-9169-E899759B62B7}" type="presOf" srcId="{0F21F3ED-7AF7-49EC-8E6F-8D1335AA97C0}" destId="{C9327B53-02CA-4F10-8D7B-497BF5CBEE15}" srcOrd="0" destOrd="0" presId="urn:microsoft.com/office/officeart/2005/8/layout/radial5"/>
    <dgm:cxn modelId="{20E64943-031C-4AD9-93B5-90414B2FBB6D}" type="presOf" srcId="{256D9B74-6B4A-4698-8CFA-621ADAEF55F6}" destId="{BD49F9F0-528B-45E6-83B8-CBEC1A76E53F}" srcOrd="0" destOrd="0" presId="urn:microsoft.com/office/officeart/2005/8/layout/radial5"/>
    <dgm:cxn modelId="{BDF540AA-0205-49AC-83FD-9F4DEAAD8EF8}" srcId="{5FACCE07-EA7C-4B35-A311-6745E5AB4E20}" destId="{96F5F1AD-2603-4825-85D0-45DD3620299E}" srcOrd="0" destOrd="0" parTransId="{0F21F3ED-7AF7-49EC-8E6F-8D1335AA97C0}" sibTransId="{87DBF10A-5046-4046-AB4A-37F3738CD918}"/>
    <dgm:cxn modelId="{0CD404BC-1E5A-4F4A-9A07-762CED0945CB}" type="presOf" srcId="{BC38862F-FF4C-4BBB-9012-8701E32BFADC}" destId="{CED8FCAB-B6D9-47A7-974D-141A39E4B3C4}" srcOrd="1" destOrd="0" presId="urn:microsoft.com/office/officeart/2005/8/layout/radial5"/>
    <dgm:cxn modelId="{DD257A5E-3C77-49E7-B335-9F3121BFC938}" type="presOf" srcId="{75013BF3-0BC6-439C-B020-4662AE0883C5}" destId="{75C29940-792C-4147-97FF-2A6B12DC9FD7}" srcOrd="0" destOrd="0" presId="urn:microsoft.com/office/officeart/2005/8/layout/radial5"/>
    <dgm:cxn modelId="{B5141573-BA77-401E-8AB9-A3606096A4A9}" type="presOf" srcId="{75013BF3-0BC6-439C-B020-4662AE0883C5}" destId="{C5E31EC1-923A-4B18-9A61-16067207DF0B}" srcOrd="1" destOrd="0" presId="urn:microsoft.com/office/officeart/2005/8/layout/radial5"/>
    <dgm:cxn modelId="{04FE60C0-7BD5-4C4A-A2A2-CC49966E6883}" srcId="{5FACCE07-EA7C-4B35-A311-6745E5AB4E20}" destId="{EF63E8B1-A0D2-48AE-8AD6-AFE256CE2082}" srcOrd="1" destOrd="0" parTransId="{AEF8FAAF-7ADF-4130-8043-6499A68F99B8}" sibTransId="{97619A2A-223B-4869-A8BD-FFC50B09400F}"/>
    <dgm:cxn modelId="{86202773-8EF4-421C-9E8C-80EC3E5E6D78}" type="presOf" srcId="{1A5175A4-55F1-455B-92EF-699783BD2DC9}" destId="{49B0BB37-2201-4A33-B28C-D7D5419BEFC7}" srcOrd="0" destOrd="0" presId="urn:microsoft.com/office/officeart/2005/8/layout/radial5"/>
    <dgm:cxn modelId="{B06DA60B-5774-4229-8883-98C424C544E7}" type="presOf" srcId="{AABB460F-7173-4083-864A-B7E906047403}" destId="{AFC57CEC-E47B-4F17-9823-6853123EC0D8}" srcOrd="1" destOrd="0" presId="urn:microsoft.com/office/officeart/2005/8/layout/radial5"/>
    <dgm:cxn modelId="{49AB2712-8E33-463B-8B92-418418DC9F5B}" srcId="{5FACCE07-EA7C-4B35-A311-6745E5AB4E20}" destId="{C903A5FD-F464-4F26-A545-70D689F6B3A6}" srcOrd="4" destOrd="0" parTransId="{AABB460F-7173-4083-864A-B7E906047403}" sibTransId="{97C5F32E-CC6A-4524-AD4F-A7BBA5B4B15D}"/>
    <dgm:cxn modelId="{C133C9EB-8866-4206-BE8A-52DA73736011}" type="presOf" srcId="{0F21F3ED-7AF7-49EC-8E6F-8D1335AA97C0}" destId="{AE03631F-7503-41EC-8B6A-CE456C4010B8}" srcOrd="1" destOrd="0" presId="urn:microsoft.com/office/officeart/2005/8/layout/radial5"/>
    <dgm:cxn modelId="{65F40767-DF9F-4385-9B63-254DE5477144}" type="presOf" srcId="{96F5F1AD-2603-4825-85D0-45DD3620299E}" destId="{89EAC32B-A6FC-48E0-80B9-60BDDBC51D57}" srcOrd="0" destOrd="0" presId="urn:microsoft.com/office/officeart/2005/8/layout/radial5"/>
    <dgm:cxn modelId="{8A098259-AFA3-4738-993A-9BE14DA73C27}" type="presParOf" srcId="{A23FF269-1AEE-403A-811D-8999AE188636}" destId="{D14989CA-8A16-44F3-87C0-8F6AE22D4563}" srcOrd="0" destOrd="0" presId="urn:microsoft.com/office/officeart/2005/8/layout/radial5"/>
    <dgm:cxn modelId="{647FD558-A5EE-4B1B-9297-DBCDC5F88EA0}" type="presParOf" srcId="{A23FF269-1AEE-403A-811D-8999AE188636}" destId="{C9327B53-02CA-4F10-8D7B-497BF5CBEE15}" srcOrd="1" destOrd="0" presId="urn:microsoft.com/office/officeart/2005/8/layout/radial5"/>
    <dgm:cxn modelId="{F53B2652-C8AD-4D33-8342-5E7A16586746}" type="presParOf" srcId="{C9327B53-02CA-4F10-8D7B-497BF5CBEE15}" destId="{AE03631F-7503-41EC-8B6A-CE456C4010B8}" srcOrd="0" destOrd="0" presId="urn:microsoft.com/office/officeart/2005/8/layout/radial5"/>
    <dgm:cxn modelId="{A3A2D502-B9C1-455F-AA05-C83A44EE0FDE}" type="presParOf" srcId="{A23FF269-1AEE-403A-811D-8999AE188636}" destId="{89EAC32B-A6FC-48E0-80B9-60BDDBC51D57}" srcOrd="2" destOrd="0" presId="urn:microsoft.com/office/officeart/2005/8/layout/radial5"/>
    <dgm:cxn modelId="{D406820E-BAE1-45EF-8530-F43B115B1A07}" type="presParOf" srcId="{A23FF269-1AEE-403A-811D-8999AE188636}" destId="{5AE318CD-66E1-4888-8789-BA5D709FBCCB}" srcOrd="3" destOrd="0" presId="urn:microsoft.com/office/officeart/2005/8/layout/radial5"/>
    <dgm:cxn modelId="{2733C745-3238-4FA5-AC7D-1FDFB12F9AF3}" type="presParOf" srcId="{5AE318CD-66E1-4888-8789-BA5D709FBCCB}" destId="{C0AE7460-3847-4AAB-8F2E-E3E39D5F5905}" srcOrd="0" destOrd="0" presId="urn:microsoft.com/office/officeart/2005/8/layout/radial5"/>
    <dgm:cxn modelId="{AD7BDC2E-E90C-4742-9F90-436B44A8E087}" type="presParOf" srcId="{A23FF269-1AEE-403A-811D-8999AE188636}" destId="{C933C20A-B7DF-47D9-9374-FDC355124356}" srcOrd="4" destOrd="0" presId="urn:microsoft.com/office/officeart/2005/8/layout/radial5"/>
    <dgm:cxn modelId="{823C1896-6B22-40B1-8A44-DD79D0C5E098}" type="presParOf" srcId="{A23FF269-1AEE-403A-811D-8999AE188636}" destId="{70B8B6EF-1E1B-405C-ADD6-1597DDCCC457}" srcOrd="5" destOrd="0" presId="urn:microsoft.com/office/officeart/2005/8/layout/radial5"/>
    <dgm:cxn modelId="{DBA0F8EB-5B9F-4B5C-A4B4-DC869547A86D}" type="presParOf" srcId="{70B8B6EF-1E1B-405C-ADD6-1597DDCCC457}" destId="{CED8FCAB-B6D9-47A7-974D-141A39E4B3C4}" srcOrd="0" destOrd="0" presId="urn:microsoft.com/office/officeart/2005/8/layout/radial5"/>
    <dgm:cxn modelId="{A9A3D19F-AD70-4BDB-BC77-4C40750D02F1}" type="presParOf" srcId="{A23FF269-1AEE-403A-811D-8999AE188636}" destId="{BD49F9F0-528B-45E6-83B8-CBEC1A76E53F}" srcOrd="6" destOrd="0" presId="urn:microsoft.com/office/officeart/2005/8/layout/radial5"/>
    <dgm:cxn modelId="{B8C31665-90CA-48C5-9598-E70150D1C76B}" type="presParOf" srcId="{A23FF269-1AEE-403A-811D-8999AE188636}" destId="{75C29940-792C-4147-97FF-2A6B12DC9FD7}" srcOrd="7" destOrd="0" presId="urn:microsoft.com/office/officeart/2005/8/layout/radial5"/>
    <dgm:cxn modelId="{59BFEAA3-552F-41C3-A3E6-E605C2A2E589}" type="presParOf" srcId="{75C29940-792C-4147-97FF-2A6B12DC9FD7}" destId="{C5E31EC1-923A-4B18-9A61-16067207DF0B}" srcOrd="0" destOrd="0" presId="urn:microsoft.com/office/officeart/2005/8/layout/radial5"/>
    <dgm:cxn modelId="{CC115BB2-D84B-447D-9823-AB64C7A13A2B}" type="presParOf" srcId="{A23FF269-1AEE-403A-811D-8999AE188636}" destId="{49B0BB37-2201-4A33-B28C-D7D5419BEFC7}" srcOrd="8" destOrd="0" presId="urn:microsoft.com/office/officeart/2005/8/layout/radial5"/>
    <dgm:cxn modelId="{5F956620-B51A-49F7-A9A9-BCB2DE7C4901}" type="presParOf" srcId="{A23FF269-1AEE-403A-811D-8999AE188636}" destId="{B43256C1-15D8-4F5B-ABC0-C04F061DD002}" srcOrd="9" destOrd="0" presId="urn:microsoft.com/office/officeart/2005/8/layout/radial5"/>
    <dgm:cxn modelId="{3830CB5F-DE06-47C4-B13A-1E73D9F0BD8B}" type="presParOf" srcId="{B43256C1-15D8-4F5B-ABC0-C04F061DD002}" destId="{AFC57CEC-E47B-4F17-9823-6853123EC0D8}" srcOrd="0" destOrd="0" presId="urn:microsoft.com/office/officeart/2005/8/layout/radial5"/>
    <dgm:cxn modelId="{2182D7C6-6CCD-41F4-84DD-5FD242B60EB8}" type="presParOf" srcId="{A23FF269-1AEE-403A-811D-8999AE188636}" destId="{E5D41FFA-C2DD-49D6-87D3-979BB150A159}"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BF76DB-69FE-4431-B1D5-BE1B7836B080}" type="doc">
      <dgm:prSet loTypeId="urn:microsoft.com/office/officeart/2005/8/layout/cycle3" loCatId="cycle" qsTypeId="urn:microsoft.com/office/officeart/2005/8/quickstyle/simple3" qsCatId="simple" csTypeId="urn:microsoft.com/office/officeart/2005/8/colors/accent1_1" csCatId="accent1" phldr="1"/>
      <dgm:spPr/>
      <dgm:t>
        <a:bodyPr/>
        <a:lstStyle/>
        <a:p>
          <a:endParaRPr lang="ru-RU"/>
        </a:p>
      </dgm:t>
    </dgm:pt>
    <dgm:pt modelId="{3F8FB163-BF45-4223-B7FB-C75029410B12}">
      <dgm:prSet phldrT="[Текст]" custT="1"/>
      <dgm:spPr/>
      <dgm:t>
        <a:bodyPr/>
        <a:lstStyle/>
        <a:p>
          <a:r>
            <a:rPr lang="en-US" sz="2000" dirty="0" smtClean="0">
              <a:latin typeface="Times New Roman" panose="02020603050405020304" pitchFamily="18" charset="0"/>
              <a:cs typeface="Times New Roman" panose="02020603050405020304" pitchFamily="18" charset="0"/>
            </a:rPr>
            <a:t>Planktonic cells</a:t>
          </a:r>
          <a:endParaRPr lang="ru-RU" sz="2000" dirty="0">
            <a:latin typeface="Times New Roman" panose="02020603050405020304" pitchFamily="18" charset="0"/>
            <a:cs typeface="Times New Roman" panose="02020603050405020304" pitchFamily="18" charset="0"/>
          </a:endParaRPr>
        </a:p>
      </dgm:t>
    </dgm:pt>
    <dgm:pt modelId="{374CA4DE-AB04-4D38-BE96-69AC88AC6E15}" type="parTrans" cxnId="{C805C62D-C912-488F-8171-804B23BD3F30}">
      <dgm:prSet/>
      <dgm:spPr/>
      <dgm:t>
        <a:bodyPr/>
        <a:lstStyle/>
        <a:p>
          <a:endParaRPr lang="ru-RU"/>
        </a:p>
      </dgm:t>
    </dgm:pt>
    <dgm:pt modelId="{3D799AEE-26AD-4805-939C-A5B89AC85A3C}" type="sibTrans" cxnId="{C805C62D-C912-488F-8171-804B23BD3F30}">
      <dgm:prSet/>
      <dgm:spPr/>
      <dgm:t>
        <a:bodyPr/>
        <a:lstStyle/>
        <a:p>
          <a:endParaRPr lang="ru-RU"/>
        </a:p>
      </dgm:t>
    </dgm:pt>
    <dgm:pt modelId="{FF35CFB5-2D8E-4E40-95C1-EEF20BB3BDCD}">
      <dgm:prSet phldrT="[Текст]" custT="1"/>
      <dgm:spPr/>
      <dgm:t>
        <a:bodyPr/>
        <a:lstStyle/>
        <a:p>
          <a:r>
            <a:rPr lang="en-US" sz="1400" dirty="0" smtClean="0">
              <a:latin typeface="Times New Roman" panose="02020603050405020304" pitchFamily="18" charset="0"/>
              <a:cs typeface="Times New Roman" panose="02020603050405020304" pitchFamily="18" charset="0"/>
            </a:rPr>
            <a:t>Initial c-di-GMP level = 0</a:t>
          </a:r>
          <a:endParaRPr lang="ru-RU" sz="1400" dirty="0">
            <a:latin typeface="Times New Roman" panose="02020603050405020304" pitchFamily="18" charset="0"/>
            <a:cs typeface="Times New Roman" panose="02020603050405020304" pitchFamily="18" charset="0"/>
          </a:endParaRPr>
        </a:p>
      </dgm:t>
    </dgm:pt>
    <dgm:pt modelId="{69E5868E-7875-4307-B747-1D1B395CB602}" type="parTrans" cxnId="{BB411588-F2B5-4477-B587-ECA35FE42EA6}">
      <dgm:prSet/>
      <dgm:spPr/>
      <dgm:t>
        <a:bodyPr/>
        <a:lstStyle/>
        <a:p>
          <a:endParaRPr lang="ru-RU"/>
        </a:p>
      </dgm:t>
    </dgm:pt>
    <dgm:pt modelId="{971910C8-BF9F-4662-A29E-DC55017BEC2E}" type="sibTrans" cxnId="{BB411588-F2B5-4477-B587-ECA35FE42EA6}">
      <dgm:prSet/>
      <dgm:spPr/>
      <dgm:t>
        <a:bodyPr/>
        <a:lstStyle/>
        <a:p>
          <a:endParaRPr lang="ru-RU"/>
        </a:p>
      </dgm:t>
    </dgm:pt>
    <dgm:pt modelId="{F41F80D0-869F-4D20-814C-0342F4D2646F}">
      <dgm:prSet phldrT="[Текст]" custT="1"/>
      <dgm:spPr/>
      <dgm:t>
        <a:bodyPr/>
        <a:lstStyle/>
        <a:p>
          <a:r>
            <a:rPr lang="en-US" sz="2000" dirty="0" smtClean="0">
              <a:latin typeface="Times New Roman" panose="02020603050405020304" pitchFamily="18" charset="0"/>
              <a:cs typeface="Times New Roman" panose="02020603050405020304" pitchFamily="18" charset="0"/>
            </a:rPr>
            <a:t>Reversible attachment</a:t>
          </a:r>
          <a:endParaRPr lang="ru-RU" sz="2000" dirty="0">
            <a:latin typeface="Times New Roman" panose="02020603050405020304" pitchFamily="18" charset="0"/>
            <a:cs typeface="Times New Roman" panose="02020603050405020304" pitchFamily="18" charset="0"/>
          </a:endParaRPr>
        </a:p>
      </dgm:t>
    </dgm:pt>
    <dgm:pt modelId="{191C9FC4-8147-47F4-A95E-F9E010F91197}" type="parTrans" cxnId="{4BE79428-22D4-4BAB-BE3D-0AE6D72B1FE5}">
      <dgm:prSet/>
      <dgm:spPr/>
      <dgm:t>
        <a:bodyPr/>
        <a:lstStyle/>
        <a:p>
          <a:endParaRPr lang="ru-RU"/>
        </a:p>
      </dgm:t>
    </dgm:pt>
    <dgm:pt modelId="{C29A7337-D098-48F4-A8A8-049BA73EE26C}" type="sibTrans" cxnId="{4BE79428-22D4-4BAB-BE3D-0AE6D72B1FE5}">
      <dgm:prSet/>
      <dgm:spPr/>
      <dgm:t>
        <a:bodyPr/>
        <a:lstStyle/>
        <a:p>
          <a:endParaRPr lang="ru-RU"/>
        </a:p>
      </dgm:t>
    </dgm:pt>
    <dgm:pt modelId="{CF477A90-5D2B-488B-9DCC-6B75C1EA80D4}">
      <dgm:prSet phldrT="[Текст]" custT="1"/>
      <dgm:spPr/>
      <dgm:t>
        <a:bodyPr/>
        <a:lstStyle/>
        <a:p>
          <a:r>
            <a:rPr lang="en-US" sz="1400" dirty="0" smtClean="0">
              <a:latin typeface="Times New Roman" panose="02020603050405020304" pitchFamily="18" charset="0"/>
              <a:cs typeface="Times New Roman" panose="02020603050405020304" pitchFamily="18" charset="0"/>
            </a:rPr>
            <a:t>Elastic bouncing off the walls</a:t>
          </a:r>
          <a:endParaRPr lang="ru-RU" sz="1400" dirty="0">
            <a:latin typeface="Times New Roman" panose="02020603050405020304" pitchFamily="18" charset="0"/>
            <a:cs typeface="Times New Roman" panose="02020603050405020304" pitchFamily="18" charset="0"/>
          </a:endParaRPr>
        </a:p>
      </dgm:t>
    </dgm:pt>
    <dgm:pt modelId="{1A2EFCA7-7867-4BA1-BEBC-13BB38D4E03A}" type="parTrans" cxnId="{6B333D40-FEC9-4F15-9BA5-9DB14AA06357}">
      <dgm:prSet/>
      <dgm:spPr/>
      <dgm:t>
        <a:bodyPr/>
        <a:lstStyle/>
        <a:p>
          <a:endParaRPr lang="ru-RU"/>
        </a:p>
      </dgm:t>
    </dgm:pt>
    <dgm:pt modelId="{625E90D0-6C2F-4AF4-A9AA-8760A1E6D7E4}" type="sibTrans" cxnId="{6B333D40-FEC9-4F15-9BA5-9DB14AA06357}">
      <dgm:prSet/>
      <dgm:spPr/>
      <dgm:t>
        <a:bodyPr/>
        <a:lstStyle/>
        <a:p>
          <a:endParaRPr lang="ru-RU"/>
        </a:p>
      </dgm:t>
    </dgm:pt>
    <dgm:pt modelId="{CFC25A4F-2643-4210-BE06-92CA997B09B8}">
      <dgm:prSet phldrT="[Текст]" custT="1"/>
      <dgm:spPr/>
      <dgm:t>
        <a:bodyPr/>
        <a:lstStyle/>
        <a:p>
          <a:r>
            <a:rPr lang="en-US" sz="2000" dirty="0" smtClean="0">
              <a:latin typeface="Times New Roman" panose="02020603050405020304" pitchFamily="18" charset="0"/>
              <a:cs typeface="Times New Roman" panose="02020603050405020304" pitchFamily="18" charset="0"/>
            </a:rPr>
            <a:t>Irreversible attachment</a:t>
          </a:r>
          <a:endParaRPr lang="ru-RU" sz="2000" dirty="0">
            <a:latin typeface="Times New Roman" panose="02020603050405020304" pitchFamily="18" charset="0"/>
            <a:cs typeface="Times New Roman" panose="02020603050405020304" pitchFamily="18" charset="0"/>
          </a:endParaRPr>
        </a:p>
      </dgm:t>
    </dgm:pt>
    <dgm:pt modelId="{79139376-7DE4-4CEA-B6C7-00631B7E9EB9}" type="parTrans" cxnId="{43C4FA6E-69F4-47D0-8CFD-CDBD75907CAE}">
      <dgm:prSet/>
      <dgm:spPr/>
      <dgm:t>
        <a:bodyPr/>
        <a:lstStyle/>
        <a:p>
          <a:endParaRPr lang="ru-RU"/>
        </a:p>
      </dgm:t>
    </dgm:pt>
    <dgm:pt modelId="{558A700D-95D1-472E-85F9-68C7D0B1E1EB}" type="sibTrans" cxnId="{43C4FA6E-69F4-47D0-8CFD-CDBD75907CAE}">
      <dgm:prSet/>
      <dgm:spPr/>
      <dgm:t>
        <a:bodyPr/>
        <a:lstStyle/>
        <a:p>
          <a:endParaRPr lang="ru-RU"/>
        </a:p>
      </dgm:t>
    </dgm:pt>
    <dgm:pt modelId="{DBCE2A72-0024-45BD-B23E-37C395BFA061}">
      <dgm:prSet phldrT="[Текст]" custT="1"/>
      <dgm:spPr/>
      <dgm:t>
        <a:bodyPr/>
        <a:lstStyle/>
        <a:p>
          <a:r>
            <a:rPr lang="en-US" sz="1400" dirty="0" smtClean="0">
              <a:latin typeface="Times New Roman" panose="02020603050405020304" pitchFamily="18" charset="0"/>
              <a:cs typeface="Times New Roman" panose="02020603050405020304" pitchFamily="18" charset="0"/>
            </a:rPr>
            <a:t>Reaching threshold c-di-GMP level</a:t>
          </a:r>
          <a:endParaRPr lang="ru-RU" sz="1400" dirty="0">
            <a:latin typeface="Times New Roman" panose="02020603050405020304" pitchFamily="18" charset="0"/>
            <a:cs typeface="Times New Roman" panose="02020603050405020304" pitchFamily="18" charset="0"/>
          </a:endParaRPr>
        </a:p>
      </dgm:t>
    </dgm:pt>
    <dgm:pt modelId="{CA49C11C-C2B8-4EB5-999E-FBE1D93A8D61}" type="parTrans" cxnId="{C3C7767D-7C88-4A01-9BD4-EEDE9BACB261}">
      <dgm:prSet/>
      <dgm:spPr/>
      <dgm:t>
        <a:bodyPr/>
        <a:lstStyle/>
        <a:p>
          <a:endParaRPr lang="ru-RU"/>
        </a:p>
      </dgm:t>
    </dgm:pt>
    <dgm:pt modelId="{22CC1F63-F33B-4C3A-A567-4BE14300BDB0}" type="sibTrans" cxnId="{C3C7767D-7C88-4A01-9BD4-EEDE9BACB261}">
      <dgm:prSet/>
      <dgm:spPr/>
      <dgm:t>
        <a:bodyPr/>
        <a:lstStyle/>
        <a:p>
          <a:endParaRPr lang="ru-RU"/>
        </a:p>
      </dgm:t>
    </dgm:pt>
    <dgm:pt modelId="{4A8E940E-1DD4-49B6-9453-099A76BEEC6E}">
      <dgm:prSet phldrT="[Текст]" custT="1"/>
      <dgm:spPr/>
      <dgm:t>
        <a:bodyPr/>
        <a:lstStyle/>
        <a:p>
          <a:r>
            <a:rPr lang="en-US" sz="2000" dirty="0" smtClean="0">
              <a:latin typeface="Times New Roman" panose="02020603050405020304" pitchFamily="18" charset="0"/>
              <a:cs typeface="Times New Roman" panose="02020603050405020304" pitchFamily="18" charset="0"/>
            </a:rPr>
            <a:t>Sessile cells</a:t>
          </a:r>
          <a:endParaRPr lang="ru-RU" sz="2000" dirty="0">
            <a:latin typeface="Times New Roman" panose="02020603050405020304" pitchFamily="18" charset="0"/>
            <a:cs typeface="Times New Roman" panose="02020603050405020304" pitchFamily="18" charset="0"/>
          </a:endParaRPr>
        </a:p>
      </dgm:t>
    </dgm:pt>
    <dgm:pt modelId="{0F583781-E3E2-4F5D-AB5F-DE1AD8F1914E}" type="parTrans" cxnId="{B92F8528-34A7-45A2-A962-DCAC96B06BD7}">
      <dgm:prSet/>
      <dgm:spPr/>
      <dgm:t>
        <a:bodyPr/>
        <a:lstStyle/>
        <a:p>
          <a:endParaRPr lang="ru-RU"/>
        </a:p>
      </dgm:t>
    </dgm:pt>
    <dgm:pt modelId="{81DCA17A-23F3-424F-8E09-0BEA3B5FF828}" type="sibTrans" cxnId="{B92F8528-34A7-45A2-A962-DCAC96B06BD7}">
      <dgm:prSet/>
      <dgm:spPr/>
      <dgm:t>
        <a:bodyPr/>
        <a:lstStyle/>
        <a:p>
          <a:endParaRPr lang="ru-RU"/>
        </a:p>
      </dgm:t>
    </dgm:pt>
    <dgm:pt modelId="{47BB402C-46E1-43DD-ADC3-4DD006587C3E}">
      <dgm:prSet phldrT="[Текст]" custT="1"/>
      <dgm:spPr/>
      <dgm:t>
        <a:bodyPr/>
        <a:lstStyle/>
        <a:p>
          <a:r>
            <a:rPr lang="en-US" sz="1400" dirty="0" smtClean="0">
              <a:latin typeface="Times New Roman" panose="02020603050405020304" pitchFamily="18" charset="0"/>
              <a:cs typeface="Times New Roman" panose="02020603050405020304" pitchFamily="18" charset="0"/>
            </a:rPr>
            <a:t>Transformation into sessile cells</a:t>
          </a:r>
          <a:endParaRPr lang="ru-RU" sz="1400" dirty="0">
            <a:latin typeface="Times New Roman" panose="02020603050405020304" pitchFamily="18" charset="0"/>
            <a:cs typeface="Times New Roman" panose="02020603050405020304" pitchFamily="18" charset="0"/>
          </a:endParaRPr>
        </a:p>
      </dgm:t>
    </dgm:pt>
    <dgm:pt modelId="{F55BC4E4-B3FE-4E4C-AAB9-558C00C8B28E}" type="parTrans" cxnId="{EF905BD8-C5B4-417C-9143-07EBE931920C}">
      <dgm:prSet/>
      <dgm:spPr/>
      <dgm:t>
        <a:bodyPr/>
        <a:lstStyle/>
        <a:p>
          <a:endParaRPr lang="ru-RU"/>
        </a:p>
      </dgm:t>
    </dgm:pt>
    <dgm:pt modelId="{F474051B-6337-4B2E-8A2A-411C5670D539}" type="sibTrans" cxnId="{EF905BD8-C5B4-417C-9143-07EBE931920C}">
      <dgm:prSet/>
      <dgm:spPr/>
      <dgm:t>
        <a:bodyPr/>
        <a:lstStyle/>
        <a:p>
          <a:endParaRPr lang="ru-RU"/>
        </a:p>
      </dgm:t>
    </dgm:pt>
    <dgm:pt modelId="{CBADAFFA-3AC7-4360-99AE-521A9D3C109D}">
      <dgm:prSet phldrT="[Текст]" custT="1"/>
      <dgm:spPr/>
      <dgm:t>
        <a:bodyPr/>
        <a:lstStyle/>
        <a:p>
          <a:r>
            <a:rPr lang="en-US" sz="2000" dirty="0" smtClean="0">
              <a:latin typeface="Times New Roman" panose="02020603050405020304" pitchFamily="18" charset="0"/>
              <a:cs typeface="Times New Roman" panose="02020603050405020304" pitchFamily="18" charset="0"/>
            </a:rPr>
            <a:t>Dispersion</a:t>
          </a:r>
          <a:endParaRPr lang="ru-RU" sz="2000" dirty="0">
            <a:latin typeface="Times New Roman" panose="02020603050405020304" pitchFamily="18" charset="0"/>
            <a:cs typeface="Times New Roman" panose="02020603050405020304" pitchFamily="18" charset="0"/>
          </a:endParaRPr>
        </a:p>
      </dgm:t>
    </dgm:pt>
    <dgm:pt modelId="{4971AC79-B3D6-4764-84F9-BC8477DB223E}" type="parTrans" cxnId="{B9EE407D-003C-4D7F-84C7-5E028F30B147}">
      <dgm:prSet/>
      <dgm:spPr/>
      <dgm:t>
        <a:bodyPr/>
        <a:lstStyle/>
        <a:p>
          <a:endParaRPr lang="ru-RU"/>
        </a:p>
      </dgm:t>
    </dgm:pt>
    <dgm:pt modelId="{B1321841-32B7-484E-AF99-7F61CE893FB3}" type="sibTrans" cxnId="{B9EE407D-003C-4D7F-84C7-5E028F30B147}">
      <dgm:prSet/>
      <dgm:spPr/>
      <dgm:t>
        <a:bodyPr/>
        <a:lstStyle/>
        <a:p>
          <a:endParaRPr lang="ru-RU"/>
        </a:p>
      </dgm:t>
    </dgm:pt>
    <dgm:pt modelId="{F4527790-2026-4696-A45F-9AE65D6B0381}">
      <dgm:prSet phldrT="[Текст]" custT="1"/>
      <dgm:spPr/>
      <dgm:t>
        <a:bodyPr/>
        <a:lstStyle/>
        <a:p>
          <a:r>
            <a:rPr lang="en-US" sz="1400" dirty="0" smtClean="0">
              <a:latin typeface="Times New Roman" panose="02020603050405020304" pitchFamily="18" charset="0"/>
              <a:cs typeface="Times New Roman" panose="02020603050405020304" pitchFamily="18" charset="0"/>
            </a:rPr>
            <a:t>Creation of new planktonic cells</a:t>
          </a:r>
          <a:endParaRPr lang="ru-RU" sz="1400" dirty="0">
            <a:latin typeface="Times New Roman" panose="02020603050405020304" pitchFamily="18" charset="0"/>
            <a:cs typeface="Times New Roman" panose="02020603050405020304" pitchFamily="18" charset="0"/>
          </a:endParaRPr>
        </a:p>
      </dgm:t>
    </dgm:pt>
    <dgm:pt modelId="{5EBC7C95-0F99-43D9-813F-00DFD5504AD3}" type="parTrans" cxnId="{4250B54E-901A-4605-9C83-F5445A1DDC93}">
      <dgm:prSet/>
      <dgm:spPr/>
      <dgm:t>
        <a:bodyPr/>
        <a:lstStyle/>
        <a:p>
          <a:endParaRPr lang="ru-RU"/>
        </a:p>
      </dgm:t>
    </dgm:pt>
    <dgm:pt modelId="{70CDEAC7-8DC8-44B6-98B3-750AA935BA40}" type="sibTrans" cxnId="{4250B54E-901A-4605-9C83-F5445A1DDC93}">
      <dgm:prSet/>
      <dgm:spPr/>
      <dgm:t>
        <a:bodyPr/>
        <a:lstStyle/>
        <a:p>
          <a:endParaRPr lang="ru-RU"/>
        </a:p>
      </dgm:t>
    </dgm:pt>
    <dgm:pt modelId="{700DC245-4C80-414C-B310-4D44C9051109}">
      <dgm:prSet phldrT="[Текст]" custT="1"/>
      <dgm:spPr/>
      <dgm:t>
        <a:bodyPr/>
        <a:lstStyle/>
        <a:p>
          <a:r>
            <a:rPr lang="en-US" sz="1400" dirty="0" smtClean="0">
              <a:latin typeface="Times New Roman" panose="02020603050405020304" pitchFamily="18" charset="0"/>
              <a:cs typeface="Times New Roman" panose="02020603050405020304" pitchFamily="18" charset="0"/>
            </a:rPr>
            <a:t>Energy level is between 1 and 10</a:t>
          </a:r>
          <a:endParaRPr lang="ru-RU" sz="1400" dirty="0">
            <a:latin typeface="Times New Roman" panose="02020603050405020304" pitchFamily="18" charset="0"/>
            <a:cs typeface="Times New Roman" panose="02020603050405020304" pitchFamily="18" charset="0"/>
          </a:endParaRPr>
        </a:p>
      </dgm:t>
    </dgm:pt>
    <dgm:pt modelId="{948121B8-C54A-4ED7-A945-A25ACE4AEAD2}" type="parTrans" cxnId="{45F730B3-7371-4A1B-92C7-79C3186AB29D}">
      <dgm:prSet/>
      <dgm:spPr/>
      <dgm:t>
        <a:bodyPr/>
        <a:lstStyle/>
        <a:p>
          <a:endParaRPr lang="ru-RU"/>
        </a:p>
      </dgm:t>
    </dgm:pt>
    <dgm:pt modelId="{D60400B5-5325-4FB1-B526-F9F85C431F29}" type="sibTrans" cxnId="{45F730B3-7371-4A1B-92C7-79C3186AB29D}">
      <dgm:prSet/>
      <dgm:spPr/>
      <dgm:t>
        <a:bodyPr/>
        <a:lstStyle/>
        <a:p>
          <a:endParaRPr lang="ru-RU"/>
        </a:p>
      </dgm:t>
    </dgm:pt>
    <dgm:pt modelId="{99DA976D-82D1-46A9-A6F6-3BB1EC3DB5BA}">
      <dgm:prSet phldrT="[Текст]" custT="1"/>
      <dgm:spPr/>
      <dgm:t>
        <a:bodyPr/>
        <a:lstStyle/>
        <a:p>
          <a:r>
            <a:rPr lang="en-US" sz="1400" dirty="0" smtClean="0">
              <a:latin typeface="Times New Roman" panose="02020603050405020304" pitchFamily="18" charset="0"/>
              <a:cs typeface="Times New Roman" panose="02020603050405020304" pitchFamily="18" charset="0"/>
            </a:rPr>
            <a:t>Each hit increases c-di-GMP and AHL levels</a:t>
          </a:r>
          <a:endParaRPr lang="ru-RU" sz="1400" dirty="0">
            <a:latin typeface="Times New Roman" panose="02020603050405020304" pitchFamily="18" charset="0"/>
            <a:cs typeface="Times New Roman" panose="02020603050405020304" pitchFamily="18" charset="0"/>
          </a:endParaRPr>
        </a:p>
      </dgm:t>
    </dgm:pt>
    <dgm:pt modelId="{C2BE77E5-7411-4E7F-8281-3FA56B06447D}" type="parTrans" cxnId="{63B17B72-4F5B-48F4-A417-DD7A11183D20}">
      <dgm:prSet/>
      <dgm:spPr/>
      <dgm:t>
        <a:bodyPr/>
        <a:lstStyle/>
        <a:p>
          <a:endParaRPr lang="ru-RU"/>
        </a:p>
      </dgm:t>
    </dgm:pt>
    <dgm:pt modelId="{A9423AA0-2A24-4008-B508-2C92A38F7F85}" type="sibTrans" cxnId="{63B17B72-4F5B-48F4-A417-DD7A11183D20}">
      <dgm:prSet/>
      <dgm:spPr/>
      <dgm:t>
        <a:bodyPr/>
        <a:lstStyle/>
        <a:p>
          <a:endParaRPr lang="ru-RU"/>
        </a:p>
      </dgm:t>
    </dgm:pt>
    <dgm:pt modelId="{359AE748-330C-462A-A7B3-6D42AEE9CB0B}">
      <dgm:prSet phldrT="[Текст]" custT="1"/>
      <dgm:spPr/>
      <dgm:t>
        <a:bodyPr/>
        <a:lstStyle/>
        <a:p>
          <a:r>
            <a:rPr lang="en-US" sz="1400" dirty="0" smtClean="0">
              <a:latin typeface="Times New Roman" panose="02020603050405020304" pitchFamily="18" charset="0"/>
              <a:cs typeface="Times New Roman" panose="02020603050405020304" pitchFamily="18" charset="0"/>
            </a:rPr>
            <a:t>Each movement takes energy</a:t>
          </a:r>
          <a:endParaRPr lang="ru-RU" sz="1400" dirty="0">
            <a:latin typeface="Times New Roman" panose="02020603050405020304" pitchFamily="18" charset="0"/>
            <a:cs typeface="Times New Roman" panose="02020603050405020304" pitchFamily="18" charset="0"/>
          </a:endParaRPr>
        </a:p>
      </dgm:t>
    </dgm:pt>
    <dgm:pt modelId="{F380958D-45C0-4652-B83A-552483C4FE47}" type="parTrans" cxnId="{AFF8DDBE-B52A-4E06-A69E-2BD5385E99FE}">
      <dgm:prSet/>
      <dgm:spPr/>
      <dgm:t>
        <a:bodyPr/>
        <a:lstStyle/>
        <a:p>
          <a:endParaRPr lang="ru-RU"/>
        </a:p>
      </dgm:t>
    </dgm:pt>
    <dgm:pt modelId="{57AACF08-05EE-445F-A91F-7DCEE1B50019}" type="sibTrans" cxnId="{AFF8DDBE-B52A-4E06-A69E-2BD5385E99FE}">
      <dgm:prSet/>
      <dgm:spPr/>
      <dgm:t>
        <a:bodyPr/>
        <a:lstStyle/>
        <a:p>
          <a:endParaRPr lang="ru-RU"/>
        </a:p>
      </dgm:t>
    </dgm:pt>
    <dgm:pt modelId="{60505D46-F4E9-436F-8AE0-0BFB9104B8E5}">
      <dgm:prSet phldrT="[Текст]" custT="1"/>
      <dgm:spPr/>
      <dgm:t>
        <a:bodyPr/>
        <a:lstStyle/>
        <a:p>
          <a:r>
            <a:rPr lang="en-US" sz="1400" dirty="0" smtClean="0">
              <a:latin typeface="Times New Roman" panose="02020603050405020304" pitchFamily="18" charset="0"/>
              <a:cs typeface="Times New Roman" panose="02020603050405020304" pitchFamily="18" charset="0"/>
            </a:rPr>
            <a:t>Eating nutrients provides energy </a:t>
          </a:r>
          <a:endParaRPr lang="ru-RU" sz="1400" dirty="0">
            <a:latin typeface="Times New Roman" panose="02020603050405020304" pitchFamily="18" charset="0"/>
            <a:cs typeface="Times New Roman" panose="02020603050405020304" pitchFamily="18" charset="0"/>
          </a:endParaRPr>
        </a:p>
      </dgm:t>
    </dgm:pt>
    <dgm:pt modelId="{16E4C692-82C4-41BE-A75D-054AEF1092A5}" type="parTrans" cxnId="{39FA38EF-52C7-43E7-A63F-C7A19D195277}">
      <dgm:prSet/>
      <dgm:spPr/>
      <dgm:t>
        <a:bodyPr/>
        <a:lstStyle/>
        <a:p>
          <a:endParaRPr lang="ru-RU"/>
        </a:p>
      </dgm:t>
    </dgm:pt>
    <dgm:pt modelId="{D4A42F4C-201C-49BD-ABCA-494769C172BD}" type="sibTrans" cxnId="{39FA38EF-52C7-43E7-A63F-C7A19D195277}">
      <dgm:prSet/>
      <dgm:spPr/>
      <dgm:t>
        <a:bodyPr/>
        <a:lstStyle/>
        <a:p>
          <a:endParaRPr lang="ru-RU"/>
        </a:p>
      </dgm:t>
    </dgm:pt>
    <dgm:pt modelId="{18FBC777-4C69-4F53-B55E-C881625373B7}">
      <dgm:prSet phldrT="[Текст]" custT="1"/>
      <dgm:spPr/>
      <dgm:t>
        <a:bodyPr/>
        <a:lstStyle/>
        <a:p>
          <a:r>
            <a:rPr lang="en-US" sz="1400" dirty="0" smtClean="0">
              <a:latin typeface="Times New Roman" panose="02020603050405020304" pitchFamily="18" charset="0"/>
              <a:cs typeface="Times New Roman" panose="02020603050405020304" pitchFamily="18" charset="0"/>
            </a:rPr>
            <a:t>Reaching threshold AHL level</a:t>
          </a:r>
          <a:endParaRPr lang="ru-RU" sz="1400" dirty="0">
            <a:latin typeface="Times New Roman" panose="02020603050405020304" pitchFamily="18" charset="0"/>
            <a:cs typeface="Times New Roman" panose="02020603050405020304" pitchFamily="18" charset="0"/>
          </a:endParaRPr>
        </a:p>
      </dgm:t>
    </dgm:pt>
    <dgm:pt modelId="{03E0FB2F-3F4A-4726-93CE-E0F97AC64F4E}" type="parTrans" cxnId="{37BFA658-9D26-44D9-A31C-76D00B06F374}">
      <dgm:prSet/>
      <dgm:spPr/>
      <dgm:t>
        <a:bodyPr/>
        <a:lstStyle/>
        <a:p>
          <a:endParaRPr lang="ru-RU"/>
        </a:p>
      </dgm:t>
    </dgm:pt>
    <dgm:pt modelId="{458C8767-F64B-4A4E-B855-FDCAC22E0112}" type="sibTrans" cxnId="{37BFA658-9D26-44D9-A31C-76D00B06F374}">
      <dgm:prSet/>
      <dgm:spPr/>
      <dgm:t>
        <a:bodyPr/>
        <a:lstStyle/>
        <a:p>
          <a:endParaRPr lang="ru-RU"/>
        </a:p>
      </dgm:t>
    </dgm:pt>
    <dgm:pt modelId="{30D3093E-95AA-4400-8FCB-6D9E33B034CA}">
      <dgm:prSet phldrT="[Текст]" custT="1"/>
      <dgm:spPr/>
      <dgm:t>
        <a:bodyPr/>
        <a:lstStyle/>
        <a:p>
          <a:r>
            <a:rPr lang="en-US" sz="1400" dirty="0" smtClean="0">
              <a:latin typeface="Times New Roman" panose="02020603050405020304" pitchFamily="18" charset="0"/>
              <a:cs typeface="Times New Roman" panose="02020603050405020304" pitchFamily="18" charset="0"/>
            </a:rPr>
            <a:t>Sticking to the wall</a:t>
          </a:r>
          <a:endParaRPr lang="ru-RU" sz="1400" dirty="0">
            <a:latin typeface="Times New Roman" panose="02020603050405020304" pitchFamily="18" charset="0"/>
            <a:cs typeface="Times New Roman" panose="02020603050405020304" pitchFamily="18" charset="0"/>
          </a:endParaRPr>
        </a:p>
      </dgm:t>
    </dgm:pt>
    <dgm:pt modelId="{655F0F04-73F6-4801-A2E6-ECBDEBAC63C5}" type="parTrans" cxnId="{030849AF-DF39-486D-B6C5-161061AEDB94}">
      <dgm:prSet/>
      <dgm:spPr/>
      <dgm:t>
        <a:bodyPr/>
        <a:lstStyle/>
        <a:p>
          <a:endParaRPr lang="ru-RU"/>
        </a:p>
      </dgm:t>
    </dgm:pt>
    <dgm:pt modelId="{0C50E27C-542F-42A4-B27E-E99B88430455}" type="sibTrans" cxnId="{030849AF-DF39-486D-B6C5-161061AEDB94}">
      <dgm:prSet/>
      <dgm:spPr/>
      <dgm:t>
        <a:bodyPr/>
        <a:lstStyle/>
        <a:p>
          <a:endParaRPr lang="ru-RU"/>
        </a:p>
      </dgm:t>
    </dgm:pt>
    <dgm:pt modelId="{6D714D4E-AB56-4C4C-9478-988784775AFD}">
      <dgm:prSet phldrT="[Текст]" custT="1"/>
      <dgm:spPr/>
      <dgm:t>
        <a:bodyPr/>
        <a:lstStyle/>
        <a:p>
          <a:r>
            <a:rPr lang="en-US" sz="1400" dirty="0" smtClean="0">
              <a:latin typeface="Times New Roman" panose="02020603050405020304" pitchFamily="18" charset="0"/>
              <a:cs typeface="Times New Roman" panose="02020603050405020304" pitchFamily="18" charset="0"/>
            </a:rPr>
            <a:t>Growing under certain conditions</a:t>
          </a:r>
          <a:endParaRPr lang="ru-RU" sz="1400" dirty="0">
            <a:latin typeface="Times New Roman" panose="02020603050405020304" pitchFamily="18" charset="0"/>
            <a:cs typeface="Times New Roman" panose="02020603050405020304" pitchFamily="18" charset="0"/>
          </a:endParaRPr>
        </a:p>
      </dgm:t>
    </dgm:pt>
    <dgm:pt modelId="{79017DA1-100B-4C56-A509-5A2BDC829B03}" type="parTrans" cxnId="{91F96CCB-642C-4AD7-A5FB-4267A41C9A5D}">
      <dgm:prSet/>
      <dgm:spPr/>
      <dgm:t>
        <a:bodyPr/>
        <a:lstStyle/>
        <a:p>
          <a:endParaRPr lang="ru-RU"/>
        </a:p>
      </dgm:t>
    </dgm:pt>
    <dgm:pt modelId="{9C948387-39A8-4843-BA3C-2B850ABED8DC}" type="sibTrans" cxnId="{91F96CCB-642C-4AD7-A5FB-4267A41C9A5D}">
      <dgm:prSet/>
      <dgm:spPr/>
      <dgm:t>
        <a:bodyPr/>
        <a:lstStyle/>
        <a:p>
          <a:endParaRPr lang="ru-RU"/>
        </a:p>
      </dgm:t>
    </dgm:pt>
    <dgm:pt modelId="{64672F8F-428B-4442-AE7B-AC944620509C}">
      <dgm:prSet phldrT="[Текст]" custT="1"/>
      <dgm:spPr/>
      <dgm:t>
        <a:bodyPr/>
        <a:lstStyle/>
        <a:p>
          <a:r>
            <a:rPr lang="en-US" sz="1400" dirty="0" smtClean="0">
              <a:latin typeface="Times New Roman" panose="02020603050405020304" pitchFamily="18" charset="0"/>
              <a:cs typeface="Times New Roman" panose="02020603050405020304" pitchFamily="18" charset="0"/>
            </a:rPr>
            <a:t>Aggregation to microcolonies</a:t>
          </a:r>
          <a:endParaRPr lang="ru-RU" sz="1400" dirty="0">
            <a:latin typeface="Times New Roman" panose="02020603050405020304" pitchFamily="18" charset="0"/>
            <a:cs typeface="Times New Roman" panose="02020603050405020304" pitchFamily="18" charset="0"/>
          </a:endParaRPr>
        </a:p>
      </dgm:t>
    </dgm:pt>
    <dgm:pt modelId="{2ADEEAD0-C311-4FCF-9765-142F8BAF3E04}" type="parTrans" cxnId="{ABA54604-5AE1-4D57-AAB0-66ED4DC83920}">
      <dgm:prSet/>
      <dgm:spPr/>
      <dgm:t>
        <a:bodyPr/>
        <a:lstStyle/>
        <a:p>
          <a:endParaRPr lang="ru-RU"/>
        </a:p>
      </dgm:t>
    </dgm:pt>
    <dgm:pt modelId="{ACA9F518-B1A4-403D-ADF7-EA0C89394FFA}" type="sibTrans" cxnId="{ABA54604-5AE1-4D57-AAB0-66ED4DC83920}">
      <dgm:prSet/>
      <dgm:spPr/>
      <dgm:t>
        <a:bodyPr/>
        <a:lstStyle/>
        <a:p>
          <a:endParaRPr lang="ru-RU"/>
        </a:p>
      </dgm:t>
    </dgm:pt>
    <dgm:pt modelId="{6E7B468F-B5AF-42BC-99AB-A5619F5503D9}" type="pres">
      <dgm:prSet presAssocID="{80BF76DB-69FE-4431-B1D5-BE1B7836B080}" presName="Name0" presStyleCnt="0">
        <dgm:presLayoutVars>
          <dgm:dir/>
          <dgm:resizeHandles val="exact"/>
        </dgm:presLayoutVars>
      </dgm:prSet>
      <dgm:spPr/>
      <dgm:t>
        <a:bodyPr/>
        <a:lstStyle/>
        <a:p>
          <a:endParaRPr lang="ru-RU"/>
        </a:p>
      </dgm:t>
    </dgm:pt>
    <dgm:pt modelId="{04175645-0B3D-49F3-BE89-68132DD389E1}" type="pres">
      <dgm:prSet presAssocID="{80BF76DB-69FE-4431-B1D5-BE1B7836B080}" presName="cycle" presStyleCnt="0"/>
      <dgm:spPr/>
    </dgm:pt>
    <dgm:pt modelId="{492D5214-5A9A-490A-84D4-366CF9E7F2AE}" type="pres">
      <dgm:prSet presAssocID="{3F8FB163-BF45-4223-B7FB-C75029410B12}" presName="nodeFirstNode" presStyleLbl="node1" presStyleIdx="0" presStyleCnt="5" custScaleX="109366" custScaleY="116506">
        <dgm:presLayoutVars>
          <dgm:bulletEnabled val="1"/>
        </dgm:presLayoutVars>
      </dgm:prSet>
      <dgm:spPr/>
      <dgm:t>
        <a:bodyPr/>
        <a:lstStyle/>
        <a:p>
          <a:endParaRPr lang="ru-RU"/>
        </a:p>
      </dgm:t>
    </dgm:pt>
    <dgm:pt modelId="{29E85CBB-10B7-4F93-BA8A-22C642EF49B5}" type="pres">
      <dgm:prSet presAssocID="{3D799AEE-26AD-4805-939C-A5B89AC85A3C}" presName="sibTransFirstNode" presStyleLbl="bgShp" presStyleIdx="0" presStyleCnt="1" custAng="0" custScaleX="136854" custScaleY="31133" custLinFactNeighborX="-2312" custLinFactNeighborY="-32362"/>
      <dgm:spPr>
        <a:prstGeom prst="curvedDownArrow">
          <a:avLst/>
        </a:prstGeom>
      </dgm:spPr>
      <dgm:t>
        <a:bodyPr/>
        <a:lstStyle/>
        <a:p>
          <a:endParaRPr lang="ru-RU"/>
        </a:p>
      </dgm:t>
    </dgm:pt>
    <dgm:pt modelId="{594859EC-CFE1-4160-874B-C14378B395A9}" type="pres">
      <dgm:prSet presAssocID="{F41F80D0-869F-4D20-814C-0342F4D2646F}" presName="nodeFollowingNodes" presStyleLbl="node1" presStyleIdx="1" presStyleCnt="5" custScaleX="109366" custScaleY="166869" custRadScaleRad="96809" custRadScaleInc="12061">
        <dgm:presLayoutVars>
          <dgm:bulletEnabled val="1"/>
        </dgm:presLayoutVars>
      </dgm:prSet>
      <dgm:spPr/>
      <dgm:t>
        <a:bodyPr/>
        <a:lstStyle/>
        <a:p>
          <a:endParaRPr lang="ru-RU"/>
        </a:p>
      </dgm:t>
    </dgm:pt>
    <dgm:pt modelId="{8AE271CB-56AD-4E08-86BF-29168CB6DA93}" type="pres">
      <dgm:prSet presAssocID="{CFC25A4F-2643-4210-BE06-92CA997B09B8}" presName="nodeFollowingNodes" presStyleLbl="node1" presStyleIdx="2" presStyleCnt="5" custScaleX="109366" custScaleY="162237" custRadScaleRad="121991" custRadScaleInc="-15359">
        <dgm:presLayoutVars>
          <dgm:bulletEnabled val="1"/>
        </dgm:presLayoutVars>
      </dgm:prSet>
      <dgm:spPr/>
      <dgm:t>
        <a:bodyPr/>
        <a:lstStyle/>
        <a:p>
          <a:endParaRPr lang="ru-RU"/>
        </a:p>
      </dgm:t>
    </dgm:pt>
    <dgm:pt modelId="{931BA295-F51D-4670-90F6-8FD7C3134E08}" type="pres">
      <dgm:prSet presAssocID="{4A8E940E-1DD4-49B6-9453-099A76BEEC6E}" presName="nodeFollowingNodes" presStyleLbl="node1" presStyleIdx="3" presStyleCnt="5" custScaleX="109366" custScaleY="162831" custRadScaleRad="125870" custRadScaleInc="18323">
        <dgm:presLayoutVars>
          <dgm:bulletEnabled val="1"/>
        </dgm:presLayoutVars>
      </dgm:prSet>
      <dgm:spPr/>
      <dgm:t>
        <a:bodyPr/>
        <a:lstStyle/>
        <a:p>
          <a:endParaRPr lang="ru-RU"/>
        </a:p>
      </dgm:t>
    </dgm:pt>
    <dgm:pt modelId="{77163D6A-E357-4060-AD52-52551E0C78CC}" type="pres">
      <dgm:prSet presAssocID="{CBADAFFA-3AC7-4360-99AE-521A9D3C109D}" presName="nodeFollowingNodes" presStyleLbl="node1" presStyleIdx="4" presStyleCnt="5" custScaleX="109366" custScaleY="169456" custRadScaleRad="103498" custRadScaleInc="-13776">
        <dgm:presLayoutVars>
          <dgm:bulletEnabled val="1"/>
        </dgm:presLayoutVars>
      </dgm:prSet>
      <dgm:spPr/>
      <dgm:t>
        <a:bodyPr/>
        <a:lstStyle/>
        <a:p>
          <a:endParaRPr lang="ru-RU"/>
        </a:p>
      </dgm:t>
    </dgm:pt>
  </dgm:ptLst>
  <dgm:cxnLst>
    <dgm:cxn modelId="{407D99C5-D91C-48E1-B154-8D99446D3A52}" type="presOf" srcId="{60505D46-F4E9-436F-8AE0-0BFB9104B8E5}" destId="{594859EC-CFE1-4160-874B-C14378B395A9}" srcOrd="0" destOrd="4" presId="urn:microsoft.com/office/officeart/2005/8/layout/cycle3"/>
    <dgm:cxn modelId="{311E2DF5-D437-4DF1-9382-35BDA2F27B0B}" type="presOf" srcId="{3D799AEE-26AD-4805-939C-A5B89AC85A3C}" destId="{29E85CBB-10B7-4F93-BA8A-22C642EF49B5}" srcOrd="0" destOrd="0" presId="urn:microsoft.com/office/officeart/2005/8/layout/cycle3"/>
    <dgm:cxn modelId="{4250B54E-901A-4605-9C83-F5445A1DDC93}" srcId="{CBADAFFA-3AC7-4360-99AE-521A9D3C109D}" destId="{F4527790-2026-4696-A45F-9AE65D6B0381}" srcOrd="0" destOrd="0" parTransId="{5EBC7C95-0F99-43D9-813F-00DFD5504AD3}" sibTransId="{70CDEAC7-8DC8-44B6-98B3-750AA935BA40}"/>
    <dgm:cxn modelId="{6BC26BBA-1153-47F7-BB5E-705E3554415D}" type="presOf" srcId="{18FBC777-4C69-4F53-B55E-C881625373B7}" destId="{8AE271CB-56AD-4E08-86BF-29168CB6DA93}" srcOrd="0" destOrd="2" presId="urn:microsoft.com/office/officeart/2005/8/layout/cycle3"/>
    <dgm:cxn modelId="{7A09EBC0-BED7-41F1-9D47-88DE38D7DDC8}" type="presOf" srcId="{6D714D4E-AB56-4C4C-9478-988784775AFD}" destId="{8AE271CB-56AD-4E08-86BF-29168CB6DA93}" srcOrd="0" destOrd="4" presId="urn:microsoft.com/office/officeart/2005/8/layout/cycle3"/>
    <dgm:cxn modelId="{ABA54604-5AE1-4D57-AAB0-66ED4DC83920}" srcId="{4A8E940E-1DD4-49B6-9453-099A76BEEC6E}" destId="{64672F8F-428B-4442-AE7B-AC944620509C}" srcOrd="1" destOrd="0" parTransId="{2ADEEAD0-C311-4FCF-9765-142F8BAF3E04}" sibTransId="{ACA9F518-B1A4-403D-ADF7-EA0C89394FFA}"/>
    <dgm:cxn modelId="{D9666FA4-1CEB-4996-89B6-92AB1FD7A4E4}" type="presOf" srcId="{4A8E940E-1DD4-49B6-9453-099A76BEEC6E}" destId="{931BA295-F51D-4670-90F6-8FD7C3134E08}" srcOrd="0" destOrd="0" presId="urn:microsoft.com/office/officeart/2005/8/layout/cycle3"/>
    <dgm:cxn modelId="{C805C62D-C912-488F-8171-804B23BD3F30}" srcId="{80BF76DB-69FE-4431-B1D5-BE1B7836B080}" destId="{3F8FB163-BF45-4223-B7FB-C75029410B12}" srcOrd="0" destOrd="0" parTransId="{374CA4DE-AB04-4D38-BE96-69AC88AC6E15}" sibTransId="{3D799AEE-26AD-4805-939C-A5B89AC85A3C}"/>
    <dgm:cxn modelId="{BB411588-F2B5-4477-B587-ECA35FE42EA6}" srcId="{3F8FB163-BF45-4223-B7FB-C75029410B12}" destId="{FF35CFB5-2D8E-4E40-95C1-EEF20BB3BDCD}" srcOrd="0" destOrd="0" parTransId="{69E5868E-7875-4307-B747-1D1B395CB602}" sibTransId="{971910C8-BF9F-4662-A29E-DC55017BEC2E}"/>
    <dgm:cxn modelId="{947D9DD0-3D4F-4F10-A58A-D11293966028}" type="presOf" srcId="{3F8FB163-BF45-4223-B7FB-C75029410B12}" destId="{492D5214-5A9A-490A-84D4-366CF9E7F2AE}" srcOrd="0" destOrd="0" presId="urn:microsoft.com/office/officeart/2005/8/layout/cycle3"/>
    <dgm:cxn modelId="{4BE79428-22D4-4BAB-BE3D-0AE6D72B1FE5}" srcId="{80BF76DB-69FE-4431-B1D5-BE1B7836B080}" destId="{F41F80D0-869F-4D20-814C-0342F4D2646F}" srcOrd="1" destOrd="0" parTransId="{191C9FC4-8147-47F4-A95E-F9E010F91197}" sibTransId="{C29A7337-D098-48F4-A8A8-049BA73EE26C}"/>
    <dgm:cxn modelId="{B92F8528-34A7-45A2-A962-DCAC96B06BD7}" srcId="{80BF76DB-69FE-4431-B1D5-BE1B7836B080}" destId="{4A8E940E-1DD4-49B6-9453-099A76BEEC6E}" srcOrd="3" destOrd="0" parTransId="{0F583781-E3E2-4F5D-AB5F-DE1AD8F1914E}" sibTransId="{81DCA17A-23F3-424F-8E09-0BEA3B5FF828}"/>
    <dgm:cxn modelId="{91F96CCB-642C-4AD7-A5FB-4267A41C9A5D}" srcId="{CFC25A4F-2643-4210-BE06-92CA997B09B8}" destId="{6D714D4E-AB56-4C4C-9478-988784775AFD}" srcOrd="3" destOrd="0" parTransId="{79017DA1-100B-4C56-A509-5A2BDC829B03}" sibTransId="{9C948387-39A8-4843-BA3C-2B850ABED8DC}"/>
    <dgm:cxn modelId="{FC289AB0-61AF-4D9D-98BE-BCE6E799F785}" type="presOf" srcId="{CFC25A4F-2643-4210-BE06-92CA997B09B8}" destId="{8AE271CB-56AD-4E08-86BF-29168CB6DA93}" srcOrd="0" destOrd="0" presId="urn:microsoft.com/office/officeart/2005/8/layout/cycle3"/>
    <dgm:cxn modelId="{33C321F3-4953-4898-B8B0-691B42FF233D}" type="presOf" srcId="{64672F8F-428B-4442-AE7B-AC944620509C}" destId="{931BA295-F51D-4670-90F6-8FD7C3134E08}" srcOrd="0" destOrd="2" presId="urn:microsoft.com/office/officeart/2005/8/layout/cycle3"/>
    <dgm:cxn modelId="{45F730B3-7371-4A1B-92C7-79C3186AB29D}" srcId="{3F8FB163-BF45-4223-B7FB-C75029410B12}" destId="{700DC245-4C80-414C-B310-4D44C9051109}" srcOrd="1" destOrd="0" parTransId="{948121B8-C54A-4ED7-A945-A25ACE4AEAD2}" sibTransId="{D60400B5-5325-4FB1-B526-F9F85C431F29}"/>
    <dgm:cxn modelId="{6B333D40-FEC9-4F15-9BA5-9DB14AA06357}" srcId="{F41F80D0-869F-4D20-814C-0342F4D2646F}" destId="{CF477A90-5D2B-488B-9DCC-6B75C1EA80D4}" srcOrd="0" destOrd="0" parTransId="{1A2EFCA7-7867-4BA1-BEBC-13BB38D4E03A}" sibTransId="{625E90D0-6C2F-4AF4-A9AA-8760A1E6D7E4}"/>
    <dgm:cxn modelId="{39FA38EF-52C7-43E7-A63F-C7A19D195277}" srcId="{F41F80D0-869F-4D20-814C-0342F4D2646F}" destId="{60505D46-F4E9-436F-8AE0-0BFB9104B8E5}" srcOrd="3" destOrd="0" parTransId="{16E4C692-82C4-41BE-A75D-054AEF1092A5}" sibTransId="{D4A42F4C-201C-49BD-ABCA-494769C172BD}"/>
    <dgm:cxn modelId="{F855B763-5208-40A5-91DB-6E3B20A67930}" type="presOf" srcId="{47BB402C-46E1-43DD-ADC3-4DD006587C3E}" destId="{931BA295-F51D-4670-90F6-8FD7C3134E08}" srcOrd="0" destOrd="1" presId="urn:microsoft.com/office/officeart/2005/8/layout/cycle3"/>
    <dgm:cxn modelId="{63B17B72-4F5B-48F4-A417-DD7A11183D20}" srcId="{F41F80D0-869F-4D20-814C-0342F4D2646F}" destId="{99DA976D-82D1-46A9-A6F6-3BB1EC3DB5BA}" srcOrd="1" destOrd="0" parTransId="{C2BE77E5-7411-4E7F-8281-3FA56B06447D}" sibTransId="{A9423AA0-2A24-4008-B508-2C92A38F7F85}"/>
    <dgm:cxn modelId="{030849AF-DF39-486D-B6C5-161061AEDB94}" srcId="{CFC25A4F-2643-4210-BE06-92CA997B09B8}" destId="{30D3093E-95AA-4400-8FCB-6D9E33B034CA}" srcOrd="2" destOrd="0" parTransId="{655F0F04-73F6-4801-A2E6-ECBDEBAC63C5}" sibTransId="{0C50E27C-542F-42A4-B27E-E99B88430455}"/>
    <dgm:cxn modelId="{EF905BD8-C5B4-417C-9143-07EBE931920C}" srcId="{4A8E940E-1DD4-49B6-9453-099A76BEEC6E}" destId="{47BB402C-46E1-43DD-ADC3-4DD006587C3E}" srcOrd="0" destOrd="0" parTransId="{F55BC4E4-B3FE-4E4C-AAB9-558C00C8B28E}" sibTransId="{F474051B-6337-4B2E-8A2A-411C5670D539}"/>
    <dgm:cxn modelId="{3F4C3916-3EC4-4FB6-BEB4-6AB1FFAB3D85}" type="presOf" srcId="{700DC245-4C80-414C-B310-4D44C9051109}" destId="{492D5214-5A9A-490A-84D4-366CF9E7F2AE}" srcOrd="0" destOrd="2" presId="urn:microsoft.com/office/officeart/2005/8/layout/cycle3"/>
    <dgm:cxn modelId="{2BFF16A6-FD68-4470-9D2F-7FF7AC65C97D}" type="presOf" srcId="{359AE748-330C-462A-A7B3-6D42AEE9CB0B}" destId="{594859EC-CFE1-4160-874B-C14378B395A9}" srcOrd="0" destOrd="3" presId="urn:microsoft.com/office/officeart/2005/8/layout/cycle3"/>
    <dgm:cxn modelId="{F5DE3470-9734-49FF-BD62-064D1CDA333A}" type="presOf" srcId="{CF477A90-5D2B-488B-9DCC-6B75C1EA80D4}" destId="{594859EC-CFE1-4160-874B-C14378B395A9}" srcOrd="0" destOrd="1" presId="urn:microsoft.com/office/officeart/2005/8/layout/cycle3"/>
    <dgm:cxn modelId="{53481CC6-5656-47A4-AC6A-8B6479F9C3D1}" type="presOf" srcId="{99DA976D-82D1-46A9-A6F6-3BB1EC3DB5BA}" destId="{594859EC-CFE1-4160-874B-C14378B395A9}" srcOrd="0" destOrd="2" presId="urn:microsoft.com/office/officeart/2005/8/layout/cycle3"/>
    <dgm:cxn modelId="{58592FF7-BB1B-43F0-B274-153A468FE5CE}" type="presOf" srcId="{DBCE2A72-0024-45BD-B23E-37C395BFA061}" destId="{8AE271CB-56AD-4E08-86BF-29168CB6DA93}" srcOrd="0" destOrd="1" presId="urn:microsoft.com/office/officeart/2005/8/layout/cycle3"/>
    <dgm:cxn modelId="{D79E01C4-337A-4392-9F7A-ADB6D27BA3FB}" type="presOf" srcId="{30D3093E-95AA-4400-8FCB-6D9E33B034CA}" destId="{8AE271CB-56AD-4E08-86BF-29168CB6DA93}" srcOrd="0" destOrd="3" presId="urn:microsoft.com/office/officeart/2005/8/layout/cycle3"/>
    <dgm:cxn modelId="{B9EE407D-003C-4D7F-84C7-5E028F30B147}" srcId="{80BF76DB-69FE-4431-B1D5-BE1B7836B080}" destId="{CBADAFFA-3AC7-4360-99AE-521A9D3C109D}" srcOrd="4" destOrd="0" parTransId="{4971AC79-B3D6-4764-84F9-BC8477DB223E}" sibTransId="{B1321841-32B7-484E-AF99-7F61CE893FB3}"/>
    <dgm:cxn modelId="{B7F33FC7-EC20-421B-A42F-59000C364281}" type="presOf" srcId="{F41F80D0-869F-4D20-814C-0342F4D2646F}" destId="{594859EC-CFE1-4160-874B-C14378B395A9}" srcOrd="0" destOrd="0" presId="urn:microsoft.com/office/officeart/2005/8/layout/cycle3"/>
    <dgm:cxn modelId="{AB101C66-A778-4643-9C3A-E9F8089F7FAC}" type="presOf" srcId="{FF35CFB5-2D8E-4E40-95C1-EEF20BB3BDCD}" destId="{492D5214-5A9A-490A-84D4-366CF9E7F2AE}" srcOrd="0" destOrd="1" presId="urn:microsoft.com/office/officeart/2005/8/layout/cycle3"/>
    <dgm:cxn modelId="{BC9C3DBD-85B7-4C1D-BCBD-76CF61988586}" type="presOf" srcId="{F4527790-2026-4696-A45F-9AE65D6B0381}" destId="{77163D6A-E357-4060-AD52-52551E0C78CC}" srcOrd="0" destOrd="1" presId="urn:microsoft.com/office/officeart/2005/8/layout/cycle3"/>
    <dgm:cxn modelId="{37BFA658-9D26-44D9-A31C-76D00B06F374}" srcId="{CFC25A4F-2643-4210-BE06-92CA997B09B8}" destId="{18FBC777-4C69-4F53-B55E-C881625373B7}" srcOrd="1" destOrd="0" parTransId="{03E0FB2F-3F4A-4726-93CE-E0F97AC64F4E}" sibTransId="{458C8767-F64B-4A4E-B855-FDCAC22E0112}"/>
    <dgm:cxn modelId="{C4E42E5A-B6B1-4E02-AB2B-35B2519A6C67}" type="presOf" srcId="{CBADAFFA-3AC7-4360-99AE-521A9D3C109D}" destId="{77163D6A-E357-4060-AD52-52551E0C78CC}" srcOrd="0" destOrd="0" presId="urn:microsoft.com/office/officeart/2005/8/layout/cycle3"/>
    <dgm:cxn modelId="{C3C7767D-7C88-4A01-9BD4-EEDE9BACB261}" srcId="{CFC25A4F-2643-4210-BE06-92CA997B09B8}" destId="{DBCE2A72-0024-45BD-B23E-37C395BFA061}" srcOrd="0" destOrd="0" parTransId="{CA49C11C-C2B8-4EB5-999E-FBE1D93A8D61}" sibTransId="{22CC1F63-F33B-4C3A-A567-4BE14300BDB0}"/>
    <dgm:cxn modelId="{AFF8DDBE-B52A-4E06-A69E-2BD5385E99FE}" srcId="{F41F80D0-869F-4D20-814C-0342F4D2646F}" destId="{359AE748-330C-462A-A7B3-6D42AEE9CB0B}" srcOrd="2" destOrd="0" parTransId="{F380958D-45C0-4652-B83A-552483C4FE47}" sibTransId="{57AACF08-05EE-445F-A91F-7DCEE1B50019}"/>
    <dgm:cxn modelId="{43C4FA6E-69F4-47D0-8CFD-CDBD75907CAE}" srcId="{80BF76DB-69FE-4431-B1D5-BE1B7836B080}" destId="{CFC25A4F-2643-4210-BE06-92CA997B09B8}" srcOrd="2" destOrd="0" parTransId="{79139376-7DE4-4CEA-B6C7-00631B7E9EB9}" sibTransId="{558A700D-95D1-472E-85F9-68C7D0B1E1EB}"/>
    <dgm:cxn modelId="{F690FA25-FB5F-4B5C-B755-0134C4F0F01B}" type="presOf" srcId="{80BF76DB-69FE-4431-B1D5-BE1B7836B080}" destId="{6E7B468F-B5AF-42BC-99AB-A5619F5503D9}" srcOrd="0" destOrd="0" presId="urn:microsoft.com/office/officeart/2005/8/layout/cycle3"/>
    <dgm:cxn modelId="{B923128C-8AE3-43BC-8B9D-93B4D06B41D6}" type="presParOf" srcId="{6E7B468F-B5AF-42BC-99AB-A5619F5503D9}" destId="{04175645-0B3D-49F3-BE89-68132DD389E1}" srcOrd="0" destOrd="0" presId="urn:microsoft.com/office/officeart/2005/8/layout/cycle3"/>
    <dgm:cxn modelId="{2B5E845B-887B-4F74-BA55-7941E81C067D}" type="presParOf" srcId="{04175645-0B3D-49F3-BE89-68132DD389E1}" destId="{492D5214-5A9A-490A-84D4-366CF9E7F2AE}" srcOrd="0" destOrd="0" presId="urn:microsoft.com/office/officeart/2005/8/layout/cycle3"/>
    <dgm:cxn modelId="{CE352A47-6A44-4338-9D67-B94F6322728E}" type="presParOf" srcId="{04175645-0B3D-49F3-BE89-68132DD389E1}" destId="{29E85CBB-10B7-4F93-BA8A-22C642EF49B5}" srcOrd="1" destOrd="0" presId="urn:microsoft.com/office/officeart/2005/8/layout/cycle3"/>
    <dgm:cxn modelId="{DD2B5420-D36B-4140-9C13-B06677BEA254}" type="presParOf" srcId="{04175645-0B3D-49F3-BE89-68132DD389E1}" destId="{594859EC-CFE1-4160-874B-C14378B395A9}" srcOrd="2" destOrd="0" presId="urn:microsoft.com/office/officeart/2005/8/layout/cycle3"/>
    <dgm:cxn modelId="{4B467FBD-A2C6-4564-A4CF-9625C33487F7}" type="presParOf" srcId="{04175645-0B3D-49F3-BE89-68132DD389E1}" destId="{8AE271CB-56AD-4E08-86BF-29168CB6DA93}" srcOrd="3" destOrd="0" presId="urn:microsoft.com/office/officeart/2005/8/layout/cycle3"/>
    <dgm:cxn modelId="{F855C667-0E77-43D7-B8AD-1815F926AB29}" type="presParOf" srcId="{04175645-0B3D-49F3-BE89-68132DD389E1}" destId="{931BA295-F51D-4670-90F6-8FD7C3134E08}" srcOrd="4" destOrd="0" presId="urn:microsoft.com/office/officeart/2005/8/layout/cycle3"/>
    <dgm:cxn modelId="{4F3388C0-8FDC-4E49-8853-AF1301B6F008}" type="presParOf" srcId="{04175645-0B3D-49F3-BE89-68132DD389E1}" destId="{77163D6A-E357-4060-AD52-52551E0C78CC}"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989CA-8A16-44F3-87C0-8F6AE22D4563}">
      <dsp:nvSpPr>
        <dsp:cNvPr id="0" name=""/>
        <dsp:cNvSpPr/>
      </dsp:nvSpPr>
      <dsp:spPr>
        <a:xfrm>
          <a:off x="3307515" y="1627873"/>
          <a:ext cx="2401942" cy="889987"/>
        </a:xfrm>
        <a:prstGeom prst="ellips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Mathematical models</a:t>
          </a:r>
          <a:endParaRPr lang="ru-RU" sz="2000" kern="1200" dirty="0">
            <a:latin typeface="Times New Roman" panose="02020603050405020304" pitchFamily="18" charset="0"/>
            <a:cs typeface="Times New Roman" panose="02020603050405020304" pitchFamily="18" charset="0"/>
          </a:endParaRPr>
        </a:p>
      </dsp:txBody>
      <dsp:txXfrm>
        <a:off x="3659271" y="1758209"/>
        <a:ext cx="1698430" cy="629315"/>
      </dsp:txXfrm>
    </dsp:sp>
    <dsp:sp modelId="{C9327B53-02CA-4F10-8D7B-497BF5CBEE15}">
      <dsp:nvSpPr>
        <dsp:cNvPr id="0" name=""/>
        <dsp:cNvSpPr/>
      </dsp:nvSpPr>
      <dsp:spPr>
        <a:xfrm rot="16200000">
          <a:off x="4366388" y="1182653"/>
          <a:ext cx="284195" cy="370308"/>
        </a:xfrm>
        <a:prstGeom prst="rightArrow">
          <a:avLst>
            <a:gd name="adj1" fmla="val 60000"/>
            <a:gd name="adj2" fmla="val 50000"/>
          </a:avLst>
        </a:prstGeom>
        <a:gradFill rotWithShape="0">
          <a:gsLst>
            <a:gs pos="0">
              <a:schemeClr val="accent3">
                <a:tint val="60000"/>
                <a:hueOff val="0"/>
                <a:satOff val="0"/>
                <a:lumOff val="0"/>
                <a:alphaOff val="0"/>
                <a:shade val="85000"/>
                <a:satMod val="130000"/>
              </a:schemeClr>
            </a:gs>
            <a:gs pos="34000">
              <a:schemeClr val="accent3">
                <a:tint val="60000"/>
                <a:hueOff val="0"/>
                <a:satOff val="0"/>
                <a:lumOff val="0"/>
                <a:alphaOff val="0"/>
                <a:shade val="87000"/>
                <a:satMod val="125000"/>
              </a:schemeClr>
            </a:gs>
            <a:gs pos="70000">
              <a:schemeClr val="accent3">
                <a:tint val="60000"/>
                <a:hueOff val="0"/>
                <a:satOff val="0"/>
                <a:lumOff val="0"/>
                <a:alphaOff val="0"/>
                <a:tint val="100000"/>
                <a:shade val="90000"/>
                <a:satMod val="130000"/>
              </a:schemeClr>
            </a:gs>
            <a:gs pos="100000">
              <a:schemeClr val="accent3">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ru-RU" sz="1500" kern="1200"/>
        </a:p>
      </dsp:txBody>
      <dsp:txXfrm>
        <a:off x="4409017" y="1299344"/>
        <a:ext cx="198937" cy="222184"/>
      </dsp:txXfrm>
    </dsp:sp>
    <dsp:sp modelId="{89EAC32B-A6FC-48E0-80B9-60BDDBC51D57}">
      <dsp:nvSpPr>
        <dsp:cNvPr id="0" name=""/>
        <dsp:cNvSpPr/>
      </dsp:nvSpPr>
      <dsp:spPr>
        <a:xfrm>
          <a:off x="3390116" y="2512"/>
          <a:ext cx="2236739" cy="1089142"/>
        </a:xfrm>
        <a:prstGeom prst="ellips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Continuum</a:t>
          </a:r>
          <a:endParaRPr lang="ru-RU" sz="2000" kern="1200" dirty="0">
            <a:latin typeface="Times New Roman" panose="02020603050405020304" pitchFamily="18" charset="0"/>
            <a:cs typeface="Times New Roman" panose="02020603050405020304" pitchFamily="18" charset="0"/>
          </a:endParaRPr>
        </a:p>
      </dsp:txBody>
      <dsp:txXfrm>
        <a:off x="3717679" y="162013"/>
        <a:ext cx="1581613" cy="770140"/>
      </dsp:txXfrm>
    </dsp:sp>
    <dsp:sp modelId="{5AE318CD-66E1-4888-8789-BA5D709FBCCB}">
      <dsp:nvSpPr>
        <dsp:cNvPr id="0" name=""/>
        <dsp:cNvSpPr/>
      </dsp:nvSpPr>
      <dsp:spPr>
        <a:xfrm rot="20607221">
          <a:off x="5567208" y="1525227"/>
          <a:ext cx="322769" cy="370308"/>
        </a:xfrm>
        <a:prstGeom prst="rightArrow">
          <a:avLst>
            <a:gd name="adj1" fmla="val 60000"/>
            <a:gd name="adj2" fmla="val 50000"/>
          </a:avLst>
        </a:prstGeom>
        <a:gradFill rotWithShape="0">
          <a:gsLst>
            <a:gs pos="0">
              <a:schemeClr val="accent3">
                <a:tint val="60000"/>
                <a:hueOff val="0"/>
                <a:satOff val="0"/>
                <a:lumOff val="0"/>
                <a:alphaOff val="0"/>
                <a:shade val="85000"/>
                <a:satMod val="130000"/>
              </a:schemeClr>
            </a:gs>
            <a:gs pos="34000">
              <a:schemeClr val="accent3">
                <a:tint val="60000"/>
                <a:hueOff val="0"/>
                <a:satOff val="0"/>
                <a:lumOff val="0"/>
                <a:alphaOff val="0"/>
                <a:shade val="87000"/>
                <a:satMod val="125000"/>
              </a:schemeClr>
            </a:gs>
            <a:gs pos="70000">
              <a:schemeClr val="accent3">
                <a:tint val="60000"/>
                <a:hueOff val="0"/>
                <a:satOff val="0"/>
                <a:lumOff val="0"/>
                <a:alphaOff val="0"/>
                <a:tint val="100000"/>
                <a:shade val="90000"/>
                <a:satMod val="130000"/>
              </a:schemeClr>
            </a:gs>
            <a:gs pos="100000">
              <a:schemeClr val="accent3">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ru-RU" sz="1500" kern="1200"/>
        </a:p>
      </dsp:txBody>
      <dsp:txXfrm>
        <a:off x="5569213" y="1613077"/>
        <a:ext cx="225938" cy="222184"/>
      </dsp:txXfrm>
    </dsp:sp>
    <dsp:sp modelId="{C933C20A-B7DF-47D9-9374-FDC355124356}">
      <dsp:nvSpPr>
        <dsp:cNvPr id="0" name=""/>
        <dsp:cNvSpPr/>
      </dsp:nvSpPr>
      <dsp:spPr>
        <a:xfrm>
          <a:off x="5918840" y="823277"/>
          <a:ext cx="1925397" cy="1089142"/>
        </a:xfrm>
        <a:prstGeom prst="ellips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Individual based (</a:t>
          </a:r>
          <a:r>
            <a:rPr lang="en-US" sz="2000" kern="1200" dirty="0" err="1" smtClean="0">
              <a:latin typeface="Times New Roman" panose="02020603050405020304" pitchFamily="18" charset="0"/>
              <a:cs typeface="Times New Roman" panose="02020603050405020304" pitchFamily="18" charset="0"/>
            </a:rPr>
            <a:t>IbM</a:t>
          </a:r>
          <a:r>
            <a:rPr lang="en-US" sz="2000" kern="1200" dirty="0" smtClean="0">
              <a:latin typeface="Times New Roman" panose="02020603050405020304" pitchFamily="18" charset="0"/>
              <a:cs typeface="Times New Roman" panose="02020603050405020304" pitchFamily="18" charset="0"/>
            </a:rPr>
            <a:t>)</a:t>
          </a:r>
          <a:endParaRPr lang="ru-RU" sz="2000" kern="1200" dirty="0">
            <a:latin typeface="Times New Roman" panose="02020603050405020304" pitchFamily="18" charset="0"/>
            <a:cs typeface="Times New Roman" panose="02020603050405020304" pitchFamily="18" charset="0"/>
          </a:endParaRPr>
        </a:p>
      </dsp:txBody>
      <dsp:txXfrm>
        <a:off x="6200808" y="982778"/>
        <a:ext cx="1361461" cy="770140"/>
      </dsp:txXfrm>
    </dsp:sp>
    <dsp:sp modelId="{70B8B6EF-1E1B-405C-ADD6-1597DDCCC457}">
      <dsp:nvSpPr>
        <dsp:cNvPr id="0" name=""/>
        <dsp:cNvSpPr/>
      </dsp:nvSpPr>
      <dsp:spPr>
        <a:xfrm rot="2360988">
          <a:off x="5063733" y="2462808"/>
          <a:ext cx="292278" cy="370308"/>
        </a:xfrm>
        <a:prstGeom prst="rightArrow">
          <a:avLst>
            <a:gd name="adj1" fmla="val 60000"/>
            <a:gd name="adj2" fmla="val 50000"/>
          </a:avLst>
        </a:prstGeom>
        <a:gradFill rotWithShape="0">
          <a:gsLst>
            <a:gs pos="0">
              <a:schemeClr val="accent3">
                <a:tint val="60000"/>
                <a:hueOff val="0"/>
                <a:satOff val="0"/>
                <a:lumOff val="0"/>
                <a:alphaOff val="0"/>
                <a:shade val="85000"/>
                <a:satMod val="130000"/>
              </a:schemeClr>
            </a:gs>
            <a:gs pos="34000">
              <a:schemeClr val="accent3">
                <a:tint val="60000"/>
                <a:hueOff val="0"/>
                <a:satOff val="0"/>
                <a:lumOff val="0"/>
                <a:alphaOff val="0"/>
                <a:shade val="87000"/>
                <a:satMod val="125000"/>
              </a:schemeClr>
            </a:gs>
            <a:gs pos="70000">
              <a:schemeClr val="accent3">
                <a:tint val="60000"/>
                <a:hueOff val="0"/>
                <a:satOff val="0"/>
                <a:lumOff val="0"/>
                <a:alphaOff val="0"/>
                <a:tint val="100000"/>
                <a:shade val="90000"/>
                <a:satMod val="130000"/>
              </a:schemeClr>
            </a:gs>
            <a:gs pos="100000">
              <a:schemeClr val="accent3">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ru-RU" sz="1500" kern="1200"/>
        </a:p>
      </dsp:txBody>
      <dsp:txXfrm>
        <a:off x="5073672" y="2509072"/>
        <a:ext cx="204595" cy="222184"/>
      </dsp:txXfrm>
    </dsp:sp>
    <dsp:sp modelId="{BD49F9F0-528B-45E6-83B8-CBEC1A76E53F}">
      <dsp:nvSpPr>
        <dsp:cNvPr id="0" name=""/>
        <dsp:cNvSpPr/>
      </dsp:nvSpPr>
      <dsp:spPr>
        <a:xfrm>
          <a:off x="4995496" y="2734928"/>
          <a:ext cx="1969192" cy="1089142"/>
        </a:xfrm>
        <a:prstGeom prst="ellips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dirty="0" smtClean="0">
              <a:latin typeface="Times New Roman" panose="02020603050405020304" pitchFamily="18" charset="0"/>
              <a:cs typeface="Times New Roman" panose="02020603050405020304" pitchFamily="18" charset="0"/>
            </a:rPr>
            <a:t>Agent based (ABM)</a:t>
          </a:r>
          <a:endParaRPr lang="ru-RU" sz="2000" b="0" kern="1200" dirty="0">
            <a:latin typeface="Times New Roman" panose="02020603050405020304" pitchFamily="18" charset="0"/>
            <a:cs typeface="Times New Roman" panose="02020603050405020304" pitchFamily="18" charset="0"/>
          </a:endParaRPr>
        </a:p>
      </dsp:txBody>
      <dsp:txXfrm>
        <a:off x="5283877" y="2894429"/>
        <a:ext cx="1392430" cy="770140"/>
      </dsp:txXfrm>
    </dsp:sp>
    <dsp:sp modelId="{75C29940-792C-4147-97FF-2A6B12DC9FD7}">
      <dsp:nvSpPr>
        <dsp:cNvPr id="0" name=""/>
        <dsp:cNvSpPr/>
      </dsp:nvSpPr>
      <dsp:spPr>
        <a:xfrm rot="8432899">
          <a:off x="3653995" y="2467644"/>
          <a:ext cx="299534" cy="370308"/>
        </a:xfrm>
        <a:prstGeom prst="rightArrow">
          <a:avLst>
            <a:gd name="adj1" fmla="val 60000"/>
            <a:gd name="adj2" fmla="val 50000"/>
          </a:avLst>
        </a:prstGeom>
        <a:gradFill rotWithShape="0">
          <a:gsLst>
            <a:gs pos="0">
              <a:schemeClr val="accent3">
                <a:tint val="60000"/>
                <a:hueOff val="0"/>
                <a:satOff val="0"/>
                <a:lumOff val="0"/>
                <a:alphaOff val="0"/>
                <a:shade val="85000"/>
                <a:satMod val="130000"/>
              </a:schemeClr>
            </a:gs>
            <a:gs pos="34000">
              <a:schemeClr val="accent3">
                <a:tint val="60000"/>
                <a:hueOff val="0"/>
                <a:satOff val="0"/>
                <a:lumOff val="0"/>
                <a:alphaOff val="0"/>
                <a:shade val="87000"/>
                <a:satMod val="125000"/>
              </a:schemeClr>
            </a:gs>
            <a:gs pos="70000">
              <a:schemeClr val="accent3">
                <a:tint val="60000"/>
                <a:hueOff val="0"/>
                <a:satOff val="0"/>
                <a:lumOff val="0"/>
                <a:alphaOff val="0"/>
                <a:tint val="100000"/>
                <a:shade val="90000"/>
                <a:satMod val="130000"/>
              </a:schemeClr>
            </a:gs>
            <a:gs pos="100000">
              <a:schemeClr val="accent3">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ru-RU" sz="1500" kern="1200"/>
        </a:p>
      </dsp:txBody>
      <dsp:txXfrm rot="10800000">
        <a:off x="3733618" y="2513156"/>
        <a:ext cx="209674" cy="222184"/>
      </dsp:txXfrm>
    </dsp:sp>
    <dsp:sp modelId="{49B0BB37-2201-4A33-B28C-D7D5419BEFC7}">
      <dsp:nvSpPr>
        <dsp:cNvPr id="0" name=""/>
        <dsp:cNvSpPr/>
      </dsp:nvSpPr>
      <dsp:spPr>
        <a:xfrm>
          <a:off x="2124164" y="2734935"/>
          <a:ext cx="1836066" cy="1089142"/>
        </a:xfrm>
        <a:prstGeom prst="ellips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Cellular automata (CA)</a:t>
          </a:r>
          <a:endParaRPr lang="ru-RU" sz="2000" kern="1200" dirty="0">
            <a:latin typeface="Times New Roman" panose="02020603050405020304" pitchFamily="18" charset="0"/>
            <a:cs typeface="Times New Roman" panose="02020603050405020304" pitchFamily="18" charset="0"/>
          </a:endParaRPr>
        </a:p>
      </dsp:txBody>
      <dsp:txXfrm>
        <a:off x="2393050" y="2894436"/>
        <a:ext cx="1298294" cy="770140"/>
      </dsp:txXfrm>
    </dsp:sp>
    <dsp:sp modelId="{B43256C1-15D8-4F5B-ABC0-C04F061DD002}">
      <dsp:nvSpPr>
        <dsp:cNvPr id="0" name=""/>
        <dsp:cNvSpPr/>
      </dsp:nvSpPr>
      <dsp:spPr>
        <a:xfrm rot="11794464">
          <a:off x="3094213" y="1518437"/>
          <a:ext cx="347082" cy="370308"/>
        </a:xfrm>
        <a:prstGeom prst="rightArrow">
          <a:avLst>
            <a:gd name="adj1" fmla="val 60000"/>
            <a:gd name="adj2" fmla="val 50000"/>
          </a:avLst>
        </a:prstGeom>
        <a:gradFill rotWithShape="0">
          <a:gsLst>
            <a:gs pos="0">
              <a:schemeClr val="accent3">
                <a:tint val="60000"/>
                <a:hueOff val="0"/>
                <a:satOff val="0"/>
                <a:lumOff val="0"/>
                <a:alphaOff val="0"/>
                <a:shade val="85000"/>
                <a:satMod val="130000"/>
              </a:schemeClr>
            </a:gs>
            <a:gs pos="34000">
              <a:schemeClr val="accent3">
                <a:tint val="60000"/>
                <a:hueOff val="0"/>
                <a:satOff val="0"/>
                <a:lumOff val="0"/>
                <a:alphaOff val="0"/>
                <a:shade val="87000"/>
                <a:satMod val="125000"/>
              </a:schemeClr>
            </a:gs>
            <a:gs pos="70000">
              <a:schemeClr val="accent3">
                <a:tint val="60000"/>
                <a:hueOff val="0"/>
                <a:satOff val="0"/>
                <a:lumOff val="0"/>
                <a:alphaOff val="0"/>
                <a:tint val="100000"/>
                <a:shade val="90000"/>
                <a:satMod val="130000"/>
              </a:schemeClr>
            </a:gs>
            <a:gs pos="100000">
              <a:schemeClr val="accent3">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ru-RU" sz="1500" kern="1200"/>
        </a:p>
      </dsp:txBody>
      <dsp:txXfrm rot="10800000">
        <a:off x="3196175" y="1607350"/>
        <a:ext cx="242957" cy="222184"/>
      </dsp:txXfrm>
    </dsp:sp>
    <dsp:sp modelId="{E5D41FFA-C2DD-49D6-87D3-979BB150A159}">
      <dsp:nvSpPr>
        <dsp:cNvPr id="0" name=""/>
        <dsp:cNvSpPr/>
      </dsp:nvSpPr>
      <dsp:spPr>
        <a:xfrm>
          <a:off x="1122073" y="808300"/>
          <a:ext cx="1934579" cy="1089142"/>
        </a:xfrm>
        <a:prstGeom prst="ellips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Hybrid models</a:t>
          </a:r>
          <a:endParaRPr lang="ru-RU" sz="2000" kern="1200" dirty="0">
            <a:latin typeface="Times New Roman" panose="02020603050405020304" pitchFamily="18" charset="0"/>
            <a:cs typeface="Times New Roman" panose="02020603050405020304" pitchFamily="18" charset="0"/>
          </a:endParaRPr>
        </a:p>
      </dsp:txBody>
      <dsp:txXfrm>
        <a:off x="1405386" y="967801"/>
        <a:ext cx="1367953" cy="7701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E85CBB-10B7-4F93-BA8A-22C642EF49B5}">
      <dsp:nvSpPr>
        <dsp:cNvPr id="0" name=""/>
        <dsp:cNvSpPr/>
      </dsp:nvSpPr>
      <dsp:spPr>
        <a:xfrm>
          <a:off x="2210054" y="-150516"/>
          <a:ext cx="7086370" cy="1612082"/>
        </a:xfrm>
        <a:prstGeom prst="curvedDown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492D5214-5A9A-490A-84D4-366CF9E7F2AE}">
      <dsp:nvSpPr>
        <dsp:cNvPr id="0" name=""/>
        <dsp:cNvSpPr/>
      </dsp:nvSpPr>
      <dsp:spPr>
        <a:xfrm>
          <a:off x="4518101" y="-244604"/>
          <a:ext cx="2709710" cy="1443307"/>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Planktonic cells</a:t>
          </a:r>
          <a:endParaRPr lang="ru-RU" sz="20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Initial c-di-GMP level = 0</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Energy level is between 1 and 10</a:t>
          </a:r>
          <a:endParaRPr lang="ru-RU" sz="1400" kern="1200" dirty="0">
            <a:latin typeface="Times New Roman" panose="02020603050405020304" pitchFamily="18" charset="0"/>
            <a:cs typeface="Times New Roman" panose="02020603050405020304" pitchFamily="18" charset="0"/>
          </a:endParaRPr>
        </a:p>
      </dsp:txBody>
      <dsp:txXfrm>
        <a:off x="4588557" y="-174148"/>
        <a:ext cx="2568798" cy="1302395"/>
      </dsp:txXfrm>
    </dsp:sp>
    <dsp:sp modelId="{594859EC-CFE1-4160-874B-C14378B395A9}">
      <dsp:nvSpPr>
        <dsp:cNvPr id="0" name=""/>
        <dsp:cNvSpPr/>
      </dsp:nvSpPr>
      <dsp:spPr>
        <a:xfrm>
          <a:off x="6618155" y="1252347"/>
          <a:ext cx="2709710" cy="2067217"/>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Reversible attachment</a:t>
          </a:r>
          <a:endParaRPr lang="ru-RU" sz="20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Elastic bouncing off the walls</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Each hit increases c-di-GMP and AHL levels</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Each movement takes energy</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Eating nutrients provides energy </a:t>
          </a:r>
          <a:endParaRPr lang="ru-RU" sz="1400" kern="1200" dirty="0">
            <a:latin typeface="Times New Roman" panose="02020603050405020304" pitchFamily="18" charset="0"/>
            <a:cs typeface="Times New Roman" panose="02020603050405020304" pitchFamily="18" charset="0"/>
          </a:endParaRPr>
        </a:p>
      </dsp:txBody>
      <dsp:txXfrm>
        <a:off x="6719068" y="1353260"/>
        <a:ext cx="2507884" cy="1865391"/>
      </dsp:txXfrm>
    </dsp:sp>
    <dsp:sp modelId="{8AE271CB-56AD-4E08-86BF-29168CB6DA93}">
      <dsp:nvSpPr>
        <dsp:cNvPr id="0" name=""/>
        <dsp:cNvSpPr/>
      </dsp:nvSpPr>
      <dsp:spPr>
        <a:xfrm>
          <a:off x="6429991" y="3466665"/>
          <a:ext cx="2709710" cy="2009835"/>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Irreversible attachment</a:t>
          </a:r>
          <a:endParaRPr lang="ru-RU" sz="20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Reaching threshold c-di-GMP level</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Reaching threshold AHL level</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Sticking to the wall</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Growing under certain conditions</a:t>
          </a:r>
          <a:endParaRPr lang="ru-RU" sz="1400" kern="1200" dirty="0">
            <a:latin typeface="Times New Roman" panose="02020603050405020304" pitchFamily="18" charset="0"/>
            <a:cs typeface="Times New Roman" panose="02020603050405020304" pitchFamily="18" charset="0"/>
          </a:endParaRPr>
        </a:p>
      </dsp:txBody>
      <dsp:txXfrm>
        <a:off x="6528103" y="3564777"/>
        <a:ext cx="2513486" cy="1813611"/>
      </dsp:txXfrm>
    </dsp:sp>
    <dsp:sp modelId="{931BA295-F51D-4670-90F6-8FD7C3134E08}">
      <dsp:nvSpPr>
        <dsp:cNvPr id="0" name=""/>
        <dsp:cNvSpPr/>
      </dsp:nvSpPr>
      <dsp:spPr>
        <a:xfrm>
          <a:off x="2485606" y="3462985"/>
          <a:ext cx="2709710" cy="2017194"/>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Sessile cells</a:t>
          </a:r>
          <a:endParaRPr lang="ru-RU" sz="20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Transformation into sessile cells</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Aggregation to microcolonies</a:t>
          </a:r>
          <a:endParaRPr lang="ru-RU" sz="1400" kern="1200" dirty="0">
            <a:latin typeface="Times New Roman" panose="02020603050405020304" pitchFamily="18" charset="0"/>
            <a:cs typeface="Times New Roman" panose="02020603050405020304" pitchFamily="18" charset="0"/>
          </a:endParaRPr>
        </a:p>
      </dsp:txBody>
      <dsp:txXfrm>
        <a:off x="2584077" y="3561456"/>
        <a:ext cx="2512768" cy="1820252"/>
      </dsp:txXfrm>
    </dsp:sp>
    <dsp:sp modelId="{77163D6A-E357-4060-AD52-52551E0C78CC}">
      <dsp:nvSpPr>
        <dsp:cNvPr id="0" name=""/>
        <dsp:cNvSpPr/>
      </dsp:nvSpPr>
      <dsp:spPr>
        <a:xfrm>
          <a:off x="2265641" y="1249127"/>
          <a:ext cx="2709710" cy="2099266"/>
        </a:xfrm>
        <a:prstGeom prst="roundRect">
          <a:avLst/>
        </a:prstGeom>
        <a:gradFill rotWithShape="0">
          <a:gsLst>
            <a:gs pos="0">
              <a:schemeClr val="lt1">
                <a:hueOff val="0"/>
                <a:satOff val="0"/>
                <a:lumOff val="0"/>
                <a:alphaOff val="0"/>
                <a:tint val="65000"/>
                <a:shade val="92000"/>
                <a:satMod val="130000"/>
              </a:schemeClr>
            </a:gs>
            <a:gs pos="45000">
              <a:schemeClr val="lt1">
                <a:hueOff val="0"/>
                <a:satOff val="0"/>
                <a:lumOff val="0"/>
                <a:alphaOff val="0"/>
                <a:tint val="60000"/>
                <a:shade val="99000"/>
                <a:satMod val="120000"/>
              </a:schemeClr>
            </a:gs>
            <a:gs pos="100000">
              <a:schemeClr val="l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Dispersion</a:t>
          </a:r>
          <a:endParaRPr lang="ru-RU" sz="20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Creation of new planktonic cells</a:t>
          </a:r>
          <a:endParaRPr lang="ru-RU" sz="1400" kern="1200" dirty="0">
            <a:latin typeface="Times New Roman" panose="02020603050405020304" pitchFamily="18" charset="0"/>
            <a:cs typeface="Times New Roman" panose="02020603050405020304" pitchFamily="18" charset="0"/>
          </a:endParaRPr>
        </a:p>
      </dsp:txBody>
      <dsp:txXfrm>
        <a:off x="2368119" y="1351605"/>
        <a:ext cx="2504754" cy="189431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4D3234-3719-4819-ADDC-D78D8D4A0624}" type="datetimeFigureOut">
              <a:rPr lang="ru-RU" smtClean="0"/>
              <a:t>06.05.2021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4F3F3F-A1A1-430D-B7BA-EB7A0F67B964}" type="slidenum">
              <a:rPr lang="ru-RU" smtClean="0"/>
              <a:t>‹#›</a:t>
            </a:fld>
            <a:endParaRPr lang="ru-RU"/>
          </a:p>
        </p:txBody>
      </p:sp>
    </p:spTree>
    <p:extLst>
      <p:ext uri="{BB962C8B-B14F-4D97-AF65-F5344CB8AC3E}">
        <p14:creationId xmlns:p14="http://schemas.microsoft.com/office/powerpoint/2010/main" val="2480457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8D7D9D2-D76C-4435-9297-F11C115F2549}" type="datetime1">
              <a:rPr lang="ru-RU" smtClean="0"/>
              <a:t>06.05.2021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8C651F-B101-4AC3-9E74-351566FC1A47}"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017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D69AB9-7A4A-4FBF-8A99-7816FFB6DA5B}" type="datetime1">
              <a:rPr lang="ru-RU" smtClean="0"/>
              <a:t>06.05.2021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8C651F-B101-4AC3-9E74-351566FC1A47}" type="slidenum">
              <a:rPr lang="ru-RU" smtClean="0"/>
              <a:t>‹#›</a:t>
            </a:fld>
            <a:endParaRPr lang="ru-RU"/>
          </a:p>
        </p:txBody>
      </p:sp>
    </p:spTree>
    <p:extLst>
      <p:ext uri="{BB962C8B-B14F-4D97-AF65-F5344CB8AC3E}">
        <p14:creationId xmlns:p14="http://schemas.microsoft.com/office/powerpoint/2010/main" val="2252105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1CAF1B0-EFB2-43C7-AF8B-B3EC3154FB2D}" type="datetime1">
              <a:rPr lang="ru-RU" smtClean="0"/>
              <a:t>06.05.2021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8C651F-B101-4AC3-9E74-351566FC1A47}" type="slidenum">
              <a:rPr lang="ru-RU" smtClean="0"/>
              <a:t>‹#›</a:t>
            </a:fld>
            <a:endParaRPr lang="ru-RU"/>
          </a:p>
        </p:txBody>
      </p:sp>
    </p:spTree>
    <p:extLst>
      <p:ext uri="{BB962C8B-B14F-4D97-AF65-F5344CB8AC3E}">
        <p14:creationId xmlns:p14="http://schemas.microsoft.com/office/powerpoint/2010/main" val="3648176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DB7E86-2ED7-4767-8928-C43C26BFBB83}" type="datetime1">
              <a:rPr lang="ru-RU" smtClean="0"/>
              <a:t>06.05.2021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8C651F-B101-4AC3-9E74-351566FC1A47}" type="slidenum">
              <a:rPr lang="ru-RU" smtClean="0"/>
              <a:t>‹#›</a:t>
            </a:fld>
            <a:endParaRPr lang="ru-RU"/>
          </a:p>
        </p:txBody>
      </p:sp>
    </p:spTree>
    <p:extLst>
      <p:ext uri="{BB962C8B-B14F-4D97-AF65-F5344CB8AC3E}">
        <p14:creationId xmlns:p14="http://schemas.microsoft.com/office/powerpoint/2010/main" val="3662653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EED49F0-4426-490C-9896-E44C80F395F6}" type="datetime1">
              <a:rPr lang="ru-RU" smtClean="0"/>
              <a:t>06.05.2021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8C651F-B101-4AC3-9E74-351566FC1A47}"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725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F591668-8C51-4CD6-9654-1C30A1F8B7DA}" type="datetime1">
              <a:rPr lang="ru-RU" smtClean="0"/>
              <a:t>06.05.2021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18C651F-B101-4AC3-9E74-351566FC1A47}" type="slidenum">
              <a:rPr lang="ru-RU" smtClean="0"/>
              <a:t>‹#›</a:t>
            </a:fld>
            <a:endParaRPr lang="ru-RU"/>
          </a:p>
        </p:txBody>
      </p:sp>
    </p:spTree>
    <p:extLst>
      <p:ext uri="{BB962C8B-B14F-4D97-AF65-F5344CB8AC3E}">
        <p14:creationId xmlns:p14="http://schemas.microsoft.com/office/powerpoint/2010/main" val="3691086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5"/>
            <a:ext cx="4937760" cy="32867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2867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2406E45-243D-4659-A627-C3A912E0CC46}" type="datetime1">
              <a:rPr lang="ru-RU" smtClean="0"/>
              <a:t>06.05.2021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18C651F-B101-4AC3-9E74-351566FC1A47}" type="slidenum">
              <a:rPr lang="ru-RU" smtClean="0"/>
              <a:t>‹#›</a:t>
            </a:fld>
            <a:endParaRPr lang="ru-RU"/>
          </a:p>
        </p:txBody>
      </p:sp>
    </p:spTree>
    <p:extLst>
      <p:ext uri="{BB962C8B-B14F-4D97-AF65-F5344CB8AC3E}">
        <p14:creationId xmlns:p14="http://schemas.microsoft.com/office/powerpoint/2010/main" val="2396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E4C2EBD-8BE3-48F8-B1E3-9E0733911A73}" type="datetime1">
              <a:rPr lang="ru-RU" smtClean="0"/>
              <a:t>06.05.2021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18C651F-B101-4AC3-9E74-351566FC1A47}" type="slidenum">
              <a:rPr lang="ru-RU" smtClean="0"/>
              <a:t>‹#›</a:t>
            </a:fld>
            <a:endParaRPr lang="ru-RU"/>
          </a:p>
        </p:txBody>
      </p:sp>
    </p:spTree>
    <p:extLst>
      <p:ext uri="{BB962C8B-B14F-4D97-AF65-F5344CB8AC3E}">
        <p14:creationId xmlns:p14="http://schemas.microsoft.com/office/powerpoint/2010/main" val="2030615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D0062AA-5FD9-45E5-8465-0D8632B0E708}" type="datetime1">
              <a:rPr lang="ru-RU" smtClean="0"/>
              <a:t>06.05.2021</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118C651F-B101-4AC3-9E74-351566FC1A47}" type="slidenum">
              <a:rPr lang="ru-RU" smtClean="0"/>
              <a:t>‹#›</a:t>
            </a:fld>
            <a:endParaRPr lang="ru-RU"/>
          </a:p>
        </p:txBody>
      </p:sp>
    </p:spTree>
    <p:extLst>
      <p:ext uri="{BB962C8B-B14F-4D97-AF65-F5344CB8AC3E}">
        <p14:creationId xmlns:p14="http://schemas.microsoft.com/office/powerpoint/2010/main" val="1511679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F5EAC92-4EEA-4FC9-857E-AB911FEF96A0}" type="datetime1">
              <a:rPr lang="ru-RU" smtClean="0"/>
              <a:t>06.05.2021</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18C651F-B101-4AC3-9E74-351566FC1A47}" type="slidenum">
              <a:rPr lang="ru-RU" smtClean="0"/>
              <a:t>‹#›</a:t>
            </a:fld>
            <a:endParaRPr lang="ru-RU"/>
          </a:p>
        </p:txBody>
      </p:sp>
    </p:spTree>
    <p:extLst>
      <p:ext uri="{BB962C8B-B14F-4D97-AF65-F5344CB8AC3E}">
        <p14:creationId xmlns:p14="http://schemas.microsoft.com/office/powerpoint/2010/main" val="2371405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5C6D78-FA7A-4ABC-8F70-4A7E44BF7B38}" type="datetime1">
              <a:rPr lang="ru-RU" smtClean="0"/>
              <a:t>06.05.2021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18C651F-B101-4AC3-9E74-351566FC1A47}" type="slidenum">
              <a:rPr lang="ru-RU" smtClean="0"/>
              <a:t>‹#›</a:t>
            </a:fld>
            <a:endParaRPr lang="ru-RU"/>
          </a:p>
        </p:txBody>
      </p:sp>
    </p:spTree>
    <p:extLst>
      <p:ext uri="{BB962C8B-B14F-4D97-AF65-F5344CB8AC3E}">
        <p14:creationId xmlns:p14="http://schemas.microsoft.com/office/powerpoint/2010/main" val="3154056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F629305-62AB-43C5-9DF1-F801614138AA}" type="datetime1">
              <a:rPr lang="ru-RU" smtClean="0"/>
              <a:t>06.05.2021</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18C651F-B101-4AC3-9E74-351566FC1A47}" type="slidenum">
              <a:rPr lang="ru-RU" smtClean="0"/>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68519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mp4"/><Relationship Id="rId1" Type="http://schemas.openxmlformats.org/officeDocument/2006/relationships/video" Target="NULL" TargetMode="Externa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doi.org/10.1007/s40011-018-01065-7" TargetMode="External"/><Relationship Id="rId2" Type="http://schemas.openxmlformats.org/officeDocument/2006/relationships/hyperlink" Target="https://doi.org/10.1111/1751-7915.1347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doi.org/10.1016/bs.host.2018.10.001"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oi.org/10.1007/978-1-4020-5979-7_30" TargetMode="External"/><Relationship Id="rId2" Type="http://schemas.openxmlformats.org/officeDocument/2006/relationships/hyperlink" Target="https://code.visualstudio.co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gut bacteria transplant may not help you lose weight | Science New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225729" cy="6539345"/>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453342" y="1607473"/>
            <a:ext cx="8944494" cy="39637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 name="Заголовок 1"/>
          <p:cNvSpPr>
            <a:spLocks noGrp="1"/>
          </p:cNvSpPr>
          <p:nvPr>
            <p:ph type="ctrTitle"/>
          </p:nvPr>
        </p:nvSpPr>
        <p:spPr>
          <a:xfrm>
            <a:off x="896389" y="-105987"/>
            <a:ext cx="10058400" cy="3566160"/>
          </a:xfrm>
        </p:spPr>
        <p:txBody>
          <a:bodyPr>
            <a:normAutofit/>
          </a:bodyPr>
          <a:lstStyle/>
          <a:p>
            <a:pPr algn="ctr"/>
            <a:r>
              <a:rPr lang="en-US" sz="6000" dirty="0" smtClean="0">
                <a:latin typeface="Times New Roman" panose="02020603050405020304" pitchFamily="18" charset="0"/>
                <a:cs typeface="Times New Roman" panose="02020603050405020304" pitchFamily="18" charset="0"/>
              </a:rPr>
              <a:t>Simulation and modeling </a:t>
            </a:r>
            <a:br>
              <a:rPr lang="en-US" sz="6000" dirty="0" smtClean="0">
                <a:latin typeface="Times New Roman" panose="02020603050405020304" pitchFamily="18" charset="0"/>
                <a:cs typeface="Times New Roman" panose="02020603050405020304" pitchFamily="18" charset="0"/>
              </a:rPr>
            </a:br>
            <a:r>
              <a:rPr lang="en-US" sz="6000" dirty="0" smtClean="0">
                <a:latin typeface="Times New Roman" panose="02020603050405020304" pitchFamily="18" charset="0"/>
                <a:cs typeface="Times New Roman" panose="02020603050405020304" pitchFamily="18" charset="0"/>
              </a:rPr>
              <a:t>of microorganisms in Biofilm</a:t>
            </a:r>
            <a:endParaRPr lang="ru-RU" sz="60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626524" y="4409207"/>
            <a:ext cx="10058400" cy="1143000"/>
          </a:xfrm>
        </p:spPr>
        <p:txBody>
          <a:bodyPr>
            <a:normAutofit fontScale="85000" lnSpcReduction="20000"/>
          </a:bodyPr>
          <a:lstStyle/>
          <a:p>
            <a:r>
              <a:rPr lang="en-US" dirty="0" smtClean="0">
                <a:latin typeface="Times New Roman" panose="02020603050405020304" pitchFamily="18" charset="0"/>
                <a:cs typeface="Times New Roman" panose="02020603050405020304" pitchFamily="18" charset="0"/>
              </a:rPr>
              <a:t>Student: Gulzhahan BISSEMBAYEVA</a:t>
            </a:r>
          </a:p>
          <a:p>
            <a:r>
              <a:rPr lang="en-US" dirty="0" smtClean="0">
                <a:latin typeface="Times New Roman" panose="02020603050405020304" pitchFamily="18" charset="0"/>
                <a:cs typeface="Times New Roman" panose="02020603050405020304" pitchFamily="18" charset="0"/>
              </a:rPr>
              <a:t>Lead supervisor: ENRICO </a:t>
            </a:r>
            <a:r>
              <a:rPr lang="en-US" dirty="0" err="1" smtClean="0">
                <a:latin typeface="Times New Roman" panose="02020603050405020304" pitchFamily="18" charset="0"/>
                <a:cs typeface="Times New Roman" panose="02020603050405020304" pitchFamily="18" charset="0"/>
              </a:rPr>
              <a:t>MARSILI,PhD</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CO-SUPERVISOR: CARLO </a:t>
            </a:r>
            <a:r>
              <a:rPr lang="en-US" dirty="0" err="1" smtClean="0">
                <a:latin typeface="Times New Roman" panose="02020603050405020304" pitchFamily="18" charset="0"/>
                <a:cs typeface="Times New Roman" panose="02020603050405020304" pitchFamily="18" charset="0"/>
              </a:rPr>
              <a:t>MOLARDI,PhD</a:t>
            </a:r>
            <a:endParaRPr lang="ru-RU" dirty="0">
              <a:latin typeface="Times New Roman" panose="02020603050405020304" pitchFamily="18" charset="0"/>
              <a:cs typeface="Times New Roman" panose="02020603050405020304" pitchFamily="18" charset="0"/>
            </a:endParaRPr>
          </a:p>
        </p:txBody>
      </p:sp>
      <p:pic>
        <p:nvPicPr>
          <p:cNvPr id="4" name="Picture 2" descr="School of Engineering and Digital Sciences – Nazarbayev Univers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5684" y="-1040"/>
            <a:ext cx="2134639" cy="2134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5673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latin typeface="Times New Roman" panose="02020603050405020304" pitchFamily="18" charset="0"/>
                <a:cs typeface="Times New Roman" panose="02020603050405020304" pitchFamily="18" charset="0"/>
              </a:rPr>
              <a:t>METHODOLOGY</a:t>
            </a: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10</a:t>
            </a:fld>
            <a:endParaRPr lang="ru-RU"/>
          </a:p>
        </p:txBody>
      </p:sp>
      <p:sp>
        <p:nvSpPr>
          <p:cNvPr id="6" name="Объект 2"/>
          <p:cNvSpPr>
            <a:spLocks noGrp="1"/>
          </p:cNvSpPr>
          <p:nvPr>
            <p:ph idx="1"/>
          </p:nvPr>
        </p:nvSpPr>
        <p:spPr>
          <a:xfrm>
            <a:off x="1097280" y="1845734"/>
            <a:ext cx="10058400" cy="4023360"/>
          </a:xfrm>
        </p:spPr>
        <p:txBody>
          <a:bodyPr>
            <a:normAutofit/>
          </a:bodyPr>
          <a:lstStyle/>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Extensive literature review</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Creation of ABM in </a:t>
            </a:r>
            <a:r>
              <a:rPr lang="en-US" sz="2400" dirty="0" err="1" smtClean="0">
                <a:latin typeface="Times New Roman" panose="02020603050405020304" pitchFamily="18" charset="0"/>
                <a:cs typeface="Times New Roman" panose="02020603050405020304" pitchFamily="18" charset="0"/>
              </a:rPr>
              <a:t>Netlogo</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software</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Checking the results</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Editing the code in a weekly manner</a:t>
            </a:r>
          </a:p>
        </p:txBody>
      </p:sp>
    </p:spTree>
    <p:extLst>
      <p:ext uri="{BB962C8B-B14F-4D97-AF65-F5344CB8AC3E}">
        <p14:creationId xmlns:p14="http://schemas.microsoft.com/office/powerpoint/2010/main" val="3078234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latin typeface="Times New Roman" panose="02020603050405020304" pitchFamily="18" charset="0"/>
                <a:cs typeface="Times New Roman" panose="02020603050405020304" pitchFamily="18" charset="0"/>
              </a:rPr>
              <a:t>NETLOGO: INTERFACE</a:t>
            </a: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11</a:t>
            </a:fld>
            <a:endParaRPr lang="ru-RU"/>
          </a:p>
        </p:txBody>
      </p:sp>
      <p:pic>
        <p:nvPicPr>
          <p:cNvPr id="7" name="Рисунок 6"/>
          <p:cNvPicPr>
            <a:picLocks noChangeAspect="1"/>
          </p:cNvPicPr>
          <p:nvPr/>
        </p:nvPicPr>
        <p:blipFill rotWithShape="1">
          <a:blip r:embed="rId2"/>
          <a:srcRect r="34690"/>
          <a:stretch/>
        </p:blipFill>
        <p:spPr>
          <a:xfrm>
            <a:off x="278873" y="2349196"/>
            <a:ext cx="4575977" cy="3623897"/>
          </a:xfrm>
          <a:prstGeom prst="rect">
            <a:avLst/>
          </a:prstGeom>
        </p:spPr>
      </p:pic>
      <p:sp>
        <p:nvSpPr>
          <p:cNvPr id="8" name="Объект 2"/>
          <p:cNvSpPr txBox="1">
            <a:spLocks/>
          </p:cNvSpPr>
          <p:nvPr/>
        </p:nvSpPr>
        <p:spPr>
          <a:xfrm>
            <a:off x="486250" y="5896239"/>
            <a:ext cx="7888494" cy="65223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b="1" i="1" dirty="0" smtClean="0">
                <a:latin typeface="Times New Roman" panose="02020603050405020304" pitchFamily="18" charset="0"/>
                <a:cs typeface="Times New Roman" panose="02020603050405020304" pitchFamily="18" charset="0"/>
              </a:rPr>
              <a:t>Figure 2. </a:t>
            </a:r>
            <a:r>
              <a:rPr lang="en-US" b="1" i="1" dirty="0" err="1" smtClean="0">
                <a:latin typeface="Times New Roman" panose="02020603050405020304" pitchFamily="18" charset="0"/>
                <a:cs typeface="Times New Roman" panose="02020603050405020304" pitchFamily="18" charset="0"/>
              </a:rPr>
              <a:t>NetLogo</a:t>
            </a:r>
            <a:r>
              <a:rPr lang="en-US" b="1" i="1" dirty="0" smtClean="0">
                <a:latin typeface="Times New Roman" panose="02020603050405020304" pitchFamily="18" charset="0"/>
                <a:cs typeface="Times New Roman" panose="02020603050405020304" pitchFamily="18" charset="0"/>
              </a:rPr>
              <a:t> interface</a:t>
            </a:r>
            <a:endParaRPr lang="ru-RU" b="1" i="1" dirty="0">
              <a:latin typeface="Times New Roman" panose="02020603050405020304" pitchFamily="18" charset="0"/>
              <a:cs typeface="Times New Roman" panose="02020603050405020304" pitchFamily="18" charset="0"/>
            </a:endParaRPr>
          </a:p>
        </p:txBody>
      </p:sp>
      <p:sp>
        <p:nvSpPr>
          <p:cNvPr id="6" name="Объект 2"/>
          <p:cNvSpPr>
            <a:spLocks noGrp="1"/>
          </p:cNvSpPr>
          <p:nvPr>
            <p:ph idx="1"/>
          </p:nvPr>
        </p:nvSpPr>
        <p:spPr>
          <a:xfrm>
            <a:off x="140808" y="1675251"/>
            <a:ext cx="5069821" cy="4023360"/>
          </a:xfrm>
        </p:spPr>
        <p:txBody>
          <a:bodyPr>
            <a:normAutofit/>
          </a:bodyPr>
          <a:lstStyle/>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Interface elements: sliders, inputs, switches, outputs, graphs</a:t>
            </a:r>
            <a:endParaRPr lang="ru-RU" sz="2400" dirty="0">
              <a:latin typeface="Times New Roman" panose="02020603050405020304" pitchFamily="18" charset="0"/>
              <a:cs typeface="Times New Roman" panose="02020603050405020304" pitchFamily="18" charset="0"/>
            </a:endParaRPr>
          </a:p>
        </p:txBody>
      </p:sp>
      <p:graphicFrame>
        <p:nvGraphicFramePr>
          <p:cNvPr id="9" name="Таблица 8"/>
          <p:cNvGraphicFramePr>
            <a:graphicFrameLocks noGrp="1"/>
          </p:cNvGraphicFramePr>
          <p:nvPr>
            <p:extLst>
              <p:ext uri="{D42A27DB-BD31-4B8C-83A1-F6EECF244321}">
                <p14:modId xmlns:p14="http://schemas.microsoft.com/office/powerpoint/2010/main" val="3181176223"/>
              </p:ext>
            </p:extLst>
          </p:nvPr>
        </p:nvGraphicFramePr>
        <p:xfrm>
          <a:off x="4992915" y="2070982"/>
          <a:ext cx="6763658" cy="4180326"/>
        </p:xfrm>
        <a:graphic>
          <a:graphicData uri="http://schemas.openxmlformats.org/drawingml/2006/table">
            <a:tbl>
              <a:tblPr firstRow="1" firstCol="1" bandRow="1">
                <a:tableStyleId>{912C8C85-51F0-491E-9774-3900AFEF0FD7}</a:tableStyleId>
              </a:tblPr>
              <a:tblGrid>
                <a:gridCol w="1270900">
                  <a:extLst>
                    <a:ext uri="{9D8B030D-6E8A-4147-A177-3AD203B41FA5}">
                      <a16:colId xmlns:a16="http://schemas.microsoft.com/office/drawing/2014/main" val="399816044"/>
                    </a:ext>
                  </a:extLst>
                </a:gridCol>
                <a:gridCol w="2489925">
                  <a:extLst>
                    <a:ext uri="{9D8B030D-6E8A-4147-A177-3AD203B41FA5}">
                      <a16:colId xmlns:a16="http://schemas.microsoft.com/office/drawing/2014/main" val="3378562592"/>
                    </a:ext>
                  </a:extLst>
                </a:gridCol>
                <a:gridCol w="3002833">
                  <a:extLst>
                    <a:ext uri="{9D8B030D-6E8A-4147-A177-3AD203B41FA5}">
                      <a16:colId xmlns:a16="http://schemas.microsoft.com/office/drawing/2014/main" val="610964590"/>
                    </a:ext>
                  </a:extLst>
                </a:gridCol>
              </a:tblGrid>
              <a:tr h="241782">
                <a:tc>
                  <a:txBody>
                    <a:bodyPr/>
                    <a:lstStyle/>
                    <a:p>
                      <a:pPr algn="ctr"/>
                      <a:r>
                        <a:rPr lang="en-US" sz="1400" dirty="0">
                          <a:effectLst/>
                        </a:rPr>
                        <a:t>Interference elements</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dirty="0">
                          <a:effectLst/>
                        </a:rPr>
                        <a:t>Names</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Function</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extLst>
                  <a:ext uri="{0D108BD9-81ED-4DB2-BD59-A6C34878D82A}">
                    <a16:rowId xmlns:a16="http://schemas.microsoft.com/office/drawing/2014/main" val="3807113365"/>
                  </a:ext>
                </a:extLst>
              </a:tr>
              <a:tr h="496362">
                <a:tc>
                  <a:txBody>
                    <a:bodyPr/>
                    <a:lstStyle/>
                    <a:p>
                      <a:pPr algn="ctr"/>
                      <a:r>
                        <a:rPr lang="en-US" sz="1400" dirty="0">
                          <a:effectLst/>
                        </a:rPr>
                        <a:t>Slider</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dirty="0" err="1">
                          <a:effectLst/>
                        </a:rPr>
                        <a:t>num</a:t>
                      </a:r>
                      <a:r>
                        <a:rPr lang="en-US" sz="1400" dirty="0">
                          <a:effectLst/>
                        </a:rPr>
                        <a:t>-planktonic-cells</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Initial number of planktonic cells in the model</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extLst>
                  <a:ext uri="{0D108BD9-81ED-4DB2-BD59-A6C34878D82A}">
                    <a16:rowId xmlns:a16="http://schemas.microsoft.com/office/drawing/2014/main" val="3260567603"/>
                  </a:ext>
                </a:extLst>
              </a:tr>
              <a:tr h="559683">
                <a:tc>
                  <a:txBody>
                    <a:bodyPr/>
                    <a:lstStyle/>
                    <a:p>
                      <a:pPr algn="ctr"/>
                      <a:r>
                        <a:rPr lang="en-US" sz="1400">
                          <a:effectLst/>
                        </a:rPr>
                        <a:t>Slider</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threshold-c-di-GMP-concentration</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The threshold c-di-GMP concentration, responsible for transforming planktonic cells to sessile cells</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extLst>
                  <a:ext uri="{0D108BD9-81ED-4DB2-BD59-A6C34878D82A}">
                    <a16:rowId xmlns:a16="http://schemas.microsoft.com/office/drawing/2014/main" val="3714023457"/>
                  </a:ext>
                </a:extLst>
              </a:tr>
              <a:tr h="590189">
                <a:tc>
                  <a:txBody>
                    <a:bodyPr/>
                    <a:lstStyle/>
                    <a:p>
                      <a:pPr algn="ctr"/>
                      <a:r>
                        <a:rPr lang="en-US" sz="1400">
                          <a:effectLst/>
                        </a:rPr>
                        <a:t>Slider</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dirty="0">
                          <a:effectLst/>
                        </a:rPr>
                        <a:t>increase-in-concentration-by-hitting-the-wall</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dirty="0">
                          <a:effectLst/>
                        </a:rPr>
                        <a:t>The level of c-di-GMP increase in planktonic cells resulted from each contact with the walls</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extLst>
                  <a:ext uri="{0D108BD9-81ED-4DB2-BD59-A6C34878D82A}">
                    <a16:rowId xmlns:a16="http://schemas.microsoft.com/office/drawing/2014/main" val="655467608"/>
                  </a:ext>
                </a:extLst>
              </a:tr>
              <a:tr h="600414">
                <a:tc>
                  <a:txBody>
                    <a:bodyPr/>
                    <a:lstStyle/>
                    <a:p>
                      <a:pPr algn="ctr"/>
                      <a:r>
                        <a:rPr lang="en-US" sz="1400">
                          <a:effectLst/>
                        </a:rPr>
                        <a:t>Slider</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increase-in-concentration-by-hitting-the-sessile-cells</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dirty="0">
                          <a:effectLst/>
                        </a:rPr>
                        <a:t>The level of c-di-GMP increase in planktonic cells resulted from each contact with the sessile cells</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extLst>
                  <a:ext uri="{0D108BD9-81ED-4DB2-BD59-A6C34878D82A}">
                    <a16:rowId xmlns:a16="http://schemas.microsoft.com/office/drawing/2014/main" val="1878100462"/>
                  </a:ext>
                </a:extLst>
              </a:tr>
              <a:tr h="638628">
                <a:tc>
                  <a:txBody>
                    <a:bodyPr/>
                    <a:lstStyle/>
                    <a:p>
                      <a:pPr algn="ctr"/>
                      <a:r>
                        <a:rPr lang="en-US" sz="1400" dirty="0">
                          <a:effectLst/>
                        </a:rPr>
                        <a:t>Slider</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AHL-threshold-level</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The threshold AHL concentration in patches, responsible for sticking planktonic cells to certain zones of the world</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extLst>
                  <a:ext uri="{0D108BD9-81ED-4DB2-BD59-A6C34878D82A}">
                    <a16:rowId xmlns:a16="http://schemas.microsoft.com/office/drawing/2014/main" val="903727124"/>
                  </a:ext>
                </a:extLst>
              </a:tr>
              <a:tr h="241782">
                <a:tc>
                  <a:txBody>
                    <a:bodyPr/>
                    <a:lstStyle/>
                    <a:p>
                      <a:pPr algn="ctr"/>
                      <a:r>
                        <a:rPr lang="en-US" sz="1400">
                          <a:effectLst/>
                        </a:rPr>
                        <a:t>Slider</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planktonic-cell-speed</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Speed of planktonic cells</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extLst>
                  <a:ext uri="{0D108BD9-81ED-4DB2-BD59-A6C34878D82A}">
                    <a16:rowId xmlns:a16="http://schemas.microsoft.com/office/drawing/2014/main" val="1243424282"/>
                  </a:ext>
                </a:extLst>
              </a:tr>
              <a:tr h="241782">
                <a:tc>
                  <a:txBody>
                    <a:bodyPr/>
                    <a:lstStyle/>
                    <a:p>
                      <a:pPr algn="ctr"/>
                      <a:r>
                        <a:rPr lang="en-US" sz="1400">
                          <a:effectLst/>
                        </a:rPr>
                        <a:t>Slider</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a:effectLst/>
                        </a:rPr>
                        <a:t>step-size</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tc>
                  <a:txBody>
                    <a:bodyPr/>
                    <a:lstStyle/>
                    <a:p>
                      <a:pPr algn="ctr"/>
                      <a:r>
                        <a:rPr lang="en-US" sz="1400" dirty="0">
                          <a:effectLst/>
                        </a:rPr>
                        <a:t>Speed of sessile cells</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5588" marR="65588" marT="0" marB="0"/>
                </a:tc>
                <a:extLst>
                  <a:ext uri="{0D108BD9-81ED-4DB2-BD59-A6C34878D82A}">
                    <a16:rowId xmlns:a16="http://schemas.microsoft.com/office/drawing/2014/main" val="1018693525"/>
                  </a:ext>
                </a:extLst>
              </a:tr>
            </a:tbl>
          </a:graphicData>
        </a:graphic>
      </p:graphicFrame>
      <p:sp>
        <p:nvSpPr>
          <p:cNvPr id="10" name="Объект 2"/>
          <p:cNvSpPr txBox="1">
            <a:spLocks/>
          </p:cNvSpPr>
          <p:nvPr/>
        </p:nvSpPr>
        <p:spPr>
          <a:xfrm>
            <a:off x="6713823" y="1714271"/>
            <a:ext cx="7888494" cy="65223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b="1" i="1" dirty="0" smtClean="0">
                <a:latin typeface="Times New Roman" panose="02020603050405020304" pitchFamily="18" charset="0"/>
                <a:cs typeface="Times New Roman" panose="02020603050405020304" pitchFamily="18" charset="0"/>
              </a:rPr>
              <a:t>Table 1. Interface elements </a:t>
            </a:r>
            <a:endParaRPr lang="ru-RU"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7169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Выгнутая вверх стрелка 8"/>
          <p:cNvSpPr/>
          <p:nvPr/>
        </p:nvSpPr>
        <p:spPr>
          <a:xfrm rot="10800000">
            <a:off x="1832957" y="3863738"/>
            <a:ext cx="7463460" cy="2524063"/>
          </a:xfrm>
          <a:prstGeom prst="curvedDownArrow">
            <a:avLst>
              <a:gd name="adj1" fmla="val 11971"/>
              <a:gd name="adj2" fmla="val 50000"/>
              <a:gd name="adj3" fmla="val 25000"/>
            </a:avLst>
          </a:prstGeom>
        </p:spPr>
        <p:style>
          <a:lnRef idx="0">
            <a:schemeClr val="accent1">
              <a:hueOff val="0"/>
              <a:satOff val="0"/>
              <a:lumOff val="0"/>
              <a:alphaOff val="0"/>
            </a:schemeClr>
          </a:lnRef>
          <a:fillRef idx="1">
            <a:schemeClr val="accent1">
              <a:tint val="40000"/>
              <a:hueOff val="0"/>
              <a:satOff val="0"/>
              <a:lumOff val="0"/>
              <a:alphaOff val="0"/>
            </a:schemeClr>
          </a:fillRef>
          <a:effectRef idx="1">
            <a:schemeClr val="accent1">
              <a:tint val="40000"/>
              <a:hueOff val="0"/>
              <a:satOff val="0"/>
              <a:lumOff val="0"/>
              <a:alphaOff val="0"/>
            </a:schemeClr>
          </a:effectRef>
          <a:fontRef idx="minor">
            <a:schemeClr val="dk1">
              <a:hueOff val="0"/>
              <a:satOff val="0"/>
              <a:lumOff val="0"/>
              <a:alphaOff val="0"/>
            </a:schemeClr>
          </a:fontRef>
        </p:style>
      </p:sp>
      <p:sp>
        <p:nvSpPr>
          <p:cNvPr id="4" name="Номер слайда 3"/>
          <p:cNvSpPr>
            <a:spLocks noGrp="1"/>
          </p:cNvSpPr>
          <p:nvPr>
            <p:ph type="sldNum" sz="quarter" idx="12"/>
          </p:nvPr>
        </p:nvSpPr>
        <p:spPr/>
        <p:txBody>
          <a:bodyPr/>
          <a:lstStyle/>
          <a:p>
            <a:fld id="{118C651F-B101-4AC3-9E74-351566FC1A47}" type="slidenum">
              <a:rPr lang="ru-RU" smtClean="0"/>
              <a:t>12</a:t>
            </a:fld>
            <a:endParaRPr lang="ru-RU"/>
          </a:p>
        </p:txBody>
      </p:sp>
      <p:graphicFrame>
        <p:nvGraphicFramePr>
          <p:cNvPr id="6" name="Объект 3"/>
          <p:cNvGraphicFramePr>
            <a:graphicFrameLocks noGrp="1"/>
          </p:cNvGraphicFramePr>
          <p:nvPr>
            <p:ph idx="4294967295"/>
            <p:extLst>
              <p:ext uri="{D42A27DB-BD31-4B8C-83A1-F6EECF244321}">
                <p14:modId xmlns:p14="http://schemas.microsoft.com/office/powerpoint/2010/main" val="722029288"/>
              </p:ext>
            </p:extLst>
          </p:nvPr>
        </p:nvGraphicFramePr>
        <p:xfrm>
          <a:off x="0" y="369888"/>
          <a:ext cx="11745913" cy="5235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Объект 2"/>
          <p:cNvSpPr txBox="1">
            <a:spLocks/>
          </p:cNvSpPr>
          <p:nvPr/>
        </p:nvSpPr>
        <p:spPr>
          <a:xfrm>
            <a:off x="9296417" y="772265"/>
            <a:ext cx="2611582" cy="1776208"/>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b="1" i="1" dirty="0" smtClean="0">
                <a:latin typeface="Times New Roman" panose="02020603050405020304" pitchFamily="18" charset="0"/>
                <a:cs typeface="Times New Roman" panose="02020603050405020304" pitchFamily="18" charset="0"/>
              </a:rPr>
              <a:t>Figure </a:t>
            </a:r>
            <a:r>
              <a:rPr lang="en-US" b="1" i="1" dirty="0">
                <a:latin typeface="Times New Roman" panose="02020603050405020304" pitchFamily="18" charset="0"/>
                <a:cs typeface="Times New Roman" panose="02020603050405020304" pitchFamily="18" charset="0"/>
              </a:rPr>
              <a:t>3</a:t>
            </a:r>
            <a:r>
              <a:rPr lang="en-US" b="1" i="1" dirty="0" smtClean="0">
                <a:latin typeface="Times New Roman" panose="02020603050405020304" pitchFamily="18" charset="0"/>
                <a:cs typeface="Times New Roman" panose="02020603050405020304" pitchFamily="18" charset="0"/>
              </a:rPr>
              <a:t>. </a:t>
            </a:r>
            <a:r>
              <a:rPr lang="en-US" b="1" i="1" dirty="0" err="1" smtClean="0">
                <a:latin typeface="Times New Roman" panose="02020603050405020304" pitchFamily="18" charset="0"/>
                <a:cs typeface="Times New Roman" panose="02020603050405020304" pitchFamily="18" charset="0"/>
              </a:rPr>
              <a:t>NetLogo</a:t>
            </a:r>
            <a:r>
              <a:rPr lang="en-US" b="1" i="1" dirty="0" smtClean="0">
                <a:latin typeface="Times New Roman" panose="02020603050405020304" pitchFamily="18" charset="0"/>
                <a:cs typeface="Times New Roman" panose="02020603050405020304" pitchFamily="18" charset="0"/>
              </a:rPr>
              <a:t> Biofilm growth cycle</a:t>
            </a:r>
            <a:endParaRPr lang="ru-RU"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24435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RESULTS</a:t>
            </a:r>
            <a:endParaRPr lang="ru-RU" dirty="0"/>
          </a:p>
        </p:txBody>
      </p:sp>
      <p:sp>
        <p:nvSpPr>
          <p:cNvPr id="3" name="Объект 2"/>
          <p:cNvSpPr>
            <a:spLocks noGrp="1"/>
          </p:cNvSpPr>
          <p:nvPr>
            <p:ph idx="1"/>
          </p:nvPr>
        </p:nvSpPr>
        <p:spPr/>
        <p:txBody>
          <a:bodyPr/>
          <a:lstStyle/>
          <a:p>
            <a:endParaRPr lang="ru-RU" dirty="0"/>
          </a:p>
        </p:txBody>
      </p:sp>
      <p:sp>
        <p:nvSpPr>
          <p:cNvPr id="4" name="Номер слайда 3"/>
          <p:cNvSpPr>
            <a:spLocks noGrp="1"/>
          </p:cNvSpPr>
          <p:nvPr>
            <p:ph type="sldNum" sz="quarter" idx="12"/>
          </p:nvPr>
        </p:nvSpPr>
        <p:spPr/>
        <p:txBody>
          <a:bodyPr/>
          <a:lstStyle/>
          <a:p>
            <a:fld id="{118C651F-B101-4AC3-9E74-351566FC1A47}" type="slidenum">
              <a:rPr lang="ru-RU" smtClean="0"/>
              <a:t>13</a:t>
            </a:fld>
            <a:endParaRPr lang="ru-RU"/>
          </a:p>
        </p:txBody>
      </p:sp>
      <p:pic>
        <p:nvPicPr>
          <p:cNvPr id="5" name="Рисунок 4"/>
          <p:cNvPicPr/>
          <p:nvPr/>
        </p:nvPicPr>
        <p:blipFill>
          <a:blip r:embed="rId2"/>
          <a:stretch>
            <a:fillRect/>
          </a:stretch>
        </p:blipFill>
        <p:spPr>
          <a:xfrm>
            <a:off x="734423" y="1936762"/>
            <a:ext cx="5821021" cy="1590210"/>
          </a:xfrm>
          <a:prstGeom prst="rect">
            <a:avLst/>
          </a:prstGeom>
        </p:spPr>
      </p:pic>
      <p:pic>
        <p:nvPicPr>
          <p:cNvPr id="6" name="Рисунок 5"/>
          <p:cNvPicPr/>
          <p:nvPr/>
        </p:nvPicPr>
        <p:blipFill>
          <a:blip r:embed="rId3"/>
          <a:stretch>
            <a:fillRect/>
          </a:stretch>
        </p:blipFill>
        <p:spPr>
          <a:xfrm>
            <a:off x="734422" y="3635346"/>
            <a:ext cx="5821021" cy="1843314"/>
          </a:xfrm>
          <a:prstGeom prst="rect">
            <a:avLst/>
          </a:prstGeom>
        </p:spPr>
      </p:pic>
      <p:sp>
        <p:nvSpPr>
          <p:cNvPr id="7" name="Объект 2"/>
          <p:cNvSpPr txBox="1">
            <a:spLocks/>
          </p:cNvSpPr>
          <p:nvPr/>
        </p:nvSpPr>
        <p:spPr>
          <a:xfrm>
            <a:off x="31929" y="5651353"/>
            <a:ext cx="11829143" cy="65223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US" b="1" i="1" dirty="0" smtClean="0">
                <a:latin typeface="Times New Roman" panose="02020603050405020304" pitchFamily="18" charset="0"/>
                <a:cs typeface="Times New Roman" panose="02020603050405020304" pitchFamily="18" charset="0"/>
              </a:rPr>
              <a:t>Figure </a:t>
            </a:r>
            <a:r>
              <a:rPr lang="en-US" b="1" i="1" dirty="0">
                <a:latin typeface="Times New Roman" panose="02020603050405020304" pitchFamily="18" charset="0"/>
                <a:cs typeface="Times New Roman" panose="02020603050405020304" pitchFamily="18" charset="0"/>
              </a:rPr>
              <a:t>4</a:t>
            </a:r>
            <a:r>
              <a:rPr lang="en-US" b="1" i="1" dirty="0" smtClean="0">
                <a:latin typeface="Times New Roman" panose="02020603050405020304" pitchFamily="18" charset="0"/>
                <a:cs typeface="Times New Roman" panose="02020603050405020304" pitchFamily="18" charset="0"/>
              </a:rPr>
              <a:t>. The agents in the model a) blue- planktonic cells b) red- sessile cells, green – newly-created planktonic cells c) simulation output</a:t>
            </a:r>
            <a:endParaRPr lang="ru-RU" b="1" i="1" dirty="0">
              <a:latin typeface="Times New Roman" panose="02020603050405020304" pitchFamily="18" charset="0"/>
              <a:cs typeface="Times New Roman" panose="02020603050405020304" pitchFamily="18" charset="0"/>
            </a:endParaRPr>
          </a:p>
        </p:txBody>
      </p:sp>
      <p:pic>
        <p:nvPicPr>
          <p:cNvPr id="8" name="Рисунок 7"/>
          <p:cNvPicPr/>
          <p:nvPr/>
        </p:nvPicPr>
        <p:blipFill>
          <a:blip r:embed="rId4"/>
          <a:stretch>
            <a:fillRect/>
          </a:stretch>
        </p:blipFill>
        <p:spPr>
          <a:xfrm>
            <a:off x="7042329" y="1936762"/>
            <a:ext cx="4113351" cy="3511268"/>
          </a:xfrm>
          <a:prstGeom prst="rect">
            <a:avLst/>
          </a:prstGeom>
        </p:spPr>
      </p:pic>
    </p:spTree>
    <p:extLst>
      <p:ext uri="{BB962C8B-B14F-4D97-AF65-F5344CB8AC3E}">
        <p14:creationId xmlns:p14="http://schemas.microsoft.com/office/powerpoint/2010/main" val="11623192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118C651F-B101-4AC3-9E74-351566FC1A47}" type="slidenum">
              <a:rPr lang="ru-RU" smtClean="0"/>
              <a:t>14</a:t>
            </a:fld>
            <a:endParaRPr lang="ru-RU"/>
          </a:p>
        </p:txBody>
      </p:sp>
      <p:sp>
        <p:nvSpPr>
          <p:cNvPr id="2" name="Заголовок 1"/>
          <p:cNvSpPr>
            <a:spLocks noGrp="1"/>
          </p:cNvSpPr>
          <p:nvPr>
            <p:ph type="title" idx="4294967295"/>
          </p:nvPr>
        </p:nvSpPr>
        <p:spPr>
          <a:xfrm>
            <a:off x="498070" y="-652254"/>
            <a:ext cx="10058400" cy="1450976"/>
          </a:xfrm>
        </p:spPr>
        <p:txBody>
          <a:bodyPr/>
          <a:lstStyle/>
          <a:p>
            <a:r>
              <a:rPr lang="en-US" dirty="0" smtClean="0">
                <a:latin typeface="Times New Roman" panose="02020603050405020304" pitchFamily="18" charset="0"/>
                <a:cs typeface="Times New Roman" panose="02020603050405020304" pitchFamily="18" charset="0"/>
              </a:rPr>
              <a:t>VISUAL COMPARISON</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4294967295"/>
          </p:nvPr>
        </p:nvSpPr>
        <p:spPr>
          <a:xfrm>
            <a:off x="319088" y="4813300"/>
            <a:ext cx="11872912" cy="4022725"/>
          </a:xfrm>
        </p:spPr>
        <p:txBody>
          <a:bodyPr>
            <a:normAutofit/>
          </a:bodyPr>
          <a:lstStyle/>
          <a:p>
            <a:r>
              <a:rPr lang="en-US" b="1" i="1" dirty="0" smtClean="0">
                <a:solidFill>
                  <a:schemeClr val="tx1"/>
                </a:solidFill>
                <a:latin typeface="Times New Roman" panose="02020603050405020304" pitchFamily="18" charset="0"/>
                <a:cs typeface="Times New Roman" panose="02020603050405020304" pitchFamily="18" charset="0"/>
              </a:rPr>
              <a:t>Figure 5</a:t>
            </a:r>
            <a:r>
              <a:rPr lang="en-US" b="1" i="1" dirty="0">
                <a:solidFill>
                  <a:schemeClr val="tx1"/>
                </a:solidFill>
                <a:latin typeface="Times New Roman" panose="02020603050405020304" pitchFamily="18" charset="0"/>
                <a:cs typeface="Times New Roman" panose="02020603050405020304" pitchFamily="18" charset="0"/>
              </a:rPr>
              <a:t>. </a:t>
            </a:r>
            <a:r>
              <a:rPr lang="en-US" b="1" i="1" dirty="0" smtClean="0">
                <a:solidFill>
                  <a:schemeClr val="tx1"/>
                </a:solidFill>
                <a:latin typeface="Times New Roman" panose="02020603050405020304" pitchFamily="18" charset="0"/>
                <a:cs typeface="Times New Roman" panose="02020603050405020304" pitchFamily="18" charset="0"/>
              </a:rPr>
              <a:t>Patel et al. research. Laser </a:t>
            </a:r>
            <a:r>
              <a:rPr lang="en-US" b="1" i="1" dirty="0">
                <a:solidFill>
                  <a:schemeClr val="tx1"/>
                </a:solidFill>
                <a:latin typeface="Times New Roman" panose="02020603050405020304" pitchFamily="18" charset="0"/>
                <a:cs typeface="Times New Roman" panose="02020603050405020304" pitchFamily="18" charset="0"/>
              </a:rPr>
              <a:t>scanning confocal </a:t>
            </a:r>
            <a:r>
              <a:rPr lang="en-US" b="1" i="1" dirty="0" smtClean="0">
                <a:solidFill>
                  <a:schemeClr val="tx1"/>
                </a:solidFill>
                <a:latin typeface="Times New Roman" panose="02020603050405020304" pitchFamily="18" charset="0"/>
                <a:cs typeface="Times New Roman" panose="02020603050405020304" pitchFamily="18" charset="0"/>
              </a:rPr>
              <a:t>microscopy and 3D </a:t>
            </a:r>
            <a:r>
              <a:rPr lang="en-US" b="1" i="1" dirty="0">
                <a:solidFill>
                  <a:schemeClr val="tx1"/>
                </a:solidFill>
                <a:latin typeface="Times New Roman" panose="02020603050405020304" pitchFamily="18" charset="0"/>
                <a:cs typeface="Times New Roman" panose="02020603050405020304" pitchFamily="18" charset="0"/>
              </a:rPr>
              <a:t>modeling of Gram-negative </a:t>
            </a:r>
            <a:r>
              <a:rPr lang="en-US" b="1" i="1" dirty="0" smtClean="0">
                <a:solidFill>
                  <a:schemeClr val="tx1"/>
                </a:solidFill>
                <a:latin typeface="Times New Roman" panose="02020603050405020304" pitchFamily="18" charset="0"/>
                <a:cs typeface="Times New Roman" panose="02020603050405020304" pitchFamily="18" charset="0"/>
              </a:rPr>
              <a:t>biofilms using </a:t>
            </a:r>
            <a:r>
              <a:rPr lang="en-US" b="1" i="1" dirty="0" err="1" smtClean="0">
                <a:solidFill>
                  <a:schemeClr val="tx1"/>
                </a:solidFill>
                <a:latin typeface="Times New Roman" panose="02020603050405020304" pitchFamily="18" charset="0"/>
                <a:cs typeface="Times New Roman" panose="02020603050405020304" pitchFamily="18" charset="0"/>
              </a:rPr>
              <a:t>Imaris</a:t>
            </a:r>
            <a:r>
              <a:rPr lang="en-US" b="1" i="1" dirty="0" smtClean="0">
                <a:solidFill>
                  <a:schemeClr val="tx1"/>
                </a:solidFill>
                <a:latin typeface="Times New Roman" panose="02020603050405020304" pitchFamily="18" charset="0"/>
                <a:cs typeface="Times New Roman" panose="02020603050405020304" pitchFamily="18" charset="0"/>
              </a:rPr>
              <a:t> </a:t>
            </a:r>
            <a:r>
              <a:rPr lang="en-US" b="1" i="1" dirty="0">
                <a:solidFill>
                  <a:schemeClr val="tx1"/>
                </a:solidFill>
                <a:latin typeface="Times New Roman" panose="02020603050405020304" pitchFamily="18" charset="0"/>
                <a:cs typeface="Times New Roman" panose="02020603050405020304" pitchFamily="18" charset="0"/>
              </a:rPr>
              <a:t>software </a:t>
            </a:r>
            <a:r>
              <a:rPr lang="en-US" b="1" i="1" dirty="0" smtClean="0">
                <a:solidFill>
                  <a:schemeClr val="tx1"/>
                </a:solidFill>
                <a:latin typeface="Times New Roman" panose="02020603050405020304" pitchFamily="18" charset="0"/>
                <a:cs typeface="Times New Roman" panose="02020603050405020304" pitchFamily="18" charset="0"/>
              </a:rPr>
              <a:t>[16] </a:t>
            </a:r>
            <a:endParaRPr lang="ru-RU" b="1" i="1"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3D modeling of Gram-negative biofilms. Volumetric reconstruction with the surface function in Imaris software was used to create a three-dimensional (3D) model of colonized bacteria. Green represents viable bacteria. Red represents non-viable bacteria and extracellular DNA. A: Serratia marcescens, no neutrophils. B: S. marcescens with neutrophils. C: The S. marcescens biofilm volume was statistically significantly increased in the presence of neutrophils (p = 0.001, Student t test, n = 3). D: Pseudomonas aeruginosa, no neutrophils. E: P. aeruginosa with neutrophils. F: The biofilm volume of P. aeruginosa was statistically significantly increased in the presence of neutrophils compared to bacteria alone (p = 0.008, Student t test, n = 3). G: Stenotrophomonas maltophilia, no neutrophils. H: S. maltophilia with neutrophils. I: The biofilm volume of S. maltophilia was similarly increased in the presence of neutrophils (p&lt;0.001, Student t test, n = 3). Scale bar = 20 µm. "/>
          <p:cNvPicPr>
            <a:picLocks noChangeAspect="1" noChangeArrowheads="1"/>
          </p:cNvPicPr>
          <p:nvPr/>
        </p:nvPicPr>
        <p:blipFill rotWithShape="1">
          <a:blip r:embed="rId2">
            <a:extLst>
              <a:ext uri="{28A0092B-C50C-407E-A947-70E740481C1C}">
                <a14:useLocalDpi xmlns:a14="http://schemas.microsoft.com/office/drawing/2010/main" val="0"/>
              </a:ext>
            </a:extLst>
          </a:blip>
          <a:srcRect r="66404" b="66583"/>
          <a:stretch/>
        </p:blipFill>
        <p:spPr bwMode="auto">
          <a:xfrm>
            <a:off x="668631" y="2948456"/>
            <a:ext cx="2526839" cy="184218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3D modeling of Gram-negative biofilms. Volumetric reconstruction with the surface function in Imaris software was used to create a three-dimensional (3D) model of colonized bacteria. Green represents viable bacteria. Red represents non-viable bacteria and extracellular DNA. A: Serratia marcescens, no neutrophils. B: S. marcescens with neutrophils. C: The S. marcescens biofilm volume was statistically significantly increased in the presence of neutrophils (p = 0.001, Student t test, n = 3). D: Pseudomonas aeruginosa, no neutrophils. E: P. aeruginosa with neutrophils. F: The biofilm volume of P. aeruginosa was statistically significantly increased in the presence of neutrophils compared to bacteria alone (p = 0.008, Student t test, n = 3). G: Stenotrophomonas maltophilia, no neutrophils. H: S. maltophilia with neutrophils. I: The biofilm volume of S. maltophilia was similarly increased in the presence of neutrophils (p&lt;0.001, Student t test, n = 3). Scale bar = 20 µm. "/>
          <p:cNvPicPr>
            <a:picLocks noChangeAspect="1" noChangeArrowheads="1"/>
          </p:cNvPicPr>
          <p:nvPr/>
        </p:nvPicPr>
        <p:blipFill rotWithShape="1">
          <a:blip r:embed="rId2">
            <a:extLst>
              <a:ext uri="{28A0092B-C50C-407E-A947-70E740481C1C}">
                <a14:useLocalDpi xmlns:a14="http://schemas.microsoft.com/office/drawing/2010/main" val="0"/>
              </a:ext>
            </a:extLst>
          </a:blip>
          <a:srcRect t="34014" r="66404" b="35168"/>
          <a:stretch/>
        </p:blipFill>
        <p:spPr bwMode="auto">
          <a:xfrm>
            <a:off x="4856497" y="3045921"/>
            <a:ext cx="2594942" cy="17447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3D modeling of Gram-negative biofilms. Volumetric reconstruction with the surface function in Imaris software was used to create a three-dimensional (3D) model of colonized bacteria. Green represents viable bacteria. Red represents non-viable bacteria and extracellular DNA. A: Serratia marcescens, no neutrophils. B: S. marcescens with neutrophils. C: The S. marcescens biofilm volume was statistically significantly increased in the presence of neutrophils (p = 0.001, Student t test, n = 3). D: Pseudomonas aeruginosa, no neutrophils. E: P. aeruginosa with neutrophils. F: The biofilm volume of P. aeruginosa was statistically significantly increased in the presence of neutrophils compared to bacteria alone (p = 0.008, Student t test, n = 3). G: Stenotrophomonas maltophilia, no neutrophils. H: S. maltophilia with neutrophils. I: The biofilm volume of S. maltophilia was similarly increased in the presence of neutrophils (p&lt;0.001, Student t test, n = 3). Scale bar = 20 µm. "/>
          <p:cNvPicPr>
            <a:picLocks noChangeAspect="1" noChangeArrowheads="1"/>
          </p:cNvPicPr>
          <p:nvPr/>
        </p:nvPicPr>
        <p:blipFill rotWithShape="1">
          <a:blip r:embed="rId2">
            <a:extLst>
              <a:ext uri="{28A0092B-C50C-407E-A947-70E740481C1C}">
                <a14:useLocalDpi xmlns:a14="http://schemas.microsoft.com/office/drawing/2010/main" val="0"/>
              </a:ext>
            </a:extLst>
          </a:blip>
          <a:srcRect l="1376" t="65617" r="67072" b="2847"/>
          <a:stretch/>
        </p:blipFill>
        <p:spPr bwMode="auto">
          <a:xfrm>
            <a:off x="8606830" y="3082342"/>
            <a:ext cx="2362843" cy="17309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cceleration of Gram-negative bacterial colonization in the presence of neutrophils. A-D, I-J: Scanning electron microscopy of colonized bacteria. A: Serratia marcescens, no neutrophils. B: S. marcescens with neutrophils. C: Pseudomonas aeruginosa, no neutrophils. D: P. aeruginosa with neutrophils. I: Stenotrophomonas maltophilia, no neutrophils. J: S. maltophilia with neutrophils. Scale bar = 2 µm. E-H, K-L: BacLight staining of the bacteria adherent to the contact lens surfaces. Viable bacteria are shown in green and non-viable bacteria and extracellular DNA in red. E: S. marcescens, no neutrophils. F: S. marcescens with neutrophils. G: P. aeruginosa, no neutrophils. H: P. aeruginosa with neutrophils. K: S. maltophilia, no neutrophils. L: S. maltophilia with neutrophils. Scale bar = 20 µm. M: Viable bacteria recovered from the contact lens surfaces. All three Gram-negative test strains showed a statistically significant increase in viable bacteria adherent to the lens surface when incubated with neutrophils compared to the non-neutrophil control (*p&lt;0.001, two-way ANOVA, n = 3). Bacterial colonization was statistically significantly increased in the presence of neutrophils with P. aeruginosa compared with the other two test strains (**p&lt;0.001, two-way ANOVA, n = 3). "/>
          <p:cNvPicPr>
            <a:picLocks noChangeAspect="1" noChangeArrowheads="1"/>
          </p:cNvPicPr>
          <p:nvPr/>
        </p:nvPicPr>
        <p:blipFill rotWithShape="1">
          <a:blip r:embed="rId3">
            <a:extLst>
              <a:ext uri="{28A0092B-C50C-407E-A947-70E740481C1C}">
                <a14:useLocalDpi xmlns:a14="http://schemas.microsoft.com/office/drawing/2010/main" val="0"/>
              </a:ext>
            </a:extLst>
          </a:blip>
          <a:srcRect l="50545" t="-206" r="25433" b="76968"/>
          <a:stretch/>
        </p:blipFill>
        <p:spPr bwMode="auto">
          <a:xfrm>
            <a:off x="4973232" y="1022825"/>
            <a:ext cx="2381861" cy="200858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Acceleration of Gram-negative bacterial colonization in the presence of neutrophils. A-D, I-J: Scanning electron microscopy of colonized bacteria. A: Serratia marcescens, no neutrophils. B: S. marcescens with neutrophils. C: Pseudomonas aeruginosa, no neutrophils. D: P. aeruginosa with neutrophils. I: Stenotrophomonas maltophilia, no neutrophils. J: S. maltophilia with neutrophils. Scale bar = 2 µm. E-H, K-L: BacLight staining of the bacteria adherent to the contact lens surfaces. Viable bacteria are shown in green and non-viable bacteria and extracellular DNA in red. E: S. marcescens, no neutrophils. F: S. marcescens with neutrophils. G: P. aeruginosa, no neutrophils. H: P. aeruginosa with neutrophils. K: S. maltophilia, no neutrophils. L: S. maltophilia with neutrophils. Scale bar = 20 µm. M: Viable bacteria recovered from the contact lens surfaces. All three Gram-negative test strains showed a statistically significant increase in viable bacteria adherent to the lens surface when incubated with neutrophils compared to the non-neutrophil control (*p&lt;0.001, two-way ANOVA, n = 3). Bacterial colonization was statistically significantly increased in the presence of neutrophils with P. aeruginosa compared with the other two test strains (**p&lt;0.001, two-way ANOVA, n = 3). "/>
          <p:cNvPicPr>
            <a:picLocks noChangeAspect="1" noChangeArrowheads="1"/>
          </p:cNvPicPr>
          <p:nvPr/>
        </p:nvPicPr>
        <p:blipFill rotWithShape="1">
          <a:blip r:embed="rId3">
            <a:extLst>
              <a:ext uri="{28A0092B-C50C-407E-A947-70E740481C1C}">
                <a14:useLocalDpi xmlns:a14="http://schemas.microsoft.com/office/drawing/2010/main" val="0"/>
              </a:ext>
            </a:extLst>
          </a:blip>
          <a:srcRect t="-720" r="76729" b="77688"/>
          <a:stretch/>
        </p:blipFill>
        <p:spPr bwMode="auto">
          <a:xfrm>
            <a:off x="801589" y="1031641"/>
            <a:ext cx="2260925" cy="195072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Acceleration of Gram-negative bacterial colonization in the presence of neutrophils. A-D, I-J: Scanning electron microscopy of colonized bacteria. A: Serratia marcescens, no neutrophils. B: S. marcescens with neutrophils. C: Pseudomonas aeruginosa, no neutrophils. D: P. aeruginosa with neutrophils. I: Stenotrophomonas maltophilia, no neutrophils. J: S. maltophilia with neutrophils. Scale bar = 2 µm. E-H, K-L: BacLight staining of the bacteria adherent to the contact lens surfaces. Viable bacteria are shown in green and non-viable bacteria and extracellular DNA in red. E: S. marcescens, no neutrophils. F: S. marcescens with neutrophils. G: P. aeruginosa, no neutrophils. H: P. aeruginosa with neutrophils. K: S. maltophilia, no neutrophils. L: S. maltophilia with neutrophils. Scale bar = 20 µm. M: Viable bacteria recovered from the contact lens surfaces. All three Gram-negative test strains showed a statistically significant increase in viable bacteria adherent to the lens surface when incubated with neutrophils compared to the non-neutrophil control (*p&lt;0.001, two-way ANOVA, n = 3). Bacterial colonization was statistically significantly increased in the presence of neutrophils with P. aeruginosa compared with the other two test strains (**p&lt;0.001, two-way ANOVA, n = 3). "/>
          <p:cNvPicPr>
            <a:picLocks noChangeAspect="1" noChangeArrowheads="1"/>
          </p:cNvPicPr>
          <p:nvPr/>
        </p:nvPicPr>
        <p:blipFill rotWithShape="1">
          <a:blip r:embed="rId3">
            <a:extLst>
              <a:ext uri="{28A0092B-C50C-407E-A947-70E740481C1C}">
                <a14:useLocalDpi xmlns:a14="http://schemas.microsoft.com/office/drawing/2010/main" val="0"/>
              </a:ext>
            </a:extLst>
          </a:blip>
          <a:srcRect t="50177" r="75987" b="26586"/>
          <a:stretch/>
        </p:blipFill>
        <p:spPr bwMode="auto">
          <a:xfrm>
            <a:off x="8606830" y="1028889"/>
            <a:ext cx="2431904" cy="2051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50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RESULTS</a:t>
            </a:r>
            <a:endParaRPr lang="ru-RU" dirty="0"/>
          </a:p>
        </p:txBody>
      </p:sp>
      <p:pic>
        <p:nvPicPr>
          <p:cNvPr id="9" name="3D View 2021-04-26 01-51-19">
            <a:hlinkClick r:id="" action="ppaction://media"/>
          </p:cNvPr>
          <p:cNvPicPr>
            <a:picLocks noGrp="1" noChangeAspect="1"/>
          </p:cNvPicPr>
          <p:nvPr>
            <p:ph idx="1"/>
            <a:videoFile r:link="rId1"/>
            <p:extLst>
              <p:ext uri="{DAA4B4D4-6D71-4841-9C94-3DE7FCFB9230}">
                <p14:media xmlns:p14="http://schemas.microsoft.com/office/powerpoint/2010/main" r:embed="rId2">
                  <p14:trim st="6499"/>
                </p14:media>
              </p:ext>
            </p:extLst>
          </p:nvPr>
        </p:nvPicPr>
        <p:blipFill>
          <a:blip r:embed="rId4"/>
          <a:stretch>
            <a:fillRect/>
          </a:stretch>
        </p:blipFill>
        <p:spPr>
          <a:xfrm>
            <a:off x="511175" y="1784829"/>
            <a:ext cx="7773988" cy="4022725"/>
          </a:xfrm>
        </p:spPr>
      </p:pic>
      <p:sp>
        <p:nvSpPr>
          <p:cNvPr id="4" name="Номер слайда 3"/>
          <p:cNvSpPr>
            <a:spLocks noGrp="1"/>
          </p:cNvSpPr>
          <p:nvPr>
            <p:ph type="sldNum" sz="quarter" idx="12"/>
          </p:nvPr>
        </p:nvSpPr>
        <p:spPr/>
        <p:txBody>
          <a:bodyPr/>
          <a:lstStyle/>
          <a:p>
            <a:fld id="{118C651F-B101-4AC3-9E74-351566FC1A47}" type="slidenum">
              <a:rPr lang="ru-RU" smtClean="0"/>
              <a:t>15</a:t>
            </a:fld>
            <a:endParaRPr lang="ru-RU"/>
          </a:p>
        </p:txBody>
      </p:sp>
      <p:sp>
        <p:nvSpPr>
          <p:cNvPr id="7" name="Объект 2"/>
          <p:cNvSpPr txBox="1">
            <a:spLocks/>
          </p:cNvSpPr>
          <p:nvPr/>
        </p:nvSpPr>
        <p:spPr>
          <a:xfrm>
            <a:off x="232229" y="5772407"/>
            <a:ext cx="11814628" cy="65223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US" b="1" i="1" dirty="0" smtClean="0">
                <a:latin typeface="Times New Roman" panose="02020603050405020304" pitchFamily="18" charset="0"/>
                <a:cs typeface="Times New Roman" panose="02020603050405020304" pitchFamily="18" charset="0"/>
              </a:rPr>
              <a:t>Figure </a:t>
            </a:r>
            <a:r>
              <a:rPr lang="en-US" b="1" i="1" dirty="0">
                <a:latin typeface="Times New Roman" panose="02020603050405020304" pitchFamily="18" charset="0"/>
                <a:cs typeface="Times New Roman" panose="02020603050405020304" pitchFamily="18" charset="0"/>
              </a:rPr>
              <a:t>6</a:t>
            </a:r>
            <a:r>
              <a:rPr lang="en-US" b="1" i="1" dirty="0" smtClean="0">
                <a:latin typeface="Times New Roman" panose="02020603050405020304" pitchFamily="18" charset="0"/>
                <a:cs typeface="Times New Roman" panose="02020603050405020304" pitchFamily="18" charset="0"/>
              </a:rPr>
              <a:t>. The agents in the model a) blue- planktonic cells b) red- sessile cells, green – newly-created planktonic cells</a:t>
            </a:r>
            <a:endParaRPr lang="ru-RU" b="1" i="1" dirty="0">
              <a:latin typeface="Times New Roman" panose="02020603050405020304" pitchFamily="18" charset="0"/>
              <a:cs typeface="Times New Roman" panose="02020603050405020304" pitchFamily="18" charset="0"/>
            </a:endParaRPr>
          </a:p>
        </p:txBody>
      </p:sp>
      <p:sp>
        <p:nvSpPr>
          <p:cNvPr id="6" name="Объект 2"/>
          <p:cNvSpPr txBox="1">
            <a:spLocks/>
          </p:cNvSpPr>
          <p:nvPr/>
        </p:nvSpPr>
        <p:spPr>
          <a:xfrm>
            <a:off x="8853714" y="2436425"/>
            <a:ext cx="3193143"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Initial number = 200</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radius </a:t>
            </a:r>
            <a:r>
              <a:rPr lang="en-US" sz="2400" dirty="0">
                <a:latin typeface="Times New Roman" panose="02020603050405020304" pitchFamily="18" charset="0"/>
                <a:cs typeface="Times New Roman" panose="02020603050405020304" pitchFamily="18" charset="0"/>
              </a:rPr>
              <a:t>6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100 neighboring sessile cells with energy &lt;10</a:t>
            </a:r>
          </a:p>
        </p:txBody>
      </p:sp>
    </p:spTree>
    <p:extLst>
      <p:ext uri="{BB962C8B-B14F-4D97-AF65-F5344CB8AC3E}">
        <p14:creationId xmlns:p14="http://schemas.microsoft.com/office/powerpoint/2010/main" val="121812545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RESULTS</a:t>
            </a:r>
            <a:endParaRPr lang="ru-RU" dirty="0"/>
          </a:p>
        </p:txBody>
      </p:sp>
      <p:sp>
        <p:nvSpPr>
          <p:cNvPr id="4" name="Номер слайда 3"/>
          <p:cNvSpPr>
            <a:spLocks noGrp="1"/>
          </p:cNvSpPr>
          <p:nvPr>
            <p:ph type="sldNum" sz="quarter" idx="12"/>
          </p:nvPr>
        </p:nvSpPr>
        <p:spPr/>
        <p:txBody>
          <a:bodyPr/>
          <a:lstStyle/>
          <a:p>
            <a:fld id="{118C651F-B101-4AC3-9E74-351566FC1A47}" type="slidenum">
              <a:rPr lang="ru-RU" smtClean="0"/>
              <a:t>16</a:t>
            </a:fld>
            <a:endParaRPr lang="ru-RU"/>
          </a:p>
        </p:txBody>
      </p:sp>
      <p:sp>
        <p:nvSpPr>
          <p:cNvPr id="7" name="Объект 2"/>
          <p:cNvSpPr txBox="1">
            <a:spLocks/>
          </p:cNvSpPr>
          <p:nvPr/>
        </p:nvSpPr>
        <p:spPr>
          <a:xfrm>
            <a:off x="232229" y="5760085"/>
            <a:ext cx="11814628" cy="65223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US" b="1" i="1" dirty="0" smtClean="0">
                <a:latin typeface="Times New Roman" panose="02020603050405020304" pitchFamily="18" charset="0"/>
                <a:cs typeface="Times New Roman" panose="02020603050405020304" pitchFamily="18" charset="0"/>
              </a:rPr>
              <a:t>Figure </a:t>
            </a:r>
            <a:r>
              <a:rPr lang="en-US" b="1" i="1" dirty="0">
                <a:latin typeface="Times New Roman" panose="02020603050405020304" pitchFamily="18" charset="0"/>
                <a:cs typeface="Times New Roman" panose="02020603050405020304" pitchFamily="18" charset="0"/>
              </a:rPr>
              <a:t>7</a:t>
            </a:r>
            <a:r>
              <a:rPr lang="en-US" b="1" i="1" dirty="0" smtClean="0">
                <a:latin typeface="Times New Roman" panose="02020603050405020304" pitchFamily="18" charset="0"/>
                <a:cs typeface="Times New Roman" panose="02020603050405020304" pitchFamily="18" charset="0"/>
              </a:rPr>
              <a:t>. The agents in the model a) blue- planktonic cells b) red- sessile cells, green – newly-created planktonic cells</a:t>
            </a:r>
            <a:endParaRPr lang="ru-RU" b="1" i="1" dirty="0">
              <a:latin typeface="Times New Roman" panose="02020603050405020304" pitchFamily="18" charset="0"/>
              <a:cs typeface="Times New Roman" panose="02020603050405020304" pitchFamily="18" charset="0"/>
            </a:endParaRPr>
          </a:p>
        </p:txBody>
      </p:sp>
      <p:pic>
        <p:nvPicPr>
          <p:cNvPr id="5" name="3D View 2021-04-26 09-47-22">
            <a:hlinkClick r:id="" action="ppaction://media"/>
          </p:cNvPr>
          <p:cNvPicPr>
            <a:picLocks noGrp="1" noChangeAspect="1"/>
          </p:cNvPicPr>
          <p:nvPr>
            <p:ph idx="1"/>
            <a:videoFile r:link="rId1"/>
            <p:extLst>
              <p:ext uri="{DAA4B4D4-6D71-4841-9C94-3DE7FCFB9230}">
                <p14:media xmlns:p14="http://schemas.microsoft.com/office/powerpoint/2010/main" r:embed="rId2">
                  <p14:trim st="7574"/>
                </p14:media>
              </p:ext>
            </p:extLst>
          </p:nvPr>
        </p:nvPicPr>
        <p:blipFill>
          <a:blip r:embed="rId4"/>
          <a:stretch>
            <a:fillRect/>
          </a:stretch>
        </p:blipFill>
        <p:spPr>
          <a:xfrm>
            <a:off x="424090" y="1737360"/>
            <a:ext cx="7773988" cy="4022725"/>
          </a:xfrm>
        </p:spPr>
      </p:pic>
      <p:sp>
        <p:nvSpPr>
          <p:cNvPr id="10" name="Объект 2"/>
          <p:cNvSpPr txBox="1">
            <a:spLocks/>
          </p:cNvSpPr>
          <p:nvPr/>
        </p:nvSpPr>
        <p:spPr>
          <a:xfrm>
            <a:off x="8853714" y="2436425"/>
            <a:ext cx="3193143"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Initial number = 1000</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radius </a:t>
            </a:r>
            <a:r>
              <a:rPr lang="en-US" sz="2400" dirty="0">
                <a:latin typeface="Times New Roman" panose="02020603050405020304" pitchFamily="18" charset="0"/>
                <a:cs typeface="Times New Roman" panose="02020603050405020304" pitchFamily="18" charset="0"/>
              </a:rPr>
              <a:t>6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350 neighboring sessile cells with energy &lt;10</a:t>
            </a:r>
          </a:p>
        </p:txBody>
      </p:sp>
    </p:spTree>
    <p:extLst>
      <p:ext uri="{BB962C8B-B14F-4D97-AF65-F5344CB8AC3E}">
        <p14:creationId xmlns:p14="http://schemas.microsoft.com/office/powerpoint/2010/main" val="4466394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RESULTS: </a:t>
            </a:r>
            <a:r>
              <a:rPr lang="en-US" dirty="0" err="1" smtClean="0">
                <a:latin typeface="Times New Roman" panose="02020603050405020304" pitchFamily="18" charset="0"/>
                <a:cs typeface="Times New Roman" panose="02020603050405020304" pitchFamily="18" charset="0"/>
              </a:rPr>
              <a:t>BehaviorSpace</a:t>
            </a:r>
            <a:r>
              <a:rPr lang="en-US" dirty="0" smtClean="0">
                <a:latin typeface="Times New Roman" panose="02020603050405020304" pitchFamily="18" charset="0"/>
                <a:cs typeface="Times New Roman" panose="02020603050405020304" pitchFamily="18" charset="0"/>
              </a:rPr>
              <a:t> instrument</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97280" y="1845734"/>
            <a:ext cx="4853577" cy="4163180"/>
          </a:xfrm>
        </p:spPr>
        <p:txBody>
          <a:bodyPr>
            <a:normAutofit fontScale="85000" lnSpcReduction="10000"/>
          </a:bodyPr>
          <a:lstStyle/>
          <a:p>
            <a:pPr marL="457200" indent="-457200">
              <a:buFont typeface="+mj-lt"/>
              <a:buAutoNum type="arabicPeriod"/>
            </a:pPr>
            <a:r>
              <a:rPr lang="en-US" dirty="0" smtClean="0">
                <a:latin typeface="Times New Roman" panose="02020603050405020304" pitchFamily="18" charset="0"/>
                <a:cs typeface="Times New Roman" panose="02020603050405020304" pitchFamily="18" charset="0"/>
              </a:rPr>
              <a:t>Running </a:t>
            </a:r>
            <a:r>
              <a:rPr lang="en-US" dirty="0">
                <a:latin typeface="Times New Roman" panose="02020603050405020304" pitchFamily="18" charset="0"/>
                <a:cs typeface="Times New Roman" panose="02020603050405020304" pitchFamily="18" charset="0"/>
              </a:rPr>
              <a:t>the simulation many </a:t>
            </a:r>
            <a:r>
              <a:rPr lang="en-US" dirty="0" smtClean="0">
                <a:latin typeface="Times New Roman" panose="02020603050405020304" pitchFamily="18" charset="0"/>
                <a:cs typeface="Times New Roman" panose="02020603050405020304" pitchFamily="18" charset="0"/>
              </a:rPr>
              <a:t>times</a:t>
            </a:r>
          </a:p>
          <a:p>
            <a:pPr marL="457200" indent="-457200">
              <a:buFont typeface="+mj-lt"/>
              <a:buAutoNum type="arabicPeriod"/>
            </a:pPr>
            <a:r>
              <a:rPr lang="en-US" dirty="0" smtClean="0">
                <a:latin typeface="Times New Roman" panose="02020603050405020304" pitchFamily="18" charset="0"/>
                <a:cs typeface="Times New Roman" panose="02020603050405020304" pitchFamily="18" charset="0"/>
              </a:rPr>
              <a:t>Systematically </a:t>
            </a:r>
            <a:r>
              <a:rPr lang="en-US" dirty="0">
                <a:latin typeface="Times New Roman" panose="02020603050405020304" pitchFamily="18" charset="0"/>
                <a:cs typeface="Times New Roman" panose="02020603050405020304" pitchFamily="18" charset="0"/>
              </a:rPr>
              <a:t>altering the parameters of the </a:t>
            </a:r>
            <a:r>
              <a:rPr lang="en-US" dirty="0" smtClean="0">
                <a:latin typeface="Times New Roman" panose="02020603050405020304" pitchFamily="18" charset="0"/>
                <a:cs typeface="Times New Roman" panose="02020603050405020304" pitchFamily="18" charset="0"/>
              </a:rPr>
              <a:t>model</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ecording </a:t>
            </a:r>
            <a:r>
              <a:rPr lang="en-US" dirty="0">
                <a:latin typeface="Times New Roman" panose="02020603050405020304" pitchFamily="18" charset="0"/>
                <a:cs typeface="Times New Roman" panose="02020603050405020304" pitchFamily="18" charset="0"/>
              </a:rPr>
              <a:t>the data of each </a:t>
            </a:r>
            <a:r>
              <a:rPr lang="en-US" dirty="0" smtClean="0">
                <a:latin typeface="Times New Roman" panose="02020603050405020304" pitchFamily="18" charset="0"/>
                <a:cs typeface="Times New Roman" panose="02020603050405020304" pitchFamily="18" charset="0"/>
              </a:rPr>
              <a:t>run</a:t>
            </a:r>
          </a:p>
          <a:p>
            <a:pPr marL="457200" indent="-457200">
              <a:buFont typeface="+mj-lt"/>
              <a:buAutoNum type="arabicPeriod"/>
            </a:pPr>
            <a:r>
              <a:rPr lang="en-US" dirty="0" smtClean="0">
                <a:latin typeface="Times New Roman" panose="02020603050405020304" pitchFamily="18" charset="0"/>
                <a:cs typeface="Times New Roman" panose="02020603050405020304" pitchFamily="18" charset="0"/>
              </a:rPr>
              <a:t>Explore </a:t>
            </a:r>
            <a:r>
              <a:rPr lang="en-US" dirty="0">
                <a:latin typeface="Times New Roman" panose="02020603050405020304" pitchFamily="18" charset="0"/>
                <a:cs typeface="Times New Roman" panose="02020603050405020304" pitchFamily="18" charset="0"/>
              </a:rPr>
              <a:t>multiple possible behaviors of the </a:t>
            </a:r>
            <a:r>
              <a:rPr lang="en-US" dirty="0" smtClean="0">
                <a:latin typeface="Times New Roman" panose="02020603050405020304" pitchFamily="18" charset="0"/>
                <a:cs typeface="Times New Roman" panose="02020603050405020304" pitchFamily="18" charset="0"/>
              </a:rPr>
              <a:t>agents [17]</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a:t>
            </a:r>
            <a:r>
              <a:rPr lang="en-US" dirty="0">
                <a:latin typeface="Times New Roman" panose="02020603050405020304" pitchFamily="18" charset="0"/>
                <a:cs typeface="Times New Roman" panose="02020603050405020304" pitchFamily="18" charset="0"/>
              </a:rPr>
              <a:t>number and total energy of planktonic, sessile and newly-created planktonic cells were assessed by varying the initial number of planktonic cells (10, 20, 50, 100, 200) and radius of dispersal (1-10 patches) parameters.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The </a:t>
            </a:r>
            <a:r>
              <a:rPr lang="en-US" dirty="0" err="1">
                <a:latin typeface="Times New Roman" panose="02020603050405020304" pitchFamily="18" charset="0"/>
                <a:cs typeface="Times New Roman" panose="02020603050405020304" pitchFamily="18" charset="0"/>
              </a:rPr>
              <a:t>BehaviorSpace</a:t>
            </a:r>
            <a:r>
              <a:rPr lang="en-US" dirty="0">
                <a:latin typeface="Times New Roman" panose="02020603050405020304" pitchFamily="18" charset="0"/>
                <a:cs typeface="Times New Roman" panose="02020603050405020304" pitchFamily="18" charset="0"/>
              </a:rPr>
              <a:t> tool was set to stop the simulation in two cases: when the time reaches 1000 ticks and when the total energies of sessile and planktonic cells equal to 0</a:t>
            </a:r>
          </a:p>
          <a:p>
            <a:pPr marL="457200" indent="-457200">
              <a:buFont typeface="+mj-lt"/>
              <a:buAutoNum type="arabicPeriod"/>
            </a:pP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17</a:t>
            </a:fld>
            <a:endParaRPr lang="ru-RU"/>
          </a:p>
        </p:txBody>
      </p:sp>
      <p:pic>
        <p:nvPicPr>
          <p:cNvPr id="7" name="Рисунок 6"/>
          <p:cNvPicPr/>
          <p:nvPr/>
        </p:nvPicPr>
        <p:blipFill rotWithShape="1">
          <a:blip r:embed="rId2"/>
          <a:srcRect l="2761"/>
          <a:stretch/>
        </p:blipFill>
        <p:spPr>
          <a:xfrm>
            <a:off x="6778170" y="1737360"/>
            <a:ext cx="4038237" cy="3933825"/>
          </a:xfrm>
          <a:prstGeom prst="rect">
            <a:avLst/>
          </a:prstGeom>
        </p:spPr>
      </p:pic>
      <p:sp>
        <p:nvSpPr>
          <p:cNvPr id="5" name="Прямоугольник 4"/>
          <p:cNvSpPr/>
          <p:nvPr/>
        </p:nvSpPr>
        <p:spPr>
          <a:xfrm>
            <a:off x="6678762" y="5671185"/>
            <a:ext cx="4237058" cy="507831"/>
          </a:xfrm>
          <a:prstGeom prst="rect">
            <a:avLst/>
          </a:prstGeom>
        </p:spPr>
        <p:txBody>
          <a:bodyPr wrap="none">
            <a:spAutoFit/>
          </a:bodyPr>
          <a:lstStyle/>
          <a:p>
            <a:pPr algn="ctr">
              <a:lnSpc>
                <a:spcPct val="150000"/>
              </a:lnSpc>
              <a:spcAft>
                <a:spcPts val="800"/>
              </a:spcAft>
            </a:pPr>
            <a:r>
              <a:rPr lang="en-US"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8. Running the </a:t>
            </a:r>
            <a:r>
              <a:rPr lang="en-US" b="1" i="1" dirty="0" err="1" smtClean="0">
                <a:latin typeface="Times New Roman" panose="02020603050405020304" pitchFamily="18" charset="0"/>
                <a:ea typeface="Calibri" panose="020F0502020204030204" pitchFamily="34" charset="0"/>
                <a:cs typeface="Times New Roman" panose="02020603050405020304" pitchFamily="18" charset="0"/>
              </a:rPr>
              <a:t>BehaviorSpace</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 tool</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209209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RESULTS</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43220" y="2047728"/>
            <a:ext cx="4821428" cy="3574286"/>
          </a:xfrm>
        </p:spPr>
      </p:pic>
      <p:sp>
        <p:nvSpPr>
          <p:cNvPr id="4" name="Номер слайда 3"/>
          <p:cNvSpPr>
            <a:spLocks noGrp="1"/>
          </p:cNvSpPr>
          <p:nvPr>
            <p:ph type="sldNum" sz="quarter" idx="12"/>
          </p:nvPr>
        </p:nvSpPr>
        <p:spPr/>
        <p:txBody>
          <a:bodyPr/>
          <a:lstStyle/>
          <a:p>
            <a:fld id="{118C651F-B101-4AC3-9E74-351566FC1A47}" type="slidenum">
              <a:rPr lang="ru-RU" smtClean="0"/>
              <a:t>18</a:t>
            </a:fld>
            <a:endParaRPr lang="ru-RU"/>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4252" y="2047728"/>
            <a:ext cx="4821428" cy="3574286"/>
          </a:xfrm>
          <a:prstGeom prst="rect">
            <a:avLst/>
          </a:prstGeom>
        </p:spPr>
      </p:pic>
      <p:sp>
        <p:nvSpPr>
          <p:cNvPr id="9" name="Прямоугольник 8"/>
          <p:cNvSpPr/>
          <p:nvPr/>
        </p:nvSpPr>
        <p:spPr>
          <a:xfrm>
            <a:off x="3689311" y="5533068"/>
            <a:ext cx="4406977" cy="507831"/>
          </a:xfrm>
          <a:prstGeom prst="rect">
            <a:avLst/>
          </a:prstGeom>
        </p:spPr>
        <p:txBody>
          <a:bodyPr wrap="none">
            <a:spAutoFit/>
          </a:bodyPr>
          <a:lstStyle/>
          <a:p>
            <a:pPr algn="ctr">
              <a:lnSpc>
                <a:spcPct val="150000"/>
              </a:lnSpc>
              <a:spcAft>
                <a:spcPts val="800"/>
              </a:spcAft>
            </a:pPr>
            <a:r>
              <a:rPr lang="en-US" b="1" i="1" dirty="0">
                <a:latin typeface="Times New Roman" panose="02020603050405020304" pitchFamily="18" charset="0"/>
                <a:ea typeface="Calibri" panose="020F0502020204030204" pitchFamily="34" charset="0"/>
                <a:cs typeface="Times New Roman" panose="02020603050405020304" pitchFamily="18" charset="0"/>
              </a:rPr>
              <a:t>Figure 9</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 </a:t>
            </a:r>
            <a:r>
              <a:rPr lang="en-US" b="1" i="1" dirty="0">
                <a:latin typeface="Times New Roman" panose="02020603050405020304" pitchFamily="18" charset="0"/>
                <a:ea typeface="Calibri" panose="020F0502020204030204" pitchFamily="34" charset="0"/>
                <a:cs typeface="Times New Roman" panose="02020603050405020304" pitchFamily="18" charset="0"/>
              </a:rPr>
              <a:t>The results of the simulation (r=1)</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98911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RESULTS</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7280" y="1997911"/>
            <a:ext cx="4821428" cy="3574286"/>
          </a:xfrm>
        </p:spPr>
      </p:pic>
      <p:sp>
        <p:nvSpPr>
          <p:cNvPr id="4" name="Номер слайда 3"/>
          <p:cNvSpPr>
            <a:spLocks noGrp="1"/>
          </p:cNvSpPr>
          <p:nvPr>
            <p:ph type="sldNum" sz="quarter" idx="12"/>
          </p:nvPr>
        </p:nvSpPr>
        <p:spPr/>
        <p:txBody>
          <a:bodyPr/>
          <a:lstStyle/>
          <a:p>
            <a:fld id="{118C651F-B101-4AC3-9E74-351566FC1A47}" type="slidenum">
              <a:rPr lang="ru-RU" smtClean="0"/>
              <a:t>19</a:t>
            </a:fld>
            <a:endParaRPr lang="ru-RU"/>
          </a:p>
        </p:txBody>
      </p:sp>
      <p:pic>
        <p:nvPicPr>
          <p:cNvPr id="9" name="Объект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1055" y="1997911"/>
            <a:ext cx="4821428" cy="3574286"/>
          </a:xfrm>
          <a:prstGeom prst="rect">
            <a:avLst/>
          </a:prstGeom>
        </p:spPr>
      </p:pic>
      <p:sp>
        <p:nvSpPr>
          <p:cNvPr id="10" name="Прямоугольник 9"/>
          <p:cNvSpPr/>
          <p:nvPr/>
        </p:nvSpPr>
        <p:spPr>
          <a:xfrm>
            <a:off x="2995213" y="5533068"/>
            <a:ext cx="5795177" cy="507831"/>
          </a:xfrm>
          <a:prstGeom prst="rect">
            <a:avLst/>
          </a:prstGeom>
        </p:spPr>
        <p:txBody>
          <a:bodyPr wrap="none">
            <a:spAutoFit/>
          </a:bodyPr>
          <a:lstStyle/>
          <a:p>
            <a:pPr algn="ctr">
              <a:lnSpc>
                <a:spcPct val="150000"/>
              </a:lnSpc>
              <a:spcAft>
                <a:spcPts val="800"/>
              </a:spcAft>
            </a:pPr>
            <a:r>
              <a:rPr lang="en-US"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10. Comparing the </a:t>
            </a:r>
            <a:r>
              <a:rPr lang="en-US" b="1" i="1" dirty="0">
                <a:latin typeface="Times New Roman" panose="02020603050405020304" pitchFamily="18" charset="0"/>
                <a:ea typeface="Calibri" panose="020F0502020204030204" pitchFamily="34" charset="0"/>
                <a:cs typeface="Times New Roman" panose="02020603050405020304" pitchFamily="18" charset="0"/>
              </a:rPr>
              <a:t>results of </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simulation </a:t>
            </a:r>
            <a:r>
              <a:rPr lang="en-US" b="1" i="1" dirty="0">
                <a:latin typeface="Times New Roman" panose="02020603050405020304" pitchFamily="18" charset="0"/>
                <a:ea typeface="Calibri" panose="020F0502020204030204" pitchFamily="34" charset="0"/>
                <a:cs typeface="Times New Roman" panose="02020603050405020304" pitchFamily="18" charset="0"/>
              </a:rPr>
              <a:t>(</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r=6, r=10)</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78271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OUTLINE:</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10000"/>
          </a:bodyPr>
          <a:lstStyle/>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INTRODUCTION</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LITERATURE REVIEW</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METHODOLOGY</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NETLOGO</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SCOPE AND CONSTRAINTS</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RESULTS</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DISCUSSION</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CONCLUSION</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REFERENCE LIST</a:t>
            </a:r>
          </a:p>
        </p:txBody>
      </p:sp>
      <p:sp>
        <p:nvSpPr>
          <p:cNvPr id="4" name="Номер слайда 3"/>
          <p:cNvSpPr>
            <a:spLocks noGrp="1"/>
          </p:cNvSpPr>
          <p:nvPr>
            <p:ph type="sldNum" sz="quarter" idx="12"/>
          </p:nvPr>
        </p:nvSpPr>
        <p:spPr/>
        <p:txBody>
          <a:bodyPr/>
          <a:lstStyle/>
          <a:p>
            <a:fld id="{118C651F-B101-4AC3-9E74-351566FC1A47}" type="slidenum">
              <a:rPr lang="ru-RU" smtClean="0"/>
              <a:t>2</a:t>
            </a:fld>
            <a:endParaRPr lang="ru-RU"/>
          </a:p>
        </p:txBody>
      </p:sp>
    </p:spTree>
    <p:extLst>
      <p:ext uri="{BB962C8B-B14F-4D97-AF65-F5344CB8AC3E}">
        <p14:creationId xmlns:p14="http://schemas.microsoft.com/office/powerpoint/2010/main" val="22660324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RESULTS</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81055" y="2084996"/>
            <a:ext cx="4731428" cy="3574286"/>
          </a:xfrm>
        </p:spPr>
      </p:pic>
      <p:sp>
        <p:nvSpPr>
          <p:cNvPr id="4" name="Номер слайда 3"/>
          <p:cNvSpPr>
            <a:spLocks noGrp="1"/>
          </p:cNvSpPr>
          <p:nvPr>
            <p:ph type="sldNum" sz="quarter" idx="12"/>
          </p:nvPr>
        </p:nvSpPr>
        <p:spPr/>
        <p:txBody>
          <a:bodyPr/>
          <a:lstStyle/>
          <a:p>
            <a:fld id="{118C651F-B101-4AC3-9E74-351566FC1A47}" type="slidenum">
              <a:rPr lang="ru-RU" smtClean="0"/>
              <a:t>20</a:t>
            </a:fld>
            <a:endParaRPr lang="ru-RU"/>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80" y="2084996"/>
            <a:ext cx="4731428" cy="3574286"/>
          </a:xfrm>
          <a:prstGeom prst="rect">
            <a:avLst/>
          </a:prstGeom>
        </p:spPr>
      </p:pic>
      <p:sp>
        <p:nvSpPr>
          <p:cNvPr id="7" name="Прямоугольник 6"/>
          <p:cNvSpPr/>
          <p:nvPr/>
        </p:nvSpPr>
        <p:spPr>
          <a:xfrm>
            <a:off x="2995213" y="5533068"/>
            <a:ext cx="5795177" cy="507831"/>
          </a:xfrm>
          <a:prstGeom prst="rect">
            <a:avLst/>
          </a:prstGeom>
        </p:spPr>
        <p:txBody>
          <a:bodyPr wrap="none">
            <a:spAutoFit/>
          </a:bodyPr>
          <a:lstStyle/>
          <a:p>
            <a:pPr algn="ctr">
              <a:lnSpc>
                <a:spcPct val="150000"/>
              </a:lnSpc>
              <a:spcAft>
                <a:spcPts val="800"/>
              </a:spcAft>
            </a:pPr>
            <a:r>
              <a:rPr lang="en-US" b="1" i="1" dirty="0">
                <a:latin typeface="Times New Roman" panose="02020603050405020304" pitchFamily="18" charset="0"/>
                <a:ea typeface="Calibri" panose="020F0502020204030204" pitchFamily="34" charset="0"/>
                <a:cs typeface="Times New Roman" panose="02020603050405020304" pitchFamily="18" charset="0"/>
              </a:rPr>
              <a:t>Figure </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10. Comparing the </a:t>
            </a:r>
            <a:r>
              <a:rPr lang="en-US" b="1" i="1" dirty="0">
                <a:latin typeface="Times New Roman" panose="02020603050405020304" pitchFamily="18" charset="0"/>
                <a:ea typeface="Calibri" panose="020F0502020204030204" pitchFamily="34" charset="0"/>
                <a:cs typeface="Times New Roman" panose="02020603050405020304" pitchFamily="18" charset="0"/>
              </a:rPr>
              <a:t>results of </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simulation </a:t>
            </a:r>
            <a:r>
              <a:rPr lang="en-US" b="1" i="1" dirty="0">
                <a:latin typeface="Times New Roman" panose="02020603050405020304" pitchFamily="18" charset="0"/>
                <a:ea typeface="Calibri" panose="020F0502020204030204" pitchFamily="34" charset="0"/>
                <a:cs typeface="Times New Roman" panose="02020603050405020304" pitchFamily="18" charset="0"/>
              </a:rPr>
              <a:t>(</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r=6, r=10)</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61885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DISCUSSION</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457200" indent="-457200">
              <a:buFont typeface="+mj-lt"/>
              <a:buAutoNum type="arabicPeriod"/>
            </a:pPr>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a:t>
            </a:r>
            <a:r>
              <a:rPr lang="en-US" dirty="0">
                <a:latin typeface="Times New Roman" panose="02020603050405020304" pitchFamily="18" charset="0"/>
                <a:cs typeface="Times New Roman" panose="02020603050405020304" pitchFamily="18" charset="0"/>
              </a:rPr>
              <a:t>initial number of planktonic cells plays a crucial role in triggering the biofilm formation and dispersal </a:t>
            </a:r>
            <a:r>
              <a:rPr lang="en-US" dirty="0" smtClean="0">
                <a:latin typeface="Times New Roman" panose="02020603050405020304" pitchFamily="18" charset="0"/>
                <a:cs typeface="Times New Roman" panose="02020603050405020304" pitchFamily="18" charset="0"/>
              </a:rPr>
              <a:t>processes</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Sessile cells have wider fluctuations in numbers and total energies compared to planktonic cells, due to their relatively low energy gain values and consistent transformations to planktonic cells, preventing their energy and number </a:t>
            </a:r>
            <a:r>
              <a:rPr lang="en-US" dirty="0" smtClean="0">
                <a:latin typeface="Times New Roman" panose="02020603050405020304" pitchFamily="18" charset="0"/>
                <a:cs typeface="Times New Roman" panose="02020603050405020304" pitchFamily="18" charset="0"/>
              </a:rPr>
              <a:t>increases</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igher </a:t>
            </a:r>
            <a:r>
              <a:rPr lang="en-US" dirty="0">
                <a:latin typeface="Times New Roman" panose="02020603050405020304" pitchFamily="18" charset="0"/>
                <a:cs typeface="Times New Roman" panose="02020603050405020304" pitchFamily="18" charset="0"/>
              </a:rPr>
              <a:t>radius of dispersal is characterized by a higher number of sessile cells and </a:t>
            </a:r>
            <a:r>
              <a:rPr lang="en-US" dirty="0" smtClean="0">
                <a:latin typeface="Times New Roman" panose="02020603050405020304" pitchFamily="18" charset="0"/>
                <a:cs typeface="Times New Roman" panose="02020603050405020304" pitchFamily="18" charset="0"/>
              </a:rPr>
              <a:t>a higher </a:t>
            </a:r>
            <a:r>
              <a:rPr lang="en-US" dirty="0">
                <a:latin typeface="Times New Roman" panose="02020603050405020304" pitchFamily="18" charset="0"/>
                <a:cs typeface="Times New Roman" panose="02020603050405020304" pitchFamily="18" charset="0"/>
              </a:rPr>
              <a:t>number of planktonic </a:t>
            </a:r>
            <a:r>
              <a:rPr lang="en-US" dirty="0" smtClean="0">
                <a:latin typeface="Times New Roman" panose="02020603050405020304" pitchFamily="18" charset="0"/>
                <a:cs typeface="Times New Roman" panose="02020603050405020304" pitchFamily="18" charset="0"/>
              </a:rPr>
              <a:t>cells</a:t>
            </a:r>
          </a:p>
          <a:p>
            <a:pPr marL="457200" indent="-457200">
              <a:buFont typeface="+mj-lt"/>
              <a:buAutoNum type="arabicPeriod"/>
            </a:pPr>
            <a:r>
              <a:rPr lang="en-US" dirty="0" smtClean="0">
                <a:latin typeface="Times New Roman" panose="02020603050405020304" pitchFamily="18" charset="0"/>
                <a:cs typeface="Times New Roman" panose="02020603050405020304" pitchFamily="18" charset="0"/>
              </a:rPr>
              <a:t>The higher the threshold c-di-GMP level in planktonic cells, the slower sessile cells will disperse new planktonic cells</a:t>
            </a:r>
            <a:endParaRPr lang="en-US"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21</a:t>
            </a:fld>
            <a:endParaRPr lang="ru-RU"/>
          </a:p>
        </p:txBody>
      </p:sp>
    </p:spTree>
    <p:extLst>
      <p:ext uri="{BB962C8B-B14F-4D97-AF65-F5344CB8AC3E}">
        <p14:creationId xmlns:p14="http://schemas.microsoft.com/office/powerpoint/2010/main" val="42199124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CONCLUSION</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20000"/>
          </a:bodyPr>
          <a:lstStyle/>
          <a:p>
            <a:pPr>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Despite </a:t>
            </a:r>
            <a:r>
              <a:rPr lang="en-US" sz="2400" dirty="0">
                <a:latin typeface="Times New Roman" panose="02020603050405020304" pitchFamily="18" charset="0"/>
                <a:cs typeface="Times New Roman" panose="02020603050405020304" pitchFamily="18" charset="0"/>
              </a:rPr>
              <a:t>the relative simplicity of this ABM model, it is one of the first 3D </a:t>
            </a:r>
            <a:r>
              <a:rPr lang="en-US" sz="2400" dirty="0" smtClean="0">
                <a:latin typeface="Times New Roman" panose="02020603050405020304" pitchFamily="18" charset="0"/>
                <a:cs typeface="Times New Roman" panose="02020603050405020304" pitchFamily="18" charset="0"/>
              </a:rPr>
              <a:t>models in </a:t>
            </a:r>
            <a:r>
              <a:rPr lang="en-US" sz="2400" dirty="0">
                <a:latin typeface="Times New Roman" panose="02020603050405020304" pitchFamily="18" charset="0"/>
                <a:cs typeface="Times New Roman" panose="02020603050405020304" pitchFamily="18" charset="0"/>
              </a:rPr>
              <a:t>the research field serving to predict the behavior of microorganisms in the </a:t>
            </a:r>
            <a:r>
              <a:rPr lang="en-US" sz="2400" dirty="0" smtClean="0">
                <a:latin typeface="Times New Roman" panose="02020603050405020304" pitchFamily="18" charset="0"/>
                <a:cs typeface="Times New Roman" panose="02020603050405020304" pitchFamily="18" charset="0"/>
              </a:rPr>
              <a:t>biofilm</a:t>
            </a:r>
          </a:p>
          <a:p>
            <a:pPr>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This </a:t>
            </a:r>
            <a:r>
              <a:rPr lang="en-US" sz="2400" dirty="0">
                <a:latin typeface="Times New Roman" panose="02020603050405020304" pitchFamily="18" charset="0"/>
                <a:cs typeface="Times New Roman" panose="02020603050405020304" pitchFamily="18" charset="0"/>
              </a:rPr>
              <a:t>work has a great potential for further improvements and applications for research and analysis </a:t>
            </a:r>
            <a:r>
              <a:rPr lang="en-US" sz="2400" dirty="0" smtClean="0">
                <a:latin typeface="Times New Roman" panose="02020603050405020304" pitchFamily="18" charset="0"/>
                <a:cs typeface="Times New Roman" panose="02020603050405020304" pitchFamily="18" charset="0"/>
              </a:rPr>
              <a:t>purposes</a:t>
            </a:r>
          </a:p>
          <a:p>
            <a:pPr>
              <a:buFont typeface="Wingdings" panose="05000000000000000000" pitchFamily="2" charset="2"/>
              <a:buChar char="q"/>
            </a:pPr>
            <a:r>
              <a:rPr lang="en-US" sz="2400" b="1" i="1" dirty="0" smtClean="0">
                <a:latin typeface="Times New Roman" panose="02020603050405020304" pitchFamily="18" charset="0"/>
                <a:cs typeface="Times New Roman" panose="02020603050405020304" pitchFamily="18" charset="0"/>
              </a:rPr>
              <a:t>Limitations</a:t>
            </a:r>
            <a:r>
              <a:rPr lang="en-US" sz="2400" b="1" i="1" dirty="0">
                <a:latin typeface="Times New Roman" panose="02020603050405020304" pitchFamily="18" charset="0"/>
                <a:cs typeface="Times New Roman" panose="02020603050405020304" pitchFamily="18" charset="0"/>
              </a:rPr>
              <a:t>: </a:t>
            </a:r>
            <a:endParaRPr lang="en-US" sz="2400" b="1" i="1" dirty="0" smtClean="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xperimental </a:t>
            </a:r>
            <a:r>
              <a:rPr lang="en-US" sz="2400" dirty="0">
                <a:latin typeface="Times New Roman" panose="02020603050405020304" pitchFamily="18" charset="0"/>
                <a:cs typeface="Times New Roman" panose="02020603050405020304" pitchFamily="18" charset="0"/>
              </a:rPr>
              <a:t>validation of the model </a:t>
            </a:r>
            <a:r>
              <a:rPr lang="en-US" sz="2400" dirty="0" smtClean="0">
                <a:latin typeface="Times New Roman" panose="02020603050405020304" pitchFamily="18" charset="0"/>
                <a:cs typeface="Times New Roman" panose="02020603050405020304" pitchFamily="18" charset="0"/>
              </a:rPr>
              <a:t>was not accomplished </a:t>
            </a:r>
            <a:r>
              <a:rPr lang="en-US" sz="2400" dirty="0">
                <a:latin typeface="Times New Roman" panose="02020603050405020304" pitchFamily="18" charset="0"/>
                <a:cs typeface="Times New Roman" panose="02020603050405020304" pitchFamily="18" charset="0"/>
              </a:rPr>
              <a:t>in laboratory biofilm </a:t>
            </a:r>
            <a:r>
              <a:rPr lang="en-US" sz="2400" dirty="0" smtClean="0">
                <a:latin typeface="Times New Roman" panose="02020603050405020304" pitchFamily="18" charset="0"/>
                <a:cs typeface="Times New Roman" panose="02020603050405020304" pitchFamily="18" charset="0"/>
              </a:rPr>
              <a:t>experiments due </a:t>
            </a:r>
            <a:r>
              <a:rPr lang="en-US" sz="2400" dirty="0">
                <a:latin typeface="Times New Roman" panose="02020603050405020304" pitchFamily="18" charset="0"/>
                <a:cs typeface="Times New Roman" panose="02020603050405020304" pitchFamily="18" charset="0"/>
              </a:rPr>
              <a:t>to the access limitations imposed by the COVID-19 pandemic.</a:t>
            </a:r>
            <a:endParaRPr lang="en-US" sz="24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400" b="1" i="1" dirty="0">
                <a:latin typeface="Times New Roman" panose="02020603050405020304" pitchFamily="18" charset="0"/>
                <a:cs typeface="Times New Roman" panose="02020603050405020304" pitchFamily="18" charset="0"/>
              </a:rPr>
              <a:t>Future work</a:t>
            </a:r>
            <a:r>
              <a:rPr lang="en-US" sz="2400" b="1" i="1" dirty="0" smtClean="0">
                <a:latin typeface="Times New Roman" panose="02020603050405020304" pitchFamily="18" charset="0"/>
                <a:cs typeface="Times New Roman" panose="02020603050405020304" pitchFamily="18" charset="0"/>
              </a:rPr>
              <a:t>:</a:t>
            </a:r>
          </a:p>
          <a:p>
            <a:pPr marL="0" indent="0">
              <a:buNone/>
            </a:pPr>
            <a:r>
              <a:rPr lang="en-US" sz="2400" dirty="0" err="1" smtClean="0">
                <a:latin typeface="Times New Roman" panose="02020603050405020304" pitchFamily="18" charset="0"/>
                <a:cs typeface="Times New Roman" panose="02020603050405020304" pitchFamily="18" charset="0"/>
              </a:rPr>
              <a:t>Netlogo</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model can be used further extended and then used as an example for generating a code in more complex programming </a:t>
            </a:r>
            <a:r>
              <a:rPr lang="en-US" sz="2400" dirty="0" smtClean="0">
                <a:latin typeface="Times New Roman" panose="02020603050405020304" pitchFamily="18" charset="0"/>
                <a:cs typeface="Times New Roman" panose="02020603050405020304" pitchFamily="18" charset="0"/>
              </a:rPr>
              <a:t>languages</a:t>
            </a:r>
          </a:p>
          <a:p>
            <a:pPr marL="0" indent="0">
              <a:buNone/>
            </a:pPr>
            <a:r>
              <a:rPr lang="en-US" sz="2400" dirty="0" smtClean="0">
                <a:latin typeface="Times New Roman" panose="02020603050405020304" pitchFamily="18" charset="0"/>
                <a:cs typeface="Times New Roman" panose="02020603050405020304" pitchFamily="18" charset="0"/>
              </a:rPr>
              <a:t>Run </a:t>
            </a:r>
            <a:r>
              <a:rPr lang="en-US" sz="2400" dirty="0">
                <a:latin typeface="Times New Roman" panose="02020603050405020304" pitchFamily="18" charset="0"/>
                <a:cs typeface="Times New Roman" panose="02020603050405020304" pitchFamily="18" charset="0"/>
              </a:rPr>
              <a:t>a complete version of the simulation on a faster machine, which will be available at high performance computing (HPC)-NU</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ru-RU" sz="2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22</a:t>
            </a:fld>
            <a:endParaRPr lang="ru-RU"/>
          </a:p>
        </p:txBody>
      </p:sp>
    </p:spTree>
    <p:extLst>
      <p:ext uri="{BB962C8B-B14F-4D97-AF65-F5344CB8AC3E}">
        <p14:creationId xmlns:p14="http://schemas.microsoft.com/office/powerpoint/2010/main" val="14617495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REFERENCE LIST</a:t>
            </a:r>
            <a:endParaRPr lang="ru-RU" dirty="0"/>
          </a:p>
        </p:txBody>
      </p:sp>
      <p:sp>
        <p:nvSpPr>
          <p:cNvPr id="3" name="Объект 2"/>
          <p:cNvSpPr>
            <a:spLocks noGrp="1"/>
          </p:cNvSpPr>
          <p:nvPr>
            <p:ph idx="1"/>
          </p:nvPr>
        </p:nvSpPr>
        <p:spPr>
          <a:xfrm>
            <a:off x="792480" y="1860248"/>
            <a:ext cx="10058400" cy="4424438"/>
          </a:xfrm>
        </p:spPr>
        <p:txBody>
          <a:bodyPr>
            <a:normAutofit fontScale="85000" lnSpcReduction="20000"/>
          </a:bodyPr>
          <a:lstStyle/>
          <a:p>
            <a:pPr marL="0" indent="0">
              <a:buNone/>
            </a:pPr>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 </a:t>
            </a:r>
            <a:r>
              <a:rPr lang="en-US" dirty="0">
                <a:latin typeface="Times New Roman" panose="02020603050405020304" pitchFamily="18" charset="0"/>
                <a:cs typeface="Times New Roman" panose="02020603050405020304" pitchFamily="18" charset="0"/>
              </a:rPr>
              <a:t>Cook, P. and </a:t>
            </a:r>
            <a:r>
              <a:rPr lang="en-US" dirty="0" err="1">
                <a:latin typeface="Times New Roman" panose="02020603050405020304" pitchFamily="18" charset="0"/>
                <a:cs typeface="Times New Roman" panose="02020603050405020304" pitchFamily="18" charset="0"/>
              </a:rPr>
              <a:t>Siraj</a:t>
            </a:r>
            <a:r>
              <a:rPr lang="en-US" dirty="0">
                <a:latin typeface="Times New Roman" panose="02020603050405020304" pitchFamily="18" charset="0"/>
                <a:cs typeface="Times New Roman" panose="02020603050405020304" pitchFamily="18" charset="0"/>
              </a:rPr>
              <a:t>, D., 2017. Bacterial Arthritis. Kelley and </a:t>
            </a:r>
            <a:r>
              <a:rPr lang="en-US" dirty="0" err="1">
                <a:latin typeface="Times New Roman" panose="02020603050405020304" pitchFamily="18" charset="0"/>
                <a:cs typeface="Times New Roman" panose="02020603050405020304" pitchFamily="18" charset="0"/>
              </a:rPr>
              <a:t>Firestein's</a:t>
            </a:r>
            <a:r>
              <a:rPr lang="en-US" dirty="0">
                <a:latin typeface="Times New Roman" panose="02020603050405020304" pitchFamily="18" charset="0"/>
                <a:cs typeface="Times New Roman" panose="02020603050405020304" pitchFamily="18" charset="0"/>
              </a:rPr>
              <a:t> Textbook of Rheumatology, pp.1876-1890.</a:t>
            </a:r>
          </a:p>
          <a:p>
            <a:pPr marL="0" indent="0">
              <a:buNone/>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Jamal, M., Ahmad, W., </a:t>
            </a:r>
            <a:r>
              <a:rPr lang="en-US" dirty="0" err="1">
                <a:latin typeface="Times New Roman" panose="02020603050405020304" pitchFamily="18" charset="0"/>
                <a:cs typeface="Times New Roman" panose="02020603050405020304" pitchFamily="18" charset="0"/>
              </a:rPr>
              <a:t>Andleeb</a:t>
            </a:r>
            <a:r>
              <a:rPr lang="en-US" dirty="0">
                <a:latin typeface="Times New Roman" panose="02020603050405020304" pitchFamily="18" charset="0"/>
                <a:cs typeface="Times New Roman" panose="02020603050405020304" pitchFamily="18" charset="0"/>
              </a:rPr>
              <a:t>, S., </a:t>
            </a:r>
            <a:r>
              <a:rPr lang="en-US" dirty="0" err="1">
                <a:latin typeface="Times New Roman" panose="02020603050405020304" pitchFamily="18" charset="0"/>
                <a:cs typeface="Times New Roman" panose="02020603050405020304" pitchFamily="18" charset="0"/>
              </a:rPr>
              <a:t>Jalil</a:t>
            </a:r>
            <a:r>
              <a:rPr lang="en-US" dirty="0">
                <a:latin typeface="Times New Roman" panose="02020603050405020304" pitchFamily="18" charset="0"/>
                <a:cs typeface="Times New Roman" panose="02020603050405020304" pitchFamily="18" charset="0"/>
              </a:rPr>
              <a:t>, F., Imran, M., Nawaz, M., Hussain, T., Ali, M., </a:t>
            </a:r>
            <a:r>
              <a:rPr lang="en-US" dirty="0" err="1">
                <a:latin typeface="Times New Roman" panose="02020603050405020304" pitchFamily="18" charset="0"/>
                <a:cs typeface="Times New Roman" panose="02020603050405020304" pitchFamily="18" charset="0"/>
              </a:rPr>
              <a:t>Rafiq</a:t>
            </a:r>
            <a:r>
              <a:rPr lang="en-US" dirty="0">
                <a:latin typeface="Times New Roman" panose="02020603050405020304" pitchFamily="18" charset="0"/>
                <a:cs typeface="Times New Roman" panose="02020603050405020304" pitchFamily="18" charset="0"/>
              </a:rPr>
              <a:t>, M. and </a:t>
            </a:r>
            <a:r>
              <a:rPr lang="en-US" dirty="0" err="1">
                <a:latin typeface="Times New Roman" panose="02020603050405020304" pitchFamily="18" charset="0"/>
                <a:cs typeface="Times New Roman" panose="02020603050405020304" pitchFamily="18" charset="0"/>
              </a:rPr>
              <a:t>Kamil</a:t>
            </a:r>
            <a:r>
              <a:rPr lang="en-US" dirty="0">
                <a:latin typeface="Times New Roman" panose="02020603050405020304" pitchFamily="18" charset="0"/>
                <a:cs typeface="Times New Roman" panose="02020603050405020304" pitchFamily="18" charset="0"/>
              </a:rPr>
              <a:t>, M., 2018. Bacterial biofilm and associated infections. Journal of the Chinese Medical Association, 81(1), pp.7-11.</a:t>
            </a:r>
          </a:p>
          <a:p>
            <a:pPr marL="0" indent="0">
              <a:buNone/>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3</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Masters, B., 2015. </a:t>
            </a:r>
            <a:r>
              <a:rPr lang="en-US" dirty="0" err="1">
                <a:latin typeface="Times New Roman" panose="02020603050405020304" pitchFamily="18" charset="0"/>
                <a:cs typeface="Times New Roman" panose="02020603050405020304" pitchFamily="18" charset="0"/>
              </a:rPr>
              <a:t>Mandell</a:t>
            </a:r>
            <a:r>
              <a:rPr lang="en-US" dirty="0">
                <a:latin typeface="Times New Roman" panose="02020603050405020304" pitchFamily="18" charset="0"/>
                <a:cs typeface="Times New Roman" panose="02020603050405020304" pitchFamily="18" charset="0"/>
              </a:rPr>
              <a:t>, Douglas, and Bennett’s Principles and Practice of Infectious Diseases, Eighth Edition (2015) </a:t>
            </a:r>
            <a:r>
              <a:rPr lang="en-US" dirty="0" err="1">
                <a:latin typeface="Times New Roman" panose="02020603050405020304" pitchFamily="18" charset="0"/>
                <a:cs typeface="Times New Roman" panose="02020603050405020304" pitchFamily="18" charset="0"/>
              </a:rPr>
              <a:t>Eds</a:t>
            </a:r>
            <a:r>
              <a:rPr lang="en-US" dirty="0">
                <a:latin typeface="Times New Roman" panose="02020603050405020304" pitchFamily="18" charset="0"/>
                <a:cs typeface="Times New Roman" panose="02020603050405020304" pitchFamily="18" charset="0"/>
              </a:rPr>
              <a:t>: John E. Bennett, Raphael Dolin, Martin J. </a:t>
            </a:r>
            <a:r>
              <a:rPr lang="en-US" dirty="0" err="1">
                <a:latin typeface="Times New Roman" panose="02020603050405020304" pitchFamily="18" charset="0"/>
                <a:cs typeface="Times New Roman" panose="02020603050405020304" pitchFamily="18" charset="0"/>
              </a:rPr>
              <a:t>Blaser</a:t>
            </a:r>
            <a:r>
              <a:rPr lang="en-US" dirty="0">
                <a:latin typeface="Times New Roman" panose="02020603050405020304" pitchFamily="18" charset="0"/>
                <a:cs typeface="Times New Roman" panose="02020603050405020304" pitchFamily="18" charset="0"/>
              </a:rPr>
              <a:t>. ISBN: 13-978-1-4557-4801-3, Elsevier Saunders. </a:t>
            </a:r>
            <a:r>
              <a:rPr lang="en-US" dirty="0" err="1">
                <a:latin typeface="Times New Roman" panose="02020603050405020304" pitchFamily="18" charset="0"/>
                <a:cs typeface="Times New Roman" panose="02020603050405020304" pitchFamily="18" charset="0"/>
              </a:rPr>
              <a:t>Graefe's</a:t>
            </a:r>
            <a:r>
              <a:rPr lang="en-US" dirty="0">
                <a:latin typeface="Times New Roman" panose="02020603050405020304" pitchFamily="18" charset="0"/>
                <a:cs typeface="Times New Roman" panose="02020603050405020304" pitchFamily="18" charset="0"/>
              </a:rPr>
              <a:t> Archive for Clinical and Experimental Ophthalmology, 254(11), pp.2285-2287.</a:t>
            </a:r>
          </a:p>
          <a:p>
            <a:pPr marL="0" indent="0">
              <a:buNone/>
            </a:pPr>
            <a:r>
              <a:rPr lang="en-US" dirty="0" smtClean="0">
                <a:latin typeface="Times New Roman" panose="02020603050405020304" pitchFamily="18" charset="0"/>
                <a:cs typeface="Times New Roman" panose="02020603050405020304" pitchFamily="18" charset="0"/>
              </a:rPr>
              <a:t>[4] </a:t>
            </a:r>
            <a:r>
              <a:rPr lang="en-US" dirty="0" err="1" smtClean="0">
                <a:latin typeface="Times New Roman" panose="02020603050405020304" pitchFamily="18" charset="0"/>
                <a:cs typeface="Times New Roman" panose="02020603050405020304" pitchFamily="18" charset="0"/>
              </a:rPr>
              <a:t>LuTheryn</a:t>
            </a:r>
            <a:r>
              <a:rPr lang="en-US" dirty="0">
                <a:latin typeface="Times New Roman" panose="02020603050405020304" pitchFamily="18" charset="0"/>
                <a:cs typeface="Times New Roman" panose="02020603050405020304" pitchFamily="18" charset="0"/>
              </a:rPr>
              <a:t>, G., Glynne‐Jones, P., Webb, J., &amp; </a:t>
            </a:r>
            <a:r>
              <a:rPr lang="en-US" dirty="0" err="1">
                <a:latin typeface="Times New Roman" panose="02020603050405020304" pitchFamily="18" charset="0"/>
                <a:cs typeface="Times New Roman" panose="02020603050405020304" pitchFamily="18" charset="0"/>
              </a:rPr>
              <a:t>Carugo</a:t>
            </a:r>
            <a:r>
              <a:rPr lang="en-US" dirty="0">
                <a:latin typeface="Times New Roman" panose="02020603050405020304" pitchFamily="18" charset="0"/>
                <a:cs typeface="Times New Roman" panose="02020603050405020304" pitchFamily="18" charset="0"/>
              </a:rPr>
              <a:t>, D. (2020). Ultrasound‐mediated therapies for the treatment of biofilms in chronic wounds: a review of present knowledge. Microbial Biotechnology, 13(3), 613-628. </a:t>
            </a:r>
            <a:r>
              <a:rPr lang="en-US" dirty="0">
                <a:latin typeface="Times New Roman" panose="02020603050405020304" pitchFamily="18" charset="0"/>
                <a:cs typeface="Times New Roman" panose="02020603050405020304" pitchFamily="18" charset="0"/>
                <a:hlinkClick r:id="rId2"/>
              </a:rPr>
              <a:t>https://</a:t>
            </a:r>
            <a:r>
              <a:rPr lang="en-US" dirty="0" smtClean="0">
                <a:latin typeface="Times New Roman" panose="02020603050405020304" pitchFamily="18" charset="0"/>
                <a:cs typeface="Times New Roman" panose="02020603050405020304" pitchFamily="18" charset="0"/>
                <a:hlinkClick r:id="rId2"/>
              </a:rPr>
              <a:t>doi.org/10.1111/1751-7915.13471</a:t>
            </a: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[5] </a:t>
            </a:r>
            <a:r>
              <a:rPr lang="en-US" dirty="0">
                <a:latin typeface="Times New Roman" panose="02020603050405020304" pitchFamily="18" charset="0"/>
                <a:cs typeface="Times New Roman" panose="02020603050405020304" pitchFamily="18" charset="0"/>
              </a:rPr>
              <a:t>Banerjee, D., </a:t>
            </a:r>
            <a:r>
              <a:rPr lang="en-US" dirty="0" err="1">
                <a:latin typeface="Times New Roman" panose="02020603050405020304" pitchFamily="18" charset="0"/>
                <a:cs typeface="Times New Roman" panose="02020603050405020304" pitchFamily="18" charset="0"/>
              </a:rPr>
              <a:t>Shivapriya</a:t>
            </a:r>
            <a:r>
              <a:rPr lang="en-US" dirty="0">
                <a:latin typeface="Times New Roman" panose="02020603050405020304" pitchFamily="18" charset="0"/>
                <a:cs typeface="Times New Roman" panose="02020603050405020304" pitchFamily="18" charset="0"/>
              </a:rPr>
              <a:t>, P., </a:t>
            </a:r>
            <a:r>
              <a:rPr lang="en-US" dirty="0" err="1">
                <a:latin typeface="Times New Roman" panose="02020603050405020304" pitchFamily="18" charset="0"/>
                <a:cs typeface="Times New Roman" panose="02020603050405020304" pitchFamily="18" charset="0"/>
              </a:rPr>
              <a:t>Gautam</a:t>
            </a:r>
            <a:r>
              <a:rPr lang="en-US" dirty="0">
                <a:latin typeface="Times New Roman" panose="02020603050405020304" pitchFamily="18" charset="0"/>
                <a:cs typeface="Times New Roman" panose="02020603050405020304" pitchFamily="18" charset="0"/>
              </a:rPr>
              <a:t>, P., </a:t>
            </a:r>
            <a:r>
              <a:rPr lang="en-US" dirty="0" err="1">
                <a:latin typeface="Times New Roman" panose="02020603050405020304" pitchFamily="18" charset="0"/>
                <a:cs typeface="Times New Roman" panose="02020603050405020304" pitchFamily="18" charset="0"/>
              </a:rPr>
              <a:t>Misra</a:t>
            </a:r>
            <a:r>
              <a:rPr lang="en-US" dirty="0">
                <a:latin typeface="Times New Roman" panose="02020603050405020304" pitchFamily="18" charset="0"/>
                <a:cs typeface="Times New Roman" panose="02020603050405020304" pitchFamily="18" charset="0"/>
              </a:rPr>
              <a:t>, K., </a:t>
            </a:r>
            <a:r>
              <a:rPr lang="en-US" dirty="0" err="1">
                <a:latin typeface="Times New Roman" panose="02020603050405020304" pitchFamily="18" charset="0"/>
                <a:cs typeface="Times New Roman" panose="02020603050405020304" pitchFamily="18" charset="0"/>
              </a:rPr>
              <a:t>Sahoo</a:t>
            </a:r>
            <a:r>
              <a:rPr lang="en-US" dirty="0">
                <a:latin typeface="Times New Roman" panose="02020603050405020304" pitchFamily="18" charset="0"/>
                <a:cs typeface="Times New Roman" panose="02020603050405020304" pitchFamily="18" charset="0"/>
              </a:rPr>
              <a:t>, A., &amp; </a:t>
            </a:r>
            <a:r>
              <a:rPr lang="en-US" dirty="0" err="1">
                <a:latin typeface="Times New Roman" panose="02020603050405020304" pitchFamily="18" charset="0"/>
                <a:cs typeface="Times New Roman" panose="02020603050405020304" pitchFamily="18" charset="0"/>
              </a:rPr>
              <a:t>Samanta</a:t>
            </a:r>
            <a:r>
              <a:rPr lang="en-US" dirty="0">
                <a:latin typeface="Times New Roman" panose="02020603050405020304" pitchFamily="18" charset="0"/>
                <a:cs typeface="Times New Roman" panose="02020603050405020304" pitchFamily="18" charset="0"/>
              </a:rPr>
              <a:t>, S. (2019). A Review on Basic Biology of Bacterial Biofilm Infections and Their Treatments by Nanotechnology-Based Approaches. Proceedings Of The National Academy Of Sciences, India Section B: Biological Sciences, 90(2), 243-259. </a:t>
            </a:r>
            <a:r>
              <a:rPr lang="en-US" u="sng" dirty="0">
                <a:latin typeface="Times New Roman" panose="02020603050405020304" pitchFamily="18" charset="0"/>
                <a:cs typeface="Times New Roman" panose="02020603050405020304" pitchFamily="18" charset="0"/>
                <a:hlinkClick r:id="rId3"/>
              </a:rPr>
              <a:t>https://doi.org/10.1007/s40011-018-01065-7</a:t>
            </a:r>
            <a:endParaRPr lang="ru-RU" dirty="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[6] </a:t>
            </a:r>
            <a:r>
              <a:rPr lang="en-US" dirty="0" err="1">
                <a:latin typeface="Times New Roman" panose="02020603050405020304" pitchFamily="18" charset="0"/>
                <a:cs typeface="Times New Roman" panose="02020603050405020304" pitchFamily="18" charset="0"/>
              </a:rPr>
              <a:t>Popławski</a:t>
            </a:r>
            <a:r>
              <a:rPr lang="en-US" dirty="0">
                <a:latin typeface="Times New Roman" panose="02020603050405020304" pitchFamily="18" charset="0"/>
                <a:cs typeface="Times New Roman" panose="02020603050405020304" pitchFamily="18" charset="0"/>
              </a:rPr>
              <a:t>, N., </a:t>
            </a:r>
            <a:r>
              <a:rPr lang="en-US" dirty="0" err="1">
                <a:latin typeface="Times New Roman" panose="02020603050405020304" pitchFamily="18" charset="0"/>
                <a:cs typeface="Times New Roman" panose="02020603050405020304" pitchFamily="18" charset="0"/>
              </a:rPr>
              <a:t>Shirinifard</a:t>
            </a:r>
            <a:r>
              <a:rPr lang="en-US" dirty="0">
                <a:latin typeface="Times New Roman" panose="02020603050405020304" pitchFamily="18" charset="0"/>
                <a:cs typeface="Times New Roman" panose="02020603050405020304" pitchFamily="18" charset="0"/>
              </a:rPr>
              <a:t>, A., Swat, M. and Glazier, J., 2008. Simulation of single-species bacterial-biofilm growth using the Glazier-</a:t>
            </a:r>
            <a:r>
              <a:rPr lang="en-US" dirty="0" err="1">
                <a:latin typeface="Times New Roman" panose="02020603050405020304" pitchFamily="18" charset="0"/>
                <a:cs typeface="Times New Roman" panose="02020603050405020304" pitchFamily="18" charset="0"/>
              </a:rPr>
              <a:t>Graner</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Hogeweg</a:t>
            </a:r>
            <a:r>
              <a:rPr lang="en-US" dirty="0">
                <a:latin typeface="Times New Roman" panose="02020603050405020304" pitchFamily="18" charset="0"/>
                <a:cs typeface="Times New Roman" panose="02020603050405020304" pitchFamily="18" charset="0"/>
              </a:rPr>
              <a:t> model and the CompuCell3D modeling environment. </a:t>
            </a:r>
            <a:r>
              <a:rPr lang="en-US" i="1" dirty="0">
                <a:latin typeface="Times New Roman" panose="02020603050405020304" pitchFamily="18" charset="0"/>
                <a:cs typeface="Times New Roman" panose="02020603050405020304" pitchFamily="18" charset="0"/>
              </a:rPr>
              <a:t>Mathematical Biosciences and Engineering</a:t>
            </a:r>
            <a:r>
              <a:rPr lang="en-US" dirty="0">
                <a:latin typeface="Times New Roman" panose="02020603050405020304" pitchFamily="18" charset="0"/>
                <a:cs typeface="Times New Roman" panose="02020603050405020304" pitchFamily="18" charset="0"/>
              </a:rPr>
              <a:t>, 5(2), </a:t>
            </a:r>
            <a:r>
              <a:rPr lang="en-US" dirty="0" smtClean="0">
                <a:latin typeface="Times New Roman" panose="02020603050405020304" pitchFamily="18" charset="0"/>
                <a:cs typeface="Times New Roman" panose="02020603050405020304" pitchFamily="18" charset="0"/>
              </a:rPr>
              <a:t>pp.355-388.</a:t>
            </a:r>
            <a:endParaRPr lang="ru-RU" dirty="0" smtClean="0">
              <a:latin typeface="Times New Roman" panose="02020603050405020304" pitchFamily="18" charset="0"/>
              <a:cs typeface="Times New Roman" panose="02020603050405020304" pitchFamily="18" charset="0"/>
            </a:endParaRPr>
          </a:p>
          <a:p>
            <a:pPr marL="0" indent="0">
              <a:buNone/>
            </a:pPr>
            <a:endParaRPr lang="ru-RU"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23</a:t>
            </a:fld>
            <a:endParaRPr lang="ru-RU"/>
          </a:p>
        </p:txBody>
      </p:sp>
    </p:spTree>
    <p:extLst>
      <p:ext uri="{BB962C8B-B14F-4D97-AF65-F5344CB8AC3E}">
        <p14:creationId xmlns:p14="http://schemas.microsoft.com/office/powerpoint/2010/main" val="8967568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REFERENCE LIST</a:t>
            </a:r>
            <a:endParaRPr lang="ru-RU" dirty="0"/>
          </a:p>
        </p:txBody>
      </p:sp>
      <p:sp>
        <p:nvSpPr>
          <p:cNvPr id="3" name="Объект 2"/>
          <p:cNvSpPr>
            <a:spLocks noGrp="1"/>
          </p:cNvSpPr>
          <p:nvPr>
            <p:ph idx="1"/>
          </p:nvPr>
        </p:nvSpPr>
        <p:spPr>
          <a:xfrm>
            <a:off x="792480" y="1860248"/>
            <a:ext cx="10058400" cy="4424438"/>
          </a:xfrm>
        </p:spPr>
        <p:txBody>
          <a:bodyPr>
            <a:noAutofit/>
          </a:bodyPr>
          <a:lstStyle/>
          <a:p>
            <a:pPr marL="0" indent="0">
              <a:buNone/>
            </a:pPr>
            <a:r>
              <a:rPr lang="en-US" sz="1700" dirty="0" smtClean="0">
                <a:latin typeface="Times New Roman" panose="02020603050405020304" pitchFamily="18" charset="0"/>
                <a:cs typeface="Times New Roman" panose="02020603050405020304" pitchFamily="18" charset="0"/>
              </a:rPr>
              <a:t>[</a:t>
            </a:r>
            <a:r>
              <a:rPr lang="en-US" sz="1700" dirty="0">
                <a:latin typeface="Times New Roman" panose="02020603050405020304" pitchFamily="18" charset="0"/>
                <a:cs typeface="Times New Roman" panose="02020603050405020304" pitchFamily="18" charset="0"/>
              </a:rPr>
              <a:t>7</a:t>
            </a:r>
            <a:r>
              <a:rPr lang="en-US" sz="1700" dirty="0" smtClean="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Mattei</a:t>
            </a:r>
            <a:r>
              <a:rPr lang="en-US" sz="1700" dirty="0">
                <a:latin typeface="Times New Roman" panose="02020603050405020304" pitchFamily="18" charset="0"/>
                <a:cs typeface="Times New Roman" panose="02020603050405020304" pitchFamily="18" charset="0"/>
              </a:rPr>
              <a:t>, M. R., L. </a:t>
            </a:r>
            <a:r>
              <a:rPr lang="en-US" sz="1700" dirty="0" err="1">
                <a:latin typeface="Times New Roman" panose="02020603050405020304" pitchFamily="18" charset="0"/>
                <a:cs typeface="Times New Roman" panose="02020603050405020304" pitchFamily="18" charset="0"/>
              </a:rPr>
              <a:t>Frunzo</a:t>
            </a:r>
            <a:r>
              <a:rPr lang="en-US" sz="1700" dirty="0">
                <a:latin typeface="Times New Roman" panose="02020603050405020304" pitchFamily="18" charset="0"/>
                <a:cs typeface="Times New Roman" panose="02020603050405020304" pitchFamily="18" charset="0"/>
              </a:rPr>
              <a:t>, B. </a:t>
            </a:r>
            <a:r>
              <a:rPr lang="en-US" sz="1700" dirty="0" err="1">
                <a:latin typeface="Times New Roman" panose="02020603050405020304" pitchFamily="18" charset="0"/>
                <a:cs typeface="Times New Roman" panose="02020603050405020304" pitchFamily="18" charset="0"/>
              </a:rPr>
              <a:t>D’Acunto</a:t>
            </a:r>
            <a:r>
              <a:rPr lang="en-US" sz="1700" dirty="0">
                <a:latin typeface="Times New Roman" panose="02020603050405020304" pitchFamily="18" charset="0"/>
                <a:cs typeface="Times New Roman" panose="02020603050405020304" pitchFamily="18" charset="0"/>
              </a:rPr>
              <a:t>, Y. </a:t>
            </a:r>
            <a:r>
              <a:rPr lang="en-US" sz="1700" dirty="0" err="1">
                <a:latin typeface="Times New Roman" panose="02020603050405020304" pitchFamily="18" charset="0"/>
                <a:cs typeface="Times New Roman" panose="02020603050405020304" pitchFamily="18" charset="0"/>
              </a:rPr>
              <a:t>Pechaud</a:t>
            </a:r>
            <a:r>
              <a:rPr lang="en-US" sz="1700" dirty="0">
                <a:latin typeface="Times New Roman" panose="02020603050405020304" pitchFamily="18" charset="0"/>
                <a:cs typeface="Times New Roman" panose="02020603050405020304" pitchFamily="18" charset="0"/>
              </a:rPr>
              <a:t>, F. </a:t>
            </a:r>
            <a:r>
              <a:rPr lang="en-US" sz="1700" dirty="0" err="1">
                <a:latin typeface="Times New Roman" panose="02020603050405020304" pitchFamily="18" charset="0"/>
                <a:cs typeface="Times New Roman" panose="02020603050405020304" pitchFamily="18" charset="0"/>
              </a:rPr>
              <a:t>Pirozzi</a:t>
            </a:r>
            <a:r>
              <a:rPr lang="en-US" sz="1700" dirty="0">
                <a:latin typeface="Times New Roman" panose="02020603050405020304" pitchFamily="18" charset="0"/>
                <a:cs typeface="Times New Roman" panose="02020603050405020304" pitchFamily="18" charset="0"/>
              </a:rPr>
              <a:t>, and G. Esposito. 2017. "Continuum And Discrete Approach In Modeling Biofilm Development And Structure: A Review". Journal Of Mathematical Biology 76 (4): 945-1003. doi:10.1007/s00285-017-1165-y.</a:t>
            </a:r>
            <a:endParaRPr lang="ru-RU" sz="1700" dirty="0">
              <a:latin typeface="Times New Roman" panose="02020603050405020304" pitchFamily="18" charset="0"/>
              <a:cs typeface="Times New Roman" panose="02020603050405020304" pitchFamily="18" charset="0"/>
            </a:endParaRPr>
          </a:p>
          <a:p>
            <a:pPr marL="0" indent="0">
              <a:buNone/>
            </a:pPr>
            <a:r>
              <a:rPr lang="en-US" sz="1700" dirty="0" smtClean="0">
                <a:latin typeface="Times New Roman" panose="02020603050405020304" pitchFamily="18" charset="0"/>
                <a:cs typeface="Times New Roman" panose="02020603050405020304" pitchFamily="18" charset="0"/>
              </a:rPr>
              <a:t>[</a:t>
            </a:r>
            <a:r>
              <a:rPr lang="en-US" sz="1700" dirty="0">
                <a:latin typeface="Times New Roman" panose="02020603050405020304" pitchFamily="18" charset="0"/>
                <a:cs typeface="Times New Roman" panose="02020603050405020304" pitchFamily="18" charset="0"/>
              </a:rPr>
              <a:t>8</a:t>
            </a:r>
            <a:r>
              <a:rPr lang="en-US" sz="1700" dirty="0" smtClean="0">
                <a:latin typeface="Times New Roman" panose="02020603050405020304" pitchFamily="18" charset="0"/>
                <a:cs typeface="Times New Roman" panose="02020603050405020304" pitchFamily="18" charset="0"/>
              </a:rPr>
              <a:t>] </a:t>
            </a:r>
            <a:r>
              <a:rPr lang="en-US" sz="1700" dirty="0">
                <a:latin typeface="Times New Roman" panose="02020603050405020304" pitchFamily="18" charset="0"/>
                <a:cs typeface="Times New Roman" panose="02020603050405020304" pitchFamily="18" charset="0"/>
              </a:rPr>
              <a:t>Bodine, E., </a:t>
            </a:r>
            <a:r>
              <a:rPr lang="en-US" sz="1700" dirty="0" err="1">
                <a:latin typeface="Times New Roman" panose="02020603050405020304" pitchFamily="18" charset="0"/>
                <a:cs typeface="Times New Roman" panose="02020603050405020304" pitchFamily="18" charset="0"/>
              </a:rPr>
              <a:t>Panoff</a:t>
            </a:r>
            <a:r>
              <a:rPr lang="en-US" sz="1700" dirty="0">
                <a:latin typeface="Times New Roman" panose="02020603050405020304" pitchFamily="18" charset="0"/>
                <a:cs typeface="Times New Roman" panose="02020603050405020304" pitchFamily="18" charset="0"/>
              </a:rPr>
              <a:t>, R., </a:t>
            </a:r>
            <a:r>
              <a:rPr lang="en-US" sz="1700" dirty="0" err="1">
                <a:latin typeface="Times New Roman" panose="02020603050405020304" pitchFamily="18" charset="0"/>
                <a:cs typeface="Times New Roman" panose="02020603050405020304" pitchFamily="18" charset="0"/>
              </a:rPr>
              <a:t>Voit</a:t>
            </a:r>
            <a:r>
              <a:rPr lang="en-US" sz="1700" dirty="0">
                <a:latin typeface="Times New Roman" panose="02020603050405020304" pitchFamily="18" charset="0"/>
                <a:cs typeface="Times New Roman" panose="02020603050405020304" pitchFamily="18" charset="0"/>
              </a:rPr>
              <a:t>, E., &amp; </a:t>
            </a:r>
            <a:r>
              <a:rPr lang="en-US" sz="1700" dirty="0" err="1">
                <a:latin typeface="Times New Roman" panose="02020603050405020304" pitchFamily="18" charset="0"/>
                <a:cs typeface="Times New Roman" panose="02020603050405020304" pitchFamily="18" charset="0"/>
              </a:rPr>
              <a:t>Weisstein</a:t>
            </a:r>
            <a:r>
              <a:rPr lang="en-US" sz="1700" dirty="0">
                <a:latin typeface="Times New Roman" panose="02020603050405020304" pitchFamily="18" charset="0"/>
                <a:cs typeface="Times New Roman" panose="02020603050405020304" pitchFamily="18" charset="0"/>
              </a:rPr>
              <a:t>, A. (2020). Agent-Based Modeling and Simulation in Mathematics and Biology Education. Bulletin Of Mathematical Biology, 82(8). </a:t>
            </a:r>
            <a:r>
              <a:rPr lang="en-US" sz="1700" dirty="0" err="1">
                <a:latin typeface="Times New Roman" panose="02020603050405020304" pitchFamily="18" charset="0"/>
                <a:cs typeface="Times New Roman" panose="02020603050405020304" pitchFamily="18" charset="0"/>
              </a:rPr>
              <a:t>doi</a:t>
            </a:r>
            <a:r>
              <a:rPr lang="en-US" sz="1700" dirty="0">
                <a:latin typeface="Times New Roman" panose="02020603050405020304" pitchFamily="18" charset="0"/>
                <a:cs typeface="Times New Roman" panose="02020603050405020304" pitchFamily="18" charset="0"/>
              </a:rPr>
              <a:t>: 10.1007/s11538-020-00778-z</a:t>
            </a:r>
            <a:endParaRPr lang="ru-RU" sz="1700" dirty="0">
              <a:latin typeface="Times New Roman" panose="02020603050405020304" pitchFamily="18" charset="0"/>
              <a:cs typeface="Times New Roman" panose="02020603050405020304" pitchFamily="18" charset="0"/>
            </a:endParaRPr>
          </a:p>
          <a:p>
            <a:pPr marL="0" indent="0">
              <a:buNone/>
            </a:pPr>
            <a:r>
              <a:rPr lang="en-US" sz="1700" dirty="0" smtClean="0">
                <a:latin typeface="Times New Roman" panose="02020603050405020304" pitchFamily="18" charset="0"/>
                <a:cs typeface="Times New Roman" panose="02020603050405020304" pitchFamily="18" charset="0"/>
              </a:rPr>
              <a:t>[</a:t>
            </a:r>
            <a:r>
              <a:rPr lang="en-US" sz="1700" dirty="0">
                <a:latin typeface="Times New Roman" panose="02020603050405020304" pitchFamily="18" charset="0"/>
                <a:cs typeface="Times New Roman" panose="02020603050405020304" pitchFamily="18" charset="0"/>
              </a:rPr>
              <a:t>9</a:t>
            </a:r>
            <a:r>
              <a:rPr lang="en-US" sz="1700" dirty="0" smtClean="0">
                <a:latin typeface="Times New Roman" panose="02020603050405020304" pitchFamily="18" charset="0"/>
                <a:cs typeface="Times New Roman" panose="02020603050405020304" pitchFamily="18" charset="0"/>
              </a:rPr>
              <a:t>] Scott</a:t>
            </a:r>
            <a:r>
              <a:rPr lang="en-US" sz="1700" dirty="0">
                <a:latin typeface="Times New Roman" panose="02020603050405020304" pitchFamily="18" charset="0"/>
                <a:cs typeface="Times New Roman" panose="02020603050405020304" pitchFamily="18" charset="0"/>
              </a:rPr>
              <a:t>, S., Middleton, C., &amp; Bodine, E. (2019). An Agent-Based Model of the Spatial Distribution and Density of the Santa Cruz Island Fox. Handbook Of Statistics, 3-32. </a:t>
            </a:r>
            <a:r>
              <a:rPr lang="en-US" sz="1700" dirty="0">
                <a:latin typeface="Times New Roman" panose="02020603050405020304" pitchFamily="18" charset="0"/>
                <a:cs typeface="Times New Roman" panose="02020603050405020304" pitchFamily="18" charset="0"/>
                <a:hlinkClick r:id="rId2"/>
              </a:rPr>
              <a:t>https://</a:t>
            </a:r>
            <a:r>
              <a:rPr lang="en-US" sz="1700" dirty="0" smtClean="0">
                <a:latin typeface="Times New Roman" panose="02020603050405020304" pitchFamily="18" charset="0"/>
                <a:cs typeface="Times New Roman" panose="02020603050405020304" pitchFamily="18" charset="0"/>
                <a:hlinkClick r:id="rId2"/>
              </a:rPr>
              <a:t>doi.org/10.1016/bs.host.2018.10.001</a:t>
            </a:r>
            <a:endParaRPr lang="en-US" sz="1700" dirty="0" smtClean="0">
              <a:latin typeface="Times New Roman" panose="02020603050405020304" pitchFamily="18" charset="0"/>
              <a:cs typeface="Times New Roman" panose="02020603050405020304" pitchFamily="18" charset="0"/>
            </a:endParaRPr>
          </a:p>
          <a:p>
            <a:pPr marL="0" indent="0">
              <a:buNone/>
            </a:pPr>
            <a:r>
              <a:rPr lang="en-US" sz="1700" dirty="0" smtClean="0">
                <a:latin typeface="Times New Roman" panose="02020603050405020304" pitchFamily="18" charset="0"/>
                <a:cs typeface="Times New Roman" panose="02020603050405020304" pitchFamily="18" charset="0"/>
              </a:rPr>
              <a:t>[10] </a:t>
            </a:r>
            <a:r>
              <a:rPr lang="en-US" sz="1700" dirty="0">
                <a:latin typeface="Times New Roman" panose="02020603050405020304" pitchFamily="18" charset="0"/>
                <a:cs typeface="Times New Roman" panose="02020603050405020304" pitchFamily="18" charset="0"/>
              </a:rPr>
              <a:t>Compucell3d. 2020. </a:t>
            </a:r>
            <a:r>
              <a:rPr lang="en-US" sz="1700" dirty="0" err="1">
                <a:latin typeface="Times New Roman" panose="02020603050405020304" pitchFamily="18" charset="0"/>
                <a:cs typeface="Times New Roman" panose="02020603050405020304" pitchFamily="18" charset="0"/>
              </a:rPr>
              <a:t>Frontpage</a:t>
            </a:r>
            <a:r>
              <a:rPr lang="en-US" sz="1700" dirty="0">
                <a:latin typeface="Times New Roman" panose="02020603050405020304" pitchFamily="18" charset="0"/>
                <a:cs typeface="Times New Roman" panose="02020603050405020304" pitchFamily="18" charset="0"/>
              </a:rPr>
              <a:t> - Compucell3d. [online] Available at: &lt;https://compucell3d.org/&gt; [Accessed 10 April 2020].</a:t>
            </a:r>
          </a:p>
          <a:p>
            <a:pPr marL="0" indent="0">
              <a:buNone/>
            </a:pPr>
            <a:r>
              <a:rPr lang="en-US" sz="1700" dirty="0" smtClean="0">
                <a:latin typeface="Times New Roman" panose="02020603050405020304" pitchFamily="18" charset="0"/>
                <a:cs typeface="Times New Roman" panose="02020603050405020304" pitchFamily="18" charset="0"/>
              </a:rPr>
              <a:t>[11] </a:t>
            </a:r>
            <a:r>
              <a:rPr lang="en-US" sz="1700" dirty="0" err="1">
                <a:latin typeface="Times New Roman" panose="02020603050405020304" pitchFamily="18" charset="0"/>
                <a:cs typeface="Times New Roman" panose="02020603050405020304" pitchFamily="18" charset="0"/>
              </a:rPr>
              <a:t>NetLogo</a:t>
            </a:r>
            <a:r>
              <a:rPr lang="en-US" sz="1700" dirty="0">
                <a:latin typeface="Times New Roman" panose="02020603050405020304" pitchFamily="18" charset="0"/>
                <a:cs typeface="Times New Roman" panose="02020603050405020304" pitchFamily="18" charset="0"/>
              </a:rPr>
              <a:t>. 2020. </a:t>
            </a:r>
            <a:r>
              <a:rPr lang="en-US" sz="1700" dirty="0" err="1">
                <a:latin typeface="Times New Roman" panose="02020603050405020304" pitchFamily="18" charset="0"/>
                <a:cs typeface="Times New Roman" panose="02020603050405020304" pitchFamily="18" charset="0"/>
              </a:rPr>
              <a:t>Netlogo</a:t>
            </a:r>
            <a:r>
              <a:rPr lang="en-US" sz="1700" dirty="0">
                <a:latin typeface="Times New Roman" panose="02020603050405020304" pitchFamily="18" charset="0"/>
                <a:cs typeface="Times New Roman" panose="02020603050405020304" pitchFamily="18" charset="0"/>
              </a:rPr>
              <a:t> Home Page. [online] Available at: &lt;https://ccl.northwestern.edu/netlogo/&gt; [Accessed 10 April 2020].</a:t>
            </a:r>
          </a:p>
          <a:p>
            <a:pPr marL="0" indent="0">
              <a:buNone/>
            </a:pPr>
            <a:r>
              <a:rPr lang="en-US" sz="1700" dirty="0" smtClean="0">
                <a:latin typeface="Times New Roman" panose="02020603050405020304" pitchFamily="18" charset="0"/>
                <a:cs typeface="Times New Roman" panose="02020603050405020304" pitchFamily="18" charset="0"/>
              </a:rPr>
              <a:t>[12</a:t>
            </a:r>
            <a:r>
              <a:rPr lang="en-US" sz="1700" dirty="0">
                <a:latin typeface="Times New Roman" panose="02020603050405020304" pitchFamily="18" charset="0"/>
                <a:cs typeface="Times New Roman" panose="02020603050405020304" pitchFamily="18" charset="0"/>
              </a:rPr>
              <a:t>] Krueger, S., 2020. </a:t>
            </a:r>
            <a:r>
              <a:rPr lang="en-US" sz="1700" dirty="0" err="1">
                <a:latin typeface="Times New Roman" panose="02020603050405020304" pitchFamily="18" charset="0"/>
                <a:cs typeface="Times New Roman" panose="02020603050405020304" pitchFamily="18" charset="0"/>
              </a:rPr>
              <a:t>Vcell</a:t>
            </a:r>
            <a:r>
              <a:rPr lang="en-US" sz="1700" dirty="0">
                <a:latin typeface="Times New Roman" panose="02020603050405020304" pitchFamily="18" charset="0"/>
                <a:cs typeface="Times New Roman" panose="02020603050405020304" pitchFamily="18" charset="0"/>
              </a:rPr>
              <a:t>- Modeling &amp; Analysis Software – Virtual Cell Modeling &amp; Analysis Software. [online] Vcell.org. Available at: &lt;https://vcell.org/&gt; [Accessed 10 April 2020</a:t>
            </a:r>
            <a:r>
              <a:rPr lang="en-US" sz="1700" dirty="0" smtClean="0">
                <a:latin typeface="Times New Roman" panose="02020603050405020304" pitchFamily="18" charset="0"/>
                <a:cs typeface="Times New Roman" panose="02020603050405020304" pitchFamily="18" charset="0"/>
              </a:rPr>
              <a:t>]</a:t>
            </a:r>
            <a:endParaRPr lang="en-US" sz="17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24</a:t>
            </a:fld>
            <a:endParaRPr lang="ru-RU"/>
          </a:p>
        </p:txBody>
      </p:sp>
    </p:spTree>
    <p:extLst>
      <p:ext uri="{BB962C8B-B14F-4D97-AF65-F5344CB8AC3E}">
        <p14:creationId xmlns:p14="http://schemas.microsoft.com/office/powerpoint/2010/main" val="2876640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REFERENCE LIST</a:t>
            </a:r>
            <a:endParaRPr lang="ru-RU" dirty="0"/>
          </a:p>
        </p:txBody>
      </p:sp>
      <p:sp>
        <p:nvSpPr>
          <p:cNvPr id="3" name="Объект 2"/>
          <p:cNvSpPr>
            <a:spLocks noGrp="1"/>
          </p:cNvSpPr>
          <p:nvPr>
            <p:ph idx="1"/>
          </p:nvPr>
        </p:nvSpPr>
        <p:spPr>
          <a:xfrm>
            <a:off x="792480" y="1860248"/>
            <a:ext cx="10058400" cy="4424438"/>
          </a:xfrm>
        </p:spPr>
        <p:txBody>
          <a:bodyPr>
            <a:noAutofit/>
          </a:bodyPr>
          <a:lstStyle/>
          <a:p>
            <a:pPr marL="0" indent="0">
              <a:buNone/>
            </a:pPr>
            <a:r>
              <a:rPr lang="en-US" sz="1700" dirty="0" smtClean="0">
                <a:latin typeface="Times New Roman" panose="02020603050405020304" pitchFamily="18" charset="0"/>
                <a:cs typeface="Times New Roman" panose="02020603050405020304" pitchFamily="18" charset="0"/>
              </a:rPr>
              <a:t>[13</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Gorochowski</a:t>
            </a:r>
            <a:r>
              <a:rPr lang="en-US" sz="1700" dirty="0">
                <a:latin typeface="Times New Roman" panose="02020603050405020304" pitchFamily="18" charset="0"/>
                <a:cs typeface="Times New Roman" panose="02020603050405020304" pitchFamily="18" charset="0"/>
              </a:rPr>
              <a:t>, Thomas E., Antoni </a:t>
            </a:r>
            <a:r>
              <a:rPr lang="en-US" sz="1700" dirty="0" err="1">
                <a:latin typeface="Times New Roman" panose="02020603050405020304" pitchFamily="18" charset="0"/>
                <a:cs typeface="Times New Roman" panose="02020603050405020304" pitchFamily="18" charset="0"/>
              </a:rPr>
              <a:t>Matyjaszkiewicz</a:t>
            </a:r>
            <a:r>
              <a:rPr lang="en-US" sz="1700" dirty="0">
                <a:latin typeface="Times New Roman" panose="02020603050405020304" pitchFamily="18" charset="0"/>
                <a:cs typeface="Times New Roman" panose="02020603050405020304" pitchFamily="18" charset="0"/>
              </a:rPr>
              <a:t>, Thomas Todd, </a:t>
            </a:r>
            <a:r>
              <a:rPr lang="en-US" sz="1700" dirty="0" err="1">
                <a:latin typeface="Times New Roman" panose="02020603050405020304" pitchFamily="18" charset="0"/>
                <a:cs typeface="Times New Roman" panose="02020603050405020304" pitchFamily="18" charset="0"/>
              </a:rPr>
              <a:t>Neeraj</a:t>
            </a:r>
            <a:r>
              <a:rPr lang="en-US" sz="1700" dirty="0">
                <a:latin typeface="Times New Roman" panose="02020603050405020304" pitchFamily="18" charset="0"/>
                <a:cs typeface="Times New Roman" panose="02020603050405020304" pitchFamily="18" charset="0"/>
              </a:rPr>
              <a:t> Oak, Kira </a:t>
            </a:r>
            <a:r>
              <a:rPr lang="en-US" sz="1700" dirty="0" err="1">
                <a:latin typeface="Times New Roman" panose="02020603050405020304" pitchFamily="18" charset="0"/>
                <a:cs typeface="Times New Roman" panose="02020603050405020304" pitchFamily="18" charset="0"/>
              </a:rPr>
              <a:t>Kowalska</a:t>
            </a:r>
            <a:r>
              <a:rPr lang="en-US" sz="1700" dirty="0">
                <a:latin typeface="Times New Roman" panose="02020603050405020304" pitchFamily="18" charset="0"/>
                <a:cs typeface="Times New Roman" panose="02020603050405020304" pitchFamily="18" charset="0"/>
              </a:rPr>
              <a:t>, Stephen Reid, </a:t>
            </a:r>
            <a:r>
              <a:rPr lang="en-US" sz="1700" dirty="0" err="1">
                <a:latin typeface="Times New Roman" panose="02020603050405020304" pitchFamily="18" charset="0"/>
                <a:cs typeface="Times New Roman" panose="02020603050405020304" pitchFamily="18" charset="0"/>
              </a:rPr>
              <a:t>Krasimira</a:t>
            </a:r>
            <a:r>
              <a:rPr lang="en-US" sz="1700" dirty="0">
                <a:latin typeface="Times New Roman" panose="02020603050405020304" pitchFamily="18" charset="0"/>
                <a:cs typeface="Times New Roman" panose="02020603050405020304" pitchFamily="18" charset="0"/>
              </a:rPr>
              <a:t> T. </a:t>
            </a:r>
            <a:r>
              <a:rPr lang="en-US" sz="1700" dirty="0" err="1">
                <a:latin typeface="Times New Roman" panose="02020603050405020304" pitchFamily="18" charset="0"/>
                <a:cs typeface="Times New Roman" panose="02020603050405020304" pitchFamily="18" charset="0"/>
              </a:rPr>
              <a:t>Tsaneva-Atanasova</a:t>
            </a:r>
            <a:r>
              <a:rPr lang="en-US" sz="1700" dirty="0">
                <a:latin typeface="Times New Roman" panose="02020603050405020304" pitchFamily="18" charset="0"/>
                <a:cs typeface="Times New Roman" panose="02020603050405020304" pitchFamily="18" charset="0"/>
              </a:rPr>
              <a:t>, Nigel J. </a:t>
            </a:r>
            <a:r>
              <a:rPr lang="en-US" sz="1700" dirty="0" err="1">
                <a:latin typeface="Times New Roman" panose="02020603050405020304" pitchFamily="18" charset="0"/>
                <a:cs typeface="Times New Roman" panose="02020603050405020304" pitchFamily="18" charset="0"/>
              </a:rPr>
              <a:t>Savery</a:t>
            </a:r>
            <a:r>
              <a:rPr lang="en-US" sz="1700" dirty="0">
                <a:latin typeface="Times New Roman" panose="02020603050405020304" pitchFamily="18" charset="0"/>
                <a:cs typeface="Times New Roman" panose="02020603050405020304" pitchFamily="18" charset="0"/>
              </a:rPr>
              <a:t>, Claire S. Grierson, and Mario di Bernardo. 2012. "</a:t>
            </a:r>
            <a:r>
              <a:rPr lang="en-US" sz="1700" dirty="0" err="1">
                <a:latin typeface="Times New Roman" panose="02020603050405020304" pitchFamily="18" charset="0"/>
                <a:cs typeface="Times New Roman" panose="02020603050405020304" pitchFamily="18" charset="0"/>
              </a:rPr>
              <a:t>Bsim</a:t>
            </a:r>
            <a:r>
              <a:rPr lang="en-US" sz="1700" dirty="0">
                <a:latin typeface="Times New Roman" panose="02020603050405020304" pitchFamily="18" charset="0"/>
                <a:cs typeface="Times New Roman" panose="02020603050405020304" pitchFamily="18" charset="0"/>
              </a:rPr>
              <a:t>: An Agent-Based Tool For Modeling Bacterial Populations In Systems And Synthetic Biology". </a:t>
            </a:r>
            <a:r>
              <a:rPr lang="en-US" sz="1700" dirty="0" err="1">
                <a:latin typeface="Times New Roman" panose="02020603050405020304" pitchFamily="18" charset="0"/>
                <a:cs typeface="Times New Roman" panose="02020603050405020304" pitchFamily="18" charset="0"/>
              </a:rPr>
              <a:t>Plos</a:t>
            </a:r>
            <a:r>
              <a:rPr lang="en-US" sz="1700" dirty="0">
                <a:latin typeface="Times New Roman" panose="02020603050405020304" pitchFamily="18" charset="0"/>
                <a:cs typeface="Times New Roman" panose="02020603050405020304" pitchFamily="18" charset="0"/>
              </a:rPr>
              <a:t> ONE 7 (8): e42790. doi:10.1371/journal.pone.0042790.</a:t>
            </a:r>
          </a:p>
          <a:p>
            <a:pPr marL="0" indent="0">
              <a:buNone/>
            </a:pPr>
            <a:r>
              <a:rPr lang="en-US" sz="1700" dirty="0" smtClean="0">
                <a:latin typeface="Times New Roman" panose="02020603050405020304" pitchFamily="18" charset="0"/>
                <a:cs typeface="Times New Roman" panose="02020603050405020304" pitchFamily="18" charset="0"/>
              </a:rPr>
              <a:t>[14</a:t>
            </a:r>
            <a:r>
              <a:rPr lang="en-US" sz="1700" dirty="0">
                <a:latin typeface="Times New Roman" panose="02020603050405020304" pitchFamily="18" charset="0"/>
                <a:cs typeface="Times New Roman" panose="02020603050405020304" pitchFamily="18" charset="0"/>
              </a:rPr>
              <a:t>] Visual Code. 2020. "Visual Studio Code - Code Editing. Redefined". </a:t>
            </a:r>
            <a:r>
              <a:rPr lang="en-US" sz="1700" dirty="0" err="1">
                <a:latin typeface="Times New Roman" panose="02020603050405020304" pitchFamily="18" charset="0"/>
                <a:cs typeface="Times New Roman" panose="02020603050405020304" pitchFamily="18" charset="0"/>
              </a:rPr>
              <a:t>Code.Visualstudio.Com</a:t>
            </a:r>
            <a:r>
              <a:rPr lang="en-US" sz="1700" dirty="0">
                <a:latin typeface="Times New Roman" panose="02020603050405020304" pitchFamily="18" charset="0"/>
                <a:cs typeface="Times New Roman" panose="02020603050405020304" pitchFamily="18" charset="0"/>
              </a:rPr>
              <a:t>. </a:t>
            </a:r>
            <a:r>
              <a:rPr lang="en-US" sz="1700" dirty="0">
                <a:latin typeface="Times New Roman" panose="02020603050405020304" pitchFamily="18" charset="0"/>
                <a:cs typeface="Times New Roman" panose="02020603050405020304" pitchFamily="18" charset="0"/>
                <a:hlinkClick r:id="rId2"/>
              </a:rPr>
              <a:t>https://code.visualstudio.com</a:t>
            </a:r>
            <a:r>
              <a:rPr lang="en-US" sz="1700" dirty="0" smtClean="0">
                <a:latin typeface="Times New Roman" panose="02020603050405020304" pitchFamily="18" charset="0"/>
                <a:cs typeface="Times New Roman" panose="02020603050405020304" pitchFamily="18" charset="0"/>
                <a:hlinkClick r:id="rId2"/>
              </a:rPr>
              <a:t>/</a:t>
            </a:r>
            <a:endParaRPr lang="en-US" sz="1700" dirty="0" smtClean="0">
              <a:latin typeface="Times New Roman" panose="02020603050405020304" pitchFamily="18" charset="0"/>
              <a:cs typeface="Times New Roman" panose="02020603050405020304" pitchFamily="18" charset="0"/>
            </a:endParaRPr>
          </a:p>
          <a:p>
            <a:pPr marL="0" indent="0">
              <a:buNone/>
            </a:pPr>
            <a:r>
              <a:rPr lang="en-US" sz="1700" dirty="0" smtClean="0">
                <a:latin typeface="Times New Roman" panose="02020603050405020304" pitchFamily="18" charset="0"/>
                <a:cs typeface="Times New Roman" panose="02020603050405020304" pitchFamily="18" charset="0"/>
              </a:rPr>
              <a:t>[15] </a:t>
            </a:r>
            <a:r>
              <a:rPr lang="en-US" sz="1700" dirty="0" err="1">
                <a:latin typeface="Times New Roman" panose="02020603050405020304" pitchFamily="18" charset="0"/>
                <a:cs typeface="Times New Roman" panose="02020603050405020304" pitchFamily="18" charset="0"/>
              </a:rPr>
              <a:t>Albiero</a:t>
            </a:r>
            <a:r>
              <a:rPr lang="en-US" sz="1700" dirty="0">
                <a:latin typeface="Times New Roman" panose="02020603050405020304" pitchFamily="18" charset="0"/>
                <a:cs typeface="Times New Roman" panose="02020603050405020304" pitchFamily="18" charset="0"/>
              </a:rPr>
              <a:t> F., </a:t>
            </a:r>
            <a:r>
              <a:rPr lang="en-US" sz="1700" dirty="0" err="1">
                <a:latin typeface="Times New Roman" panose="02020603050405020304" pitchFamily="18" charset="0"/>
                <a:cs typeface="Times New Roman" panose="02020603050405020304" pitchFamily="18" charset="0"/>
              </a:rPr>
              <a:t>Fitzek</a:t>
            </a:r>
            <a:r>
              <a:rPr lang="en-US" sz="1700" dirty="0">
                <a:latin typeface="Times New Roman" panose="02020603050405020304" pitchFamily="18" charset="0"/>
                <a:cs typeface="Times New Roman" panose="02020603050405020304" pitchFamily="18" charset="0"/>
              </a:rPr>
              <a:t> F.H.P., Katz M.D. (2007) Introduction to </a:t>
            </a:r>
            <a:r>
              <a:rPr lang="en-US" sz="1700" dirty="0" err="1">
                <a:latin typeface="Times New Roman" panose="02020603050405020304" pitchFamily="18" charset="0"/>
                <a:cs typeface="Times New Roman" panose="02020603050405020304" pitchFamily="18" charset="0"/>
              </a:rPr>
              <a:t>NetLogo</a:t>
            </a:r>
            <a:r>
              <a:rPr lang="en-US" sz="1700" dirty="0">
                <a:latin typeface="Times New Roman" panose="02020603050405020304" pitchFamily="18" charset="0"/>
                <a:cs typeface="Times New Roman" panose="02020603050405020304" pitchFamily="18" charset="0"/>
              </a:rPr>
              <a:t>. In: </a:t>
            </a:r>
            <a:r>
              <a:rPr lang="en-US" sz="1700" dirty="0" err="1">
                <a:latin typeface="Times New Roman" panose="02020603050405020304" pitchFamily="18" charset="0"/>
                <a:cs typeface="Times New Roman" panose="02020603050405020304" pitchFamily="18" charset="0"/>
              </a:rPr>
              <a:t>Fitzek</a:t>
            </a:r>
            <a:r>
              <a:rPr lang="en-US" sz="1700" dirty="0">
                <a:latin typeface="Times New Roman" panose="02020603050405020304" pitchFamily="18" charset="0"/>
                <a:cs typeface="Times New Roman" panose="02020603050405020304" pitchFamily="18" charset="0"/>
              </a:rPr>
              <a:t> F.H.P., Katz M.D. (</a:t>
            </a:r>
            <a:r>
              <a:rPr lang="en-US" sz="1700" dirty="0" err="1">
                <a:latin typeface="Times New Roman" panose="02020603050405020304" pitchFamily="18" charset="0"/>
                <a:cs typeface="Times New Roman" panose="02020603050405020304" pitchFamily="18" charset="0"/>
              </a:rPr>
              <a:t>eds</a:t>
            </a:r>
            <a:r>
              <a:rPr lang="en-US" sz="1700" dirty="0">
                <a:latin typeface="Times New Roman" panose="02020603050405020304" pitchFamily="18" charset="0"/>
                <a:cs typeface="Times New Roman" panose="02020603050405020304" pitchFamily="18" charset="0"/>
              </a:rPr>
              <a:t>) Cognitive Wireless Networks. Springer, Dordrecht. </a:t>
            </a:r>
            <a:r>
              <a:rPr lang="en-US" sz="1700" dirty="0">
                <a:latin typeface="Times New Roman" panose="02020603050405020304" pitchFamily="18" charset="0"/>
                <a:cs typeface="Times New Roman" panose="02020603050405020304" pitchFamily="18" charset="0"/>
                <a:hlinkClick r:id="rId3"/>
              </a:rPr>
              <a:t>https://doi.org/10.1007/978-1-4020-5979-7_30</a:t>
            </a:r>
            <a:r>
              <a:rPr lang="en-US" sz="1700" dirty="0" smtClean="0">
                <a:latin typeface="Times New Roman" panose="02020603050405020304" pitchFamily="18" charset="0"/>
                <a:cs typeface="Times New Roman" panose="02020603050405020304" pitchFamily="18" charset="0"/>
              </a:rPr>
              <a:t>.</a:t>
            </a:r>
          </a:p>
          <a:p>
            <a:pPr marL="0" indent="0">
              <a:buNone/>
            </a:pPr>
            <a:r>
              <a:rPr lang="en-US" sz="1700" dirty="0" smtClean="0">
                <a:latin typeface="Times New Roman" panose="02020603050405020304" pitchFamily="18" charset="0"/>
                <a:cs typeface="Times New Roman" panose="02020603050405020304" pitchFamily="18" charset="0"/>
              </a:rPr>
              <a:t>[16] Patel</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Naiya</a:t>
            </a:r>
            <a:r>
              <a:rPr lang="en-US" sz="1700" dirty="0">
                <a:latin typeface="Times New Roman" panose="02020603050405020304" pitchFamily="18" charset="0"/>
                <a:cs typeface="Times New Roman" panose="02020603050405020304" pitchFamily="18" charset="0"/>
              </a:rPr>
              <a:t> &amp; Hinojosa, Jorge &amp; Zhu, </a:t>
            </a:r>
            <a:r>
              <a:rPr lang="en-US" sz="1700" dirty="0" err="1">
                <a:latin typeface="Times New Roman" panose="02020603050405020304" pitchFamily="18" charset="0"/>
                <a:cs typeface="Times New Roman" panose="02020603050405020304" pitchFamily="18" charset="0"/>
              </a:rPr>
              <a:t>Meifang</a:t>
            </a:r>
            <a:r>
              <a:rPr lang="en-US" sz="1700" dirty="0">
                <a:latin typeface="Times New Roman" panose="02020603050405020304" pitchFamily="18" charset="0"/>
                <a:cs typeface="Times New Roman" panose="02020603050405020304" pitchFamily="18" charset="0"/>
              </a:rPr>
              <a:t> &amp; Robertson, Danielle. (2018). Acceleration of the formation of biofilms on contact lens surfaces in the presence of neutrophil-derived cellular debris is conserved across multiple genera. Molecular Vision. 24. 94-104. </a:t>
            </a:r>
            <a:endParaRPr lang="en-US" sz="1700" dirty="0" smtClean="0">
              <a:latin typeface="Times New Roman" panose="02020603050405020304" pitchFamily="18" charset="0"/>
              <a:cs typeface="Times New Roman" panose="02020603050405020304" pitchFamily="18" charset="0"/>
            </a:endParaRPr>
          </a:p>
          <a:p>
            <a:pPr marL="0" indent="0">
              <a:buNone/>
            </a:pPr>
            <a:r>
              <a:rPr lang="en-US" sz="1700" dirty="0" smtClean="0">
                <a:latin typeface="Times New Roman" panose="02020603050405020304" pitchFamily="18" charset="0"/>
                <a:cs typeface="Times New Roman" panose="02020603050405020304" pitchFamily="18" charset="0"/>
              </a:rPr>
              <a:t>[17</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NetLogo</a:t>
            </a:r>
            <a:r>
              <a:rPr lang="en-US" sz="1700" dirty="0">
                <a:latin typeface="Times New Roman" panose="02020603050405020304" pitchFamily="18" charset="0"/>
                <a:cs typeface="Times New Roman" panose="02020603050405020304" pitchFamily="18" charset="0"/>
              </a:rPr>
              <a:t> 6.2.0 User Manual: </a:t>
            </a:r>
            <a:r>
              <a:rPr lang="en-US" sz="1700" dirty="0" err="1">
                <a:latin typeface="Times New Roman" panose="02020603050405020304" pitchFamily="18" charset="0"/>
                <a:cs typeface="Times New Roman" panose="02020603050405020304" pitchFamily="18" charset="0"/>
              </a:rPr>
              <a:t>BehaviorSpace</a:t>
            </a:r>
            <a:r>
              <a:rPr lang="en-US" sz="1700" dirty="0">
                <a:latin typeface="Times New Roman" panose="02020603050405020304" pitchFamily="18" charset="0"/>
                <a:cs typeface="Times New Roman" panose="02020603050405020304" pitchFamily="18" charset="0"/>
              </a:rPr>
              <a:t> Guide. Ccl.northwestern.edu. (2021). Retrieved 10 March 2021, from https://ccl.northwestern.edu/netlogo/docs/behaviorspace.html#why-behaviorspace.</a:t>
            </a:r>
          </a:p>
          <a:p>
            <a:pPr marL="0" indent="0">
              <a:buNone/>
            </a:pPr>
            <a:endParaRPr lang="en-US" sz="17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25</a:t>
            </a:fld>
            <a:endParaRPr lang="ru-RU"/>
          </a:p>
        </p:txBody>
      </p:sp>
    </p:spTree>
    <p:extLst>
      <p:ext uri="{BB962C8B-B14F-4D97-AF65-F5344CB8AC3E}">
        <p14:creationId xmlns:p14="http://schemas.microsoft.com/office/powerpoint/2010/main" val="4184711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
        <p:nvSpPr>
          <p:cNvPr id="4" name="Номер слайда 3"/>
          <p:cNvSpPr>
            <a:spLocks noGrp="1"/>
          </p:cNvSpPr>
          <p:nvPr>
            <p:ph type="sldNum" sz="quarter" idx="12"/>
          </p:nvPr>
        </p:nvSpPr>
        <p:spPr/>
        <p:txBody>
          <a:bodyPr/>
          <a:lstStyle/>
          <a:p>
            <a:fld id="{118C651F-B101-4AC3-9E74-351566FC1A47}" type="slidenum">
              <a:rPr lang="ru-RU" smtClean="0"/>
              <a:t>26</a:t>
            </a:fld>
            <a:endParaRPr lang="ru-RU"/>
          </a:p>
        </p:txBody>
      </p:sp>
      <p:pic>
        <p:nvPicPr>
          <p:cNvPr id="2050" name="Picture 2" descr="194 Thank You For Your Attention Stock Photos, Pictures &amp; Royalty-Free  Images - i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3805" y="1004289"/>
            <a:ext cx="7696653" cy="4615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9114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Bacteria Png Hd - Transparent Bacteria Png, Png Download ..."/>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98846" l="0" r="100000"/>
                    </a14:imgEffect>
                  </a14:imgLayer>
                </a14:imgProps>
              </a:ext>
              <a:ext uri="{28A0092B-C50C-407E-A947-70E740481C1C}">
                <a14:useLocalDpi xmlns:a14="http://schemas.microsoft.com/office/drawing/2010/main" val="0"/>
              </a:ext>
            </a:extLst>
          </a:blip>
          <a:srcRect/>
          <a:stretch>
            <a:fillRect/>
          </a:stretch>
        </p:blipFill>
        <p:spPr bwMode="auto">
          <a:xfrm>
            <a:off x="9776946" y="105799"/>
            <a:ext cx="1559047" cy="163156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INTRODUCTION</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97280" y="1737360"/>
            <a:ext cx="10568247" cy="4023360"/>
          </a:xfrm>
        </p:spPr>
        <p:txBody>
          <a:bodyPr>
            <a:normAutofit/>
          </a:bodyPr>
          <a:lstStyle/>
          <a:p>
            <a:pPr>
              <a:lnSpc>
                <a:spcPct val="1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Biofilm is the bacterial </a:t>
            </a:r>
            <a:r>
              <a:rPr lang="en-US" dirty="0" smtClean="0">
                <a:latin typeface="Times New Roman" panose="02020603050405020304" pitchFamily="18" charset="0"/>
                <a:cs typeface="Times New Roman" panose="02020603050405020304" pitchFamily="18" charset="0"/>
              </a:rPr>
              <a:t>aggregation [1]</a:t>
            </a:r>
            <a:endParaRPr lang="en-US" dirty="0">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Biofilm-associated </a:t>
            </a:r>
            <a:r>
              <a:rPr lang="en-US" dirty="0">
                <a:latin typeface="Times New Roman" panose="02020603050405020304" pitchFamily="18" charset="0"/>
                <a:cs typeface="Times New Roman" panose="02020603050405020304" pitchFamily="18" charset="0"/>
              </a:rPr>
              <a:t>sessile communities represent the major bacterial lifestyle </a:t>
            </a:r>
            <a:r>
              <a:rPr lang="en-US" dirty="0" smtClean="0">
                <a:latin typeface="Times New Roman" panose="02020603050405020304" pitchFamily="18" charset="0"/>
                <a:cs typeface="Times New Roman" panose="02020603050405020304" pitchFamily="18" charset="0"/>
              </a:rPr>
              <a:t>[2]</a:t>
            </a:r>
          </a:p>
          <a:p>
            <a:pPr>
              <a:lnSpc>
                <a:spcPct val="10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biofilm is formed in three main stages: adherence, maturation and </a:t>
            </a:r>
            <a:r>
              <a:rPr lang="en-US" dirty="0" smtClean="0">
                <a:latin typeface="Times New Roman" panose="02020603050405020304" pitchFamily="18" charset="0"/>
                <a:cs typeface="Times New Roman" panose="02020603050405020304" pitchFamily="18" charset="0"/>
              </a:rPr>
              <a:t>dispersal [3]</a:t>
            </a: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2400" dirty="0">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q"/>
            </a:pPr>
            <a:endParaRPr lang="en-US"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24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1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1800" dirty="0" smtClean="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3</a:t>
            </a:fld>
            <a:endParaRPr lang="ru-RU"/>
          </a:p>
        </p:txBody>
      </p:sp>
      <p:pic>
        <p:nvPicPr>
          <p:cNvPr id="6" name="Picture 6" descr="Ultrasound‐mediated therapies for the treatment of biofilms in chronic  wounds: a review of present knowledge - LuTheryn - 2020 - Microbial  Biotechnology - Wiley Online Librar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1537" y="3188117"/>
            <a:ext cx="7366841" cy="3067210"/>
          </a:xfrm>
          <a:prstGeom prst="rect">
            <a:avLst/>
          </a:prstGeom>
          <a:noFill/>
          <a:extLst>
            <a:ext uri="{909E8E84-426E-40DD-AFC4-6F175D3DCCD1}">
              <a14:hiddenFill xmlns:a14="http://schemas.microsoft.com/office/drawing/2010/main">
                <a:solidFill>
                  <a:srgbClr val="FFFFFF"/>
                </a:solidFill>
              </a14:hiddenFill>
            </a:ext>
          </a:extLst>
        </p:spPr>
      </p:pic>
      <p:sp>
        <p:nvSpPr>
          <p:cNvPr id="7" name="Объект 2"/>
          <p:cNvSpPr txBox="1">
            <a:spLocks/>
          </p:cNvSpPr>
          <p:nvPr/>
        </p:nvSpPr>
        <p:spPr>
          <a:xfrm>
            <a:off x="8939803" y="4946887"/>
            <a:ext cx="3233332" cy="116336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b="1" i="1" dirty="0" smtClean="0">
                <a:latin typeface="Times New Roman" panose="02020603050405020304" pitchFamily="18" charset="0"/>
                <a:cs typeface="Times New Roman" panose="02020603050405020304" pitchFamily="18" charset="0"/>
              </a:rPr>
              <a:t>Figure 1. Steps a new bacterial species takes in forming a biofilm [4]</a:t>
            </a:r>
            <a:endParaRPr lang="ru-RU"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25423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Bacteria Png Hd - Transparent Bacteria Png, Png Download ..."/>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98846" l="0" r="100000"/>
                    </a14:imgEffect>
                  </a14:imgLayer>
                </a14:imgProps>
              </a:ext>
              <a:ext uri="{28A0092B-C50C-407E-A947-70E740481C1C}">
                <a14:useLocalDpi xmlns:a14="http://schemas.microsoft.com/office/drawing/2010/main" val="0"/>
              </a:ext>
            </a:extLst>
          </a:blip>
          <a:srcRect/>
          <a:stretch>
            <a:fillRect/>
          </a:stretch>
        </p:blipFill>
        <p:spPr bwMode="auto">
          <a:xfrm>
            <a:off x="9776946" y="105799"/>
            <a:ext cx="1559047" cy="163156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INTRODUCTION</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97280" y="1901098"/>
            <a:ext cx="10568247" cy="4023360"/>
          </a:xfrm>
        </p:spPr>
        <p:txBody>
          <a:bodyPr>
            <a:normAutofit/>
          </a:bodyPr>
          <a:lstStyle/>
          <a:p>
            <a:pPr marL="342900" indent="-342900">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Approximately </a:t>
            </a:r>
            <a:r>
              <a:rPr lang="en-US" sz="2400" dirty="0">
                <a:latin typeface="Times New Roman" panose="02020603050405020304" pitchFamily="18" charset="0"/>
                <a:cs typeface="Times New Roman" panose="02020603050405020304" pitchFamily="18" charset="0"/>
              </a:rPr>
              <a:t>65% of the entire bacterial infections and 80% of chronic infections  are related to bacterial </a:t>
            </a:r>
            <a:r>
              <a:rPr lang="en-US" sz="2400" dirty="0" smtClean="0">
                <a:latin typeface="Times New Roman" panose="02020603050405020304" pitchFamily="18" charset="0"/>
                <a:cs typeface="Times New Roman" panose="02020603050405020304" pitchFamily="18" charset="0"/>
              </a:rPr>
              <a:t>biofilms [5,6]</a:t>
            </a:r>
          </a:p>
          <a:p>
            <a:pPr marL="342900" indent="-342900">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Biofilms </a:t>
            </a:r>
            <a:r>
              <a:rPr lang="en-US" sz="2400" dirty="0">
                <a:latin typeface="Times New Roman" panose="02020603050405020304" pitchFamily="18" charset="0"/>
                <a:cs typeface="Times New Roman" panose="02020603050405020304" pitchFamily="18" charset="0"/>
              </a:rPr>
              <a:t>are responsible for the formation of 2% of bacterial infections on breast implants, 4% on mechanical heart valves and 40% on ventricular-assisted devices </a:t>
            </a:r>
            <a:r>
              <a:rPr lang="en-US" sz="2400" dirty="0" smtClean="0">
                <a:latin typeface="Times New Roman" panose="02020603050405020304" pitchFamily="18" charset="0"/>
                <a:cs typeface="Times New Roman" panose="02020603050405020304" pitchFamily="18" charset="0"/>
              </a:rPr>
              <a:t>[6] </a:t>
            </a:r>
          </a:p>
          <a:p>
            <a:pPr marL="342900" indent="-342900">
              <a:buFont typeface="Wingdings" panose="05000000000000000000" pitchFamily="2" charset="2"/>
              <a:buChar char="q"/>
            </a:pPr>
            <a:endParaRPr lang="en-US" sz="24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endParaRPr lang="en-US" sz="2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dirty="0" smtClean="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4</a:t>
            </a:fld>
            <a:endParaRPr lang="ru-RU"/>
          </a:p>
        </p:txBody>
      </p:sp>
    </p:spTree>
    <p:extLst>
      <p:ext uri="{BB962C8B-B14F-4D97-AF65-F5344CB8AC3E}">
        <p14:creationId xmlns:p14="http://schemas.microsoft.com/office/powerpoint/2010/main" val="168908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Bacteria Png Hd - Transparent Bacteria Png, Png Download ..."/>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98846" l="0" r="100000"/>
                    </a14:imgEffect>
                  </a14:imgLayer>
                </a14:imgProps>
              </a:ext>
              <a:ext uri="{28A0092B-C50C-407E-A947-70E740481C1C}">
                <a14:useLocalDpi xmlns:a14="http://schemas.microsoft.com/office/drawing/2010/main" val="0"/>
              </a:ext>
            </a:extLst>
          </a:blip>
          <a:srcRect/>
          <a:stretch>
            <a:fillRect/>
          </a:stretch>
        </p:blipFill>
        <p:spPr bwMode="auto">
          <a:xfrm>
            <a:off x="9776946" y="105799"/>
            <a:ext cx="1559047" cy="163156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INTRODUCTION</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97279" y="1845734"/>
            <a:ext cx="10115203" cy="4250266"/>
          </a:xfrm>
        </p:spPr>
        <p:txBody>
          <a:bodyPr>
            <a:normAutofit lnSpcReduction="10000"/>
          </a:bodyPr>
          <a:lstStyle/>
          <a:p>
            <a:pPr>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Objectives: </a:t>
            </a:r>
          </a:p>
          <a:p>
            <a:pPr marL="0" indent="0">
              <a:buNone/>
            </a:pPr>
            <a:r>
              <a:rPr lang="en-US" sz="2400" dirty="0">
                <a:latin typeface="Times New Roman" panose="02020603050405020304" pitchFamily="18" charset="0"/>
                <a:cs typeface="Times New Roman" panose="02020603050405020304" pitchFamily="18" charset="0"/>
              </a:rPr>
              <a:t>Develop a simplified computational model for a single species bacterial biofilm attachment and </a:t>
            </a:r>
            <a:r>
              <a:rPr lang="en-US" sz="2400" dirty="0" smtClean="0">
                <a:latin typeface="Times New Roman" panose="02020603050405020304" pitchFamily="18" charset="0"/>
                <a:cs typeface="Times New Roman" panose="02020603050405020304" pitchFamily="18" charset="0"/>
              </a:rPr>
              <a:t>dispersal</a:t>
            </a:r>
          </a:p>
          <a:p>
            <a:pPr marL="0" indent="0">
              <a:buNone/>
            </a:pPr>
            <a:r>
              <a:rPr lang="en-US" sz="2400" dirty="0" smtClean="0">
                <a:latin typeface="Times New Roman" panose="02020603050405020304" pitchFamily="18" charset="0"/>
                <a:cs typeface="Times New Roman" panose="02020603050405020304" pitchFamily="18" charset="0"/>
              </a:rPr>
              <a:t>Understand the growth mechanism of biofilm</a:t>
            </a:r>
          </a:p>
          <a:p>
            <a:pPr marL="0" indent="0">
              <a:buNone/>
            </a:pPr>
            <a:r>
              <a:rPr lang="en-US" sz="2400" dirty="0" smtClean="0">
                <a:latin typeface="Times New Roman" panose="02020603050405020304" pitchFamily="18" charset="0"/>
                <a:cs typeface="Times New Roman" panose="02020603050405020304" pitchFamily="18" charset="0"/>
              </a:rPr>
              <a:t>Provide general </a:t>
            </a:r>
            <a:r>
              <a:rPr lang="en-US" sz="2400" dirty="0">
                <a:latin typeface="Times New Roman" panose="02020603050405020304" pitchFamily="18" charset="0"/>
                <a:cs typeface="Times New Roman" panose="02020603050405020304" pitchFamily="18" charset="0"/>
              </a:rPr>
              <a:t>concepts of biofilms, their growth mechanism, a brief explanation of the coding tools adopted, and the limitations of the </a:t>
            </a:r>
            <a:r>
              <a:rPr lang="en-US" sz="2400" dirty="0" smtClean="0">
                <a:latin typeface="Times New Roman" panose="02020603050405020304" pitchFamily="18" charset="0"/>
                <a:cs typeface="Times New Roman" panose="02020603050405020304" pitchFamily="18" charset="0"/>
              </a:rPr>
              <a:t>study</a:t>
            </a:r>
          </a:p>
          <a:p>
            <a:pPr>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Thesis statement:</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Computational simulations based on agent-based modelling (ABM) can help predicting the time for cells attachment and biofilm formation on biomedical devices. ABMs can reduce the need for preliminary laboratory experiments, thus saving time and resources</a:t>
            </a:r>
            <a:endParaRPr lang="en-US" dirty="0" smtClean="0"/>
          </a:p>
          <a:p>
            <a:pPr>
              <a:buFont typeface="Wingdings" panose="05000000000000000000" pitchFamily="2" charset="2"/>
              <a:buChar char="q"/>
            </a:pPr>
            <a:endParaRPr lang="en-US" dirty="0" smtClean="0"/>
          </a:p>
        </p:txBody>
      </p:sp>
      <p:sp>
        <p:nvSpPr>
          <p:cNvPr id="4" name="Номер слайда 3"/>
          <p:cNvSpPr>
            <a:spLocks noGrp="1"/>
          </p:cNvSpPr>
          <p:nvPr>
            <p:ph type="sldNum" sz="quarter" idx="12"/>
          </p:nvPr>
        </p:nvSpPr>
        <p:spPr/>
        <p:txBody>
          <a:bodyPr/>
          <a:lstStyle/>
          <a:p>
            <a:fld id="{118C651F-B101-4AC3-9E74-351566FC1A47}" type="slidenum">
              <a:rPr lang="ru-RU" smtClean="0"/>
              <a:t>5</a:t>
            </a:fld>
            <a:endParaRPr lang="ru-RU"/>
          </a:p>
        </p:txBody>
      </p:sp>
    </p:spTree>
    <p:extLst>
      <p:ext uri="{BB962C8B-B14F-4D97-AF65-F5344CB8AC3E}">
        <p14:creationId xmlns:p14="http://schemas.microsoft.com/office/powerpoint/2010/main" val="3611519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LITERATURE </a:t>
            </a:r>
            <a:r>
              <a:rPr lang="en-US" dirty="0" smtClean="0">
                <a:latin typeface="Times New Roman" panose="02020603050405020304" pitchFamily="18" charset="0"/>
                <a:cs typeface="Times New Roman" panose="02020603050405020304" pitchFamily="18" charset="0"/>
              </a:rPr>
              <a:t>REVIEW: COMPUTATIONAL MODELS</a:t>
            </a:r>
            <a:endParaRPr lang="ru-RU" dirty="0">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3091105237"/>
              </p:ext>
            </p:extLst>
          </p:nvPr>
        </p:nvGraphicFramePr>
        <p:xfrm>
          <a:off x="4031343" y="2140755"/>
          <a:ext cx="9012382" cy="3854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Номер слайда 3"/>
          <p:cNvSpPr>
            <a:spLocks noGrp="1"/>
          </p:cNvSpPr>
          <p:nvPr>
            <p:ph type="sldNum" sz="quarter" idx="12"/>
          </p:nvPr>
        </p:nvSpPr>
        <p:spPr/>
        <p:txBody>
          <a:bodyPr/>
          <a:lstStyle/>
          <a:p>
            <a:fld id="{118C651F-B101-4AC3-9E74-351566FC1A47}" type="slidenum">
              <a:rPr lang="ru-RU" smtClean="0"/>
              <a:t>6</a:t>
            </a:fld>
            <a:endParaRPr lang="ru-RU"/>
          </a:p>
        </p:txBody>
      </p:sp>
      <p:sp>
        <p:nvSpPr>
          <p:cNvPr id="3" name="TextBox 2"/>
          <p:cNvSpPr txBox="1"/>
          <p:nvPr/>
        </p:nvSpPr>
        <p:spPr>
          <a:xfrm>
            <a:off x="256307" y="2145109"/>
            <a:ext cx="4800601" cy="3477875"/>
          </a:xfrm>
          <a:prstGeom prst="rect">
            <a:avLst/>
          </a:prstGeom>
          <a:noFill/>
        </p:spPr>
        <p:txBody>
          <a:bodyPr wrap="square" rtlCol="0">
            <a:spAutoFit/>
          </a:bodyPr>
          <a:lstStyle/>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Continuum models express the biofilm as a continuum </a:t>
            </a:r>
            <a:r>
              <a:rPr lang="en-US" sz="2000" dirty="0" smtClean="0">
                <a:latin typeface="Times New Roman" panose="02020603050405020304" pitchFamily="18" charset="0"/>
                <a:cs typeface="Times New Roman" panose="02020603050405020304" pitchFamily="18" charset="0"/>
              </a:rPr>
              <a:t>material [7]</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Microorganisms </a:t>
            </a:r>
            <a:r>
              <a:rPr lang="en-US" sz="2000" dirty="0">
                <a:latin typeface="Times New Roman" panose="02020603050405020304" pitchFamily="18" charset="0"/>
                <a:cs typeface="Times New Roman" panose="02020603050405020304" pitchFamily="18" charset="0"/>
              </a:rPr>
              <a:t>in the </a:t>
            </a:r>
            <a:r>
              <a:rPr lang="en-US" sz="2000" dirty="0" err="1">
                <a:latin typeface="Times New Roman" panose="02020603050405020304" pitchFamily="18" charset="0"/>
                <a:cs typeface="Times New Roman" panose="02020603050405020304" pitchFamily="18" charset="0"/>
              </a:rPr>
              <a:t>IbM</a:t>
            </a:r>
            <a:r>
              <a:rPr lang="en-US" sz="2000" dirty="0">
                <a:latin typeface="Times New Roman" panose="02020603050405020304" pitchFamily="18" charset="0"/>
                <a:cs typeface="Times New Roman" panose="02020603050405020304" pitchFamily="18" charset="0"/>
              </a:rPr>
              <a:t> models are considered as solid particles </a:t>
            </a:r>
            <a:r>
              <a:rPr lang="en-US" sz="2000" dirty="0" smtClean="0">
                <a:latin typeface="Times New Roman" panose="02020603050405020304" pitchFamily="18" charset="0"/>
                <a:cs typeface="Times New Roman" panose="02020603050405020304" pitchFamily="18" charset="0"/>
              </a:rPr>
              <a:t>[7]</a:t>
            </a:r>
            <a:endParaRPr lang="ru-RU"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Agent-Based models are computational and mathematical models in which agents are autonomous and unique entities CA models rely on probability principles and set of simple </a:t>
            </a:r>
            <a:r>
              <a:rPr lang="en-US" sz="2000" dirty="0" smtClean="0">
                <a:latin typeface="Times New Roman" panose="02020603050405020304" pitchFamily="18" charset="0"/>
                <a:cs typeface="Times New Roman" panose="02020603050405020304" pitchFamily="18" charset="0"/>
              </a:rPr>
              <a:t>rules [8,9]</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Hybrid </a:t>
            </a:r>
            <a:r>
              <a:rPr lang="en-US" sz="2000" dirty="0">
                <a:latin typeface="Times New Roman" panose="02020603050405020304" pitchFamily="18" charset="0"/>
                <a:cs typeface="Times New Roman" panose="02020603050405020304" pitchFamily="18" charset="0"/>
              </a:rPr>
              <a:t>models </a:t>
            </a:r>
            <a:r>
              <a:rPr lang="en-US" sz="2000" dirty="0" smtClean="0">
                <a:latin typeface="Times New Roman" panose="02020603050405020304" pitchFamily="18" charset="0"/>
                <a:cs typeface="Times New Roman" panose="02020603050405020304" pitchFamily="18" charset="0"/>
              </a:rPr>
              <a:t>combine </a:t>
            </a:r>
            <a:r>
              <a:rPr lang="en-US" sz="2000" dirty="0">
                <a:latin typeface="Times New Roman" panose="02020603050405020304" pitchFamily="18" charset="0"/>
                <a:cs typeface="Times New Roman" panose="02020603050405020304" pitchFamily="18" charset="0"/>
              </a:rPr>
              <a:t>discrete and continuous cell </a:t>
            </a:r>
            <a:r>
              <a:rPr lang="en-US" sz="2000" dirty="0" smtClean="0">
                <a:latin typeface="Times New Roman" panose="02020603050405020304" pitchFamily="18" charset="0"/>
                <a:cs typeface="Times New Roman" panose="02020603050405020304" pitchFamily="18" charset="0"/>
              </a:rPr>
              <a:t>models [6]</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2249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LITERATURE </a:t>
            </a:r>
            <a:r>
              <a:rPr lang="en-US" dirty="0" smtClean="0">
                <a:latin typeface="Times New Roman" panose="02020603050405020304" pitchFamily="18" charset="0"/>
                <a:cs typeface="Times New Roman" panose="02020603050405020304" pitchFamily="18" charset="0"/>
              </a:rPr>
              <a:t>REVIEW: AVAILABLE SOFTWARES</a:t>
            </a: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7</a:t>
            </a:fld>
            <a:endParaRPr lang="ru-RU"/>
          </a:p>
        </p:txBody>
      </p:sp>
      <p:sp>
        <p:nvSpPr>
          <p:cNvPr id="3" name="Объект 2"/>
          <p:cNvSpPr>
            <a:spLocks noGrp="1"/>
          </p:cNvSpPr>
          <p:nvPr>
            <p:ph idx="1"/>
          </p:nvPr>
        </p:nvSpPr>
        <p:spPr/>
        <p:txBody>
          <a:bodyPr>
            <a:normAutofit fontScale="92500" lnSpcReduction="10000"/>
          </a:bodyPr>
          <a:lstStyle/>
          <a:p>
            <a:pPr marL="0" indent="0">
              <a:buNone/>
            </a:pPr>
            <a:r>
              <a:rPr lang="en-US" sz="2400" dirty="0" smtClean="0">
                <a:latin typeface="Times New Roman" panose="02020603050405020304" pitchFamily="18" charset="0"/>
                <a:cs typeface="Times New Roman" panose="02020603050405020304" pitchFamily="18" charset="0"/>
              </a:rPr>
              <a:t>Simulation platforms:</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CompuCell3D is a 3D C++ simulation software for solving </a:t>
            </a:r>
            <a:r>
              <a:rPr lang="en-US" sz="2400" dirty="0" err="1">
                <a:latin typeface="Times New Roman" panose="02020603050405020304" pitchFamily="18" charset="0"/>
                <a:cs typeface="Times New Roman" panose="02020603050405020304" pitchFamily="18" charset="0"/>
              </a:rPr>
              <a:t>biocomplexity</a:t>
            </a:r>
            <a:r>
              <a:rPr lang="en-US" sz="2400" dirty="0">
                <a:latin typeface="Times New Roman" panose="02020603050405020304" pitchFamily="18" charset="0"/>
                <a:cs typeface="Times New Roman" panose="02020603050405020304" pitchFamily="18" charset="0"/>
              </a:rPr>
              <a:t> problems and integrating a variety of mathematical models [10]</a:t>
            </a:r>
          </a:p>
          <a:p>
            <a:pPr marL="457200" indent="-457200">
              <a:buFont typeface="+mj-lt"/>
              <a:buAutoNum type="arabicPeriod"/>
            </a:pPr>
            <a:r>
              <a:rPr lang="en-US" sz="2400" dirty="0" err="1" smtClean="0">
                <a:latin typeface="Times New Roman" panose="02020603050405020304" pitchFamily="18" charset="0"/>
                <a:cs typeface="Times New Roman" panose="02020603050405020304" pitchFamily="18" charset="0"/>
              </a:rPr>
              <a:t>NetLogo</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is a software </a:t>
            </a:r>
            <a:r>
              <a:rPr lang="en-US" sz="2400" dirty="0">
                <a:latin typeface="Times New Roman" panose="02020603050405020304" pitchFamily="18" charset="0"/>
                <a:cs typeface="Times New Roman" panose="02020603050405020304" pitchFamily="18" charset="0"/>
              </a:rPr>
              <a:t>allowing to conduct multi-agent programmable modeling including system dynamics and participatory </a:t>
            </a:r>
            <a:r>
              <a:rPr lang="en-US" sz="2400" dirty="0" smtClean="0">
                <a:latin typeface="Times New Roman" panose="02020603050405020304" pitchFamily="18" charset="0"/>
                <a:cs typeface="Times New Roman" panose="02020603050405020304" pitchFamily="18" charset="0"/>
              </a:rPr>
              <a:t>simulations [11]</a:t>
            </a: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err="1">
                <a:latin typeface="Times New Roman" panose="02020603050405020304" pitchFamily="18" charset="0"/>
                <a:cs typeface="Times New Roman" panose="02020603050405020304" pitchFamily="18" charset="0"/>
              </a:rPr>
              <a:t>Vcell</a:t>
            </a:r>
            <a:r>
              <a:rPr lang="en-US" sz="2400" dirty="0">
                <a:latin typeface="Times New Roman" panose="02020603050405020304" pitchFamily="18" charset="0"/>
                <a:cs typeface="Times New Roman" panose="02020603050405020304" pitchFamily="18" charset="0"/>
              </a:rPr>
              <a:t> is an open-source comprehensive platform for the simulation and modeling of cell systems [12]</a:t>
            </a:r>
          </a:p>
          <a:p>
            <a:pPr marL="457200" indent="-457200">
              <a:buFont typeface="+mj-lt"/>
              <a:buAutoNum type="arabicPeriod"/>
            </a:pPr>
            <a:r>
              <a:rPr lang="en-US" sz="2400" dirty="0" err="1" smtClean="0">
                <a:latin typeface="Times New Roman" panose="02020603050405020304" pitchFamily="18" charset="0"/>
                <a:cs typeface="Times New Roman" panose="02020603050405020304" pitchFamily="18" charset="0"/>
              </a:rPr>
              <a:t>BSim</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is an agent-based computational instrument for evaluating the behavior of microorganisms as a </a:t>
            </a:r>
            <a:r>
              <a:rPr lang="en-US" sz="2400" dirty="0" smtClean="0">
                <a:latin typeface="Times New Roman" panose="02020603050405020304" pitchFamily="18" charset="0"/>
                <a:cs typeface="Times New Roman" panose="02020603050405020304" pitchFamily="18" charset="0"/>
              </a:rPr>
              <a:t>community [13]</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Visual </a:t>
            </a:r>
            <a:r>
              <a:rPr lang="en-US" sz="2400" dirty="0">
                <a:latin typeface="Times New Roman" panose="02020603050405020304" pitchFamily="18" charset="0"/>
                <a:cs typeface="Times New Roman" panose="02020603050405020304" pitchFamily="18" charset="0"/>
              </a:rPr>
              <a:t>Studio code editor one of the most popular text editors used by </a:t>
            </a:r>
            <a:r>
              <a:rPr lang="en-US" sz="2400" dirty="0" smtClean="0">
                <a:latin typeface="Times New Roman" panose="02020603050405020304" pitchFamily="18" charset="0"/>
                <a:cs typeface="Times New Roman" panose="02020603050405020304" pitchFamily="18" charset="0"/>
              </a:rPr>
              <a:t>developers [</a:t>
            </a:r>
            <a:r>
              <a:rPr lang="en-US" sz="2400" dirty="0">
                <a:latin typeface="Times New Roman" panose="02020603050405020304" pitchFamily="18" charset="0"/>
                <a:cs typeface="Times New Roman" panose="02020603050405020304" pitchFamily="18" charset="0"/>
              </a:rPr>
              <a:t>1</a:t>
            </a:r>
            <a:r>
              <a:rPr lang="en-US" sz="2400" dirty="0" smtClean="0">
                <a:latin typeface="Times New Roman" panose="02020603050405020304" pitchFamily="18" charset="0"/>
                <a:cs typeface="Times New Roman" panose="02020603050405020304" pitchFamily="18" charset="0"/>
              </a:rPr>
              <a:t>4]</a:t>
            </a:r>
          </a:p>
          <a:p>
            <a:pPr marL="457200" indent="-457200">
              <a:buFont typeface="+mj-lt"/>
              <a:buAutoNum type="arabicPeriod"/>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4412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LITERATURE </a:t>
            </a:r>
            <a:r>
              <a:rPr lang="en-US" dirty="0" smtClean="0">
                <a:latin typeface="Times New Roman" panose="02020603050405020304" pitchFamily="18" charset="0"/>
                <a:cs typeface="Times New Roman" panose="02020603050405020304" pitchFamily="18" charset="0"/>
              </a:rPr>
              <a:t>REVIEW: NETLOGO</a:t>
            </a: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118C651F-B101-4AC3-9E74-351566FC1A47}" type="slidenum">
              <a:rPr lang="ru-RU" smtClean="0"/>
              <a:t>8</a:t>
            </a:fld>
            <a:endParaRPr lang="ru-RU"/>
          </a:p>
        </p:txBody>
      </p:sp>
      <p:sp>
        <p:nvSpPr>
          <p:cNvPr id="3" name="Объект 2"/>
          <p:cNvSpPr>
            <a:spLocks noGrp="1"/>
          </p:cNvSpPr>
          <p:nvPr>
            <p:ph idx="1"/>
          </p:nvPr>
        </p:nvSpPr>
        <p:spPr/>
        <p:txBody>
          <a:bodyPr>
            <a:normAutofit/>
          </a:bodyPr>
          <a:lstStyle/>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ulti-agent </a:t>
            </a:r>
            <a:r>
              <a:rPr lang="en-US" sz="2400" dirty="0">
                <a:latin typeface="Times New Roman" panose="02020603050405020304" pitchFamily="18" charset="0"/>
                <a:cs typeface="Times New Roman" panose="02020603050405020304" pitchFamily="18" charset="0"/>
              </a:rPr>
              <a:t>programming language capable of modeling sophisticated natural and social phenomena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odeling </a:t>
            </a:r>
            <a:r>
              <a:rPr lang="en-US" sz="2400" dirty="0">
                <a:latin typeface="Times New Roman" panose="02020603050405020304" pitchFamily="18" charset="0"/>
                <a:cs typeface="Times New Roman" panose="02020603050405020304" pitchFamily="18" charset="0"/>
              </a:rPr>
              <a:t>substantial collections of agents evolving over </a:t>
            </a:r>
            <a:r>
              <a:rPr lang="en-US" sz="2400" dirty="0" smtClean="0">
                <a:latin typeface="Times New Roman" panose="02020603050405020304" pitchFamily="18" charset="0"/>
                <a:cs typeface="Times New Roman" panose="02020603050405020304" pitchFamily="18" charset="0"/>
              </a:rPr>
              <a:t>time</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C</a:t>
            </a:r>
            <a:r>
              <a:rPr lang="en-US" sz="2400" dirty="0" smtClean="0">
                <a:latin typeface="Times New Roman" panose="02020603050405020304" pitchFamily="18" charset="0"/>
                <a:cs typeface="Times New Roman" panose="02020603050405020304" pitchFamily="18" charset="0"/>
              </a:rPr>
              <a:t>oncurrent </a:t>
            </a:r>
            <a:r>
              <a:rPr lang="en-US" sz="2400" dirty="0">
                <a:latin typeface="Times New Roman" panose="02020603050405020304" pitchFamily="18" charset="0"/>
                <a:cs typeface="Times New Roman" panose="02020603050405020304" pitchFamily="18" charset="0"/>
              </a:rPr>
              <a:t>instructions to thousands of independent </a:t>
            </a:r>
            <a:r>
              <a:rPr lang="en-US" sz="2400" dirty="0" smtClean="0">
                <a:latin typeface="Times New Roman" panose="02020603050405020304" pitchFamily="18" charset="0"/>
                <a:cs typeface="Times New Roman" panose="02020603050405020304" pitchFamily="18" charset="0"/>
              </a:rPr>
              <a:t>agents</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I</a:t>
            </a:r>
            <a:r>
              <a:rPr lang="en-US" sz="2400" dirty="0" smtClean="0">
                <a:latin typeface="Times New Roman" panose="02020603050405020304" pitchFamily="18" charset="0"/>
                <a:cs typeface="Times New Roman" panose="02020603050405020304" pitchFamily="18" charset="0"/>
              </a:rPr>
              <a:t>nvestigate </a:t>
            </a:r>
            <a:r>
              <a:rPr lang="en-US" sz="2400" dirty="0">
                <a:latin typeface="Times New Roman" panose="02020603050405020304" pitchFamily="18" charset="0"/>
                <a:cs typeface="Times New Roman" panose="02020603050405020304" pitchFamily="18" charset="0"/>
              </a:rPr>
              <a:t>the micro-level interactions between agents leading to macro-level behavior </a:t>
            </a:r>
            <a:r>
              <a:rPr lang="en-US" sz="2400" dirty="0" smtClean="0">
                <a:latin typeface="Times New Roman" panose="02020603050405020304" pitchFamily="18" charset="0"/>
                <a:cs typeface="Times New Roman" panose="02020603050405020304" pitchFamily="18" charset="0"/>
              </a:rPr>
              <a:t>patterns [15]</a:t>
            </a:r>
            <a:endParaRPr lang="ru-RU" sz="2400" dirty="0">
              <a:latin typeface="Times New Roman" panose="02020603050405020304" pitchFamily="18" charset="0"/>
              <a:cs typeface="Times New Roman" panose="02020603050405020304" pitchFamily="18" charset="0"/>
            </a:endParaRPr>
          </a:p>
        </p:txBody>
      </p:sp>
      <p:pic>
        <p:nvPicPr>
          <p:cNvPr id="1026" name="Picture 2" descr="NetLogo Home 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0458" y="4036211"/>
            <a:ext cx="1832883" cy="1832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4600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latin typeface="Times New Roman" panose="02020603050405020304" pitchFamily="18" charset="0"/>
                <a:cs typeface="Times New Roman" panose="02020603050405020304" pitchFamily="18" charset="0"/>
              </a:rPr>
              <a:t>SCOPE AND CONSTRAINTS</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3D discrete agent-based modelling (ABM) approach </a:t>
            </a:r>
          </a:p>
          <a:p>
            <a:pPr>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Full biofilm </a:t>
            </a:r>
            <a:r>
              <a:rPr lang="en-US" sz="2400" dirty="0">
                <a:latin typeface="Times New Roman" panose="02020603050405020304" pitchFamily="18" charset="0"/>
                <a:cs typeface="Times New Roman" panose="02020603050405020304" pitchFamily="18" charset="0"/>
              </a:rPr>
              <a:t>growth </a:t>
            </a:r>
            <a:r>
              <a:rPr lang="en-US" sz="2400" dirty="0" smtClean="0">
                <a:latin typeface="Times New Roman" panose="02020603050405020304" pitchFamily="18" charset="0"/>
                <a:cs typeface="Times New Roman" panose="02020603050405020304" pitchFamily="18" charset="0"/>
              </a:rPr>
              <a:t>cycle</a:t>
            </a:r>
          </a:p>
          <a:p>
            <a:pPr>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Single-specie</a:t>
            </a: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c-di-GMP and AHL-dependent mechanism of growth</a:t>
            </a:r>
            <a:endParaRPr lang="ru-RU" sz="24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No flow condition</a:t>
            </a:r>
          </a:p>
          <a:p>
            <a:pPr>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No adhesion effects</a:t>
            </a:r>
          </a:p>
          <a:p>
            <a:pPr>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Rectangular prism world</a:t>
            </a:r>
          </a:p>
        </p:txBody>
      </p:sp>
      <p:sp>
        <p:nvSpPr>
          <p:cNvPr id="4" name="Номер слайда 3"/>
          <p:cNvSpPr>
            <a:spLocks noGrp="1"/>
          </p:cNvSpPr>
          <p:nvPr>
            <p:ph type="sldNum" sz="quarter" idx="12"/>
          </p:nvPr>
        </p:nvSpPr>
        <p:spPr/>
        <p:txBody>
          <a:bodyPr/>
          <a:lstStyle/>
          <a:p>
            <a:fld id="{118C651F-B101-4AC3-9E74-351566FC1A47}" type="slidenum">
              <a:rPr lang="ru-RU" smtClean="0"/>
              <a:t>9</a:t>
            </a:fld>
            <a:endParaRPr lang="ru-RU"/>
          </a:p>
        </p:txBody>
      </p:sp>
    </p:spTree>
    <p:extLst>
      <p:ext uri="{BB962C8B-B14F-4D97-AF65-F5344CB8AC3E}">
        <p14:creationId xmlns:p14="http://schemas.microsoft.com/office/powerpoint/2010/main" val="1889855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етро">
  <a:themeElements>
    <a:clrScheme name="Ретро">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3067</TotalTime>
  <Words>2011</Words>
  <Application>Microsoft Office PowerPoint</Application>
  <PresentationFormat>Широкоэкранный</PresentationFormat>
  <Paragraphs>204</Paragraphs>
  <Slides>26</Slides>
  <Notes>0</Notes>
  <HiddenSlides>0</HiddenSlides>
  <MMClips>2</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26</vt:i4>
      </vt:variant>
    </vt:vector>
  </HeadingPairs>
  <TitlesOfParts>
    <vt:vector size="31" baseType="lpstr">
      <vt:lpstr>Calibri</vt:lpstr>
      <vt:lpstr>Calibri Light</vt:lpstr>
      <vt:lpstr>Times New Roman</vt:lpstr>
      <vt:lpstr>Wingdings</vt:lpstr>
      <vt:lpstr>Ретро</vt:lpstr>
      <vt:lpstr>Simulation and modeling  of microorganisms in Biofilm</vt:lpstr>
      <vt:lpstr>OUTLINE:</vt:lpstr>
      <vt:lpstr>INTRODUCTION</vt:lpstr>
      <vt:lpstr>INTRODUCTION</vt:lpstr>
      <vt:lpstr>INTRODUCTION</vt:lpstr>
      <vt:lpstr>LITERATURE REVIEW: COMPUTATIONAL MODELS</vt:lpstr>
      <vt:lpstr>LITERATURE REVIEW: AVAILABLE SOFTWARES</vt:lpstr>
      <vt:lpstr>LITERATURE REVIEW: NETLOGO</vt:lpstr>
      <vt:lpstr>SCOPE AND CONSTRAINTS</vt:lpstr>
      <vt:lpstr>METHODOLOGY</vt:lpstr>
      <vt:lpstr>NETLOGO: INTERFACE</vt:lpstr>
      <vt:lpstr>Презентация PowerPoint</vt:lpstr>
      <vt:lpstr>RESULTS</vt:lpstr>
      <vt:lpstr>VISUAL COMPARISON</vt:lpstr>
      <vt:lpstr>RESULTS</vt:lpstr>
      <vt:lpstr>RESULTS</vt:lpstr>
      <vt:lpstr>RESULTS: BehaviorSpace instrument</vt:lpstr>
      <vt:lpstr>RESULTS</vt:lpstr>
      <vt:lpstr>RESULTS</vt:lpstr>
      <vt:lpstr>RESULTS</vt:lpstr>
      <vt:lpstr>DISCUSSION</vt:lpstr>
      <vt:lpstr>CONCLUSION</vt:lpstr>
      <vt:lpstr>REFERENCE LIST</vt:lpstr>
      <vt:lpstr>REFERENCE LIST</vt:lpstr>
      <vt:lpstr>REFERENCE LIST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Simulation and modelling of microorganisms in Biofilm</dc:title>
  <dc:creator>Gulzhahan Islam</dc:creator>
  <cp:lastModifiedBy>Gulzhahan Islam</cp:lastModifiedBy>
  <cp:revision>143</cp:revision>
  <dcterms:created xsi:type="dcterms:W3CDTF">2020-04-13T17:47:36Z</dcterms:created>
  <dcterms:modified xsi:type="dcterms:W3CDTF">2021-05-06T04:04:17Z</dcterms:modified>
</cp:coreProperties>
</file>