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66" r:id="rId3"/>
    <p:sldId id="270" r:id="rId4"/>
    <p:sldId id="272" r:id="rId5"/>
    <p:sldId id="276" r:id="rId6"/>
    <p:sldId id="279" r:id="rId7"/>
    <p:sldId id="280" r:id="rId8"/>
    <p:sldId id="277" r:id="rId9"/>
    <p:sldId id="282" r:id="rId10"/>
    <p:sldId id="283" r:id="rId11"/>
    <p:sldId id="273" r:id="rId12"/>
    <p:sldId id="274" r:id="rId13"/>
    <p:sldId id="275" r:id="rId14"/>
    <p:sldId id="269" r:id="rId15"/>
    <p:sldId id="271" r:id="rId16"/>
    <p:sldId id="284" r:id="rId17"/>
    <p:sldId id="268" r:id="rId18"/>
    <p:sldId id="285" r:id="rId19"/>
    <p:sldId id="261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51" autoAdjust="0"/>
  </p:normalViewPr>
  <p:slideViewPr>
    <p:cSldViewPr snapToGrid="0">
      <p:cViewPr varScale="1">
        <p:scale>
          <a:sx n="139" d="100"/>
          <a:sy n="139" d="100"/>
        </p:scale>
        <p:origin x="726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FAF-47BF-AF5C-0B2D4E2852E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AF-47BF-AF5C-0B2D4E2852E3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1FAF-47BF-AF5C-0B2D4E2852E3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1FAF-47BF-AF5C-0B2D4E2852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Короткие игры</c:v>
                </c:pt>
                <c:pt idx="1">
                  <c:v>Длинные игры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0.59</c:v>
                </c:pt>
                <c:pt idx="1">
                  <c:v>0.41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AF-47BF-AF5C-0B2D4E285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вид оценивания Вам
больше нравится?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FAF-47BF-AF5C-0B2D4E2852E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AF-47BF-AF5C-0B2D4E2852E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DC-417C-A504-079B22FA09C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EDC-417C-A504-079B22FA09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Оценка команды (при
коллективных заданиях)
</c:v>
                </c:pt>
                <c:pt idx="1">
                  <c:v>Оценка эксперта (преподавателя)
</c:v>
                </c:pt>
                <c:pt idx="2">
                  <c:v>Оценка внутриигровыми
средствами (достижение
поставленных целей)</c:v>
                </c:pt>
                <c:pt idx="3">
                  <c:v>Другое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0.23200000000000001</c:v>
                </c:pt>
                <c:pt idx="2" formatCode="0.00%">
                  <c:v>0.40799999999999997</c:v>
                </c:pt>
                <c:pt idx="3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AF-47BF-AF5C-0B2D4E285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/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ec04cd25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ec04cd25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9248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58;p13"/>
          <p:cNvPicPr preferRelativeResize="0"/>
          <p:nvPr userDrawn="1"/>
        </p:nvPicPr>
        <p:blipFill rotWithShape="1">
          <a:blip r:embed="rId2">
            <a:alphaModFix/>
          </a:blip>
          <a:srcRect l="5746" t="10160" r="7837" b="17006"/>
          <a:stretch/>
        </p:blipFill>
        <p:spPr>
          <a:xfrm>
            <a:off x="3" y="0"/>
            <a:ext cx="9143997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9;p13"/>
          <p:cNvSpPr/>
          <p:nvPr userDrawn="1"/>
        </p:nvSpPr>
        <p:spPr>
          <a:xfrm>
            <a:off x="3" y="0"/>
            <a:ext cx="9159300" cy="5143496"/>
          </a:xfrm>
          <a:prstGeom prst="rect">
            <a:avLst/>
          </a:prstGeom>
          <a:solidFill>
            <a:srgbClr val="002855">
              <a:alpha val="94380"/>
            </a:srgbClr>
          </a:solidFill>
          <a:ln w="9525" cap="flat" cmpd="sng">
            <a:solidFill>
              <a:srgbClr val="002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8" name="Google Shape;60;p13"/>
          <p:cNvPicPr preferRelativeResize="0"/>
          <p:nvPr userDrawn="1"/>
        </p:nvPicPr>
        <p:blipFill rotWithShape="1">
          <a:blip r:embed="rId3">
            <a:alphaModFix/>
          </a:blip>
          <a:srcRect l="-1110" t="300" r="1110" b="-300"/>
          <a:stretch/>
        </p:blipFill>
        <p:spPr>
          <a:xfrm>
            <a:off x="1945225" y="-602350"/>
            <a:ext cx="4864100" cy="486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bg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bg1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bg1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pic>
        <p:nvPicPr>
          <p:cNvPr id="7" name="Google Shape;78;p15"/>
          <p:cNvPicPr preferRelativeResize="0"/>
          <p:nvPr userDrawn="1"/>
        </p:nvPicPr>
        <p:blipFill rotWithShape="1">
          <a:blip r:embed="rId2">
            <a:alphaModFix/>
          </a:blip>
          <a:srcRect l="7863" r="7218"/>
          <a:stretch/>
        </p:blipFill>
        <p:spPr>
          <a:xfrm>
            <a:off x="6962775" y="2922675"/>
            <a:ext cx="2238374" cy="230655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6;p14"/>
          <p:cNvSpPr/>
          <p:nvPr userDrawn="1"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002855"/>
          </a:solidFill>
          <a:ln>
            <a:solidFill>
              <a:srgbClr val="002855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4" name="Google Shape;84;p16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85;p16"/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1"/>
          <p:cNvSpPr txBox="1"/>
          <p:nvPr userDrawn="1"/>
        </p:nvSpPr>
        <p:spPr>
          <a:xfrm>
            <a:off x="3684693" y="4881890"/>
            <a:ext cx="1774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1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www.nu.edu.kz</a:t>
            </a:r>
            <a:endParaRPr lang="ru-RU" sz="11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braryjournal.com/?detailStory=Deal-or-No-Deal-Periodicals-Price-Survey-2019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beldoc.bsuir.by/bitstream/123456789/36452/1/Bondarovets_Geymifikatsiya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u-kz.libapps.com/libguides/stats.php?action=1&amp;start_date=2018-01-01&amp;end_date=2018-12-31&amp;date_grouping=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u.kz.libguides.com/nur/home" TargetMode="External"/><Relationship Id="rId4" Type="http://schemas.openxmlformats.org/officeDocument/2006/relationships/hyperlink" Target="https://www.libraryjournal.com/?detailStory=Deal-or-No-Deal-Periodicals-Price-Survey-2019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hyperlink" Target="https://ru.wikipedia.org/wiki/Creative_Commons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libraryjournal.com/?detailStory=Deal-or-No-Deal-Periodicals-Price-Survey-2019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e.piktochart.com/" TargetMode="External"/><Relationship Id="rId3" Type="http://schemas.openxmlformats.org/officeDocument/2006/relationships/hyperlink" Target="https://freesound.org/" TargetMode="External"/><Relationship Id="rId7" Type="http://schemas.openxmlformats.org/officeDocument/2006/relationships/hyperlink" Target="https://infogram.com/" TargetMode="External"/><Relationship Id="rId2" Type="http://schemas.openxmlformats.org/officeDocument/2006/relationships/hyperlink" Target="https://www.pexel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enngage.com/" TargetMode="External"/><Relationship Id="rId5" Type="http://schemas.openxmlformats.org/officeDocument/2006/relationships/hyperlink" Target="https://www.canva.com/" TargetMode="External"/><Relationship Id="rId4" Type="http://schemas.openxmlformats.org/officeDocument/2006/relationships/hyperlink" Target="https://undraw.co/search" TargetMode="External"/><Relationship Id="rId9" Type="http://schemas.openxmlformats.org/officeDocument/2006/relationships/hyperlink" Target="https://sites.google.com/new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libeldoc.bsuir.by/bitstream/123456789/36452/1/Bondarovets_Geymifikatsiya.pdf" TargetMode="External"/><Relationship Id="rId3" Type="http://schemas.openxmlformats.org/officeDocument/2006/relationships/hyperlink" Target="https://ru.wikipedia.org/wiki/%D0%9E%D0%BF%D1%80%D0%B5%D0%B4%D0%B5%D0%BB%D0%B5%D0%BD%D0%B8%D0%B5_Open_Source" TargetMode="External"/><Relationship Id="rId7" Type="http://schemas.openxmlformats.org/officeDocument/2006/relationships/hyperlink" Target="https://www.surveymonkey.ru/mp/5-simple-employee-engagement-ideas-implement/" TargetMode="External"/><Relationship Id="rId12" Type="http://schemas.openxmlformats.org/officeDocument/2006/relationships/hyperlink" Target="https://ru.wikipedia.org/wiki/%D0%9A%D0%BE%D0%BF%D0%B8%D0%BB%D0%B5%D1%84%D1%82" TargetMode="External"/><Relationship Id="rId2" Type="http://schemas.openxmlformats.org/officeDocument/2006/relationships/hyperlink" Target="https://ru.wikipedia.org/wiki/%D0%9E%D0%BF%D1%80%D0%B5%D0%B4%D0%B5%D0%BB%D0%B5%D0%BD%D0%B8%D0%B5_%D1%81%D0%B2%D0%BE%D0%B1%D0%BE%D0%B4%D0%BD%D0%BE%D0%B3%D0%BE_%D0%BF%D1%80%D0%BE%D0%B3%D1%80%D0%B0%D0%BC%D0%BC%D0%BD%D0%BE%D0%B3%D0%BE_%D0%BE%D0%B1%D0%B5%D1%81%D0%BF%D0%B5%D1%87%D0%B5%D0%BD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amification-now.ru/wtf" TargetMode="External"/><Relationship Id="rId11" Type="http://schemas.openxmlformats.org/officeDocument/2006/relationships/hyperlink" Target="https://www.nkzu.kz/page/view?id=792&amp;lang=ru" TargetMode="External"/><Relationship Id="rId5" Type="http://schemas.openxmlformats.org/officeDocument/2006/relationships/hyperlink" Target="https://www.calltouch.ru/glossary/geymifikatsiya/" TargetMode="External"/><Relationship Id="rId10" Type="http://schemas.openxmlformats.org/officeDocument/2006/relationships/hyperlink" Target="https://te-st.ru/2015/10/02/open-source/#:~:text=Open%20Source%20%E2%80%93%20%D1%8D%D1%82%D0%BE%20%D0%BE%D1%82%D0%BA%D1%80%D1%8B%D1%82%D0%BE%D0%B5%20%D0%BF%D1%80%D0%BE%D0%B3%D1%80%D0%B0%D0%BC%D0%BC%D0%BD%D0%BE%D0%B5,%2C%20%D0%BF%D0%BE%20%D1%81%D0%B2%D0%BE%D0%B1%D0%BE%D0%B4%D0%BD%D0%BE%D0%B9%2F%D0%BE%D1%82%D0%BA%D1%80%D1%8B%D1%82%D0%BE%D0%B9%20%D0%BB%D0%B8%D1%86%D0%B5%D0%BD%D0%B7%D0%B8%D0%B8." TargetMode="External"/><Relationship Id="rId4" Type="http://schemas.openxmlformats.org/officeDocument/2006/relationships/hyperlink" Target="https://ru.wikipedia.org/wiki/Creative_Commons" TargetMode="External"/><Relationship Id="rId9" Type="http://schemas.openxmlformats.org/officeDocument/2006/relationships/hyperlink" Target="https://nu.kz.libguides.com/nu_oaweek/openaccess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vsetreningi.ru/schools/geymifikaciya/?object_type=&amp;object_id=&amp;address_id=&amp;user_id=cf9d0b45434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linefreecourse.net/lynda/gamification-of-learning-lynda-free-download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braryjournal.com/?detailStory=Deal-or-No-Deal-Periodicals-Price-Survey-2019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beldoc.bsuir.by/bitstream/123456789/36452/1/Bondarovets_Geymifikatsiya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0" y="3595158"/>
            <a:ext cx="9144000" cy="13330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2200" b="1" dirty="0"/>
              <a:t>Продвижение ИР, проведение </a:t>
            </a:r>
            <a:r>
              <a:rPr lang="ru-RU" sz="2200" b="1" dirty="0" smtClean="0"/>
              <a:t>Недели Открытого Доступа. </a:t>
            </a:r>
            <a:r>
              <a:rPr lang="ru-RU" sz="2200" b="1" dirty="0"/>
              <a:t>Трансляция опыта НУ. </a:t>
            </a:r>
            <a:r>
              <a:rPr lang="ru-RU" sz="2200" b="1" dirty="0" err="1"/>
              <a:t>LibGuide</a:t>
            </a:r>
            <a:r>
              <a:rPr lang="ru-RU" sz="2200" b="1" dirty="0"/>
              <a:t> </a:t>
            </a:r>
            <a:r>
              <a:rPr lang="ru-RU" sz="2200" b="1" dirty="0" smtClean="0"/>
              <a:t>ИР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Тойгамбаев Рустам, специалист Службы Оцифровки библиотеки Назарбаев Университета</a:t>
            </a:r>
            <a:r>
              <a:rPr lang="ru-RU" sz="2800" dirty="0"/>
              <a:t/>
            </a:r>
            <a:br>
              <a:rPr lang="ru-RU" sz="2800" dirty="0"/>
            </a:br>
            <a:endParaRPr lang="en-US" sz="28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393598001"/>
              </p:ext>
            </p:extLst>
          </p:nvPr>
        </p:nvGraphicFramePr>
        <p:xfrm>
          <a:off x="0" y="1017724"/>
          <a:ext cx="9144000" cy="3586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48357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/>
              </a:rPr>
              <a:t>Источник:</a:t>
            </a:r>
            <a:r>
              <a:rPr lang="en-US" dirty="0" smtClean="0"/>
              <a:t>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libeldoc.bsuir.by/bitstream/123456789/36452/1/Bondarovets_Geymifikatsiya.pdf</a:t>
            </a: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</p:spPr>
        <p:txBody>
          <a:bodyPr/>
          <a:lstStyle/>
          <a:p>
            <a:r>
              <a:rPr lang="ru-RU" dirty="0"/>
              <a:t>Какой вид оценивания Вам больше нравится?</a:t>
            </a:r>
          </a:p>
        </p:txBody>
      </p:sp>
    </p:spTree>
    <p:extLst>
      <p:ext uri="{BB962C8B-B14F-4D97-AF65-F5344CB8AC3E}">
        <p14:creationId xmlns:p14="http://schemas.microsoft.com/office/powerpoint/2010/main" val="132447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4.googleusercontent.com/VWGrbweOWpyd-3JSe8ix9TPVzdDZvYq46AZiNEy3LEJSTWBzdqHf4ek-HrV2KHIw_-q9_EkTlSKHjz1XfnWPuaVwy0VxxMCOWZtgdkuixeOgYa4X03HJBtX9hQ1zHpGBVr7Ja4T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920" y="198119"/>
            <a:ext cx="3502025" cy="473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4.googleusercontent.com/-qNM-mT6jbvs_WeTGXa_r6gFxnufZT6xNj_cwb_kj8gPDO7k8jAZ5jt9l4SnM4eAWKcsEdLciNaMUEJzo1oCOg570lB9yfmEdzUEJW0Z7lA7y-Ce0BhPM85YvHP2RT2SwDQrGpf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" y="198118"/>
            <a:ext cx="5127625" cy="301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4.googleusercontent.com/SyzsX8_ZIAF4wV-g3JQQXn9vIfIKfvxeLSPOw-XCwc7prltWgxXXn_JnLDvyqLrz8bUfR4a6ZTDZr-mfANLpk0aiTe9R7p-vRrEfVC6Z6Y_cbkT_7bOEsRwJAVPnlDgS8ii0M-cX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2" t="14357" r="10593" b="46872"/>
          <a:stretch/>
        </p:blipFill>
        <p:spPr bwMode="auto">
          <a:xfrm>
            <a:off x="952817" y="3291840"/>
            <a:ext cx="358902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77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0675" y="108267"/>
            <a:ext cx="8507944" cy="4937357"/>
            <a:chOff x="368300" y="98742"/>
            <a:chExt cx="8507944" cy="4937357"/>
          </a:xfrm>
        </p:grpSpPr>
        <p:pic>
          <p:nvPicPr>
            <p:cNvPr id="4098" name="Picture 2" descr="https://lh4.googleusercontent.com/wW3KTg1191uh6FB0mU9Zhvp0VVZ07of2yFHHYGHMoDcPVIUmwLlWoeMGm6BCJc2OeVlfEkap8hq34wRVStuT3JbNY79CFg4tZsoyRvafKKO7sFN2VRTrunncrFRGobIrlPvc6Pu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300" y="98742"/>
              <a:ext cx="3609368" cy="2408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https://lh4.googleusercontent.com/sBy5VjmTsMBL9k7agGp0XBumnGLRSGjvcCQ7zjZ7QQmv15hf7iGSbPiAs0IsDI2obzeytMtIBFzJOiCQR4umH0kumshD0ryxb0zAy-7KfPouRyhfJrHYNBI5yLCEmCuIeLVv1ZzQ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1029" y="163003"/>
              <a:ext cx="2338622" cy="1554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https://lh3.googleusercontent.com/3V3H-waInDp7oAJbDYH1g-nX0NRaCbu335jpi1W09UoDlsFx1_WGeO1kMMbHisDWy8T1tug5OR56yhQuxpcHj9yT5YAjHQt5BxyWxAK5BPXQfTTZ06SVbsuozHBbH0wq5A1zYze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481" y="1810469"/>
              <a:ext cx="2333658" cy="1554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https://lh5.googleusercontent.com/seXI6GEf0tWDLvHl8dWm2z50wlXo2puIiCQ6_uy0UHPkkloWykCJp3UNjrXvoBbtPxYlzd6LBRps8YYcJRfwlljRredymvna2_gIqOkThV4iHS3CmEIBDFLKv7mCe6AXBHs8UoOz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300" y="2629852"/>
              <a:ext cx="3609368" cy="2406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6" name="Picture 10" descr="https://lh3.googleusercontent.com/gW8FDVe2RQSD87UawPn4zv2SHFepDNgydVV7leYZxLGFeqf6DIKPejwTuUELx26xi8GaFxHgHqkaPzqBoMF9M8kwhCHqTFKEmCgT8K3bXQQxG5nRhNkaT_faIQ-DfCUTiggbg3L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3012" y="163003"/>
              <a:ext cx="2333232" cy="15606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8" name="Picture 12" descr="https://lh3.googleusercontent.com/g7HUxHEcyLG7EaXZDOPh60OVYPgFC9A1oEsypypFADLoZyZVx7ulr8PfWvhSp00_f5x_lizt4S_0RG9IhTR2o2X0Y4Rb87R9nawViS4jhcxGbjSWOcRAItW3oVqtL_xXr4z_w4zZ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2541" y="3457934"/>
              <a:ext cx="2331720" cy="1554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10" name="Picture 14" descr="https://lh6.googleusercontent.com/yXQiMJ_NHj6IoXck9uURhQ8zjMC2KKnDRfzLsBoeptF45PrSm4B9nEAxDfp61edQ8xjg4xnjXPFpqypNMXisdFKJ35__B_1fCpoFg7ibcX8-HP6Z24T83uSnLaiU3-Ev6atmyCs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9134" y="1810469"/>
              <a:ext cx="2239106" cy="3201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7034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LIBGUIDE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dirty="0">
                <a:solidFill>
                  <a:schemeClr val="bg1"/>
                </a:solidFill>
              </a:rPr>
              <a:t>HTML не требуется</a:t>
            </a:r>
            <a:endParaRPr lang="en-US" sz="1600" b="1" dirty="0">
              <a:solidFill>
                <a:schemeClr val="bg1"/>
              </a:solidFill>
            </a:endParaRPr>
          </a:p>
          <a:p>
            <a:pPr marL="139700" indent="0" algn="just">
              <a:buNone/>
            </a:pPr>
            <a:r>
              <a:rPr lang="ru-RU" sz="1600" dirty="0">
                <a:solidFill>
                  <a:schemeClr val="bg1"/>
                </a:solidFill>
              </a:rPr>
              <a:t>Наш интерфейс point-and-click позволяет создавать красивый контент без каких-либо навыков программирования.</a:t>
            </a:r>
          </a:p>
          <a:p>
            <a:pPr marL="139700" indent="0" algn="just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Встроенная проверка ссылок</a:t>
            </a:r>
          </a:p>
          <a:p>
            <a:pPr marL="13970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Поиск поврежденных ссылок, чтобы вам не пришлось беспокоиться о том, что ваши пользователи обнаружат поврежденные или просроченные ссылки.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832400" y="1152475"/>
            <a:ext cx="3787725" cy="3416400"/>
          </a:xfrm>
        </p:spPr>
        <p:txBody>
          <a:bodyPr/>
          <a:lstStyle/>
          <a:p>
            <a:r>
              <a:rPr lang="ru-RU" sz="1600" b="1" dirty="0">
                <a:solidFill>
                  <a:schemeClr val="bg1"/>
                </a:solidFill>
              </a:rPr>
              <a:t>Поддержка мультимедиа</a:t>
            </a:r>
            <a:endParaRPr lang="en-US" sz="1600" b="1" dirty="0">
              <a:solidFill>
                <a:schemeClr val="bg1"/>
              </a:solidFill>
            </a:endParaRPr>
          </a:p>
          <a:p>
            <a:pPr marL="13970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Легко вставлять видеоклипы, фотографии, обложки книг... и любые другие материалы.</a:t>
            </a:r>
          </a:p>
          <a:p>
            <a:pPr marL="139700" indent="0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Встроенные инструменты отчетности</a:t>
            </a:r>
          </a:p>
          <a:p>
            <a:pPr marL="13970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Огромные возможности для отслеживания использования материалов и ссылок, размещенных в </a:t>
            </a:r>
            <a:r>
              <a:rPr lang="en-US" sz="1600" dirty="0" err="1">
                <a:solidFill>
                  <a:schemeClr val="bg1"/>
                </a:solidFill>
              </a:rPr>
              <a:t>LibGuide</a:t>
            </a:r>
            <a:r>
              <a:rPr lang="ru-RU" sz="1600" dirty="0">
                <a:solidFill>
                  <a:schemeClr val="bg1"/>
                </a:solidFill>
              </a:rPr>
              <a:t> в реальном времени.</a:t>
            </a:r>
            <a:endParaRPr lang="en-US" sz="1600" dirty="0">
              <a:solidFill>
                <a:schemeClr val="bg1"/>
              </a:solidFill>
            </a:endParaRPr>
          </a:p>
          <a:p>
            <a:pPr marL="13970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Пример: </a:t>
            </a:r>
            <a:r>
              <a:rPr lang="ru-RU" sz="1600" dirty="0">
                <a:solidFill>
                  <a:schemeClr val="bg1"/>
                </a:solidFill>
                <a:hlinkClick r:id="rId3"/>
              </a:rPr>
              <a:t>ссылка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8357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/>
              </a:rPr>
              <a:t>Источник:</a:t>
            </a:r>
            <a:r>
              <a:rPr lang="en-US" dirty="0" smtClean="0"/>
              <a:t> </a:t>
            </a:r>
            <a:r>
              <a:rPr lang="en-US" dirty="0">
                <a:hlinkClick r:id="rId5"/>
              </a:rPr>
              <a:t>https://nu.kz.libguides.com/nur/home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77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CREATIVE COMMONS</a:t>
            </a:r>
            <a:r>
              <a:rPr lang="ru-RU" dirty="0" smtClean="0">
                <a:solidFill>
                  <a:schemeClr val="bg1"/>
                </a:solidFill>
              </a:rPr>
              <a:t> ЛИЦЕНЗИИ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899510"/>
              </p:ext>
            </p:extLst>
          </p:nvPr>
        </p:nvGraphicFramePr>
        <p:xfrm>
          <a:off x="311700" y="1152475"/>
          <a:ext cx="8520600" cy="3258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6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6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89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4934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Список элементов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32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Атрибуция</a:t>
                      </a:r>
                      <a:r>
                        <a:rPr lang="ru-RU" sz="1600" b="1" baseline="0" dirty="0" smtClean="0">
                          <a:solidFill>
                            <a:schemeClr val="bg1"/>
                          </a:solidFill>
                        </a:rPr>
                        <a:t> (цитирование)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0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Пользователь должен указать авторство произведения.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32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Копилефт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Производные произведения обязательно должны распространяться на условиях этой же лицензии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32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Некоммерческое использование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0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Запрещается использование произведения в целях получения прибыли.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32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Запрет производных</a:t>
                      </a:r>
                      <a:r>
                        <a:rPr lang="ru-RU" sz="1600" b="1" baseline="0" dirty="0" smtClean="0">
                          <a:solidFill>
                            <a:schemeClr val="bg1"/>
                          </a:solidFill>
                        </a:rPr>
                        <a:t> работ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0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Запрещается создавать производные произведения на основе данного произведения.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44" name="Picture 20" descr="https://upload.wikimedia.org/wikipedia/commons/thumb/3/3c/Cc-by_new.svg/240px-Cc-by_new.svg.png?uselang=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05050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upload.wikimedia.org/wikipedia/commons/thumb/d/db/Cc-nc.svg/240px-Cc-nc.svg.png?uselang=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68328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upload.wikimedia.org/wikipedia/commons/thumb/2/29/Cc-sa.svg/240px-Cc-sa.svg.png?uselang=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79847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upload.wikimedia.org/wikipedia/commons/thumb/c/c7/Cc-nd.svg/240px-Cc-nd.svg.png?uselang=r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48240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0" y="48357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6"/>
              </a:rPr>
              <a:t>Источник:</a:t>
            </a:r>
            <a:r>
              <a:rPr lang="en-US" dirty="0" smtClean="0"/>
              <a:t> </a:t>
            </a:r>
            <a:r>
              <a:rPr lang="en-US" dirty="0" smtClean="0">
                <a:hlinkClick r:id="rId7"/>
              </a:rPr>
              <a:t>https://ru.wikipedia.org/wiki/Creative_Commons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74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ссылки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</p:spPr>
        <p:txBody>
          <a:bodyPr/>
          <a:lstStyle/>
          <a:p>
            <a:pPr marL="139700" indent="0">
              <a:buNone/>
            </a:pP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www.pexels.com</a:t>
            </a:r>
            <a:endParaRPr lang="en-US" sz="1800" dirty="0" smtClean="0"/>
          </a:p>
          <a:p>
            <a:pPr marL="139700" indent="0">
              <a:buNone/>
            </a:pPr>
            <a:r>
              <a:rPr lang="en-US" sz="1800" dirty="0" smtClean="0">
                <a:hlinkClick r:id="rId3"/>
              </a:rPr>
              <a:t>https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freesound.org</a:t>
            </a:r>
            <a:endParaRPr lang="en-US" sz="1800" dirty="0" smtClean="0"/>
          </a:p>
          <a:p>
            <a:pPr marL="139700" indent="0">
              <a:buNone/>
            </a:pPr>
            <a:r>
              <a:rPr lang="en-US" sz="1800" dirty="0" smtClean="0">
                <a:hlinkClick r:id="rId4"/>
              </a:rPr>
              <a:t>https</a:t>
            </a:r>
            <a:r>
              <a:rPr lang="en-US" sz="1800" dirty="0">
                <a:hlinkClick r:id="rId4"/>
              </a:rPr>
              <a:t>://</a:t>
            </a:r>
            <a:r>
              <a:rPr lang="en-US" sz="1800" dirty="0" smtClean="0">
                <a:hlinkClick r:id="rId4"/>
              </a:rPr>
              <a:t>undraw.co/search</a:t>
            </a:r>
            <a:endParaRPr lang="ru-RU" sz="1800" dirty="0" smtClean="0"/>
          </a:p>
          <a:p>
            <a:pPr marL="139700" indent="0">
              <a:buNone/>
            </a:pPr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www.canva.com</a:t>
            </a:r>
            <a:endParaRPr lang="en-US" sz="1800" dirty="0" smtClean="0"/>
          </a:p>
          <a:p>
            <a:pPr marL="139700" indent="0">
              <a:buNone/>
            </a:pPr>
            <a:r>
              <a:rPr lang="en-US" sz="1800" dirty="0">
                <a:hlinkClick r:id="rId6"/>
              </a:rPr>
              <a:t>https://</a:t>
            </a:r>
            <a:r>
              <a:rPr lang="en-US" sz="1800" dirty="0" smtClean="0">
                <a:hlinkClick r:id="rId6"/>
              </a:rPr>
              <a:t>venngage.com</a:t>
            </a:r>
            <a:endParaRPr lang="en-US" sz="1800" dirty="0" smtClean="0"/>
          </a:p>
          <a:p>
            <a:pPr marL="139700" indent="0">
              <a:buNone/>
            </a:pPr>
            <a:r>
              <a:rPr lang="en-US" sz="1800" dirty="0">
                <a:hlinkClick r:id="rId7"/>
              </a:rPr>
              <a:t>https://</a:t>
            </a:r>
            <a:r>
              <a:rPr lang="en-US" sz="1800" dirty="0" smtClean="0">
                <a:hlinkClick r:id="rId7"/>
              </a:rPr>
              <a:t>infogram.com</a:t>
            </a:r>
            <a:endParaRPr lang="en-US" sz="1800" dirty="0" smtClean="0"/>
          </a:p>
          <a:p>
            <a:pPr marL="139700" indent="0">
              <a:buNone/>
            </a:pPr>
            <a:r>
              <a:rPr lang="en-US" sz="1800" dirty="0">
                <a:hlinkClick r:id="rId8"/>
              </a:rPr>
              <a:t>https://</a:t>
            </a:r>
            <a:r>
              <a:rPr lang="en-US" sz="1800" dirty="0" smtClean="0">
                <a:hlinkClick r:id="rId8"/>
              </a:rPr>
              <a:t>create.piktochart.com</a:t>
            </a:r>
            <a:endParaRPr lang="en-US" sz="1800" dirty="0" smtClean="0"/>
          </a:p>
          <a:p>
            <a:pPr marL="139700" indent="0">
              <a:buNone/>
            </a:pPr>
            <a:r>
              <a:rPr lang="en-US" sz="1800" dirty="0">
                <a:hlinkClick r:id="rId6"/>
              </a:rPr>
              <a:t>https://</a:t>
            </a:r>
            <a:r>
              <a:rPr lang="en-US" sz="1800" dirty="0" smtClean="0">
                <a:hlinkClick r:id="rId6"/>
              </a:rPr>
              <a:t>venngage.com</a:t>
            </a:r>
            <a:endParaRPr lang="en-US" sz="1800" dirty="0" smtClean="0"/>
          </a:p>
          <a:p>
            <a:pPr marL="139700" indent="0">
              <a:buNone/>
            </a:pPr>
            <a:r>
              <a:rPr lang="en-US" sz="1800" dirty="0">
                <a:hlinkClick r:id="rId9"/>
              </a:rPr>
              <a:t>https://</a:t>
            </a:r>
            <a:r>
              <a:rPr lang="en-US" sz="1800" dirty="0" smtClean="0">
                <a:hlinkClick r:id="rId9"/>
              </a:rPr>
              <a:t>sites.google.com/new</a:t>
            </a:r>
            <a:endParaRPr lang="en-US" sz="1800" dirty="0" smtClean="0"/>
          </a:p>
          <a:p>
            <a:pPr marL="139700" indent="0">
              <a:buNone/>
            </a:pPr>
            <a:endParaRPr lang="en-US" sz="1800" dirty="0" smtClean="0"/>
          </a:p>
          <a:p>
            <a:pPr marL="139700" indent="0">
              <a:buNone/>
            </a:pPr>
            <a:endParaRPr lang="en-US" sz="1800" dirty="0" smtClean="0"/>
          </a:p>
          <a:p>
            <a:pPr marL="139700" indent="0">
              <a:buNone/>
            </a:pPr>
            <a:endParaRPr lang="en-US" sz="1800" dirty="0" smtClean="0"/>
          </a:p>
          <a:p>
            <a:pPr marL="13970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27008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программы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</p:spPr>
        <p:txBody>
          <a:bodyPr/>
          <a:lstStyle/>
          <a:p>
            <a:r>
              <a:rPr lang="en-US" sz="1800" dirty="0" smtClean="0"/>
              <a:t>Adobe Acrobat Reader</a:t>
            </a:r>
          </a:p>
          <a:p>
            <a:r>
              <a:rPr lang="en-US" sz="1800" dirty="0" smtClean="0"/>
              <a:t>Adobe Photoshop</a:t>
            </a:r>
          </a:p>
          <a:p>
            <a:r>
              <a:rPr lang="en-US" sz="1800" dirty="0" smtClean="0"/>
              <a:t>Adobe Premiere Pro</a:t>
            </a:r>
            <a:endParaRPr lang="ru-RU" sz="1800" dirty="0" smtClean="0"/>
          </a:p>
          <a:p>
            <a:r>
              <a:rPr lang="en-US" sz="1800" dirty="0"/>
              <a:t>OBS </a:t>
            </a:r>
            <a:r>
              <a:rPr lang="en-US" sz="1800" dirty="0" smtClean="0"/>
              <a:t>Studio</a:t>
            </a:r>
            <a:endParaRPr lang="ru-RU" sz="1800" dirty="0" smtClean="0"/>
          </a:p>
          <a:p>
            <a:r>
              <a:rPr lang="en-US" sz="1800" dirty="0" err="1" smtClean="0"/>
              <a:t>Bandicam</a:t>
            </a:r>
            <a:endParaRPr lang="en-US" sz="1800" dirty="0" smtClean="0"/>
          </a:p>
          <a:p>
            <a:r>
              <a:rPr lang="en-US" sz="1800" dirty="0" err="1"/>
              <a:t>Ezvid</a:t>
            </a:r>
            <a:r>
              <a:rPr lang="en-US" sz="1800" dirty="0"/>
              <a:t> Video Maker </a:t>
            </a:r>
            <a:endParaRPr lang="en-US" sz="1800" dirty="0" smtClean="0"/>
          </a:p>
          <a:p>
            <a:r>
              <a:rPr lang="en-US" sz="1800" dirty="0" err="1" smtClean="0"/>
              <a:t>HandBrake</a:t>
            </a:r>
            <a:endParaRPr lang="en-US" sz="1800" dirty="0" smtClean="0"/>
          </a:p>
          <a:p>
            <a:r>
              <a:rPr lang="en-US" sz="1800" dirty="0" err="1"/>
              <a:t>DaVinci</a:t>
            </a:r>
            <a:r>
              <a:rPr lang="en-US" sz="1800" dirty="0"/>
              <a:t> Resolve 17</a:t>
            </a:r>
            <a:endParaRPr lang="en-US" sz="1800" dirty="0" smtClean="0"/>
          </a:p>
          <a:p>
            <a:r>
              <a:rPr lang="en-US" sz="1800" dirty="0" err="1" smtClean="0"/>
              <a:t>Gihosoft</a:t>
            </a:r>
            <a:r>
              <a:rPr lang="en-US" sz="1800" dirty="0" smtClean="0"/>
              <a:t> Video Editor</a:t>
            </a:r>
          </a:p>
          <a:p>
            <a:r>
              <a:rPr lang="en-US" sz="1800" dirty="0" smtClean="0"/>
              <a:t>Google Apps (Slides, Sheets, Docs</a:t>
            </a:r>
            <a:r>
              <a:rPr lang="ru-RU" sz="1800" dirty="0" smtClean="0"/>
              <a:t> и др.)</a:t>
            </a:r>
            <a:endParaRPr lang="en-US" sz="1800" dirty="0" smtClean="0"/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03508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использованной литературы: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152474"/>
            <a:ext cx="8520600" cy="3991025"/>
          </a:xfrm>
        </p:spPr>
        <p:txBody>
          <a:bodyPr/>
          <a:lstStyle/>
          <a:p>
            <a:pPr marL="139700" indent="0">
              <a:buNone/>
            </a:pPr>
            <a:r>
              <a:rPr lang="ru-RU" sz="1800" dirty="0" smtClean="0">
                <a:hlinkClick r:id="rId2"/>
              </a:rPr>
              <a:t>Определение свободного программного обеспечения</a:t>
            </a:r>
            <a:endParaRPr lang="ru-RU" sz="1800" dirty="0" smtClean="0"/>
          </a:p>
          <a:p>
            <a:pPr marL="139700" indent="0">
              <a:buNone/>
            </a:pPr>
            <a:r>
              <a:rPr lang="en-US" sz="1800" dirty="0" smtClean="0">
                <a:hlinkClick r:id="rId3"/>
              </a:rPr>
              <a:t>Open Source</a:t>
            </a:r>
            <a:endParaRPr lang="ru-RU" sz="1800" dirty="0" smtClean="0"/>
          </a:p>
          <a:p>
            <a:pPr marL="139700" indent="0">
              <a:buNone/>
            </a:pPr>
            <a:r>
              <a:rPr lang="en-US" sz="1800" dirty="0" smtClean="0">
                <a:hlinkClick r:id="rId4"/>
              </a:rPr>
              <a:t>Creative Commons</a:t>
            </a:r>
            <a:endParaRPr lang="ru-RU" sz="1800" dirty="0" smtClean="0"/>
          </a:p>
          <a:p>
            <a:pPr marL="139700" indent="0">
              <a:buNone/>
            </a:pPr>
            <a:r>
              <a:rPr lang="ru-RU" sz="1800" dirty="0" err="1" smtClean="0">
                <a:hlinkClick r:id="rId5"/>
              </a:rPr>
              <a:t>Геймификация</a:t>
            </a:r>
            <a:r>
              <a:rPr lang="ru-RU" sz="1800" dirty="0" smtClean="0">
                <a:hlinkClick r:id="rId5"/>
              </a:rPr>
              <a:t> 1</a:t>
            </a:r>
            <a:endParaRPr lang="ru-RU" sz="1800" dirty="0" smtClean="0"/>
          </a:p>
          <a:p>
            <a:pPr marL="139700" indent="0">
              <a:buNone/>
            </a:pPr>
            <a:r>
              <a:rPr lang="ru-RU" sz="1800" dirty="0" err="1" smtClean="0">
                <a:hlinkClick r:id="rId6"/>
              </a:rPr>
              <a:t>Геймификация</a:t>
            </a:r>
            <a:r>
              <a:rPr lang="ru-RU" sz="1800" dirty="0" smtClean="0">
                <a:hlinkClick r:id="rId6"/>
              </a:rPr>
              <a:t> 2</a:t>
            </a:r>
            <a:endParaRPr lang="en-US" sz="1800" dirty="0"/>
          </a:p>
          <a:p>
            <a:pPr marL="139700" indent="0">
              <a:buNone/>
            </a:pPr>
            <a:r>
              <a:rPr lang="ru-RU" sz="1800" dirty="0" smtClean="0">
                <a:hlinkClick r:id="rId7"/>
              </a:rPr>
              <a:t>Мотивация</a:t>
            </a:r>
            <a:endParaRPr lang="ru-RU" sz="1800" dirty="0" smtClean="0"/>
          </a:p>
          <a:p>
            <a:pPr marL="139700" indent="0">
              <a:buNone/>
            </a:pPr>
            <a:r>
              <a:rPr lang="ru-RU" sz="1800" dirty="0" err="1" smtClean="0">
                <a:hlinkClick r:id="rId8"/>
              </a:rPr>
              <a:t>Геймификация</a:t>
            </a:r>
            <a:r>
              <a:rPr lang="ru-RU" sz="1800" dirty="0" smtClean="0">
                <a:hlinkClick r:id="rId8"/>
              </a:rPr>
              <a:t> в жизни студента</a:t>
            </a:r>
            <a:endParaRPr lang="ru-RU" sz="1800" dirty="0" smtClean="0"/>
          </a:p>
          <a:p>
            <a:pPr marL="139700" indent="0">
              <a:buNone/>
            </a:pPr>
            <a:r>
              <a:rPr lang="en-US" sz="1800" dirty="0" err="1" smtClean="0">
                <a:hlinkClick r:id="rId9"/>
              </a:rPr>
              <a:t>LibGuide</a:t>
            </a:r>
            <a:r>
              <a:rPr lang="en-US" sz="1800" dirty="0" smtClean="0">
                <a:hlinkClick r:id="rId9"/>
              </a:rPr>
              <a:t> </a:t>
            </a:r>
            <a:r>
              <a:rPr lang="en-US" sz="1800" dirty="0" smtClean="0">
                <a:hlinkClick r:id="rId9"/>
              </a:rPr>
              <a:t>OAW</a:t>
            </a:r>
            <a:endParaRPr lang="ru-RU" sz="1800" dirty="0" smtClean="0"/>
          </a:p>
          <a:p>
            <a:pPr marL="139700" indent="0">
              <a:buNone/>
            </a:pPr>
            <a:r>
              <a:rPr lang="en-US" sz="1800" dirty="0" smtClean="0">
                <a:hlinkClick r:id="rId10"/>
              </a:rPr>
              <a:t>Open Source</a:t>
            </a:r>
            <a:endParaRPr lang="en-US" sz="1800" dirty="0" smtClean="0"/>
          </a:p>
          <a:p>
            <a:pPr marL="139700" indent="0">
              <a:buNone/>
            </a:pPr>
            <a:r>
              <a:rPr lang="en-US" sz="1800" dirty="0">
                <a:hlinkClick r:id="rId11"/>
              </a:rPr>
              <a:t>https://</a:t>
            </a:r>
            <a:r>
              <a:rPr lang="en-US" sz="1800" dirty="0" smtClean="0">
                <a:hlinkClick r:id="rId11"/>
              </a:rPr>
              <a:t>www.nkzu.kz/page/view?id=792&amp;lang=ru</a:t>
            </a:r>
            <a:endParaRPr lang="en-US" sz="1800" dirty="0" smtClean="0"/>
          </a:p>
          <a:p>
            <a:pPr marL="139700" indent="0">
              <a:buNone/>
            </a:pPr>
            <a:r>
              <a:rPr lang="ru-RU" sz="1800" dirty="0" err="1" smtClean="0">
                <a:hlinkClick r:id="rId12"/>
              </a:rPr>
              <a:t>Копилефт</a:t>
            </a:r>
            <a:endParaRPr lang="en-US" sz="1800" dirty="0" smtClean="0"/>
          </a:p>
          <a:p>
            <a:pPr marL="139700" indent="0">
              <a:buNone/>
            </a:pPr>
            <a:endParaRPr lang="en-US" sz="1800" dirty="0" smtClean="0"/>
          </a:p>
          <a:p>
            <a:pPr marL="139700" indent="0">
              <a:buNone/>
            </a:pPr>
            <a:endParaRPr lang="ru-RU" sz="1800" dirty="0"/>
          </a:p>
          <a:p>
            <a:pPr marL="139700" indent="0">
              <a:buNone/>
            </a:pPr>
            <a:endParaRPr lang="en-US" sz="1800" dirty="0" smtClean="0"/>
          </a:p>
          <a:p>
            <a:pPr marL="13970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225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использованной литературы: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152474"/>
            <a:ext cx="8520600" cy="3991025"/>
          </a:xfrm>
        </p:spPr>
        <p:txBody>
          <a:bodyPr/>
          <a:lstStyle/>
          <a:p>
            <a:pPr marL="139700" indent="0">
              <a:buNone/>
            </a:pPr>
            <a:r>
              <a:rPr lang="ru-RU" sz="1800" dirty="0" err="1" smtClean="0">
                <a:hlinkClick r:id="rId2"/>
              </a:rPr>
              <a:t>Геймификация</a:t>
            </a:r>
            <a:r>
              <a:rPr lang="ru-RU" sz="1800" dirty="0" smtClean="0">
                <a:hlinkClick r:id="rId2"/>
              </a:rPr>
              <a:t> 3</a:t>
            </a:r>
            <a:endParaRPr lang="en-US" sz="1800" dirty="0" smtClean="0"/>
          </a:p>
          <a:p>
            <a:pPr marL="13970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91206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567" y="1608983"/>
            <a:ext cx="3456412" cy="1838643"/>
          </a:xfrm>
        </p:spPr>
        <p:txBody>
          <a:bodyPr/>
          <a:lstStyle/>
          <a:p>
            <a:r>
              <a:rPr lang="ru-RU" dirty="0" smtClean="0"/>
              <a:t>Большое спасибо!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9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Глоссарий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</p:spPr>
        <p:txBody>
          <a:bodyPr/>
          <a:lstStyle/>
          <a:p>
            <a:pPr marL="139700" indent="0">
              <a:buNone/>
            </a:pPr>
            <a:r>
              <a:rPr lang="ru-RU" b="1" dirty="0" smtClean="0"/>
              <a:t>OPEN SOURCE </a:t>
            </a:r>
            <a:r>
              <a:rPr lang="ru-RU" dirty="0" smtClean="0"/>
              <a:t>-</a:t>
            </a:r>
            <a:r>
              <a:rPr lang="ru-RU" b="1" dirty="0" smtClean="0"/>
              <a:t> </a:t>
            </a:r>
            <a:r>
              <a:rPr lang="ru-RU" dirty="0" smtClean="0"/>
              <a:t>это </a:t>
            </a:r>
            <a:r>
              <a:rPr lang="ru-RU" dirty="0"/>
              <a:t>открытое программное обеспечение, альтернативное название свободного программного обеспечения, введенное </a:t>
            </a:r>
            <a:r>
              <a:rPr lang="ru-RU" dirty="0" smtClean="0"/>
              <a:t>из-за </a:t>
            </a:r>
            <a:r>
              <a:rPr lang="ru-RU" dirty="0"/>
              <a:t>неоднозначности выражения «</a:t>
            </a:r>
            <a:r>
              <a:rPr lang="ru-RU" dirty="0" err="1"/>
              <a:t>free</a:t>
            </a:r>
            <a:r>
              <a:rPr lang="ru-RU" dirty="0"/>
              <a:t> </a:t>
            </a:r>
            <a:r>
              <a:rPr lang="ru-RU" dirty="0" err="1"/>
              <a:t>software</a:t>
            </a:r>
            <a:r>
              <a:rPr lang="ru-RU" dirty="0"/>
              <a:t>» в английском языке. Выражение означает доступность произведения и материалов, использованных для его создания, по свободной/открытой лицензии</a:t>
            </a:r>
            <a:r>
              <a:rPr lang="ru-RU" dirty="0" smtClean="0"/>
              <a:t>.</a:t>
            </a:r>
          </a:p>
          <a:p>
            <a:pPr marL="139700" indent="0">
              <a:buNone/>
            </a:pPr>
            <a:r>
              <a:rPr lang="ru-RU" b="1" dirty="0"/>
              <a:t>OPEN ACCESS (ОТКРЫТЫЙ ДОСТУП) </a:t>
            </a:r>
            <a:r>
              <a:rPr lang="ru-RU" dirty="0"/>
              <a:t>- бесплатный, быстрый, постоянный, полнотекстовый доступ в режиме реального времени к научным и учебным материалам, реализуемый для любого пользователя в глобальной информационной сети без каких-либо ограничений как по инструментам доступа, так и по дальнейшему использованию (например, лицензионных). Режим открытого доступа может применяться ко всем формам опубликованных результатов исследований, в том числе к статьям рецензируемых и не рецензируемых научных журналов.</a:t>
            </a:r>
          </a:p>
          <a:p>
            <a:pPr marL="139700" indent="0">
              <a:buNone/>
            </a:pPr>
            <a:r>
              <a:rPr lang="ru-RU" b="1" dirty="0"/>
              <a:t>КОПИЛЕФТ</a:t>
            </a:r>
            <a:r>
              <a:rPr lang="ru-RU" dirty="0"/>
              <a:t> - лицензия, которая:</a:t>
            </a:r>
          </a:p>
          <a:p>
            <a:r>
              <a:rPr lang="ru-RU" dirty="0"/>
              <a:t>позволяет использовать оригинальные (исходные) работы при создании новых (производных) работ без получения разрешения владельца авторского права;</a:t>
            </a:r>
          </a:p>
          <a:p>
            <a:r>
              <a:rPr lang="ru-RU" dirty="0"/>
              <a:t>требует, чтобы два пункта этого списка присутствовали в лицензии производной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217808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Глоссарий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</p:spPr>
        <p:txBody>
          <a:bodyPr/>
          <a:lstStyle/>
          <a:p>
            <a:pPr marL="139700" indent="0">
              <a:buNone/>
            </a:pPr>
            <a:r>
              <a:rPr lang="ru-RU" b="1" dirty="0" smtClean="0"/>
              <a:t>ОТКРЫТОЕ ЛИЦЕНЗИОННОЕ СОГЛАШЕНИЕ (</a:t>
            </a:r>
            <a:r>
              <a:rPr lang="en-US" b="1" dirty="0" smtClean="0"/>
              <a:t>GENERAL PUBLIC LICENSE</a:t>
            </a:r>
            <a:r>
              <a:rPr lang="ru-RU" b="1" dirty="0" smtClean="0"/>
              <a:t>) </a:t>
            </a:r>
            <a:r>
              <a:rPr lang="ru-RU" dirty="0" smtClean="0"/>
              <a:t>- лицензия</a:t>
            </a:r>
            <a:r>
              <a:rPr lang="en-US" dirty="0"/>
              <a:t> </a:t>
            </a:r>
            <a:r>
              <a:rPr lang="ru-RU" dirty="0"/>
              <a:t>для свободных </a:t>
            </a:r>
            <a:r>
              <a:rPr lang="ru-RU" dirty="0" smtClean="0"/>
              <a:t>программ, которая была создана для того, чтобы люди </a:t>
            </a:r>
            <a:r>
              <a:rPr lang="ru-RU" dirty="0"/>
              <a:t>могли </a:t>
            </a:r>
            <a:r>
              <a:rPr lang="ru-RU" dirty="0" err="1"/>
              <a:t>перераспространять</a:t>
            </a:r>
            <a:r>
              <a:rPr lang="ru-RU" dirty="0"/>
              <a:t> и улучшать ее вместе с программами, которые она </a:t>
            </a:r>
            <a:r>
              <a:rPr lang="ru-RU" dirty="0" smtClean="0"/>
              <a:t>описывает.</a:t>
            </a:r>
          </a:p>
          <a:p>
            <a:pPr marL="139700" indent="0">
              <a:buNone/>
            </a:pPr>
            <a:r>
              <a:rPr lang="ru-RU" b="1" dirty="0" smtClean="0"/>
              <a:t>ГЕЙМИФИКАЦИЯ</a:t>
            </a:r>
            <a:r>
              <a:rPr lang="ru-RU" dirty="0"/>
              <a:t> </a:t>
            </a:r>
            <a:r>
              <a:rPr lang="ru-RU" dirty="0" smtClean="0"/>
              <a:t>- это </a:t>
            </a:r>
            <a:r>
              <a:rPr lang="ru-RU" dirty="0"/>
              <a:t>использование игровых подходов, которые широко распространены в компьютерных играх, для неигровых процессов, что позволяет повысить </a:t>
            </a:r>
            <a:r>
              <a:rPr lang="ru-RU" dirty="0" err="1"/>
              <a:t>вовлечённость</a:t>
            </a:r>
            <a:r>
              <a:rPr lang="ru-RU" dirty="0"/>
              <a:t> участников в решение прикладных задач, использование продуктов, услуг, усилить лояльность клиентов.</a:t>
            </a:r>
          </a:p>
        </p:txBody>
      </p:sp>
    </p:spTree>
    <p:extLst>
      <p:ext uri="{BB962C8B-B14F-4D97-AF65-F5344CB8AC3E}">
        <p14:creationId xmlns:p14="http://schemas.microsoft.com/office/powerpoint/2010/main" val="2481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СОЦИАЛЬНЫЕ СЕТИ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8274" y="1152475"/>
            <a:ext cx="3984026" cy="341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986" y="1152475"/>
            <a:ext cx="1985919" cy="341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0" y="1152475"/>
            <a:ext cx="1985918" cy="34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8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РАССЫЛКИ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4" b="4147"/>
          <a:stretch/>
        </p:blipFill>
        <p:spPr>
          <a:xfrm>
            <a:off x="6035287" y="1153826"/>
            <a:ext cx="2797014" cy="34150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665" y="1152475"/>
            <a:ext cx="3969282" cy="15612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665" y="2795929"/>
            <a:ext cx="3969282" cy="17729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8" t="18056" r="7364" b="18981"/>
          <a:stretch/>
        </p:blipFill>
        <p:spPr>
          <a:xfrm>
            <a:off x="311700" y="2316480"/>
            <a:ext cx="1482258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35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445025"/>
            <a:ext cx="8520600" cy="4123850"/>
          </a:xfrm>
        </p:spPr>
        <p:txBody>
          <a:bodyPr anchor="ctr"/>
          <a:lstStyle/>
          <a:p>
            <a:pPr marL="139700" indent="0" algn="ctr">
              <a:buNone/>
            </a:pPr>
            <a:r>
              <a:rPr lang="ru-RU" sz="6600" b="1" dirty="0" smtClean="0"/>
              <a:t>3 МИЛЛИАРДА ЧАСОВ В НЕДЕЛЮ</a:t>
            </a:r>
            <a:endParaRPr lang="ru-RU" sz="214400" dirty="0"/>
          </a:p>
        </p:txBody>
      </p:sp>
    </p:spTree>
    <p:extLst>
      <p:ext uri="{BB962C8B-B14F-4D97-AF65-F5344CB8AC3E}">
        <p14:creationId xmlns:p14="http://schemas.microsoft.com/office/powerpoint/2010/main" val="419664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445025"/>
            <a:ext cx="8520600" cy="4123850"/>
          </a:xfrm>
        </p:spPr>
        <p:txBody>
          <a:bodyPr anchor="ctr"/>
          <a:lstStyle/>
          <a:p>
            <a:pPr marL="139700" indent="0" algn="ctr">
              <a:buNone/>
            </a:pPr>
            <a:r>
              <a:rPr lang="ru-RU" sz="4000" dirty="0"/>
              <a:t>В целом, всё население планеты тратит </a:t>
            </a:r>
            <a:r>
              <a:rPr lang="ru-RU" sz="4000" b="1" u="sng" dirty="0">
                <a:solidFill>
                  <a:srgbClr val="0070C0"/>
                </a:solidFill>
              </a:rPr>
              <a:t>3 миллиарда часов в неделю</a:t>
            </a:r>
            <a:r>
              <a:rPr lang="ru-RU" sz="4000" dirty="0"/>
              <a:t> на видео и компьютерные игры.</a:t>
            </a:r>
            <a:endParaRPr lang="ru-RU" sz="6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449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alltouch.ru/upload/medialibrary/a4e/a4e89ed082726b5675ed70ea528285c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044" y="-88900"/>
            <a:ext cx="9403644" cy="528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8357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/>
              </a:rPr>
              <a:t>Источник:</a:t>
            </a:r>
            <a:r>
              <a:rPr lang="en-US" dirty="0" smtClean="0">
                <a:hlinkClick r:id="rId3"/>
              </a:rPr>
              <a:t> </a:t>
            </a:r>
            <a:r>
              <a:rPr lang="en-US" dirty="0">
                <a:hlinkClick r:id="rId3"/>
              </a:rPr>
              <a:t>https://www.onlinefreecourse.net/lynda/gamification-of-learning-lynda-free-download/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2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703324907"/>
              </p:ext>
            </p:extLst>
          </p:nvPr>
        </p:nvGraphicFramePr>
        <p:xfrm>
          <a:off x="0" y="1017725"/>
          <a:ext cx="9144000" cy="3586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48357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/>
              </a:rPr>
              <a:t>Источник:</a:t>
            </a:r>
            <a:r>
              <a:rPr lang="en-US" dirty="0" smtClean="0"/>
              <a:t>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libeldoc.bsuir.by/bitstream/123456789/36452/1/Bondarovets_Geymifikatsiya.pdf</a:t>
            </a: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</p:spPr>
        <p:txBody>
          <a:bodyPr/>
          <a:lstStyle/>
          <a:p>
            <a:r>
              <a:rPr lang="ru-RU" dirty="0" smtClean="0"/>
              <a:t>Какие игры вам больше нравятся?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34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</TotalTime>
  <Words>561</Words>
  <Application>Microsoft Office PowerPoint</Application>
  <PresentationFormat>Экран (16:9)</PresentationFormat>
  <Paragraphs>85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Times New Roman</vt:lpstr>
      <vt:lpstr>NU blue theme</vt:lpstr>
      <vt:lpstr>Продвижение ИР, проведение Недели Открытого Доступа. Трансляция опыта НУ. LibGuide ИР  Тойгамбаев Рустам, специалист Службы Оцифровки библиотеки Назарбаев Университета </vt:lpstr>
      <vt:lpstr>Глоссарий</vt:lpstr>
      <vt:lpstr>Глоссарий</vt:lpstr>
      <vt:lpstr>СОЦИАЛЬНЫЕ СЕТИ</vt:lpstr>
      <vt:lpstr>РАССЫЛКИ</vt:lpstr>
      <vt:lpstr>Презентация PowerPoint</vt:lpstr>
      <vt:lpstr>Презентация PowerPoint</vt:lpstr>
      <vt:lpstr>Презентация PowerPoint</vt:lpstr>
      <vt:lpstr>Какие игры вам больше нравятся?</vt:lpstr>
      <vt:lpstr>Какой вид оценивания Вам больше нравится?</vt:lpstr>
      <vt:lpstr>Презентация PowerPoint</vt:lpstr>
      <vt:lpstr>Презентация PowerPoint</vt:lpstr>
      <vt:lpstr>LIBGUIDE</vt:lpstr>
      <vt:lpstr>CREATIVE COMMONS ЛИЦЕНЗИИ</vt:lpstr>
      <vt:lpstr>Полезные ссылки</vt:lpstr>
      <vt:lpstr>Полезные программы</vt:lpstr>
      <vt:lpstr>Список использованной литературы:</vt:lpstr>
      <vt:lpstr>Список использованной литературы:</vt:lpstr>
      <vt:lpstr>Большое спасибо!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Rustam Toigambayev</cp:lastModifiedBy>
  <cp:revision>49</cp:revision>
  <dcterms:modified xsi:type="dcterms:W3CDTF">2020-12-14T03:40:16Z</dcterms:modified>
</cp:coreProperties>
</file>