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46" Type="http://schemas.openxmlformats.org/officeDocument/2006/relationships/slide" Target="slides/slide41.xml"/><Relationship Id="rId23" Type="http://schemas.openxmlformats.org/officeDocument/2006/relationships/slide" Target="slides/slide18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48" Type="http://schemas.openxmlformats.org/officeDocument/2006/relationships/slide" Target="slides/slide43.xml"/><Relationship Id="rId25" Type="http://schemas.openxmlformats.org/officeDocument/2006/relationships/slide" Target="slides/slide20.xml"/><Relationship Id="rId47" Type="http://schemas.openxmlformats.org/officeDocument/2006/relationships/slide" Target="slides/slide42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" name="Google Shape;3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b48d18a65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b48d18a65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2637f0d24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2637f0d24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637f0d240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2637f0d240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637f0d240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637f0d240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637f0d240_1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2637f0d240_1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264d6798d8_2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264d6798d8_2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2637f0d240_1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2637f0d240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637f0d240_1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2637f0d240_1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2637f0d240_1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2637f0d240_1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64d6798d8_2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264d6798d8_2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637f0d240_1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2637f0d240_1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2637f0d240_1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2637f0d240_1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2637f0d240_1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2637f0d240_1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2637f0d240_1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2637f0d240_1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264d6798d8_3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264d6798d8_3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2637f0d240_1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12637f0d240_1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2637f0d240_1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2637f0d240_1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2637f0d240_1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2637f0d240_1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2637f0d240_1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2637f0d240_1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2637f0d240_1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2637f0d240_1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" name="Google Shape;4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2637f0d240_1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2637f0d240_1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2637f0d240_1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2637f0d240_1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2637f0d240_1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12637f0d240_1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264d6798d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264d6798d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264d6798d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1264d6798d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2637f0d240_1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2637f0d240_1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264d6798d8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264d6798d8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264d6798d8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1264d6798d8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264d6798d8_3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264d6798d8_3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264d6798d8_3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264d6798d8_3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1b48d18a65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Google Shape;48;g11b48d18a65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2637f0d240_1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12637f0d240_1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264d6798d8_3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1264d6798d8_3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264d6798d8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1264d6798d8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1264d6798d8_2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1264d6798d8_2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b48d18a65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b48d18a6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1b48d18a65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1b48d18a65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b48d18a65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b48d18a65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b48d18a65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1b48d18a65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1b48d18a65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1b48d18a65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2.png"/><Relationship Id="rId3" Type="http://schemas.openxmlformats.org/officeDocument/2006/relationships/image" Target="../media/image5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b="183" l="-1" r="-1" t="0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 b="37669" l="8264" r="7129" t="37674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67231" y="-57550"/>
            <a:ext cx="9233937" cy="525620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/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22" name="Google Shape;22;p4"/>
          <p:cNvPicPr preferRelativeResize="0"/>
          <p:nvPr/>
        </p:nvPicPr>
        <p:blipFill rotWithShape="1">
          <a:blip r:embed="rId3">
            <a:alphaModFix/>
          </a:blip>
          <a:srcRect b="37669" l="8264" r="7129" t="37674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 txBox="1"/>
          <p:nvPr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25" u="none" cap="none" strike="noStrik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825" u="none" cap="none" strike="noStrik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Relationship Id="rId4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g"/><Relationship Id="rId4" Type="http://schemas.openxmlformats.org/officeDocument/2006/relationships/image" Target="../media/image2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jpg"/><Relationship Id="rId4" Type="http://schemas.openxmlformats.org/officeDocument/2006/relationships/image" Target="../media/image27.jpg"/><Relationship Id="rId5" Type="http://schemas.openxmlformats.org/officeDocument/2006/relationships/image" Target="../media/image3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jpg"/><Relationship Id="rId4" Type="http://schemas.openxmlformats.org/officeDocument/2006/relationships/image" Target="../media/image2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jpg"/><Relationship Id="rId4" Type="http://schemas.openxmlformats.org/officeDocument/2006/relationships/image" Target="../media/image29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0.jpg"/><Relationship Id="rId4" Type="http://schemas.openxmlformats.org/officeDocument/2006/relationships/image" Target="../media/image26.jpg"/><Relationship Id="rId5" Type="http://schemas.openxmlformats.org/officeDocument/2006/relationships/image" Target="../media/image34.jpg"/><Relationship Id="rId6" Type="http://schemas.openxmlformats.org/officeDocument/2006/relationships/image" Target="../media/image32.jpg"/><Relationship Id="rId7" Type="http://schemas.openxmlformats.org/officeDocument/2006/relationships/image" Target="../media/image35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8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7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8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3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0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1.jpg"/><Relationship Id="rId4" Type="http://schemas.openxmlformats.org/officeDocument/2006/relationships/image" Target="../media/image44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9.jpg"/><Relationship Id="rId4" Type="http://schemas.openxmlformats.org/officeDocument/2006/relationships/image" Target="../media/image50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9.jpg"/><Relationship Id="rId4" Type="http://schemas.openxmlformats.org/officeDocument/2006/relationships/image" Target="../media/image51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7.jpg"/><Relationship Id="rId4" Type="http://schemas.openxmlformats.org/officeDocument/2006/relationships/image" Target="../media/image48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5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2.jpg"/><Relationship Id="rId4" Type="http://schemas.openxmlformats.org/officeDocument/2006/relationships/image" Target="../media/image4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hyperlink" Target="https://doi.org/10.1063/1.4866169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Dynamics of F-16 fixed-wing UAV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311700" y="1803575"/>
            <a:ext cx="87615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the state matrices below, the transfer function of a fixed-wing UAV can be retrieved :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8" name="Google Shape;9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1" y="2282825"/>
            <a:ext cx="2383849" cy="228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9400" y="2355621"/>
            <a:ext cx="2603575" cy="2140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 txBox="1"/>
          <p:nvPr/>
        </p:nvSpPr>
        <p:spPr>
          <a:xfrm>
            <a:off x="2695550" y="3122725"/>
            <a:ext cx="734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(4)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6548800" y="3275125"/>
            <a:ext cx="364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(5)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125" y="1648987"/>
            <a:ext cx="6162675" cy="23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4804150" y="3061900"/>
            <a:ext cx="734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(6)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p16"/>
          <p:cNvSpPr txBox="1"/>
          <p:nvPr/>
        </p:nvSpPr>
        <p:spPr>
          <a:xfrm>
            <a:off x="683150" y="986475"/>
            <a:ext cx="6924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he system behavior is stable since the poles of the characteristic equation have a negative real part.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4413" y="551950"/>
            <a:ext cx="4295176" cy="3573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7"/>
          <p:cNvSpPr txBox="1"/>
          <p:nvPr/>
        </p:nvSpPr>
        <p:spPr>
          <a:xfrm>
            <a:off x="1674500" y="4124950"/>
            <a:ext cx="5577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4: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Step response of pitch and roll rates with respect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to the aileron position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3375" y="711649"/>
            <a:ext cx="6538075" cy="396425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/>
          <p:nvPr/>
        </p:nvSpPr>
        <p:spPr>
          <a:xfrm>
            <a:off x="2925350" y="4614400"/>
            <a:ext cx="4596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5: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Root-locus of the open-loop system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3000" y="913050"/>
            <a:ext cx="6260890" cy="329097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9"/>
          <p:cNvSpPr txBox="1"/>
          <p:nvPr/>
        </p:nvSpPr>
        <p:spPr>
          <a:xfrm>
            <a:off x="1956025" y="4204025"/>
            <a:ext cx="550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6: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Step response of the closed-loop system without a controller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3150" y="706613"/>
            <a:ext cx="6164300" cy="3730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/>
          <p:nvPr/>
        </p:nvSpPr>
        <p:spPr>
          <a:xfrm>
            <a:off x="2047275" y="4312200"/>
            <a:ext cx="59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7: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Root-locus plot of a closed-loop system without controller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>
            <p:ph type="title"/>
          </p:nvPr>
        </p:nvSpPr>
        <p:spPr>
          <a:xfrm>
            <a:off x="311700" y="1027862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Designing the PID controllers with AutoTuner MATLAB</a:t>
            </a:r>
            <a:endParaRPr b="1"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8" name="Google Shape;13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8350" y="1692949"/>
            <a:ext cx="5456475" cy="165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1"/>
          <p:cNvSpPr txBox="1"/>
          <p:nvPr/>
        </p:nvSpPr>
        <p:spPr>
          <a:xfrm>
            <a:off x="1370925" y="3484350"/>
            <a:ext cx="61815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 Figure 8: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Block diagram of a closed-loop control of a roll angle transfer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function using PID controller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9525" y="895350"/>
            <a:ext cx="5478975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2"/>
          <p:cNvSpPr txBox="1"/>
          <p:nvPr/>
        </p:nvSpPr>
        <p:spPr>
          <a:xfrm>
            <a:off x="1711450" y="4207600"/>
            <a:ext cx="528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 Figure 9: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Tuning PID controllers to stabilize the open-loop plant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p22"/>
          <p:cNvSpPr txBox="1"/>
          <p:nvPr/>
        </p:nvSpPr>
        <p:spPr>
          <a:xfrm>
            <a:off x="6995050" y="1173375"/>
            <a:ext cx="21792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With auto-tuner method the parameters of PI controller: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K_p=0.223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K_i=0.0143.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950" y="914375"/>
            <a:ext cx="3809350" cy="23397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3"/>
          <p:cNvSpPr txBox="1"/>
          <p:nvPr/>
        </p:nvSpPr>
        <p:spPr>
          <a:xfrm>
            <a:off x="775600" y="3254125"/>
            <a:ext cx="408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10: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PI controller response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3" name="Google Shape;153;p23"/>
          <p:cNvPicPr preferRelativeResize="0"/>
          <p:nvPr/>
        </p:nvPicPr>
        <p:blipFill rotWithShape="1">
          <a:blip r:embed="rId4">
            <a:alphaModFix/>
          </a:blip>
          <a:srcRect b="0" l="0" r="0" t="6794"/>
          <a:stretch/>
        </p:blipFill>
        <p:spPr>
          <a:xfrm>
            <a:off x="5005313" y="993475"/>
            <a:ext cx="3735125" cy="346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3"/>
          <p:cNvSpPr txBox="1"/>
          <p:nvPr/>
        </p:nvSpPr>
        <p:spPr>
          <a:xfrm>
            <a:off x="5104225" y="593275"/>
            <a:ext cx="353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Table 2: PI controller step response info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/>
          <p:nvPr>
            <p:ph idx="2" type="body"/>
          </p:nvPr>
        </p:nvSpPr>
        <p:spPr>
          <a:xfrm>
            <a:off x="1504625" y="4434400"/>
            <a:ext cx="7239300" cy="28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11: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Root-locus plot of the closed-loop control system transfer function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0" name="Google Shape;1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3075" y="720159"/>
            <a:ext cx="6090575" cy="370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379034" y="1122925"/>
            <a:ext cx="8054100" cy="18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30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Design and development of control </a:t>
            </a:r>
            <a:endParaRPr sz="30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30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systems for UAVs</a:t>
            </a:r>
            <a:endParaRPr sz="3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" name="Google Shape;39;p7"/>
          <p:cNvSpPr txBox="1"/>
          <p:nvPr/>
        </p:nvSpPr>
        <p:spPr>
          <a:xfrm>
            <a:off x="1093625" y="2779650"/>
            <a:ext cx="7339500" cy="15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Alua Yermekova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, MSc Student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School of Engineering and Digital Sciences Electrical and Computer Engineering Nazarbayev University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April 28, 2022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Feed-forward compensation method for eliminating the non-minimum phase zeros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6" name="Google Shape;166;p25"/>
          <p:cNvSpPr txBox="1"/>
          <p:nvPr>
            <p:ph idx="1" type="body"/>
          </p:nvPr>
        </p:nvSpPr>
        <p:spPr>
          <a:xfrm>
            <a:off x="311700" y="1580275"/>
            <a:ext cx="83154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Following are the classical and novel approaches to eliminate the NMP(Non-minimum phase) systems: </a:t>
            </a:r>
            <a:endParaRPr sz="17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Pole-zero cancellation - </a:t>
            </a:r>
            <a:r>
              <a:rPr b="1" lang="en" sz="17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Cannot handle with a complex conjugate poles and unstable system</a:t>
            </a:r>
            <a:endParaRPr b="1" sz="17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Feed-forward compensation method (FFC) - </a:t>
            </a:r>
            <a:r>
              <a:rPr b="1" lang="en" sz="17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handle with both stable and unstable systems with complex conjugate poles</a:t>
            </a:r>
            <a:endParaRPr b="1" sz="17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7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Pole-zero cancellation</a:t>
            </a:r>
            <a:endParaRPr b="1"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2" name="Google Shape;17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175" y="1705688"/>
            <a:ext cx="7667625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6"/>
          <p:cNvSpPr txBox="1"/>
          <p:nvPr/>
        </p:nvSpPr>
        <p:spPr>
          <a:xfrm>
            <a:off x="50700" y="279162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Stable real and complex conjugate poles</a:t>
            </a:r>
            <a:endParaRPr/>
          </a:p>
        </p:txBody>
      </p:sp>
      <p:sp>
        <p:nvSpPr>
          <p:cNvPr id="174" name="Google Shape;174;p26"/>
          <p:cNvSpPr txBox="1"/>
          <p:nvPr/>
        </p:nvSpPr>
        <p:spPr>
          <a:xfrm>
            <a:off x="3811675" y="28487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Unstable real zeros</a:t>
            </a:r>
            <a:endParaRPr/>
          </a:p>
        </p:txBody>
      </p:sp>
      <p:pic>
        <p:nvPicPr>
          <p:cNvPr id="175" name="Google Shape;17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94" y="3360471"/>
            <a:ext cx="1824050" cy="1490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7457" y="3407219"/>
            <a:ext cx="1289075" cy="15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>
            <p:ph type="title"/>
          </p:nvPr>
        </p:nvSpPr>
        <p:spPr>
          <a:xfrm>
            <a:off x="311700" y="80483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Feed-forward compensation method</a:t>
            </a:r>
            <a:endParaRPr sz="23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2" name="Google Shape;182;p27"/>
          <p:cNvSpPr txBox="1"/>
          <p:nvPr>
            <p:ph idx="1" type="body"/>
          </p:nvPr>
        </p:nvSpPr>
        <p:spPr>
          <a:xfrm>
            <a:off x="271150" y="1458900"/>
            <a:ext cx="3999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Given G(s) – open-loop transfer function of the system with the following parts: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R(s) – transfer function reference input signal. This can be a simple step signal, sine wave or even a complex one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Y(s) – transfer function of the output signal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E(s) – Transfer function of the error signal which can be calculated using the difference between the reference and output signal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C(s) – Transfer function of the controller which is a simple PID feedback gain K here.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Gc(s) – transfer function of the parallel compensator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G(s) – transfer function of the plant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Yp(s) – transfer function of the output plant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Yc(s) – transfer function of the output of parallel compensator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3" name="Google Shape;18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1612" y="1571873"/>
            <a:ext cx="4685275" cy="160285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7"/>
          <p:cNvSpPr txBox="1"/>
          <p:nvPr/>
        </p:nvSpPr>
        <p:spPr>
          <a:xfrm>
            <a:off x="4900888" y="3298125"/>
            <a:ext cx="375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12: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Block diagram of a feed-forward compensator controller [5]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8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Therefore, the decomposition of the open-loop transfer function of the plant should be applied to the system shown below:</a:t>
            </a:r>
            <a:endParaRPr b="1"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0" name="Google Shape;19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873950"/>
            <a:ext cx="3999899" cy="1142828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8"/>
          <p:cNvSpPr txBox="1"/>
          <p:nvPr/>
        </p:nvSpPr>
        <p:spPr>
          <a:xfrm>
            <a:off x="605675" y="3058400"/>
            <a:ext cx="3540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Times New Roman"/>
                <a:ea typeface="Times New Roman"/>
                <a:cs typeface="Times New Roman"/>
                <a:sym typeface="Times New Roman"/>
              </a:rPr>
              <a:t>Figure 13: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  Block diagram of the cascaded control system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2" name="Google Shape;192;p28"/>
          <p:cNvPicPr preferRelativeResize="0"/>
          <p:nvPr/>
        </p:nvPicPr>
        <p:blipFill rotWithShape="1">
          <a:blip r:embed="rId4">
            <a:alphaModFix/>
          </a:blip>
          <a:srcRect b="-8730" l="-1270" r="1269" t="8730"/>
          <a:stretch/>
        </p:blipFill>
        <p:spPr>
          <a:xfrm>
            <a:off x="4781725" y="2046125"/>
            <a:ext cx="3999900" cy="1051256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8"/>
          <p:cNvSpPr txBox="1"/>
          <p:nvPr/>
        </p:nvSpPr>
        <p:spPr>
          <a:xfrm>
            <a:off x="4781725" y="3043100"/>
            <a:ext cx="3999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14: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Simplified block diagram of decomposed control system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Google Shape;194;p28"/>
          <p:cNvSpPr txBox="1"/>
          <p:nvPr/>
        </p:nvSpPr>
        <p:spPr>
          <a:xfrm>
            <a:off x="506875" y="3730600"/>
            <a:ext cx="65082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	G(s) = G1(s)*G2(s)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	G1(s) = MP (Minimum phase) and stable/unstable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	G2(s) = NMP (Non-minimum phase) and stable and unstable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9"/>
          <p:cNvPicPr preferRelativeResize="0"/>
          <p:nvPr/>
        </p:nvPicPr>
        <p:blipFill rotWithShape="1">
          <a:blip r:embed="rId3">
            <a:alphaModFix/>
          </a:blip>
          <a:srcRect b="6850" l="1080" r="-1080" t="-6850"/>
          <a:stretch/>
        </p:blipFill>
        <p:spPr>
          <a:xfrm>
            <a:off x="361950" y="920375"/>
            <a:ext cx="8420100" cy="192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9"/>
          <p:cNvPicPr preferRelativeResize="0"/>
          <p:nvPr/>
        </p:nvPicPr>
        <p:blipFill rotWithShape="1">
          <a:blip r:embed="rId4">
            <a:alphaModFix/>
          </a:blip>
          <a:srcRect b="22322" l="0" r="0" t="-4451"/>
          <a:stretch/>
        </p:blipFill>
        <p:spPr>
          <a:xfrm>
            <a:off x="720950" y="3508575"/>
            <a:ext cx="5645374" cy="147905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9"/>
          <p:cNvSpPr txBox="1"/>
          <p:nvPr/>
        </p:nvSpPr>
        <p:spPr>
          <a:xfrm>
            <a:off x="1064425" y="2990550"/>
            <a:ext cx="650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Figure 15: </a:t>
            </a:r>
            <a:r>
              <a:rPr lang="en"/>
              <a:t>The block diagram of the cascaded pole-zero system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0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Tuning the parameters a,b and L</a:t>
            </a:r>
            <a:endParaRPr b="1"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7" name="Google Shape;20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7325" y="1710451"/>
            <a:ext cx="6469776" cy="211117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0"/>
          <p:cNvSpPr txBox="1"/>
          <p:nvPr/>
        </p:nvSpPr>
        <p:spPr>
          <a:xfrm>
            <a:off x="440475" y="4054775"/>
            <a:ext cx="8520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16: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General block diagram of a feed-forward compensation method for a non-minimum phase stable system with complex conjugate pole pairs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1"/>
          <p:cNvSpPr txBox="1"/>
          <p:nvPr>
            <p:ph idx="2" type="body"/>
          </p:nvPr>
        </p:nvSpPr>
        <p:spPr>
          <a:xfrm>
            <a:off x="539850" y="763700"/>
            <a:ext cx="8064300" cy="117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Choosing L is also an arbitrary selection depending on the purpose. Let’s for a moment take L = 1, which means that from unstable 2.085 and 0.2499 it can be shifted to -9.626, -6.438, -0.6126 and -0.08862</a:t>
            </a:r>
            <a:endParaRPr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4" name="Google Shape;214;p31"/>
          <p:cNvPicPr preferRelativeResize="0"/>
          <p:nvPr/>
        </p:nvPicPr>
        <p:blipFill rotWithShape="1">
          <a:blip r:embed="rId3">
            <a:alphaModFix/>
          </a:blip>
          <a:srcRect b="49485" l="35794" r="5040" t="-3321"/>
          <a:stretch/>
        </p:blipFill>
        <p:spPr>
          <a:xfrm>
            <a:off x="-320850" y="1572950"/>
            <a:ext cx="2635751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53475" y="1486150"/>
            <a:ext cx="3436249" cy="135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986850"/>
            <a:ext cx="4409453" cy="1894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61856" y="3856150"/>
            <a:ext cx="3981493" cy="60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1"/>
          <p:cNvSpPr/>
          <p:nvPr/>
        </p:nvSpPr>
        <p:spPr>
          <a:xfrm>
            <a:off x="4348975" y="3953625"/>
            <a:ext cx="285600" cy="294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1"/>
          <p:cNvSpPr/>
          <p:nvPr/>
        </p:nvSpPr>
        <p:spPr>
          <a:xfrm>
            <a:off x="1331550" y="1895700"/>
            <a:ext cx="456300" cy="213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0" name="Google Shape;220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95675" y="1396075"/>
            <a:ext cx="4076001" cy="83417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1"/>
          <p:cNvSpPr/>
          <p:nvPr/>
        </p:nvSpPr>
        <p:spPr>
          <a:xfrm>
            <a:off x="4439375" y="1724900"/>
            <a:ext cx="456300" cy="213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31"/>
          <p:cNvSpPr/>
          <p:nvPr/>
        </p:nvSpPr>
        <p:spPr>
          <a:xfrm>
            <a:off x="5089025" y="2230250"/>
            <a:ext cx="821100" cy="1229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2"/>
          <p:cNvSpPr txBox="1"/>
          <p:nvPr>
            <p:ph type="title"/>
          </p:nvPr>
        </p:nvSpPr>
        <p:spPr>
          <a:xfrm>
            <a:off x="189375" y="33869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17:</a:t>
            </a:r>
            <a:r>
              <a:rPr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Simulink block diagram of a feed-forward compensation method for a non-minimum phase stable system with complex conjugate pole pairs</a:t>
            </a:r>
            <a:endParaRPr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8" name="Google Shape;22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1025" y="1381952"/>
            <a:ext cx="6577524" cy="187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7600" y="855475"/>
            <a:ext cx="5648800" cy="343255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3"/>
          <p:cNvSpPr txBox="1"/>
          <p:nvPr/>
        </p:nvSpPr>
        <p:spPr>
          <a:xfrm>
            <a:off x="1643078" y="4251375"/>
            <a:ext cx="623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18:</a:t>
            </a: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Feed-forward compensation method. Simple reference: step response with L = 1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8450" y="1153571"/>
            <a:ext cx="5882650" cy="3092174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4"/>
          <p:cNvSpPr txBox="1"/>
          <p:nvPr/>
        </p:nvSpPr>
        <p:spPr>
          <a:xfrm>
            <a:off x="1147725" y="4245750"/>
            <a:ext cx="645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19: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Feed-forward compensation method. Sine wave response with L = 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idx="4294967295" type="body"/>
          </p:nvPr>
        </p:nvSpPr>
        <p:spPr>
          <a:xfrm>
            <a:off x="311700" y="1565950"/>
            <a:ext cx="8209500" cy="3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❖"/>
            </a:pPr>
            <a:r>
              <a:rPr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	</a:t>
            </a:r>
            <a:endParaRPr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➢"/>
            </a:pPr>
            <a:r>
              <a:rPr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1.1 UAV background dynamics</a:t>
            </a:r>
            <a:endParaRPr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➢"/>
            </a:pPr>
            <a:r>
              <a:rPr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1.2 Goals and Objectives	</a:t>
            </a:r>
            <a:endParaRPr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➢"/>
            </a:pPr>
            <a:r>
              <a:rPr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Mathematical modelling of fixed-wing UAV	</a:t>
            </a:r>
            <a:endParaRPr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❖"/>
            </a:pPr>
            <a:r>
              <a:rPr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Closed-loop control of  fixed-wing UAV using PID controller</a:t>
            </a:r>
            <a:endParaRPr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❖"/>
            </a:pPr>
            <a:r>
              <a:rPr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Feed-forward compensation method for eliminating the non-minimum phase zeros	</a:t>
            </a:r>
            <a:endParaRPr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❖"/>
            </a:pPr>
            <a:r>
              <a:rPr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Conclusions	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" name="Google Shape;45;p8"/>
          <p:cNvSpPr txBox="1"/>
          <p:nvPr>
            <p:ph type="title"/>
          </p:nvPr>
        </p:nvSpPr>
        <p:spPr>
          <a:xfrm>
            <a:off x="311700" y="81096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of </a:t>
            </a: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Contents 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5"/>
          <p:cNvSpPr txBox="1"/>
          <p:nvPr>
            <p:ph idx="2" type="body"/>
          </p:nvPr>
        </p:nvSpPr>
        <p:spPr>
          <a:xfrm>
            <a:off x="1179425" y="4064150"/>
            <a:ext cx="63258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20:</a:t>
            </a:r>
            <a:r>
              <a:rPr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Feed-forward compensation method. Simple reference: Step response with 1≤L≤100, with step 5</a:t>
            </a:r>
            <a:endParaRPr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6" name="Google Shape;24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5625" y="871374"/>
            <a:ext cx="5240724" cy="319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6"/>
          <p:cNvSpPr txBox="1"/>
          <p:nvPr>
            <p:ph idx="1" type="body"/>
          </p:nvPr>
        </p:nvSpPr>
        <p:spPr>
          <a:xfrm>
            <a:off x="1599150" y="4068900"/>
            <a:ext cx="58011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21: </a:t>
            </a:r>
            <a:r>
              <a:rPr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Feed-forward compensation method. Complex reference: Sine wave response with 1≤L≤100, with step 5</a:t>
            </a:r>
            <a:endParaRPr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2" name="Google Shape;25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8975" y="853600"/>
            <a:ext cx="6001274" cy="3154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5425" y="899575"/>
            <a:ext cx="5730225" cy="3012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7"/>
          <p:cNvSpPr txBox="1"/>
          <p:nvPr/>
        </p:nvSpPr>
        <p:spPr>
          <a:xfrm>
            <a:off x="2402550" y="3963750"/>
            <a:ext cx="48255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22: </a:t>
            </a: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Feed-forward compensation method. Simple reference: Step response with L = 100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8"/>
          <p:cNvSpPr txBox="1"/>
          <p:nvPr/>
        </p:nvSpPr>
        <p:spPr>
          <a:xfrm>
            <a:off x="410725" y="4172200"/>
            <a:ext cx="408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23: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PI+FFC controller response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4" name="Google Shape;264;p38"/>
          <p:cNvSpPr txBox="1"/>
          <p:nvPr/>
        </p:nvSpPr>
        <p:spPr>
          <a:xfrm>
            <a:off x="5104225" y="593275"/>
            <a:ext cx="353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Table 3: FFC method applied step response info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5" name="Google Shape;2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50" y="1094625"/>
            <a:ext cx="4566450" cy="296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7700" y="1145875"/>
            <a:ext cx="4213898" cy="3082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9"/>
          <p:cNvSpPr txBox="1"/>
          <p:nvPr>
            <p:ph type="title"/>
          </p:nvPr>
        </p:nvSpPr>
        <p:spPr>
          <a:xfrm>
            <a:off x="311700" y="784262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of a root locus plots</a:t>
            </a:r>
            <a:endParaRPr b="1"/>
          </a:p>
        </p:txBody>
      </p:sp>
      <p:sp>
        <p:nvSpPr>
          <p:cNvPr id="272" name="Google Shape;272;p39"/>
          <p:cNvSpPr txBox="1"/>
          <p:nvPr>
            <p:ph idx="1" type="body"/>
          </p:nvPr>
        </p:nvSpPr>
        <p:spPr>
          <a:xfrm>
            <a:off x="311700" y="1580275"/>
            <a:ext cx="41727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Root locus plot of a closed-loop control system using PI controller</a:t>
            </a:r>
            <a:endParaRPr b="1" sz="1000"/>
          </a:p>
        </p:txBody>
      </p:sp>
      <p:sp>
        <p:nvSpPr>
          <p:cNvPr id="273" name="Google Shape;273;p39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4" name="Google Shape;27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8450" y="1752050"/>
            <a:ext cx="4711650" cy="3156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7900" y="1857363"/>
            <a:ext cx="4260301" cy="2945432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9"/>
          <p:cNvSpPr txBox="1"/>
          <p:nvPr>
            <p:ph idx="1" type="body"/>
          </p:nvPr>
        </p:nvSpPr>
        <p:spPr>
          <a:xfrm>
            <a:off x="4647925" y="1580275"/>
            <a:ext cx="41727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Root locus plot of a closed-loop control system using PI and FFC controller</a:t>
            </a:r>
            <a:endParaRPr b="1" sz="1000"/>
          </a:p>
        </p:txBody>
      </p:sp>
      <p:sp>
        <p:nvSpPr>
          <p:cNvPr id="277" name="Google Shape;277;p39"/>
          <p:cNvSpPr txBox="1"/>
          <p:nvPr/>
        </p:nvSpPr>
        <p:spPr>
          <a:xfrm>
            <a:off x="2237200" y="4743300"/>
            <a:ext cx="530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Figure 24:</a:t>
            </a:r>
            <a:r>
              <a:rPr lang="en"/>
              <a:t> </a:t>
            </a:r>
            <a:r>
              <a:rPr lang="en"/>
              <a:t>Comparison of a root locus plots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0"/>
          <p:cNvSpPr txBox="1"/>
          <p:nvPr>
            <p:ph idx="2" type="body"/>
          </p:nvPr>
        </p:nvSpPr>
        <p:spPr>
          <a:xfrm>
            <a:off x="1257050" y="4211025"/>
            <a:ext cx="73422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26:</a:t>
            </a:r>
            <a:r>
              <a:rPr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Feed-forward compensation method. Complex reference response with noise</a:t>
            </a:r>
            <a:endParaRPr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3" name="Google Shape;28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3150" y="1202600"/>
            <a:ext cx="4918699" cy="300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7050" y="766875"/>
            <a:ext cx="6805425" cy="390342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40"/>
          <p:cNvSpPr txBox="1"/>
          <p:nvPr/>
        </p:nvSpPr>
        <p:spPr>
          <a:xfrm>
            <a:off x="2242575" y="4670300"/>
            <a:ext cx="4849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25: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PI+FFC controller response to the complex input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1"/>
          <p:cNvSpPr txBox="1"/>
          <p:nvPr>
            <p:ph type="title"/>
          </p:nvPr>
        </p:nvSpPr>
        <p:spPr>
          <a:xfrm>
            <a:off x="345582" y="1608975"/>
            <a:ext cx="7426500" cy="18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Robustness of a Feed-forward compensation method</a:t>
            </a:r>
            <a:endParaRPr sz="3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Robustness check methods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6" name="Google Shape;296;p42"/>
          <p:cNvSpPr txBox="1"/>
          <p:nvPr>
            <p:ph idx="1" type="body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Monte-Carlo based approach. </a:t>
            </a:r>
            <a:r>
              <a:rPr lang="en">
                <a:solidFill>
                  <a:schemeClr val="lt1"/>
                </a:solidFill>
              </a:rPr>
              <a:t>Tuning</a:t>
            </a:r>
            <a:r>
              <a:rPr lang="en">
                <a:solidFill>
                  <a:schemeClr val="lt1"/>
                </a:solidFill>
              </a:rPr>
              <a:t> uncertainty parameters.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42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Testing </a:t>
            </a:r>
            <a:r>
              <a:rPr lang="en">
                <a:solidFill>
                  <a:schemeClr val="lt1"/>
                </a:solidFill>
              </a:rPr>
              <a:t>the</a:t>
            </a:r>
            <a:r>
              <a:rPr lang="en">
                <a:solidFill>
                  <a:schemeClr val="lt1"/>
                </a:solidFill>
              </a:rPr>
              <a:t> behavior for an external noise disturbance.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Assume the disturbance function in [31]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8" name="Google Shape;29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71" y="2484875"/>
            <a:ext cx="3452825" cy="231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2675" y="3083300"/>
            <a:ext cx="1521150" cy="64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Tuning uncertainty parameters results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05" name="Google Shape;30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732687"/>
            <a:ext cx="8839200" cy="1888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4"/>
          <p:cNvSpPr txBox="1"/>
          <p:nvPr>
            <p:ph type="title"/>
          </p:nvPr>
        </p:nvSpPr>
        <p:spPr>
          <a:xfrm>
            <a:off x="152400" y="1007575"/>
            <a:ext cx="8679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</a:rPr>
              <a:t>Testing for an external noise disturbance. Simple reference</a:t>
            </a:r>
            <a:endParaRPr sz="2500">
              <a:solidFill>
                <a:schemeClr val="lt1"/>
              </a:solidFill>
            </a:endParaRPr>
          </a:p>
        </p:txBody>
      </p:sp>
      <p:pic>
        <p:nvPicPr>
          <p:cNvPr id="311" name="Google Shape;31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732675"/>
            <a:ext cx="4072624" cy="2475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1325" y="1732675"/>
            <a:ext cx="3837549" cy="2525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44"/>
          <p:cNvSpPr txBox="1"/>
          <p:nvPr/>
        </p:nvSpPr>
        <p:spPr>
          <a:xfrm>
            <a:off x="395350" y="4237475"/>
            <a:ext cx="3659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Figure 26:</a:t>
            </a:r>
            <a:r>
              <a:rPr lang="en"/>
              <a:t> Step response without noise</a:t>
            </a:r>
            <a:endParaRPr/>
          </a:p>
        </p:txBody>
      </p:sp>
      <p:sp>
        <p:nvSpPr>
          <p:cNvPr id="314" name="Google Shape;314;p44"/>
          <p:cNvSpPr txBox="1"/>
          <p:nvPr/>
        </p:nvSpPr>
        <p:spPr>
          <a:xfrm>
            <a:off x="4754825" y="4257750"/>
            <a:ext cx="344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Figure 27:</a:t>
            </a:r>
            <a:r>
              <a:rPr lang="en"/>
              <a:t> Step response with noise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572000" y="1348950"/>
            <a:ext cx="4245000" cy="244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1" name="Google Shape;51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00" y="1079175"/>
            <a:ext cx="4527600" cy="348971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9"/>
          <p:cNvSpPr txBox="1"/>
          <p:nvPr/>
        </p:nvSpPr>
        <p:spPr>
          <a:xfrm>
            <a:off x="2743925" y="607575"/>
            <a:ext cx="4146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Fixed-wing UAV</a:t>
            </a:r>
            <a:endParaRPr b="1" sz="2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" name="Google Shape;53;p9"/>
          <p:cNvSpPr txBox="1"/>
          <p:nvPr/>
        </p:nvSpPr>
        <p:spPr>
          <a:xfrm>
            <a:off x="391550" y="4444150"/>
            <a:ext cx="500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1: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NED and body frame of fixed-wing UAV[1-2]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4" name="Google Shape;54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4525" y="1858713"/>
            <a:ext cx="3617375" cy="19306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9"/>
          <p:cNvSpPr txBox="1"/>
          <p:nvPr/>
        </p:nvSpPr>
        <p:spPr>
          <a:xfrm>
            <a:off x="8247825" y="2718900"/>
            <a:ext cx="7339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(1)</a:t>
            </a:r>
            <a:endParaRPr sz="19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5"/>
          <p:cNvSpPr txBox="1"/>
          <p:nvPr>
            <p:ph type="title"/>
          </p:nvPr>
        </p:nvSpPr>
        <p:spPr>
          <a:xfrm>
            <a:off x="311700" y="72373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Conclusions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Google Shape;320;p45"/>
          <p:cNvSpPr txBox="1"/>
          <p:nvPr/>
        </p:nvSpPr>
        <p:spPr>
          <a:xfrm>
            <a:off x="547425" y="1480075"/>
            <a:ext cx="8284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Times New Roman"/>
              <a:buChar char="●"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Mathematical modelling of an open-loop fixed-wing UAV was derived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Times New Roman"/>
              <a:buChar char="●"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Open-loop and closed-loop system behavior was simulated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Times New Roman"/>
              <a:buChar char="●"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Closed-loop control using PID controller was designed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Times New Roman"/>
              <a:buChar char="●"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Non-minimum phase system was eliminated using a Feed-forward compensation method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Times New Roman"/>
              <a:buChar char="●"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Robustness of a method was established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Discussions and future research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6" name="Google Shape;326;p46"/>
          <p:cNvSpPr txBox="1"/>
          <p:nvPr>
            <p:ph idx="1" type="body"/>
          </p:nvPr>
        </p:nvSpPr>
        <p:spPr>
          <a:xfrm>
            <a:off x="311700" y="1651400"/>
            <a:ext cx="80010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Findings needs to be  verified on other UAV components such as pitch and rudder angles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Needs to be verified experimentally by building the setup in the university laboratory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Artificial Intelligence and various nonlinear controllers can be designed to access the quality of an existing metrics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As a system is complex, the issue with a computation time may occur while number of decision variables will increase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7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References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32" name="Google Shape;332;p47"/>
          <p:cNvSpPr txBox="1"/>
          <p:nvPr>
            <p:ph idx="1" type="body"/>
          </p:nvPr>
        </p:nvSpPr>
        <p:spPr>
          <a:xfrm>
            <a:off x="311700" y="1803575"/>
            <a:ext cx="86358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[1]]     Desa, H., Lumpur, K., Kamran, M., Universiti, J. (2013). Roll Angle Stabilization of Fixed-wing UAVs in occurrence of noises by using PID with EKF controller. 63(September), 189–200.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[2] Warsi, F. A., Hazry, D., Ahmed, S. F., Joyo, M. K., Tanveer, M. H., Kamarudin, H., Razlan, Z. M. (2014). Yaw, Pitch and Roll con- troller design for fixed-wing UAV under uncertainty and perturbed condition. Proceedings - 2014 IEEE 10th International Colloquium on Signal Processing and Its Applications, CSPA 2014, May, 151–156. https://doi.org/10.1109/CSPA.2014.6805738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 u="sng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8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References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38" name="Google Shape;338;p48"/>
          <p:cNvSpPr txBox="1"/>
          <p:nvPr>
            <p:ph idx="1" type="body"/>
          </p:nvPr>
        </p:nvSpPr>
        <p:spPr>
          <a:xfrm>
            <a:off x="311700" y="1803575"/>
            <a:ext cx="8661000" cy="307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[3]  Zhai, R., Zhou, Z., Zhang, W., Sang, S., Li, P. (2014). Control and navigation system for a fixed-wing unmanned aerial vehicle. AIP Advances, 4(3). </a:t>
            </a:r>
            <a:r>
              <a:rPr lang="en" sz="14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https://doi.org/10.1063/1.4866169</a:t>
            </a:r>
            <a:endParaRPr sz="1400" u="sng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[4] Stevens, Brian L., et al. Aircraft Control and Simulation: Dynamics, Controls Design, and Autonomous Systems. 3rd ed., John Wiley &amp; Sons, 2016.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[5] Dudiki, V. (2018). Feed-Forward Compensation of Non-Minimum Phase Systems FEED-FORWARD COMPENSATION OF NON-MINIMUM PHASE SYSTEMS A thesis submitted in partial fulfillment.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T</a:t>
            </a:r>
            <a:r>
              <a:rPr lang="en" sz="1800">
                <a:solidFill>
                  <a:schemeClr val="lt1"/>
                </a:solidFill>
              </a:rPr>
              <a:t>he equation of motion can be generalized in the following way:</a:t>
            </a:r>
            <a:endParaRPr/>
          </a:p>
        </p:txBody>
      </p:sp>
      <p:sp>
        <p:nvSpPr>
          <p:cNvPr id="61" name="Google Shape;61;p10"/>
          <p:cNvSpPr txBox="1"/>
          <p:nvPr>
            <p:ph idx="1" type="body"/>
          </p:nvPr>
        </p:nvSpPr>
        <p:spPr>
          <a:xfrm>
            <a:off x="311700" y="1803575"/>
            <a:ext cx="8163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725" y="1669812"/>
            <a:ext cx="4527600" cy="2276391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0"/>
          <p:cNvSpPr txBox="1"/>
          <p:nvPr/>
        </p:nvSpPr>
        <p:spPr>
          <a:xfrm>
            <a:off x="4829200" y="2530950"/>
            <a:ext cx="7339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(2)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425" y="1209676"/>
            <a:ext cx="7823549" cy="25369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1"/>
          <p:cNvSpPr txBox="1"/>
          <p:nvPr/>
        </p:nvSpPr>
        <p:spPr>
          <a:xfrm>
            <a:off x="1715400" y="3984650"/>
            <a:ext cx="594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Figure 2: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The basic control principal diagram [3]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/>
          <p:nvPr>
            <p:ph type="title"/>
          </p:nvPr>
        </p:nvSpPr>
        <p:spPr>
          <a:xfrm>
            <a:off x="311700" y="724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Goals and objectives 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2"/>
          <p:cNvSpPr txBox="1"/>
          <p:nvPr>
            <p:ph idx="1" type="body"/>
          </p:nvPr>
        </p:nvSpPr>
        <p:spPr>
          <a:xfrm>
            <a:off x="81775" y="1396775"/>
            <a:ext cx="8832300" cy="35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i="1" lang="en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 design the stability control system for UAVs under perturbed conditions</a:t>
            </a:r>
            <a:endParaRPr sz="2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following objectives were identified:</a:t>
            </a:r>
            <a:endParaRPr sz="2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	Mathematical modelling of fixed-wing UAV -&gt;transfer functions </a:t>
            </a:r>
            <a:endParaRPr sz="2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	Simulation  with MATLAB Simulink. </a:t>
            </a:r>
            <a:endParaRPr sz="2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	PID controller parameters by using the autotuning method </a:t>
            </a:r>
            <a:endParaRPr sz="2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	Robustness of the  feedforward compensation  (FFC) method</a:t>
            </a:r>
            <a:endParaRPr sz="2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6350" y="1459575"/>
            <a:ext cx="5422844" cy="3258412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3"/>
          <p:cNvSpPr txBox="1"/>
          <p:nvPr/>
        </p:nvSpPr>
        <p:spPr>
          <a:xfrm>
            <a:off x="1786350" y="4403975"/>
            <a:ext cx="620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3"/>
          <p:cNvSpPr txBox="1"/>
          <p:nvPr/>
        </p:nvSpPr>
        <p:spPr>
          <a:xfrm>
            <a:off x="2040375" y="963150"/>
            <a:ext cx="714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Table 1: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The physical characteristics of F-16 model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" type="body"/>
          </p:nvPr>
        </p:nvSpPr>
        <p:spPr>
          <a:xfrm>
            <a:off x="464100" y="3084125"/>
            <a:ext cx="72417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3: </a:t>
            </a:r>
            <a:r>
              <a:rPr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Longitudinal and later control of fixed-wing UAV [4]</a:t>
            </a:r>
            <a:endParaRPr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8" name="Google Shape;8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1725" y="887870"/>
            <a:ext cx="2969725" cy="2135426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4"/>
          <p:cNvSpPr txBox="1"/>
          <p:nvPr/>
        </p:nvSpPr>
        <p:spPr>
          <a:xfrm>
            <a:off x="8724400" y="3761400"/>
            <a:ext cx="734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(3)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407700"/>
            <a:ext cx="4216576" cy="96945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 txBox="1"/>
          <p:nvPr/>
        </p:nvSpPr>
        <p:spPr>
          <a:xfrm>
            <a:off x="464100" y="3545850"/>
            <a:ext cx="4365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After substitution the necessary values, the lateral subsystem matrixes can be identified in the following way: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