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4" r:id="rId3"/>
    <p:sldId id="257" r:id="rId4"/>
    <p:sldId id="270" r:id="rId5"/>
    <p:sldId id="271" r:id="rId6"/>
    <p:sldId id="258" r:id="rId7"/>
    <p:sldId id="272" r:id="rId8"/>
    <p:sldId id="259" r:id="rId9"/>
    <p:sldId id="273" r:id="rId10"/>
    <p:sldId id="263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7810D-3BBF-41F1-8B03-BD3F566FF0AA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7B95B-01E6-4121-A3D5-464ABBA76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82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5B-01E6-4121-A3D5-464ABBA76B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9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9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3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8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6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6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29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87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7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2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F17EE-5E21-4ACB-95DE-9C48FD25384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25D7F-32B4-4B36-9DCB-0604B4D5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9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hara.toru@nu.edu.kz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0100" y="1066800"/>
            <a:ext cx="7543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Three-dimensional Zn/LiFePO</a:t>
            </a:r>
            <a:r>
              <a:rPr lang="en-US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aqueous hybrid-ion battery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integration into electrical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grids.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2960638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Toru Hara 1,2,3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,* Anton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Nurzhan Umirov 1,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Zhumabay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Bakenov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1* Institute of Batteries LLC, Kabanbay Batyr Ave. 53, Astana, Kazakhstan, </a:t>
            </a:r>
            <a:r>
              <a:rPr lang="en-US" i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hara.toru@nu.edu.kz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Nazarbayev University Research and Innovation System, Kabanbay Batyr Ave. 53, Astana, Kazakhstan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Nazarbayev University, Kabanbay Batyr Ave. 53, Astana, Kazakhstan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162" y="5805619"/>
            <a:ext cx="2876190" cy="1052381"/>
          </a:xfrm>
          <a:prstGeom prst="rect">
            <a:avLst/>
          </a:prstGeom>
        </p:spPr>
      </p:pic>
      <p:pic>
        <p:nvPicPr>
          <p:cNvPr id="7" name="Picture 6" descr="logo_eng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2628" y="6222759"/>
            <a:ext cx="2438101" cy="6089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28700" y="304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C6600"/>
                </a:solidFill>
              </a:rPr>
              <a:t>56</a:t>
            </a:r>
            <a:r>
              <a:rPr lang="en-US" b="1" baseline="30000" dirty="0" smtClean="0">
                <a:solidFill>
                  <a:srgbClr val="CC6600"/>
                </a:solidFill>
              </a:rPr>
              <a:t>th</a:t>
            </a:r>
            <a:r>
              <a:rPr lang="en-US" b="1" dirty="0" smtClean="0">
                <a:solidFill>
                  <a:srgbClr val="CC6600"/>
                </a:solidFill>
              </a:rPr>
              <a:t> Battery </a:t>
            </a:r>
            <a:r>
              <a:rPr lang="en-US" b="1" dirty="0">
                <a:solidFill>
                  <a:srgbClr val="CC6600"/>
                </a:solidFill>
              </a:rPr>
              <a:t>Conference Japan, Nagoya, Japan, 11-13th, November, 2015</a:t>
            </a:r>
            <a:endParaRPr lang="en-US" b="1" dirty="0">
              <a:solidFill>
                <a:srgbClr val="CC66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76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202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[TGP-H-060 (190-μm-thick) or TGP-H-120 (370-μm-thick), Toray Industry Inc.]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185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84" y="2407482"/>
            <a:ext cx="3722916" cy="387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62600" y="6468933"/>
            <a:ext cx="358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 fiber felt (cheap)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Notched Right Arrow 2"/>
          <p:cNvSpPr/>
          <p:nvPr/>
        </p:nvSpPr>
        <p:spPr>
          <a:xfrm rot="2500269">
            <a:off x="3937326" y="3435901"/>
            <a:ext cx="1524000" cy="4589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plan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2464124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reduction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36" y="36852"/>
            <a:ext cx="18478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2781"/>
            <a:ext cx="1905001" cy="238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72" y="1901113"/>
            <a:ext cx="7217228" cy="495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771"/>
            <a:ext cx="1905000" cy="142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8682"/>
            <a:ext cx="19050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56882"/>
            <a:ext cx="1905000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72000" y="3264494"/>
            <a:ext cx="449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72" y="36852"/>
            <a:ext cx="2797628" cy="186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36853"/>
            <a:ext cx="2857103" cy="1864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1884784"/>
            <a:ext cx="1801812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88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00100" y="106680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Three-dimensional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 anode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5269" y="2468729"/>
            <a:ext cx="7543800" cy="22467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merits are,</a:t>
            </a:r>
          </a:p>
          <a:p>
            <a:pPr algn="ctr"/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8-sec anode preparation -&gt; 2.8 mAh/cm</a:t>
            </a:r>
            <a:r>
              <a:rPr lang="en-US" sz="2800" b="1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Balanced anode/cathode capacity ratio,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Hopefully, short circuit failure suppression.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762000"/>
            <a:ext cx="5943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integration into electrical grids is crucial for energy security, leading to the highly secured communication network, traffic control, industrial activities, etc. 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energies are intermittent and cannot be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easily directly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integrated to electric grids without using batteries.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batteries must be safe and inexpensive from the viewpoint of life-cycle cost.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Aqueous batteries are non-flammable that can be a great merit compared with traditional lithium-ion batteries that use flammable organic electrolyte solutions.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62000"/>
            <a:ext cx="2514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29240"/>
            <a:ext cx="2514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929" y="5029199"/>
            <a:ext cx="2632422" cy="157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902853"/>
            <a:ext cx="908046" cy="90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53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601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Lead-acid battery: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toxic, life-cycle cost is not low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NiMH battery: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Gigacell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costs $2500 kWh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 years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some new technologies that are currently under the field test.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Conventional aqueous battery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32503"/>
            <a:ext cx="23336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ular Callout 3"/>
          <p:cNvSpPr/>
          <p:nvPr/>
        </p:nvSpPr>
        <p:spPr>
          <a:xfrm>
            <a:off x="6477001" y="914400"/>
            <a:ext cx="2333624" cy="612648"/>
          </a:xfrm>
          <a:prstGeom prst="wedgeRectCallout">
            <a:avLst>
              <a:gd name="adj1" fmla="val -1212"/>
              <a:gd name="adj2" fmla="val 14245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Pb, PbO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SO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4" y="4325931"/>
            <a:ext cx="4620986" cy="248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454" y="3886200"/>
            <a:ext cx="2095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43451"/>
            <a:ext cx="40767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5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23220"/>
            <a:ext cx="845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Zn/LiFePO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system is a promising candidate.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toxic materials.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 anode that delivers a higher gravimetric capacity (Zn, 818 mAh g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than metal hydride (e.g., LaNi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300 mAh/g or less) and a comparable potential (-0.76 V vs. Standard Hydrogen Electrode, SHE) in aqueous media with metal hydride (e.g., LaNi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-0.75 to -0.85 V vs. SHE).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Comparable cost with lead-acid battery when using Zn foil.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Work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092" y="6211669"/>
            <a:ext cx="8281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[N. Yesibolati, N. Umirov, A. Koishybay, M. Omarova, I. Kurmanbayeva, Y. Zhang, Y. Zhao, Z. Bakenov, Electrochimica Acta 152 (2015) 505-511.]</a:t>
            </a:r>
          </a:p>
        </p:txBody>
      </p:sp>
      <p:pic>
        <p:nvPicPr>
          <p:cNvPr id="6" name="图片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93" y="3259279"/>
            <a:ext cx="4164100" cy="3116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59279"/>
            <a:ext cx="4249557" cy="311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92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858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is zinc dendrite formation resulting in internal short circuit failure and how to balance anode/cathode capacities.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Challenging issue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333685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romanLcParenBoth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Facilitating long-range electronic conductivity through the inner core of zinc electrode,</a:t>
            </a:r>
          </a:p>
          <a:p>
            <a:pPr marL="514350" indent="-514350" algn="just">
              <a:buAutoNum type="romanLcParenBoth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 of electrified interfaces to distribute current uniformly throughout the electrode structure, </a:t>
            </a:r>
          </a:p>
          <a:p>
            <a:pPr marL="514350" indent="-514350" algn="just">
              <a:buAutoNum type="romanLcParenBoth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Forming partially confined void volume elements within the interior of the porous zinc anode that expedite dissolution/deposition.</a:t>
            </a:r>
          </a:p>
          <a:p>
            <a:pPr algn="just"/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short, POROUS, MONOLITHIC, THREE-DIMENSIONAL, and APERIODIC ARCHITECTURE.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61038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Counter measure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246" y="5791200"/>
            <a:ext cx="8369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[J. F. Parker, C. N.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Chervin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E. S. Nelson, D. R.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Rolison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J. W. Long, Energy Environ. Sci. 7 (2014) 1117-1124; J. F. Parker, E. S. Nelson, M. D.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Wattendorf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C. N.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Chervin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J. W. Long, D. R.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Rolison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ACS Appl. Mater. Interfaces 6 (2014) 19471–19476.]</a:t>
            </a:r>
          </a:p>
        </p:txBody>
      </p:sp>
    </p:spTree>
    <p:extLst>
      <p:ext uri="{BB962C8B-B14F-4D97-AF65-F5344CB8AC3E}">
        <p14:creationId xmlns:p14="http://schemas.microsoft.com/office/powerpoint/2010/main" val="30652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19751" y="697116"/>
            <a:ext cx="4267200" cy="35394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Parker’s counter measure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Sintered Zn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666" y="697116"/>
            <a:ext cx="4267200" cy="35394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counter measure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Electrodeposited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onto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CFP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666" y="1447800"/>
            <a:ext cx="8645728" cy="138499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Porous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Monolithic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Three-dimensional aperiodic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Counter measure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318" y="4396592"/>
            <a:ext cx="2619096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178" y="4495800"/>
            <a:ext cx="2943351" cy="187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65" y="4495800"/>
            <a:ext cx="2845659" cy="187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6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work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429" y="52322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Onto the current collector, carbon fiber paper (CFP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zinc was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cathodically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electroplated.</a:t>
            </a:r>
          </a:p>
        </p:txBody>
      </p:sp>
      <p:sp>
        <p:nvSpPr>
          <p:cNvPr id="11" name="矩形 1"/>
          <p:cNvSpPr/>
          <p:nvPr/>
        </p:nvSpPr>
        <p:spPr>
          <a:xfrm>
            <a:off x="646764" y="1466824"/>
            <a:ext cx="2859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  <a:sym typeface="Arial Black" pitchFamily="34" charset="0"/>
              </a:rPr>
              <a:t>CFP</a:t>
            </a:r>
          </a:p>
        </p:txBody>
      </p:sp>
      <p:sp>
        <p:nvSpPr>
          <p:cNvPr id="13" name="矩形 1"/>
          <p:cNvSpPr/>
          <p:nvPr/>
        </p:nvSpPr>
        <p:spPr>
          <a:xfrm>
            <a:off x="5787490" y="1450495"/>
            <a:ext cx="2859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  <a:sym typeface="Arial Black" pitchFamily="34" charset="0"/>
              </a:rPr>
              <a:t>Zn @ CFP</a:t>
            </a:r>
          </a:p>
        </p:txBody>
      </p:sp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8" y="1912160"/>
            <a:ext cx="3048000" cy="24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29" y="1902635"/>
            <a:ext cx="30480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365" y="4341035"/>
            <a:ext cx="3033864" cy="226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250239"/>
            <a:ext cx="3448050" cy="258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58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work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838200"/>
            <a:ext cx="8305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Constant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density of 500 mA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Deposition time of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sec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Zn 3.4 mg cm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2.8 mAh cm</a:t>
            </a:r>
            <a:r>
              <a:rPr lang="en-US" sz="2400" b="1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endParaRPr lang="en-US" sz="2400" b="1" baseline="30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Electrolyte solution: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ZnSO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·7H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0.15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polyacrylamide (PAA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MW=200,000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thiourea,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(pH 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</a:p>
          <a:p>
            <a:pPr marL="2286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2/98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vol.% ethanol/water with 0.1 g L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sodium dodecyl sulfate (SDS) (ethanol and SDS were added as wetting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agents).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0.13-mm-thick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graphite backing-plate is attached to a CFP beforehand by using carbon paint adhesive [PELCO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temperature carbon paste (silicate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)].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363"/>
            <a:ext cx="3276600" cy="2633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16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590</Words>
  <Application>Microsoft Office PowerPoint</Application>
  <PresentationFormat>On-screen Show (4:3)</PresentationFormat>
  <Paragraphs>87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Hara Toru</dc:creator>
  <cp:lastModifiedBy>Hara Toru</cp:lastModifiedBy>
  <cp:revision>22</cp:revision>
  <dcterms:created xsi:type="dcterms:W3CDTF">2015-10-21T05:10:46Z</dcterms:created>
  <dcterms:modified xsi:type="dcterms:W3CDTF">2015-10-22T09:04:14Z</dcterms:modified>
</cp:coreProperties>
</file>