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4" r:id="rId3"/>
    <p:sldId id="257" r:id="rId4"/>
    <p:sldId id="270" r:id="rId5"/>
    <p:sldId id="271" r:id="rId6"/>
    <p:sldId id="258" r:id="rId7"/>
    <p:sldId id="272" r:id="rId8"/>
    <p:sldId id="259" r:id="rId9"/>
    <p:sldId id="273" r:id="rId10"/>
    <p:sldId id="263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6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7810D-3BBF-41F1-8B03-BD3F566FF0AA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7B95B-01E6-4121-A3D5-464ABBA76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382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7B95B-01E6-4121-A3D5-464ABBA76B6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390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F17EE-5E21-4ACB-95DE-9C48FD25384D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5D7F-32B4-4B36-9DCB-0604B4D5A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36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F17EE-5E21-4ACB-95DE-9C48FD25384D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5D7F-32B4-4B36-9DCB-0604B4D5A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795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F17EE-5E21-4ACB-95DE-9C48FD25384D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5D7F-32B4-4B36-9DCB-0604B4D5A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334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F17EE-5E21-4ACB-95DE-9C48FD25384D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5D7F-32B4-4B36-9DCB-0604B4D5A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985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F17EE-5E21-4ACB-95DE-9C48FD25384D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5D7F-32B4-4B36-9DCB-0604B4D5A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767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F17EE-5E21-4ACB-95DE-9C48FD25384D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5D7F-32B4-4B36-9DCB-0604B4D5A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062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F17EE-5E21-4ACB-95DE-9C48FD25384D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5D7F-32B4-4B36-9DCB-0604B4D5A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029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F17EE-5E21-4ACB-95DE-9C48FD25384D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5D7F-32B4-4B36-9DCB-0604B4D5A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287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F17EE-5E21-4ACB-95DE-9C48FD25384D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5D7F-32B4-4B36-9DCB-0604B4D5A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872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F17EE-5E21-4ACB-95DE-9C48FD25384D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5D7F-32B4-4B36-9DCB-0604B4D5A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09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F17EE-5E21-4ACB-95DE-9C48FD25384D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5D7F-32B4-4B36-9DCB-0604B4D5A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923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F17EE-5E21-4ACB-95DE-9C48FD25384D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25D7F-32B4-4B36-9DCB-0604B4D5A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499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hara.toru@nu.edu.kz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00100" y="1066800"/>
            <a:ext cx="7543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Three-dimensional Zn/LiFePO</a:t>
            </a:r>
            <a:r>
              <a:rPr lang="en-US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aqueous hybrid-ion battery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renewable energy integration into electrical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grids.</a:t>
            </a: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2960638"/>
            <a:ext cx="7315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Toru Hara 1,2,3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,* Anton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Antonov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1, Nurzhan Umirov 1, 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Zhumabay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Bakenov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1,2,3</a:t>
            </a: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1* Institute of Batteries LLC, Kabanbay Batyr Ave. 53, Astana, Kazakhstan, </a:t>
            </a:r>
            <a:r>
              <a:rPr lang="en-US" i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hara.toru@nu.edu.kz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Nazarbayev University Research and Innovation System, Kabanbay Batyr Ave. 53, Astana, Kazakhstan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Nazarbayev University, Kabanbay Batyr Ave. 53, Astana, Kazakhstan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162" y="5805619"/>
            <a:ext cx="2876190" cy="1052381"/>
          </a:xfrm>
          <a:prstGeom prst="rect">
            <a:avLst/>
          </a:prstGeom>
        </p:spPr>
      </p:pic>
      <p:pic>
        <p:nvPicPr>
          <p:cNvPr id="7" name="Picture 6" descr="logo_eng.gif"/>
          <p:cNvPicPr/>
          <p:nvPr/>
        </p:nvPicPr>
        <p:blipFill>
          <a:blip r:embed="rId4"/>
          <a:stretch>
            <a:fillRect/>
          </a:stretch>
        </p:blipFill>
        <p:spPr>
          <a:xfrm>
            <a:off x="2628" y="6222759"/>
            <a:ext cx="2438101" cy="6089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28700" y="304800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C6600"/>
                </a:solidFill>
              </a:rPr>
              <a:t>56</a:t>
            </a:r>
            <a:r>
              <a:rPr lang="en-US" b="1" baseline="30000" dirty="0" smtClean="0">
                <a:solidFill>
                  <a:srgbClr val="CC6600"/>
                </a:solidFill>
              </a:rPr>
              <a:t>th</a:t>
            </a:r>
            <a:r>
              <a:rPr lang="en-US" b="1" dirty="0" smtClean="0">
                <a:solidFill>
                  <a:srgbClr val="CC6600"/>
                </a:solidFill>
              </a:rPr>
              <a:t> Battery </a:t>
            </a:r>
            <a:r>
              <a:rPr lang="en-US" b="1" dirty="0">
                <a:solidFill>
                  <a:srgbClr val="CC6600"/>
                </a:solidFill>
              </a:rPr>
              <a:t>Conference Japan, Nagoya, Japan, 11-13th, November, 2015</a:t>
            </a:r>
            <a:endParaRPr lang="en-US" b="1" dirty="0">
              <a:solidFill>
                <a:srgbClr val="CC66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676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02023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[TGP-H-060 (190-μm-thick) or TGP-H-120 (370-μm-thick), Toray Industry Inc.]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8185"/>
            <a:ext cx="3810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084" y="2407482"/>
            <a:ext cx="3722916" cy="387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562600" y="6468933"/>
            <a:ext cx="3581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Carbon fiber felt (cheap)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Notched Right Arrow 2"/>
          <p:cNvSpPr/>
          <p:nvPr/>
        </p:nvSpPr>
        <p:spPr>
          <a:xfrm rot="2500269">
            <a:off x="3937326" y="3435901"/>
            <a:ext cx="1524000" cy="458941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Future plan</a:t>
            </a: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76600" y="2464124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 reduction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47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8936" y="36852"/>
            <a:ext cx="184785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72781"/>
            <a:ext cx="1905001" cy="2385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772" y="1901113"/>
            <a:ext cx="7217228" cy="495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1771"/>
            <a:ext cx="1905000" cy="1426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448682"/>
            <a:ext cx="1905000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556882"/>
            <a:ext cx="1905000" cy="1565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572000" y="3264494"/>
            <a:ext cx="449580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</a:t>
            </a:r>
            <a:r>
              <a:rPr 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</a:t>
            </a:r>
            <a:endParaRPr lang="en-US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772" y="36852"/>
            <a:ext cx="2797628" cy="1866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399" y="36853"/>
            <a:ext cx="2857103" cy="1864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188" y="1884784"/>
            <a:ext cx="180181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488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00100" y="1066800"/>
            <a:ext cx="7543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Three-dimensional </a:t>
            </a:r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Zn anode</a:t>
            </a: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35269" y="2468729"/>
            <a:ext cx="7543800" cy="224676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merits are,</a:t>
            </a:r>
          </a:p>
          <a:p>
            <a:pPr algn="ctr"/>
            <a:endParaRPr lang="en-US" sz="2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8-sec anode preparation -&gt; 2.8 mAh/cm</a:t>
            </a:r>
            <a:r>
              <a:rPr lang="en-US" sz="2800" b="1" baseline="30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Balanced anode/cathode capacity ratio,</a:t>
            </a:r>
          </a:p>
          <a:p>
            <a:pPr algn="ctr"/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Hopefully, short circuit failure suppression.</a:t>
            </a:r>
            <a:endParaRPr lang="en-US" sz="2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963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762000"/>
            <a:ext cx="5943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Renewable energy integration into electrical grids is crucial for energy security, leading to the highly secured communication network, traffic control, industrial activities, etc. </a:t>
            </a:r>
          </a:p>
          <a:p>
            <a:pPr algn="just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Renewable energies are intermittent and cannot be </a:t>
            </a:r>
            <a:r>
              <a:rPr lang="en-US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easily directly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integrated to electric grids without using batteries.</a:t>
            </a:r>
          </a:p>
          <a:p>
            <a:pPr algn="just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These batteries must be safe and inexpensive from the viewpoint of life-cycle cost.</a:t>
            </a:r>
          </a:p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Aqueous batteries are non-flammable that can be a great merit compared with traditional lithium-ion batteries that use flammable organic electrolyte solutions.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762000"/>
            <a:ext cx="2514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629240"/>
            <a:ext cx="2514600" cy="110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929" y="5029199"/>
            <a:ext cx="2632422" cy="157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3902853"/>
            <a:ext cx="908046" cy="908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553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914400"/>
            <a:ext cx="6019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Lead-acid battery:</a:t>
            </a:r>
          </a:p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toxic, life-cycle cost is not low</a:t>
            </a:r>
          </a:p>
          <a:p>
            <a:pPr algn="just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NiMH battery:</a:t>
            </a:r>
          </a:p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Gigacell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costs $2500 kWh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25 years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</a:p>
          <a:p>
            <a:pPr algn="just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some new technologies that are currently under the field test.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Conventional aqueous battery</a:t>
            </a: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632503"/>
            <a:ext cx="2333625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ular Callout 3"/>
          <p:cNvSpPr/>
          <p:nvPr/>
        </p:nvSpPr>
        <p:spPr>
          <a:xfrm>
            <a:off x="6477001" y="914400"/>
            <a:ext cx="2333624" cy="612648"/>
          </a:xfrm>
          <a:prstGeom prst="wedgeRectCallout">
            <a:avLst>
              <a:gd name="adj1" fmla="val -1212"/>
              <a:gd name="adj2" fmla="val 142457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Pb, PbO</a:t>
            </a:r>
            <a:r>
              <a:rPr lang="en-US" baseline="-25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, H</a:t>
            </a:r>
            <a:r>
              <a:rPr lang="en-US" baseline="-25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SO</a:t>
            </a:r>
            <a:r>
              <a:rPr lang="en-US" baseline="-25000" dirty="0" smtClean="0">
                <a:solidFill>
                  <a:schemeClr val="tx1"/>
                </a:solidFill>
              </a:rPr>
              <a:t>4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4" y="4325931"/>
            <a:ext cx="4620986" cy="2483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454" y="3886200"/>
            <a:ext cx="20955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743451"/>
            <a:ext cx="407670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351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23220"/>
            <a:ext cx="8458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Zn/LiFePO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system is a promising candidate.</a:t>
            </a:r>
          </a:p>
          <a:p>
            <a:pPr marL="342900" indent="-342900">
              <a:buFontTx/>
              <a:buChar char="-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toxic materials.</a:t>
            </a:r>
          </a:p>
          <a:p>
            <a:pPr marL="342900" indent="-342900" algn="just">
              <a:buFontTx/>
              <a:buChar char="-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Zn anode that delivers a higher gravimetric capacity (Zn, 818 mAh g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than metal hydride (e.g., LaNi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3.55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0.75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0.4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0.3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300 mAh/g or less) and a comparable potential (-0.76 V vs. Standard Hydrogen Electrode, SHE) in aqueous media with metal hydride (e.g., LaNi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3.55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0.75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0.4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0.3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-0.75 to -0.85 V vs. SHE).</a:t>
            </a:r>
          </a:p>
          <a:p>
            <a:pPr marL="342900" indent="-342900">
              <a:buFontTx/>
              <a:buChar char="-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Comparable cost with lead-acid battery when using Zn foil.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Previous Work</a:t>
            </a: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4092" y="6211669"/>
            <a:ext cx="8281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[N. Yesibolati, N. Umirov, A. Koishybay, M. Omarova, I. Kurmanbayeva, Y. Zhang, Y. Zhao, Z. Bakenov, Electrochimica Acta 152 (2015) 505-511.]</a:t>
            </a:r>
          </a:p>
        </p:txBody>
      </p:sp>
      <p:pic>
        <p:nvPicPr>
          <p:cNvPr id="6" name="图片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93" y="3259279"/>
            <a:ext cx="4164100" cy="31163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259279"/>
            <a:ext cx="4249557" cy="3116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492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85800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problem is zinc dendrite formation resulting in internal short circuit failure and how to balance anode/cathode capacities.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Challenging issue</a:t>
            </a: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2333685"/>
            <a:ext cx="8305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AutoNum type="romanLcParenBoth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Facilitating long-range electronic conductivity through the inner core of zinc electrode,</a:t>
            </a:r>
          </a:p>
          <a:p>
            <a:pPr marL="514350" indent="-514350" algn="just">
              <a:buAutoNum type="romanLcParenBoth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Amplification of electrified interfaces to distribute current uniformly throughout the electrode structure, </a:t>
            </a:r>
          </a:p>
          <a:p>
            <a:pPr marL="514350" indent="-514350" algn="just">
              <a:buAutoNum type="romanLcParenBoth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Forming partially confined void volume elements within the interior of the porous zinc anode that expedite dissolution/deposition.</a:t>
            </a:r>
          </a:p>
          <a:p>
            <a:pPr algn="just"/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short, POROUS, MONOLITHIC, THREE-DIMENSIONAL, and APERIODIC ARCHITECTURE.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61038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Counter measure</a:t>
            </a: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3246" y="5791200"/>
            <a:ext cx="83697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[J. F. Parker, C. N.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Chervin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E. S. Nelson, D. R.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Rolison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J. W. Long, Energy Environ. Sci. 7 (2014) 1117-1124; J. F. Parker, E. S. Nelson, M. D.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Wattendorf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C. N.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Chervin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J. W. Long, D. R.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Rolison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ACS Appl. Mater. Interfaces 6 (2014) 19471–19476.]</a:t>
            </a:r>
          </a:p>
        </p:txBody>
      </p:sp>
    </p:spTree>
    <p:extLst>
      <p:ext uri="{BB962C8B-B14F-4D97-AF65-F5344CB8AC3E}">
        <p14:creationId xmlns:p14="http://schemas.microsoft.com/office/powerpoint/2010/main" val="306527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19751" y="697116"/>
            <a:ext cx="4267200" cy="35394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Parker’s counter measure</a:t>
            </a:r>
          </a:p>
          <a:p>
            <a:pPr algn="ctr"/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Sintered Zn</a:t>
            </a:r>
          </a:p>
          <a:p>
            <a:pPr algn="ctr"/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6666" y="697116"/>
            <a:ext cx="4267200" cy="35394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Our counter measure</a:t>
            </a:r>
          </a:p>
          <a:p>
            <a:pPr algn="ctr"/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Electrodeposited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Zn</a:t>
            </a:r>
          </a:p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onto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CFP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6666" y="1447800"/>
            <a:ext cx="8645728" cy="1384995"/>
          </a:xfrm>
          <a:prstGeom prst="rect">
            <a:avLst/>
          </a:prstGeom>
          <a:solidFill>
            <a:schemeClr val="accent6">
              <a:lumMod val="40000"/>
              <a:lumOff val="60000"/>
              <a:alpha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Porous</a:t>
            </a:r>
          </a:p>
          <a:p>
            <a:pPr algn="ctr"/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Monolithic</a:t>
            </a:r>
          </a:p>
          <a:p>
            <a:pPr algn="ctr"/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Three-dimensional aperiodic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Counter measure</a:t>
            </a: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318" y="4396592"/>
            <a:ext cx="2619096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7178" y="4495800"/>
            <a:ext cx="2943351" cy="1878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65" y="4495800"/>
            <a:ext cx="2845659" cy="1874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361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 work</a:t>
            </a: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429" y="523220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Onto the current collector, carbon fiber paper (CFP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zinc was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cathodically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electroplated.</a:t>
            </a:r>
          </a:p>
        </p:txBody>
      </p:sp>
      <p:sp>
        <p:nvSpPr>
          <p:cNvPr id="11" name="矩形 1"/>
          <p:cNvSpPr/>
          <p:nvPr/>
        </p:nvSpPr>
        <p:spPr>
          <a:xfrm>
            <a:off x="646764" y="1466824"/>
            <a:ext cx="28594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  <a:sym typeface="Arial Black" pitchFamily="34" charset="0"/>
              </a:rPr>
              <a:t>CFP</a:t>
            </a:r>
          </a:p>
        </p:txBody>
      </p:sp>
      <p:sp>
        <p:nvSpPr>
          <p:cNvPr id="13" name="矩形 1"/>
          <p:cNvSpPr/>
          <p:nvPr/>
        </p:nvSpPr>
        <p:spPr>
          <a:xfrm>
            <a:off x="5787490" y="1450495"/>
            <a:ext cx="28594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  <a:sym typeface="Arial Black" pitchFamily="34" charset="0"/>
              </a:rPr>
              <a:t>Zn @ CFP</a:t>
            </a:r>
          </a:p>
        </p:txBody>
      </p:sp>
      <p:pic>
        <p:nvPicPr>
          <p:cNvPr id="14" name="Picture 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58" y="1912160"/>
            <a:ext cx="3048000" cy="242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3229" y="1902635"/>
            <a:ext cx="3048000" cy="243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365" y="4341035"/>
            <a:ext cx="3033864" cy="2266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250239"/>
            <a:ext cx="3448050" cy="2580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758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 work</a:t>
            </a: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838200"/>
            <a:ext cx="83058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Constant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 density of 500 mA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Deposition time of </a:t>
            </a:r>
            <a:r>
              <a:rPr lang="en-US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sec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	Zn 3.4 mg cm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-2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2.8 mAh cm</a:t>
            </a:r>
            <a:r>
              <a:rPr lang="en-US" sz="2400" b="1" baseline="30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-2</a:t>
            </a:r>
            <a:endParaRPr lang="en-US" sz="2400" b="1" baseline="300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Electrolyte solution:</a:t>
            </a:r>
          </a:p>
          <a:p>
            <a:pPr marL="228600"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0.52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mol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ZnSO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·7H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228600"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0.15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mol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NH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228600"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0.7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 L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polyacrylamide (PAA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MW=200,000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  <a:p>
            <a:pPr marL="228600"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0.05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 L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thiourea,</a:t>
            </a:r>
          </a:p>
          <a:p>
            <a:pPr marL="228600"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 L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(pH =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</a:t>
            </a:r>
          </a:p>
          <a:p>
            <a:pPr marL="228600"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2/98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vol.% ethanol/water with 0.1 g L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sodium dodecyl sulfate (SDS) (ethanol and SDS were added as wetting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agents).</a:t>
            </a:r>
          </a:p>
          <a:p>
            <a:pPr algn="just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0.13-mm-thick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graphite backing-plate is attached to a CFP beforehand by using carbon paint adhesive [PELCO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®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high temperature carbon paste (silicate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)].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3363"/>
            <a:ext cx="3276600" cy="26336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216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590</Words>
  <Application>Microsoft Office PowerPoint</Application>
  <PresentationFormat>On-screen Show (4:3)</PresentationFormat>
  <Paragraphs>87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Hara Toru</dc:creator>
  <cp:lastModifiedBy>Hara Toru</cp:lastModifiedBy>
  <cp:revision>22</cp:revision>
  <dcterms:created xsi:type="dcterms:W3CDTF">2015-10-21T05:10:46Z</dcterms:created>
  <dcterms:modified xsi:type="dcterms:W3CDTF">2015-10-22T09:04:14Z</dcterms:modified>
</cp:coreProperties>
</file>