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3"/>
  </p:notesMasterIdLst>
  <p:sldIdLst>
    <p:sldId id="256" r:id="rId2"/>
    <p:sldId id="257" r:id="rId3"/>
    <p:sldId id="315" r:id="rId4"/>
    <p:sldId id="258"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316" r:id="rId26"/>
    <p:sldId id="283" r:id="rId27"/>
    <p:sldId id="259" r:id="rId28"/>
    <p:sldId id="284" r:id="rId29"/>
    <p:sldId id="285" r:id="rId30"/>
    <p:sldId id="286" r:id="rId31"/>
    <p:sldId id="260"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61" r:id="rId45"/>
    <p:sldId id="299" r:id="rId46"/>
    <p:sldId id="300" r:id="rId47"/>
    <p:sldId id="301" r:id="rId48"/>
    <p:sldId id="302" r:id="rId49"/>
    <p:sldId id="303" r:id="rId50"/>
    <p:sldId id="304" r:id="rId51"/>
    <p:sldId id="306" r:id="rId52"/>
    <p:sldId id="307" r:id="rId53"/>
    <p:sldId id="309" r:id="rId54"/>
    <p:sldId id="308" r:id="rId55"/>
    <p:sldId id="310" r:id="rId56"/>
    <p:sldId id="305" r:id="rId57"/>
    <p:sldId id="262" r:id="rId58"/>
    <p:sldId id="311" r:id="rId59"/>
    <p:sldId id="312" r:id="rId60"/>
    <p:sldId id="313" r:id="rId61"/>
    <p:sldId id="314"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27"/>
  </p:normalViewPr>
  <p:slideViewPr>
    <p:cSldViewPr snapToGrid="0" snapToObjects="1">
      <p:cViewPr varScale="1">
        <p:scale>
          <a:sx n="88" d="100"/>
          <a:sy n="88" d="100"/>
        </p:scale>
        <p:origin x="94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9B9070-E593-3548-A19D-147722C2755F}" type="datetimeFigureOut">
              <a:rPr lang="en-US" smtClean="0"/>
              <a:t>9/24/18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2AC921-51F1-1D48-A208-E7DAF61D0E79}" type="slidenum">
              <a:rPr lang="en-US" smtClean="0"/>
              <a:t>‹#›</a:t>
            </a:fld>
            <a:endParaRPr lang="en-US"/>
          </a:p>
        </p:txBody>
      </p:sp>
    </p:spTree>
    <p:extLst>
      <p:ext uri="{BB962C8B-B14F-4D97-AF65-F5344CB8AC3E}">
        <p14:creationId xmlns:p14="http://schemas.microsoft.com/office/powerpoint/2010/main" val="1626654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2AC921-51F1-1D48-A208-E7DAF61D0E79}" type="slidenum">
              <a:rPr lang="en-US" smtClean="0"/>
              <a:t>57</a:t>
            </a:fld>
            <a:endParaRPr lang="en-US"/>
          </a:p>
        </p:txBody>
      </p:sp>
    </p:spTree>
    <p:extLst>
      <p:ext uri="{BB962C8B-B14F-4D97-AF65-F5344CB8AC3E}">
        <p14:creationId xmlns:p14="http://schemas.microsoft.com/office/powerpoint/2010/main" val="291520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F3FF9-B577-2D4A-AFEB-BB529959CD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C93821C-7535-3B42-8CA1-2DAE8AE09F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D7E5DD4-6FFD-8741-949A-497CA3CC7FF4}"/>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5" name="Footer Placeholder 4">
            <a:extLst>
              <a:ext uri="{FF2B5EF4-FFF2-40B4-BE49-F238E27FC236}">
                <a16:creationId xmlns:a16="http://schemas.microsoft.com/office/drawing/2014/main" id="{07D80394-6BBD-7748-8565-EBA8D3A92D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6338E-8784-1C4E-A906-E9A02E233AD6}"/>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1522616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5AB73-E7A9-1246-9C4E-332C9FAE58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7E9EDD-A03A-E844-8797-9197725DB0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657917-97DC-084D-8374-B454E164621B}"/>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5" name="Footer Placeholder 4">
            <a:extLst>
              <a:ext uri="{FF2B5EF4-FFF2-40B4-BE49-F238E27FC236}">
                <a16:creationId xmlns:a16="http://schemas.microsoft.com/office/drawing/2014/main" id="{42DD27A2-B59B-5F46-B762-A13171A10E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1662F6-93F8-074B-AF52-33895EB838CB}"/>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1770017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43680F-730F-2F4C-83BD-9FF3AF9356A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6DCCCA8-F4CC-B64E-8195-C64071A5E2F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A24FBB-97FB-664E-BE30-5A53497EEB81}"/>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5" name="Footer Placeholder 4">
            <a:extLst>
              <a:ext uri="{FF2B5EF4-FFF2-40B4-BE49-F238E27FC236}">
                <a16:creationId xmlns:a16="http://schemas.microsoft.com/office/drawing/2014/main" id="{77174CF5-E0D2-B84F-A93C-1197A8526A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AD8FC8-8C52-D54E-A9C4-AF50DBD1C3F1}"/>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1564028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240A0-871D-6945-8C40-4D4DCEEC40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081529-7260-9A4F-9E76-F3A3EB3D6CF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7EB3D3-E910-1843-B112-793C10813203}"/>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5" name="Footer Placeholder 4">
            <a:extLst>
              <a:ext uri="{FF2B5EF4-FFF2-40B4-BE49-F238E27FC236}">
                <a16:creationId xmlns:a16="http://schemas.microsoft.com/office/drawing/2014/main" id="{B2B3A67E-53C3-F44A-BE49-616CD7C03F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6CDB5C-F1E8-FC48-BE9E-929B1FA581EF}"/>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3224496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6D0CD-7262-FB4D-9253-031EFDA0ED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4E63D64-D4F8-4345-A874-94A535218F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4A6B4F6-0597-3144-BAE4-A32AF283BC4B}"/>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5" name="Footer Placeholder 4">
            <a:extLst>
              <a:ext uri="{FF2B5EF4-FFF2-40B4-BE49-F238E27FC236}">
                <a16:creationId xmlns:a16="http://schemas.microsoft.com/office/drawing/2014/main" id="{2A3C1DCE-5718-8E40-9239-5228893E55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B1165A-CFAF-0F42-A412-0B7DEA9513B7}"/>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2551779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08443-AAA3-E74A-99E4-F2472E17AA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58BCCD-D181-E046-8D3E-2112C236719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3F939ED-8E14-AB4F-A806-173680C9FA4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D7F996A-5CA1-0F4F-8487-60350FBBF5E8}"/>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6" name="Footer Placeholder 5">
            <a:extLst>
              <a:ext uri="{FF2B5EF4-FFF2-40B4-BE49-F238E27FC236}">
                <a16:creationId xmlns:a16="http://schemas.microsoft.com/office/drawing/2014/main" id="{ED2D4F0A-63CE-F34C-A3F1-B1A6DC27E3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D3BEFF-A301-2043-9E8D-ABCDEEAE4996}"/>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217762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8A12A-3C8D-3E42-A6A9-320E028DFEE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A72DC3F-EAAD-2343-A374-FAB8DC1755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453CF69-CC91-B140-82FA-71921A32F92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AEAC95-7EDB-6348-B544-4C91FCD1B9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0F5B2EA-6499-BB43-AAC7-A9ED3F502A6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8F1A1C-0739-FA4F-B864-E75A05C57BD6}"/>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8" name="Footer Placeholder 7">
            <a:extLst>
              <a:ext uri="{FF2B5EF4-FFF2-40B4-BE49-F238E27FC236}">
                <a16:creationId xmlns:a16="http://schemas.microsoft.com/office/drawing/2014/main" id="{40B809F7-F403-1748-BA9F-F4F0ADB8B40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404C3B-D7A7-BF47-943D-AB8C8BB9ABC6}"/>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3951532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0A8DB-F57A-C547-9890-EA64FA203C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12DC53-00AF-FC4B-9E00-ADF484F82757}"/>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4" name="Footer Placeholder 3">
            <a:extLst>
              <a:ext uri="{FF2B5EF4-FFF2-40B4-BE49-F238E27FC236}">
                <a16:creationId xmlns:a16="http://schemas.microsoft.com/office/drawing/2014/main" id="{2ABFB6CE-9E92-2B40-AE31-88301F30A12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E4E3EA-BCF8-3148-8AF8-0D2EDA2C5B92}"/>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1470741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D593AC-841B-4642-8E3A-97CC2CE600A8}"/>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3" name="Footer Placeholder 2">
            <a:extLst>
              <a:ext uri="{FF2B5EF4-FFF2-40B4-BE49-F238E27FC236}">
                <a16:creationId xmlns:a16="http://schemas.microsoft.com/office/drawing/2014/main" id="{CF85CD77-8F82-4442-9DC5-DD1C668B204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8373C28-98C9-6844-A2B8-5031433F5044}"/>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1193224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E19DF-A6E3-6D47-BC76-0D8E4630B7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CC3F5D5-C304-874D-8E84-52A5D92766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023A42E-7761-8F4E-81E0-58A6EBD7D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4360787-131C-AE49-806A-246350B2A346}"/>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6" name="Footer Placeholder 5">
            <a:extLst>
              <a:ext uri="{FF2B5EF4-FFF2-40B4-BE49-F238E27FC236}">
                <a16:creationId xmlns:a16="http://schemas.microsoft.com/office/drawing/2014/main" id="{07A67EC9-BD95-4045-8585-E70ED2637C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830DD6-CC48-4143-A80D-FB5B03A91498}"/>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3934602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1CCCC-258E-0A44-BF65-B134078446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A794E7-7D65-8F41-A9ED-4C433CC751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5FDBF8-BDDF-B14D-B710-C4753E2B5A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4940F07-8007-744C-A83E-B5C710B15512}"/>
              </a:ext>
            </a:extLst>
          </p:cNvPr>
          <p:cNvSpPr>
            <a:spLocks noGrp="1"/>
          </p:cNvSpPr>
          <p:nvPr>
            <p:ph type="dt" sz="half" idx="10"/>
          </p:nvPr>
        </p:nvSpPr>
        <p:spPr/>
        <p:txBody>
          <a:bodyPr/>
          <a:lstStyle/>
          <a:p>
            <a:fld id="{703D73F1-19AA-FA45-A643-3366A9870BD8}" type="datetimeFigureOut">
              <a:rPr lang="en-US" smtClean="0"/>
              <a:t>9/24/18</a:t>
            </a:fld>
            <a:endParaRPr lang="en-US"/>
          </a:p>
        </p:txBody>
      </p:sp>
      <p:sp>
        <p:nvSpPr>
          <p:cNvPr id="6" name="Footer Placeholder 5">
            <a:extLst>
              <a:ext uri="{FF2B5EF4-FFF2-40B4-BE49-F238E27FC236}">
                <a16:creationId xmlns:a16="http://schemas.microsoft.com/office/drawing/2014/main" id="{90A18CA4-F8D8-0B4D-85E6-D7E30AFAAF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CBBC49-B9EA-B94D-835C-706DBA68F105}"/>
              </a:ext>
            </a:extLst>
          </p:cNvPr>
          <p:cNvSpPr>
            <a:spLocks noGrp="1"/>
          </p:cNvSpPr>
          <p:nvPr>
            <p:ph type="sldNum" sz="quarter" idx="12"/>
          </p:nvPr>
        </p:nvSpPr>
        <p:spPr/>
        <p:txBody>
          <a:bodyPr/>
          <a:lstStyle/>
          <a:p>
            <a:fld id="{7A6917B4-7AE7-2141-B3A2-11C79A0EBCA0}" type="slidenum">
              <a:rPr lang="en-US" smtClean="0"/>
              <a:t>‹#›</a:t>
            </a:fld>
            <a:endParaRPr lang="en-US"/>
          </a:p>
        </p:txBody>
      </p:sp>
    </p:spTree>
    <p:extLst>
      <p:ext uri="{BB962C8B-B14F-4D97-AF65-F5344CB8AC3E}">
        <p14:creationId xmlns:p14="http://schemas.microsoft.com/office/powerpoint/2010/main" val="107224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D7CFBF-7D27-8044-AEE8-9A1C4564ED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2276CF-99E4-CD4C-BF18-4061A25E40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A79EBC-D588-4041-BAB2-24CCBDB01B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3D73F1-19AA-FA45-A643-3366A9870BD8}" type="datetimeFigureOut">
              <a:rPr lang="en-US" smtClean="0"/>
              <a:t>9/24/18</a:t>
            </a:fld>
            <a:endParaRPr lang="en-US"/>
          </a:p>
        </p:txBody>
      </p:sp>
      <p:sp>
        <p:nvSpPr>
          <p:cNvPr id="5" name="Footer Placeholder 4">
            <a:extLst>
              <a:ext uri="{FF2B5EF4-FFF2-40B4-BE49-F238E27FC236}">
                <a16:creationId xmlns:a16="http://schemas.microsoft.com/office/drawing/2014/main" id="{BC0CC06C-6BE6-8C46-B073-31ACEF8AD2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5B580A-D2C6-1446-A51F-CAFB77C760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6917B4-7AE7-2141-B3A2-11C79A0EBCA0}" type="slidenum">
              <a:rPr lang="en-US" smtClean="0"/>
              <a:t>‹#›</a:t>
            </a:fld>
            <a:endParaRPr lang="en-US"/>
          </a:p>
        </p:txBody>
      </p:sp>
    </p:spTree>
    <p:extLst>
      <p:ext uri="{BB962C8B-B14F-4D97-AF65-F5344CB8AC3E}">
        <p14:creationId xmlns:p14="http://schemas.microsoft.com/office/powerpoint/2010/main" val="2332037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https://cdn1.i-scmp.com/sites/default/files/styles/980x551/public/images/methode/2018/01/11/73b109d8-f696-11e7-8693-80d4e18fb3a2_1280x720_193325.JPG?itok=3y7d_uOC" TargetMode="External"/><Relationship Id="rId2"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https://cdn4.i-scmp.com/sites/default/files/styles/980x551/public/images/methode/2018/04/30/f0c46c42-4c51-11e8-9150-83bd875cc143_1280x720_211850.jpg?itok=Pihi0TOi"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52.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image" Target="../media/image40.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贵安新区中心区概念性城市设计方案高清文本(2)">
            <a:extLst>
              <a:ext uri="{FF2B5EF4-FFF2-40B4-BE49-F238E27FC236}">
                <a16:creationId xmlns:a16="http://schemas.microsoft.com/office/drawing/2014/main" id="{620E86F8-1E3C-FC40-86D0-89AD54BE085B}"/>
              </a:ext>
            </a:extLst>
          </p:cNvPr>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68" y="0"/>
            <a:ext cx="12184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65631B4-DA6B-1949-A46E-86398C427737}"/>
              </a:ext>
            </a:extLst>
          </p:cNvPr>
          <p:cNvSpPr>
            <a:spLocks noGrp="1"/>
          </p:cNvSpPr>
          <p:nvPr>
            <p:ph type="ctrTitle"/>
          </p:nvPr>
        </p:nvSpPr>
        <p:spPr>
          <a:xfrm>
            <a:off x="1524000" y="251506"/>
            <a:ext cx="9144000" cy="2387600"/>
          </a:xfrm>
        </p:spPr>
        <p:txBody>
          <a:bodyPr anchor="t">
            <a:normAutofit/>
          </a:bodyPr>
          <a:lstStyle/>
          <a:p>
            <a:pPr algn="r"/>
            <a:r>
              <a:rPr lang="en-US" sz="4400" dirty="0"/>
              <a:t>zone infrastructures:</a:t>
            </a:r>
            <a:br>
              <a:rPr lang="en-US" dirty="0"/>
            </a:br>
            <a:r>
              <a:rPr lang="en-US" sz="3600" dirty="0"/>
              <a:t>China’s new urban paradigm and export product</a:t>
            </a:r>
          </a:p>
        </p:txBody>
      </p:sp>
      <p:sp>
        <p:nvSpPr>
          <p:cNvPr id="3" name="Subtitle 2">
            <a:extLst>
              <a:ext uri="{FF2B5EF4-FFF2-40B4-BE49-F238E27FC236}">
                <a16:creationId xmlns:a16="http://schemas.microsoft.com/office/drawing/2014/main" id="{F908059A-23A0-9D4E-9A75-68F0EF9987F7}"/>
              </a:ext>
            </a:extLst>
          </p:cNvPr>
          <p:cNvSpPr>
            <a:spLocks noGrp="1"/>
          </p:cNvSpPr>
          <p:nvPr>
            <p:ph type="subTitle" idx="1"/>
          </p:nvPr>
        </p:nvSpPr>
        <p:spPr>
          <a:xfrm>
            <a:off x="6487886" y="1445306"/>
            <a:ext cx="4180114" cy="1019629"/>
          </a:xfrm>
        </p:spPr>
        <p:txBody>
          <a:bodyPr anchor="t"/>
          <a:lstStyle/>
          <a:p>
            <a:pPr algn="r"/>
            <a:r>
              <a:rPr lang="en-US" dirty="0">
                <a:latin typeface="+mj-lt"/>
              </a:rPr>
              <a:t>Tim Oakes</a:t>
            </a:r>
          </a:p>
        </p:txBody>
      </p:sp>
      <p:pic>
        <p:nvPicPr>
          <p:cNvPr id="7" name="Picture 6">
            <a:extLst>
              <a:ext uri="{FF2B5EF4-FFF2-40B4-BE49-F238E27FC236}">
                <a16:creationId xmlns:a16="http://schemas.microsoft.com/office/drawing/2014/main" id="{6B206888-7C51-2741-A0AE-6235D61FCD09}"/>
              </a:ext>
            </a:extLst>
          </p:cNvPr>
          <p:cNvPicPr>
            <a:picLocks noChangeAspect="1"/>
          </p:cNvPicPr>
          <p:nvPr/>
        </p:nvPicPr>
        <p:blipFill>
          <a:blip r:embed="rId3"/>
          <a:stretch>
            <a:fillRect/>
          </a:stretch>
        </p:blipFill>
        <p:spPr>
          <a:xfrm>
            <a:off x="421821" y="5958506"/>
            <a:ext cx="3441935" cy="616466"/>
          </a:xfrm>
          <a:prstGeom prst="rect">
            <a:avLst/>
          </a:prstGeom>
        </p:spPr>
      </p:pic>
    </p:spTree>
    <p:extLst>
      <p:ext uri="{BB962C8B-B14F-4D97-AF65-F5344CB8AC3E}">
        <p14:creationId xmlns:p14="http://schemas.microsoft.com/office/powerpoint/2010/main" val="2362627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the ‘China model’</a:t>
            </a:r>
          </a:p>
          <a:p>
            <a:pPr marL="0" indent="0">
              <a:buNone/>
            </a:pPr>
            <a:r>
              <a:rPr lang="en-US" dirty="0">
                <a:latin typeface="+mj-lt"/>
              </a:rPr>
              <a:t>Mao-era socialist model</a:t>
            </a:r>
          </a:p>
        </p:txBody>
      </p:sp>
      <p:pic>
        <p:nvPicPr>
          <p:cNvPr id="13314" name="Picture 2" descr="Serve the revolutionary people of the world">
            <a:extLst>
              <a:ext uri="{FF2B5EF4-FFF2-40B4-BE49-F238E27FC236}">
                <a16:creationId xmlns:a16="http://schemas.microsoft.com/office/drawing/2014/main" id="{745C04FE-7444-C545-A4B1-05C841C253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6872" y="3282857"/>
            <a:ext cx="4813300" cy="3361011"/>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Image result for TAZARA railway china">
            <a:extLst>
              <a:ext uri="{FF2B5EF4-FFF2-40B4-BE49-F238E27FC236}">
                <a16:creationId xmlns:a16="http://schemas.microsoft.com/office/drawing/2014/main" id="{31F5FBB0-0787-0244-8DE6-66F97FC9C8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8733" y="3282856"/>
            <a:ext cx="5208139" cy="3361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6605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the ‘China model’</a:t>
            </a:r>
          </a:p>
          <a:p>
            <a:pPr marL="0" indent="0">
              <a:buNone/>
            </a:pPr>
            <a:r>
              <a:rPr lang="en-US" dirty="0">
                <a:latin typeface="+mj-lt"/>
              </a:rPr>
              <a:t>Mao-era socialist model</a:t>
            </a:r>
          </a:p>
          <a:p>
            <a:pPr marL="0" indent="0">
              <a:buNone/>
            </a:pPr>
            <a:r>
              <a:rPr lang="en-US" dirty="0">
                <a:latin typeface="+mj-lt"/>
              </a:rPr>
              <a:t>an ambiguous model today</a:t>
            </a:r>
          </a:p>
          <a:p>
            <a:pPr lvl="1"/>
            <a:r>
              <a:rPr lang="en-US" dirty="0">
                <a:latin typeface="+mj-lt"/>
              </a:rPr>
              <a:t>not centralized and only loosely directed by Beijing</a:t>
            </a:r>
          </a:p>
        </p:txBody>
      </p:sp>
    </p:spTree>
    <p:extLst>
      <p:ext uri="{BB962C8B-B14F-4D97-AF65-F5344CB8AC3E}">
        <p14:creationId xmlns:p14="http://schemas.microsoft.com/office/powerpoint/2010/main" val="1256629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Belt &amp; Road Initiative </a:t>
            </a:r>
            <a:r>
              <a:rPr lang="zh-CN" altLang="en-US" dirty="0">
                <a:latin typeface="+mj-lt"/>
              </a:rPr>
              <a:t>一带一路</a:t>
            </a:r>
            <a:endParaRPr lang="en-US" dirty="0">
              <a:latin typeface="+mj-lt"/>
            </a:endParaRPr>
          </a:p>
        </p:txBody>
      </p:sp>
    </p:spTree>
    <p:extLst>
      <p:ext uri="{BB962C8B-B14F-4D97-AF65-F5344CB8AC3E}">
        <p14:creationId xmlns:p14="http://schemas.microsoft.com/office/powerpoint/2010/main" val="98115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Belt &amp; Road Initiative </a:t>
            </a:r>
            <a:r>
              <a:rPr lang="zh-CN" altLang="en-US" dirty="0">
                <a:latin typeface="+mj-lt"/>
              </a:rPr>
              <a:t>一带一路</a:t>
            </a:r>
            <a:endParaRPr lang="en-US" altLang="zh-CN" dirty="0">
              <a:latin typeface="+mj-lt"/>
            </a:endParaRPr>
          </a:p>
          <a:p>
            <a:pPr lvl="1"/>
            <a:r>
              <a:rPr lang="en-US" altLang="zh-CN" dirty="0">
                <a:latin typeface="+mj-lt"/>
              </a:rPr>
              <a:t>more the elevation of existing policy to national level than new policy content</a:t>
            </a:r>
            <a:endParaRPr lang="en-US" dirty="0">
              <a:latin typeface="+mj-lt"/>
            </a:endParaRPr>
          </a:p>
        </p:txBody>
      </p:sp>
    </p:spTree>
    <p:extLst>
      <p:ext uri="{BB962C8B-B14F-4D97-AF65-F5344CB8AC3E}">
        <p14:creationId xmlns:p14="http://schemas.microsoft.com/office/powerpoint/2010/main" val="795562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Belt &amp; Road Initiative </a:t>
            </a:r>
            <a:r>
              <a:rPr lang="zh-CN" altLang="en-US" dirty="0">
                <a:latin typeface="+mj-lt"/>
              </a:rPr>
              <a:t>一带一路</a:t>
            </a:r>
            <a:endParaRPr lang="en-US" altLang="zh-CN" dirty="0">
              <a:latin typeface="+mj-lt"/>
            </a:endParaRPr>
          </a:p>
          <a:p>
            <a:pPr lvl="1"/>
            <a:r>
              <a:rPr lang="en-US" altLang="zh-CN" dirty="0">
                <a:latin typeface="+mj-lt"/>
              </a:rPr>
              <a:t>more the elevation of existing policy to national level than new policy content</a:t>
            </a:r>
          </a:p>
          <a:p>
            <a:pPr lvl="1"/>
            <a:r>
              <a:rPr lang="en-US" dirty="0">
                <a:latin typeface="+mj-lt"/>
              </a:rPr>
              <a:t>BRI is abstract and metaphorical</a:t>
            </a:r>
          </a:p>
        </p:txBody>
      </p:sp>
    </p:spTree>
    <p:extLst>
      <p:ext uri="{BB962C8B-B14F-4D97-AF65-F5344CB8AC3E}">
        <p14:creationId xmlns:p14="http://schemas.microsoft.com/office/powerpoint/2010/main" val="2476088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159A90-C388-D847-B73B-A5A41A31EAED}"/>
              </a:ext>
            </a:extLst>
          </p:cNvPr>
          <p:cNvPicPr>
            <a:picLocks noChangeAspect="1"/>
          </p:cNvPicPr>
          <p:nvPr/>
        </p:nvPicPr>
        <p:blipFill>
          <a:blip r:embed="rId2"/>
          <a:stretch>
            <a:fillRect/>
          </a:stretch>
        </p:blipFill>
        <p:spPr>
          <a:xfrm>
            <a:off x="412575" y="0"/>
            <a:ext cx="11366850" cy="6858000"/>
          </a:xfrm>
          <a:prstGeom prst="rect">
            <a:avLst/>
          </a:prstGeom>
        </p:spPr>
      </p:pic>
    </p:spTree>
    <p:extLst>
      <p:ext uri="{BB962C8B-B14F-4D97-AF65-F5344CB8AC3E}">
        <p14:creationId xmlns:p14="http://schemas.microsoft.com/office/powerpoint/2010/main" val="40429499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159A90-C388-D847-B73B-A5A41A31EAED}"/>
              </a:ext>
            </a:extLst>
          </p:cNvPr>
          <p:cNvPicPr>
            <a:picLocks noChangeAspect="1"/>
          </p:cNvPicPr>
          <p:nvPr/>
        </p:nvPicPr>
        <p:blipFill>
          <a:blip r:embed="rId2">
            <a:duotone>
              <a:schemeClr val="bg2">
                <a:shade val="45000"/>
                <a:satMod val="135000"/>
              </a:schemeClr>
              <a:prstClr val="white"/>
            </a:duotone>
          </a:blip>
          <a:stretch>
            <a:fillRect/>
          </a:stretch>
        </p:blipFill>
        <p:spPr>
          <a:xfrm>
            <a:off x="412575" y="0"/>
            <a:ext cx="11366850" cy="6858000"/>
          </a:xfrm>
          <a:prstGeom prst="rect">
            <a:avLst/>
          </a:prstGeom>
        </p:spPr>
      </p:pic>
      <p:sp>
        <p:nvSpPr>
          <p:cNvPr id="2" name="TextBox 1">
            <a:extLst>
              <a:ext uri="{FF2B5EF4-FFF2-40B4-BE49-F238E27FC236}">
                <a16:creationId xmlns:a16="http://schemas.microsoft.com/office/drawing/2014/main" id="{6C24B68F-C4D9-CF4B-A302-D0F9D47BD237}"/>
              </a:ext>
            </a:extLst>
          </p:cNvPr>
          <p:cNvSpPr txBox="1"/>
          <p:nvPr/>
        </p:nvSpPr>
        <p:spPr>
          <a:xfrm>
            <a:off x="1103086" y="798286"/>
            <a:ext cx="8810171" cy="1477328"/>
          </a:xfrm>
          <a:prstGeom prst="rect">
            <a:avLst/>
          </a:prstGeom>
          <a:noFill/>
        </p:spPr>
        <p:txBody>
          <a:bodyPr wrap="square" rtlCol="0">
            <a:spAutoFit/>
          </a:bodyPr>
          <a:lstStyle/>
          <a:p>
            <a:r>
              <a:rPr lang="en-US" sz="2400" dirty="0">
                <a:latin typeface="+mj-lt"/>
              </a:rPr>
              <a:t>“That that the idea of a Silk Road(s) contains a history closely entangled with European imperialism is skirted around in the contemporary reworking of the concept into OBOR narratives.”</a:t>
            </a:r>
          </a:p>
          <a:p>
            <a:r>
              <a:rPr lang="en-US" dirty="0">
                <a:latin typeface="+mj-lt"/>
              </a:rPr>
              <a:t>	~ </a:t>
            </a:r>
            <a:r>
              <a:rPr lang="en-US" dirty="0" err="1">
                <a:latin typeface="+mj-lt"/>
              </a:rPr>
              <a:t>Sidaway</a:t>
            </a:r>
            <a:r>
              <a:rPr lang="en-US" dirty="0">
                <a:latin typeface="+mj-lt"/>
              </a:rPr>
              <a:t> &amp; </a:t>
            </a:r>
            <a:r>
              <a:rPr lang="en-US" dirty="0" err="1">
                <a:latin typeface="+mj-lt"/>
              </a:rPr>
              <a:t>Woon</a:t>
            </a:r>
            <a:r>
              <a:rPr lang="en-US" dirty="0">
                <a:latin typeface="+mj-lt"/>
              </a:rPr>
              <a:t> (2018)</a:t>
            </a:r>
          </a:p>
        </p:txBody>
      </p:sp>
    </p:spTree>
    <p:extLst>
      <p:ext uri="{BB962C8B-B14F-4D97-AF65-F5344CB8AC3E}">
        <p14:creationId xmlns:p14="http://schemas.microsoft.com/office/powerpoint/2010/main" val="2412282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1127F3-050B-EA43-AE2F-340F044C5FA5}"/>
              </a:ext>
            </a:extLst>
          </p:cNvPr>
          <p:cNvPicPr>
            <a:picLocks noChangeAspect="1"/>
          </p:cNvPicPr>
          <p:nvPr/>
        </p:nvPicPr>
        <p:blipFill>
          <a:blip r:embed="rId2"/>
          <a:stretch>
            <a:fillRect/>
          </a:stretch>
        </p:blipFill>
        <p:spPr>
          <a:xfrm>
            <a:off x="0" y="65518"/>
            <a:ext cx="12192000" cy="6726963"/>
          </a:xfrm>
          <a:prstGeom prst="rect">
            <a:avLst/>
          </a:prstGeom>
        </p:spPr>
      </p:pic>
    </p:spTree>
    <p:extLst>
      <p:ext uri="{BB962C8B-B14F-4D97-AF65-F5344CB8AC3E}">
        <p14:creationId xmlns:p14="http://schemas.microsoft.com/office/powerpoint/2010/main" val="2093454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B99D8C-9136-D941-8A29-E80714CD89B9}"/>
              </a:ext>
            </a:extLst>
          </p:cNvPr>
          <p:cNvPicPr>
            <a:picLocks noChangeAspect="1"/>
          </p:cNvPicPr>
          <p:nvPr/>
        </p:nvPicPr>
        <p:blipFill>
          <a:blip r:embed="rId2"/>
          <a:stretch>
            <a:fillRect/>
          </a:stretch>
        </p:blipFill>
        <p:spPr>
          <a:xfrm>
            <a:off x="0" y="52908"/>
            <a:ext cx="12192000" cy="6752184"/>
          </a:xfrm>
          <a:prstGeom prst="rect">
            <a:avLst/>
          </a:prstGeom>
        </p:spPr>
      </p:pic>
    </p:spTree>
    <p:extLst>
      <p:ext uri="{BB962C8B-B14F-4D97-AF65-F5344CB8AC3E}">
        <p14:creationId xmlns:p14="http://schemas.microsoft.com/office/powerpoint/2010/main" val="2508025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71BC583-4231-2A41-B5E4-3AE68751BC54}"/>
              </a:ext>
            </a:extLst>
          </p:cNvPr>
          <p:cNvPicPr>
            <a:picLocks noChangeAspect="1"/>
          </p:cNvPicPr>
          <p:nvPr/>
        </p:nvPicPr>
        <p:blipFill>
          <a:blip r:embed="rId2"/>
          <a:stretch>
            <a:fillRect/>
          </a:stretch>
        </p:blipFill>
        <p:spPr>
          <a:xfrm>
            <a:off x="0" y="108813"/>
            <a:ext cx="12192000" cy="6640373"/>
          </a:xfrm>
          <a:prstGeom prst="rect">
            <a:avLst/>
          </a:prstGeom>
        </p:spPr>
      </p:pic>
    </p:spTree>
    <p:extLst>
      <p:ext uri="{BB962C8B-B14F-4D97-AF65-F5344CB8AC3E}">
        <p14:creationId xmlns:p14="http://schemas.microsoft.com/office/powerpoint/2010/main" val="2222052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贵安新区中心区概念性城市设计方案高清文本(2)">
            <a:extLst>
              <a:ext uri="{FF2B5EF4-FFF2-40B4-BE49-F238E27FC236}">
                <a16:creationId xmlns:a16="http://schemas.microsoft.com/office/drawing/2014/main" id="{EF644111-FD77-8647-AFBF-97678C3C5A95}"/>
              </a:ext>
            </a:extLst>
          </p:cNvPr>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68" y="0"/>
            <a:ext cx="12184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63382CE-9C07-104A-B92F-34E96A728AC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BAAC5A98-05BE-554A-8D04-172DB5532F97}"/>
              </a:ext>
            </a:extLst>
          </p:cNvPr>
          <p:cNvSpPr>
            <a:spLocks noGrp="1"/>
          </p:cNvSpPr>
          <p:nvPr>
            <p:ph idx="1"/>
          </p:nvPr>
        </p:nvSpPr>
        <p:spPr/>
        <p:txBody>
          <a:bodyPr/>
          <a:lstStyle/>
          <a:p>
            <a:pPr marL="0" indent="0">
              <a:buNone/>
            </a:pPr>
            <a:r>
              <a:rPr lang="en-US" sz="3200" b="1" dirty="0">
                <a:latin typeface="+mj-lt"/>
              </a:rPr>
              <a:t>introduction</a:t>
            </a:r>
          </a:p>
          <a:p>
            <a:pPr marL="0" indent="0">
              <a:buNone/>
            </a:pPr>
            <a:r>
              <a:rPr lang="en-US" dirty="0">
                <a:latin typeface="+mj-lt"/>
              </a:rPr>
              <a:t>BRI and the China model of development</a:t>
            </a:r>
          </a:p>
          <a:p>
            <a:pPr marL="0" indent="0">
              <a:buNone/>
            </a:pPr>
            <a:r>
              <a:rPr lang="en-US" dirty="0">
                <a:latin typeface="+mj-lt"/>
              </a:rPr>
              <a:t>infrastructure</a:t>
            </a:r>
          </a:p>
          <a:p>
            <a:pPr marL="0" indent="0">
              <a:buNone/>
            </a:pPr>
            <a:r>
              <a:rPr lang="en-US" dirty="0">
                <a:latin typeface="+mj-lt"/>
              </a:rPr>
              <a:t>zone infrastructure</a:t>
            </a:r>
          </a:p>
          <a:p>
            <a:pPr marL="0" indent="0">
              <a:buNone/>
            </a:pPr>
            <a:r>
              <a:rPr lang="en-US" dirty="0">
                <a:latin typeface="+mj-lt"/>
              </a:rPr>
              <a:t>case: </a:t>
            </a:r>
            <a:r>
              <a:rPr lang="en-US" dirty="0" err="1">
                <a:latin typeface="+mj-lt"/>
              </a:rPr>
              <a:t>Gui’an</a:t>
            </a:r>
            <a:r>
              <a:rPr lang="en-US" dirty="0">
                <a:latin typeface="+mj-lt"/>
              </a:rPr>
              <a:t> New Area, China</a:t>
            </a:r>
          </a:p>
          <a:p>
            <a:pPr marL="0" indent="0">
              <a:buNone/>
            </a:pPr>
            <a:r>
              <a:rPr lang="en-US" dirty="0">
                <a:latin typeface="+mj-lt"/>
              </a:rPr>
              <a:t>concluding points</a:t>
            </a:r>
          </a:p>
          <a:p>
            <a:endParaRPr lang="en-US" dirty="0">
              <a:latin typeface="+mj-lt"/>
            </a:endParaRPr>
          </a:p>
        </p:txBody>
      </p:sp>
    </p:spTree>
    <p:extLst>
      <p:ext uri="{BB962C8B-B14F-4D97-AF65-F5344CB8AC3E}">
        <p14:creationId xmlns:p14="http://schemas.microsoft.com/office/powerpoint/2010/main" val="647015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460E79-7D5A-F448-908A-6F37305DF28E}"/>
              </a:ext>
            </a:extLst>
          </p:cNvPr>
          <p:cNvPicPr>
            <a:picLocks noChangeAspect="1"/>
          </p:cNvPicPr>
          <p:nvPr/>
        </p:nvPicPr>
        <p:blipFill>
          <a:blip r:embed="rId2"/>
          <a:stretch>
            <a:fillRect/>
          </a:stretch>
        </p:blipFill>
        <p:spPr>
          <a:xfrm>
            <a:off x="0" y="42890"/>
            <a:ext cx="12192000" cy="6772220"/>
          </a:xfrm>
          <a:prstGeom prst="rect">
            <a:avLst/>
          </a:prstGeom>
        </p:spPr>
      </p:pic>
    </p:spTree>
    <p:extLst>
      <p:ext uri="{BB962C8B-B14F-4D97-AF65-F5344CB8AC3E}">
        <p14:creationId xmlns:p14="http://schemas.microsoft.com/office/powerpoint/2010/main" val="1400090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Belt &amp; Road Initiative </a:t>
            </a:r>
            <a:r>
              <a:rPr lang="zh-CN" altLang="en-US" dirty="0">
                <a:latin typeface="+mj-lt"/>
              </a:rPr>
              <a:t>一带一路</a:t>
            </a:r>
            <a:endParaRPr lang="en-US" altLang="zh-CN" dirty="0">
              <a:latin typeface="+mj-lt"/>
            </a:endParaRPr>
          </a:p>
          <a:p>
            <a:pPr lvl="1"/>
            <a:r>
              <a:rPr lang="en-US" altLang="zh-CN" dirty="0">
                <a:latin typeface="+mj-lt"/>
              </a:rPr>
              <a:t>more the elevation of existing policy to national level than new policy content</a:t>
            </a:r>
          </a:p>
          <a:p>
            <a:pPr lvl="1"/>
            <a:r>
              <a:rPr lang="en-US" dirty="0">
                <a:latin typeface="+mj-lt"/>
              </a:rPr>
              <a:t>BRI is abstract and metaphorical</a:t>
            </a:r>
          </a:p>
          <a:p>
            <a:pPr lvl="1"/>
            <a:r>
              <a:rPr lang="en-US" dirty="0">
                <a:latin typeface="+mj-lt"/>
              </a:rPr>
              <a:t>practical goals: internationalize the yuan, absorb excess labor capacity, export overcapacity, turn border regions into trade zones, investment channel for foreign exchange reserves</a:t>
            </a:r>
          </a:p>
        </p:txBody>
      </p:sp>
    </p:spTree>
    <p:extLst>
      <p:ext uri="{BB962C8B-B14F-4D97-AF65-F5344CB8AC3E}">
        <p14:creationId xmlns:p14="http://schemas.microsoft.com/office/powerpoint/2010/main" val="492741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Belt &amp; Road Initiative </a:t>
            </a:r>
            <a:r>
              <a:rPr lang="zh-CN" altLang="en-US" dirty="0">
                <a:latin typeface="+mj-lt"/>
              </a:rPr>
              <a:t>一带一路</a:t>
            </a:r>
            <a:endParaRPr lang="en-US" altLang="zh-CN" dirty="0">
              <a:latin typeface="+mj-lt"/>
            </a:endParaRPr>
          </a:p>
          <a:p>
            <a:pPr lvl="1"/>
            <a:r>
              <a:rPr lang="en-US" altLang="zh-CN" dirty="0">
                <a:latin typeface="+mj-lt"/>
              </a:rPr>
              <a:t>more the elevation of existing policy to national level than new policy content</a:t>
            </a:r>
          </a:p>
          <a:p>
            <a:pPr lvl="1"/>
            <a:r>
              <a:rPr lang="en-US" dirty="0">
                <a:latin typeface="+mj-lt"/>
              </a:rPr>
              <a:t>BRI is abstract and metaphorical</a:t>
            </a:r>
          </a:p>
          <a:p>
            <a:pPr lvl="1"/>
            <a:r>
              <a:rPr lang="en-US" dirty="0">
                <a:latin typeface="+mj-lt"/>
              </a:rPr>
              <a:t>practical goals: internationalize the yuan, absorb excess labor capacity, export overcapacity, turn border regions into trade zones, investment channel for foreign exchange reserves</a:t>
            </a:r>
          </a:p>
          <a:p>
            <a:pPr lvl="1"/>
            <a:r>
              <a:rPr lang="en-US" dirty="0">
                <a:latin typeface="+mj-lt"/>
              </a:rPr>
              <a:t>more a ‘spatial fix’ than a geopolitical strategy</a:t>
            </a:r>
          </a:p>
        </p:txBody>
      </p:sp>
    </p:spTree>
    <p:extLst>
      <p:ext uri="{BB962C8B-B14F-4D97-AF65-F5344CB8AC3E}">
        <p14:creationId xmlns:p14="http://schemas.microsoft.com/office/powerpoint/2010/main" val="1398949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Belt &amp; Road Initiative </a:t>
            </a:r>
            <a:r>
              <a:rPr lang="zh-CN" altLang="en-US" dirty="0">
                <a:latin typeface="+mj-lt"/>
              </a:rPr>
              <a:t>一带一路</a:t>
            </a:r>
            <a:endParaRPr lang="en-US" altLang="zh-CN" dirty="0">
              <a:latin typeface="+mj-lt"/>
            </a:endParaRPr>
          </a:p>
          <a:p>
            <a:pPr lvl="1"/>
            <a:r>
              <a:rPr lang="en-US" altLang="zh-CN" dirty="0">
                <a:latin typeface="+mj-lt"/>
              </a:rPr>
              <a:t>more the elevation of existing policy to national level than new policy content</a:t>
            </a:r>
          </a:p>
          <a:p>
            <a:pPr lvl="1"/>
            <a:r>
              <a:rPr lang="en-US" dirty="0">
                <a:latin typeface="+mj-lt"/>
              </a:rPr>
              <a:t>BRI is abstract and metaphorical</a:t>
            </a:r>
          </a:p>
          <a:p>
            <a:pPr lvl="1"/>
            <a:r>
              <a:rPr lang="en-US" dirty="0">
                <a:latin typeface="+mj-lt"/>
              </a:rPr>
              <a:t>practical goals: internationalize the yuan, absorb excess labor capacity, export overcapacity, turn border regions into trade zones, investment channel for foreign exchange reserves</a:t>
            </a:r>
          </a:p>
          <a:p>
            <a:pPr lvl="1"/>
            <a:r>
              <a:rPr lang="en-US" dirty="0">
                <a:latin typeface="+mj-lt"/>
              </a:rPr>
              <a:t>more a ‘spatial fix’ than a geopolitical strategy</a:t>
            </a:r>
          </a:p>
          <a:p>
            <a:pPr lvl="1"/>
            <a:r>
              <a:rPr lang="en-US" dirty="0">
                <a:latin typeface="+mj-lt"/>
              </a:rPr>
              <a:t>unintended outcomes</a:t>
            </a:r>
          </a:p>
        </p:txBody>
      </p:sp>
    </p:spTree>
    <p:extLst>
      <p:ext uri="{BB962C8B-B14F-4D97-AF65-F5344CB8AC3E}">
        <p14:creationId xmlns:p14="http://schemas.microsoft.com/office/powerpoint/2010/main" val="1074839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614864"/>
          </a:xfrm>
        </p:spPr>
        <p:txBody>
          <a:bodyPr>
            <a:normAutofit/>
          </a:bodyPr>
          <a:lstStyle/>
          <a:p>
            <a:pPr marL="0" indent="0">
              <a:buNone/>
            </a:pPr>
            <a:r>
              <a:rPr lang="en-US" dirty="0">
                <a:latin typeface="+mj-lt"/>
              </a:rPr>
              <a:t>Belt &amp; Road Initiative </a:t>
            </a:r>
            <a:r>
              <a:rPr lang="zh-CN" altLang="en-US" dirty="0">
                <a:latin typeface="+mj-lt"/>
              </a:rPr>
              <a:t>一带一路</a:t>
            </a:r>
            <a:endParaRPr lang="en-US" altLang="zh-CN" dirty="0">
              <a:latin typeface="+mj-lt"/>
            </a:endParaRPr>
          </a:p>
          <a:p>
            <a:pPr lvl="1"/>
            <a:r>
              <a:rPr lang="en-US" altLang="zh-CN" dirty="0">
                <a:latin typeface="+mj-lt"/>
              </a:rPr>
              <a:t>more the elevation of existing policy to national level than new policy content</a:t>
            </a:r>
          </a:p>
          <a:p>
            <a:pPr lvl="1"/>
            <a:r>
              <a:rPr lang="en-US" dirty="0">
                <a:latin typeface="+mj-lt"/>
              </a:rPr>
              <a:t>BRI is abstract and metaphorical</a:t>
            </a:r>
          </a:p>
          <a:p>
            <a:pPr lvl="1"/>
            <a:r>
              <a:rPr lang="en-US" dirty="0">
                <a:latin typeface="+mj-lt"/>
              </a:rPr>
              <a:t>practical goals: internationalize the yuan, absorb excess labor capacity, export overcapacity, turn border regions into trade zones, investment channel for foreign exchange reserves</a:t>
            </a:r>
          </a:p>
          <a:p>
            <a:pPr lvl="1"/>
            <a:r>
              <a:rPr lang="en-US" dirty="0">
                <a:latin typeface="+mj-lt"/>
              </a:rPr>
              <a:t>more a ‘spatial fix’ than a geopolitical strategy</a:t>
            </a:r>
          </a:p>
          <a:p>
            <a:pPr lvl="1"/>
            <a:r>
              <a:rPr lang="en-US" dirty="0">
                <a:latin typeface="+mj-lt"/>
              </a:rPr>
              <a:t>unintended outcomes</a:t>
            </a:r>
          </a:p>
          <a:p>
            <a:pPr lvl="1"/>
            <a:r>
              <a:rPr lang="en-US" dirty="0">
                <a:latin typeface="+mj-lt"/>
              </a:rPr>
              <a:t>disconnect between aspiration and reality?</a:t>
            </a:r>
          </a:p>
          <a:p>
            <a:pPr lvl="2"/>
            <a:r>
              <a:rPr lang="en-US" dirty="0">
                <a:latin typeface="+mj-lt"/>
              </a:rPr>
              <a:t>“…results suggest that project activity on the ground is not adhering to China’s grand vision. For five of the six corridors, there appears to be no significant relationship between corridor participation and project activity”	</a:t>
            </a:r>
            <a:r>
              <a:rPr lang="en-US" sz="1800" dirty="0">
                <a:latin typeface="+mj-lt"/>
              </a:rPr>
              <a:t> ~ Hillman et al 2018</a:t>
            </a:r>
          </a:p>
        </p:txBody>
      </p:sp>
    </p:spTree>
    <p:extLst>
      <p:ext uri="{BB962C8B-B14F-4D97-AF65-F5344CB8AC3E}">
        <p14:creationId xmlns:p14="http://schemas.microsoft.com/office/powerpoint/2010/main" val="2540036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614864"/>
          </a:xfrm>
        </p:spPr>
        <p:txBody>
          <a:bodyPr>
            <a:normAutofit/>
          </a:bodyPr>
          <a:lstStyle/>
          <a:p>
            <a:pPr marL="0" indent="0">
              <a:buNone/>
            </a:pPr>
            <a:r>
              <a:rPr lang="en-US" dirty="0">
                <a:latin typeface="+mj-lt"/>
              </a:rPr>
              <a:t>Belt &amp; Road Initiative </a:t>
            </a:r>
            <a:r>
              <a:rPr lang="zh-CN" altLang="en-US" dirty="0">
                <a:latin typeface="+mj-lt"/>
              </a:rPr>
              <a:t>一带一路</a:t>
            </a:r>
            <a:endParaRPr lang="en-US" altLang="zh-CN" dirty="0">
              <a:latin typeface="+mj-lt"/>
            </a:endParaRPr>
          </a:p>
          <a:p>
            <a:pPr lvl="1"/>
            <a:r>
              <a:rPr lang="en-US" altLang="zh-CN" dirty="0">
                <a:latin typeface="+mj-lt"/>
              </a:rPr>
              <a:t>more the elevation of existing policy to national level than new policy content</a:t>
            </a:r>
          </a:p>
          <a:p>
            <a:pPr lvl="1"/>
            <a:r>
              <a:rPr lang="en-US" dirty="0">
                <a:latin typeface="+mj-lt"/>
              </a:rPr>
              <a:t>BRI is abstract and metaphorical</a:t>
            </a:r>
          </a:p>
          <a:p>
            <a:pPr lvl="1"/>
            <a:r>
              <a:rPr lang="en-US" dirty="0">
                <a:latin typeface="+mj-lt"/>
              </a:rPr>
              <a:t>practical goals: internationalize the yuan, absorb excess labor capacity, export overcapacity, turn border regions into trade zones, investment channel for foreign exchange reserves</a:t>
            </a:r>
          </a:p>
          <a:p>
            <a:pPr lvl="1"/>
            <a:r>
              <a:rPr lang="en-US" dirty="0">
                <a:latin typeface="+mj-lt"/>
              </a:rPr>
              <a:t>more a ‘spatial fix’ than a geopolitical strategy</a:t>
            </a:r>
          </a:p>
          <a:p>
            <a:pPr lvl="1"/>
            <a:r>
              <a:rPr lang="en-US" dirty="0">
                <a:latin typeface="+mj-lt"/>
              </a:rPr>
              <a:t>unintended outcomes</a:t>
            </a:r>
          </a:p>
          <a:p>
            <a:pPr lvl="1"/>
            <a:r>
              <a:rPr lang="en-US" dirty="0">
                <a:latin typeface="+mj-lt"/>
              </a:rPr>
              <a:t>disconnect between aspiration and reality?</a:t>
            </a:r>
          </a:p>
          <a:p>
            <a:pPr lvl="2"/>
            <a:r>
              <a:rPr lang="en-US" sz="1800" dirty="0">
                <a:latin typeface="+mj-lt"/>
              </a:rPr>
              <a:t>“We find that Chinese development projects in general, and Chinese transportation projects in particular, reduce economic inequality within and between regions. These results suggest that Chinese investments in ‘connective infrastructure’ produce positive economic spillovers that flatten the spatial distribution of economic activity.” (Bluhm et al 2018, 30)</a:t>
            </a:r>
          </a:p>
        </p:txBody>
      </p:sp>
    </p:spTree>
    <p:extLst>
      <p:ext uri="{BB962C8B-B14F-4D97-AF65-F5344CB8AC3E}">
        <p14:creationId xmlns:p14="http://schemas.microsoft.com/office/powerpoint/2010/main" val="4170806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the ‘China model’</a:t>
            </a:r>
          </a:p>
          <a:p>
            <a:pPr lvl="1"/>
            <a:r>
              <a:rPr lang="en-US" dirty="0">
                <a:latin typeface="+mj-lt"/>
              </a:rPr>
              <a:t>developmental idealism vs. </a:t>
            </a:r>
            <a:r>
              <a:rPr lang="en-US" b="1" dirty="0">
                <a:latin typeface="+mj-lt"/>
              </a:rPr>
              <a:t>developmental pragmatism</a:t>
            </a:r>
          </a:p>
          <a:p>
            <a:pPr lvl="2"/>
            <a:r>
              <a:rPr lang="en-US" dirty="0">
                <a:latin typeface="+mj-lt"/>
              </a:rPr>
              <a:t>BRI is both idealistic and pragmatic</a:t>
            </a:r>
          </a:p>
          <a:p>
            <a:pPr lvl="2"/>
            <a:r>
              <a:rPr lang="en-US" dirty="0">
                <a:latin typeface="+mj-lt"/>
              </a:rPr>
              <a:t>it is not so much a policy departure as a policy extension</a:t>
            </a:r>
          </a:p>
        </p:txBody>
      </p:sp>
    </p:spTree>
    <p:extLst>
      <p:ext uri="{BB962C8B-B14F-4D97-AF65-F5344CB8AC3E}">
        <p14:creationId xmlns:p14="http://schemas.microsoft.com/office/powerpoint/2010/main" val="22604780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贵安新区中心区概念性城市设计方案高清文本(2)">
            <a:extLst>
              <a:ext uri="{FF2B5EF4-FFF2-40B4-BE49-F238E27FC236}">
                <a16:creationId xmlns:a16="http://schemas.microsoft.com/office/drawing/2014/main" id="{EF644111-FD77-8647-AFBF-97678C3C5A95}"/>
              </a:ext>
            </a:extLst>
          </p:cNvPr>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68" y="0"/>
            <a:ext cx="12184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63382CE-9C07-104A-B92F-34E96A728AC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BAAC5A98-05BE-554A-8D04-172DB5532F97}"/>
              </a:ext>
            </a:extLst>
          </p:cNvPr>
          <p:cNvSpPr>
            <a:spLocks noGrp="1"/>
          </p:cNvSpPr>
          <p:nvPr>
            <p:ph idx="1"/>
          </p:nvPr>
        </p:nvSpPr>
        <p:spPr/>
        <p:txBody>
          <a:bodyPr/>
          <a:lstStyle/>
          <a:p>
            <a:pPr marL="0" indent="0">
              <a:buNone/>
            </a:pPr>
            <a:r>
              <a:rPr lang="en-US" dirty="0">
                <a:latin typeface="+mj-lt"/>
              </a:rPr>
              <a:t>introduction</a:t>
            </a:r>
          </a:p>
          <a:p>
            <a:pPr marL="0" indent="0">
              <a:buNone/>
            </a:pPr>
            <a:r>
              <a:rPr lang="en-US" dirty="0">
                <a:latin typeface="+mj-lt"/>
              </a:rPr>
              <a:t>BRI and the China model of development</a:t>
            </a:r>
          </a:p>
          <a:p>
            <a:pPr marL="0" indent="0">
              <a:buNone/>
            </a:pPr>
            <a:r>
              <a:rPr lang="en-US" sz="3200" b="1" dirty="0">
                <a:latin typeface="+mj-lt"/>
              </a:rPr>
              <a:t>infrastructure</a:t>
            </a:r>
          </a:p>
          <a:p>
            <a:pPr marL="0" indent="0">
              <a:buNone/>
            </a:pPr>
            <a:r>
              <a:rPr lang="en-US" dirty="0">
                <a:latin typeface="+mj-lt"/>
              </a:rPr>
              <a:t>zone infrastructure</a:t>
            </a:r>
          </a:p>
          <a:p>
            <a:pPr marL="0" indent="0">
              <a:buNone/>
            </a:pPr>
            <a:r>
              <a:rPr lang="en-US" dirty="0">
                <a:latin typeface="+mj-lt"/>
              </a:rPr>
              <a:t>case: </a:t>
            </a:r>
            <a:r>
              <a:rPr lang="en-US" dirty="0" err="1">
                <a:latin typeface="+mj-lt"/>
              </a:rPr>
              <a:t>Gui’an</a:t>
            </a:r>
            <a:r>
              <a:rPr lang="en-US" dirty="0">
                <a:latin typeface="+mj-lt"/>
              </a:rPr>
              <a:t> New Area, China</a:t>
            </a:r>
          </a:p>
          <a:p>
            <a:pPr marL="0" indent="0">
              <a:buNone/>
            </a:pPr>
            <a:r>
              <a:rPr lang="en-US" dirty="0">
                <a:latin typeface="+mj-lt"/>
              </a:rPr>
              <a:t>concluding points</a:t>
            </a:r>
          </a:p>
          <a:p>
            <a:endParaRPr lang="en-US" dirty="0">
              <a:latin typeface="+mj-lt"/>
            </a:endParaRPr>
          </a:p>
        </p:txBody>
      </p:sp>
    </p:spTree>
    <p:extLst>
      <p:ext uri="{BB962C8B-B14F-4D97-AF65-F5344CB8AC3E}">
        <p14:creationId xmlns:p14="http://schemas.microsoft.com/office/powerpoint/2010/main" val="3661988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43CC533-BBFA-FE41-98FF-724C85F60378}"/>
              </a:ext>
            </a:extLst>
          </p:cNvPr>
          <p:cNvPicPr>
            <a:picLocks noGrp="1" noChangeAspect="1"/>
          </p:cNvPicPr>
          <p:nvPr>
            <p:ph idx="1"/>
          </p:nvPr>
        </p:nvPicPr>
        <p:blipFill>
          <a:blip r:embed="rId2">
            <a:duotone>
              <a:schemeClr val="accent3">
                <a:shade val="45000"/>
                <a:satMod val="135000"/>
              </a:schemeClr>
              <a:prstClr val="white"/>
            </a:duotone>
            <a:extLst>
              <a:ext uri="{BEBA8EAE-BF5A-486C-A8C5-ECC9F3942E4B}">
                <a14:imgProps xmlns:a14="http://schemas.microsoft.com/office/drawing/2010/main">
                  <a14:imgLayer>
                    <a14:imgEffect>
                      <a14:colorTemperature colorTemp="11200"/>
                    </a14:imgEffect>
                  </a14:imgLayer>
                </a14:imgProps>
              </a:ext>
            </a:extLst>
          </a:blip>
          <a:stretch>
            <a:fillRect/>
          </a:stretch>
        </p:blipFill>
        <p:spPr>
          <a:xfrm>
            <a:off x="0" y="31296"/>
            <a:ext cx="12218659" cy="6492875"/>
          </a:xfrm>
        </p:spPr>
      </p:pic>
      <p:sp>
        <p:nvSpPr>
          <p:cNvPr id="2" name="Title 1">
            <a:extLst>
              <a:ext uri="{FF2B5EF4-FFF2-40B4-BE49-F238E27FC236}">
                <a16:creationId xmlns:a16="http://schemas.microsoft.com/office/drawing/2014/main" id="{0C390405-82B0-4349-9815-1BD58C776481}"/>
              </a:ext>
            </a:extLst>
          </p:cNvPr>
          <p:cNvSpPr>
            <a:spLocks noGrp="1"/>
          </p:cNvSpPr>
          <p:nvPr>
            <p:ph type="title"/>
          </p:nvPr>
        </p:nvSpPr>
        <p:spPr/>
        <p:txBody>
          <a:bodyPr>
            <a:normAutofit/>
          </a:bodyPr>
          <a:lstStyle/>
          <a:p>
            <a:pPr algn="r"/>
            <a:r>
              <a:rPr lang="en-US" sz="3200" dirty="0"/>
              <a:t>infrastructure</a:t>
            </a:r>
          </a:p>
        </p:txBody>
      </p:sp>
    </p:spTree>
    <p:extLst>
      <p:ext uri="{BB962C8B-B14F-4D97-AF65-F5344CB8AC3E}">
        <p14:creationId xmlns:p14="http://schemas.microsoft.com/office/powerpoint/2010/main" val="32054916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4">
            <a:extLst>
              <a:ext uri="{FF2B5EF4-FFF2-40B4-BE49-F238E27FC236}">
                <a16:creationId xmlns:a16="http://schemas.microsoft.com/office/drawing/2014/main" id="{C568EA3F-3833-F945-BD7B-0C07D547AA13}"/>
              </a:ext>
            </a:extLst>
          </p:cNvPr>
          <p:cNvPicPr>
            <a:picLocks noChangeAspect="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a14:imgEffect>
                      <a14:colorTemperature colorTemp="11200"/>
                    </a14:imgEffect>
                  </a14:imgLayer>
                </a14:imgProps>
              </a:ext>
            </a:extLst>
          </a:blip>
          <a:stretch>
            <a:fillRect/>
          </a:stretch>
        </p:blipFill>
        <p:spPr>
          <a:xfrm>
            <a:off x="0" y="31296"/>
            <a:ext cx="12218659" cy="6492875"/>
          </a:xfrm>
          <a:prstGeom prst="rect">
            <a:avLst/>
          </a:prstGeom>
        </p:spPr>
      </p:pic>
      <p:sp>
        <p:nvSpPr>
          <p:cNvPr id="2" name="Title 1">
            <a:extLst>
              <a:ext uri="{FF2B5EF4-FFF2-40B4-BE49-F238E27FC236}">
                <a16:creationId xmlns:a16="http://schemas.microsoft.com/office/drawing/2014/main" id="{0C390405-82B0-4349-9815-1BD58C776481}"/>
              </a:ext>
            </a:extLst>
          </p:cNvPr>
          <p:cNvSpPr>
            <a:spLocks noGrp="1"/>
          </p:cNvSpPr>
          <p:nvPr>
            <p:ph type="title"/>
          </p:nvPr>
        </p:nvSpPr>
        <p:spPr/>
        <p:txBody>
          <a:bodyPr>
            <a:normAutofit/>
          </a:bodyPr>
          <a:lstStyle/>
          <a:p>
            <a:pPr algn="r"/>
            <a:r>
              <a:rPr lang="en-US" sz="3200" dirty="0"/>
              <a:t>infrastructure</a:t>
            </a:r>
          </a:p>
        </p:txBody>
      </p:sp>
      <p:sp>
        <p:nvSpPr>
          <p:cNvPr id="3" name="Content Placeholder 2">
            <a:extLst>
              <a:ext uri="{FF2B5EF4-FFF2-40B4-BE49-F238E27FC236}">
                <a16:creationId xmlns:a16="http://schemas.microsoft.com/office/drawing/2014/main" id="{9B6DCB0D-455E-7848-9B4B-DD826C9AD1B9}"/>
              </a:ext>
            </a:extLst>
          </p:cNvPr>
          <p:cNvSpPr>
            <a:spLocks noGrp="1"/>
          </p:cNvSpPr>
          <p:nvPr>
            <p:ph idx="1"/>
          </p:nvPr>
        </p:nvSpPr>
        <p:spPr>
          <a:xfrm>
            <a:off x="217715" y="1825625"/>
            <a:ext cx="11136086" cy="4351338"/>
          </a:xfrm>
        </p:spPr>
        <p:txBody>
          <a:bodyPr>
            <a:normAutofit/>
          </a:bodyPr>
          <a:lstStyle/>
          <a:p>
            <a:pPr marL="0" indent="0" algn="r">
              <a:buNone/>
            </a:pPr>
            <a:r>
              <a:rPr lang="en-US" sz="2400" dirty="0">
                <a:latin typeface="+mj-lt"/>
              </a:rPr>
              <a:t>“the totality of both technical and cultural systems that create institutionalized structures whereby goods of all sorts circulate, connecting and binding people into collectivities.”</a:t>
            </a:r>
          </a:p>
        </p:txBody>
      </p:sp>
    </p:spTree>
    <p:extLst>
      <p:ext uri="{BB962C8B-B14F-4D97-AF65-F5344CB8AC3E}">
        <p14:creationId xmlns:p14="http://schemas.microsoft.com/office/powerpoint/2010/main" val="318169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7B86323-1332-FF4C-B91F-31CF8E9264E9}"/>
              </a:ext>
            </a:extLst>
          </p:cNvPr>
          <p:cNvPicPr>
            <a:picLocks noChangeAspect="1"/>
          </p:cNvPicPr>
          <p:nvPr/>
        </p:nvPicPr>
        <p:blipFill>
          <a:blip r:embed="rId2"/>
          <a:stretch>
            <a:fillRect/>
          </a:stretch>
        </p:blipFill>
        <p:spPr>
          <a:xfrm>
            <a:off x="0" y="489957"/>
            <a:ext cx="12192000" cy="5878086"/>
          </a:xfrm>
          <a:prstGeom prst="rect">
            <a:avLst/>
          </a:prstGeom>
        </p:spPr>
      </p:pic>
    </p:spTree>
    <p:extLst>
      <p:ext uri="{BB962C8B-B14F-4D97-AF65-F5344CB8AC3E}">
        <p14:creationId xmlns:p14="http://schemas.microsoft.com/office/powerpoint/2010/main" val="2471954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4">
            <a:extLst>
              <a:ext uri="{FF2B5EF4-FFF2-40B4-BE49-F238E27FC236}">
                <a16:creationId xmlns:a16="http://schemas.microsoft.com/office/drawing/2014/main" id="{C568EA3F-3833-F945-BD7B-0C07D547AA13}"/>
              </a:ext>
            </a:extLst>
          </p:cNvPr>
          <p:cNvPicPr>
            <a:picLocks noChangeAspect="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a14:imgEffect>
                      <a14:colorTemperature colorTemp="11200"/>
                    </a14:imgEffect>
                  </a14:imgLayer>
                </a14:imgProps>
              </a:ext>
            </a:extLst>
          </a:blip>
          <a:stretch>
            <a:fillRect/>
          </a:stretch>
        </p:blipFill>
        <p:spPr>
          <a:xfrm>
            <a:off x="0" y="31296"/>
            <a:ext cx="12218659" cy="6492875"/>
          </a:xfrm>
          <a:prstGeom prst="rect">
            <a:avLst/>
          </a:prstGeom>
        </p:spPr>
      </p:pic>
      <p:sp>
        <p:nvSpPr>
          <p:cNvPr id="2" name="Title 1">
            <a:extLst>
              <a:ext uri="{FF2B5EF4-FFF2-40B4-BE49-F238E27FC236}">
                <a16:creationId xmlns:a16="http://schemas.microsoft.com/office/drawing/2014/main" id="{0C390405-82B0-4349-9815-1BD58C776481}"/>
              </a:ext>
            </a:extLst>
          </p:cNvPr>
          <p:cNvSpPr>
            <a:spLocks noGrp="1"/>
          </p:cNvSpPr>
          <p:nvPr>
            <p:ph type="title"/>
          </p:nvPr>
        </p:nvSpPr>
        <p:spPr/>
        <p:txBody>
          <a:bodyPr>
            <a:normAutofit/>
          </a:bodyPr>
          <a:lstStyle/>
          <a:p>
            <a:pPr algn="r"/>
            <a:r>
              <a:rPr lang="en-US" sz="3200" dirty="0"/>
              <a:t>infrastructure</a:t>
            </a:r>
          </a:p>
        </p:txBody>
      </p:sp>
      <p:sp>
        <p:nvSpPr>
          <p:cNvPr id="3" name="Content Placeholder 2">
            <a:extLst>
              <a:ext uri="{FF2B5EF4-FFF2-40B4-BE49-F238E27FC236}">
                <a16:creationId xmlns:a16="http://schemas.microsoft.com/office/drawing/2014/main" id="{9B6DCB0D-455E-7848-9B4B-DD826C9AD1B9}"/>
              </a:ext>
            </a:extLst>
          </p:cNvPr>
          <p:cNvSpPr>
            <a:spLocks noGrp="1"/>
          </p:cNvSpPr>
          <p:nvPr>
            <p:ph idx="1"/>
          </p:nvPr>
        </p:nvSpPr>
        <p:spPr>
          <a:xfrm>
            <a:off x="217715" y="1825625"/>
            <a:ext cx="11136086" cy="4698546"/>
          </a:xfrm>
        </p:spPr>
        <p:txBody>
          <a:bodyPr>
            <a:normAutofit/>
          </a:bodyPr>
          <a:lstStyle/>
          <a:p>
            <a:pPr marL="0" indent="0" algn="r">
              <a:buNone/>
            </a:pPr>
            <a:r>
              <a:rPr lang="en-US" sz="2400" dirty="0">
                <a:latin typeface="+mj-lt"/>
              </a:rPr>
              <a:t>“the totality of both technical and cultural systems that create institutionalized structures whereby goods of all sorts circulate, connecting and binding people into collectivities.”</a:t>
            </a:r>
          </a:p>
          <a:p>
            <a:pPr marL="0" indent="0" algn="r">
              <a:buNone/>
            </a:pPr>
            <a:endParaRPr lang="en-US" sz="2400" dirty="0">
              <a:latin typeface="+mj-lt"/>
            </a:endParaRPr>
          </a:p>
          <a:p>
            <a:pPr marL="0" indent="0" algn="r">
              <a:buNone/>
            </a:pPr>
            <a:r>
              <a:rPr lang="en-US" sz="2400" dirty="0">
                <a:latin typeface="+mj-lt"/>
              </a:rPr>
              <a:t>Asia = $8 trillion infrastructure deficit (CSIS)</a:t>
            </a:r>
          </a:p>
          <a:p>
            <a:pPr marL="0" indent="0" algn="r">
              <a:buNone/>
            </a:pPr>
            <a:r>
              <a:rPr lang="en-US" sz="2400" dirty="0">
                <a:latin typeface="+mj-lt"/>
              </a:rPr>
              <a:t>China is the paradigmatic infrastructure state</a:t>
            </a:r>
          </a:p>
          <a:p>
            <a:pPr marL="0" indent="0" algn="r">
              <a:buNone/>
            </a:pPr>
            <a:endParaRPr lang="en-US" sz="2400" dirty="0">
              <a:latin typeface="+mj-lt"/>
            </a:endParaRPr>
          </a:p>
          <a:p>
            <a:pPr marL="0" indent="0" algn="r">
              <a:buNone/>
            </a:pPr>
            <a:r>
              <a:rPr lang="en-US" sz="2400" dirty="0">
                <a:latin typeface="+mj-lt"/>
              </a:rPr>
              <a:t>infrastructures involve both on-the-ground </a:t>
            </a:r>
            <a:r>
              <a:rPr lang="en-US" sz="2400" dirty="0" err="1">
                <a:latin typeface="+mj-lt"/>
              </a:rPr>
              <a:t>materialities</a:t>
            </a:r>
            <a:r>
              <a:rPr lang="en-US" sz="2400" dirty="0">
                <a:latin typeface="+mj-lt"/>
              </a:rPr>
              <a:t> </a:t>
            </a:r>
            <a:r>
              <a:rPr lang="en-US" sz="2400" i="1" dirty="0">
                <a:latin typeface="+mj-lt"/>
              </a:rPr>
              <a:t>and </a:t>
            </a:r>
            <a:r>
              <a:rPr lang="en-US" sz="2400" dirty="0">
                <a:latin typeface="+mj-lt"/>
              </a:rPr>
              <a:t>powerful imaginaries</a:t>
            </a:r>
          </a:p>
          <a:p>
            <a:pPr marL="0" indent="0" algn="r">
              <a:buNone/>
            </a:pPr>
            <a:endParaRPr lang="en-US" sz="2400" dirty="0">
              <a:latin typeface="+mj-lt"/>
            </a:endParaRPr>
          </a:p>
          <a:p>
            <a:pPr marL="0" indent="0" algn="r">
              <a:buNone/>
            </a:pPr>
            <a:r>
              <a:rPr lang="en-US" sz="2400" dirty="0">
                <a:latin typeface="+mj-lt"/>
              </a:rPr>
              <a:t>Infrastructures are both top-down state-making instruments</a:t>
            </a:r>
          </a:p>
          <a:p>
            <a:pPr marL="0" indent="0" algn="r">
              <a:buNone/>
            </a:pPr>
            <a:r>
              <a:rPr lang="en-US" sz="2400" i="1" dirty="0">
                <a:latin typeface="+mj-lt"/>
              </a:rPr>
              <a:t>and </a:t>
            </a:r>
            <a:r>
              <a:rPr lang="en-US" sz="2400" dirty="0">
                <a:latin typeface="+mj-lt"/>
              </a:rPr>
              <a:t>subject to bottom-up forces of everyday life</a:t>
            </a:r>
          </a:p>
        </p:txBody>
      </p:sp>
    </p:spTree>
    <p:extLst>
      <p:ext uri="{BB962C8B-B14F-4D97-AF65-F5344CB8AC3E}">
        <p14:creationId xmlns:p14="http://schemas.microsoft.com/office/powerpoint/2010/main" val="33393894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贵安新区中心区概念性城市设计方案高清文本(2)">
            <a:extLst>
              <a:ext uri="{FF2B5EF4-FFF2-40B4-BE49-F238E27FC236}">
                <a16:creationId xmlns:a16="http://schemas.microsoft.com/office/drawing/2014/main" id="{EF644111-FD77-8647-AFBF-97678C3C5A95}"/>
              </a:ext>
            </a:extLst>
          </p:cNvPr>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68" y="0"/>
            <a:ext cx="12184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63382CE-9C07-104A-B92F-34E96A728AC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BAAC5A98-05BE-554A-8D04-172DB5532F97}"/>
              </a:ext>
            </a:extLst>
          </p:cNvPr>
          <p:cNvSpPr>
            <a:spLocks noGrp="1"/>
          </p:cNvSpPr>
          <p:nvPr>
            <p:ph idx="1"/>
          </p:nvPr>
        </p:nvSpPr>
        <p:spPr/>
        <p:txBody>
          <a:bodyPr/>
          <a:lstStyle/>
          <a:p>
            <a:pPr marL="0" indent="0">
              <a:buNone/>
            </a:pPr>
            <a:r>
              <a:rPr lang="en-US" dirty="0">
                <a:latin typeface="+mj-lt"/>
              </a:rPr>
              <a:t>introduction</a:t>
            </a:r>
          </a:p>
          <a:p>
            <a:pPr marL="0" indent="0">
              <a:buNone/>
            </a:pPr>
            <a:r>
              <a:rPr lang="en-US" dirty="0">
                <a:latin typeface="+mj-lt"/>
              </a:rPr>
              <a:t>BRI and the China model of development</a:t>
            </a:r>
          </a:p>
          <a:p>
            <a:pPr marL="0" indent="0">
              <a:buNone/>
            </a:pPr>
            <a:r>
              <a:rPr lang="en-US" dirty="0">
                <a:latin typeface="+mj-lt"/>
              </a:rPr>
              <a:t>infrastructure</a:t>
            </a:r>
          </a:p>
          <a:p>
            <a:pPr marL="0" indent="0">
              <a:buNone/>
            </a:pPr>
            <a:r>
              <a:rPr lang="en-US" sz="3200" b="1" dirty="0">
                <a:latin typeface="+mj-lt"/>
              </a:rPr>
              <a:t>zone infrastructure</a:t>
            </a:r>
          </a:p>
          <a:p>
            <a:pPr marL="0" indent="0">
              <a:buNone/>
            </a:pPr>
            <a:r>
              <a:rPr lang="en-US" dirty="0">
                <a:latin typeface="+mj-lt"/>
              </a:rPr>
              <a:t>case: </a:t>
            </a:r>
            <a:r>
              <a:rPr lang="en-US" dirty="0" err="1">
                <a:latin typeface="+mj-lt"/>
              </a:rPr>
              <a:t>Gui’an</a:t>
            </a:r>
            <a:r>
              <a:rPr lang="en-US" dirty="0">
                <a:latin typeface="+mj-lt"/>
              </a:rPr>
              <a:t> New Area, China</a:t>
            </a:r>
          </a:p>
          <a:p>
            <a:pPr marL="0" indent="0">
              <a:buNone/>
            </a:pPr>
            <a:r>
              <a:rPr lang="en-US" dirty="0">
                <a:latin typeface="+mj-lt"/>
              </a:rPr>
              <a:t>concluding points</a:t>
            </a:r>
          </a:p>
          <a:p>
            <a:endParaRPr lang="en-US" dirty="0">
              <a:latin typeface="+mj-lt"/>
            </a:endParaRPr>
          </a:p>
        </p:txBody>
      </p:sp>
    </p:spTree>
    <p:extLst>
      <p:ext uri="{BB962C8B-B14F-4D97-AF65-F5344CB8AC3E}">
        <p14:creationId xmlns:p14="http://schemas.microsoft.com/office/powerpoint/2010/main" val="18843503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2C2C74-E7B3-D342-82C5-0302CE40F0C4}"/>
              </a:ext>
            </a:extLst>
          </p:cNvPr>
          <p:cNvPicPr>
            <a:picLocks noChangeAspect="1"/>
          </p:cNvPicPr>
          <p:nvPr/>
        </p:nvPicPr>
        <p:blipFill>
          <a:blip r:embed="rId2">
            <a:extLst>
              <a:ext uri="{BEBA8EAE-BF5A-486C-A8C5-ECC9F3942E4B}">
                <a14:imgProps xmlns:a14="http://schemas.microsoft.com/office/drawing/2010/main">
                  <a14:imgLayer>
                    <a14:imgEffect>
                      <a14:saturation sat="33000"/>
                    </a14:imgEffect>
                  </a14:imgLayer>
                </a14:imgProps>
              </a:ext>
            </a:extLst>
          </a:blip>
          <a:stretch>
            <a:fillRect/>
          </a:stretch>
        </p:blipFill>
        <p:spPr>
          <a:xfrm>
            <a:off x="0" y="0"/>
            <a:ext cx="12192000" cy="9144000"/>
          </a:xfrm>
          <a:prstGeom prst="rect">
            <a:avLst/>
          </a:prstGeom>
        </p:spPr>
      </p:pic>
      <p:sp>
        <p:nvSpPr>
          <p:cNvPr id="2" name="Title 1">
            <a:extLst>
              <a:ext uri="{FF2B5EF4-FFF2-40B4-BE49-F238E27FC236}">
                <a16:creationId xmlns:a16="http://schemas.microsoft.com/office/drawing/2014/main" id="{61CBEBAC-A35E-4C4E-A484-7CC1B7A6564C}"/>
              </a:ext>
            </a:extLst>
          </p:cNvPr>
          <p:cNvSpPr>
            <a:spLocks noGrp="1"/>
          </p:cNvSpPr>
          <p:nvPr>
            <p:ph type="title"/>
          </p:nvPr>
        </p:nvSpPr>
        <p:spPr>
          <a:xfrm>
            <a:off x="838200" y="0"/>
            <a:ext cx="10515600" cy="1325563"/>
          </a:xfrm>
        </p:spPr>
        <p:txBody>
          <a:bodyPr>
            <a:normAutofit/>
          </a:bodyPr>
          <a:lstStyle/>
          <a:p>
            <a:r>
              <a:rPr lang="en-US" sz="3200" dirty="0"/>
              <a:t>zone infrastructure</a:t>
            </a:r>
          </a:p>
        </p:txBody>
      </p:sp>
      <p:sp>
        <p:nvSpPr>
          <p:cNvPr id="3" name="Content Placeholder 2">
            <a:extLst>
              <a:ext uri="{FF2B5EF4-FFF2-40B4-BE49-F238E27FC236}">
                <a16:creationId xmlns:a16="http://schemas.microsoft.com/office/drawing/2014/main" id="{7129FD43-784D-1A4B-BCD6-1C6AD773F6A4}"/>
              </a:ext>
            </a:extLst>
          </p:cNvPr>
          <p:cNvSpPr>
            <a:spLocks noGrp="1"/>
          </p:cNvSpPr>
          <p:nvPr>
            <p:ph idx="1"/>
          </p:nvPr>
        </p:nvSpPr>
        <p:spPr>
          <a:xfrm>
            <a:off x="838200" y="1596119"/>
            <a:ext cx="10515600" cy="4351338"/>
          </a:xfrm>
        </p:spPr>
        <p:txBody>
          <a:bodyPr/>
          <a:lstStyle/>
          <a:p>
            <a:r>
              <a:rPr lang="en-US" dirty="0">
                <a:latin typeface="+mj-lt"/>
              </a:rPr>
              <a:t>infrastructure space</a:t>
            </a:r>
          </a:p>
          <a:p>
            <a:r>
              <a:rPr lang="en-US" dirty="0">
                <a:latin typeface="+mj-lt"/>
              </a:rPr>
              <a:t>the zone – manufacturing enclave </a:t>
            </a:r>
            <a:r>
              <a:rPr lang="en-US" dirty="0">
                <a:latin typeface="+mj-lt"/>
                <a:sym typeface="Wingdings" pitchFamily="2" charset="2"/>
              </a:rPr>
              <a:t> world city template</a:t>
            </a:r>
            <a:endParaRPr lang="en-US" dirty="0">
              <a:latin typeface="+mj-lt"/>
            </a:endParaRPr>
          </a:p>
        </p:txBody>
      </p:sp>
      <p:pic>
        <p:nvPicPr>
          <p:cNvPr id="5" name="Picture 4">
            <a:extLst>
              <a:ext uri="{FF2B5EF4-FFF2-40B4-BE49-F238E27FC236}">
                <a16:creationId xmlns:a16="http://schemas.microsoft.com/office/drawing/2014/main" id="{239756A3-0A30-C24B-925F-75C5CA91FA70}"/>
              </a:ext>
            </a:extLst>
          </p:cNvPr>
          <p:cNvPicPr>
            <a:picLocks noChangeAspect="1"/>
          </p:cNvPicPr>
          <p:nvPr/>
        </p:nvPicPr>
        <p:blipFill>
          <a:blip r:embed="rId3"/>
          <a:stretch>
            <a:fillRect/>
          </a:stretch>
        </p:blipFill>
        <p:spPr>
          <a:xfrm>
            <a:off x="1242786" y="2873702"/>
            <a:ext cx="4853214" cy="3984298"/>
          </a:xfrm>
          <a:prstGeom prst="rect">
            <a:avLst/>
          </a:prstGeom>
        </p:spPr>
      </p:pic>
    </p:spTree>
    <p:extLst>
      <p:ext uri="{BB962C8B-B14F-4D97-AF65-F5344CB8AC3E}">
        <p14:creationId xmlns:p14="http://schemas.microsoft.com/office/powerpoint/2010/main" val="28059109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2C2C74-E7B3-D342-82C5-0302CE40F0C4}"/>
              </a:ext>
            </a:extLst>
          </p:cNvPr>
          <p:cNvPicPr>
            <a:picLocks noChangeAspect="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a14:imgEffect>
                      <a14:saturation sat="33000"/>
                    </a14:imgEffect>
                  </a14:imgLayer>
                </a14:imgProps>
              </a:ext>
            </a:extLst>
          </a:blip>
          <a:stretch>
            <a:fillRect/>
          </a:stretch>
        </p:blipFill>
        <p:spPr>
          <a:xfrm>
            <a:off x="0" y="0"/>
            <a:ext cx="12192000" cy="9144000"/>
          </a:xfrm>
          <a:prstGeom prst="rect">
            <a:avLst/>
          </a:prstGeom>
        </p:spPr>
      </p:pic>
      <p:sp>
        <p:nvSpPr>
          <p:cNvPr id="2" name="Title 1">
            <a:extLst>
              <a:ext uri="{FF2B5EF4-FFF2-40B4-BE49-F238E27FC236}">
                <a16:creationId xmlns:a16="http://schemas.microsoft.com/office/drawing/2014/main" id="{61CBEBAC-A35E-4C4E-A484-7CC1B7A6564C}"/>
              </a:ext>
            </a:extLst>
          </p:cNvPr>
          <p:cNvSpPr>
            <a:spLocks noGrp="1"/>
          </p:cNvSpPr>
          <p:nvPr>
            <p:ph type="title"/>
          </p:nvPr>
        </p:nvSpPr>
        <p:spPr>
          <a:xfrm>
            <a:off x="838200" y="0"/>
            <a:ext cx="10515600" cy="1325563"/>
          </a:xfrm>
        </p:spPr>
        <p:txBody>
          <a:bodyPr>
            <a:normAutofit/>
          </a:bodyPr>
          <a:lstStyle/>
          <a:p>
            <a:r>
              <a:rPr lang="en-US" sz="3200" dirty="0"/>
              <a:t>zone infrastructure</a:t>
            </a:r>
          </a:p>
        </p:txBody>
      </p:sp>
      <p:sp>
        <p:nvSpPr>
          <p:cNvPr id="3" name="Content Placeholder 2">
            <a:extLst>
              <a:ext uri="{FF2B5EF4-FFF2-40B4-BE49-F238E27FC236}">
                <a16:creationId xmlns:a16="http://schemas.microsoft.com/office/drawing/2014/main" id="{7129FD43-784D-1A4B-BCD6-1C6AD773F6A4}"/>
              </a:ext>
            </a:extLst>
          </p:cNvPr>
          <p:cNvSpPr>
            <a:spLocks noGrp="1"/>
          </p:cNvSpPr>
          <p:nvPr>
            <p:ph idx="1"/>
          </p:nvPr>
        </p:nvSpPr>
        <p:spPr>
          <a:xfrm>
            <a:off x="838200" y="1596119"/>
            <a:ext cx="10515600" cy="4351338"/>
          </a:xfrm>
        </p:spPr>
        <p:txBody>
          <a:bodyPr/>
          <a:lstStyle/>
          <a:p>
            <a:r>
              <a:rPr lang="en-US" dirty="0">
                <a:latin typeface="+mj-lt"/>
              </a:rPr>
              <a:t>infrastructure space</a:t>
            </a:r>
          </a:p>
          <a:p>
            <a:r>
              <a:rPr lang="en-US" dirty="0">
                <a:latin typeface="+mj-lt"/>
              </a:rPr>
              <a:t>the zone – manufacturing enclave </a:t>
            </a:r>
            <a:r>
              <a:rPr lang="en-US" dirty="0">
                <a:latin typeface="+mj-lt"/>
                <a:sym typeface="Wingdings" pitchFamily="2" charset="2"/>
              </a:rPr>
              <a:t> world city template</a:t>
            </a:r>
          </a:p>
          <a:p>
            <a:r>
              <a:rPr lang="en-US" dirty="0">
                <a:latin typeface="+mj-lt"/>
                <a:sym typeface="Wingdings" pitchFamily="2" charset="2"/>
              </a:rPr>
              <a:t>a parallel infrastructure to the state</a:t>
            </a:r>
          </a:p>
          <a:p>
            <a:r>
              <a:rPr lang="en-US" dirty="0">
                <a:latin typeface="+mj-lt"/>
                <a:sym typeface="Wingdings" pitchFamily="2" charset="2"/>
              </a:rPr>
              <a:t>space of exception</a:t>
            </a:r>
          </a:p>
        </p:txBody>
      </p:sp>
    </p:spTree>
    <p:extLst>
      <p:ext uri="{BB962C8B-B14F-4D97-AF65-F5344CB8AC3E}">
        <p14:creationId xmlns:p14="http://schemas.microsoft.com/office/powerpoint/2010/main" val="1140333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2C2C74-E7B3-D342-82C5-0302CE40F0C4}"/>
              </a:ext>
            </a:extLst>
          </p:cNvPr>
          <p:cNvPicPr>
            <a:picLocks noChangeAspect="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a14:imgEffect>
                      <a14:saturation sat="33000"/>
                    </a14:imgEffect>
                  </a14:imgLayer>
                </a14:imgProps>
              </a:ext>
            </a:extLst>
          </a:blip>
          <a:stretch>
            <a:fillRect/>
          </a:stretch>
        </p:blipFill>
        <p:spPr>
          <a:xfrm>
            <a:off x="0" y="0"/>
            <a:ext cx="12192000" cy="9144000"/>
          </a:xfrm>
          <a:prstGeom prst="rect">
            <a:avLst/>
          </a:prstGeom>
        </p:spPr>
      </p:pic>
      <p:sp>
        <p:nvSpPr>
          <p:cNvPr id="2" name="Title 1">
            <a:extLst>
              <a:ext uri="{FF2B5EF4-FFF2-40B4-BE49-F238E27FC236}">
                <a16:creationId xmlns:a16="http://schemas.microsoft.com/office/drawing/2014/main" id="{61CBEBAC-A35E-4C4E-A484-7CC1B7A6564C}"/>
              </a:ext>
            </a:extLst>
          </p:cNvPr>
          <p:cNvSpPr>
            <a:spLocks noGrp="1"/>
          </p:cNvSpPr>
          <p:nvPr>
            <p:ph type="title"/>
          </p:nvPr>
        </p:nvSpPr>
        <p:spPr>
          <a:xfrm>
            <a:off x="838200" y="0"/>
            <a:ext cx="10515600" cy="1325563"/>
          </a:xfrm>
        </p:spPr>
        <p:txBody>
          <a:bodyPr>
            <a:normAutofit/>
          </a:bodyPr>
          <a:lstStyle/>
          <a:p>
            <a:r>
              <a:rPr lang="en-US" sz="3200" dirty="0"/>
              <a:t>zone infrastructure</a:t>
            </a:r>
          </a:p>
        </p:txBody>
      </p:sp>
      <p:sp>
        <p:nvSpPr>
          <p:cNvPr id="3" name="Content Placeholder 2">
            <a:extLst>
              <a:ext uri="{FF2B5EF4-FFF2-40B4-BE49-F238E27FC236}">
                <a16:creationId xmlns:a16="http://schemas.microsoft.com/office/drawing/2014/main" id="{7129FD43-784D-1A4B-BCD6-1C6AD773F6A4}"/>
              </a:ext>
            </a:extLst>
          </p:cNvPr>
          <p:cNvSpPr>
            <a:spLocks noGrp="1"/>
          </p:cNvSpPr>
          <p:nvPr>
            <p:ph idx="1"/>
          </p:nvPr>
        </p:nvSpPr>
        <p:spPr>
          <a:xfrm>
            <a:off x="838200" y="1596119"/>
            <a:ext cx="10515600" cy="4351338"/>
          </a:xfrm>
        </p:spPr>
        <p:txBody>
          <a:bodyPr/>
          <a:lstStyle/>
          <a:p>
            <a:r>
              <a:rPr lang="en-US" dirty="0">
                <a:latin typeface="+mj-lt"/>
              </a:rPr>
              <a:t>infrastructure space</a:t>
            </a:r>
          </a:p>
          <a:p>
            <a:r>
              <a:rPr lang="en-US" dirty="0">
                <a:latin typeface="+mj-lt"/>
              </a:rPr>
              <a:t>the zone – manufacturing enclave </a:t>
            </a:r>
            <a:r>
              <a:rPr lang="en-US" dirty="0">
                <a:latin typeface="+mj-lt"/>
                <a:sym typeface="Wingdings" pitchFamily="2" charset="2"/>
              </a:rPr>
              <a:t> world city template</a:t>
            </a:r>
          </a:p>
          <a:p>
            <a:r>
              <a:rPr lang="en-US" dirty="0">
                <a:latin typeface="+mj-lt"/>
                <a:sym typeface="Wingdings" pitchFamily="2" charset="2"/>
              </a:rPr>
              <a:t>a parallel infrastructure to the state</a:t>
            </a:r>
          </a:p>
          <a:p>
            <a:r>
              <a:rPr lang="en-US" dirty="0">
                <a:latin typeface="+mj-lt"/>
                <a:sym typeface="Wingdings" pitchFamily="2" charset="2"/>
              </a:rPr>
              <a:t>space of exception</a:t>
            </a:r>
          </a:p>
          <a:p>
            <a:r>
              <a:rPr lang="en-US" dirty="0">
                <a:latin typeface="+mj-lt"/>
                <a:sym typeface="Wingdings" pitchFamily="2" charset="2"/>
              </a:rPr>
              <a:t>SEZs &amp; SLNAs</a:t>
            </a:r>
            <a:endParaRPr lang="en-US" dirty="0">
              <a:latin typeface="+mj-lt"/>
            </a:endParaRPr>
          </a:p>
        </p:txBody>
      </p:sp>
    </p:spTree>
    <p:extLst>
      <p:ext uri="{BB962C8B-B14F-4D97-AF65-F5344CB8AC3E}">
        <p14:creationId xmlns:p14="http://schemas.microsoft.com/office/powerpoint/2010/main" val="2280364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4" descr="Kilamba_Kiaxi_-_May_2011_(3).jpg">
            <a:extLst>
              <a:ext uri="{FF2B5EF4-FFF2-40B4-BE49-F238E27FC236}">
                <a16:creationId xmlns:a16="http://schemas.microsoft.com/office/drawing/2014/main" id="{F4D363CC-4256-A84E-BC24-C613A106EA98}"/>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03086" y="0"/>
            <a:ext cx="9815503" cy="6858000"/>
          </a:xfrm>
          <a:prstGeom prst="rect">
            <a:avLst/>
          </a:prstGeom>
        </p:spPr>
      </p:pic>
    </p:spTree>
    <p:extLst>
      <p:ext uri="{BB962C8B-B14F-4D97-AF65-F5344CB8AC3E}">
        <p14:creationId xmlns:p14="http://schemas.microsoft.com/office/powerpoint/2010/main" val="42081066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560DB4A-4A11-B441-82D2-665D08B64A62}"/>
              </a:ext>
            </a:extLst>
          </p:cNvPr>
          <p:cNvPicPr>
            <a:picLocks noChangeAspect="1"/>
          </p:cNvPicPr>
          <p:nvPr/>
        </p:nvPicPr>
        <p:blipFill>
          <a:blip r:embed="rId2"/>
          <a:stretch>
            <a:fillRect/>
          </a:stretch>
        </p:blipFill>
        <p:spPr>
          <a:xfrm>
            <a:off x="1020213" y="0"/>
            <a:ext cx="10151573" cy="6858000"/>
          </a:xfrm>
          <a:prstGeom prst="rect">
            <a:avLst/>
          </a:prstGeom>
        </p:spPr>
      </p:pic>
    </p:spTree>
    <p:extLst>
      <p:ext uri="{BB962C8B-B14F-4D97-AF65-F5344CB8AC3E}">
        <p14:creationId xmlns:p14="http://schemas.microsoft.com/office/powerpoint/2010/main" val="5950218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886B736-F457-A145-A0E7-CA71297815C3}"/>
              </a:ext>
            </a:extLst>
          </p:cNvPr>
          <p:cNvPicPr>
            <a:picLocks noChangeAspect="1"/>
          </p:cNvPicPr>
          <p:nvPr/>
        </p:nvPicPr>
        <p:blipFill>
          <a:blip r:embed="rId2"/>
          <a:stretch>
            <a:fillRect/>
          </a:stretch>
        </p:blipFill>
        <p:spPr>
          <a:xfrm>
            <a:off x="1941286" y="0"/>
            <a:ext cx="8067040" cy="6858000"/>
          </a:xfrm>
          <a:prstGeom prst="rect">
            <a:avLst/>
          </a:prstGeom>
        </p:spPr>
      </p:pic>
    </p:spTree>
    <p:extLst>
      <p:ext uri="{BB962C8B-B14F-4D97-AF65-F5344CB8AC3E}">
        <p14:creationId xmlns:p14="http://schemas.microsoft.com/office/powerpoint/2010/main" val="26107457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C9C881B-AA8F-F94B-A5E7-D576910AF96D}"/>
              </a:ext>
            </a:extLst>
          </p:cNvPr>
          <p:cNvPicPr>
            <a:picLocks noChangeAspect="1"/>
          </p:cNvPicPr>
          <p:nvPr/>
        </p:nvPicPr>
        <p:blipFill>
          <a:blip r:embed="rId2"/>
          <a:stretch>
            <a:fillRect/>
          </a:stretch>
        </p:blipFill>
        <p:spPr>
          <a:xfrm>
            <a:off x="1117599" y="0"/>
            <a:ext cx="9835563" cy="6858000"/>
          </a:xfrm>
          <a:prstGeom prst="rect">
            <a:avLst/>
          </a:prstGeom>
        </p:spPr>
      </p:pic>
    </p:spTree>
    <p:extLst>
      <p:ext uri="{BB962C8B-B14F-4D97-AF65-F5344CB8AC3E}">
        <p14:creationId xmlns:p14="http://schemas.microsoft.com/office/powerpoint/2010/main" val="34978489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schemeClr val="bg2">
                <a:shade val="45000"/>
                <a:satMod val="135000"/>
              </a:schemeClr>
              <a:prstClr val="white"/>
            </a:duotone>
          </a:blip>
          <a:stretch>
            <a:fillRect/>
          </a:stretch>
        </p:blipFill>
        <p:spPr>
          <a:xfrm>
            <a:off x="1524000" y="228601"/>
            <a:ext cx="9144000" cy="6375797"/>
          </a:xfrm>
          <a:prstGeom prst="rect">
            <a:avLst/>
          </a:prstGeom>
        </p:spPr>
      </p:pic>
      <p:sp>
        <p:nvSpPr>
          <p:cNvPr id="4" name="TextBox 3"/>
          <p:cNvSpPr txBox="1"/>
          <p:nvPr/>
        </p:nvSpPr>
        <p:spPr>
          <a:xfrm>
            <a:off x="1941725" y="1102961"/>
            <a:ext cx="8287664" cy="2308324"/>
          </a:xfrm>
          <a:prstGeom prst="rect">
            <a:avLst/>
          </a:prstGeom>
          <a:noFill/>
        </p:spPr>
        <p:txBody>
          <a:bodyPr wrap="square" rtlCol="0">
            <a:spAutoFit/>
          </a:bodyPr>
          <a:lstStyle/>
          <a:p>
            <a:r>
              <a:rPr lang="en-US" altLang="zh-CN" dirty="0">
                <a:latin typeface="Avenir Book"/>
                <a:cs typeface="Avenir Book"/>
              </a:rPr>
              <a:t>“The currency in use was the Chinese </a:t>
            </a:r>
            <a:r>
              <a:rPr lang="en-US" altLang="zh-CN" dirty="0" err="1">
                <a:latin typeface="Avenir Book"/>
                <a:cs typeface="Avenir Book"/>
              </a:rPr>
              <a:t>yuan</a:t>
            </a:r>
            <a:r>
              <a:rPr lang="en-US" altLang="zh-CN" dirty="0">
                <a:latin typeface="Avenir Book"/>
                <a:cs typeface="Avenir Book"/>
              </a:rPr>
              <a:t>, locally consumed products were imported from China, Chinese writing dominated the scene, and even the time zone was set according to China. Pornographic items, banned in Laos, could be found in </a:t>
            </a:r>
            <a:r>
              <a:rPr lang="en-US" altLang="zh-CN" dirty="0" err="1">
                <a:latin typeface="Avenir Book"/>
                <a:cs typeface="Avenir Book"/>
              </a:rPr>
              <a:t>Boten</a:t>
            </a:r>
            <a:r>
              <a:rPr lang="en-US" altLang="zh-CN" dirty="0">
                <a:latin typeface="Avenir Book"/>
                <a:cs typeface="Avenir Book"/>
              </a:rPr>
              <a:t>, as well as cabaret shows performed by Thai </a:t>
            </a:r>
            <a:r>
              <a:rPr lang="en-US" altLang="zh-CN" i="1" dirty="0" err="1">
                <a:latin typeface="Avenir Book"/>
                <a:cs typeface="Avenir Book"/>
              </a:rPr>
              <a:t>kathoey</a:t>
            </a:r>
            <a:r>
              <a:rPr lang="en-US" altLang="zh-CN" dirty="0">
                <a:latin typeface="Avenir Book"/>
                <a:cs typeface="Avenir Book"/>
              </a:rPr>
              <a:t> (male-to-female transgender persons). Most of the casino's clients were professional Chinese gamblers. equipped with headsets on which they could receive instructions from their China -based bosses, who were following the action on the Internet.” (Tan 2017, 145) </a:t>
            </a:r>
            <a:endParaRPr kumimoji="1" lang="zh-CN" altLang="en-US" dirty="0">
              <a:latin typeface="Avenir Book"/>
              <a:cs typeface="Avenir Book"/>
            </a:endParaRPr>
          </a:p>
        </p:txBody>
      </p:sp>
    </p:spTree>
    <p:extLst>
      <p:ext uri="{BB962C8B-B14F-4D97-AF65-F5344CB8AC3E}">
        <p14:creationId xmlns:p14="http://schemas.microsoft.com/office/powerpoint/2010/main" val="415362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贵安新区中心区概念性城市设计方案高清文本(2)">
            <a:extLst>
              <a:ext uri="{FF2B5EF4-FFF2-40B4-BE49-F238E27FC236}">
                <a16:creationId xmlns:a16="http://schemas.microsoft.com/office/drawing/2014/main" id="{EF644111-FD77-8647-AFBF-97678C3C5A95}"/>
              </a:ext>
            </a:extLst>
          </p:cNvPr>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68" y="0"/>
            <a:ext cx="12184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63382CE-9C07-104A-B92F-34E96A728AC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BAAC5A98-05BE-554A-8D04-172DB5532F97}"/>
              </a:ext>
            </a:extLst>
          </p:cNvPr>
          <p:cNvSpPr>
            <a:spLocks noGrp="1"/>
          </p:cNvSpPr>
          <p:nvPr>
            <p:ph idx="1"/>
          </p:nvPr>
        </p:nvSpPr>
        <p:spPr/>
        <p:txBody>
          <a:bodyPr/>
          <a:lstStyle/>
          <a:p>
            <a:pPr marL="0" indent="0">
              <a:buNone/>
            </a:pPr>
            <a:r>
              <a:rPr lang="en-US" dirty="0">
                <a:latin typeface="+mj-lt"/>
              </a:rPr>
              <a:t>introduction</a:t>
            </a:r>
          </a:p>
          <a:p>
            <a:pPr marL="0" indent="0">
              <a:buNone/>
            </a:pPr>
            <a:r>
              <a:rPr lang="en-US" sz="3200" b="1" dirty="0">
                <a:latin typeface="+mj-lt"/>
              </a:rPr>
              <a:t>BRI and the China model of development</a:t>
            </a:r>
          </a:p>
          <a:p>
            <a:pPr marL="0" indent="0">
              <a:buNone/>
            </a:pPr>
            <a:r>
              <a:rPr lang="en-US" dirty="0">
                <a:latin typeface="+mj-lt"/>
              </a:rPr>
              <a:t>infrastructure</a:t>
            </a:r>
          </a:p>
          <a:p>
            <a:pPr marL="0" indent="0">
              <a:buNone/>
            </a:pPr>
            <a:r>
              <a:rPr lang="en-US" dirty="0">
                <a:latin typeface="+mj-lt"/>
              </a:rPr>
              <a:t>zone infrastructure</a:t>
            </a:r>
          </a:p>
          <a:p>
            <a:pPr marL="0" indent="0">
              <a:buNone/>
            </a:pPr>
            <a:r>
              <a:rPr lang="en-US" dirty="0">
                <a:latin typeface="+mj-lt"/>
              </a:rPr>
              <a:t>case: </a:t>
            </a:r>
            <a:r>
              <a:rPr lang="en-US" dirty="0" err="1">
                <a:latin typeface="+mj-lt"/>
              </a:rPr>
              <a:t>Gui’an</a:t>
            </a:r>
            <a:r>
              <a:rPr lang="en-US" dirty="0">
                <a:latin typeface="+mj-lt"/>
              </a:rPr>
              <a:t> New Area, China</a:t>
            </a:r>
          </a:p>
          <a:p>
            <a:pPr marL="0" indent="0">
              <a:buNone/>
            </a:pPr>
            <a:r>
              <a:rPr lang="en-US" dirty="0">
                <a:latin typeface="+mj-lt"/>
              </a:rPr>
              <a:t>concluding points</a:t>
            </a:r>
          </a:p>
          <a:p>
            <a:endParaRPr lang="en-US" dirty="0">
              <a:latin typeface="+mj-lt"/>
            </a:endParaRPr>
          </a:p>
        </p:txBody>
      </p:sp>
    </p:spTree>
    <p:extLst>
      <p:ext uri="{BB962C8B-B14F-4D97-AF65-F5344CB8AC3E}">
        <p14:creationId xmlns:p14="http://schemas.microsoft.com/office/powerpoint/2010/main" val="26347932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schemeClr val="bg2">
                <a:shade val="45000"/>
                <a:satMod val="135000"/>
              </a:schemeClr>
              <a:prstClr val="white"/>
            </a:duotone>
          </a:blip>
          <a:stretch>
            <a:fillRect/>
          </a:stretch>
        </p:blipFill>
        <p:spPr>
          <a:xfrm>
            <a:off x="1524000" y="228601"/>
            <a:ext cx="9144000" cy="6375797"/>
          </a:xfrm>
          <a:prstGeom prst="rect">
            <a:avLst/>
          </a:prstGeom>
        </p:spPr>
      </p:pic>
      <p:sp>
        <p:nvSpPr>
          <p:cNvPr id="4" name="TextBox 3"/>
          <p:cNvSpPr txBox="1"/>
          <p:nvPr/>
        </p:nvSpPr>
        <p:spPr>
          <a:xfrm>
            <a:off x="1941725" y="1102961"/>
            <a:ext cx="8287664" cy="3970318"/>
          </a:xfrm>
          <a:prstGeom prst="rect">
            <a:avLst/>
          </a:prstGeom>
          <a:noFill/>
        </p:spPr>
        <p:txBody>
          <a:bodyPr wrap="square" rtlCol="0">
            <a:spAutoFit/>
          </a:bodyPr>
          <a:lstStyle/>
          <a:p>
            <a:r>
              <a:rPr lang="en-US" altLang="zh-CN" dirty="0">
                <a:latin typeface="Avenir Book"/>
                <a:cs typeface="Avenir Book"/>
              </a:rPr>
              <a:t>“The currency in use was the Chinese </a:t>
            </a:r>
            <a:r>
              <a:rPr lang="en-US" altLang="zh-CN" dirty="0" err="1">
                <a:latin typeface="Avenir Book"/>
                <a:cs typeface="Avenir Book"/>
              </a:rPr>
              <a:t>yuan</a:t>
            </a:r>
            <a:r>
              <a:rPr lang="en-US" altLang="zh-CN" dirty="0">
                <a:latin typeface="Avenir Book"/>
                <a:cs typeface="Avenir Book"/>
              </a:rPr>
              <a:t>, locally consumed products were imported from China, Chinese writing dominated the scene, and even the time zone was set according to China. Pornographic items, banned in Laos, could be found in </a:t>
            </a:r>
            <a:r>
              <a:rPr lang="en-US" altLang="zh-CN" dirty="0" err="1">
                <a:latin typeface="Avenir Book"/>
                <a:cs typeface="Avenir Book"/>
              </a:rPr>
              <a:t>Boten</a:t>
            </a:r>
            <a:r>
              <a:rPr lang="en-US" altLang="zh-CN" dirty="0">
                <a:latin typeface="Avenir Book"/>
                <a:cs typeface="Avenir Book"/>
              </a:rPr>
              <a:t>, as well as cabaret shows performed by Thai </a:t>
            </a:r>
            <a:r>
              <a:rPr lang="en-US" altLang="zh-CN" i="1" dirty="0" err="1">
                <a:latin typeface="Avenir Book"/>
                <a:cs typeface="Avenir Book"/>
              </a:rPr>
              <a:t>kathoey</a:t>
            </a:r>
            <a:r>
              <a:rPr lang="en-US" altLang="zh-CN" dirty="0">
                <a:latin typeface="Avenir Book"/>
                <a:cs typeface="Avenir Book"/>
              </a:rPr>
              <a:t> (male-to-female transgender persons). Most of the casino's clients were professional Chinese gamblers. equipped with headsets on which they could receive instructions from their China -based bosses, who were following the action on the Internet.” (Tan 2017, 145) </a:t>
            </a:r>
          </a:p>
          <a:p>
            <a:endParaRPr kumimoji="1" lang="en-US" altLang="zh-CN" dirty="0">
              <a:latin typeface="Avenir Book"/>
              <a:cs typeface="Avenir Book"/>
            </a:endParaRPr>
          </a:p>
          <a:p>
            <a:r>
              <a:rPr kumimoji="1" lang="en-US" altLang="zh-CN" dirty="0">
                <a:latin typeface="Avenir Book"/>
                <a:cs typeface="Avenir Book"/>
              </a:rPr>
              <a:t>“…contrary to China’s Shenzhen model, the Lao SEZs have witnessed a retreat of the state’s role in the process of zone development; full planning and regulatory authority is granted to zone developers. As a result, most zones, especially those operated by Chinese investors, have become single firm zones that are badly designed and misplaced” (</a:t>
            </a:r>
            <a:r>
              <a:rPr kumimoji="1" lang="en-US" altLang="zh-CN" dirty="0" err="1">
                <a:latin typeface="Avenir Book"/>
                <a:cs typeface="Avenir Book"/>
              </a:rPr>
              <a:t>Laungaramsri</a:t>
            </a:r>
            <a:r>
              <a:rPr kumimoji="1" lang="en-US" altLang="zh-CN" dirty="0">
                <a:latin typeface="Avenir Book"/>
                <a:cs typeface="Avenir Book"/>
              </a:rPr>
              <a:t> 2017)</a:t>
            </a:r>
          </a:p>
        </p:txBody>
      </p:sp>
    </p:spTree>
    <p:extLst>
      <p:ext uri="{BB962C8B-B14F-4D97-AF65-F5344CB8AC3E}">
        <p14:creationId xmlns:p14="http://schemas.microsoft.com/office/powerpoint/2010/main" val="22908154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8001" y="1371600"/>
            <a:ext cx="11867619" cy="5319486"/>
          </a:xfrm>
          <a:prstGeom prst="rect">
            <a:avLst/>
          </a:prstGeom>
        </p:spPr>
      </p:pic>
      <p:sp>
        <p:nvSpPr>
          <p:cNvPr id="5" name="TextBox 4"/>
          <p:cNvSpPr txBox="1"/>
          <p:nvPr/>
        </p:nvSpPr>
        <p:spPr>
          <a:xfrm>
            <a:off x="313434" y="1002268"/>
            <a:ext cx="2813591" cy="369332"/>
          </a:xfrm>
          <a:prstGeom prst="rect">
            <a:avLst/>
          </a:prstGeom>
          <a:noFill/>
        </p:spPr>
        <p:txBody>
          <a:bodyPr wrap="none" rtlCol="0">
            <a:spAutoFit/>
          </a:bodyPr>
          <a:lstStyle/>
          <a:p>
            <a:r>
              <a:rPr kumimoji="1" lang="en-US" altLang="zh-CN" dirty="0">
                <a:latin typeface="Avenir Book"/>
                <a:cs typeface="Avenir Book"/>
              </a:rPr>
              <a:t>That </a:t>
            </a:r>
            <a:r>
              <a:rPr kumimoji="1" lang="en-US" altLang="zh-CN" dirty="0" err="1">
                <a:latin typeface="Avenir Book"/>
                <a:cs typeface="Avenir Book"/>
              </a:rPr>
              <a:t>Luang</a:t>
            </a:r>
            <a:r>
              <a:rPr kumimoji="1" lang="en-US" altLang="zh-CN" dirty="0">
                <a:latin typeface="Avenir Book"/>
                <a:cs typeface="Avenir Book"/>
              </a:rPr>
              <a:t> Marsh Project</a:t>
            </a:r>
            <a:endParaRPr kumimoji="1" lang="zh-CN" altLang="en-US" dirty="0">
              <a:latin typeface="Avenir Book"/>
              <a:cs typeface="Avenir Book"/>
            </a:endParaRPr>
          </a:p>
        </p:txBody>
      </p:sp>
    </p:spTree>
    <p:extLst>
      <p:ext uri="{BB962C8B-B14F-4D97-AF65-F5344CB8AC3E}">
        <p14:creationId xmlns:p14="http://schemas.microsoft.com/office/powerpoint/2010/main" val="19101873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49500" y="1206500"/>
            <a:ext cx="7493000" cy="4445000"/>
          </a:xfrm>
          <a:prstGeom prst="rect">
            <a:avLst/>
          </a:prstGeom>
        </p:spPr>
      </p:pic>
    </p:spTree>
    <p:extLst>
      <p:ext uri="{BB962C8B-B14F-4D97-AF65-F5344CB8AC3E}">
        <p14:creationId xmlns:p14="http://schemas.microsoft.com/office/powerpoint/2010/main" val="40645528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2614" y="701886"/>
            <a:ext cx="3958888" cy="1015663"/>
          </a:xfrm>
          <a:prstGeom prst="rect">
            <a:avLst/>
          </a:prstGeom>
          <a:noFill/>
        </p:spPr>
        <p:txBody>
          <a:bodyPr wrap="none" rtlCol="0">
            <a:spAutoFit/>
          </a:bodyPr>
          <a:lstStyle/>
          <a:p>
            <a:r>
              <a:rPr kumimoji="1" lang="en-US" altLang="zh-CN" sz="2400" dirty="0">
                <a:latin typeface="Avenir Book"/>
                <a:cs typeface="Avenir Book"/>
              </a:rPr>
              <a:t>A spectrum of zone spaces:</a:t>
            </a:r>
          </a:p>
          <a:p>
            <a:endParaRPr kumimoji="1" lang="en-US" altLang="zh-CN" dirty="0">
              <a:latin typeface="Avenir Book"/>
              <a:cs typeface="Avenir Book"/>
            </a:endParaRPr>
          </a:p>
          <a:p>
            <a:r>
              <a:rPr kumimoji="1" lang="en-US" altLang="zh-CN" dirty="0">
                <a:latin typeface="Avenir Book"/>
                <a:cs typeface="Avenir Book"/>
              </a:rPr>
              <a:t>“Modular Zones”</a:t>
            </a:r>
            <a:endParaRPr kumimoji="1" lang="zh-CN" altLang="en-US" dirty="0">
              <a:latin typeface="Avenir Book"/>
              <a:cs typeface="Avenir Book"/>
            </a:endParaRPr>
          </a:p>
        </p:txBody>
      </p:sp>
      <p:sp>
        <p:nvSpPr>
          <p:cNvPr id="3" name="TextBox 2"/>
          <p:cNvSpPr txBox="1"/>
          <p:nvPr/>
        </p:nvSpPr>
        <p:spPr>
          <a:xfrm>
            <a:off x="8508363" y="1348216"/>
            <a:ext cx="1325883" cy="369332"/>
          </a:xfrm>
          <a:prstGeom prst="rect">
            <a:avLst/>
          </a:prstGeom>
          <a:noFill/>
        </p:spPr>
        <p:txBody>
          <a:bodyPr wrap="none" rtlCol="0">
            <a:spAutoFit/>
          </a:bodyPr>
          <a:lstStyle/>
          <a:p>
            <a:r>
              <a:rPr kumimoji="1" lang="en-US" altLang="zh-CN" dirty="0">
                <a:latin typeface="Avenir Book"/>
                <a:cs typeface="Avenir Book"/>
              </a:rPr>
              <a:t>“Ex-Cities”</a:t>
            </a:r>
            <a:endParaRPr kumimoji="1" lang="zh-CN" altLang="en-US" dirty="0">
              <a:latin typeface="Avenir Book"/>
              <a:cs typeface="Avenir Book"/>
            </a:endParaRPr>
          </a:p>
        </p:txBody>
      </p:sp>
      <p:cxnSp>
        <p:nvCxnSpPr>
          <p:cNvPr id="5" name="Straight Arrow Connector 4"/>
          <p:cNvCxnSpPr/>
          <p:nvPr/>
        </p:nvCxnSpPr>
        <p:spPr>
          <a:xfrm>
            <a:off x="4264276" y="1504039"/>
            <a:ext cx="407699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p:nvPicPr>
        <p:blipFill>
          <a:blip r:embed="rId2"/>
          <a:stretch>
            <a:fillRect/>
          </a:stretch>
        </p:blipFill>
        <p:spPr>
          <a:xfrm>
            <a:off x="6514596" y="2671919"/>
            <a:ext cx="3987533" cy="2598542"/>
          </a:xfrm>
          <a:prstGeom prst="rect">
            <a:avLst/>
          </a:prstGeom>
        </p:spPr>
      </p:pic>
      <p:pic>
        <p:nvPicPr>
          <p:cNvPr id="7" name="Picture 6"/>
          <p:cNvPicPr>
            <a:picLocks noChangeAspect="1"/>
          </p:cNvPicPr>
          <p:nvPr/>
        </p:nvPicPr>
        <p:blipFill>
          <a:blip r:embed="rId3"/>
          <a:stretch>
            <a:fillRect/>
          </a:stretch>
        </p:blipFill>
        <p:spPr>
          <a:xfrm>
            <a:off x="1939294" y="2671919"/>
            <a:ext cx="4116638" cy="2598542"/>
          </a:xfrm>
          <a:prstGeom prst="rect">
            <a:avLst/>
          </a:prstGeom>
        </p:spPr>
      </p:pic>
    </p:spTree>
    <p:extLst>
      <p:ext uri="{BB962C8B-B14F-4D97-AF65-F5344CB8AC3E}">
        <p14:creationId xmlns:p14="http://schemas.microsoft.com/office/powerpoint/2010/main" val="17711727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贵安新区中心区概念性城市设计方案高清文本(2)">
            <a:extLst>
              <a:ext uri="{FF2B5EF4-FFF2-40B4-BE49-F238E27FC236}">
                <a16:creationId xmlns:a16="http://schemas.microsoft.com/office/drawing/2014/main" id="{EF644111-FD77-8647-AFBF-97678C3C5A95}"/>
              </a:ext>
            </a:extLst>
          </p:cNvPr>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68" y="0"/>
            <a:ext cx="12184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63382CE-9C07-104A-B92F-34E96A728AC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BAAC5A98-05BE-554A-8D04-172DB5532F97}"/>
              </a:ext>
            </a:extLst>
          </p:cNvPr>
          <p:cNvSpPr>
            <a:spLocks noGrp="1"/>
          </p:cNvSpPr>
          <p:nvPr>
            <p:ph idx="1"/>
          </p:nvPr>
        </p:nvSpPr>
        <p:spPr/>
        <p:txBody>
          <a:bodyPr/>
          <a:lstStyle/>
          <a:p>
            <a:pPr marL="0" indent="0">
              <a:buNone/>
            </a:pPr>
            <a:r>
              <a:rPr lang="en-US" dirty="0">
                <a:latin typeface="+mj-lt"/>
              </a:rPr>
              <a:t>introduction</a:t>
            </a:r>
          </a:p>
          <a:p>
            <a:pPr marL="0" indent="0">
              <a:buNone/>
            </a:pPr>
            <a:r>
              <a:rPr lang="en-US" dirty="0">
                <a:latin typeface="+mj-lt"/>
              </a:rPr>
              <a:t>BRI and the China model of development</a:t>
            </a:r>
          </a:p>
          <a:p>
            <a:pPr marL="0" indent="0">
              <a:buNone/>
            </a:pPr>
            <a:r>
              <a:rPr lang="en-US" dirty="0">
                <a:latin typeface="+mj-lt"/>
              </a:rPr>
              <a:t>infrastructure</a:t>
            </a:r>
          </a:p>
          <a:p>
            <a:pPr marL="0" indent="0">
              <a:buNone/>
            </a:pPr>
            <a:r>
              <a:rPr lang="en-US" dirty="0">
                <a:latin typeface="+mj-lt"/>
              </a:rPr>
              <a:t>zone infrastructure</a:t>
            </a:r>
          </a:p>
          <a:p>
            <a:pPr marL="0" indent="0">
              <a:buNone/>
            </a:pPr>
            <a:r>
              <a:rPr lang="en-US" sz="3200" b="1" dirty="0">
                <a:latin typeface="+mj-lt"/>
              </a:rPr>
              <a:t>case: </a:t>
            </a:r>
            <a:r>
              <a:rPr lang="en-US" sz="3200" b="1" dirty="0" err="1">
                <a:latin typeface="+mj-lt"/>
              </a:rPr>
              <a:t>Gui’an</a:t>
            </a:r>
            <a:r>
              <a:rPr lang="en-US" sz="3200" b="1" dirty="0">
                <a:latin typeface="+mj-lt"/>
              </a:rPr>
              <a:t> New Area, China</a:t>
            </a:r>
          </a:p>
          <a:p>
            <a:pPr marL="0" indent="0">
              <a:buNone/>
            </a:pPr>
            <a:r>
              <a:rPr lang="en-US" dirty="0">
                <a:latin typeface="+mj-lt"/>
              </a:rPr>
              <a:t>concluding points</a:t>
            </a:r>
          </a:p>
          <a:p>
            <a:endParaRPr lang="en-US" dirty="0">
              <a:latin typeface="+mj-lt"/>
            </a:endParaRPr>
          </a:p>
        </p:txBody>
      </p:sp>
    </p:spTree>
    <p:extLst>
      <p:ext uri="{BB962C8B-B14F-4D97-AF65-F5344CB8AC3E}">
        <p14:creationId xmlns:p14="http://schemas.microsoft.com/office/powerpoint/2010/main" val="1657526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B5B37-D51C-3045-B127-3BF9E0BBE986}"/>
              </a:ext>
            </a:extLst>
          </p:cNvPr>
          <p:cNvSpPr>
            <a:spLocks noGrp="1"/>
          </p:cNvSpPr>
          <p:nvPr>
            <p:ph type="title"/>
          </p:nvPr>
        </p:nvSpPr>
        <p:spPr/>
        <p:txBody>
          <a:bodyPr>
            <a:normAutofit/>
          </a:bodyPr>
          <a:lstStyle/>
          <a:p>
            <a:r>
              <a:rPr lang="en-US" sz="3200" dirty="0" err="1"/>
              <a:t>Gui’an</a:t>
            </a:r>
            <a:r>
              <a:rPr lang="en-US" sz="3200" dirty="0"/>
              <a:t> New Area</a:t>
            </a:r>
          </a:p>
        </p:txBody>
      </p:sp>
      <p:pic>
        <p:nvPicPr>
          <p:cNvPr id="5" name="Content Placeholder 4">
            <a:extLst>
              <a:ext uri="{FF2B5EF4-FFF2-40B4-BE49-F238E27FC236}">
                <a16:creationId xmlns:a16="http://schemas.microsoft.com/office/drawing/2014/main" id="{5BA84404-608F-1142-B971-BF67BB4F8206}"/>
              </a:ext>
            </a:extLst>
          </p:cNvPr>
          <p:cNvPicPr>
            <a:picLocks noGrp="1" noChangeAspect="1"/>
          </p:cNvPicPr>
          <p:nvPr>
            <p:ph idx="1"/>
          </p:nvPr>
        </p:nvPicPr>
        <p:blipFill>
          <a:blip r:embed="rId2"/>
          <a:stretch>
            <a:fillRect/>
          </a:stretch>
        </p:blipFill>
        <p:spPr>
          <a:xfrm>
            <a:off x="5666014" y="379610"/>
            <a:ext cx="6346371" cy="3993983"/>
          </a:xfrm>
        </p:spPr>
      </p:pic>
      <p:sp>
        <p:nvSpPr>
          <p:cNvPr id="6" name="Rectangle 2">
            <a:extLst>
              <a:ext uri="{FF2B5EF4-FFF2-40B4-BE49-F238E27FC236}">
                <a16:creationId xmlns:a16="http://schemas.microsoft.com/office/drawing/2014/main" id="{1A3F4F5A-9F3A-6B4A-AEF7-C47EF09360CC}"/>
              </a:ext>
            </a:extLst>
          </p:cNvPr>
          <p:cNvSpPr>
            <a:spLocks noChangeArrowheads="1"/>
          </p:cNvSpPr>
          <p:nvPr/>
        </p:nvSpPr>
        <p:spPr bwMode="auto">
          <a:xfrm>
            <a:off x="0" y="30625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3553" name="Picture 25" descr="https://cdn4.i-scmp.com/sites/default/files/styles/980x551/public/images/methode/2018/04/30/f0c46c42-4c51-11e8-9150-83bd875cc143_1280x720_211850.jpg?itok=Pihi0TOi">
            <a:extLst>
              <a:ext uri="{FF2B5EF4-FFF2-40B4-BE49-F238E27FC236}">
                <a16:creationId xmlns:a16="http://schemas.microsoft.com/office/drawing/2014/main" id="{BC9A70CF-C007-1348-8204-F01EFF0600BF}"/>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9807" y="3555999"/>
            <a:ext cx="5486400" cy="3086100"/>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Image result for 贵安新区">
            <a:extLst>
              <a:ext uri="{FF2B5EF4-FFF2-40B4-BE49-F238E27FC236}">
                <a16:creationId xmlns:a16="http://schemas.microsoft.com/office/drawing/2014/main" id="{E1B09E23-0C2C-2148-A218-E48914EC80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6014" y="4419382"/>
            <a:ext cx="4341586" cy="243861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A75B0952-5577-684E-9285-07020587A72C}"/>
              </a:ext>
            </a:extLst>
          </p:cNvPr>
          <p:cNvSpPr>
            <a:spLocks noChangeArrowheads="1"/>
          </p:cNvSpPr>
          <p:nvPr/>
        </p:nvSpPr>
        <p:spPr bwMode="auto">
          <a:xfrm flipV="1">
            <a:off x="4066194" y="175325"/>
            <a:ext cx="779651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3557" name="Picture 10" descr="https://cdn1.i-scmp.com/sites/default/files/styles/980x551/public/images/methode/2018/01/11/73b109d8-f696-11e7-8693-80d4e18fb3a2_1280x720_193325.JPG?itok=3y7d_uOC">
            <a:extLst>
              <a:ext uri="{FF2B5EF4-FFF2-40B4-BE49-F238E27FC236}">
                <a16:creationId xmlns:a16="http://schemas.microsoft.com/office/drawing/2014/main" id="{41BD2CBE-A9B3-E249-A6ED-89B3A337131D}"/>
              </a:ext>
            </a:extLst>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1799771" y="1374927"/>
            <a:ext cx="3776436" cy="2127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91132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7C2FD03-F4EF-F144-B04D-8F2D82DCC48F}"/>
              </a:ext>
            </a:extLst>
          </p:cNvPr>
          <p:cNvPicPr>
            <a:picLocks noChangeAspect="1"/>
          </p:cNvPicPr>
          <p:nvPr/>
        </p:nvPicPr>
        <p:blipFill>
          <a:blip r:embed="rId2"/>
          <a:stretch>
            <a:fillRect/>
          </a:stretch>
        </p:blipFill>
        <p:spPr>
          <a:xfrm>
            <a:off x="0" y="0"/>
            <a:ext cx="12191999" cy="6691231"/>
          </a:xfrm>
          <a:prstGeom prst="rect">
            <a:avLst/>
          </a:prstGeom>
        </p:spPr>
      </p:pic>
      <p:sp>
        <p:nvSpPr>
          <p:cNvPr id="6" name="Rectangle 2">
            <a:extLst>
              <a:ext uri="{FF2B5EF4-FFF2-40B4-BE49-F238E27FC236}">
                <a16:creationId xmlns:a16="http://schemas.microsoft.com/office/drawing/2014/main" id="{1A3F4F5A-9F3A-6B4A-AEF7-C47EF09360CC}"/>
              </a:ext>
            </a:extLst>
          </p:cNvPr>
          <p:cNvSpPr>
            <a:spLocks noChangeArrowheads="1"/>
          </p:cNvSpPr>
          <p:nvPr/>
        </p:nvSpPr>
        <p:spPr bwMode="auto">
          <a:xfrm>
            <a:off x="0" y="30625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a:extLst>
              <a:ext uri="{FF2B5EF4-FFF2-40B4-BE49-F238E27FC236}">
                <a16:creationId xmlns:a16="http://schemas.microsoft.com/office/drawing/2014/main" id="{A75B0952-5577-684E-9285-07020587A72C}"/>
              </a:ext>
            </a:extLst>
          </p:cNvPr>
          <p:cNvSpPr>
            <a:spLocks noChangeArrowheads="1"/>
          </p:cNvSpPr>
          <p:nvPr/>
        </p:nvSpPr>
        <p:spPr bwMode="auto">
          <a:xfrm flipV="1">
            <a:off x="4066194" y="175325"/>
            <a:ext cx="779651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4" name="Content Placeholder 3">
            <a:extLst>
              <a:ext uri="{FF2B5EF4-FFF2-40B4-BE49-F238E27FC236}">
                <a16:creationId xmlns:a16="http://schemas.microsoft.com/office/drawing/2014/main" id="{54C0B19A-3FF6-7445-B0B5-FB0BD9CCDE0C}"/>
              </a:ext>
            </a:extLst>
          </p:cNvPr>
          <p:cNvSpPr>
            <a:spLocks noGrp="1"/>
          </p:cNvSpPr>
          <p:nvPr>
            <p:ph idx="1"/>
          </p:nvPr>
        </p:nvSpPr>
        <p:spPr>
          <a:xfrm>
            <a:off x="838199" y="396369"/>
            <a:ext cx="10515600" cy="4351338"/>
          </a:xfrm>
        </p:spPr>
        <p:txBody>
          <a:bodyPr/>
          <a:lstStyle/>
          <a:p>
            <a:pPr marL="0" indent="0">
              <a:buNone/>
            </a:pPr>
            <a:r>
              <a:rPr lang="en-US" dirty="0">
                <a:latin typeface="+mj-lt"/>
              </a:rPr>
              <a:t>zone as creation city</a:t>
            </a:r>
          </a:p>
        </p:txBody>
      </p:sp>
    </p:spTree>
    <p:extLst>
      <p:ext uri="{BB962C8B-B14F-4D97-AF65-F5344CB8AC3E}">
        <p14:creationId xmlns:p14="http://schemas.microsoft.com/office/powerpoint/2010/main" val="36074685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7C2FD03-F4EF-F144-B04D-8F2D82DCC48F}"/>
              </a:ext>
            </a:extLst>
          </p:cNvPr>
          <p:cNvPicPr>
            <a:picLocks noChangeAspect="1"/>
          </p:cNvPicPr>
          <p:nvPr/>
        </p:nvPicPr>
        <p:blipFill>
          <a:blip r:embed="rId2">
            <a:duotone>
              <a:schemeClr val="bg2">
                <a:shade val="45000"/>
                <a:satMod val="135000"/>
              </a:schemeClr>
              <a:prstClr val="white"/>
            </a:duotone>
          </a:blip>
          <a:stretch>
            <a:fillRect/>
          </a:stretch>
        </p:blipFill>
        <p:spPr>
          <a:xfrm>
            <a:off x="0" y="0"/>
            <a:ext cx="12191999" cy="6691231"/>
          </a:xfrm>
          <a:prstGeom prst="rect">
            <a:avLst/>
          </a:prstGeom>
        </p:spPr>
      </p:pic>
      <p:sp>
        <p:nvSpPr>
          <p:cNvPr id="6" name="Rectangle 2">
            <a:extLst>
              <a:ext uri="{FF2B5EF4-FFF2-40B4-BE49-F238E27FC236}">
                <a16:creationId xmlns:a16="http://schemas.microsoft.com/office/drawing/2014/main" id="{1A3F4F5A-9F3A-6B4A-AEF7-C47EF09360CC}"/>
              </a:ext>
            </a:extLst>
          </p:cNvPr>
          <p:cNvSpPr>
            <a:spLocks noChangeArrowheads="1"/>
          </p:cNvSpPr>
          <p:nvPr/>
        </p:nvSpPr>
        <p:spPr bwMode="auto">
          <a:xfrm>
            <a:off x="0" y="30625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a:extLst>
              <a:ext uri="{FF2B5EF4-FFF2-40B4-BE49-F238E27FC236}">
                <a16:creationId xmlns:a16="http://schemas.microsoft.com/office/drawing/2014/main" id="{A75B0952-5577-684E-9285-07020587A72C}"/>
              </a:ext>
            </a:extLst>
          </p:cNvPr>
          <p:cNvSpPr>
            <a:spLocks noChangeArrowheads="1"/>
          </p:cNvSpPr>
          <p:nvPr/>
        </p:nvSpPr>
        <p:spPr bwMode="auto">
          <a:xfrm flipV="1">
            <a:off x="4066194" y="175325"/>
            <a:ext cx="779651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4" name="Content Placeholder 3">
            <a:extLst>
              <a:ext uri="{FF2B5EF4-FFF2-40B4-BE49-F238E27FC236}">
                <a16:creationId xmlns:a16="http://schemas.microsoft.com/office/drawing/2014/main" id="{54C0B19A-3FF6-7445-B0B5-FB0BD9CCDE0C}"/>
              </a:ext>
            </a:extLst>
          </p:cNvPr>
          <p:cNvSpPr>
            <a:spLocks noGrp="1"/>
          </p:cNvSpPr>
          <p:nvPr>
            <p:ph idx="1"/>
          </p:nvPr>
        </p:nvSpPr>
        <p:spPr>
          <a:xfrm>
            <a:off x="838199" y="396369"/>
            <a:ext cx="10515600" cy="4351338"/>
          </a:xfrm>
        </p:spPr>
        <p:txBody>
          <a:bodyPr/>
          <a:lstStyle/>
          <a:p>
            <a:pPr marL="0" indent="0">
              <a:buNone/>
            </a:pPr>
            <a:r>
              <a:rPr lang="en-US" dirty="0">
                <a:latin typeface="+mj-lt"/>
              </a:rPr>
              <a:t>zone as creation city</a:t>
            </a:r>
          </a:p>
        </p:txBody>
      </p:sp>
      <p:sp>
        <p:nvSpPr>
          <p:cNvPr id="2" name="TextBox 1">
            <a:extLst>
              <a:ext uri="{FF2B5EF4-FFF2-40B4-BE49-F238E27FC236}">
                <a16:creationId xmlns:a16="http://schemas.microsoft.com/office/drawing/2014/main" id="{A69A5CFA-98BB-DF40-A4DD-DE982FE02DC5}"/>
              </a:ext>
            </a:extLst>
          </p:cNvPr>
          <p:cNvSpPr txBox="1"/>
          <p:nvPr/>
        </p:nvSpPr>
        <p:spPr>
          <a:xfrm>
            <a:off x="1190172" y="1712686"/>
            <a:ext cx="9942285" cy="1754326"/>
          </a:xfrm>
          <a:prstGeom prst="rect">
            <a:avLst/>
          </a:prstGeom>
          <a:noFill/>
        </p:spPr>
        <p:txBody>
          <a:bodyPr wrap="square" rtlCol="0">
            <a:spAutoFit/>
          </a:bodyPr>
          <a:lstStyle/>
          <a:p>
            <a:r>
              <a:rPr lang="en-US" dirty="0"/>
              <a:t>“In most Chinese cities today, the HSR station is usually far away out on the periphery of the city.  Typically it takes longer to get from your house to the HSR station than it does to get to wherever you’re going on the HSR!  The HSR exists in a completely different space-time than most of the cities in China.  </a:t>
            </a:r>
            <a:r>
              <a:rPr lang="en-US" dirty="0" err="1"/>
              <a:t>GuiAn</a:t>
            </a:r>
            <a:r>
              <a:rPr lang="en-US" dirty="0"/>
              <a:t> will be different, because our HSR station will be right in the middle of the city, and we’ll build the CBD up around that.  Except that it won’t be a CBD.  It will be an RBD, a ‘recreation business district’, focusing on ecology, leisure, and a good lifestyle, rather than on commerce</a:t>
            </a:r>
            <a:r>
              <a:rPr lang="en-US" dirty="0">
                <a:effectLst/>
              </a:rPr>
              <a:t> “</a:t>
            </a:r>
            <a:endParaRPr lang="en-US" dirty="0"/>
          </a:p>
        </p:txBody>
      </p:sp>
    </p:spTree>
    <p:extLst>
      <p:ext uri="{BB962C8B-B14F-4D97-AF65-F5344CB8AC3E}">
        <p14:creationId xmlns:p14="http://schemas.microsoft.com/office/powerpoint/2010/main" val="1955554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FDAB54C-A0C6-C34F-B28C-630D2346C9BD}"/>
              </a:ext>
            </a:extLst>
          </p:cNvPr>
          <p:cNvPicPr>
            <a:picLocks noChangeAspect="1"/>
          </p:cNvPicPr>
          <p:nvPr/>
        </p:nvPicPr>
        <p:blipFill>
          <a:blip r:embed="rId2"/>
          <a:stretch>
            <a:fillRect/>
          </a:stretch>
        </p:blipFill>
        <p:spPr>
          <a:xfrm>
            <a:off x="0" y="252185"/>
            <a:ext cx="7962900" cy="6324600"/>
          </a:xfrm>
          <a:prstGeom prst="rect">
            <a:avLst/>
          </a:prstGeom>
        </p:spPr>
      </p:pic>
      <p:sp>
        <p:nvSpPr>
          <p:cNvPr id="6" name="TextBox 5">
            <a:extLst>
              <a:ext uri="{FF2B5EF4-FFF2-40B4-BE49-F238E27FC236}">
                <a16:creationId xmlns:a16="http://schemas.microsoft.com/office/drawing/2014/main" id="{33A39CE7-7BDA-6C49-9091-1E9348E9FE01}"/>
              </a:ext>
            </a:extLst>
          </p:cNvPr>
          <p:cNvSpPr txBox="1"/>
          <p:nvPr/>
        </p:nvSpPr>
        <p:spPr>
          <a:xfrm>
            <a:off x="7750630" y="754743"/>
            <a:ext cx="4078513" cy="3139321"/>
          </a:xfrm>
          <a:prstGeom prst="rect">
            <a:avLst/>
          </a:prstGeom>
          <a:noFill/>
        </p:spPr>
        <p:txBody>
          <a:bodyPr wrap="square" rtlCol="0">
            <a:spAutoFit/>
          </a:bodyPr>
          <a:lstStyle/>
          <a:p>
            <a:r>
              <a:rPr lang="en-US" dirty="0">
                <a:latin typeface="+mj-lt"/>
              </a:rPr>
              <a:t>“Beijing, Shanghai, cities like that, they’re already built; you can’t just add the eco-infrastructures to them later, you have to do it first.  So, here in </a:t>
            </a:r>
            <a:r>
              <a:rPr lang="en-US" dirty="0" err="1">
                <a:latin typeface="+mj-lt"/>
              </a:rPr>
              <a:t>GuiAn</a:t>
            </a:r>
            <a:r>
              <a:rPr lang="en-US" dirty="0">
                <a:latin typeface="+mj-lt"/>
              </a:rPr>
              <a:t>, we haven’t built the city yet. We start with the infrastructure under the ground (the sponge city infrastructure) then the roads.  Then we build the city on top of that.  It will be an important demonstration of how to fix the problems of urban sickness (</a:t>
            </a:r>
            <a:r>
              <a:rPr lang="zh-CN" altLang="en-US" dirty="0">
                <a:latin typeface="+mj-lt"/>
              </a:rPr>
              <a:t>城市病</a:t>
            </a:r>
            <a:r>
              <a:rPr lang="en-US" altLang="zh-CN" dirty="0">
                <a:latin typeface="+mj-lt"/>
              </a:rPr>
              <a:t>)</a:t>
            </a:r>
            <a:r>
              <a:rPr lang="en-US" dirty="0">
                <a:latin typeface="+mj-lt"/>
              </a:rPr>
              <a:t>.”</a:t>
            </a:r>
            <a:r>
              <a:rPr lang="en-US" dirty="0">
                <a:effectLst/>
                <a:latin typeface="+mj-lt"/>
              </a:rPr>
              <a:t> </a:t>
            </a:r>
            <a:endParaRPr lang="en-US" dirty="0">
              <a:latin typeface="+mj-lt"/>
            </a:endParaRPr>
          </a:p>
        </p:txBody>
      </p:sp>
    </p:spTree>
    <p:extLst>
      <p:ext uri="{BB962C8B-B14F-4D97-AF65-F5344CB8AC3E}">
        <p14:creationId xmlns:p14="http://schemas.microsoft.com/office/powerpoint/2010/main" val="25431621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4ADD9C-C96A-314E-B04C-9B16B7485A04}"/>
              </a:ext>
            </a:extLst>
          </p:cNvPr>
          <p:cNvPicPr>
            <a:picLocks noChangeAspect="1"/>
          </p:cNvPicPr>
          <p:nvPr/>
        </p:nvPicPr>
        <p:blipFill>
          <a:blip r:embed="rId2"/>
          <a:stretch>
            <a:fillRect/>
          </a:stretch>
        </p:blipFill>
        <p:spPr>
          <a:xfrm>
            <a:off x="431800" y="330200"/>
            <a:ext cx="11328400" cy="6197600"/>
          </a:xfrm>
          <a:prstGeom prst="rect">
            <a:avLst/>
          </a:prstGeom>
        </p:spPr>
      </p:pic>
    </p:spTree>
    <p:extLst>
      <p:ext uri="{BB962C8B-B14F-4D97-AF65-F5344CB8AC3E}">
        <p14:creationId xmlns:p14="http://schemas.microsoft.com/office/powerpoint/2010/main" val="1974410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the ‘China model’</a:t>
            </a:r>
          </a:p>
          <a:p>
            <a:pPr lvl="1"/>
            <a:r>
              <a:rPr lang="en-US" dirty="0">
                <a:latin typeface="+mj-lt"/>
              </a:rPr>
              <a:t>developmental idealism vs. developmental pragmatism</a:t>
            </a:r>
          </a:p>
          <a:p>
            <a:pPr lvl="1"/>
            <a:endParaRPr lang="en-US" dirty="0">
              <a:latin typeface="+mj-lt"/>
            </a:endParaRPr>
          </a:p>
        </p:txBody>
      </p:sp>
    </p:spTree>
    <p:extLst>
      <p:ext uri="{BB962C8B-B14F-4D97-AF65-F5344CB8AC3E}">
        <p14:creationId xmlns:p14="http://schemas.microsoft.com/office/powerpoint/2010/main" val="7054377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4ADD9C-C96A-314E-B04C-9B16B7485A04}"/>
              </a:ext>
            </a:extLst>
          </p:cNvPr>
          <p:cNvPicPr>
            <a:picLocks noChangeAspect="1"/>
          </p:cNvPicPr>
          <p:nvPr/>
        </p:nvPicPr>
        <p:blipFill>
          <a:blip r:embed="rId2">
            <a:duotone>
              <a:schemeClr val="bg2">
                <a:shade val="45000"/>
                <a:satMod val="135000"/>
              </a:schemeClr>
              <a:prstClr val="white"/>
            </a:duotone>
          </a:blip>
          <a:stretch>
            <a:fillRect/>
          </a:stretch>
        </p:blipFill>
        <p:spPr>
          <a:xfrm>
            <a:off x="431800" y="330200"/>
            <a:ext cx="11328400" cy="6197600"/>
          </a:xfrm>
          <a:prstGeom prst="rect">
            <a:avLst/>
          </a:prstGeom>
        </p:spPr>
      </p:pic>
      <p:sp>
        <p:nvSpPr>
          <p:cNvPr id="2" name="TextBox 1">
            <a:extLst>
              <a:ext uri="{FF2B5EF4-FFF2-40B4-BE49-F238E27FC236}">
                <a16:creationId xmlns:a16="http://schemas.microsoft.com/office/drawing/2014/main" id="{3F10D32B-D13D-8743-8B1F-6934EB5C65D1}"/>
              </a:ext>
            </a:extLst>
          </p:cNvPr>
          <p:cNvSpPr txBox="1"/>
          <p:nvPr/>
        </p:nvSpPr>
        <p:spPr>
          <a:xfrm>
            <a:off x="1857830" y="1074057"/>
            <a:ext cx="9085942" cy="1200329"/>
          </a:xfrm>
          <a:prstGeom prst="rect">
            <a:avLst/>
          </a:prstGeom>
          <a:noFill/>
        </p:spPr>
        <p:txBody>
          <a:bodyPr wrap="square" rtlCol="0">
            <a:spAutoFit/>
          </a:bodyPr>
          <a:lstStyle/>
          <a:p>
            <a:r>
              <a:rPr lang="en-US" dirty="0"/>
              <a:t>“</a:t>
            </a:r>
            <a:r>
              <a:rPr lang="en-US" dirty="0" err="1"/>
              <a:t>GuiAn</a:t>
            </a:r>
            <a:r>
              <a:rPr lang="en-US" dirty="0"/>
              <a:t> can be a model for export, an example of how the problems of ‘city 2.0’ can be resolved, for other parts of the world.  </a:t>
            </a:r>
            <a:r>
              <a:rPr lang="en-US" dirty="0" err="1"/>
              <a:t>GuiAn</a:t>
            </a:r>
            <a:r>
              <a:rPr lang="en-US" dirty="0"/>
              <a:t> is unique in the world.  It represents a model of post-urbanization (</a:t>
            </a:r>
            <a:r>
              <a:rPr lang="zh-CN" altLang="en-US" dirty="0"/>
              <a:t>后城镇化</a:t>
            </a:r>
            <a:r>
              <a:rPr lang="en-US" altLang="zh-CN" dirty="0"/>
              <a:t>)</a:t>
            </a:r>
            <a:r>
              <a:rPr lang="en-US" dirty="0"/>
              <a:t>. The current moment is similar to that moment, in the 1970s, when postmodernism was initiated, the demolition of public housing.</a:t>
            </a:r>
            <a:r>
              <a:rPr lang="en-US" dirty="0">
                <a:effectLst/>
              </a:rPr>
              <a:t> </a:t>
            </a:r>
            <a:endParaRPr lang="en-US" dirty="0"/>
          </a:p>
        </p:txBody>
      </p:sp>
    </p:spTree>
    <p:extLst>
      <p:ext uri="{BB962C8B-B14F-4D97-AF65-F5344CB8AC3E}">
        <p14:creationId xmlns:p14="http://schemas.microsoft.com/office/powerpoint/2010/main" val="3390755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ECD3F17-3242-174D-BBF7-8F8F9847A4BF}"/>
              </a:ext>
            </a:extLst>
          </p:cNvPr>
          <p:cNvPicPr>
            <a:picLocks noChangeAspect="1"/>
          </p:cNvPicPr>
          <p:nvPr/>
        </p:nvPicPr>
        <p:blipFill>
          <a:blip r:embed="rId2"/>
          <a:stretch>
            <a:fillRect/>
          </a:stretch>
        </p:blipFill>
        <p:spPr>
          <a:xfrm>
            <a:off x="0" y="0"/>
            <a:ext cx="12189405" cy="7213600"/>
          </a:xfrm>
          <a:prstGeom prst="rect">
            <a:avLst/>
          </a:prstGeom>
        </p:spPr>
      </p:pic>
      <p:sp>
        <p:nvSpPr>
          <p:cNvPr id="7" name="TextBox 6">
            <a:extLst>
              <a:ext uri="{FF2B5EF4-FFF2-40B4-BE49-F238E27FC236}">
                <a16:creationId xmlns:a16="http://schemas.microsoft.com/office/drawing/2014/main" id="{B6EB0B09-7750-3D48-BC68-90BEBB2125B4}"/>
              </a:ext>
            </a:extLst>
          </p:cNvPr>
          <p:cNvSpPr txBox="1"/>
          <p:nvPr/>
        </p:nvSpPr>
        <p:spPr>
          <a:xfrm>
            <a:off x="420915" y="261256"/>
            <a:ext cx="5549533" cy="584775"/>
          </a:xfrm>
          <a:prstGeom prst="rect">
            <a:avLst/>
          </a:prstGeom>
          <a:noFill/>
        </p:spPr>
        <p:txBody>
          <a:bodyPr wrap="none" rtlCol="0">
            <a:spAutoFit/>
          </a:bodyPr>
          <a:lstStyle/>
          <a:p>
            <a:r>
              <a:rPr lang="en-US" sz="3200" dirty="0">
                <a:latin typeface="+mj-lt"/>
              </a:rPr>
              <a:t>zone as aesthetic infrastructure</a:t>
            </a:r>
          </a:p>
        </p:txBody>
      </p:sp>
      <p:pic>
        <p:nvPicPr>
          <p:cNvPr id="8" name="Picture 2" descr="Image result for 贵安新区村寨">
            <a:extLst>
              <a:ext uri="{FF2B5EF4-FFF2-40B4-BE49-F238E27FC236}">
                <a16:creationId xmlns:a16="http://schemas.microsoft.com/office/drawing/2014/main" id="{5EA5F99C-108F-1D4A-B44C-83D9D6414A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5830" y="-1"/>
            <a:ext cx="5113575" cy="2873829"/>
          </a:xfrm>
          <a:prstGeom prst="rect">
            <a:avLst/>
          </a:prstGeom>
          <a:noFill/>
          <a:extLst>
            <a:ext uri="{909E8E84-426E-40DD-AFC4-6F175D3DCCD1}">
              <a14:hiddenFill xmlns:a14="http://schemas.microsoft.com/office/drawing/2010/main">
                <a:solidFill>
                  <a:srgbClr val="FFFFFF"/>
                </a:solidFill>
              </a14:hiddenFill>
            </a:ext>
          </a:extLst>
        </p:spPr>
      </p:pic>
      <p:pic>
        <p:nvPicPr>
          <p:cNvPr id="9" name="9814916" descr="uian New Area">
            <a:extLst>
              <a:ext uri="{FF2B5EF4-FFF2-40B4-BE49-F238E27FC236}">
                <a16:creationId xmlns:a16="http://schemas.microsoft.com/office/drawing/2014/main" id="{297F93AE-91AF-4340-AB0A-FC02BB5F7FA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76713" y="2808514"/>
            <a:ext cx="3787288" cy="4049486"/>
          </a:xfrm>
          <a:prstGeom prst="rect">
            <a:avLst/>
          </a:prstGeom>
          <a:noFill/>
          <a:ln>
            <a:noFill/>
          </a:ln>
        </p:spPr>
      </p:pic>
    </p:spTree>
    <p:extLst>
      <p:ext uri="{BB962C8B-B14F-4D97-AF65-F5344CB8AC3E}">
        <p14:creationId xmlns:p14="http://schemas.microsoft.com/office/powerpoint/2010/main" val="41558638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6B0953-0BEC-DE49-8085-A46C0B1C46EE}"/>
              </a:ext>
            </a:extLst>
          </p:cNvPr>
          <p:cNvPicPr>
            <a:picLocks noChangeAspect="1"/>
          </p:cNvPicPr>
          <p:nvPr/>
        </p:nvPicPr>
        <p:blipFill>
          <a:blip r:embed="rId2"/>
          <a:stretch>
            <a:fillRect/>
          </a:stretch>
        </p:blipFill>
        <p:spPr>
          <a:xfrm>
            <a:off x="5976290" y="0"/>
            <a:ext cx="6215710" cy="6858000"/>
          </a:xfrm>
          <a:prstGeom prst="rect">
            <a:avLst/>
          </a:prstGeom>
        </p:spPr>
      </p:pic>
      <p:pic>
        <p:nvPicPr>
          <p:cNvPr id="4" name="Picture 3">
            <a:extLst>
              <a:ext uri="{FF2B5EF4-FFF2-40B4-BE49-F238E27FC236}">
                <a16:creationId xmlns:a16="http://schemas.microsoft.com/office/drawing/2014/main" id="{729F5510-88C4-7A40-9974-5CA4F299CB91}"/>
              </a:ext>
            </a:extLst>
          </p:cNvPr>
          <p:cNvPicPr>
            <a:picLocks noChangeAspect="1"/>
          </p:cNvPicPr>
          <p:nvPr/>
        </p:nvPicPr>
        <p:blipFill>
          <a:blip r:embed="rId3"/>
          <a:stretch>
            <a:fillRect/>
          </a:stretch>
        </p:blipFill>
        <p:spPr>
          <a:xfrm>
            <a:off x="977359" y="0"/>
            <a:ext cx="4547681" cy="6858000"/>
          </a:xfrm>
          <a:prstGeom prst="rect">
            <a:avLst/>
          </a:prstGeom>
        </p:spPr>
      </p:pic>
    </p:spTree>
    <p:extLst>
      <p:ext uri="{BB962C8B-B14F-4D97-AF65-F5344CB8AC3E}">
        <p14:creationId xmlns:p14="http://schemas.microsoft.com/office/powerpoint/2010/main" val="469764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9C3EDC4-A9F5-8A4F-B0F2-80AC36A19ED6}"/>
              </a:ext>
            </a:extLst>
          </p:cNvPr>
          <p:cNvPicPr>
            <a:picLocks noChangeAspect="1"/>
          </p:cNvPicPr>
          <p:nvPr/>
        </p:nvPicPr>
        <p:blipFill>
          <a:blip r:embed="rId2"/>
          <a:stretch>
            <a:fillRect/>
          </a:stretch>
        </p:blipFill>
        <p:spPr>
          <a:xfrm>
            <a:off x="924994" y="0"/>
            <a:ext cx="10342011" cy="6858000"/>
          </a:xfrm>
          <a:prstGeom prst="rect">
            <a:avLst/>
          </a:prstGeom>
        </p:spPr>
      </p:pic>
    </p:spTree>
    <p:extLst>
      <p:ext uri="{BB962C8B-B14F-4D97-AF65-F5344CB8AC3E}">
        <p14:creationId xmlns:p14="http://schemas.microsoft.com/office/powerpoint/2010/main" val="4870847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575FEE-FC88-E746-9793-40BD3BCBA390}"/>
              </a:ext>
            </a:extLst>
          </p:cNvPr>
          <p:cNvPicPr>
            <a:picLocks noChangeAspect="1"/>
          </p:cNvPicPr>
          <p:nvPr/>
        </p:nvPicPr>
        <p:blipFill>
          <a:blip r:embed="rId2"/>
          <a:stretch>
            <a:fillRect/>
          </a:stretch>
        </p:blipFill>
        <p:spPr>
          <a:xfrm>
            <a:off x="924994" y="0"/>
            <a:ext cx="10342011" cy="6858000"/>
          </a:xfrm>
          <a:prstGeom prst="rect">
            <a:avLst/>
          </a:prstGeom>
        </p:spPr>
      </p:pic>
      <p:sp>
        <p:nvSpPr>
          <p:cNvPr id="3" name="TextBox 2">
            <a:extLst>
              <a:ext uri="{FF2B5EF4-FFF2-40B4-BE49-F238E27FC236}">
                <a16:creationId xmlns:a16="http://schemas.microsoft.com/office/drawing/2014/main" id="{131B6839-F838-8541-851C-1C7A25B28EA3}"/>
              </a:ext>
            </a:extLst>
          </p:cNvPr>
          <p:cNvSpPr txBox="1"/>
          <p:nvPr/>
        </p:nvSpPr>
        <p:spPr>
          <a:xfrm>
            <a:off x="1146629" y="493486"/>
            <a:ext cx="9755106" cy="461665"/>
          </a:xfrm>
          <a:prstGeom prst="rect">
            <a:avLst/>
          </a:prstGeom>
          <a:noFill/>
        </p:spPr>
        <p:txBody>
          <a:bodyPr wrap="none" rtlCol="0">
            <a:spAutoFit/>
          </a:bodyPr>
          <a:lstStyle/>
          <a:p>
            <a:r>
              <a:rPr lang="zh-CN" altLang="en-US" sz="2400" dirty="0">
                <a:latin typeface="+mj-lt"/>
              </a:rPr>
              <a:t>尊重历史，留住乡愁</a:t>
            </a:r>
            <a:r>
              <a:rPr lang="en-US" altLang="zh-CN" sz="2400" dirty="0">
                <a:latin typeface="+mj-lt"/>
              </a:rPr>
              <a:t> – “Respected history asks nostalgia to stay the night”</a:t>
            </a:r>
            <a:endParaRPr lang="en-US" sz="2400" dirty="0">
              <a:latin typeface="+mj-lt"/>
            </a:endParaRPr>
          </a:p>
        </p:txBody>
      </p:sp>
    </p:spTree>
    <p:extLst>
      <p:ext uri="{BB962C8B-B14F-4D97-AF65-F5344CB8AC3E}">
        <p14:creationId xmlns:p14="http://schemas.microsoft.com/office/powerpoint/2010/main" val="39952447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11A8EC-2E0F-2242-97FE-F496112377DF}"/>
              </a:ext>
            </a:extLst>
          </p:cNvPr>
          <p:cNvPicPr>
            <a:picLocks noChangeAspect="1"/>
          </p:cNvPicPr>
          <p:nvPr/>
        </p:nvPicPr>
        <p:blipFill>
          <a:blip r:embed="rId2"/>
          <a:stretch>
            <a:fillRect/>
          </a:stretch>
        </p:blipFill>
        <p:spPr>
          <a:xfrm>
            <a:off x="928621" y="0"/>
            <a:ext cx="10334758" cy="6858000"/>
          </a:xfrm>
          <a:prstGeom prst="rect">
            <a:avLst/>
          </a:prstGeom>
        </p:spPr>
      </p:pic>
    </p:spTree>
    <p:extLst>
      <p:ext uri="{BB962C8B-B14F-4D97-AF65-F5344CB8AC3E}">
        <p14:creationId xmlns:p14="http://schemas.microsoft.com/office/powerpoint/2010/main" val="8397439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0FB044-FC4A-9349-9AD1-DCB840C04F00}"/>
              </a:ext>
            </a:extLst>
          </p:cNvPr>
          <p:cNvPicPr>
            <a:picLocks noChangeAspect="1"/>
          </p:cNvPicPr>
          <p:nvPr/>
        </p:nvPicPr>
        <p:blipFill>
          <a:blip r:embed="rId2"/>
          <a:stretch>
            <a:fillRect/>
          </a:stretch>
        </p:blipFill>
        <p:spPr>
          <a:xfrm>
            <a:off x="928621" y="0"/>
            <a:ext cx="10334758" cy="6858000"/>
          </a:xfrm>
          <a:prstGeom prst="rect">
            <a:avLst/>
          </a:prstGeom>
        </p:spPr>
      </p:pic>
    </p:spTree>
    <p:extLst>
      <p:ext uri="{BB962C8B-B14F-4D97-AF65-F5344CB8AC3E}">
        <p14:creationId xmlns:p14="http://schemas.microsoft.com/office/powerpoint/2010/main" val="29811289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贵安新区中心区概念性城市设计方案高清文本(2)">
            <a:extLst>
              <a:ext uri="{FF2B5EF4-FFF2-40B4-BE49-F238E27FC236}">
                <a16:creationId xmlns:a16="http://schemas.microsoft.com/office/drawing/2014/main" id="{EF644111-FD77-8647-AFBF-97678C3C5A95}"/>
              </a:ext>
            </a:extLst>
          </p:cNvPr>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68" y="0"/>
            <a:ext cx="12184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63382CE-9C07-104A-B92F-34E96A728AC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BAAC5A98-05BE-554A-8D04-172DB5532F97}"/>
              </a:ext>
            </a:extLst>
          </p:cNvPr>
          <p:cNvSpPr>
            <a:spLocks noGrp="1"/>
          </p:cNvSpPr>
          <p:nvPr>
            <p:ph idx="1"/>
          </p:nvPr>
        </p:nvSpPr>
        <p:spPr/>
        <p:txBody>
          <a:bodyPr/>
          <a:lstStyle/>
          <a:p>
            <a:pPr marL="0" indent="0">
              <a:buNone/>
            </a:pPr>
            <a:r>
              <a:rPr lang="en-US" dirty="0">
                <a:latin typeface="+mj-lt"/>
              </a:rPr>
              <a:t>introduction</a:t>
            </a:r>
          </a:p>
          <a:p>
            <a:pPr marL="0" indent="0">
              <a:buNone/>
            </a:pPr>
            <a:r>
              <a:rPr lang="en-US" dirty="0">
                <a:latin typeface="+mj-lt"/>
              </a:rPr>
              <a:t>BRI and the China model of development</a:t>
            </a:r>
          </a:p>
          <a:p>
            <a:pPr marL="0" indent="0">
              <a:buNone/>
            </a:pPr>
            <a:r>
              <a:rPr lang="en-US" dirty="0">
                <a:latin typeface="+mj-lt"/>
              </a:rPr>
              <a:t>infrastructure</a:t>
            </a:r>
          </a:p>
          <a:p>
            <a:pPr marL="0" indent="0">
              <a:buNone/>
            </a:pPr>
            <a:r>
              <a:rPr lang="en-US" dirty="0">
                <a:latin typeface="+mj-lt"/>
              </a:rPr>
              <a:t>zone infrastructure</a:t>
            </a:r>
          </a:p>
          <a:p>
            <a:pPr marL="0" indent="0">
              <a:buNone/>
            </a:pPr>
            <a:r>
              <a:rPr lang="en-US" dirty="0">
                <a:latin typeface="+mj-lt"/>
              </a:rPr>
              <a:t>case: </a:t>
            </a:r>
            <a:r>
              <a:rPr lang="en-US" dirty="0" err="1">
                <a:latin typeface="+mj-lt"/>
              </a:rPr>
              <a:t>Gui’an</a:t>
            </a:r>
            <a:r>
              <a:rPr lang="en-US" dirty="0">
                <a:latin typeface="+mj-lt"/>
              </a:rPr>
              <a:t> New Area, China</a:t>
            </a:r>
          </a:p>
          <a:p>
            <a:pPr marL="0" indent="0">
              <a:buNone/>
            </a:pPr>
            <a:r>
              <a:rPr lang="en-US" sz="3200" b="1" dirty="0">
                <a:latin typeface="+mj-lt"/>
              </a:rPr>
              <a:t>concluding points</a:t>
            </a:r>
          </a:p>
          <a:p>
            <a:endParaRPr lang="en-US" dirty="0">
              <a:latin typeface="+mj-lt"/>
            </a:endParaRPr>
          </a:p>
        </p:txBody>
      </p:sp>
    </p:spTree>
    <p:extLst>
      <p:ext uri="{BB962C8B-B14F-4D97-AF65-F5344CB8AC3E}">
        <p14:creationId xmlns:p14="http://schemas.microsoft.com/office/powerpoint/2010/main" val="42554997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203E4-08A8-0E4A-A708-94D4D4CB8AD3}"/>
              </a:ext>
            </a:extLst>
          </p:cNvPr>
          <p:cNvSpPr>
            <a:spLocks noGrp="1"/>
          </p:cNvSpPr>
          <p:nvPr>
            <p:ph type="title"/>
          </p:nvPr>
        </p:nvSpPr>
        <p:spPr/>
        <p:txBody>
          <a:bodyPr>
            <a:normAutofit/>
          </a:bodyPr>
          <a:lstStyle/>
          <a:p>
            <a:r>
              <a:rPr lang="en-US" sz="3200" dirty="0" err="1"/>
              <a:t>Gui’an</a:t>
            </a:r>
            <a:r>
              <a:rPr lang="en-US" sz="3200" dirty="0"/>
              <a:t> as infrastructure space</a:t>
            </a:r>
          </a:p>
        </p:txBody>
      </p:sp>
      <p:pic>
        <p:nvPicPr>
          <p:cNvPr id="5" name="Content Placeholder 4">
            <a:extLst>
              <a:ext uri="{FF2B5EF4-FFF2-40B4-BE49-F238E27FC236}">
                <a16:creationId xmlns:a16="http://schemas.microsoft.com/office/drawing/2014/main" id="{E17FED18-687D-5C41-9F9A-2A4DEB7C62F4}"/>
              </a:ext>
            </a:extLst>
          </p:cNvPr>
          <p:cNvPicPr>
            <a:picLocks noGrp="1" noChangeAspect="1"/>
          </p:cNvPicPr>
          <p:nvPr>
            <p:ph idx="1"/>
          </p:nvPr>
        </p:nvPicPr>
        <p:blipFill>
          <a:blip r:embed="rId2"/>
          <a:stretch>
            <a:fillRect/>
          </a:stretch>
        </p:blipFill>
        <p:spPr>
          <a:xfrm>
            <a:off x="3917001" y="1690688"/>
            <a:ext cx="7928511" cy="4351338"/>
          </a:xfrm>
        </p:spPr>
      </p:pic>
      <p:sp>
        <p:nvSpPr>
          <p:cNvPr id="6" name="TextBox 5">
            <a:extLst>
              <a:ext uri="{FF2B5EF4-FFF2-40B4-BE49-F238E27FC236}">
                <a16:creationId xmlns:a16="http://schemas.microsoft.com/office/drawing/2014/main" id="{8C27AE65-7C3B-974E-8270-FBECA30F83F7}"/>
              </a:ext>
            </a:extLst>
          </p:cNvPr>
          <p:cNvSpPr txBox="1"/>
          <p:nvPr/>
        </p:nvSpPr>
        <p:spPr>
          <a:xfrm>
            <a:off x="838200" y="1814286"/>
            <a:ext cx="2833913" cy="2031325"/>
          </a:xfrm>
          <a:prstGeom prst="rect">
            <a:avLst/>
          </a:prstGeom>
          <a:noFill/>
        </p:spPr>
        <p:txBody>
          <a:bodyPr wrap="square" rtlCol="0">
            <a:spAutoFit/>
          </a:bodyPr>
          <a:lstStyle/>
          <a:p>
            <a:r>
              <a:rPr lang="en-US" dirty="0">
                <a:latin typeface="+mj-lt"/>
              </a:rPr>
              <a:t>“…a new kind of ‘operating system’ for shaping a new kind of city. Infrastructure has become the urban structure itself – the very parameters of global urbanism”</a:t>
            </a:r>
            <a:r>
              <a:rPr lang="en-US" dirty="0">
                <a:effectLst/>
                <a:latin typeface="+mj-lt"/>
              </a:rPr>
              <a:t> </a:t>
            </a:r>
            <a:r>
              <a:rPr lang="en-US" sz="1600" dirty="0">
                <a:effectLst/>
                <a:latin typeface="+mj-lt"/>
              </a:rPr>
              <a:t>(Easterling 2014)</a:t>
            </a:r>
            <a:endParaRPr lang="en-US" sz="1600" dirty="0">
              <a:latin typeface="+mj-lt"/>
            </a:endParaRPr>
          </a:p>
        </p:txBody>
      </p:sp>
    </p:spTree>
    <p:extLst>
      <p:ext uri="{BB962C8B-B14F-4D97-AF65-F5344CB8AC3E}">
        <p14:creationId xmlns:p14="http://schemas.microsoft.com/office/powerpoint/2010/main" val="16687231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203E4-08A8-0E4A-A708-94D4D4CB8AD3}"/>
              </a:ext>
            </a:extLst>
          </p:cNvPr>
          <p:cNvSpPr>
            <a:spLocks noGrp="1"/>
          </p:cNvSpPr>
          <p:nvPr>
            <p:ph type="title"/>
          </p:nvPr>
        </p:nvSpPr>
        <p:spPr/>
        <p:txBody>
          <a:bodyPr>
            <a:normAutofit/>
          </a:bodyPr>
          <a:lstStyle/>
          <a:p>
            <a:r>
              <a:rPr lang="en-US" sz="3200" dirty="0" err="1"/>
              <a:t>Gui’an</a:t>
            </a:r>
            <a:r>
              <a:rPr lang="en-US" sz="3200" dirty="0"/>
              <a:t> as infrastructure space</a:t>
            </a:r>
          </a:p>
        </p:txBody>
      </p:sp>
      <p:pic>
        <p:nvPicPr>
          <p:cNvPr id="5" name="Content Placeholder 4">
            <a:extLst>
              <a:ext uri="{FF2B5EF4-FFF2-40B4-BE49-F238E27FC236}">
                <a16:creationId xmlns:a16="http://schemas.microsoft.com/office/drawing/2014/main" id="{E17FED18-687D-5C41-9F9A-2A4DEB7C62F4}"/>
              </a:ext>
            </a:extLst>
          </p:cNvPr>
          <p:cNvPicPr>
            <a:picLocks noGrp="1" noChangeAspect="1"/>
          </p:cNvPicPr>
          <p:nvPr>
            <p:ph idx="1"/>
          </p:nvPr>
        </p:nvPicPr>
        <p:blipFill>
          <a:blip r:embed="rId2"/>
          <a:stretch>
            <a:fillRect/>
          </a:stretch>
        </p:blipFill>
        <p:spPr>
          <a:xfrm>
            <a:off x="3917001" y="1690688"/>
            <a:ext cx="7928511" cy="4351338"/>
          </a:xfrm>
        </p:spPr>
      </p:pic>
      <p:sp>
        <p:nvSpPr>
          <p:cNvPr id="6" name="TextBox 5">
            <a:extLst>
              <a:ext uri="{FF2B5EF4-FFF2-40B4-BE49-F238E27FC236}">
                <a16:creationId xmlns:a16="http://schemas.microsoft.com/office/drawing/2014/main" id="{8C27AE65-7C3B-974E-8270-FBECA30F83F7}"/>
              </a:ext>
            </a:extLst>
          </p:cNvPr>
          <p:cNvSpPr txBox="1"/>
          <p:nvPr/>
        </p:nvSpPr>
        <p:spPr>
          <a:xfrm>
            <a:off x="838200" y="1814286"/>
            <a:ext cx="2833913" cy="3662541"/>
          </a:xfrm>
          <a:prstGeom prst="rect">
            <a:avLst/>
          </a:prstGeom>
          <a:noFill/>
        </p:spPr>
        <p:txBody>
          <a:bodyPr wrap="square" rtlCol="0">
            <a:spAutoFit/>
          </a:bodyPr>
          <a:lstStyle/>
          <a:p>
            <a:r>
              <a:rPr lang="en-US" dirty="0">
                <a:latin typeface="+mj-lt"/>
              </a:rPr>
              <a:t>“…a new kind of ‘operating system’ for shaping a new kind of city. Infrastructure has become the urban structure itself – the very parameters of global urbanism”</a:t>
            </a:r>
            <a:r>
              <a:rPr lang="en-US" dirty="0">
                <a:effectLst/>
                <a:latin typeface="+mj-lt"/>
              </a:rPr>
              <a:t> </a:t>
            </a:r>
            <a:r>
              <a:rPr lang="en-US" sz="1600" dirty="0">
                <a:effectLst/>
                <a:latin typeface="+mj-lt"/>
              </a:rPr>
              <a:t>(Easterling 2014)</a:t>
            </a:r>
          </a:p>
          <a:p>
            <a:endParaRPr lang="en-US" sz="1600" dirty="0">
              <a:latin typeface="+mj-lt"/>
            </a:endParaRPr>
          </a:p>
          <a:p>
            <a:r>
              <a:rPr lang="en-US" dirty="0">
                <a:latin typeface="+mj-lt"/>
              </a:rPr>
              <a:t>…a “medium” that says one thing but does another. The infrastructure is doing something despite what it says. </a:t>
            </a:r>
          </a:p>
        </p:txBody>
      </p:sp>
    </p:spTree>
    <p:extLst>
      <p:ext uri="{BB962C8B-B14F-4D97-AF65-F5344CB8AC3E}">
        <p14:creationId xmlns:p14="http://schemas.microsoft.com/office/powerpoint/2010/main" val="2573086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the ‘China model’</a:t>
            </a:r>
          </a:p>
          <a:p>
            <a:pPr lvl="1"/>
            <a:r>
              <a:rPr lang="en-US" dirty="0">
                <a:latin typeface="+mj-lt"/>
              </a:rPr>
              <a:t>developmental idealism vs. </a:t>
            </a:r>
            <a:r>
              <a:rPr lang="en-US" b="1" dirty="0">
                <a:latin typeface="+mj-lt"/>
              </a:rPr>
              <a:t>developmental pragmatism</a:t>
            </a:r>
          </a:p>
          <a:p>
            <a:pPr marL="914400" lvl="2" indent="0">
              <a:buNone/>
            </a:pPr>
            <a:r>
              <a:rPr lang="en-US" dirty="0">
                <a:latin typeface="+mj-lt"/>
              </a:rPr>
              <a:t>south – south friendship</a:t>
            </a:r>
          </a:p>
          <a:p>
            <a:pPr marL="914400" lvl="2" indent="0">
              <a:buNone/>
            </a:pPr>
            <a:r>
              <a:rPr lang="en-US" dirty="0">
                <a:latin typeface="+mj-lt"/>
              </a:rPr>
              <a:t>mutual benefit (win-win scenarios)</a:t>
            </a:r>
          </a:p>
          <a:p>
            <a:pPr marL="914400" lvl="2" indent="0">
              <a:buNone/>
            </a:pPr>
            <a:r>
              <a:rPr lang="en-US" dirty="0">
                <a:latin typeface="+mj-lt"/>
              </a:rPr>
              <a:t>policy non-intervention (‘no strings attached’)</a:t>
            </a:r>
          </a:p>
        </p:txBody>
      </p:sp>
    </p:spTree>
    <p:extLst>
      <p:ext uri="{BB962C8B-B14F-4D97-AF65-F5344CB8AC3E}">
        <p14:creationId xmlns:p14="http://schemas.microsoft.com/office/powerpoint/2010/main" val="130451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203E4-08A8-0E4A-A708-94D4D4CB8AD3}"/>
              </a:ext>
            </a:extLst>
          </p:cNvPr>
          <p:cNvSpPr>
            <a:spLocks noGrp="1"/>
          </p:cNvSpPr>
          <p:nvPr>
            <p:ph type="title"/>
          </p:nvPr>
        </p:nvSpPr>
        <p:spPr/>
        <p:txBody>
          <a:bodyPr>
            <a:normAutofit/>
          </a:bodyPr>
          <a:lstStyle/>
          <a:p>
            <a:r>
              <a:rPr lang="en-US" sz="3200" dirty="0" err="1"/>
              <a:t>Gui’an</a:t>
            </a:r>
            <a:r>
              <a:rPr lang="en-US" sz="3200" dirty="0"/>
              <a:t> as infrastructure space</a:t>
            </a:r>
          </a:p>
        </p:txBody>
      </p:sp>
      <p:sp>
        <p:nvSpPr>
          <p:cNvPr id="6" name="TextBox 5">
            <a:extLst>
              <a:ext uri="{FF2B5EF4-FFF2-40B4-BE49-F238E27FC236}">
                <a16:creationId xmlns:a16="http://schemas.microsoft.com/office/drawing/2014/main" id="{8C27AE65-7C3B-974E-8270-FBECA30F83F7}"/>
              </a:ext>
            </a:extLst>
          </p:cNvPr>
          <p:cNvSpPr txBox="1"/>
          <p:nvPr/>
        </p:nvSpPr>
        <p:spPr>
          <a:xfrm>
            <a:off x="838200" y="1814286"/>
            <a:ext cx="2833913" cy="3662541"/>
          </a:xfrm>
          <a:prstGeom prst="rect">
            <a:avLst/>
          </a:prstGeom>
          <a:noFill/>
        </p:spPr>
        <p:txBody>
          <a:bodyPr wrap="square" rtlCol="0">
            <a:spAutoFit/>
          </a:bodyPr>
          <a:lstStyle/>
          <a:p>
            <a:r>
              <a:rPr lang="en-US" dirty="0">
                <a:latin typeface="+mj-lt"/>
              </a:rPr>
              <a:t>“…a new kind of ‘operating system’ for shaping a new kind of city. Infrastructure has become the urban structure itself – the very parameters of global urbanism”</a:t>
            </a:r>
            <a:r>
              <a:rPr lang="en-US" dirty="0">
                <a:effectLst/>
                <a:latin typeface="+mj-lt"/>
              </a:rPr>
              <a:t> </a:t>
            </a:r>
            <a:r>
              <a:rPr lang="en-US" sz="1600" dirty="0">
                <a:effectLst/>
                <a:latin typeface="+mj-lt"/>
              </a:rPr>
              <a:t>(Easterling 2014)</a:t>
            </a:r>
          </a:p>
          <a:p>
            <a:endParaRPr lang="en-US" sz="1600" dirty="0">
              <a:latin typeface="+mj-lt"/>
            </a:endParaRPr>
          </a:p>
          <a:p>
            <a:r>
              <a:rPr lang="en-US" dirty="0">
                <a:latin typeface="+mj-lt"/>
              </a:rPr>
              <a:t>…a “medium” that says one thing but does another. The infrastructure is doing something despite what it says. </a:t>
            </a:r>
          </a:p>
        </p:txBody>
      </p:sp>
      <p:pic>
        <p:nvPicPr>
          <p:cNvPr id="7" name="Picture 6" descr="https://i.guim.co.uk/img/media/0d66d98732c798bbd7bea8f3ce92ef4abec9e6a5/0_0_3859_2315/master/3859.jpg?w=700&amp;q=55&amp;auto=format&amp;usm=12&amp;fit=max&amp;s=f1b5173d8228a0920aecdfacbb24f341">
            <a:extLst>
              <a:ext uri="{FF2B5EF4-FFF2-40B4-BE49-F238E27FC236}">
                <a16:creationId xmlns:a16="http://schemas.microsoft.com/office/drawing/2014/main" id="{8C13F307-8069-9D42-8992-FF9E6DB9789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078513" y="1814285"/>
            <a:ext cx="6415315" cy="4362677"/>
          </a:xfrm>
          <a:prstGeom prst="rect">
            <a:avLst/>
          </a:prstGeom>
          <a:noFill/>
          <a:ln>
            <a:noFill/>
          </a:ln>
        </p:spPr>
      </p:pic>
    </p:spTree>
    <p:extLst>
      <p:ext uri="{BB962C8B-B14F-4D97-AF65-F5344CB8AC3E}">
        <p14:creationId xmlns:p14="http://schemas.microsoft.com/office/powerpoint/2010/main" val="20690318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203E4-08A8-0E4A-A708-94D4D4CB8AD3}"/>
              </a:ext>
            </a:extLst>
          </p:cNvPr>
          <p:cNvSpPr>
            <a:spLocks noGrp="1"/>
          </p:cNvSpPr>
          <p:nvPr>
            <p:ph type="title"/>
          </p:nvPr>
        </p:nvSpPr>
        <p:spPr/>
        <p:txBody>
          <a:bodyPr>
            <a:normAutofit/>
          </a:bodyPr>
          <a:lstStyle/>
          <a:p>
            <a:r>
              <a:rPr lang="en-US" sz="3200" dirty="0" err="1"/>
              <a:t>Gui’an</a:t>
            </a:r>
            <a:r>
              <a:rPr lang="en-US" sz="3200" dirty="0"/>
              <a:t> as infrastructure space</a:t>
            </a:r>
          </a:p>
        </p:txBody>
      </p:sp>
      <p:sp>
        <p:nvSpPr>
          <p:cNvPr id="6" name="TextBox 5">
            <a:extLst>
              <a:ext uri="{FF2B5EF4-FFF2-40B4-BE49-F238E27FC236}">
                <a16:creationId xmlns:a16="http://schemas.microsoft.com/office/drawing/2014/main" id="{8C27AE65-7C3B-974E-8270-FBECA30F83F7}"/>
              </a:ext>
            </a:extLst>
          </p:cNvPr>
          <p:cNvSpPr txBox="1"/>
          <p:nvPr/>
        </p:nvSpPr>
        <p:spPr>
          <a:xfrm>
            <a:off x="838200" y="1814286"/>
            <a:ext cx="2833913" cy="3662541"/>
          </a:xfrm>
          <a:prstGeom prst="rect">
            <a:avLst/>
          </a:prstGeom>
          <a:noFill/>
        </p:spPr>
        <p:txBody>
          <a:bodyPr wrap="square" rtlCol="0">
            <a:spAutoFit/>
          </a:bodyPr>
          <a:lstStyle/>
          <a:p>
            <a:r>
              <a:rPr lang="en-US" dirty="0">
                <a:latin typeface="+mj-lt"/>
              </a:rPr>
              <a:t>“…a new kind of ‘operating system’ for shaping a new kind of city. Infrastructure has become the urban structure itself – the very parameters of global urbanism”</a:t>
            </a:r>
            <a:r>
              <a:rPr lang="en-US" dirty="0">
                <a:effectLst/>
                <a:latin typeface="+mj-lt"/>
              </a:rPr>
              <a:t> </a:t>
            </a:r>
            <a:r>
              <a:rPr lang="en-US" sz="1600" dirty="0">
                <a:effectLst/>
                <a:latin typeface="+mj-lt"/>
              </a:rPr>
              <a:t>(Easterling 2014)</a:t>
            </a:r>
          </a:p>
          <a:p>
            <a:endParaRPr lang="en-US" sz="1600" dirty="0">
              <a:latin typeface="+mj-lt"/>
            </a:endParaRPr>
          </a:p>
          <a:p>
            <a:r>
              <a:rPr lang="en-US" dirty="0">
                <a:latin typeface="+mj-lt"/>
              </a:rPr>
              <a:t>…a “medium” that says one thing but does another. The infrastructure is doing something despite what it says. </a:t>
            </a:r>
          </a:p>
        </p:txBody>
      </p:sp>
      <p:pic>
        <p:nvPicPr>
          <p:cNvPr id="3" name="Picture 2">
            <a:extLst>
              <a:ext uri="{FF2B5EF4-FFF2-40B4-BE49-F238E27FC236}">
                <a16:creationId xmlns:a16="http://schemas.microsoft.com/office/drawing/2014/main" id="{67962ABC-9DE0-6D4A-A42C-BA6CB5872B82}"/>
              </a:ext>
            </a:extLst>
          </p:cNvPr>
          <p:cNvPicPr>
            <a:picLocks noChangeAspect="1"/>
          </p:cNvPicPr>
          <p:nvPr/>
        </p:nvPicPr>
        <p:blipFill>
          <a:blip r:embed="rId2"/>
          <a:stretch>
            <a:fillRect/>
          </a:stretch>
        </p:blipFill>
        <p:spPr>
          <a:xfrm>
            <a:off x="3868056" y="1911350"/>
            <a:ext cx="4064000" cy="2857500"/>
          </a:xfrm>
          <a:prstGeom prst="rect">
            <a:avLst/>
          </a:prstGeom>
        </p:spPr>
      </p:pic>
      <p:pic>
        <p:nvPicPr>
          <p:cNvPr id="4" name="Picture 3">
            <a:extLst>
              <a:ext uri="{FF2B5EF4-FFF2-40B4-BE49-F238E27FC236}">
                <a16:creationId xmlns:a16="http://schemas.microsoft.com/office/drawing/2014/main" id="{3819C09C-882E-B440-BA29-D7A8F09B9A62}"/>
              </a:ext>
            </a:extLst>
          </p:cNvPr>
          <p:cNvPicPr>
            <a:picLocks noChangeAspect="1"/>
          </p:cNvPicPr>
          <p:nvPr/>
        </p:nvPicPr>
        <p:blipFill>
          <a:blip r:embed="rId3"/>
          <a:stretch>
            <a:fillRect/>
          </a:stretch>
        </p:blipFill>
        <p:spPr>
          <a:xfrm>
            <a:off x="8128000" y="1911350"/>
            <a:ext cx="4064000" cy="2857500"/>
          </a:xfrm>
          <a:prstGeom prst="rect">
            <a:avLst/>
          </a:prstGeom>
        </p:spPr>
      </p:pic>
    </p:spTree>
    <p:extLst>
      <p:ext uri="{BB962C8B-B14F-4D97-AF65-F5344CB8AC3E}">
        <p14:creationId xmlns:p14="http://schemas.microsoft.com/office/powerpoint/2010/main" val="1782720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the ‘China model’</a:t>
            </a:r>
          </a:p>
          <a:p>
            <a:pPr lvl="1"/>
            <a:r>
              <a:rPr lang="en-US" dirty="0">
                <a:latin typeface="+mj-lt"/>
              </a:rPr>
              <a:t>developmental idealism vs. </a:t>
            </a:r>
            <a:r>
              <a:rPr lang="en-US" b="1" dirty="0">
                <a:latin typeface="+mj-lt"/>
              </a:rPr>
              <a:t>developmental pragmatism</a:t>
            </a:r>
          </a:p>
          <a:p>
            <a:pPr marL="914400" lvl="2" indent="0">
              <a:buNone/>
            </a:pPr>
            <a:r>
              <a:rPr lang="en-US" dirty="0">
                <a:latin typeface="+mj-lt"/>
              </a:rPr>
              <a:t>south – south friendship</a:t>
            </a:r>
          </a:p>
          <a:p>
            <a:pPr marL="914400" lvl="2" indent="0">
              <a:buNone/>
            </a:pPr>
            <a:r>
              <a:rPr lang="en-US" dirty="0">
                <a:latin typeface="+mj-lt"/>
              </a:rPr>
              <a:t>mutual benefit (win-win scenarios)</a:t>
            </a:r>
          </a:p>
          <a:p>
            <a:pPr marL="914400" lvl="2" indent="0">
              <a:buNone/>
            </a:pPr>
            <a:r>
              <a:rPr lang="en-US" dirty="0">
                <a:latin typeface="+mj-lt"/>
              </a:rPr>
              <a:t>policy non-intervention (‘no strings attached’)</a:t>
            </a:r>
          </a:p>
          <a:p>
            <a:pPr lvl="1"/>
            <a:r>
              <a:rPr lang="en-US" dirty="0">
                <a:latin typeface="+mj-lt"/>
              </a:rPr>
              <a:t>“a striking departure in Chinese policy” (Fukuyama)</a:t>
            </a:r>
          </a:p>
          <a:p>
            <a:pPr marL="914400" lvl="2" indent="0">
              <a:buNone/>
            </a:pPr>
            <a:r>
              <a:rPr lang="en-US" dirty="0">
                <a:latin typeface="+mj-lt"/>
              </a:rPr>
              <a:t>“For the first time, China is seeking to export its development model to other countries.” </a:t>
            </a:r>
          </a:p>
        </p:txBody>
      </p:sp>
    </p:spTree>
    <p:extLst>
      <p:ext uri="{BB962C8B-B14F-4D97-AF65-F5344CB8AC3E}">
        <p14:creationId xmlns:p14="http://schemas.microsoft.com/office/powerpoint/2010/main" val="1066863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the ‘China model’</a:t>
            </a:r>
          </a:p>
          <a:p>
            <a:pPr lvl="1"/>
            <a:r>
              <a:rPr lang="en-US" dirty="0">
                <a:latin typeface="+mj-lt"/>
              </a:rPr>
              <a:t>developmental idealism vs. </a:t>
            </a:r>
            <a:r>
              <a:rPr lang="en-US" b="1" dirty="0">
                <a:latin typeface="+mj-lt"/>
              </a:rPr>
              <a:t>developmental pragmatism</a:t>
            </a:r>
          </a:p>
          <a:p>
            <a:pPr marL="914400" lvl="2" indent="0">
              <a:buNone/>
            </a:pPr>
            <a:r>
              <a:rPr lang="en-US" dirty="0">
                <a:latin typeface="+mj-lt"/>
              </a:rPr>
              <a:t>south – south friendship</a:t>
            </a:r>
          </a:p>
          <a:p>
            <a:pPr marL="914400" lvl="2" indent="0">
              <a:buNone/>
            </a:pPr>
            <a:r>
              <a:rPr lang="en-US" dirty="0">
                <a:latin typeface="+mj-lt"/>
              </a:rPr>
              <a:t>mutual benefit (win-win scenarios)</a:t>
            </a:r>
          </a:p>
          <a:p>
            <a:pPr marL="914400" lvl="2" indent="0">
              <a:buNone/>
            </a:pPr>
            <a:r>
              <a:rPr lang="en-US" dirty="0">
                <a:latin typeface="+mj-lt"/>
              </a:rPr>
              <a:t>policy non-intervention (‘no strings attached’)</a:t>
            </a:r>
          </a:p>
          <a:p>
            <a:pPr lvl="1"/>
            <a:r>
              <a:rPr lang="en-US" dirty="0">
                <a:latin typeface="+mj-lt"/>
              </a:rPr>
              <a:t>“a striking departure in Chinese policy” (Fukuyama)</a:t>
            </a:r>
          </a:p>
          <a:p>
            <a:pPr marL="914400" lvl="2" indent="0">
              <a:buNone/>
            </a:pPr>
            <a:r>
              <a:rPr lang="en-US" dirty="0">
                <a:latin typeface="+mj-lt"/>
              </a:rPr>
              <a:t>“For the first time, China is seeking to export its development model to other countries.” </a:t>
            </a:r>
          </a:p>
          <a:p>
            <a:pPr marL="914400" lvl="2" indent="0">
              <a:buNone/>
            </a:pPr>
            <a:r>
              <a:rPr lang="en-US" dirty="0">
                <a:latin typeface="+mj-lt"/>
              </a:rPr>
              <a:t>“China’s development model is different from the one currently fashionable in the West. It is based on massive state-led investments in infrastructure—roads, ports, electricity, railways and airports—that facilitate industrial development.”</a:t>
            </a:r>
          </a:p>
        </p:txBody>
      </p:sp>
    </p:spTree>
    <p:extLst>
      <p:ext uri="{BB962C8B-B14F-4D97-AF65-F5344CB8AC3E}">
        <p14:creationId xmlns:p14="http://schemas.microsoft.com/office/powerpoint/2010/main" val="4260949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nfografik Chinas neue Seidenstraße Chinesisch">
            <a:extLst>
              <a:ext uri="{FF2B5EF4-FFF2-40B4-BE49-F238E27FC236}">
                <a16:creationId xmlns:a16="http://schemas.microsoft.com/office/drawing/2014/main" id="{40AB6AE7-EF65-AF4E-9F9B-6361DD094415}"/>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177"/>
            <a:ext cx="12192000" cy="6862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C34595-C597-2340-A326-AA2589B36158}"/>
              </a:ext>
            </a:extLst>
          </p:cNvPr>
          <p:cNvSpPr>
            <a:spLocks noGrp="1"/>
          </p:cNvSpPr>
          <p:nvPr>
            <p:ph type="title"/>
          </p:nvPr>
        </p:nvSpPr>
        <p:spPr/>
        <p:txBody>
          <a:bodyPr>
            <a:normAutofit/>
          </a:bodyPr>
          <a:lstStyle/>
          <a:p>
            <a:r>
              <a:rPr lang="en-US" sz="3200" dirty="0"/>
              <a:t>BRI and the China model of development</a:t>
            </a:r>
          </a:p>
        </p:txBody>
      </p:sp>
      <p:sp>
        <p:nvSpPr>
          <p:cNvPr id="3" name="Content Placeholder 2">
            <a:extLst>
              <a:ext uri="{FF2B5EF4-FFF2-40B4-BE49-F238E27FC236}">
                <a16:creationId xmlns:a16="http://schemas.microsoft.com/office/drawing/2014/main" id="{A721E801-F573-DB44-8148-7D1259D06429}"/>
              </a:ext>
            </a:extLst>
          </p:cNvPr>
          <p:cNvSpPr>
            <a:spLocks noGrp="1"/>
          </p:cNvSpPr>
          <p:nvPr>
            <p:ph idx="1"/>
          </p:nvPr>
        </p:nvSpPr>
        <p:spPr>
          <a:xfrm>
            <a:off x="417286" y="2076222"/>
            <a:ext cx="10515600" cy="4351338"/>
          </a:xfrm>
        </p:spPr>
        <p:txBody>
          <a:bodyPr/>
          <a:lstStyle/>
          <a:p>
            <a:pPr marL="0" indent="0">
              <a:buNone/>
            </a:pPr>
            <a:r>
              <a:rPr lang="en-US" dirty="0">
                <a:latin typeface="+mj-lt"/>
              </a:rPr>
              <a:t>the ‘China model’</a:t>
            </a:r>
          </a:p>
          <a:p>
            <a:pPr lvl="1"/>
            <a:r>
              <a:rPr lang="en-US" dirty="0">
                <a:latin typeface="+mj-lt"/>
              </a:rPr>
              <a:t>developmental idealism vs. </a:t>
            </a:r>
            <a:r>
              <a:rPr lang="en-US" b="1" dirty="0">
                <a:latin typeface="+mj-lt"/>
              </a:rPr>
              <a:t>developmental pragmatism</a:t>
            </a:r>
          </a:p>
          <a:p>
            <a:pPr marL="914400" lvl="2" indent="0">
              <a:buNone/>
            </a:pPr>
            <a:r>
              <a:rPr lang="en-US" dirty="0">
                <a:latin typeface="+mj-lt"/>
              </a:rPr>
              <a:t>south – south friendship</a:t>
            </a:r>
          </a:p>
          <a:p>
            <a:pPr marL="914400" lvl="2" indent="0">
              <a:buNone/>
            </a:pPr>
            <a:r>
              <a:rPr lang="en-US" dirty="0">
                <a:latin typeface="+mj-lt"/>
              </a:rPr>
              <a:t>mutual benefit (win-win scenarios)</a:t>
            </a:r>
          </a:p>
          <a:p>
            <a:pPr marL="914400" lvl="2" indent="0">
              <a:buNone/>
            </a:pPr>
            <a:r>
              <a:rPr lang="en-US" dirty="0">
                <a:latin typeface="+mj-lt"/>
              </a:rPr>
              <a:t>policy non-intervention (‘no strings attached’)</a:t>
            </a:r>
          </a:p>
          <a:p>
            <a:pPr lvl="1"/>
            <a:r>
              <a:rPr lang="en-US" dirty="0">
                <a:latin typeface="+mj-lt"/>
              </a:rPr>
              <a:t>“a striking departure in Chinese policy” (Fukuyama)</a:t>
            </a:r>
          </a:p>
          <a:p>
            <a:pPr marL="914400" lvl="2" indent="0">
              <a:buNone/>
            </a:pPr>
            <a:r>
              <a:rPr lang="en-US" dirty="0">
                <a:latin typeface="+mj-lt"/>
              </a:rPr>
              <a:t>“For the first time, China is seeking to export its development model to other countries.” </a:t>
            </a:r>
          </a:p>
          <a:p>
            <a:pPr marL="914400" lvl="2" indent="0">
              <a:buNone/>
            </a:pPr>
            <a:r>
              <a:rPr lang="en-US" dirty="0">
                <a:latin typeface="+mj-lt"/>
              </a:rPr>
              <a:t>“China’s development model is different from the one currently fashionable in the West. It is based on massive state-led investments in infrastructure—roads, ports, electricity, railways and airports—that facilitate industrial development.”</a:t>
            </a:r>
          </a:p>
          <a:p>
            <a:pPr lvl="1"/>
            <a:r>
              <a:rPr lang="en-US" dirty="0">
                <a:latin typeface="+mj-lt"/>
              </a:rPr>
              <a:t>Is it really a ”striking departure”?</a:t>
            </a:r>
          </a:p>
        </p:txBody>
      </p:sp>
    </p:spTree>
    <p:extLst>
      <p:ext uri="{BB962C8B-B14F-4D97-AF65-F5344CB8AC3E}">
        <p14:creationId xmlns:p14="http://schemas.microsoft.com/office/powerpoint/2010/main" val="6702883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TotalTime>
  <Words>2091</Words>
  <Application>Microsoft Macintosh PowerPoint</Application>
  <PresentationFormat>Widescreen</PresentationFormat>
  <Paragraphs>199</Paragraphs>
  <Slides>61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61</vt:i4>
      </vt:variant>
    </vt:vector>
  </HeadingPairs>
  <TitlesOfParts>
    <vt:vector size="68" baseType="lpstr">
      <vt:lpstr>等线</vt:lpstr>
      <vt:lpstr>Arial</vt:lpstr>
      <vt:lpstr>Avenir Book</vt:lpstr>
      <vt:lpstr>Calibri</vt:lpstr>
      <vt:lpstr>Calibri Light</vt:lpstr>
      <vt:lpstr>Wingdings</vt:lpstr>
      <vt:lpstr>Office Theme</vt:lpstr>
      <vt:lpstr>zone infrastructures: China’s new urban paradigm and export product</vt:lpstr>
      <vt:lpstr>outline</vt:lpstr>
      <vt:lpstr>PowerPoint Presentation</vt:lpstr>
      <vt:lpstr>outline</vt:lpstr>
      <vt:lpstr>BRI and the China model of development</vt:lpstr>
      <vt:lpstr>BRI and the China model of development</vt:lpstr>
      <vt:lpstr>BRI and the China model of development</vt:lpstr>
      <vt:lpstr>BRI and the China model of development</vt:lpstr>
      <vt:lpstr>BRI and the China model of development</vt:lpstr>
      <vt:lpstr>BRI and the China model of development</vt:lpstr>
      <vt:lpstr>BRI and the China model of development</vt:lpstr>
      <vt:lpstr>BRI and the China model of development</vt:lpstr>
      <vt:lpstr>BRI and the China model of development</vt:lpstr>
      <vt:lpstr>BRI and the China model of development</vt:lpstr>
      <vt:lpstr>PowerPoint Presentation</vt:lpstr>
      <vt:lpstr>PowerPoint Presentation</vt:lpstr>
      <vt:lpstr>PowerPoint Presentation</vt:lpstr>
      <vt:lpstr>PowerPoint Presentation</vt:lpstr>
      <vt:lpstr>PowerPoint Presentation</vt:lpstr>
      <vt:lpstr>PowerPoint Presentation</vt:lpstr>
      <vt:lpstr>BRI and the China model of development</vt:lpstr>
      <vt:lpstr>BRI and the China model of development</vt:lpstr>
      <vt:lpstr>BRI and the China model of development</vt:lpstr>
      <vt:lpstr>BRI and the China model of development</vt:lpstr>
      <vt:lpstr>BRI and the China model of development</vt:lpstr>
      <vt:lpstr>BRI and the China model of development</vt:lpstr>
      <vt:lpstr>outline</vt:lpstr>
      <vt:lpstr>infrastructure</vt:lpstr>
      <vt:lpstr>infrastructure</vt:lpstr>
      <vt:lpstr>infrastructure</vt:lpstr>
      <vt:lpstr>outline</vt:lpstr>
      <vt:lpstr>zone infrastructure</vt:lpstr>
      <vt:lpstr>zone infrastructure</vt:lpstr>
      <vt:lpstr>zone infrastructure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Gui’an New Area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Gui’an as infrastructure space</vt:lpstr>
      <vt:lpstr>Gui’an as infrastructure space</vt:lpstr>
      <vt:lpstr>Gui’an as infrastructure space</vt:lpstr>
      <vt:lpstr>Gui’an as infrastructure space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zone infrastructures: China’s new urban paradigm and export product</dc:title>
  <dc:creator>Tim Oakes</dc:creator>
  <cp:lastModifiedBy>Tim Oakes</cp:lastModifiedBy>
  <cp:revision>39</cp:revision>
  <dcterms:created xsi:type="dcterms:W3CDTF">2018-09-19T19:09:58Z</dcterms:created>
  <dcterms:modified xsi:type="dcterms:W3CDTF">2018-09-24T02:52:58Z</dcterms:modified>
</cp:coreProperties>
</file>