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6" r:id="rId4"/>
    <p:sldId id="259" r:id="rId5"/>
    <p:sldId id="258" r:id="rId6"/>
    <p:sldId id="265" r:id="rId7"/>
    <p:sldId id="261" r:id="rId8"/>
    <p:sldId id="260" r:id="rId9"/>
    <p:sldId id="263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23.07.2019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altanat.janenova@nu.edu.k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920880" cy="1219201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effectLst/>
              </a:rPr>
              <a:t>Teaching 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public administration 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in </a:t>
            </a:r>
            <a:r>
              <a:rPr lang="en-US" smtClean="0">
                <a:effectLst/>
              </a:rPr>
              <a:t>the </a:t>
            </a:r>
            <a:r>
              <a:rPr lang="en-US" smtClean="0">
                <a:effectLst/>
              </a:rPr>
              <a:t>Post-Soviet </a:t>
            </a:r>
            <a:r>
              <a:rPr lang="en-US" dirty="0" smtClean="0">
                <a:effectLst/>
              </a:rPr>
              <a:t>region 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606" y="3717032"/>
            <a:ext cx="6400800" cy="153657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dirty="0" smtClean="0"/>
              <a:t>5-6 October 2018</a:t>
            </a:r>
          </a:p>
          <a:p>
            <a:pPr algn="r"/>
            <a:endParaRPr lang="en-US" dirty="0" smtClean="0"/>
          </a:p>
          <a:p>
            <a:pPr algn="r"/>
            <a:r>
              <a:rPr lang="en-US" dirty="0" err="1" smtClean="0"/>
              <a:t>Saltanat</a:t>
            </a:r>
            <a:r>
              <a:rPr lang="en-US" dirty="0" smtClean="0"/>
              <a:t> </a:t>
            </a:r>
            <a:r>
              <a:rPr lang="en-US" dirty="0" err="1" smtClean="0"/>
              <a:t>Janenova</a:t>
            </a:r>
            <a:endParaRPr lang="en-US" dirty="0" smtClean="0"/>
          </a:p>
          <a:p>
            <a:pPr algn="r"/>
            <a:r>
              <a:rPr lang="en-US" dirty="0" smtClean="0"/>
              <a:t>Graduate School of Public Policy</a:t>
            </a:r>
          </a:p>
          <a:p>
            <a:pPr algn="r"/>
            <a:r>
              <a:rPr lang="en-US" dirty="0" err="1" smtClean="0"/>
              <a:t>Nazarbayev</a:t>
            </a:r>
            <a:r>
              <a:rPr lang="en-US" dirty="0" smtClean="0"/>
              <a:t> University 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Selective representation of international standards </a:t>
            </a:r>
            <a:r>
              <a:rPr lang="en-US" dirty="0" smtClean="0"/>
              <a:t>across MPA/MPP </a:t>
            </a:r>
            <a:r>
              <a:rPr lang="en-US" dirty="0" err="1"/>
              <a:t>programmes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/>
              <a:t>some </a:t>
            </a:r>
            <a:r>
              <a:rPr lang="en-US" dirty="0" smtClean="0"/>
              <a:t>isomorphism while </a:t>
            </a:r>
            <a:r>
              <a:rPr lang="en-US" dirty="0"/>
              <a:t>specific peculiarities still exist.    </a:t>
            </a:r>
          </a:p>
          <a:p>
            <a:endParaRPr lang="en-US" dirty="0"/>
          </a:p>
          <a:p>
            <a:r>
              <a:rPr lang="en-US" dirty="0" smtClean="0"/>
              <a:t>Dearth </a:t>
            </a:r>
            <a:r>
              <a:rPr lang="en-US" dirty="0"/>
              <a:t>in the literature on the policy reforms in the region.    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High impact of the political regime and Soviet legacy </a:t>
            </a:r>
            <a:r>
              <a:rPr lang="en-US" smtClean="0"/>
              <a:t>on restricting the </a:t>
            </a:r>
            <a:r>
              <a:rPr lang="en-US" dirty="0" smtClean="0"/>
              <a:t>progress of PA/PP as an academic discipline.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this presentation reflect teaching of MPA/MPP </a:t>
            </a:r>
            <a:r>
              <a:rPr lang="en-US" dirty="0" err="1" smtClean="0"/>
              <a:t>programmes</a:t>
            </a:r>
            <a:r>
              <a:rPr lang="en-US" dirty="0" smtClean="0"/>
              <a:t> in your country? </a:t>
            </a:r>
          </a:p>
          <a:p>
            <a:endParaRPr lang="en-US" dirty="0"/>
          </a:p>
          <a:p>
            <a:r>
              <a:rPr lang="en-US" dirty="0" smtClean="0"/>
              <a:t>Your feedback is highly welcome</a:t>
            </a:r>
            <a:r>
              <a:rPr lang="ru-RU" dirty="0" smtClean="0"/>
              <a:t>.    </a:t>
            </a:r>
            <a:endParaRPr lang="ru-RU" dirty="0"/>
          </a:p>
          <a:p>
            <a:endParaRPr lang="ru-RU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Saltanat.Janenova@nu.edu.kz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4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Why we need this research? </a:t>
            </a:r>
          </a:p>
          <a:p>
            <a:r>
              <a:rPr lang="en-US" dirty="0" smtClean="0"/>
              <a:t>Problems of terminology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en-US" dirty="0" smtClean="0"/>
              <a:t>Curricula of MPA/MPP programs in the region; </a:t>
            </a:r>
            <a:endParaRPr lang="ru-RU" dirty="0" smtClean="0"/>
          </a:p>
          <a:p>
            <a:r>
              <a:rPr lang="en-US" dirty="0" smtClean="0"/>
              <a:t>Current trends in teaching PA in the region</a:t>
            </a:r>
            <a:r>
              <a:rPr lang="ru-RU" dirty="0" smtClean="0"/>
              <a:t>;</a:t>
            </a:r>
          </a:p>
          <a:p>
            <a:r>
              <a:rPr lang="en-US" dirty="0" smtClean="0"/>
              <a:t>Common challenges;</a:t>
            </a:r>
          </a:p>
          <a:p>
            <a:r>
              <a:rPr lang="en-US" dirty="0" smtClean="0"/>
              <a:t>Your feedback.  </a:t>
            </a:r>
            <a:endParaRPr lang="ru-RU" dirty="0" smtClean="0"/>
          </a:p>
          <a:p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* Post-soviet region - 12 countries excluding the Baltic states (Estonia, Latvia, and Lithuania).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tructure of the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7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Rich literature on experience of MPA/MPP teaching in Anglo-Saxon countries;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Rapidly growing literature on teaching practices in CEE countries </a:t>
            </a:r>
            <a:r>
              <a:rPr lang="ru-RU" dirty="0" smtClean="0"/>
              <a:t>(</a:t>
            </a:r>
            <a:r>
              <a:rPr lang="en-US" dirty="0" err="1"/>
              <a:t>Gajduschek</a:t>
            </a:r>
            <a:r>
              <a:rPr lang="en-US" dirty="0"/>
              <a:t> and </a:t>
            </a:r>
            <a:r>
              <a:rPr lang="en-US" dirty="0" err="1"/>
              <a:t>Hajnal</a:t>
            </a:r>
            <a:r>
              <a:rPr lang="en-US" dirty="0"/>
              <a:t>, 2003; </a:t>
            </a:r>
            <a:r>
              <a:rPr lang="en-US" dirty="0" err="1"/>
              <a:t>Gellen</a:t>
            </a:r>
            <a:r>
              <a:rPr lang="en-US" dirty="0"/>
              <a:t>, 2014; </a:t>
            </a:r>
            <a:r>
              <a:rPr lang="en-US" dirty="0" err="1"/>
              <a:t>Nemec</a:t>
            </a:r>
            <a:r>
              <a:rPr lang="en-US" dirty="0"/>
              <a:t>, 2006; </a:t>
            </a:r>
            <a:r>
              <a:rPr lang="en-US" dirty="0" err="1"/>
              <a:t>Randma-Liiv</a:t>
            </a:r>
            <a:r>
              <a:rPr lang="en-US" dirty="0"/>
              <a:t> and Connaughton, 2005; </a:t>
            </a:r>
            <a:r>
              <a:rPr lang="en-US" dirty="0" err="1"/>
              <a:t>Staronova</a:t>
            </a:r>
            <a:r>
              <a:rPr lang="en-US" dirty="0"/>
              <a:t> and </a:t>
            </a:r>
            <a:r>
              <a:rPr lang="en-US" dirty="0" err="1"/>
              <a:t>Gajduschek</a:t>
            </a:r>
            <a:r>
              <a:rPr lang="en-US" dirty="0"/>
              <a:t>, 2016</a:t>
            </a:r>
            <a:r>
              <a:rPr lang="en-US" dirty="0" smtClean="0"/>
              <a:t>);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Desperate shortage of literature on MPA/MPP teaching in the post-Soviet region (</a:t>
            </a:r>
            <a:r>
              <a:rPr lang="en-US" dirty="0" err="1" smtClean="0"/>
              <a:t>Barabashev</a:t>
            </a:r>
            <a:r>
              <a:rPr lang="en-US" dirty="0" smtClean="0"/>
              <a:t> and </a:t>
            </a:r>
            <a:r>
              <a:rPr lang="en-US" dirty="0" err="1" smtClean="0"/>
              <a:t>Kastrel</a:t>
            </a:r>
            <a:r>
              <a:rPr lang="en-US" dirty="0" smtClean="0"/>
              <a:t>, 2013; </a:t>
            </a:r>
            <a:r>
              <a:rPr lang="en-US" dirty="0" err="1" smtClean="0"/>
              <a:t>Bhuiyan</a:t>
            </a:r>
            <a:r>
              <a:rPr lang="en-US" dirty="0" smtClean="0"/>
              <a:t>, 2012; </a:t>
            </a:r>
            <a:r>
              <a:rPr lang="en-US" dirty="0" err="1" smtClean="0"/>
              <a:t>Pryadilnikov</a:t>
            </a:r>
            <a:r>
              <a:rPr lang="en-US" dirty="0" smtClean="0"/>
              <a:t>, 2016; </a:t>
            </a:r>
            <a:r>
              <a:rPr lang="en-US" dirty="0" err="1" smtClean="0"/>
              <a:t>Rauhaus</a:t>
            </a:r>
            <a:r>
              <a:rPr lang="en-US" dirty="0" smtClean="0"/>
              <a:t> and </a:t>
            </a:r>
            <a:r>
              <a:rPr lang="en-US" dirty="0" err="1" smtClean="0"/>
              <a:t>Sakiev</a:t>
            </a:r>
            <a:r>
              <a:rPr lang="en-US" dirty="0" smtClean="0"/>
              <a:t>, 2018).   </a:t>
            </a:r>
          </a:p>
          <a:p>
            <a:endParaRPr lang="en-US" dirty="0"/>
          </a:p>
          <a:p>
            <a:r>
              <a:rPr lang="en-US" dirty="0" smtClean="0"/>
              <a:t>Need for comparative research on teaching PA/PP in the region (Verheijen and Connaughton, 1999). </a:t>
            </a:r>
            <a:endParaRPr lang="ru-RU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this research?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of the MPA/MPP </a:t>
            </a:r>
            <a:r>
              <a:rPr lang="en-US" dirty="0" err="1" smtClean="0"/>
              <a:t>programmes</a:t>
            </a:r>
            <a:r>
              <a:rPr lang="en-US" dirty="0" smtClean="0"/>
              <a:t> in the region by the PA Academies and universities</a:t>
            </a:r>
            <a:r>
              <a:rPr lang="ru-RU" dirty="0" smtClean="0"/>
              <a:t>;</a:t>
            </a:r>
          </a:p>
          <a:p>
            <a:r>
              <a:rPr lang="en-US" dirty="0" smtClean="0"/>
              <a:t>Personal observations from teaching experience</a:t>
            </a:r>
            <a:r>
              <a:rPr lang="ru-RU" dirty="0" smtClean="0"/>
              <a:t>;</a:t>
            </a:r>
          </a:p>
          <a:p>
            <a:r>
              <a:rPr lang="en-US" dirty="0" smtClean="0"/>
              <a:t>Feedback from the conference participants</a:t>
            </a:r>
            <a:r>
              <a:rPr lang="ru-RU" dirty="0" smtClean="0"/>
              <a:t>.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8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Different, conflicting concepts of PA/PP among civil servants, NGOs, </a:t>
            </a:r>
            <a:r>
              <a:rPr lang="en-US" dirty="0" smtClean="0"/>
              <a:t>business</a:t>
            </a:r>
            <a:r>
              <a:rPr lang="ru-RU" dirty="0" smtClean="0"/>
              <a:t>. </a:t>
            </a:r>
            <a:endParaRPr lang="ru-RU" dirty="0"/>
          </a:p>
          <a:p>
            <a:r>
              <a:rPr lang="en-US" dirty="0"/>
              <a:t>Example of </a:t>
            </a:r>
            <a:r>
              <a:rPr lang="ru-RU" dirty="0"/>
              <a:t>«</a:t>
            </a:r>
            <a:r>
              <a:rPr lang="en-US" dirty="0"/>
              <a:t>Public policy</a:t>
            </a:r>
            <a:r>
              <a:rPr lang="ru-RU" dirty="0"/>
              <a:t>»: </a:t>
            </a:r>
            <a:endParaRPr lang="en-US" dirty="0"/>
          </a:p>
          <a:p>
            <a:pPr>
              <a:buFontTx/>
              <a:buChar char="-"/>
            </a:pPr>
            <a:r>
              <a:rPr lang="ru-RU" dirty="0"/>
              <a:t>государственная политика (</a:t>
            </a:r>
            <a:r>
              <a:rPr lang="en-US" dirty="0"/>
              <a:t>state policy);</a:t>
            </a:r>
            <a:r>
              <a:rPr lang="ru-RU" dirty="0"/>
              <a:t>   </a:t>
            </a:r>
            <a:endParaRPr lang="en-US" dirty="0"/>
          </a:p>
          <a:p>
            <a:pPr>
              <a:buFontTx/>
              <a:buChar char="-"/>
            </a:pPr>
            <a:r>
              <a:rPr lang="ru-RU" dirty="0"/>
              <a:t>общественная политика (с</a:t>
            </a:r>
            <a:r>
              <a:rPr lang="en-US" dirty="0" err="1"/>
              <a:t>itizens</a:t>
            </a:r>
            <a:r>
              <a:rPr lang="en-US" dirty="0"/>
              <a:t> policy);</a:t>
            </a:r>
          </a:p>
          <a:p>
            <a:pPr>
              <a:buFontTx/>
              <a:buChar char="-"/>
            </a:pPr>
            <a:r>
              <a:rPr lang="ru-RU" dirty="0"/>
              <a:t>публичная политика (</a:t>
            </a:r>
            <a:r>
              <a:rPr lang="en-US" dirty="0"/>
              <a:t>policy under public scrutiny).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ru-RU" dirty="0"/>
              <a:t>  </a:t>
            </a:r>
            <a:r>
              <a:rPr lang="en-US" dirty="0"/>
              <a:t>EU, OECD </a:t>
            </a:r>
            <a:r>
              <a:rPr lang="en-US" dirty="0" smtClean="0"/>
              <a:t>have brought their own terminology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Lack </a:t>
            </a:r>
            <a:r>
              <a:rPr lang="en-US" dirty="0"/>
              <a:t>of shared terminology makes teaching of PA/PP more problematic</a:t>
            </a:r>
            <a:r>
              <a:rPr lang="ru-RU" dirty="0"/>
              <a:t>.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 of PA/PP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variation among MPA/MPP </a:t>
            </a:r>
            <a:r>
              <a:rPr lang="en-US" dirty="0" err="1" smtClean="0"/>
              <a:t>programmes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Based on law, political science, and IR;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Based on economics and management;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Similar to the European </a:t>
            </a:r>
            <a:r>
              <a:rPr lang="en-US" dirty="0" err="1"/>
              <a:t>programmes</a:t>
            </a:r>
            <a:r>
              <a:rPr lang="en-US" dirty="0"/>
              <a:t>.     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MPA/MPP </a:t>
            </a:r>
            <a:r>
              <a:rPr lang="en-US" dirty="0" err="1" smtClean="0"/>
              <a:t>programmes</a:t>
            </a:r>
            <a:r>
              <a:rPr lang="en-US" dirty="0" smtClean="0"/>
              <a:t> in the region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5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/>
          </a:bodyPr>
          <a:lstStyle/>
          <a:p>
            <a:r>
              <a:rPr lang="en-US" dirty="0" smtClean="0"/>
              <a:t>Internationalization of MPA/MPP programs with highly ranked international partners (ADA) – to get legitimacy and recognition; </a:t>
            </a:r>
          </a:p>
          <a:p>
            <a:r>
              <a:rPr lang="en-US" dirty="0" smtClean="0"/>
              <a:t>EAPAA accreditation of MPA/MPP (HSE);</a:t>
            </a:r>
          </a:p>
          <a:p>
            <a:r>
              <a:rPr lang="en-US" dirty="0" smtClean="0"/>
              <a:t>Peer-to-peer learning</a:t>
            </a:r>
            <a:r>
              <a:rPr lang="ru-RU" dirty="0" smtClean="0"/>
              <a:t>: </a:t>
            </a:r>
            <a:r>
              <a:rPr lang="en-US" dirty="0" smtClean="0"/>
              <a:t>exchange of knowledge and experience among </a:t>
            </a:r>
            <a:r>
              <a:rPr lang="en-US" dirty="0" err="1" smtClean="0"/>
              <a:t>neighbouring</a:t>
            </a:r>
            <a:r>
              <a:rPr lang="en-US" dirty="0" smtClean="0"/>
              <a:t> countries (</a:t>
            </a:r>
            <a:r>
              <a:rPr lang="en-US" dirty="0" err="1" smtClean="0"/>
              <a:t>NISPAcee</a:t>
            </a:r>
            <a:r>
              <a:rPr lang="en-US" dirty="0" smtClean="0"/>
              <a:t>, Astana Hub)</a:t>
            </a:r>
            <a:r>
              <a:rPr lang="ru-RU" dirty="0" smtClean="0"/>
              <a:t>;</a:t>
            </a:r>
          </a:p>
          <a:p>
            <a:pPr algn="just">
              <a:buFontTx/>
              <a:buChar char="-"/>
            </a:pPr>
            <a:r>
              <a:rPr lang="en-US" dirty="0" smtClean="0"/>
              <a:t>BUT: Surprisingly, there is weak local cooperation within the countries. </a:t>
            </a:r>
          </a:p>
          <a:p>
            <a:pPr algn="just">
              <a:buFontTx/>
              <a:buChar char="-"/>
            </a:pPr>
            <a:r>
              <a:rPr lang="en-US" dirty="0" smtClean="0"/>
              <a:t>No regional association of PA/PP academics 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trends in the region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7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453955"/>
          </a:xfrm>
        </p:spPr>
        <p:txBody>
          <a:bodyPr>
            <a:normAutofit fontScale="92500" lnSpcReduction="20000"/>
          </a:bodyPr>
          <a:lstStyle/>
          <a:p>
            <a:r>
              <a:rPr lang="en-US" sz="2900" dirty="0"/>
              <a:t>Weak capacity of academics; shortage of academics with PhD degrees in PA/PP</a:t>
            </a:r>
            <a:r>
              <a:rPr lang="ru-RU" sz="2900" dirty="0"/>
              <a:t>;</a:t>
            </a:r>
            <a:r>
              <a:rPr lang="en-US" sz="2900" dirty="0"/>
              <a:t> low status and salary (talents leave);</a:t>
            </a:r>
            <a:r>
              <a:rPr lang="ru-RU" sz="2900" dirty="0"/>
              <a:t> </a:t>
            </a:r>
            <a:endParaRPr lang="en-US" sz="2900" dirty="0"/>
          </a:p>
          <a:p>
            <a:endParaRPr lang="en-US" sz="2900" dirty="0"/>
          </a:p>
          <a:p>
            <a:r>
              <a:rPr lang="en-US" sz="2900" dirty="0"/>
              <a:t>Limited access to the literature: Western literature in English; lack of local literature and </a:t>
            </a:r>
            <a:r>
              <a:rPr lang="en-US" sz="2900" dirty="0" smtClean="0"/>
              <a:t>cases;</a:t>
            </a:r>
            <a:endParaRPr lang="en-US" sz="2900" dirty="0"/>
          </a:p>
          <a:p>
            <a:endParaRPr lang="ru-RU" sz="2900" dirty="0"/>
          </a:p>
          <a:p>
            <a:r>
              <a:rPr lang="en-US" sz="2900" dirty="0"/>
              <a:t>Teaching versus </a:t>
            </a:r>
            <a:r>
              <a:rPr lang="en-US" sz="2900" dirty="0" smtClean="0"/>
              <a:t>research: </a:t>
            </a:r>
            <a:r>
              <a:rPr lang="en-US" sz="2900" dirty="0"/>
              <a:t>high teaching loads</a:t>
            </a:r>
            <a:r>
              <a:rPr lang="ru-RU" sz="2900" dirty="0"/>
              <a:t>; </a:t>
            </a:r>
            <a:r>
              <a:rPr lang="en-US" sz="2900" dirty="0" smtClean="0"/>
              <a:t>lack of academic integrity and research ethics; publications </a:t>
            </a:r>
            <a:r>
              <a:rPr lang="en-US" sz="2900" dirty="0"/>
              <a:t>in predatory journals; no sabbatical leave policy; limited </a:t>
            </a:r>
            <a:r>
              <a:rPr lang="en-US" sz="2900" dirty="0" smtClean="0"/>
              <a:t>funding.</a:t>
            </a:r>
            <a:endParaRPr lang="en-US" sz="29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Common challenges (I)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8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Fear of constructive criticism by the government bodies, poor link between civil service and academics, academic freedom (PA Academies versus universities)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Policy-making is not based on evidence, as a result, many unpopular reforms, inefficient and ineffective governments</a:t>
            </a:r>
            <a:r>
              <a:rPr lang="ru-RU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Common challenges (II)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643</TotalTime>
  <Words>558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Lucida Sans Unicode</vt:lpstr>
      <vt:lpstr>Verdana</vt:lpstr>
      <vt:lpstr>Wingdings 2</vt:lpstr>
      <vt:lpstr>Wingdings 3</vt:lpstr>
      <vt:lpstr>Concourse</vt:lpstr>
      <vt:lpstr>Teaching  public administration  in the Post-Soviet region </vt:lpstr>
      <vt:lpstr>Structure of the presentation</vt:lpstr>
      <vt:lpstr>Why we need this research?</vt:lpstr>
      <vt:lpstr>Methodology </vt:lpstr>
      <vt:lpstr>Problems of PA/PP concepts</vt:lpstr>
      <vt:lpstr>MPA/MPP programmes in the region </vt:lpstr>
      <vt:lpstr>Current trends in the region </vt:lpstr>
      <vt:lpstr>Common challenges (I) </vt:lpstr>
      <vt:lpstr>Common challenges (II)</vt:lpstr>
      <vt:lpstr>Conclusion </vt:lpstr>
      <vt:lpstr>Q&amp;A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Public Administration in the post-soviet region</dc:title>
  <dc:creator>Saltanat Janenova</dc:creator>
  <cp:lastModifiedBy>Rustam Toigambayev</cp:lastModifiedBy>
  <cp:revision>150</cp:revision>
  <dcterms:created xsi:type="dcterms:W3CDTF">2018-10-01T05:51:46Z</dcterms:created>
  <dcterms:modified xsi:type="dcterms:W3CDTF">2019-07-23T08:56:17Z</dcterms:modified>
</cp:coreProperties>
</file>