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4"/>
  </p:notesMasterIdLst>
  <p:sldIdLst>
    <p:sldId id="256" r:id="rId2"/>
    <p:sldId id="267" r:id="rId3"/>
    <p:sldId id="260" r:id="rId4"/>
    <p:sldId id="262" r:id="rId5"/>
    <p:sldId id="261" r:id="rId6"/>
    <p:sldId id="263" r:id="rId7"/>
    <p:sldId id="265" r:id="rId8"/>
    <p:sldId id="258" r:id="rId9"/>
    <p:sldId id="266" r:id="rId10"/>
    <p:sldId id="264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1A829-0FCF-449E-9647-8BA6431B1751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C1B3AE-6C59-4443-9A2E-0E249C5BAD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249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A6AB-6256-4F58-8FF6-EBFBB9EBE7E5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240E-7CC1-4B32-B747-55450A8E6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A6AB-6256-4F58-8FF6-EBFBB9EBE7E5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240E-7CC1-4B32-B747-55450A8E6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A6AB-6256-4F58-8FF6-EBFBB9EBE7E5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240E-7CC1-4B32-B747-55450A8E6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4967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2" y="6333133"/>
            <a:ext cx="548699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A6AB-6256-4F58-8FF6-EBFBB9EBE7E5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240E-7CC1-4B32-B747-55450A8E6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A6AB-6256-4F58-8FF6-EBFBB9EBE7E5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240E-7CC1-4B32-B747-55450A8E6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A6AB-6256-4F58-8FF6-EBFBB9EBE7E5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240E-7CC1-4B32-B747-55450A8E6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A6AB-6256-4F58-8FF6-EBFBB9EBE7E5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240E-7CC1-4B32-B747-55450A8E6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A6AB-6256-4F58-8FF6-EBFBB9EBE7E5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240E-7CC1-4B32-B747-55450A8E6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A6AB-6256-4F58-8FF6-EBFBB9EBE7E5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240E-7CC1-4B32-B747-55450A8E6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A6AB-6256-4F58-8FF6-EBFBB9EBE7E5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240E-7CC1-4B32-B747-55450A8E6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A6AB-6256-4F58-8FF6-EBFBB9EBE7E5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1F240E-7CC1-4B32-B747-55450A8E60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12A6AB-6256-4F58-8FF6-EBFBB9EBE7E5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1F240E-7CC1-4B32-B747-55450A8E601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ll.ulib.iupui.edu/ILLiad/IUP/Lending/LendingLogon.html" TargetMode="External"/><Relationship Id="rId2" Type="http://schemas.openxmlformats.org/officeDocument/2006/relationships/hyperlink" Target="https://library.nd.edu/ill/lending_policy.s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lasses.ala.org/mod/resource/view.php?inpopup=true&amp;id=27936" TargetMode="External"/><Relationship Id="rId4" Type="http://schemas.openxmlformats.org/officeDocument/2006/relationships/hyperlink" Target="http://libguides.lib.msu.edu/c.php?g=96605&amp;p=626666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340768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ILL </a:t>
            </a:r>
            <a:r>
              <a:rPr lang="en-US" dirty="0" err="1" smtClean="0"/>
              <a:t>InterLibrary</a:t>
            </a:r>
            <a:r>
              <a:rPr lang="en-US" dirty="0" smtClean="0"/>
              <a:t> Loan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madina.assangaliyeva@nu.edu.kz\Downloads\img4563_16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636912"/>
            <a:ext cx="3024336" cy="36818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27184" y="4293146"/>
            <a:ext cx="2371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Madina</a:t>
            </a:r>
            <a:r>
              <a:rPr lang="en-US" dirty="0"/>
              <a:t> </a:t>
            </a:r>
            <a:r>
              <a:rPr lang="en-US" dirty="0" err="1"/>
              <a:t>Assangaliyeva</a:t>
            </a:r>
            <a:endParaRPr lang="ru-RU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155869" y="5295156"/>
            <a:ext cx="2342477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effectLst/>
                <a:latin typeface="normal arial"/>
                <a:cs typeface="Arial" pitchFamily="34" charset="0"/>
              </a:rPr>
              <a:t>madina.assangaliyeva@nu.edu.kz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66539" y="5483332"/>
            <a:ext cx="1889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dirty="0">
                <a:latin typeface="+mj-lt"/>
              </a:rPr>
              <a:t>http://library.nu.edu.kz</a:t>
            </a:r>
            <a:endParaRPr lang="ru-RU" sz="1400" dirty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27184" y="4730852"/>
            <a:ext cx="2837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Manager, Reference and E-resources Department </a:t>
            </a:r>
            <a:r>
              <a:rPr lang="en-US" sz="1200" dirty="0" smtClean="0"/>
              <a:t>at </a:t>
            </a:r>
            <a:r>
              <a:rPr lang="en-US" sz="1200" dirty="0" smtClean="0"/>
              <a:t>Nazarbayev </a:t>
            </a:r>
            <a:r>
              <a:rPr lang="en-US" sz="1200" dirty="0"/>
              <a:t>University Library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05800" cy="1143000"/>
          </a:xfrm>
        </p:spPr>
        <p:txBody>
          <a:bodyPr/>
          <a:lstStyle/>
          <a:p>
            <a:pPr algn="ctr"/>
            <a:r>
              <a:rPr lang="en-US" dirty="0" smtClean="0"/>
              <a:t>NU ILL Stats </a:t>
            </a:r>
            <a:endParaRPr lang="ru-RU" dirty="0"/>
          </a:p>
        </p:txBody>
      </p:sp>
      <p:graphicFrame>
        <p:nvGraphicFramePr>
          <p:cNvPr id="3" name="Shape 122"/>
          <p:cNvGraphicFramePr/>
          <p:nvPr/>
        </p:nvGraphicFramePr>
        <p:xfrm>
          <a:off x="1331640" y="1556792"/>
          <a:ext cx="6624736" cy="219444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853392"/>
                <a:gridCol w="1522872"/>
                <a:gridCol w="1512168"/>
                <a:gridCol w="936104"/>
                <a:gridCol w="864096"/>
                <a:gridCol w="936104"/>
              </a:tblGrid>
              <a:tr h="60956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endParaRPr sz="2400" dirty="0"/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 b="1" dirty="0"/>
                        <a:t>Delivered</a:t>
                      </a:r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 b="1"/>
                        <a:t>CLS/NURIS</a:t>
                      </a:r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 b="1" dirty="0"/>
                        <a:t>SHSS</a:t>
                      </a:r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 b="1" dirty="0"/>
                        <a:t>SST</a:t>
                      </a:r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 b="1"/>
                        <a:t>GSE</a:t>
                      </a:r>
                    </a:p>
                  </a:txBody>
                  <a:tcPr marL="91425" marR="91425" marT="121900" marB="121900"/>
                </a:tc>
              </a:tr>
              <a:tr h="60956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 b="1"/>
                        <a:t>2013</a:t>
                      </a:r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 dirty="0"/>
                        <a:t>229</a:t>
                      </a:r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86</a:t>
                      </a:r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10</a:t>
                      </a:r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98</a:t>
                      </a:r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3</a:t>
                      </a:r>
                    </a:p>
                  </a:txBody>
                  <a:tcPr marL="91425" marR="91425" marT="121900" marB="121900"/>
                </a:tc>
              </a:tr>
              <a:tr h="60956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 b="1"/>
                        <a:t>2014</a:t>
                      </a:r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401</a:t>
                      </a:r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 dirty="0"/>
                        <a:t>87</a:t>
                      </a:r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130</a:t>
                      </a:r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90</a:t>
                      </a:r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 dirty="0"/>
                        <a:t>40</a:t>
                      </a:r>
                    </a:p>
                  </a:txBody>
                  <a:tcPr marL="91425" marR="91425" marT="121900" marB="121900"/>
                </a:tc>
              </a:tr>
            </a:tbl>
          </a:graphicData>
        </a:graphic>
      </p:graphicFrame>
      <p:graphicFrame>
        <p:nvGraphicFramePr>
          <p:cNvPr id="4" name="Shape 123"/>
          <p:cNvGraphicFramePr/>
          <p:nvPr/>
        </p:nvGraphicFramePr>
        <p:xfrm>
          <a:off x="1043608" y="4077072"/>
          <a:ext cx="7181703" cy="1992168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368152"/>
                <a:gridCol w="1822191"/>
                <a:gridCol w="2095407"/>
                <a:gridCol w="1895953"/>
              </a:tblGrid>
              <a:tr h="980272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endParaRPr sz="2400" dirty="0"/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300" b="1" dirty="0"/>
                        <a:t>Cost Via ILL</a:t>
                      </a:r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300" b="1" dirty="0"/>
                        <a:t>Original Cost</a:t>
                      </a:r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300" b="1"/>
                        <a:t>Unavailable</a:t>
                      </a:r>
                    </a:p>
                  </a:txBody>
                  <a:tcPr marL="91425" marR="91425" marT="121900" marB="121900"/>
                </a:tc>
              </a:tr>
              <a:tr h="1011896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 b="1"/>
                        <a:t>Fall 2014</a:t>
                      </a:r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3702</a:t>
                      </a:r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7598</a:t>
                      </a:r>
                    </a:p>
                  </a:txBody>
                  <a:tcPr marL="91425" marR="91425" marT="121900" marB="12190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0"/>
                        </a:spcBef>
                        <a:buNone/>
                      </a:pPr>
                      <a:r>
                        <a:rPr lang="en" sz="2400" dirty="0"/>
                        <a:t>52</a:t>
                      </a:r>
                    </a:p>
                  </a:txBody>
                  <a:tcPr marL="91425" marR="91425" marT="121900" marB="1219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School of Medicine ILL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NUSOM faculty and students</a:t>
            </a:r>
          </a:p>
          <a:p>
            <a:r>
              <a:rPr lang="en-US" dirty="0" smtClean="0"/>
              <a:t>Partner University of Pittsburgh Medical Library</a:t>
            </a:r>
          </a:p>
          <a:p>
            <a:r>
              <a:rPr lang="en-US" dirty="0" smtClean="0"/>
              <a:t>Managed by </a:t>
            </a:r>
            <a:r>
              <a:rPr lang="en-US" dirty="0" err="1" smtClean="0"/>
              <a:t>Anar</a:t>
            </a:r>
            <a:r>
              <a:rPr lang="en-US" dirty="0" smtClean="0"/>
              <a:t> and </a:t>
            </a:r>
            <a:r>
              <a:rPr lang="en-US" dirty="0" err="1" smtClean="0"/>
              <a:t>Jeniffer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Questions????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</a:p>
          <a:p>
            <a:r>
              <a:rPr lang="en-US" dirty="0" smtClean="0"/>
              <a:t>Policies</a:t>
            </a:r>
          </a:p>
          <a:p>
            <a:r>
              <a:rPr lang="en-US" dirty="0" smtClean="0"/>
              <a:t>Management Systems</a:t>
            </a:r>
          </a:p>
          <a:p>
            <a:r>
              <a:rPr lang="en-US" dirty="0" smtClean="0"/>
              <a:t>Policies Examples</a:t>
            </a:r>
          </a:p>
          <a:p>
            <a:r>
              <a:rPr lang="en-US" dirty="0" smtClean="0"/>
              <a:t>NU Library ILL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Definition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Interlibrary loan is the process by which a library requests material from, or supplies material to, another </a:t>
            </a:r>
            <a:r>
              <a:rPr lang="en-US" dirty="0" smtClean="0"/>
              <a:t>library</a:t>
            </a:r>
          </a:p>
          <a:p>
            <a:pPr>
              <a:buNone/>
            </a:pPr>
            <a:endParaRPr lang="en-US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Policies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ALA Interlibrary Loan Code for the United States, 2008 revision - http://www.ala.org/rusa/resources/guidelines/interlibrary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ALA Interlibrary Loan Code for the United States, Explanatory Supplement - www.ala.org/rusa/resources/guidelines/interlibraryloancode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Indiana Resource Sharing Manual - http://www.in.gov/library/3288.htm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Academic Libraries of Indiana Resource Sharing Code - http://ali.bsu.edu/Programs/ResourceSharing/20110214_ALI-RSC_RESOURCE-SHARING-CODE_Approved%2002-14-11.pdf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ILL Sample Request form</a:t>
            </a:r>
            <a:endParaRPr lang="ru-RU" dirty="0"/>
          </a:p>
        </p:txBody>
      </p:sp>
      <p:pic>
        <p:nvPicPr>
          <p:cNvPr id="1026" name="Picture 2" descr="C:\Users\madina.assangaliyeva@nu.edu.kz\Desktop\il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373413"/>
            <a:ext cx="4758687" cy="5484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 Management Systems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u="sng" dirty="0" smtClean="0"/>
              <a:t>Article Requesting Services</a:t>
            </a:r>
            <a:endParaRPr lang="en-US" dirty="0" smtClean="0"/>
          </a:p>
          <a:p>
            <a:r>
              <a:rPr lang="en-US" dirty="0" smtClean="0"/>
              <a:t>DOCLINE - http://www.docline.gov</a:t>
            </a:r>
          </a:p>
          <a:p>
            <a:r>
              <a:rPr lang="en-US" dirty="0" err="1" smtClean="0"/>
              <a:t>RapidILL</a:t>
            </a:r>
            <a:r>
              <a:rPr lang="en-US" dirty="0" smtClean="0"/>
              <a:t> - http://www.rapidill.org/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u="sng" dirty="0" smtClean="0"/>
              <a:t>Management Systems</a:t>
            </a:r>
            <a:endParaRPr lang="en-US" dirty="0" smtClean="0"/>
          </a:p>
          <a:p>
            <a:r>
              <a:rPr lang="en-US" dirty="0" smtClean="0"/>
              <a:t>Clio - http://cliosoftware.com/products/cliosystem.htm</a:t>
            </a:r>
          </a:p>
          <a:p>
            <a:r>
              <a:rPr lang="en-US" dirty="0" smtClean="0"/>
              <a:t>OCLC </a:t>
            </a:r>
            <a:r>
              <a:rPr lang="en-US" dirty="0" err="1" smtClean="0"/>
              <a:t>ILLiad</a:t>
            </a:r>
            <a:r>
              <a:rPr lang="en-US" dirty="0" smtClean="0"/>
              <a:t> - http://www.oclc.org/illiad/</a:t>
            </a:r>
          </a:p>
          <a:p>
            <a:r>
              <a:rPr lang="en-US" dirty="0" smtClean="0"/>
              <a:t>OCLC </a:t>
            </a:r>
            <a:r>
              <a:rPr lang="en-US" dirty="0" err="1" smtClean="0"/>
              <a:t>WorldCat</a:t>
            </a:r>
            <a:r>
              <a:rPr lang="en-US" dirty="0" smtClean="0"/>
              <a:t> Resource Sharing - http://www.oclc.org/support/documentation/resourcesharing/using/userguide/wcrs_overview/wcrs_overview.htm</a:t>
            </a:r>
          </a:p>
          <a:p>
            <a:r>
              <a:rPr lang="en-US" dirty="0" err="1" smtClean="0"/>
              <a:t>Relais</a:t>
            </a:r>
            <a:r>
              <a:rPr lang="en-US" dirty="0" smtClean="0"/>
              <a:t> International - http://www.relais-intl.com/relais/home/index.htm</a:t>
            </a:r>
          </a:p>
          <a:p>
            <a:r>
              <a:rPr lang="en-US" dirty="0" smtClean="0"/>
              <a:t>VDX - http://www.oclc.org/uk/en/vdx/about/default.htm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ILL lending policies samples 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>
                <a:hlinkClick r:id="rId2"/>
              </a:rPr>
              <a:t>https://library.nd.edu/ill/lending_policy.shtml</a:t>
            </a:r>
            <a:r>
              <a:rPr lang="en-US" dirty="0" smtClean="0"/>
              <a:t> Lending Web Page Example - Academic </a:t>
            </a:r>
            <a:r>
              <a:rPr lang="en-US" dirty="0" err="1" smtClean="0"/>
              <a:t>Library,small</a:t>
            </a:r>
            <a:endParaRPr lang="en-US" dirty="0" smtClean="0"/>
          </a:p>
          <a:p>
            <a:r>
              <a:rPr lang="en-US" dirty="0" smtClean="0"/>
              <a:t>Lending Web Page Example - Academic Library, Medium </a:t>
            </a:r>
            <a:r>
              <a:rPr lang="en-US" u="sng" dirty="0" smtClean="0">
                <a:hlinkClick r:id="rId3"/>
              </a:rPr>
              <a:t>https://ill.ulib.iupui.edu/ILLiad/IUP/Lending/LendingLogon.html</a:t>
            </a:r>
            <a:endParaRPr lang="en-US" dirty="0" smtClean="0"/>
          </a:p>
          <a:p>
            <a:r>
              <a:rPr lang="en-US" dirty="0" smtClean="0"/>
              <a:t> </a:t>
            </a:r>
            <a:r>
              <a:rPr lang="en-US" u="sng" dirty="0" smtClean="0"/>
              <a:t>Lending Web Page Example - Academic Library, Large</a:t>
            </a:r>
            <a:r>
              <a:rPr lang="en-US" dirty="0" smtClean="0"/>
              <a:t> </a:t>
            </a:r>
            <a:r>
              <a:rPr lang="en-US" u="sng" dirty="0" smtClean="0">
                <a:hlinkClick r:id="rId4"/>
              </a:rPr>
              <a:t>http://libguides.lib.msu.edu/c.php?g=96605&amp;p=626666</a:t>
            </a:r>
            <a:endParaRPr lang="en-US" dirty="0" smtClean="0"/>
          </a:p>
          <a:p>
            <a:r>
              <a:rPr lang="en-US" dirty="0" smtClean="0"/>
              <a:t>http://www.imcpl.org/using/ill/other/ </a:t>
            </a:r>
            <a:r>
              <a:rPr lang="en-US" u="sng" dirty="0" smtClean="0">
                <a:hlinkClick r:id="rId5"/>
              </a:rPr>
              <a:t>Lending Web Page Example - public Library, Large</a:t>
            </a:r>
            <a:endParaRPr lang="en-US" dirty="0" smtClean="0"/>
          </a:p>
          <a:p>
            <a:r>
              <a:rPr lang="en-US" dirty="0" err="1" smtClean="0"/>
              <a:t>LibGuides</a:t>
            </a:r>
            <a:r>
              <a:rPr lang="en-US" dirty="0" smtClean="0"/>
              <a:t> </a:t>
            </a:r>
            <a:r>
              <a:rPr lang="en-US" u="sng" dirty="0" smtClean="0">
                <a:hlinkClick r:id="rId4"/>
              </a:rPr>
              <a:t>http://libguides.lib.msu.edu/c.php?g=96605&amp;p=626666</a:t>
            </a:r>
            <a:endParaRPr lang="en-US" dirty="0" smtClean="0"/>
          </a:p>
          <a:p>
            <a:r>
              <a:rPr lang="en-US" dirty="0" smtClean="0"/>
              <a:t>Special library http://www.newberry.org/interlibrary-loan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539552" y="476672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dirty="0"/>
              <a:t>Inter-Library Loan (ILL</a:t>
            </a:r>
            <a:r>
              <a:rPr lang="en" dirty="0" smtClean="0"/>
              <a:t>)</a:t>
            </a:r>
            <a:r>
              <a:rPr lang="ru-RU" dirty="0" smtClean="0"/>
              <a:t> </a:t>
            </a:r>
            <a:r>
              <a:rPr lang="en-US" dirty="0" smtClean="0"/>
              <a:t>at NU Library</a:t>
            </a:r>
            <a:endParaRPr lang="en" dirty="0"/>
          </a:p>
        </p:txBody>
      </p:sp>
      <p:pic>
        <p:nvPicPr>
          <p:cNvPr id="114" name="Shape 114"/>
          <p:cNvPicPr preferRelativeResize="0"/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2843808" y="2852936"/>
            <a:ext cx="3343134" cy="1874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Shape 115"/>
          <p:cNvPicPr preferRelativeResize="0"/>
          <p:nvPr/>
        </p:nvPicPr>
        <p:blipFill>
          <a:blip r:embed="rId4" cstate="print">
            <a:alphaModFix/>
          </a:blip>
          <a:stretch>
            <a:fillRect/>
          </a:stretch>
        </p:blipFill>
        <p:spPr>
          <a:xfrm>
            <a:off x="163175" y="1651567"/>
            <a:ext cx="2392601" cy="1561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 rotWithShape="1">
          <a:blip r:embed="rId5" cstate="print">
            <a:alphaModFix/>
          </a:blip>
          <a:srcRect t="21284" b="21001"/>
          <a:stretch/>
        </p:blipFill>
        <p:spPr>
          <a:xfrm>
            <a:off x="6300192" y="1772816"/>
            <a:ext cx="2639792" cy="1656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>
          <a:blip r:embed="rId6" cstate="print">
            <a:alphaModFix/>
          </a:blip>
          <a:stretch>
            <a:fillRect/>
          </a:stretch>
        </p:blipFill>
        <p:spPr>
          <a:xfrm>
            <a:off x="0" y="5373216"/>
            <a:ext cx="9144002" cy="1300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UWM Article Delivery Service WTS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madina.assangaliyeva@nu.edu.kz\Downloads\wts_orderscre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8769716" cy="5061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251</TotalTime>
  <Words>170</Words>
  <Application>Microsoft Office PowerPoint</Application>
  <PresentationFormat>Экран (4:3)</PresentationFormat>
  <Paragraphs>69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ILL InterLibrary Loan </vt:lpstr>
      <vt:lpstr>Презентация PowerPoint</vt:lpstr>
      <vt:lpstr>Definition</vt:lpstr>
      <vt:lpstr>Policies</vt:lpstr>
      <vt:lpstr>ILL Sample Request form</vt:lpstr>
      <vt:lpstr>ILL Management Systems</vt:lpstr>
      <vt:lpstr>ILL lending policies samples  </vt:lpstr>
      <vt:lpstr>Inter-Library Loan (ILL) at NU Library</vt:lpstr>
      <vt:lpstr>UWM Article Delivery Service WTS</vt:lpstr>
      <vt:lpstr>NU ILL Stats </vt:lpstr>
      <vt:lpstr>School of Medicine ILL</vt:lpstr>
      <vt:lpstr>Questions????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ILL</dc:title>
  <dc:creator>madina.assangaliyev</dc:creator>
  <cp:lastModifiedBy>Tolkyn Dzhangulova</cp:lastModifiedBy>
  <cp:revision>30</cp:revision>
  <dcterms:created xsi:type="dcterms:W3CDTF">2015-03-05T05:21:22Z</dcterms:created>
  <dcterms:modified xsi:type="dcterms:W3CDTF">2015-05-20T08:50:41Z</dcterms:modified>
</cp:coreProperties>
</file>