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embeddedFontLst>
    <p:embeddedFont>
      <p:font typeface="Average" panose="020B0604020202020204" charset="0"/>
      <p:regular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482" autoAdjust="0"/>
  </p:normalViewPr>
  <p:slideViewPr>
    <p:cSldViewPr>
      <p:cViewPr>
        <p:scale>
          <a:sx n="78" d="100"/>
          <a:sy n="78" d="100"/>
        </p:scale>
        <p:origin x="-1734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9380896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4350279" y="3807170"/>
            <a:ext cx="443589" cy="140843"/>
            <a:chOff x="4137525" y="2915950"/>
            <a:chExt cx="869100" cy="207000"/>
          </a:xfrm>
        </p:grpSpPr>
        <p:sp>
          <p:nvSpPr>
            <p:cNvPr id="11" name="Shape 11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71258" y="1321067"/>
            <a:ext cx="7801500" cy="2306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71250" y="4233168"/>
            <a:ext cx="78015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311700" y="1673700"/>
            <a:ext cx="8520600" cy="2520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311700" y="4304567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671250" y="2855000"/>
            <a:ext cx="7852200" cy="11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rgbClr val="6AA84F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90250" y="701800"/>
            <a:ext cx="62271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265500" y="1441867"/>
            <a:ext cx="4045200" cy="2280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265500" y="3793601"/>
            <a:ext cx="4045200" cy="1794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late">
    <p:bg>
      <p:bgPr>
        <a:solidFill>
          <a:srgbClr val="38761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74E13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ctrTitle"/>
          </p:nvPr>
        </p:nvSpPr>
        <p:spPr>
          <a:xfrm>
            <a:off x="671258" y="1321067"/>
            <a:ext cx="7801500" cy="230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Green Librarianship: Achieving Sustainable Development</a:t>
            </a:r>
            <a:endParaRPr dirty="0"/>
          </a:p>
        </p:txBody>
      </p:sp>
      <p:sp>
        <p:nvSpPr>
          <p:cNvPr id="59" name="Shape 59"/>
          <p:cNvSpPr txBox="1">
            <a:spLocks noGrp="1"/>
          </p:cNvSpPr>
          <p:nvPr>
            <p:ph type="subTitle" idx="1"/>
          </p:nvPr>
        </p:nvSpPr>
        <p:spPr>
          <a:xfrm>
            <a:off x="671250" y="4233168"/>
            <a:ext cx="78015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April 12, 2018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38600" y="571500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Goudy ExtraBold" pitchFamily="18" charset="0"/>
              </a:rPr>
              <a:t>Carlene </a:t>
            </a:r>
            <a:r>
              <a:rPr lang="en-US" sz="1600" dirty="0" err="1">
                <a:solidFill>
                  <a:schemeClr val="tx1"/>
                </a:solidFill>
                <a:latin typeface="Goudy ExtraBold" pitchFamily="18" charset="0"/>
              </a:rPr>
              <a:t>Groen</a:t>
            </a:r>
            <a:r>
              <a:rPr lang="en-US" sz="1600" dirty="0">
                <a:solidFill>
                  <a:schemeClr val="tx1"/>
                </a:solidFill>
                <a:latin typeface="Goudy ExtraBold" pitchFamily="18" charset="0"/>
              </a:rPr>
              <a:t/>
            </a:r>
            <a:br>
              <a:rPr lang="en-US" sz="1600" dirty="0">
                <a:solidFill>
                  <a:schemeClr val="tx1"/>
                </a:solidFill>
                <a:latin typeface="Goudy ExtraBold" pitchFamily="18" charset="0"/>
              </a:rPr>
            </a:br>
            <a:r>
              <a:rPr lang="en-US" sz="1600" dirty="0">
                <a:solidFill>
                  <a:schemeClr val="tx1"/>
                </a:solidFill>
                <a:latin typeface="Goudy ExtraBold" pitchFamily="18" charset="0"/>
              </a:rPr>
              <a:t/>
            </a:r>
            <a:br>
              <a:rPr lang="en-US" sz="1600" dirty="0">
                <a:solidFill>
                  <a:schemeClr val="tx1"/>
                </a:solidFill>
                <a:latin typeface="Goudy ExtraBold" pitchFamily="18" charset="0"/>
              </a:rPr>
            </a:br>
            <a:r>
              <a:rPr lang="en-US" sz="1600" dirty="0">
                <a:solidFill>
                  <a:schemeClr val="tx1"/>
                </a:solidFill>
                <a:latin typeface="Goudy ExtraBold" pitchFamily="18" charset="0"/>
              </a:rPr>
              <a:t>Subject Librarian for School of Science and Technology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490250" y="701800"/>
            <a:ext cx="8425200" cy="54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verage"/>
                <a:ea typeface="Average"/>
                <a:cs typeface="Average"/>
                <a:sym typeface="Average"/>
              </a:rPr>
              <a:t>Duke Kunshan University</a:t>
            </a:r>
            <a:endParaRPr>
              <a:latin typeface="Average"/>
              <a:ea typeface="Average"/>
              <a:cs typeface="Average"/>
              <a:sym typeface="Average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Average"/>
              <a:buChar char="●"/>
            </a:pPr>
            <a:r>
              <a:rPr lang="en" sz="2400">
                <a:latin typeface="Average"/>
                <a:ea typeface="Average"/>
                <a:cs typeface="Average"/>
                <a:sym typeface="Average"/>
              </a:rPr>
              <a:t>Rainwater - treatment plant - irrigation and grey water</a:t>
            </a:r>
            <a:endParaRPr sz="2400">
              <a:latin typeface="Average"/>
              <a:ea typeface="Average"/>
              <a:cs typeface="Average"/>
              <a:sym typeface="Average"/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Average"/>
              <a:buChar char="●"/>
            </a:pPr>
            <a:r>
              <a:rPr lang="en" sz="2400">
                <a:latin typeface="Average"/>
                <a:ea typeface="Average"/>
                <a:cs typeface="Average"/>
                <a:sym typeface="Average"/>
              </a:rPr>
              <a:t>Air filters - on campus and all transportations system</a:t>
            </a:r>
            <a:endParaRPr sz="2400">
              <a:latin typeface="Average"/>
              <a:ea typeface="Average"/>
              <a:cs typeface="Average"/>
              <a:sym typeface="Average"/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Average"/>
              <a:buChar char="●"/>
            </a:pPr>
            <a:r>
              <a:rPr lang="en" sz="2400">
                <a:latin typeface="Average"/>
                <a:ea typeface="Average"/>
                <a:cs typeface="Average"/>
                <a:sym typeface="Average"/>
              </a:rPr>
              <a:t>Optimizes sunlight and and shading</a:t>
            </a:r>
            <a:endParaRPr sz="2400">
              <a:latin typeface="Average"/>
              <a:ea typeface="Average"/>
              <a:cs typeface="Average"/>
              <a:sym typeface="Average"/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Average"/>
              <a:buChar char="●"/>
            </a:pPr>
            <a:r>
              <a:rPr lang="en" sz="2400">
                <a:latin typeface="Average"/>
                <a:ea typeface="Average"/>
                <a:cs typeface="Average"/>
                <a:sym typeface="Average"/>
              </a:rPr>
              <a:t>Mostly Car free campus</a:t>
            </a:r>
            <a:endParaRPr sz="2400">
              <a:latin typeface="Average"/>
              <a:ea typeface="Average"/>
              <a:cs typeface="Average"/>
              <a:sym typeface="Average"/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Average"/>
              <a:buChar char="●"/>
            </a:pPr>
            <a:r>
              <a:rPr lang="en" sz="2400">
                <a:latin typeface="Average"/>
                <a:ea typeface="Average"/>
                <a:cs typeface="Average"/>
                <a:sym typeface="Average"/>
              </a:rPr>
              <a:t>Wetlands into a nature park which uses traditional knowledge on flood control</a:t>
            </a:r>
            <a:endParaRPr sz="2400"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xfrm>
            <a:off x="490250" y="269233"/>
            <a:ext cx="8282400" cy="588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verage"/>
                <a:ea typeface="Average"/>
                <a:cs typeface="Average"/>
                <a:sym typeface="Average"/>
              </a:rPr>
              <a:t>West Vancouver Library</a:t>
            </a:r>
            <a:endParaRPr>
              <a:latin typeface="Average"/>
              <a:ea typeface="Average"/>
              <a:cs typeface="Average"/>
              <a:sym typeface="Average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Average"/>
              <a:ea typeface="Average"/>
              <a:cs typeface="Average"/>
              <a:sym typeface="Average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Average"/>
                <a:ea typeface="Average"/>
                <a:cs typeface="Average"/>
                <a:sym typeface="Average"/>
              </a:rPr>
              <a:t>Green Policy and Strategic Plan</a:t>
            </a:r>
            <a:endParaRPr sz="2200">
              <a:latin typeface="Average"/>
              <a:ea typeface="Average"/>
              <a:cs typeface="Average"/>
              <a:sym typeface="Average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latin typeface="Average"/>
              <a:ea typeface="Average"/>
              <a:cs typeface="Average"/>
              <a:sym typeface="Average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Average"/>
                <a:ea typeface="Average"/>
                <a:cs typeface="Average"/>
                <a:sym typeface="Average"/>
              </a:rPr>
              <a:t>purchasing, housekeeping, solid waste management, integrated pest management, erosion control, landscape management, and plumbing</a:t>
            </a:r>
            <a:endParaRPr sz="2200">
              <a:latin typeface="Average"/>
              <a:ea typeface="Average"/>
              <a:cs typeface="Average"/>
              <a:sym typeface="Average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latin typeface="Average"/>
              <a:ea typeface="Average"/>
              <a:cs typeface="Average"/>
              <a:sym typeface="Average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Average"/>
                <a:ea typeface="Average"/>
                <a:cs typeface="Average"/>
                <a:sym typeface="Average"/>
              </a:rPr>
              <a:t>2006-2010</a:t>
            </a:r>
            <a:endParaRPr sz="2200">
              <a:latin typeface="Average"/>
              <a:ea typeface="Average"/>
              <a:cs typeface="Average"/>
              <a:sym typeface="Average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verage"/>
              <a:buChar char="●"/>
            </a:pPr>
            <a:r>
              <a:rPr lang="en" sz="2200">
                <a:latin typeface="Average"/>
                <a:ea typeface="Average"/>
                <a:cs typeface="Average"/>
                <a:sym typeface="Average"/>
              </a:rPr>
              <a:t>68% reduction in water usage</a:t>
            </a:r>
            <a:endParaRPr sz="2200">
              <a:latin typeface="Average"/>
              <a:ea typeface="Average"/>
              <a:cs typeface="Average"/>
              <a:sym typeface="Average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verage"/>
              <a:buChar char="●"/>
            </a:pPr>
            <a:r>
              <a:rPr lang="en" sz="2200">
                <a:latin typeface="Average"/>
                <a:ea typeface="Average"/>
                <a:cs typeface="Average"/>
                <a:sym typeface="Average"/>
              </a:rPr>
              <a:t>34% reduction in power usage</a:t>
            </a:r>
            <a:endParaRPr sz="2200">
              <a:latin typeface="Average"/>
              <a:ea typeface="Average"/>
              <a:cs typeface="Average"/>
              <a:sym typeface="Average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verage"/>
              <a:buChar char="●"/>
            </a:pPr>
            <a:r>
              <a:rPr lang="en" sz="2200">
                <a:latin typeface="Average"/>
                <a:ea typeface="Average"/>
                <a:cs typeface="Average"/>
                <a:sym typeface="Average"/>
              </a:rPr>
              <a:t>42% reduction in gas usage</a:t>
            </a:r>
            <a:endParaRPr sz="2200">
              <a:latin typeface="Average"/>
              <a:ea typeface="Average"/>
              <a:cs typeface="Average"/>
              <a:sym typeface="Average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verage"/>
              <a:buChar char="●"/>
            </a:pPr>
            <a:r>
              <a:rPr lang="en" sz="2200">
                <a:latin typeface="Average"/>
                <a:ea typeface="Average"/>
                <a:cs typeface="Average"/>
                <a:sym typeface="Average"/>
              </a:rPr>
              <a:t>30% less solid waste pick-up</a:t>
            </a:r>
            <a:endParaRPr sz="2200">
              <a:highlight>
                <a:schemeClr val="dk1"/>
              </a:highlight>
              <a:latin typeface="Average"/>
              <a:ea typeface="Average"/>
              <a:cs typeface="Average"/>
              <a:sym typeface="Average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31" name="Shape 131"/>
          <p:cNvSpPr txBox="1"/>
          <p:nvPr/>
        </p:nvSpPr>
        <p:spPr>
          <a:xfrm>
            <a:off x="5069775" y="464167"/>
            <a:ext cx="3949200" cy="7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274E1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74E13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-100" y="258933"/>
            <a:ext cx="9144000" cy="549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latin typeface="Average"/>
                <a:ea typeface="Average"/>
                <a:cs typeface="Average"/>
                <a:sym typeface="Average"/>
              </a:rPr>
              <a:t>What opportunities exist to incorporate </a:t>
            </a:r>
            <a:endParaRPr sz="6000"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latin typeface="Average"/>
                <a:ea typeface="Average"/>
                <a:cs typeface="Average"/>
                <a:sym typeface="Average"/>
              </a:rPr>
              <a:t>“Sustainable Development” Librarianship at NU?</a:t>
            </a:r>
            <a:endParaRPr sz="6000"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Objectives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</a:pPr>
            <a:r>
              <a:rPr lang="en" sz="2400">
                <a:solidFill>
                  <a:schemeClr val="lt1"/>
                </a:solidFill>
              </a:rPr>
              <a:t>To define “Sustainable Development”</a:t>
            </a:r>
            <a:endParaRPr sz="2400">
              <a:solidFill>
                <a:schemeClr val="lt1"/>
              </a:solidFill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</a:pPr>
            <a:r>
              <a:rPr lang="en" sz="2400">
                <a:solidFill>
                  <a:schemeClr val="lt1"/>
                </a:solidFill>
              </a:rPr>
              <a:t>Become familiar with Green Library projects</a:t>
            </a:r>
            <a:endParaRPr sz="2400">
              <a:solidFill>
                <a:schemeClr val="lt1"/>
              </a:solidFill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</a:pPr>
            <a:r>
              <a:rPr lang="en" sz="2400">
                <a:solidFill>
                  <a:schemeClr val="lt1"/>
                </a:solidFill>
              </a:rPr>
              <a:t>Identify opportunities for NU Library and NU University</a:t>
            </a:r>
            <a:endParaRPr sz="240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490250" y="701800"/>
            <a:ext cx="8471400" cy="223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 b="1"/>
              <a:t>Sustainable Development: </a:t>
            </a:r>
            <a:endParaRPr sz="4200" b="1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4200" b="1"/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endParaRPr sz="3600"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71" name="Shape 71"/>
          <p:cNvSpPr txBox="1"/>
          <p:nvPr/>
        </p:nvSpPr>
        <p:spPr>
          <a:xfrm>
            <a:off x="6376850" y="6014200"/>
            <a:ext cx="2689800" cy="43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Brundtland Report (1987)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72" name="Shape 72"/>
          <p:cNvSpPr txBox="1"/>
          <p:nvPr/>
        </p:nvSpPr>
        <p:spPr>
          <a:xfrm>
            <a:off x="286750" y="1883700"/>
            <a:ext cx="8427900" cy="378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rPr>
              <a:t>Sustainable development is development that meets the needs of the present without compromising the ability of future generations to meet their own needs.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74E13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Sustainable Development - </a:t>
            </a:r>
            <a:r>
              <a:rPr lang="en" u="sng"/>
              <a:t>Balance</a:t>
            </a:r>
            <a:endParaRPr u="sng"/>
          </a:p>
        </p:txBody>
      </p:sp>
      <p:grpSp>
        <p:nvGrpSpPr>
          <p:cNvPr id="78" name="Shape 78"/>
          <p:cNvGrpSpPr/>
          <p:nvPr/>
        </p:nvGrpSpPr>
        <p:grpSpPr>
          <a:xfrm>
            <a:off x="431925" y="1739790"/>
            <a:ext cx="2628925" cy="4555086"/>
            <a:chOff x="431925" y="1304875"/>
            <a:chExt cx="2628925" cy="3416400"/>
          </a:xfrm>
        </p:grpSpPr>
        <p:sp>
          <p:nvSpPr>
            <p:cNvPr id="79" name="Shape 79"/>
            <p:cNvSpPr txBox="1"/>
            <p:nvPr/>
          </p:nvSpPr>
          <p:spPr>
            <a:xfrm>
              <a:off x="431925" y="1304875"/>
              <a:ext cx="2628900" cy="4641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Shape 80"/>
            <p:cNvSpPr/>
            <p:nvPr/>
          </p:nvSpPr>
          <p:spPr>
            <a:xfrm>
              <a:off x="431950" y="1304875"/>
              <a:ext cx="2628900" cy="34164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1" name="Shape 81"/>
          <p:cNvSpPr txBox="1">
            <a:spLocks noGrp="1"/>
          </p:cNvSpPr>
          <p:nvPr>
            <p:ph type="body" idx="4294967295"/>
          </p:nvPr>
        </p:nvSpPr>
        <p:spPr>
          <a:xfrm>
            <a:off x="506425" y="1739833"/>
            <a:ext cx="2494500" cy="61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Economics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508325" y="2467067"/>
            <a:ext cx="2478600" cy="372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Money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Personal Finances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GDP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NAFTA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Wage gap</a:t>
            </a:r>
            <a:endParaRPr sz="1600"/>
          </a:p>
        </p:txBody>
      </p:sp>
      <p:grpSp>
        <p:nvGrpSpPr>
          <p:cNvPr id="83" name="Shape 83"/>
          <p:cNvGrpSpPr/>
          <p:nvPr/>
        </p:nvGrpSpPr>
        <p:grpSpPr>
          <a:xfrm>
            <a:off x="3320450" y="1739790"/>
            <a:ext cx="2632500" cy="4555086"/>
            <a:chOff x="3320450" y="1304875"/>
            <a:chExt cx="2632500" cy="3416400"/>
          </a:xfrm>
        </p:grpSpPr>
        <p:sp>
          <p:nvSpPr>
            <p:cNvPr id="84" name="Shape 84"/>
            <p:cNvSpPr txBox="1"/>
            <p:nvPr/>
          </p:nvSpPr>
          <p:spPr>
            <a:xfrm>
              <a:off x="3324050" y="1304875"/>
              <a:ext cx="2628900" cy="4641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>
              <a:off x="3320450" y="1304875"/>
              <a:ext cx="2628900" cy="34164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6" name="Shape 86"/>
          <p:cNvSpPr txBox="1">
            <a:spLocks noGrp="1"/>
          </p:cNvSpPr>
          <p:nvPr>
            <p:ph type="body" idx="4294967295"/>
          </p:nvPr>
        </p:nvSpPr>
        <p:spPr>
          <a:xfrm>
            <a:off x="3389450" y="1739833"/>
            <a:ext cx="2494500" cy="61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Social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87" name="Shape 87"/>
          <p:cNvSpPr txBox="1">
            <a:spLocks noGrp="1"/>
          </p:cNvSpPr>
          <p:nvPr>
            <p:ph type="body" idx="4294967295"/>
          </p:nvPr>
        </p:nvSpPr>
        <p:spPr>
          <a:xfrm>
            <a:off x="3396775" y="2467067"/>
            <a:ext cx="2478600" cy="372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History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Culture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Religion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Ethics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Education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Health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Politics 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Traditional Knowledge</a:t>
            </a:r>
            <a:endParaRPr sz="1600"/>
          </a:p>
        </p:txBody>
      </p:sp>
      <p:grpSp>
        <p:nvGrpSpPr>
          <p:cNvPr id="88" name="Shape 88"/>
          <p:cNvGrpSpPr/>
          <p:nvPr/>
        </p:nvGrpSpPr>
        <p:grpSpPr>
          <a:xfrm>
            <a:off x="6212550" y="1739790"/>
            <a:ext cx="2632500" cy="4555086"/>
            <a:chOff x="6212550" y="1304875"/>
            <a:chExt cx="2632500" cy="3416400"/>
          </a:xfrm>
        </p:grpSpPr>
        <p:sp>
          <p:nvSpPr>
            <p:cNvPr id="89" name="Shape 89"/>
            <p:cNvSpPr/>
            <p:nvPr/>
          </p:nvSpPr>
          <p:spPr>
            <a:xfrm>
              <a:off x="6215400" y="1304875"/>
              <a:ext cx="2628900" cy="34164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Shape 90"/>
            <p:cNvSpPr txBox="1"/>
            <p:nvPr/>
          </p:nvSpPr>
          <p:spPr>
            <a:xfrm>
              <a:off x="6212550" y="1304875"/>
              <a:ext cx="2632500" cy="4641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1" name="Shape 91"/>
          <p:cNvSpPr txBox="1">
            <a:spLocks noGrp="1"/>
          </p:cNvSpPr>
          <p:nvPr>
            <p:ph type="body" idx="4294967295"/>
          </p:nvPr>
        </p:nvSpPr>
        <p:spPr>
          <a:xfrm>
            <a:off x="6272475" y="1739833"/>
            <a:ext cx="2494500" cy="61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Environment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92" name="Shape 92"/>
          <p:cNvSpPr txBox="1">
            <a:spLocks noGrp="1"/>
          </p:cNvSpPr>
          <p:nvPr>
            <p:ph type="body" idx="4294967295"/>
          </p:nvPr>
        </p:nvSpPr>
        <p:spPr>
          <a:xfrm>
            <a:off x="6286400" y="2467067"/>
            <a:ext cx="2478600" cy="372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Pesticides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Irrigation 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Biodiversity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Poaching/hunting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Clean water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Logging/mining</a:t>
            </a:r>
            <a:endParaRPr sz="1600"/>
          </a:p>
          <a:p>
            <a: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Urban Design</a:t>
            </a:r>
            <a:endParaRPr sz="1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Shape 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0626" y="423434"/>
            <a:ext cx="4925901" cy="4508351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Shape 98"/>
          <p:cNvSpPr/>
          <p:nvPr/>
        </p:nvSpPr>
        <p:spPr>
          <a:xfrm>
            <a:off x="3254050" y="267600"/>
            <a:ext cx="5733300" cy="6590400"/>
          </a:xfrm>
          <a:prstGeom prst="ellipse">
            <a:avLst/>
          </a:prstGeom>
          <a:noFill/>
          <a:ln w="114300" cap="flat" cmpd="sng">
            <a:solidFill>
              <a:srgbClr val="274E1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Shape 99"/>
          <p:cNvSpPr txBox="1"/>
          <p:nvPr/>
        </p:nvSpPr>
        <p:spPr>
          <a:xfrm>
            <a:off x="0" y="75133"/>
            <a:ext cx="3567900" cy="4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274E13"/>
                </a:solidFill>
                <a:latin typeface="Average"/>
                <a:ea typeface="Average"/>
                <a:cs typeface="Average"/>
                <a:sym typeface="Average"/>
              </a:rPr>
              <a:t>Why do you think Sustainable Development is important?</a:t>
            </a:r>
            <a:endParaRPr sz="3600">
              <a:solidFill>
                <a:srgbClr val="274E1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Shape 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52575" y="577850"/>
            <a:ext cx="6038850" cy="427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74E13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671250" y="2855000"/>
            <a:ext cx="7852200" cy="11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/>
              <a:t>Green (Sustainable) Librarianship</a:t>
            </a:r>
            <a:endParaRPr sz="72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74E13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body" idx="2"/>
          </p:nvPr>
        </p:nvSpPr>
        <p:spPr>
          <a:xfrm>
            <a:off x="215875" y="965600"/>
            <a:ext cx="4206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The Building and Operations</a:t>
            </a:r>
            <a:endParaRPr sz="2400">
              <a:solidFill>
                <a:schemeClr val="dk1"/>
              </a:solidFill>
            </a:endParaRPr>
          </a:p>
          <a:p>
            <a:pPr marL="457200" lvl="0" indent="-3810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>
                <a:solidFill>
                  <a:schemeClr val="dk1"/>
                </a:solidFill>
              </a:rPr>
              <a:t>Location</a:t>
            </a:r>
            <a:endParaRPr sz="2400">
              <a:solidFill>
                <a:schemeClr val="dk1"/>
              </a:solidFill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>
                <a:solidFill>
                  <a:schemeClr val="dk1"/>
                </a:solidFill>
              </a:rPr>
              <a:t>water/energy conservation</a:t>
            </a:r>
            <a:endParaRPr sz="2400">
              <a:solidFill>
                <a:schemeClr val="dk1"/>
              </a:solidFill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>
                <a:solidFill>
                  <a:schemeClr val="dk1"/>
                </a:solidFill>
              </a:rPr>
              <a:t>Building Materials</a:t>
            </a:r>
            <a:endParaRPr sz="2400">
              <a:solidFill>
                <a:schemeClr val="dk1"/>
              </a:solidFill>
            </a:endParaRPr>
          </a:p>
          <a:p>
            <a:pPr marL="457200" lvl="0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>
                <a:solidFill>
                  <a:schemeClr val="dk1"/>
                </a:solidFill>
              </a:rPr>
              <a:t>Air and noise pollution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115" name="Shape 115"/>
          <p:cNvSpPr txBox="1">
            <a:spLocks noGrp="1"/>
          </p:cNvSpPr>
          <p:nvPr>
            <p:ph type="body" idx="2"/>
          </p:nvPr>
        </p:nvSpPr>
        <p:spPr>
          <a:xfrm>
            <a:off x="4713125" y="965600"/>
            <a:ext cx="4206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274E13"/>
                </a:solidFill>
              </a:rPr>
              <a:t>Services/Programming</a:t>
            </a:r>
            <a:endParaRPr sz="2400">
              <a:solidFill>
                <a:srgbClr val="274E13"/>
              </a:solidFill>
            </a:endParaRPr>
          </a:p>
          <a:p>
            <a:pPr marL="457200" lvl="0" indent="-381000" rtl="0">
              <a:spcBef>
                <a:spcPts val="1600"/>
              </a:spcBef>
              <a:spcAft>
                <a:spcPts val="0"/>
              </a:spcAft>
              <a:buClr>
                <a:srgbClr val="274E13"/>
              </a:buClr>
              <a:buSzPts val="2400"/>
              <a:buChar char="●"/>
            </a:pPr>
            <a:r>
              <a:rPr lang="en" sz="2400">
                <a:solidFill>
                  <a:srgbClr val="274E13"/>
                </a:solidFill>
              </a:rPr>
              <a:t>Community Projects</a:t>
            </a:r>
            <a:endParaRPr sz="2400">
              <a:solidFill>
                <a:srgbClr val="274E13"/>
              </a:solidFill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rgbClr val="274E13"/>
              </a:buClr>
              <a:buSzPts val="2400"/>
              <a:buChar char="●"/>
            </a:pPr>
            <a:r>
              <a:rPr lang="en" sz="2400">
                <a:solidFill>
                  <a:srgbClr val="274E13"/>
                </a:solidFill>
              </a:rPr>
              <a:t>Environmental (green information) Literacy</a:t>
            </a:r>
            <a:endParaRPr sz="2400">
              <a:solidFill>
                <a:srgbClr val="274E1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74E13"/>
        </a:solid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body" idx="2"/>
          </p:nvPr>
        </p:nvSpPr>
        <p:spPr>
          <a:xfrm>
            <a:off x="215875" y="965600"/>
            <a:ext cx="4206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Collection Management</a:t>
            </a:r>
            <a:endParaRPr sz="2400">
              <a:solidFill>
                <a:schemeClr val="dk1"/>
              </a:solidFill>
            </a:endParaRPr>
          </a:p>
          <a:p>
            <a:pPr marL="457200" lvl="0" indent="-3810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>
                <a:solidFill>
                  <a:schemeClr val="dk1"/>
                </a:solidFill>
              </a:rPr>
              <a:t>Format</a:t>
            </a:r>
            <a:endParaRPr sz="2400">
              <a:solidFill>
                <a:schemeClr val="dk1"/>
              </a:solidFill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>
                <a:solidFill>
                  <a:schemeClr val="dk1"/>
                </a:solidFill>
              </a:rPr>
              <a:t>Weeding and Archive</a:t>
            </a:r>
            <a:endParaRPr sz="2400">
              <a:solidFill>
                <a:schemeClr val="dk1"/>
              </a:solidFill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>
                <a:solidFill>
                  <a:schemeClr val="dk1"/>
                </a:solidFill>
              </a:rPr>
              <a:t>Digitizing</a:t>
            </a:r>
            <a:endParaRPr sz="2400">
              <a:solidFill>
                <a:schemeClr val="dk1"/>
              </a:solidFill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>
                <a:solidFill>
                  <a:schemeClr val="dk1"/>
                </a:solidFill>
              </a:rPr>
              <a:t>Consortium</a:t>
            </a:r>
            <a:endParaRPr sz="2400">
              <a:solidFill>
                <a:schemeClr val="dk1"/>
              </a:solidFill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>
                <a:solidFill>
                  <a:schemeClr val="dk1"/>
                </a:solidFill>
              </a:rPr>
              <a:t>Alternative collections</a:t>
            </a:r>
            <a:endParaRPr sz="24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251</Words>
  <Application>Microsoft Office PowerPoint</Application>
  <PresentationFormat>Экран (4:3)</PresentationFormat>
  <Paragraphs>70</Paragraphs>
  <Slides>12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Goudy ExtraBold</vt:lpstr>
      <vt:lpstr>Oswald</vt:lpstr>
      <vt:lpstr>Average</vt:lpstr>
      <vt:lpstr>Slate</vt:lpstr>
      <vt:lpstr>Green Librarianship: Achieving Sustainable Development</vt:lpstr>
      <vt:lpstr>Objectives</vt:lpstr>
      <vt:lpstr>Sustainable Development:   </vt:lpstr>
      <vt:lpstr>Sustainable Development - Balance</vt:lpstr>
      <vt:lpstr>Презентация PowerPoint</vt:lpstr>
      <vt:lpstr>Презентация PowerPoint</vt:lpstr>
      <vt:lpstr>Green (Sustainable) Librarianship</vt:lpstr>
      <vt:lpstr>Презентация PowerPoint</vt:lpstr>
      <vt:lpstr>Презентация PowerPoint</vt:lpstr>
      <vt:lpstr>Duke Kunshan University  Rainwater - treatment plant - irrigation and grey water Air filters - on campus and all transportations system Optimizes sunlight and and shading Mostly Car free campus Wetlands into a nature park which uses traditional knowledge on flood control</vt:lpstr>
      <vt:lpstr>West Vancouver Library  Green Policy and Strategic Plan  purchasing, housekeeping, solid waste management, integrated pest management, erosion control, landscape management, and plumbing  2006-2010 68% reduction in water usage 34% reduction in power usage 42% reduction in gas usage 30% less solid waste pick-up </vt:lpstr>
      <vt:lpstr>What opportunities exist to incorporate  “Sustainable Development” Librarianship at NU?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 Librarianship: Achieving Sustainable Development</dc:title>
  <cp:lastModifiedBy>Tolkyn Dzhangulova</cp:lastModifiedBy>
  <cp:revision>2</cp:revision>
  <dcterms:modified xsi:type="dcterms:W3CDTF">2018-04-12T09:38:55Z</dcterms:modified>
</cp:coreProperties>
</file>