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9" r:id="rId2"/>
    <p:sldId id="286" r:id="rId3"/>
    <p:sldId id="287" r:id="rId4"/>
    <p:sldId id="285" r:id="rId5"/>
    <p:sldId id="298" r:id="rId6"/>
    <p:sldId id="288" r:id="rId7"/>
    <p:sldId id="289" r:id="rId8"/>
    <p:sldId id="299" r:id="rId9"/>
    <p:sldId id="304" r:id="rId10"/>
    <p:sldId id="290" r:id="rId11"/>
    <p:sldId id="300" r:id="rId12"/>
    <p:sldId id="291" r:id="rId13"/>
    <p:sldId id="301" r:id="rId14"/>
    <p:sldId id="292" r:id="rId15"/>
    <p:sldId id="302" r:id="rId16"/>
    <p:sldId id="293" r:id="rId17"/>
    <p:sldId id="294" r:id="rId18"/>
    <p:sldId id="305" r:id="rId19"/>
    <p:sldId id="306" r:id="rId20"/>
    <p:sldId id="307" r:id="rId21"/>
    <p:sldId id="295" r:id="rId22"/>
    <p:sldId id="297" r:id="rId23"/>
    <p:sldId id="308" r:id="rId24"/>
    <p:sldId id="309" r:id="rId25"/>
    <p:sldId id="28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ACB70E-01D8-48AB-A98F-5D3456EBE86C}" type="datetimeFigureOut">
              <a:rPr lang="en-US" smtClean="0"/>
              <a:t>11/27/2017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6C7C3F-A514-44EB-A061-D7C104B22797}" type="slidenum">
              <a:rPr lang="en-US" smtClean="0"/>
              <a:t>‹#›</a:t>
            </a:fld>
            <a:endParaRPr lang="en-US"/>
          </a:p>
        </p:txBody>
      </p:sp>
    </p:spTree>
    <p:extLst>
      <p:ext uri="{BB962C8B-B14F-4D97-AF65-F5344CB8AC3E}">
        <p14:creationId xmlns:p14="http://schemas.microsoft.com/office/powerpoint/2010/main" val="4055261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Образ слайда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dirty="0" smtClean="0"/>
          </a:p>
        </p:txBody>
      </p:sp>
      <p:sp>
        <p:nvSpPr>
          <p:cNvPr id="1218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100">
                <a:solidFill>
                  <a:srgbClr val="414141"/>
                </a:solidFill>
                <a:latin typeface="Gill Sans Light"/>
                <a:ea typeface="ヒラギノ角ゴ ProN W3"/>
                <a:cs typeface="ヒラギノ角ゴ ProN W3"/>
                <a:sym typeface="Gill Sans Light"/>
              </a:defRPr>
            </a:lvl1pPr>
            <a:lvl2pPr marL="742950" indent="-285750">
              <a:defRPr sz="3100">
                <a:solidFill>
                  <a:srgbClr val="414141"/>
                </a:solidFill>
                <a:latin typeface="Gill Sans Light"/>
                <a:ea typeface="ヒラギノ角ゴ ProN W3"/>
                <a:cs typeface="ヒラギノ角ゴ ProN W3"/>
                <a:sym typeface="Gill Sans Light"/>
              </a:defRPr>
            </a:lvl2pPr>
            <a:lvl3pPr marL="1144588" indent="-228600">
              <a:defRPr sz="3100">
                <a:solidFill>
                  <a:srgbClr val="414141"/>
                </a:solidFill>
                <a:latin typeface="Gill Sans Light"/>
                <a:ea typeface="ヒラギノ角ゴ ProN W3"/>
                <a:cs typeface="ヒラギノ角ゴ ProN W3"/>
                <a:sym typeface="Gill Sans Light"/>
              </a:defRPr>
            </a:lvl3pPr>
            <a:lvl4pPr marL="1601788" indent="-228600">
              <a:defRPr sz="3100">
                <a:solidFill>
                  <a:srgbClr val="414141"/>
                </a:solidFill>
                <a:latin typeface="Gill Sans Light"/>
                <a:ea typeface="ヒラギノ角ゴ ProN W3"/>
                <a:cs typeface="ヒラギノ角ゴ ProN W3"/>
                <a:sym typeface="Gill Sans Light"/>
              </a:defRPr>
            </a:lvl4pPr>
            <a:lvl5pPr marL="2058988" indent="-228600">
              <a:defRPr sz="3100">
                <a:solidFill>
                  <a:srgbClr val="414141"/>
                </a:solidFill>
                <a:latin typeface="Gill Sans Light"/>
                <a:ea typeface="ヒラギノ角ゴ ProN W3"/>
                <a:cs typeface="ヒラギノ角ゴ ProN W3"/>
                <a:sym typeface="Gill Sans Light"/>
              </a:defRPr>
            </a:lvl5pPr>
            <a:lvl6pPr marL="2516188" indent="-228600"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6pPr>
            <a:lvl7pPr marL="2973388" indent="-228600"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7pPr>
            <a:lvl8pPr marL="3430588" indent="-228600"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8pPr>
            <a:lvl9pPr marL="3887788" indent="-228600"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9pPr>
          </a:lstStyle>
          <a:p>
            <a:fld id="{14C480BA-B917-4ECE-9DAC-5892C52B9F25}" type="slidenum">
              <a:rPr lang="en-US" altLang="ru-RU" sz="1200" smtClean="0"/>
              <a:pPr/>
              <a:t>1</a:t>
            </a:fld>
            <a:endParaRPr lang="en-US" altLang="ru-RU"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Rot="1" noChangeAspect="1" noChangeArrowheads="1" noTextEdit="1"/>
          </p:cNvSpPr>
          <p:nvPr>
            <p:ph type="sldImg"/>
          </p:nvPr>
        </p:nvSpPr>
        <p:spPr>
          <a:xfrm>
            <a:off x="1143000" y="685800"/>
            <a:ext cx="4572000" cy="3429000"/>
          </a:xfrm>
          <a:ln/>
        </p:spPr>
      </p:sp>
      <p:sp>
        <p:nvSpPr>
          <p:cNvPr id="3256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We determine clear and specific objectives of library activities and library development during a strategic planning process. </a:t>
            </a:r>
          </a:p>
          <a:p>
            <a:r>
              <a:rPr lang="en-US" dirty="0"/>
              <a:t>As overall trends in the contemporary librarianship and essential external factors (like expectations of your stakeholders) are constantly changed, the vision, goals and objectives of library activities and library development are also constantly changed. And of course, criteria and indicators of the library performance, quality of services the library provides are constantly changed too. </a:t>
            </a:r>
          </a:p>
          <a:p>
            <a:r>
              <a:rPr lang="en-US" dirty="0"/>
              <a:t>Based on the experience of the Belarusian academic libraries network, which unites 54 libraries, I can provide you with the following data. In 1975 for evaluation and measurement of activities of the libraries 48 indicators; in 2008 122 indicators were used; in 2015 130. It should be noted that for the time period from 1975 till 2015 only 31 indicators have been remained unchanged; some indicators were eliminated but the most part of them used today were added. Of course, including most of new indicators was connected with influence of the modern information and communication technologies on library activities.</a:t>
            </a:r>
          </a:p>
          <a:p>
            <a:r>
              <a:rPr lang="en-US" dirty="0"/>
              <a:t>So, we can say, “Show me your library report and I tell you, how your library services up-to-dated.”</a:t>
            </a:r>
          </a:p>
          <a:p>
            <a:endParaRPr lang="ru-RU"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Образ слайда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dirty="0" smtClean="0"/>
          </a:p>
        </p:txBody>
      </p:sp>
      <p:sp>
        <p:nvSpPr>
          <p:cNvPr id="1218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100">
                <a:solidFill>
                  <a:srgbClr val="414141"/>
                </a:solidFill>
                <a:latin typeface="Gill Sans Light"/>
                <a:ea typeface="ヒラギノ角ゴ ProN W3"/>
                <a:cs typeface="ヒラギノ角ゴ ProN W3"/>
                <a:sym typeface="Gill Sans Light"/>
              </a:defRPr>
            </a:lvl1pPr>
            <a:lvl2pPr marL="742909" indent="-285734">
              <a:defRPr sz="3100">
                <a:solidFill>
                  <a:srgbClr val="414141"/>
                </a:solidFill>
                <a:latin typeface="Gill Sans Light"/>
                <a:ea typeface="ヒラギノ角ゴ ProN W3"/>
                <a:cs typeface="ヒラギノ角ゴ ProN W3"/>
                <a:sym typeface="Gill Sans Light"/>
              </a:defRPr>
            </a:lvl2pPr>
            <a:lvl3pPr marL="1144525" indent="-228587">
              <a:defRPr sz="3100">
                <a:solidFill>
                  <a:srgbClr val="414141"/>
                </a:solidFill>
                <a:latin typeface="Gill Sans Light"/>
                <a:ea typeface="ヒラギノ角ゴ ProN W3"/>
                <a:cs typeface="ヒラギノ角ゴ ProN W3"/>
                <a:sym typeface="Gill Sans Light"/>
              </a:defRPr>
            </a:lvl3pPr>
            <a:lvl4pPr marL="1601699" indent="-228587">
              <a:defRPr sz="3100">
                <a:solidFill>
                  <a:srgbClr val="414141"/>
                </a:solidFill>
                <a:latin typeface="Gill Sans Light"/>
                <a:ea typeface="ヒラギノ角ゴ ProN W3"/>
                <a:cs typeface="ヒラギノ角ゴ ProN W3"/>
                <a:sym typeface="Gill Sans Light"/>
              </a:defRPr>
            </a:lvl4pPr>
            <a:lvl5pPr marL="2058874" indent="-228587">
              <a:defRPr sz="3100">
                <a:solidFill>
                  <a:srgbClr val="414141"/>
                </a:solidFill>
                <a:latin typeface="Gill Sans Light"/>
                <a:ea typeface="ヒラギノ角ゴ ProN W3"/>
                <a:cs typeface="ヒラギノ角ゴ ProN W3"/>
                <a:sym typeface="Gill Sans Light"/>
              </a:defRPr>
            </a:lvl5pPr>
            <a:lvl6pPr marL="2516049" indent="-228587"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6pPr>
            <a:lvl7pPr marL="2973223" indent="-228587"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7pPr>
            <a:lvl8pPr marL="3430398" indent="-228587"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8pPr>
            <a:lvl9pPr marL="3887573" indent="-228587" eaLnBrk="0" fontAlgn="base" hangingPunct="0">
              <a:spcBef>
                <a:spcPct val="0"/>
              </a:spcBef>
              <a:spcAft>
                <a:spcPct val="0"/>
              </a:spcAft>
              <a:defRPr sz="3100">
                <a:solidFill>
                  <a:srgbClr val="414141"/>
                </a:solidFill>
                <a:latin typeface="Gill Sans Light"/>
                <a:ea typeface="ヒラギノ角ゴ ProN W3"/>
                <a:cs typeface="ヒラギノ角ゴ ProN W3"/>
                <a:sym typeface="Gill Sans Light"/>
              </a:defRPr>
            </a:lvl9pPr>
          </a:lstStyle>
          <a:p>
            <a:fld id="{14C480BA-B917-4ECE-9DAC-5892C52B9F25}" type="slidenum">
              <a:rPr lang="en-US" altLang="ru-RU" sz="1200"/>
              <a:pPr/>
              <a:t>4</a:t>
            </a:fld>
            <a:endParaRPr lang="en-US" altLang="ru-RU"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First of all, I would like to note, that the evaluation and measurement should be considered in the framework of the library management. They provide so called “feedback” necessary for effective functioning of any managerial system. The saying “library reports are the basis of successful library activities” are certainly true.</a:t>
            </a:r>
          </a:p>
          <a:p>
            <a:r>
              <a:rPr lang="en-US" dirty="0"/>
              <a:t>Usually a library evaluation starts out with clear and specific objectives that in turn lead to the selection of the most appropriate measurement tools.</a:t>
            </a:r>
          </a:p>
          <a:p>
            <a:r>
              <a:rPr lang="en-US" dirty="0"/>
              <a:t> </a:t>
            </a:r>
          </a:p>
          <a:p>
            <a:pPr defTabSz="914350">
              <a:defRPr/>
            </a:pPr>
            <a:endParaRPr lang="en-US" dirty="0"/>
          </a:p>
        </p:txBody>
      </p:sp>
      <p:sp>
        <p:nvSpPr>
          <p:cNvPr id="4" name="Номер слайда 3"/>
          <p:cNvSpPr>
            <a:spLocks noGrp="1"/>
          </p:cNvSpPr>
          <p:nvPr>
            <p:ph type="sldNum" sz="quarter" idx="10"/>
          </p:nvPr>
        </p:nvSpPr>
        <p:spPr/>
        <p:txBody>
          <a:bodyPr/>
          <a:lstStyle/>
          <a:p>
            <a:fld id="{DDA2C975-FBDF-4440-A56A-23AADDD1BE7D}" type="slidenum">
              <a:rPr lang="en-US" smtClean="0"/>
              <a:t>18</a:t>
            </a:fld>
            <a:endParaRPr lang="en-US"/>
          </a:p>
        </p:txBody>
      </p:sp>
    </p:spTree>
    <p:extLst>
      <p:ext uri="{BB962C8B-B14F-4D97-AF65-F5344CB8AC3E}">
        <p14:creationId xmlns:p14="http://schemas.microsoft.com/office/powerpoint/2010/main" val="4272189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43000" y="685800"/>
            <a:ext cx="4572000" cy="3429000"/>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587" indent="-228587"/>
            <a:endParaRPr lang="ru-RU" alt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43000" y="685800"/>
            <a:ext cx="4572000" cy="3429000"/>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587" indent="-228587"/>
            <a:endParaRPr lang="ru-RU" alt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43000" y="685800"/>
            <a:ext cx="4572000" cy="3429000"/>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587" indent="-228587"/>
            <a:endParaRPr lang="ru-RU" alt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43000" y="685800"/>
            <a:ext cx="4572000" cy="3429000"/>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587" indent="-228587"/>
            <a:endParaRPr lang="ru-RU" alt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ABEE21-3230-426F-9335-D89E140F40D8}" type="datetimeFigureOut">
              <a:rPr lang="en-US" smtClean="0"/>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171144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ABEE21-3230-426F-9335-D89E140F40D8}" type="datetimeFigureOut">
              <a:rPr lang="en-US" smtClean="0"/>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2720980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ABEE21-3230-426F-9335-D89E140F40D8}" type="datetimeFigureOut">
              <a:rPr lang="en-US" smtClean="0"/>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2487442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3638"/>
            <a:ext cx="2133600" cy="457200"/>
          </a:xfrm>
        </p:spPr>
        <p:txBody>
          <a:bodyPr/>
          <a:lstStyle>
            <a:lvl1pPr>
              <a:defRPr/>
            </a:lvl1pPr>
          </a:lstStyle>
          <a:p>
            <a:pPr>
              <a:defRPr/>
            </a:pPr>
            <a:endParaRPr lang="ru-RU" altLang="en-US"/>
          </a:p>
        </p:txBody>
      </p:sp>
      <p:sp>
        <p:nvSpPr>
          <p:cNvPr id="5" name="Footer Placeholder 4"/>
          <p:cNvSpPr>
            <a:spLocks noGrp="1"/>
          </p:cNvSpPr>
          <p:nvPr>
            <p:ph type="ftr" sz="quarter" idx="11"/>
          </p:nvPr>
        </p:nvSpPr>
        <p:spPr>
          <a:xfrm>
            <a:off x="3124200" y="6248400"/>
            <a:ext cx="2895600" cy="457200"/>
          </a:xfrm>
        </p:spPr>
        <p:txBody>
          <a:bodyPr/>
          <a:lstStyle>
            <a:lvl1pPr>
              <a:defRPr smtClean="0"/>
            </a:lvl1pPr>
          </a:lstStyle>
          <a:p>
            <a:pPr>
              <a:defRPr/>
            </a:pPr>
            <a:r>
              <a:rPr lang="ru-RU" altLang="en-US"/>
              <a:t>Киевский национальный университет им.Т.Г.Шевченко, Киев, 23.05.2006г.</a:t>
            </a:r>
          </a:p>
        </p:txBody>
      </p:sp>
      <p:sp>
        <p:nvSpPr>
          <p:cNvPr id="6" name="Slide Number Placeholder 5"/>
          <p:cNvSpPr>
            <a:spLocks noGrp="1"/>
          </p:cNvSpPr>
          <p:nvPr>
            <p:ph type="sldNum" sz="quarter" idx="12"/>
          </p:nvPr>
        </p:nvSpPr>
        <p:spPr>
          <a:xfrm>
            <a:off x="6553200" y="6243638"/>
            <a:ext cx="2133600" cy="457200"/>
          </a:xfrm>
        </p:spPr>
        <p:txBody>
          <a:bodyPr/>
          <a:lstStyle>
            <a:lvl1pPr>
              <a:defRPr smtClean="0"/>
            </a:lvl1pPr>
          </a:lstStyle>
          <a:p>
            <a:pPr>
              <a:defRPr/>
            </a:pPr>
            <a:fld id="{2F03C349-2C2E-4EB6-AE1C-DC06218222A0}" type="slidenum">
              <a:rPr lang="ru-RU" altLang="en-US"/>
              <a:pPr>
                <a:defRPr/>
              </a:pPr>
              <a:t>‹#›</a:t>
            </a:fld>
            <a:endParaRPr lang="ru-RU" altLang="en-US"/>
          </a:p>
        </p:txBody>
      </p:sp>
    </p:spTree>
    <p:extLst>
      <p:ext uri="{BB962C8B-B14F-4D97-AF65-F5344CB8AC3E}">
        <p14:creationId xmlns:p14="http://schemas.microsoft.com/office/powerpoint/2010/main" val="26480895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268"/>
            <a:ext cx="9144000" cy="6857732"/>
            <a:chOff x="0" y="268"/>
            <a:chExt cx="9144000" cy="6857732"/>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268"/>
              <a:ext cx="9144000" cy="6857464"/>
            </a:xfrm>
            <a:prstGeom prst="rect">
              <a:avLst/>
            </a:prstGeom>
          </p:spPr>
        </p:pic>
        <p:sp>
          <p:nvSpPr>
            <p:cNvPr id="2" name="Rectangle 1"/>
            <p:cNvSpPr/>
            <p:nvPr userDrawn="1"/>
          </p:nvSpPr>
          <p:spPr>
            <a:xfrm>
              <a:off x="243068" y="6489290"/>
              <a:ext cx="1921398" cy="368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34116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ABEE21-3230-426F-9335-D89E140F40D8}" type="datetimeFigureOut">
              <a:rPr lang="en-US" smtClean="0"/>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2942117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ABEE21-3230-426F-9335-D89E140F40D8}" type="datetimeFigureOut">
              <a:rPr lang="en-US" smtClean="0"/>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2616704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ABEE21-3230-426F-9335-D89E140F40D8}" type="datetimeFigureOut">
              <a:rPr lang="en-US" smtClean="0"/>
              <a:t>11/27/2017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1094905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ABEE21-3230-426F-9335-D89E140F40D8}" type="datetimeFigureOut">
              <a:rPr lang="en-US" smtClean="0"/>
              <a:t>11/27/2017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360659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ABEE21-3230-426F-9335-D89E140F40D8}" type="datetimeFigureOut">
              <a:rPr lang="en-US" smtClean="0"/>
              <a:t>11/27/2017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2143899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ABEE21-3230-426F-9335-D89E140F40D8}" type="datetimeFigureOut">
              <a:rPr lang="en-US" smtClean="0"/>
              <a:t>11/27/2017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846643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ABEE21-3230-426F-9335-D89E140F40D8}" type="datetimeFigureOut">
              <a:rPr lang="en-US" smtClean="0"/>
              <a:t>11/27/2017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213179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ABEE21-3230-426F-9335-D89E140F40D8}" type="datetimeFigureOut">
              <a:rPr lang="en-US" smtClean="0"/>
              <a:t>11/27/2017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B924C4-7CFF-4ECB-AB87-33326FBA6DC8}" type="slidenum">
              <a:rPr lang="en-US" smtClean="0"/>
              <a:t>‹#›</a:t>
            </a:fld>
            <a:endParaRPr lang="en-US"/>
          </a:p>
        </p:txBody>
      </p:sp>
    </p:spTree>
    <p:extLst>
      <p:ext uri="{BB962C8B-B14F-4D97-AF65-F5344CB8AC3E}">
        <p14:creationId xmlns:p14="http://schemas.microsoft.com/office/powerpoint/2010/main" val="3884084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ABEE21-3230-426F-9335-D89E140F40D8}" type="datetimeFigureOut">
              <a:rPr lang="en-US" smtClean="0"/>
              <a:t>11/27/2017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B924C4-7CFF-4ECB-AB87-33326FBA6DC8}" type="slidenum">
              <a:rPr lang="en-US" smtClean="0"/>
              <a:t>‹#›</a:t>
            </a:fld>
            <a:endParaRPr lang="en-US"/>
          </a:p>
        </p:txBody>
      </p:sp>
    </p:spTree>
    <p:extLst>
      <p:ext uri="{BB962C8B-B14F-4D97-AF65-F5344CB8AC3E}">
        <p14:creationId xmlns:p14="http://schemas.microsoft.com/office/powerpoint/2010/main" val="2204944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1" y="1482724"/>
            <a:ext cx="8839199" cy="3013076"/>
          </a:xfrm>
        </p:spPr>
        <p:txBody>
          <a:bodyPr rtlCol="0">
            <a:noAutofit/>
          </a:bodyPr>
          <a:lstStyle/>
          <a:p>
            <a:pPr>
              <a:defRPr/>
            </a:pPr>
            <a:r>
              <a:rPr lang="ru-RU" sz="4800" b="1" dirty="0">
                <a:solidFill>
                  <a:schemeClr val="accent1"/>
                </a:solidFill>
              </a:rPr>
              <a:t>О ТЕНДЕНЦИЯХ РАЗВИТИЯ СОВРЕМЕННОГО БИБЛИОТЕЧНОГО ДЕЛА</a:t>
            </a:r>
            <a:endParaRPr lang="en-US" sz="4800" b="1" dirty="0">
              <a:solidFill>
                <a:schemeClr val="accent1"/>
              </a:solidFill>
              <a:latin typeface="Century" panose="02040604050505020304" pitchFamily="18" charset="0"/>
              <a:ea typeface="ヒラギノ角ゴ ProN W3" pitchFamily="-84" charset="-128"/>
              <a:cs typeface="+mn-cs"/>
              <a:sym typeface="Gill Sans Light" pitchFamily="-84" charset="0"/>
            </a:endParaRPr>
          </a:p>
        </p:txBody>
      </p:sp>
      <p:pic>
        <p:nvPicPr>
          <p:cNvPr id="61443"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8760" y="4876800"/>
            <a:ext cx="1525240" cy="215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 name="TextBox 2"/>
          <p:cNvSpPr txBox="1"/>
          <p:nvPr/>
        </p:nvSpPr>
        <p:spPr>
          <a:xfrm>
            <a:off x="4267200" y="4800600"/>
            <a:ext cx="4267200" cy="1938992"/>
          </a:xfrm>
          <a:prstGeom prst="rect">
            <a:avLst/>
          </a:prstGeom>
          <a:noFill/>
        </p:spPr>
        <p:txBody>
          <a:bodyPr wrap="square" rtlCol="0">
            <a:spAutoFit/>
          </a:bodyPr>
          <a:lstStyle/>
          <a:p>
            <a:r>
              <a:rPr lang="ru-RU" sz="2400" dirty="0" smtClean="0">
                <a:solidFill>
                  <a:schemeClr val="tx2"/>
                </a:solidFill>
              </a:rPr>
              <a:t>Лапо Петр Михайлович,</a:t>
            </a:r>
          </a:p>
          <a:p>
            <a:r>
              <a:rPr lang="ru-RU" sz="2400" dirty="0" smtClean="0">
                <a:solidFill>
                  <a:schemeClr val="tx2"/>
                </a:solidFill>
              </a:rPr>
              <a:t>генеральный эксперт</a:t>
            </a:r>
          </a:p>
          <a:p>
            <a:r>
              <a:rPr lang="ru-RU" sz="2400" dirty="0" smtClean="0">
                <a:solidFill>
                  <a:schemeClr val="tx2"/>
                </a:solidFill>
              </a:rPr>
              <a:t>Научная библиотека</a:t>
            </a:r>
            <a:br>
              <a:rPr lang="ru-RU" sz="2400" dirty="0" smtClean="0">
                <a:solidFill>
                  <a:schemeClr val="tx2"/>
                </a:solidFill>
              </a:rPr>
            </a:br>
            <a:r>
              <a:rPr lang="ru-RU" sz="2400" dirty="0" smtClean="0">
                <a:solidFill>
                  <a:schemeClr val="tx2"/>
                </a:solidFill>
              </a:rPr>
              <a:t>Назарбаев Университета</a:t>
            </a:r>
          </a:p>
          <a:p>
            <a:r>
              <a:rPr lang="ru-RU" sz="2400" dirty="0" smtClean="0">
                <a:solidFill>
                  <a:schemeClr val="tx2"/>
                </a:solidFill>
              </a:rPr>
              <a:t>Э-почта: </a:t>
            </a:r>
            <a:r>
              <a:rPr lang="en-US" sz="2400" dirty="0" smtClean="0">
                <a:solidFill>
                  <a:schemeClr val="tx2"/>
                </a:solidFill>
              </a:rPr>
              <a:t>piotr.lapo@nu.edu.kz</a:t>
            </a:r>
            <a:endParaRPr lang="en-US" sz="2400" dirty="0">
              <a:solidFill>
                <a:schemeClr val="tx2"/>
              </a:solidFill>
            </a:endParaRPr>
          </a:p>
        </p:txBody>
      </p:sp>
      <p:pic>
        <p:nvPicPr>
          <p:cNvPr id="6" name="Picture 5"/>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8800"/>
                    </a14:imgEffect>
                    <a14:imgEffect>
                      <a14:saturation sat="66000"/>
                    </a14:imgEffect>
                  </a14:imgLayer>
                </a14:imgProps>
              </a:ext>
            </a:extLst>
          </a:blip>
          <a:srcRect/>
          <a:stretch>
            <a:fillRect/>
          </a:stretch>
        </p:blipFill>
        <p:spPr bwMode="auto">
          <a:xfrm>
            <a:off x="152401" y="114300"/>
            <a:ext cx="1752600" cy="1567544"/>
          </a:xfrm>
          <a:prstGeom prst="rect">
            <a:avLst/>
          </a:prstGeom>
          <a:ln>
            <a:noFill/>
          </a:ln>
          <a:effectLst>
            <a:softEdge rad="112500"/>
          </a:effectLst>
        </p:spPr>
      </p:pic>
    </p:spTree>
    <p:extLst>
      <p:ext uri="{BB962C8B-B14F-4D97-AF65-F5344CB8AC3E}">
        <p14:creationId xmlns:p14="http://schemas.microsoft.com/office/powerpoint/2010/main" val="2489636105"/>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63562"/>
          </a:xfrm>
        </p:spPr>
        <p:txBody>
          <a:bodyPr>
            <a:normAutofit fontScale="90000"/>
          </a:bodyPr>
          <a:lstStyle/>
          <a:p>
            <a:r>
              <a:rPr lang="ru-RU" b="1" dirty="0">
                <a:solidFill>
                  <a:schemeClr val="tx2"/>
                </a:solidFill>
              </a:rPr>
              <a:t>Видение библиотек</a:t>
            </a:r>
            <a:endParaRPr lang="en-US" b="1" dirty="0">
              <a:solidFill>
                <a:schemeClr val="tx2"/>
              </a:solidFill>
            </a:endParaRPr>
          </a:p>
        </p:txBody>
      </p:sp>
      <p:sp>
        <p:nvSpPr>
          <p:cNvPr id="3" name="Content Placeholder 2"/>
          <p:cNvSpPr>
            <a:spLocks noGrp="1"/>
          </p:cNvSpPr>
          <p:nvPr>
            <p:ph idx="1"/>
          </p:nvPr>
        </p:nvSpPr>
        <p:spPr>
          <a:xfrm>
            <a:off x="76200" y="762000"/>
            <a:ext cx="8991600" cy="6096000"/>
          </a:xfrm>
        </p:spPr>
        <p:txBody>
          <a:bodyPr>
            <a:normAutofit fontScale="92500" lnSpcReduction="20000"/>
          </a:bodyPr>
          <a:lstStyle/>
          <a:p>
            <a:pPr marL="0" lvl="0" indent="0">
              <a:lnSpc>
                <a:spcPct val="100000"/>
              </a:lnSpc>
              <a:spcBef>
                <a:spcPts val="600"/>
              </a:spcBef>
              <a:spcAft>
                <a:spcPts val="600"/>
              </a:spcAft>
              <a:buNone/>
            </a:pPr>
            <a:r>
              <a:rPr lang="ru-RU" sz="2600" b="1" dirty="0">
                <a:solidFill>
                  <a:schemeClr val="tx2"/>
                </a:solidFill>
              </a:rPr>
              <a:t>П. </a:t>
            </a:r>
            <a:r>
              <a:rPr lang="en-GB" sz="2600" b="1" dirty="0">
                <a:solidFill>
                  <a:schemeClr val="tx2"/>
                </a:solidFill>
              </a:rPr>
              <a:t>4 </a:t>
            </a:r>
            <a:r>
              <a:rPr lang="ru-RU" sz="2600" b="1" dirty="0">
                <a:solidFill>
                  <a:schemeClr val="tx2"/>
                </a:solidFill>
              </a:rPr>
              <a:t>Какие основные ценности библиотек</a:t>
            </a:r>
            <a:r>
              <a:rPr lang="ru-RU" sz="2600" b="1" dirty="0" smtClean="0">
                <a:solidFill>
                  <a:schemeClr val="tx2"/>
                </a:solidFill>
              </a:rPr>
              <a:t>?</a:t>
            </a:r>
          </a:p>
          <a:p>
            <a:pPr marL="514350" lvl="0" indent="284163">
              <a:spcBef>
                <a:spcPts val="0"/>
              </a:spcBef>
            </a:pPr>
            <a:r>
              <a:rPr lang="ru-RU" sz="2400" dirty="0">
                <a:solidFill>
                  <a:schemeClr val="tx2"/>
                </a:solidFill>
              </a:rPr>
              <a:t>Профессионализм</a:t>
            </a:r>
            <a:endParaRPr lang="en-US" sz="2400" dirty="0">
              <a:solidFill>
                <a:schemeClr val="tx2"/>
              </a:solidFill>
            </a:endParaRPr>
          </a:p>
          <a:p>
            <a:pPr marL="514350" lvl="0" indent="284163">
              <a:spcBef>
                <a:spcPts val="0"/>
              </a:spcBef>
            </a:pPr>
            <a:r>
              <a:rPr lang="ru-RU" sz="2400" dirty="0">
                <a:solidFill>
                  <a:schemeClr val="tx2"/>
                </a:solidFill>
              </a:rPr>
              <a:t>Доступ к информации</a:t>
            </a:r>
            <a:endParaRPr lang="en-US" sz="2400" dirty="0">
              <a:solidFill>
                <a:schemeClr val="tx2"/>
              </a:solidFill>
            </a:endParaRPr>
          </a:p>
          <a:p>
            <a:pPr marL="514350" lvl="0" indent="284163">
              <a:spcBef>
                <a:spcPts val="0"/>
              </a:spcBef>
            </a:pPr>
            <a:r>
              <a:rPr lang="ru-RU" sz="2400" dirty="0">
                <a:solidFill>
                  <a:schemeClr val="tx2"/>
                </a:solidFill>
              </a:rPr>
              <a:t>Открытость</a:t>
            </a:r>
            <a:endParaRPr lang="en-US" sz="2400" dirty="0">
              <a:solidFill>
                <a:schemeClr val="tx2"/>
              </a:solidFill>
            </a:endParaRPr>
          </a:p>
          <a:p>
            <a:pPr marL="514350" lvl="0" indent="284163">
              <a:spcBef>
                <a:spcPts val="0"/>
              </a:spcBef>
            </a:pPr>
            <a:r>
              <a:rPr lang="ru-RU" sz="2400" dirty="0">
                <a:solidFill>
                  <a:schemeClr val="tx2"/>
                </a:solidFill>
              </a:rPr>
              <a:t>Образование и просвещение</a:t>
            </a:r>
            <a:endParaRPr lang="en-US" sz="2400" dirty="0">
              <a:solidFill>
                <a:schemeClr val="tx2"/>
              </a:solidFill>
            </a:endParaRPr>
          </a:p>
          <a:p>
            <a:pPr marL="514350" lvl="0" indent="284163">
              <a:spcBef>
                <a:spcPts val="0"/>
              </a:spcBef>
            </a:pPr>
            <a:r>
              <a:rPr lang="ru-RU" sz="2400" dirty="0">
                <a:solidFill>
                  <a:schemeClr val="tx2"/>
                </a:solidFill>
              </a:rPr>
              <a:t>Развитие науки, поиск истины, развитие </a:t>
            </a:r>
            <a:r>
              <a:rPr lang="ru-RU" sz="2400" dirty="0" smtClean="0">
                <a:solidFill>
                  <a:schemeClr val="tx2"/>
                </a:solidFill>
              </a:rPr>
              <a:t>информационного</a:t>
            </a:r>
            <a:br>
              <a:rPr lang="ru-RU" sz="2400" dirty="0" smtClean="0">
                <a:solidFill>
                  <a:schemeClr val="tx2"/>
                </a:solidFill>
              </a:rPr>
            </a:br>
            <a:r>
              <a:rPr lang="ru-RU" sz="2400" dirty="0" smtClean="0">
                <a:solidFill>
                  <a:schemeClr val="tx2"/>
                </a:solidFill>
              </a:rPr>
              <a:t>    </a:t>
            </a:r>
            <a:r>
              <a:rPr lang="ru-RU" sz="2400" dirty="0">
                <a:solidFill>
                  <a:schemeClr val="tx2"/>
                </a:solidFill>
              </a:rPr>
              <a:t>общества</a:t>
            </a:r>
            <a:endParaRPr lang="en-US" sz="2400" dirty="0">
              <a:solidFill>
                <a:schemeClr val="tx2"/>
              </a:solidFill>
            </a:endParaRPr>
          </a:p>
          <a:p>
            <a:pPr marL="0" lvl="0" indent="0">
              <a:lnSpc>
                <a:spcPct val="100000"/>
              </a:lnSpc>
              <a:spcBef>
                <a:spcPts val="600"/>
              </a:spcBef>
              <a:spcAft>
                <a:spcPts val="600"/>
              </a:spcAft>
              <a:buNone/>
            </a:pPr>
            <a:r>
              <a:rPr lang="ru-RU" sz="2400" b="1" dirty="0" smtClean="0">
                <a:solidFill>
                  <a:schemeClr val="tx2"/>
                </a:solidFill>
              </a:rPr>
              <a:t>П</a:t>
            </a:r>
            <a:r>
              <a:rPr lang="ru-RU" sz="2400" b="1" dirty="0">
                <a:solidFill>
                  <a:schemeClr val="tx2"/>
                </a:solidFill>
              </a:rPr>
              <a:t>. </a:t>
            </a:r>
            <a:r>
              <a:rPr lang="en-GB" sz="2400" b="1" dirty="0">
                <a:solidFill>
                  <a:schemeClr val="tx2"/>
                </a:solidFill>
              </a:rPr>
              <a:t>5 </a:t>
            </a:r>
            <a:r>
              <a:rPr lang="ru-RU" sz="2400" b="1" dirty="0">
                <a:solidFill>
                  <a:schemeClr val="tx2"/>
                </a:solidFill>
              </a:rPr>
              <a:t>Какие у библиотек сильные стороны</a:t>
            </a:r>
            <a:r>
              <a:rPr lang="ru-RU" sz="2400" b="1" dirty="0" smtClean="0">
                <a:solidFill>
                  <a:schemeClr val="tx2"/>
                </a:solidFill>
              </a:rPr>
              <a:t>?</a:t>
            </a:r>
          </a:p>
          <a:p>
            <a:pPr lvl="0"/>
            <a:r>
              <a:rPr lang="ru-RU" sz="2400" dirty="0">
                <a:solidFill>
                  <a:schemeClr val="tx2"/>
                </a:solidFill>
              </a:rPr>
              <a:t>Инновационный менеджмент и высокий профессионализм персонала</a:t>
            </a:r>
            <a:endParaRPr lang="en-US" sz="2400" dirty="0">
              <a:solidFill>
                <a:schemeClr val="tx2"/>
              </a:solidFill>
            </a:endParaRPr>
          </a:p>
          <a:p>
            <a:pPr lvl="0"/>
            <a:r>
              <a:rPr lang="ru-RU" sz="2400" dirty="0">
                <a:solidFill>
                  <a:schemeClr val="tx2"/>
                </a:solidFill>
              </a:rPr>
              <a:t>Наличие доступных и качественных информационных ресурсов, отвечающих интересам пользователей</a:t>
            </a:r>
            <a:endParaRPr lang="en-US" sz="2400" dirty="0">
              <a:solidFill>
                <a:schemeClr val="tx2"/>
              </a:solidFill>
            </a:endParaRPr>
          </a:p>
          <a:p>
            <a:pPr lvl="0"/>
            <a:r>
              <a:rPr lang="ru-RU" sz="2400" dirty="0">
                <a:solidFill>
                  <a:schemeClr val="tx2"/>
                </a:solidFill>
              </a:rPr>
              <a:t>Современная техническая оснащенность библиотеки и развитая инфраструктура межбиблиотечного взаимодействия</a:t>
            </a:r>
            <a:endParaRPr lang="en-US" sz="2400" dirty="0">
              <a:solidFill>
                <a:schemeClr val="tx2"/>
              </a:solidFill>
            </a:endParaRPr>
          </a:p>
          <a:p>
            <a:pPr lvl="0"/>
            <a:r>
              <a:rPr lang="ru-RU" sz="2400" dirty="0">
                <a:solidFill>
                  <a:schemeClr val="tx2"/>
                </a:solidFill>
              </a:rPr>
              <a:t>Привлекательная и комфортная библиотечная среда (удобные для пользователя часы работы, расположение, организация, дизайн и доступность библиотечного пространства, </a:t>
            </a:r>
            <a:r>
              <a:rPr lang="ru-RU" sz="2400" dirty="0" err="1">
                <a:solidFill>
                  <a:schemeClr val="tx2"/>
                </a:solidFill>
              </a:rPr>
              <a:t>инклюзивность</a:t>
            </a:r>
            <a:r>
              <a:rPr lang="ru-RU" sz="2400" dirty="0">
                <a:solidFill>
                  <a:schemeClr val="tx2"/>
                </a:solidFill>
              </a:rPr>
              <a:t>), качество предоставляемых услуг</a:t>
            </a:r>
            <a:endParaRPr lang="en-US" sz="2400" dirty="0">
              <a:solidFill>
                <a:schemeClr val="tx2"/>
              </a:solidFill>
            </a:endParaRPr>
          </a:p>
          <a:p>
            <a:pPr lvl="0"/>
            <a:r>
              <a:rPr lang="ru-RU" sz="2400" dirty="0">
                <a:solidFill>
                  <a:schemeClr val="tx2"/>
                </a:solidFill>
              </a:rPr>
              <a:t>Библиотека как центр сообщества. Способность объединять людей для общения и </a:t>
            </a:r>
            <a:r>
              <a:rPr lang="ru-RU" sz="2400" dirty="0" smtClean="0">
                <a:solidFill>
                  <a:schemeClr val="tx2"/>
                </a:solidFill>
              </a:rPr>
              <a:t>сотрудничества</a:t>
            </a:r>
            <a:endParaRPr lang="en-GB" sz="2400" b="1" dirty="0">
              <a:solidFill>
                <a:schemeClr val="tx2"/>
              </a:solidFill>
            </a:endParaRPr>
          </a:p>
        </p:txBody>
      </p:sp>
    </p:spTree>
    <p:extLst>
      <p:ext uri="{BB962C8B-B14F-4D97-AF65-F5344CB8AC3E}">
        <p14:creationId xmlns:p14="http://schemas.microsoft.com/office/powerpoint/2010/main" val="10908175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76200"/>
            <a:ext cx="7010400" cy="563562"/>
          </a:xfrm>
        </p:spPr>
        <p:txBody>
          <a:bodyPr>
            <a:normAutofit fontScale="90000"/>
          </a:bodyPr>
          <a:lstStyle/>
          <a:p>
            <a:r>
              <a:rPr lang="ru-RU" b="1" dirty="0">
                <a:solidFill>
                  <a:schemeClr val="tx2"/>
                </a:solidFill>
              </a:rPr>
              <a:t>Видение </a:t>
            </a:r>
            <a:r>
              <a:rPr lang="ru-RU" b="1" dirty="0" smtClean="0">
                <a:solidFill>
                  <a:schemeClr val="tx2"/>
                </a:solidFill>
              </a:rPr>
              <a:t>библиотек </a:t>
            </a:r>
            <a:r>
              <a:rPr lang="ru-RU" sz="2700" b="1" dirty="0" smtClean="0">
                <a:solidFill>
                  <a:schemeClr val="tx2"/>
                </a:solidFill>
              </a:rPr>
              <a:t>(продолжение)</a:t>
            </a:r>
            <a:endParaRPr lang="en-US" sz="2700" b="1" dirty="0">
              <a:solidFill>
                <a:schemeClr val="tx2"/>
              </a:solidFill>
            </a:endParaRPr>
          </a:p>
        </p:txBody>
      </p:sp>
      <p:sp>
        <p:nvSpPr>
          <p:cNvPr id="3" name="Content Placeholder 2"/>
          <p:cNvSpPr>
            <a:spLocks noGrp="1"/>
          </p:cNvSpPr>
          <p:nvPr>
            <p:ph idx="1"/>
          </p:nvPr>
        </p:nvSpPr>
        <p:spPr>
          <a:xfrm>
            <a:off x="76200" y="685800"/>
            <a:ext cx="8991600" cy="6096000"/>
          </a:xfrm>
        </p:spPr>
        <p:txBody>
          <a:bodyPr>
            <a:normAutofit fontScale="92500"/>
          </a:bodyPr>
          <a:lstStyle/>
          <a:p>
            <a:pPr marL="0" lvl="0" indent="0">
              <a:lnSpc>
                <a:spcPct val="100000"/>
              </a:lnSpc>
              <a:spcBef>
                <a:spcPts val="600"/>
              </a:spcBef>
              <a:spcAft>
                <a:spcPts val="600"/>
              </a:spcAft>
              <a:buNone/>
            </a:pPr>
            <a:r>
              <a:rPr lang="ru-RU" sz="2400" b="1" dirty="0" smtClean="0">
                <a:solidFill>
                  <a:schemeClr val="tx2"/>
                </a:solidFill>
              </a:rPr>
              <a:t>П</a:t>
            </a:r>
            <a:r>
              <a:rPr lang="ru-RU" sz="2400" b="1" dirty="0">
                <a:solidFill>
                  <a:schemeClr val="tx2"/>
                </a:solidFill>
              </a:rPr>
              <a:t>. </a:t>
            </a:r>
            <a:r>
              <a:rPr lang="en-GB" sz="2400" b="1" dirty="0">
                <a:solidFill>
                  <a:schemeClr val="tx2"/>
                </a:solidFill>
              </a:rPr>
              <a:t>6 </a:t>
            </a:r>
            <a:r>
              <a:rPr lang="ru-RU" sz="2400" b="1" dirty="0">
                <a:solidFill>
                  <a:schemeClr val="tx2"/>
                </a:solidFill>
              </a:rPr>
              <a:t>Чему библиотеки должны уделять больше внимания</a:t>
            </a:r>
            <a:r>
              <a:rPr lang="ru-RU" sz="2400" b="1" dirty="0" smtClean="0">
                <a:solidFill>
                  <a:schemeClr val="tx2"/>
                </a:solidFill>
              </a:rPr>
              <a:t>?</a:t>
            </a:r>
          </a:p>
          <a:p>
            <a:pPr marL="461963" lvl="0" indent="452438">
              <a:spcBef>
                <a:spcPts val="0"/>
              </a:spcBef>
            </a:pPr>
            <a:r>
              <a:rPr lang="ru-RU" sz="2400" dirty="0">
                <a:solidFill>
                  <a:schemeClr val="tx2"/>
                </a:solidFill>
              </a:rPr>
              <a:t>Совершенствование организационной структуры </a:t>
            </a:r>
            <a:r>
              <a:rPr lang="ru-RU" sz="2400" dirty="0" smtClean="0">
                <a:solidFill>
                  <a:schemeClr val="tx2"/>
                </a:solidFill>
              </a:rPr>
              <a:t>и</a:t>
            </a:r>
            <a:br>
              <a:rPr lang="ru-RU" sz="2400" dirty="0" smtClean="0">
                <a:solidFill>
                  <a:schemeClr val="tx2"/>
                </a:solidFill>
              </a:rPr>
            </a:br>
            <a:r>
              <a:rPr lang="ru-RU" sz="2400" dirty="0" smtClean="0">
                <a:solidFill>
                  <a:schemeClr val="tx2"/>
                </a:solidFill>
              </a:rPr>
              <a:t>       управления </a:t>
            </a:r>
            <a:r>
              <a:rPr lang="ru-RU" sz="2400" dirty="0">
                <a:solidFill>
                  <a:schemeClr val="tx2"/>
                </a:solidFill>
              </a:rPr>
              <a:t>библиотекой</a:t>
            </a:r>
            <a:endParaRPr lang="en-US" sz="2400" dirty="0">
              <a:solidFill>
                <a:schemeClr val="tx2"/>
              </a:solidFill>
            </a:endParaRPr>
          </a:p>
          <a:p>
            <a:pPr marL="461963" lvl="0" indent="452438">
              <a:spcBef>
                <a:spcPts val="0"/>
              </a:spcBef>
            </a:pPr>
            <a:r>
              <a:rPr lang="ru-RU" sz="2400" dirty="0">
                <a:solidFill>
                  <a:schemeClr val="tx2"/>
                </a:solidFill>
              </a:rPr>
              <a:t>Непрерывное повышение квалификации персонала</a:t>
            </a:r>
            <a:endParaRPr lang="en-US" sz="2400" dirty="0">
              <a:solidFill>
                <a:schemeClr val="tx2"/>
              </a:solidFill>
            </a:endParaRPr>
          </a:p>
          <a:p>
            <a:pPr marL="461963" lvl="0" indent="452438">
              <a:spcBef>
                <a:spcPts val="0"/>
              </a:spcBef>
            </a:pPr>
            <a:r>
              <a:rPr lang="ru-RU" sz="2400" dirty="0">
                <a:solidFill>
                  <a:schemeClr val="tx2"/>
                </a:solidFill>
              </a:rPr>
              <a:t>Развитие библиотечных информационных ресурсов</a:t>
            </a:r>
            <a:endParaRPr lang="en-US" sz="2400" dirty="0">
              <a:solidFill>
                <a:schemeClr val="tx2"/>
              </a:solidFill>
            </a:endParaRPr>
          </a:p>
          <a:p>
            <a:pPr marL="461963" lvl="0" indent="452438">
              <a:spcBef>
                <a:spcPts val="0"/>
              </a:spcBef>
            </a:pPr>
            <a:r>
              <a:rPr lang="ru-RU" sz="2400" dirty="0">
                <a:solidFill>
                  <a:schemeClr val="tx2"/>
                </a:solidFill>
              </a:rPr>
              <a:t>Совершенствование форм обслуживания и взаимодействия </a:t>
            </a:r>
            <a:r>
              <a:rPr lang="ru-RU" sz="2400" dirty="0" smtClean="0">
                <a:solidFill>
                  <a:schemeClr val="tx2"/>
                </a:solidFill>
              </a:rPr>
              <a:t/>
            </a:r>
            <a:br>
              <a:rPr lang="ru-RU" sz="2400" dirty="0" smtClean="0">
                <a:solidFill>
                  <a:schemeClr val="tx2"/>
                </a:solidFill>
              </a:rPr>
            </a:br>
            <a:r>
              <a:rPr lang="ru-RU" sz="2400" dirty="0" smtClean="0">
                <a:solidFill>
                  <a:schemeClr val="tx2"/>
                </a:solidFill>
              </a:rPr>
              <a:t>       с </a:t>
            </a:r>
            <a:r>
              <a:rPr lang="ru-RU" sz="2400" dirty="0">
                <a:solidFill>
                  <a:schemeClr val="tx2"/>
                </a:solidFill>
              </a:rPr>
              <a:t>пользователем</a:t>
            </a:r>
            <a:endParaRPr lang="en-US" sz="2400" dirty="0">
              <a:solidFill>
                <a:schemeClr val="tx2"/>
              </a:solidFill>
            </a:endParaRPr>
          </a:p>
          <a:p>
            <a:pPr marL="461963" lvl="0" indent="452438">
              <a:spcBef>
                <a:spcPts val="0"/>
              </a:spcBef>
            </a:pPr>
            <a:r>
              <a:rPr lang="ru-RU" sz="2400" dirty="0">
                <a:solidFill>
                  <a:schemeClr val="tx2"/>
                </a:solidFill>
              </a:rPr>
              <a:t>Участие в жизни сообщества, которому принадлежит </a:t>
            </a:r>
            <a:r>
              <a:rPr lang="ru-RU" sz="2400" dirty="0" smtClean="0">
                <a:solidFill>
                  <a:schemeClr val="tx2"/>
                </a:solidFill>
              </a:rPr>
              <a:t/>
            </a:r>
            <a:br>
              <a:rPr lang="ru-RU" sz="2400" dirty="0" smtClean="0">
                <a:solidFill>
                  <a:schemeClr val="tx2"/>
                </a:solidFill>
              </a:rPr>
            </a:br>
            <a:r>
              <a:rPr lang="ru-RU" sz="2400" dirty="0" smtClean="0">
                <a:solidFill>
                  <a:schemeClr val="tx2"/>
                </a:solidFill>
              </a:rPr>
              <a:t>      библиотека</a:t>
            </a:r>
            <a:endParaRPr lang="en-US" sz="2400" dirty="0">
              <a:solidFill>
                <a:schemeClr val="tx2"/>
              </a:solidFill>
            </a:endParaRPr>
          </a:p>
          <a:p>
            <a:pPr marL="0" lvl="0" indent="0">
              <a:lnSpc>
                <a:spcPct val="100000"/>
              </a:lnSpc>
              <a:spcBef>
                <a:spcPts val="600"/>
              </a:spcBef>
              <a:spcAft>
                <a:spcPts val="600"/>
              </a:spcAft>
              <a:buNone/>
            </a:pPr>
            <a:r>
              <a:rPr lang="ru-RU" sz="2400" b="1" dirty="0" smtClean="0">
                <a:solidFill>
                  <a:schemeClr val="tx2"/>
                </a:solidFill>
              </a:rPr>
              <a:t>П</a:t>
            </a:r>
            <a:r>
              <a:rPr lang="ru-RU" sz="2400" b="1" dirty="0">
                <a:solidFill>
                  <a:schemeClr val="tx2"/>
                </a:solidFill>
              </a:rPr>
              <a:t>. </a:t>
            </a:r>
            <a:r>
              <a:rPr lang="en-GB" sz="2400" b="1" dirty="0">
                <a:solidFill>
                  <a:schemeClr val="tx2"/>
                </a:solidFill>
              </a:rPr>
              <a:t>7 </a:t>
            </a:r>
            <a:r>
              <a:rPr lang="ru-RU" sz="2400" b="1" dirty="0">
                <a:solidFill>
                  <a:schemeClr val="tx2"/>
                </a:solidFill>
              </a:rPr>
              <a:t>Чему библиотеки должны уделять меньше внимания</a:t>
            </a:r>
            <a:r>
              <a:rPr lang="en-GB" sz="2400" b="1" dirty="0" smtClean="0">
                <a:solidFill>
                  <a:schemeClr val="tx2"/>
                </a:solidFill>
              </a:rPr>
              <a:t>?</a:t>
            </a:r>
            <a:endParaRPr lang="ru-RU" sz="2400" b="1" dirty="0" smtClean="0">
              <a:solidFill>
                <a:schemeClr val="tx2"/>
              </a:solidFill>
            </a:endParaRPr>
          </a:p>
          <a:p>
            <a:pPr marL="461963" lvl="0" indent="398463">
              <a:spcBef>
                <a:spcPts val="0"/>
              </a:spcBef>
            </a:pPr>
            <a:r>
              <a:rPr lang="ru-RU" sz="2400" dirty="0">
                <a:solidFill>
                  <a:schemeClr val="tx2"/>
                </a:solidFill>
              </a:rPr>
              <a:t>Предоставление платных услуг</a:t>
            </a:r>
            <a:endParaRPr lang="en-US" sz="2400" dirty="0">
              <a:solidFill>
                <a:schemeClr val="tx2"/>
              </a:solidFill>
            </a:endParaRPr>
          </a:p>
          <a:p>
            <a:pPr marL="461963" lvl="0" indent="398463">
              <a:spcBef>
                <a:spcPts val="0"/>
              </a:spcBef>
            </a:pPr>
            <a:r>
              <a:rPr lang="kk-KZ" sz="2400" dirty="0">
                <a:solidFill>
                  <a:schemeClr val="tx2"/>
                </a:solidFill>
              </a:rPr>
              <a:t>Приобретение многоэкземплярной печатной учебной литературы</a:t>
            </a:r>
            <a:endParaRPr lang="en-US" sz="2400" dirty="0">
              <a:solidFill>
                <a:schemeClr val="tx2"/>
              </a:solidFill>
            </a:endParaRPr>
          </a:p>
          <a:p>
            <a:pPr marL="461963" lvl="0" indent="398463">
              <a:spcBef>
                <a:spcPts val="0"/>
              </a:spcBef>
            </a:pPr>
            <a:r>
              <a:rPr lang="ru-RU" sz="2400" dirty="0">
                <a:solidFill>
                  <a:schemeClr val="tx2"/>
                </a:solidFill>
              </a:rPr>
              <a:t>Ведение карточных каталогов</a:t>
            </a:r>
            <a:endParaRPr lang="en-US" sz="2400" dirty="0">
              <a:solidFill>
                <a:schemeClr val="tx2"/>
              </a:solidFill>
            </a:endParaRPr>
          </a:p>
          <a:p>
            <a:pPr marL="461963" lvl="0" indent="398463">
              <a:spcBef>
                <a:spcPts val="0"/>
              </a:spcBef>
            </a:pPr>
            <a:r>
              <a:rPr lang="ru-RU" sz="2400" dirty="0">
                <a:solidFill>
                  <a:schemeClr val="tx2"/>
                </a:solidFill>
              </a:rPr>
              <a:t>Проведение занятий по формированию </a:t>
            </a:r>
            <a:r>
              <a:rPr lang="ru-RU" sz="2400" dirty="0" smtClean="0">
                <a:solidFill>
                  <a:schemeClr val="tx2"/>
                </a:solidFill>
              </a:rPr>
              <a:t>информационной</a:t>
            </a:r>
            <a:br>
              <a:rPr lang="ru-RU" sz="2400" dirty="0" smtClean="0">
                <a:solidFill>
                  <a:schemeClr val="tx2"/>
                </a:solidFill>
              </a:rPr>
            </a:br>
            <a:r>
              <a:rPr lang="ru-RU" sz="2400" dirty="0" smtClean="0">
                <a:solidFill>
                  <a:schemeClr val="tx2"/>
                </a:solidFill>
              </a:rPr>
              <a:t>       </a:t>
            </a:r>
            <a:r>
              <a:rPr lang="ru-RU" sz="2400" dirty="0">
                <a:solidFill>
                  <a:schemeClr val="tx2"/>
                </a:solidFill>
              </a:rPr>
              <a:t>грамотности в традиционной форме</a:t>
            </a:r>
            <a:endParaRPr lang="en-US" sz="2400" dirty="0">
              <a:solidFill>
                <a:schemeClr val="tx2"/>
              </a:solidFill>
            </a:endParaRPr>
          </a:p>
          <a:p>
            <a:pPr marL="461963" lvl="0" indent="398463">
              <a:spcBef>
                <a:spcPts val="0"/>
              </a:spcBef>
            </a:pPr>
            <a:r>
              <a:rPr lang="ru-RU" sz="2400" dirty="0">
                <a:solidFill>
                  <a:schemeClr val="tx2"/>
                </a:solidFill>
              </a:rPr>
              <a:t>Мероприятия и услуги библиотеки, которые проводятся и </a:t>
            </a:r>
            <a:r>
              <a:rPr lang="ru-RU" sz="2400" dirty="0" smtClean="0">
                <a:solidFill>
                  <a:schemeClr val="tx2"/>
                </a:solidFill>
              </a:rPr>
              <a:t/>
            </a:r>
            <a:br>
              <a:rPr lang="ru-RU" sz="2400" dirty="0" smtClean="0">
                <a:solidFill>
                  <a:schemeClr val="tx2"/>
                </a:solidFill>
              </a:rPr>
            </a:br>
            <a:r>
              <a:rPr lang="ru-RU" sz="2400" dirty="0" smtClean="0">
                <a:solidFill>
                  <a:schemeClr val="tx2"/>
                </a:solidFill>
              </a:rPr>
              <a:t>      предлагаются </a:t>
            </a:r>
            <a:r>
              <a:rPr lang="ru-RU" sz="2400" dirty="0">
                <a:solidFill>
                  <a:schemeClr val="tx2"/>
                </a:solidFill>
              </a:rPr>
              <a:t>только для «галочки» </a:t>
            </a:r>
            <a:endParaRPr lang="en-US" sz="2400" dirty="0">
              <a:solidFill>
                <a:schemeClr val="tx2"/>
              </a:solidFill>
            </a:endParaRPr>
          </a:p>
          <a:p>
            <a:pPr marL="0" lvl="0" indent="0">
              <a:lnSpc>
                <a:spcPct val="100000"/>
              </a:lnSpc>
              <a:spcBef>
                <a:spcPts val="600"/>
              </a:spcBef>
              <a:spcAft>
                <a:spcPts val="600"/>
              </a:spcAft>
              <a:buNone/>
            </a:pPr>
            <a:endParaRPr lang="en-GB" sz="2400" b="1" dirty="0">
              <a:solidFill>
                <a:schemeClr val="tx2"/>
              </a:solidFill>
            </a:endParaRPr>
          </a:p>
        </p:txBody>
      </p:sp>
    </p:spTree>
    <p:extLst>
      <p:ext uri="{BB962C8B-B14F-4D97-AF65-F5344CB8AC3E}">
        <p14:creationId xmlns:p14="http://schemas.microsoft.com/office/powerpoint/2010/main" val="1275682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63562"/>
          </a:xfrm>
        </p:spPr>
        <p:txBody>
          <a:bodyPr>
            <a:normAutofit fontScale="90000"/>
          </a:bodyPr>
          <a:lstStyle/>
          <a:p>
            <a:r>
              <a:rPr lang="ru-RU" b="1" dirty="0">
                <a:solidFill>
                  <a:schemeClr val="tx2"/>
                </a:solidFill>
              </a:rPr>
              <a:t>Проблемы</a:t>
            </a:r>
            <a:endParaRPr lang="en-US" b="1" dirty="0">
              <a:solidFill>
                <a:schemeClr val="tx2"/>
              </a:solidFill>
            </a:endParaRPr>
          </a:p>
        </p:txBody>
      </p:sp>
      <p:sp>
        <p:nvSpPr>
          <p:cNvPr id="3" name="Content Placeholder 2"/>
          <p:cNvSpPr>
            <a:spLocks noGrp="1"/>
          </p:cNvSpPr>
          <p:nvPr>
            <p:ph idx="1"/>
          </p:nvPr>
        </p:nvSpPr>
        <p:spPr>
          <a:xfrm>
            <a:off x="76200" y="685800"/>
            <a:ext cx="8991600" cy="6019800"/>
          </a:xfrm>
        </p:spPr>
        <p:txBody>
          <a:bodyPr>
            <a:normAutofit lnSpcReduction="10000"/>
          </a:bodyPr>
          <a:lstStyle/>
          <a:p>
            <a:pPr marL="0" lvl="0" indent="0">
              <a:lnSpc>
                <a:spcPct val="100000"/>
              </a:lnSpc>
              <a:spcBef>
                <a:spcPts val="600"/>
              </a:spcBef>
              <a:spcAft>
                <a:spcPts val="600"/>
              </a:spcAft>
              <a:buNone/>
            </a:pPr>
            <a:r>
              <a:rPr lang="ru-RU" sz="2400" b="1" dirty="0">
                <a:solidFill>
                  <a:schemeClr val="tx2"/>
                </a:solidFill>
              </a:rPr>
              <a:t>П. </a:t>
            </a:r>
            <a:r>
              <a:rPr lang="en-GB" sz="2400" b="1" dirty="0">
                <a:solidFill>
                  <a:schemeClr val="tx2"/>
                </a:solidFill>
              </a:rPr>
              <a:t>8 </a:t>
            </a:r>
            <a:r>
              <a:rPr lang="ru-RU" sz="2400" b="1" dirty="0">
                <a:solidFill>
                  <a:schemeClr val="tx2"/>
                </a:solidFill>
              </a:rPr>
              <a:t>Основные проблемы </a:t>
            </a:r>
            <a:r>
              <a:rPr lang="ru-RU" sz="2400" b="1" dirty="0" smtClean="0">
                <a:solidFill>
                  <a:schemeClr val="tx2"/>
                </a:solidFill>
              </a:rPr>
              <a:t>общества</a:t>
            </a:r>
          </a:p>
          <a:p>
            <a:pPr marL="461963" lvl="0" indent="398463">
              <a:spcBef>
                <a:spcPts val="0"/>
              </a:spcBef>
            </a:pPr>
            <a:r>
              <a:rPr lang="ru-RU" sz="2200" dirty="0">
                <a:solidFill>
                  <a:schemeClr val="tx2"/>
                </a:solidFill>
              </a:rPr>
              <a:t>Социальные проблемы: проблема сохранения мира на земле</a:t>
            </a:r>
            <a:r>
              <a:rPr lang="ru-RU" sz="2200" dirty="0" smtClean="0">
                <a:solidFill>
                  <a:schemeClr val="tx2"/>
                </a:solidFill>
              </a:rPr>
              <a:t>,</a:t>
            </a:r>
            <a:br>
              <a:rPr lang="ru-RU" sz="2200" dirty="0" smtClean="0">
                <a:solidFill>
                  <a:schemeClr val="tx2"/>
                </a:solidFill>
              </a:rPr>
            </a:br>
            <a:r>
              <a:rPr lang="ru-RU" sz="2200" dirty="0" smtClean="0">
                <a:solidFill>
                  <a:schemeClr val="tx2"/>
                </a:solidFill>
              </a:rPr>
              <a:t>      </a:t>
            </a:r>
            <a:r>
              <a:rPr lang="ru-RU" sz="2200" dirty="0">
                <a:solidFill>
                  <a:schemeClr val="tx2"/>
                </a:solidFill>
              </a:rPr>
              <a:t>международный терроризм, загрязнение окружающей среды, </a:t>
            </a:r>
            <a:r>
              <a:rPr lang="ru-RU" sz="2200" dirty="0" smtClean="0">
                <a:solidFill>
                  <a:schemeClr val="tx2"/>
                </a:solidFill>
              </a:rPr>
              <a:t/>
            </a:r>
            <a:br>
              <a:rPr lang="ru-RU" sz="2200" dirty="0" smtClean="0">
                <a:solidFill>
                  <a:schemeClr val="tx2"/>
                </a:solidFill>
              </a:rPr>
            </a:br>
            <a:r>
              <a:rPr lang="ru-RU" sz="2200" dirty="0" smtClean="0">
                <a:solidFill>
                  <a:schemeClr val="tx2"/>
                </a:solidFill>
              </a:rPr>
              <a:t>      культ </a:t>
            </a:r>
            <a:r>
              <a:rPr lang="ru-RU" sz="2200" dirty="0">
                <a:solidFill>
                  <a:schemeClr val="tx2"/>
                </a:solidFill>
              </a:rPr>
              <a:t>денег и потребления, проблема сохранения нравственных и </a:t>
            </a:r>
            <a:r>
              <a:rPr lang="ru-RU" sz="2200" dirty="0" smtClean="0">
                <a:solidFill>
                  <a:schemeClr val="tx2"/>
                </a:solidFill>
              </a:rPr>
              <a:t/>
            </a:r>
            <a:br>
              <a:rPr lang="ru-RU" sz="2200" dirty="0" smtClean="0">
                <a:solidFill>
                  <a:schemeClr val="tx2"/>
                </a:solidFill>
              </a:rPr>
            </a:br>
            <a:r>
              <a:rPr lang="ru-RU" sz="2200" dirty="0" smtClean="0">
                <a:solidFill>
                  <a:schemeClr val="tx2"/>
                </a:solidFill>
              </a:rPr>
              <a:t>      культурных </a:t>
            </a:r>
            <a:r>
              <a:rPr lang="ru-RU" sz="2200" dirty="0">
                <a:solidFill>
                  <a:schemeClr val="tx2"/>
                </a:solidFill>
              </a:rPr>
              <a:t>ценностей, социальное расслоение, популизм, </a:t>
            </a:r>
            <a:r>
              <a:rPr lang="ru-RU" sz="2200" dirty="0" smtClean="0">
                <a:solidFill>
                  <a:schemeClr val="tx2"/>
                </a:solidFill>
              </a:rPr>
              <a:t/>
            </a:r>
            <a:br>
              <a:rPr lang="ru-RU" sz="2200" dirty="0" smtClean="0">
                <a:solidFill>
                  <a:schemeClr val="tx2"/>
                </a:solidFill>
              </a:rPr>
            </a:br>
            <a:r>
              <a:rPr lang="ru-RU" sz="2200" dirty="0" smtClean="0">
                <a:solidFill>
                  <a:schemeClr val="tx2"/>
                </a:solidFill>
              </a:rPr>
              <a:t>      коррупция</a:t>
            </a:r>
            <a:endParaRPr lang="en-US" sz="2200" dirty="0">
              <a:solidFill>
                <a:schemeClr val="tx2"/>
              </a:solidFill>
            </a:endParaRPr>
          </a:p>
          <a:p>
            <a:pPr marL="461963" lvl="0" indent="398463">
              <a:spcBef>
                <a:spcPts val="0"/>
              </a:spcBef>
            </a:pPr>
            <a:r>
              <a:rPr lang="ru-RU" sz="2200" dirty="0">
                <a:solidFill>
                  <a:schemeClr val="tx2"/>
                </a:solidFill>
              </a:rPr>
              <a:t>Проблема получения качественного образования</a:t>
            </a:r>
            <a:endParaRPr lang="en-US" sz="2200" dirty="0">
              <a:solidFill>
                <a:schemeClr val="tx2"/>
              </a:solidFill>
            </a:endParaRPr>
          </a:p>
          <a:p>
            <a:pPr marL="461963" lvl="0" indent="398463">
              <a:spcBef>
                <a:spcPts val="0"/>
              </a:spcBef>
            </a:pPr>
            <a:r>
              <a:rPr lang="ru-RU" sz="2200" dirty="0">
                <a:solidFill>
                  <a:schemeClr val="tx2"/>
                </a:solidFill>
              </a:rPr>
              <a:t>Барьеры на пути внедрения инноваций</a:t>
            </a:r>
            <a:endParaRPr lang="en-US" sz="2200" dirty="0">
              <a:solidFill>
                <a:schemeClr val="tx2"/>
              </a:solidFill>
            </a:endParaRPr>
          </a:p>
          <a:p>
            <a:pPr marL="461963" lvl="0" indent="398463">
              <a:spcBef>
                <a:spcPts val="0"/>
              </a:spcBef>
            </a:pPr>
            <a:r>
              <a:rPr lang="ru-RU" sz="2200" dirty="0">
                <a:solidFill>
                  <a:schemeClr val="tx2"/>
                </a:solidFill>
              </a:rPr>
              <a:t>Низкая информационная грамотность</a:t>
            </a:r>
            <a:endParaRPr lang="en-US" sz="2200" dirty="0">
              <a:solidFill>
                <a:schemeClr val="tx2"/>
              </a:solidFill>
            </a:endParaRPr>
          </a:p>
          <a:p>
            <a:pPr marL="461963" lvl="0" indent="398463">
              <a:spcBef>
                <a:spcPts val="0"/>
              </a:spcBef>
            </a:pPr>
            <a:r>
              <a:rPr lang="ru-RU" sz="2200" dirty="0">
                <a:solidFill>
                  <a:schemeClr val="tx2"/>
                </a:solidFill>
              </a:rPr>
              <a:t>Социальный статус профессии библиотекаря и библиотеки</a:t>
            </a:r>
            <a:endParaRPr lang="en-US" sz="2200" dirty="0">
              <a:solidFill>
                <a:schemeClr val="tx2"/>
              </a:solidFill>
            </a:endParaRPr>
          </a:p>
          <a:p>
            <a:pPr marL="0" lvl="0" indent="0">
              <a:lnSpc>
                <a:spcPct val="100000"/>
              </a:lnSpc>
              <a:spcBef>
                <a:spcPts val="600"/>
              </a:spcBef>
              <a:spcAft>
                <a:spcPts val="600"/>
              </a:spcAft>
              <a:buNone/>
            </a:pPr>
            <a:r>
              <a:rPr lang="ru-RU" sz="2400" b="1" dirty="0" smtClean="0">
                <a:solidFill>
                  <a:schemeClr val="tx2"/>
                </a:solidFill>
              </a:rPr>
              <a:t>П</a:t>
            </a:r>
            <a:r>
              <a:rPr lang="ru-RU" sz="2400" b="1" dirty="0">
                <a:solidFill>
                  <a:schemeClr val="tx2"/>
                </a:solidFill>
              </a:rPr>
              <a:t>. </a:t>
            </a:r>
            <a:r>
              <a:rPr lang="en-GB" sz="2400" b="1" dirty="0">
                <a:solidFill>
                  <a:schemeClr val="tx2"/>
                </a:solidFill>
              </a:rPr>
              <a:t>9 </a:t>
            </a:r>
            <a:r>
              <a:rPr lang="ru-RU" sz="2400" b="1" dirty="0">
                <a:solidFill>
                  <a:schemeClr val="tx2"/>
                </a:solidFill>
              </a:rPr>
              <a:t>Основные проблемы </a:t>
            </a:r>
            <a:r>
              <a:rPr lang="ru-RU" sz="2400" b="1" dirty="0" smtClean="0">
                <a:solidFill>
                  <a:schemeClr val="tx2"/>
                </a:solidFill>
              </a:rPr>
              <a:t>библиотек</a:t>
            </a:r>
          </a:p>
          <a:p>
            <a:pPr marL="461963" lvl="0" indent="398463"/>
            <a:r>
              <a:rPr lang="ru-RU" sz="2200" dirty="0">
                <a:solidFill>
                  <a:schemeClr val="tx2"/>
                </a:solidFill>
              </a:rPr>
              <a:t>Отсутствие у правительственных и государственных </a:t>
            </a:r>
            <a:r>
              <a:rPr lang="ru-RU" sz="2200" dirty="0" smtClean="0">
                <a:solidFill>
                  <a:schemeClr val="tx2"/>
                </a:solidFill>
              </a:rPr>
              <a:t>органов</a:t>
            </a:r>
            <a:br>
              <a:rPr lang="ru-RU" sz="2200" dirty="0" smtClean="0">
                <a:solidFill>
                  <a:schemeClr val="tx2"/>
                </a:solidFill>
              </a:rPr>
            </a:br>
            <a:r>
              <a:rPr lang="ru-RU" sz="2200" dirty="0" smtClean="0">
                <a:solidFill>
                  <a:schemeClr val="tx2"/>
                </a:solidFill>
              </a:rPr>
              <a:t>         </a:t>
            </a:r>
            <a:r>
              <a:rPr lang="ru-RU" sz="2200" dirty="0">
                <a:solidFill>
                  <a:schemeClr val="tx2"/>
                </a:solidFill>
              </a:rPr>
              <a:t>понимания ценности и значимости библиотек и их миссии в </a:t>
            </a:r>
            <a:r>
              <a:rPr lang="ru-RU" sz="2200" dirty="0" smtClean="0">
                <a:solidFill>
                  <a:schemeClr val="tx2"/>
                </a:solidFill>
              </a:rPr>
              <a:t/>
            </a:r>
            <a:br>
              <a:rPr lang="ru-RU" sz="2200" dirty="0" smtClean="0">
                <a:solidFill>
                  <a:schemeClr val="tx2"/>
                </a:solidFill>
              </a:rPr>
            </a:br>
            <a:r>
              <a:rPr lang="ru-RU" sz="2200" dirty="0" smtClean="0">
                <a:solidFill>
                  <a:schemeClr val="tx2"/>
                </a:solidFill>
              </a:rPr>
              <a:t>         обществе</a:t>
            </a:r>
            <a:r>
              <a:rPr lang="ru-RU" sz="2200" dirty="0">
                <a:solidFill>
                  <a:schemeClr val="tx2"/>
                </a:solidFill>
              </a:rPr>
              <a:t>. Отсутствие системного подхода к решению проблем </a:t>
            </a:r>
            <a:r>
              <a:rPr lang="ru-RU" sz="2200" dirty="0" smtClean="0">
                <a:solidFill>
                  <a:schemeClr val="tx2"/>
                </a:solidFill>
              </a:rPr>
              <a:t/>
            </a:r>
            <a:br>
              <a:rPr lang="ru-RU" sz="2200" dirty="0" smtClean="0">
                <a:solidFill>
                  <a:schemeClr val="tx2"/>
                </a:solidFill>
              </a:rPr>
            </a:br>
            <a:r>
              <a:rPr lang="ru-RU" sz="2200" dirty="0" smtClean="0">
                <a:solidFill>
                  <a:schemeClr val="tx2"/>
                </a:solidFill>
              </a:rPr>
              <a:t>         библиотечной </a:t>
            </a:r>
            <a:r>
              <a:rPr lang="ru-RU" sz="2200" dirty="0">
                <a:solidFill>
                  <a:schemeClr val="tx2"/>
                </a:solidFill>
              </a:rPr>
              <a:t>отрасли</a:t>
            </a:r>
            <a:endParaRPr lang="en-US" sz="2200" dirty="0">
              <a:solidFill>
                <a:schemeClr val="tx2"/>
              </a:solidFill>
            </a:endParaRPr>
          </a:p>
          <a:p>
            <a:pPr marL="461963" lvl="0" indent="398463"/>
            <a:r>
              <a:rPr lang="ru-RU" sz="2200" dirty="0">
                <a:solidFill>
                  <a:schemeClr val="tx2"/>
                </a:solidFill>
              </a:rPr>
              <a:t>Недостаточное финансирование</a:t>
            </a:r>
            <a:endParaRPr lang="en-US" sz="2200" dirty="0">
              <a:solidFill>
                <a:schemeClr val="tx2"/>
              </a:solidFill>
            </a:endParaRPr>
          </a:p>
          <a:p>
            <a:pPr marL="0" indent="0">
              <a:lnSpc>
                <a:spcPct val="100000"/>
              </a:lnSpc>
              <a:spcBef>
                <a:spcPts val="600"/>
              </a:spcBef>
              <a:spcAft>
                <a:spcPts val="600"/>
              </a:spcAft>
              <a:buNone/>
            </a:pPr>
            <a:r>
              <a:rPr lang="ru-RU" sz="2400" b="1" dirty="0" smtClean="0">
                <a:solidFill>
                  <a:schemeClr val="tx2"/>
                </a:solidFill>
              </a:rPr>
              <a:t>П</a:t>
            </a:r>
            <a:r>
              <a:rPr lang="ru-RU" sz="2400" b="1" dirty="0">
                <a:solidFill>
                  <a:schemeClr val="tx2"/>
                </a:solidFill>
              </a:rPr>
              <a:t>. </a:t>
            </a:r>
            <a:r>
              <a:rPr lang="en-GB" sz="2400" b="1" dirty="0">
                <a:solidFill>
                  <a:schemeClr val="tx2"/>
                </a:solidFill>
              </a:rPr>
              <a:t>10 </a:t>
            </a:r>
            <a:r>
              <a:rPr lang="ru-RU" sz="2400" b="1" dirty="0">
                <a:solidFill>
                  <a:schemeClr val="tx2"/>
                </a:solidFill>
              </a:rPr>
              <a:t>Ваши профессиональные проблемы</a:t>
            </a:r>
            <a:endParaRPr lang="en-GB" sz="2400" b="1" dirty="0">
              <a:solidFill>
                <a:schemeClr val="tx2"/>
              </a:solidFill>
            </a:endParaRPr>
          </a:p>
        </p:txBody>
      </p:sp>
    </p:spTree>
    <p:extLst>
      <p:ext uri="{BB962C8B-B14F-4D97-AF65-F5344CB8AC3E}">
        <p14:creationId xmlns:p14="http://schemas.microsoft.com/office/powerpoint/2010/main" val="26818686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63562"/>
          </a:xfrm>
        </p:spPr>
        <p:txBody>
          <a:bodyPr>
            <a:normAutofit fontScale="90000"/>
          </a:bodyPr>
          <a:lstStyle/>
          <a:p>
            <a:r>
              <a:rPr lang="ru-RU" b="1" dirty="0" smtClean="0">
                <a:solidFill>
                  <a:schemeClr val="tx2"/>
                </a:solidFill>
              </a:rPr>
              <a:t>Проблемы </a:t>
            </a:r>
            <a:r>
              <a:rPr lang="ru-RU" sz="2700" b="1" dirty="0" smtClean="0">
                <a:solidFill>
                  <a:schemeClr val="tx2"/>
                </a:solidFill>
              </a:rPr>
              <a:t>(продолжение)</a:t>
            </a:r>
            <a:endParaRPr lang="en-US" sz="2700" b="1" dirty="0">
              <a:solidFill>
                <a:schemeClr val="tx2"/>
              </a:solidFill>
            </a:endParaRPr>
          </a:p>
        </p:txBody>
      </p:sp>
      <p:sp>
        <p:nvSpPr>
          <p:cNvPr id="3" name="Content Placeholder 2"/>
          <p:cNvSpPr>
            <a:spLocks noGrp="1"/>
          </p:cNvSpPr>
          <p:nvPr>
            <p:ph idx="1"/>
          </p:nvPr>
        </p:nvSpPr>
        <p:spPr>
          <a:xfrm>
            <a:off x="76200" y="914400"/>
            <a:ext cx="8991600" cy="4876800"/>
          </a:xfrm>
        </p:spPr>
        <p:txBody>
          <a:bodyPr>
            <a:normAutofit/>
          </a:bodyPr>
          <a:lstStyle/>
          <a:p>
            <a:pPr marL="0" indent="0">
              <a:lnSpc>
                <a:spcPct val="100000"/>
              </a:lnSpc>
              <a:spcBef>
                <a:spcPts val="600"/>
              </a:spcBef>
              <a:spcAft>
                <a:spcPts val="600"/>
              </a:spcAft>
              <a:buNone/>
            </a:pPr>
            <a:r>
              <a:rPr lang="ru-RU" sz="2400" b="1" dirty="0" smtClean="0">
                <a:solidFill>
                  <a:schemeClr val="tx2"/>
                </a:solidFill>
              </a:rPr>
              <a:t>П</a:t>
            </a:r>
            <a:r>
              <a:rPr lang="ru-RU" sz="2400" b="1" dirty="0">
                <a:solidFill>
                  <a:schemeClr val="tx2"/>
                </a:solidFill>
              </a:rPr>
              <a:t>. </a:t>
            </a:r>
            <a:r>
              <a:rPr lang="en-GB" sz="2400" b="1" dirty="0">
                <a:solidFill>
                  <a:schemeClr val="tx2"/>
                </a:solidFill>
              </a:rPr>
              <a:t>10 </a:t>
            </a:r>
            <a:r>
              <a:rPr lang="ru-RU" sz="2400" b="1" dirty="0">
                <a:solidFill>
                  <a:schemeClr val="tx2"/>
                </a:solidFill>
              </a:rPr>
              <a:t>Ваши профессиональные </a:t>
            </a:r>
            <a:r>
              <a:rPr lang="ru-RU" sz="2400" b="1" dirty="0" smtClean="0">
                <a:solidFill>
                  <a:schemeClr val="tx2"/>
                </a:solidFill>
              </a:rPr>
              <a:t>проблемы</a:t>
            </a:r>
          </a:p>
          <a:p>
            <a:pPr lvl="0"/>
            <a:r>
              <a:rPr lang="ru-RU" sz="2200" dirty="0">
                <a:solidFill>
                  <a:schemeClr val="tx2"/>
                </a:solidFill>
              </a:rPr>
              <a:t>Отношение общества к библиотекарю, следствием которого являются непрестижность профессии библиотекаря и ее «вымирание»</a:t>
            </a:r>
            <a:endParaRPr lang="en-US" sz="2200" dirty="0">
              <a:solidFill>
                <a:schemeClr val="tx2"/>
              </a:solidFill>
            </a:endParaRPr>
          </a:p>
          <a:p>
            <a:pPr lvl="0"/>
            <a:r>
              <a:rPr lang="ru-RU" sz="2200" dirty="0">
                <a:solidFill>
                  <a:schemeClr val="tx2"/>
                </a:solidFill>
              </a:rPr>
              <a:t>Низкая заработная плата и неудовлетворительный «социальный пакет» библиотекарей, следствием чего является высокая текучесть, постоянное старение и недостаток мотивации библиотечных кадров, недобор на библиотечные факультеты вузов</a:t>
            </a:r>
            <a:endParaRPr lang="en-US" sz="2200" dirty="0">
              <a:solidFill>
                <a:schemeClr val="tx2"/>
              </a:solidFill>
            </a:endParaRPr>
          </a:p>
          <a:p>
            <a:pPr lvl="0"/>
            <a:r>
              <a:rPr lang="ru-RU" sz="2200" dirty="0">
                <a:solidFill>
                  <a:schemeClr val="tx2"/>
                </a:solidFill>
              </a:rPr>
              <a:t>Недостаточный уровень профессиональной подготовки библиотечных кадров в казахстанских вузах</a:t>
            </a:r>
            <a:endParaRPr lang="en-US" sz="2200" dirty="0">
              <a:solidFill>
                <a:schemeClr val="tx2"/>
              </a:solidFill>
            </a:endParaRPr>
          </a:p>
          <a:p>
            <a:pPr lvl="0"/>
            <a:r>
              <a:rPr lang="ru-RU" sz="2200" dirty="0">
                <a:solidFill>
                  <a:schemeClr val="tx2"/>
                </a:solidFill>
              </a:rPr>
              <a:t>Низкий уровень участия библиотекарей в профессиональных объединениях, ассоциациях</a:t>
            </a:r>
            <a:endParaRPr lang="en-US" sz="2200" dirty="0">
              <a:solidFill>
                <a:schemeClr val="tx2"/>
              </a:solidFill>
            </a:endParaRPr>
          </a:p>
          <a:p>
            <a:pPr marL="0" indent="0">
              <a:lnSpc>
                <a:spcPct val="100000"/>
              </a:lnSpc>
              <a:spcBef>
                <a:spcPts val="600"/>
              </a:spcBef>
              <a:spcAft>
                <a:spcPts val="600"/>
              </a:spcAft>
              <a:buNone/>
            </a:pPr>
            <a:endParaRPr lang="en-GB" sz="2200" b="1" dirty="0">
              <a:solidFill>
                <a:schemeClr val="tx2"/>
              </a:solidFill>
            </a:endParaRPr>
          </a:p>
        </p:txBody>
      </p:sp>
    </p:spTree>
    <p:extLst>
      <p:ext uri="{BB962C8B-B14F-4D97-AF65-F5344CB8AC3E}">
        <p14:creationId xmlns:p14="http://schemas.microsoft.com/office/powerpoint/2010/main" val="222103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87362"/>
          </a:xfrm>
        </p:spPr>
        <p:txBody>
          <a:bodyPr>
            <a:normAutofit fontScale="90000"/>
          </a:bodyPr>
          <a:lstStyle/>
          <a:p>
            <a:r>
              <a:rPr lang="ru-RU" b="1" dirty="0">
                <a:solidFill>
                  <a:schemeClr val="tx2"/>
                </a:solidFill>
              </a:rPr>
              <a:t>Единое библиотечное сообщество</a:t>
            </a:r>
            <a:endParaRPr lang="en-US" b="1" dirty="0">
              <a:solidFill>
                <a:schemeClr val="tx2"/>
              </a:solidFill>
            </a:endParaRPr>
          </a:p>
        </p:txBody>
      </p:sp>
      <p:sp>
        <p:nvSpPr>
          <p:cNvPr id="3" name="Content Placeholder 2"/>
          <p:cNvSpPr>
            <a:spLocks noGrp="1"/>
          </p:cNvSpPr>
          <p:nvPr>
            <p:ph idx="1"/>
          </p:nvPr>
        </p:nvSpPr>
        <p:spPr>
          <a:xfrm>
            <a:off x="76200" y="838200"/>
            <a:ext cx="8991600" cy="5486400"/>
          </a:xfrm>
        </p:spPr>
        <p:txBody>
          <a:bodyPr>
            <a:normAutofit/>
          </a:bodyPr>
          <a:lstStyle/>
          <a:p>
            <a:pPr marL="0" lvl="0" indent="0">
              <a:lnSpc>
                <a:spcPct val="100000"/>
              </a:lnSpc>
              <a:spcBef>
                <a:spcPts val="600"/>
              </a:spcBef>
              <a:spcAft>
                <a:spcPts val="600"/>
              </a:spcAft>
              <a:buNone/>
            </a:pPr>
            <a:r>
              <a:rPr lang="ru-RU" sz="2400" b="1" dirty="0">
                <a:solidFill>
                  <a:schemeClr val="tx2"/>
                </a:solidFill>
              </a:rPr>
              <a:t>П.</a:t>
            </a:r>
            <a:r>
              <a:rPr lang="en-GB" sz="2400" b="1" dirty="0">
                <a:solidFill>
                  <a:schemeClr val="tx2"/>
                </a:solidFill>
              </a:rPr>
              <a:t>11 </a:t>
            </a:r>
            <a:r>
              <a:rPr lang="ru-RU" sz="2400" b="1" dirty="0">
                <a:solidFill>
                  <a:schemeClr val="tx2"/>
                </a:solidFill>
              </a:rPr>
              <a:t>Как единое библиотечное сообщество может помочь в решении выявленных проблем</a:t>
            </a:r>
            <a:r>
              <a:rPr lang="en-GB" sz="2400" b="1" dirty="0" smtClean="0">
                <a:solidFill>
                  <a:schemeClr val="tx2"/>
                </a:solidFill>
              </a:rPr>
              <a:t>?</a:t>
            </a:r>
            <a:endParaRPr lang="ru-RU" sz="2400" b="1" dirty="0" smtClean="0">
              <a:solidFill>
                <a:schemeClr val="tx2"/>
              </a:solidFill>
            </a:endParaRPr>
          </a:p>
          <a:p>
            <a:pPr marL="461963" lvl="0" indent="452438">
              <a:spcBef>
                <a:spcPts val="0"/>
              </a:spcBef>
            </a:pPr>
            <a:r>
              <a:rPr lang="ru-RU" sz="2200" dirty="0">
                <a:solidFill>
                  <a:schemeClr val="tx2"/>
                </a:solidFill>
              </a:rPr>
              <a:t>Совершенствовать профессиональные качества </a:t>
            </a:r>
            <a:r>
              <a:rPr lang="ru-RU" sz="2200" dirty="0" smtClean="0">
                <a:solidFill>
                  <a:schemeClr val="tx2"/>
                </a:solidFill>
              </a:rPr>
              <a:t>персонала</a:t>
            </a:r>
            <a:br>
              <a:rPr lang="ru-RU" sz="2200" dirty="0" smtClean="0">
                <a:solidFill>
                  <a:schemeClr val="tx2"/>
                </a:solidFill>
              </a:rPr>
            </a:br>
            <a:r>
              <a:rPr lang="ru-RU" sz="2200" dirty="0" smtClean="0">
                <a:solidFill>
                  <a:schemeClr val="tx2"/>
                </a:solidFill>
              </a:rPr>
              <a:t>       библиотек</a:t>
            </a:r>
            <a:endParaRPr lang="en-US" sz="2200" dirty="0">
              <a:solidFill>
                <a:schemeClr val="tx2"/>
              </a:solidFill>
            </a:endParaRPr>
          </a:p>
          <a:p>
            <a:pPr marL="461963" lvl="0" indent="452438">
              <a:spcBef>
                <a:spcPts val="0"/>
              </a:spcBef>
            </a:pPr>
            <a:r>
              <a:rPr lang="ru-RU" sz="2200" dirty="0">
                <a:solidFill>
                  <a:schemeClr val="tx2"/>
                </a:solidFill>
              </a:rPr>
              <a:t>Развивать информационное межбиблиотечное взаимодействие </a:t>
            </a:r>
            <a:r>
              <a:rPr lang="ru-RU" sz="2200" dirty="0" smtClean="0">
                <a:solidFill>
                  <a:schemeClr val="tx2"/>
                </a:solidFill>
              </a:rPr>
              <a:t>и </a:t>
            </a:r>
            <a:br>
              <a:rPr lang="ru-RU" sz="2200" dirty="0" smtClean="0">
                <a:solidFill>
                  <a:schemeClr val="tx2"/>
                </a:solidFill>
              </a:rPr>
            </a:br>
            <a:r>
              <a:rPr lang="ru-RU" sz="2200" dirty="0" smtClean="0">
                <a:solidFill>
                  <a:schemeClr val="tx2"/>
                </a:solidFill>
              </a:rPr>
              <a:t>       сотрудничество</a:t>
            </a:r>
            <a:endParaRPr lang="en-US" sz="2200" dirty="0">
              <a:solidFill>
                <a:schemeClr val="tx2"/>
              </a:solidFill>
            </a:endParaRPr>
          </a:p>
          <a:p>
            <a:pPr marL="461963" lvl="0" indent="452438">
              <a:spcBef>
                <a:spcPts val="0"/>
              </a:spcBef>
            </a:pPr>
            <a:r>
              <a:rPr lang="ru-RU" sz="2200" dirty="0">
                <a:solidFill>
                  <a:schemeClr val="tx2"/>
                </a:solidFill>
              </a:rPr>
              <a:t>Содействовать решению задачи повышения заработной платы </a:t>
            </a:r>
            <a:r>
              <a:rPr lang="ru-RU" sz="2200" dirty="0" smtClean="0">
                <a:solidFill>
                  <a:schemeClr val="tx2"/>
                </a:solidFill>
              </a:rPr>
              <a:t/>
            </a:r>
            <a:br>
              <a:rPr lang="ru-RU" sz="2200" dirty="0" smtClean="0">
                <a:solidFill>
                  <a:schemeClr val="tx2"/>
                </a:solidFill>
              </a:rPr>
            </a:br>
            <a:r>
              <a:rPr lang="ru-RU" sz="2200" dirty="0" smtClean="0">
                <a:solidFill>
                  <a:schemeClr val="tx2"/>
                </a:solidFill>
              </a:rPr>
              <a:t>       работникам </a:t>
            </a:r>
            <a:r>
              <a:rPr lang="ru-RU" sz="2200" dirty="0">
                <a:solidFill>
                  <a:schemeClr val="tx2"/>
                </a:solidFill>
              </a:rPr>
              <a:t>библиотеки, также престижа и социального статуса </a:t>
            </a:r>
            <a:r>
              <a:rPr lang="ru-RU" sz="2200" dirty="0" smtClean="0">
                <a:solidFill>
                  <a:schemeClr val="tx2"/>
                </a:solidFill>
              </a:rPr>
              <a:t/>
            </a:r>
            <a:br>
              <a:rPr lang="ru-RU" sz="2200" dirty="0" smtClean="0">
                <a:solidFill>
                  <a:schemeClr val="tx2"/>
                </a:solidFill>
              </a:rPr>
            </a:br>
            <a:r>
              <a:rPr lang="ru-RU" sz="2200" dirty="0" smtClean="0">
                <a:solidFill>
                  <a:schemeClr val="tx2"/>
                </a:solidFill>
              </a:rPr>
              <a:t>       библиотечной </a:t>
            </a:r>
            <a:r>
              <a:rPr lang="ru-RU" sz="2200" dirty="0">
                <a:solidFill>
                  <a:schemeClr val="tx2"/>
                </a:solidFill>
              </a:rPr>
              <a:t>профессии</a:t>
            </a:r>
            <a:endParaRPr lang="en-US" sz="2200" dirty="0">
              <a:solidFill>
                <a:schemeClr val="tx2"/>
              </a:solidFill>
            </a:endParaRPr>
          </a:p>
          <a:p>
            <a:pPr marL="461963" lvl="0" indent="452438">
              <a:spcBef>
                <a:spcPts val="0"/>
              </a:spcBef>
            </a:pPr>
            <a:r>
              <a:rPr lang="ru-RU" sz="2200" dirty="0">
                <a:solidFill>
                  <a:schemeClr val="tx2"/>
                </a:solidFill>
              </a:rPr>
              <a:t>Оказывать методическую поддержку казахстанским вузам в </a:t>
            </a:r>
            <a:r>
              <a:rPr lang="ru-RU" sz="2200" dirty="0" smtClean="0">
                <a:solidFill>
                  <a:schemeClr val="tx2"/>
                </a:solidFill>
              </a:rPr>
              <a:t/>
            </a:r>
            <a:br>
              <a:rPr lang="ru-RU" sz="2200" dirty="0" smtClean="0">
                <a:solidFill>
                  <a:schemeClr val="tx2"/>
                </a:solidFill>
              </a:rPr>
            </a:br>
            <a:r>
              <a:rPr lang="ru-RU" sz="2200" dirty="0" smtClean="0">
                <a:solidFill>
                  <a:schemeClr val="tx2"/>
                </a:solidFill>
              </a:rPr>
              <a:t>       подготовке </a:t>
            </a:r>
            <a:r>
              <a:rPr lang="ru-RU" sz="2200" dirty="0">
                <a:solidFill>
                  <a:schemeClr val="tx2"/>
                </a:solidFill>
              </a:rPr>
              <a:t>библиотечных кадров</a:t>
            </a:r>
            <a:endParaRPr lang="en-US" sz="2200" dirty="0">
              <a:solidFill>
                <a:schemeClr val="tx2"/>
              </a:solidFill>
            </a:endParaRPr>
          </a:p>
          <a:p>
            <a:pPr marL="461963" lvl="0" indent="452438">
              <a:spcBef>
                <a:spcPts val="0"/>
              </a:spcBef>
            </a:pPr>
            <a:r>
              <a:rPr lang="ru-RU" sz="2200" dirty="0">
                <a:solidFill>
                  <a:schemeClr val="tx2"/>
                </a:solidFill>
              </a:rPr>
              <a:t>Развивать и совершенствовать международное библиотечное и </a:t>
            </a:r>
            <a:r>
              <a:rPr lang="ru-RU" sz="2200" dirty="0" smtClean="0">
                <a:solidFill>
                  <a:schemeClr val="tx2"/>
                </a:solidFill>
              </a:rPr>
              <a:t/>
            </a:r>
            <a:br>
              <a:rPr lang="ru-RU" sz="2200" dirty="0" smtClean="0">
                <a:solidFill>
                  <a:schemeClr val="tx2"/>
                </a:solidFill>
              </a:rPr>
            </a:br>
            <a:r>
              <a:rPr lang="ru-RU" sz="2200" dirty="0" smtClean="0">
                <a:solidFill>
                  <a:schemeClr val="tx2"/>
                </a:solidFill>
              </a:rPr>
              <a:t>        профессиональное </a:t>
            </a:r>
            <a:r>
              <a:rPr lang="ru-RU" sz="2200" dirty="0">
                <a:solidFill>
                  <a:schemeClr val="tx2"/>
                </a:solidFill>
              </a:rPr>
              <a:t>сотрудничество</a:t>
            </a:r>
            <a:endParaRPr lang="en-US" sz="2200" dirty="0">
              <a:solidFill>
                <a:schemeClr val="tx2"/>
              </a:solidFill>
            </a:endParaRPr>
          </a:p>
          <a:p>
            <a:pPr marL="0" lvl="0" indent="0">
              <a:lnSpc>
                <a:spcPct val="100000"/>
              </a:lnSpc>
              <a:spcBef>
                <a:spcPts val="600"/>
              </a:spcBef>
              <a:spcAft>
                <a:spcPts val="600"/>
              </a:spcAft>
              <a:buNone/>
            </a:pPr>
            <a:r>
              <a:rPr lang="en-GB" sz="2400" b="1" dirty="0" smtClean="0">
                <a:solidFill>
                  <a:schemeClr val="tx2"/>
                </a:solidFill>
              </a:rPr>
              <a:t> </a:t>
            </a:r>
            <a:endParaRPr lang="en-GB" sz="2400" b="1" dirty="0">
              <a:solidFill>
                <a:schemeClr val="tx2"/>
              </a:solidFill>
            </a:endParaRPr>
          </a:p>
        </p:txBody>
      </p:sp>
    </p:spTree>
    <p:extLst>
      <p:ext uri="{BB962C8B-B14F-4D97-AF65-F5344CB8AC3E}">
        <p14:creationId xmlns:p14="http://schemas.microsoft.com/office/powerpoint/2010/main" val="23637204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87362"/>
          </a:xfrm>
        </p:spPr>
        <p:txBody>
          <a:bodyPr>
            <a:normAutofit fontScale="90000"/>
          </a:bodyPr>
          <a:lstStyle/>
          <a:p>
            <a:r>
              <a:rPr lang="ru-RU" b="1" dirty="0">
                <a:solidFill>
                  <a:schemeClr val="tx2"/>
                </a:solidFill>
              </a:rPr>
              <a:t>Единое библиотечное </a:t>
            </a:r>
            <a:r>
              <a:rPr lang="ru-RU" b="1" dirty="0" smtClean="0">
                <a:solidFill>
                  <a:schemeClr val="tx2"/>
                </a:solidFill>
              </a:rPr>
              <a:t>сообщество</a:t>
            </a:r>
            <a:br>
              <a:rPr lang="ru-RU" b="1" dirty="0" smtClean="0">
                <a:solidFill>
                  <a:schemeClr val="tx2"/>
                </a:solidFill>
              </a:rPr>
            </a:br>
            <a:r>
              <a:rPr lang="ru-RU" sz="2700" b="1" dirty="0" smtClean="0">
                <a:solidFill>
                  <a:schemeClr val="tx2"/>
                </a:solidFill>
              </a:rPr>
              <a:t>(продолжение)</a:t>
            </a:r>
            <a:endParaRPr lang="en-US" sz="2700" b="1" dirty="0">
              <a:solidFill>
                <a:schemeClr val="tx2"/>
              </a:solidFill>
            </a:endParaRPr>
          </a:p>
        </p:txBody>
      </p:sp>
      <p:sp>
        <p:nvSpPr>
          <p:cNvPr id="3" name="Content Placeholder 2"/>
          <p:cNvSpPr>
            <a:spLocks noGrp="1"/>
          </p:cNvSpPr>
          <p:nvPr>
            <p:ph idx="1"/>
          </p:nvPr>
        </p:nvSpPr>
        <p:spPr>
          <a:xfrm>
            <a:off x="76200" y="914400"/>
            <a:ext cx="8991600" cy="5867400"/>
          </a:xfrm>
        </p:spPr>
        <p:txBody>
          <a:bodyPr>
            <a:normAutofit fontScale="92500" lnSpcReduction="20000"/>
          </a:bodyPr>
          <a:lstStyle/>
          <a:p>
            <a:pPr marL="0" lvl="0" indent="0">
              <a:lnSpc>
                <a:spcPct val="100000"/>
              </a:lnSpc>
              <a:spcBef>
                <a:spcPts val="600"/>
              </a:spcBef>
              <a:spcAft>
                <a:spcPts val="600"/>
              </a:spcAft>
              <a:buNone/>
            </a:pPr>
            <a:r>
              <a:rPr lang="ru-RU" sz="2400" b="1" dirty="0">
                <a:solidFill>
                  <a:schemeClr val="tx2"/>
                </a:solidFill>
              </a:rPr>
              <a:t>П.</a:t>
            </a:r>
            <a:r>
              <a:rPr lang="en-GB" sz="2400" b="1" dirty="0">
                <a:solidFill>
                  <a:schemeClr val="tx2"/>
                </a:solidFill>
              </a:rPr>
              <a:t>12 </a:t>
            </a:r>
            <a:r>
              <a:rPr lang="ru-RU" sz="2400" b="1" dirty="0">
                <a:solidFill>
                  <a:schemeClr val="tx2"/>
                </a:solidFill>
              </a:rPr>
              <a:t>Характеристики единого библиотечного </a:t>
            </a:r>
            <a:r>
              <a:rPr lang="ru-RU" sz="2400" b="1" dirty="0" smtClean="0">
                <a:solidFill>
                  <a:schemeClr val="tx2"/>
                </a:solidFill>
              </a:rPr>
              <a:t>сообщества</a:t>
            </a:r>
          </a:p>
          <a:p>
            <a:pPr lvl="0"/>
            <a:r>
              <a:rPr lang="ru-RU" sz="2200" dirty="0">
                <a:solidFill>
                  <a:schemeClr val="tx2"/>
                </a:solidFill>
              </a:rPr>
              <a:t>Высокомотивированный, компетентный, открытый инновациям, гибкий в реагировании на происходящие события, доступный пользователям персонал библиотеки, постоянно занимающийся самообразованием</a:t>
            </a:r>
            <a:endParaRPr lang="en-US" sz="2200" dirty="0">
              <a:solidFill>
                <a:schemeClr val="tx2"/>
              </a:solidFill>
            </a:endParaRPr>
          </a:p>
          <a:p>
            <a:pPr lvl="0"/>
            <a:r>
              <a:rPr lang="ru-RU" sz="2200" dirty="0">
                <a:solidFill>
                  <a:schemeClr val="tx2"/>
                </a:solidFill>
              </a:rPr>
              <a:t>Системность и преемственность в осуществлении деятельности сети, общность взглядов на социальные проблемы общества и профессиональную деятельность, поддержание высокой организационной культуры, слаженность в действиях, </a:t>
            </a:r>
            <a:r>
              <a:rPr lang="ru-RU" sz="2200" dirty="0" err="1">
                <a:solidFill>
                  <a:schemeClr val="tx2"/>
                </a:solidFill>
              </a:rPr>
              <a:t>т.е</a:t>
            </a:r>
            <a:r>
              <a:rPr lang="ru-RU" sz="2200" dirty="0">
                <a:solidFill>
                  <a:schemeClr val="tx2"/>
                </a:solidFill>
              </a:rPr>
              <a:t> координация деятельности библиотек и их корпоративное </a:t>
            </a:r>
            <a:r>
              <a:rPr lang="ru-RU" sz="2200" dirty="0" smtClean="0">
                <a:solidFill>
                  <a:schemeClr val="tx2"/>
                </a:solidFill>
              </a:rPr>
              <a:t>взаимодействие</a:t>
            </a:r>
          </a:p>
          <a:p>
            <a:pPr lvl="0"/>
            <a:r>
              <a:rPr lang="ru-RU" sz="2200" dirty="0">
                <a:solidFill>
                  <a:schemeClr val="tx2"/>
                </a:solidFill>
              </a:rPr>
              <a:t>Развитие реальной интеграции информационных и библиотечных услуг со средой обучения в вузах, надлежащее удовлетворение информационных потребностей участников научно-образовательного процесса в вузе. Соответствие современным стандартам качества оказания информационно-библиотечных услуг.</a:t>
            </a:r>
            <a:endParaRPr lang="en-US" sz="2200" dirty="0">
              <a:solidFill>
                <a:schemeClr val="tx2"/>
              </a:solidFill>
            </a:endParaRPr>
          </a:p>
          <a:p>
            <a:pPr lvl="0"/>
            <a:r>
              <a:rPr lang="ru-RU" sz="2200" dirty="0">
                <a:solidFill>
                  <a:schemeClr val="tx2"/>
                </a:solidFill>
              </a:rPr>
              <a:t>Насыщенность информационными ресурсами</a:t>
            </a:r>
            <a:endParaRPr lang="en-US" sz="2200" dirty="0">
              <a:solidFill>
                <a:schemeClr val="tx2"/>
              </a:solidFill>
            </a:endParaRPr>
          </a:p>
          <a:p>
            <a:pPr marL="0" indent="0">
              <a:lnSpc>
                <a:spcPct val="100000"/>
              </a:lnSpc>
              <a:spcBef>
                <a:spcPts val="600"/>
              </a:spcBef>
              <a:spcAft>
                <a:spcPts val="600"/>
              </a:spcAft>
              <a:buNone/>
            </a:pPr>
            <a:r>
              <a:rPr lang="ru-RU" sz="2400" b="1" dirty="0" smtClean="0">
                <a:solidFill>
                  <a:schemeClr val="tx2"/>
                </a:solidFill>
              </a:rPr>
              <a:t>П.</a:t>
            </a:r>
            <a:r>
              <a:rPr lang="en-GB" sz="2400" b="1" dirty="0">
                <a:solidFill>
                  <a:schemeClr val="tx2"/>
                </a:solidFill>
              </a:rPr>
              <a:t>13 </a:t>
            </a:r>
            <a:r>
              <a:rPr lang="ru-RU" sz="2400" b="1" dirty="0">
                <a:solidFill>
                  <a:schemeClr val="tx2"/>
                </a:solidFill>
              </a:rPr>
              <a:t>Возможные приоритеты единого библиотечного </a:t>
            </a:r>
            <a:r>
              <a:rPr lang="ru-RU" sz="2400" b="1" dirty="0" smtClean="0">
                <a:solidFill>
                  <a:schemeClr val="tx2"/>
                </a:solidFill>
              </a:rPr>
              <a:t>сообщества</a:t>
            </a:r>
          </a:p>
          <a:p>
            <a:pPr marL="0" lvl="0">
              <a:spcBef>
                <a:spcPts val="0"/>
              </a:spcBef>
            </a:pPr>
            <a:r>
              <a:rPr lang="ru-RU" sz="2200" dirty="0">
                <a:solidFill>
                  <a:schemeClr val="tx2"/>
                </a:solidFill>
              </a:rPr>
              <a:t>Содействие инновационному развитию библиотечной сети</a:t>
            </a:r>
            <a:endParaRPr lang="en-US" sz="2200" dirty="0">
              <a:solidFill>
                <a:schemeClr val="tx2"/>
              </a:solidFill>
            </a:endParaRPr>
          </a:p>
          <a:p>
            <a:pPr marL="0" lvl="0">
              <a:spcBef>
                <a:spcPts val="0"/>
              </a:spcBef>
            </a:pPr>
            <a:r>
              <a:rPr lang="ru-RU" sz="2200" dirty="0">
                <a:solidFill>
                  <a:schemeClr val="tx2"/>
                </a:solidFill>
              </a:rPr>
              <a:t>Создание единого информационного пространства, корпоративных </a:t>
            </a:r>
            <a:r>
              <a:rPr lang="ru-RU" sz="2200" dirty="0" smtClean="0">
                <a:solidFill>
                  <a:schemeClr val="tx2"/>
                </a:solidFill>
              </a:rPr>
              <a:t>ресурсов</a:t>
            </a:r>
            <a:br>
              <a:rPr lang="ru-RU" sz="2200" dirty="0" smtClean="0">
                <a:solidFill>
                  <a:schemeClr val="tx2"/>
                </a:solidFill>
              </a:rPr>
            </a:br>
            <a:r>
              <a:rPr lang="ru-RU" sz="2200" dirty="0" smtClean="0">
                <a:solidFill>
                  <a:schemeClr val="tx2"/>
                </a:solidFill>
              </a:rPr>
              <a:t>      </a:t>
            </a:r>
            <a:r>
              <a:rPr lang="ru-RU" sz="2200" dirty="0">
                <a:solidFill>
                  <a:schemeClr val="tx2"/>
                </a:solidFill>
              </a:rPr>
              <a:t>и служб</a:t>
            </a:r>
            <a:endParaRPr lang="en-US" sz="2200" dirty="0">
              <a:solidFill>
                <a:schemeClr val="tx2"/>
              </a:solidFill>
            </a:endParaRPr>
          </a:p>
          <a:p>
            <a:pPr marL="0" lvl="0">
              <a:spcBef>
                <a:spcPts val="0"/>
              </a:spcBef>
            </a:pPr>
            <a:r>
              <a:rPr lang="ru-RU" sz="2200" dirty="0">
                <a:solidFill>
                  <a:schemeClr val="tx2"/>
                </a:solidFill>
              </a:rPr>
              <a:t>Развитие автоматизированных технологий в библиотеках сети</a:t>
            </a:r>
            <a:endParaRPr lang="en-US" sz="2200" dirty="0">
              <a:solidFill>
                <a:schemeClr val="tx2"/>
              </a:solidFill>
            </a:endParaRPr>
          </a:p>
          <a:p>
            <a:pPr marL="0" lvl="0">
              <a:spcBef>
                <a:spcPts val="0"/>
              </a:spcBef>
            </a:pPr>
            <a:r>
              <a:rPr lang="ru-RU" sz="2200" dirty="0">
                <a:solidFill>
                  <a:schemeClr val="tx2"/>
                </a:solidFill>
              </a:rPr>
              <a:t>Эффективное использование имеющихся </a:t>
            </a:r>
            <a:r>
              <a:rPr lang="ru-RU" sz="2200" dirty="0" smtClean="0">
                <a:solidFill>
                  <a:schemeClr val="tx2"/>
                </a:solidFill>
              </a:rPr>
              <a:t>ресурсов</a:t>
            </a:r>
            <a:endParaRPr lang="en-GB" sz="2200" b="1" dirty="0">
              <a:solidFill>
                <a:schemeClr val="tx2"/>
              </a:solidFill>
            </a:endParaRPr>
          </a:p>
        </p:txBody>
      </p:sp>
    </p:spTree>
    <p:extLst>
      <p:ext uri="{BB962C8B-B14F-4D97-AF65-F5344CB8AC3E}">
        <p14:creationId xmlns:p14="http://schemas.microsoft.com/office/powerpoint/2010/main" val="1091344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812" y="0"/>
            <a:ext cx="6912375" cy="6858000"/>
          </a:xfrm>
          <a:prstGeom prst="rect">
            <a:avLst/>
          </a:prstGeom>
        </p:spPr>
      </p:pic>
    </p:spTree>
    <p:extLst>
      <p:ext uri="{BB962C8B-B14F-4D97-AF65-F5344CB8AC3E}">
        <p14:creationId xmlns:p14="http://schemas.microsoft.com/office/powerpoint/2010/main" val="9025445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6906"/>
            <a:ext cx="9144000" cy="4236694"/>
          </a:xfrm>
          <a:prstGeom prst="rect">
            <a:avLst/>
          </a:prstGeom>
        </p:spPr>
      </p:pic>
      <p:sp>
        <p:nvSpPr>
          <p:cNvPr id="5" name="TextBox 4"/>
          <p:cNvSpPr txBox="1"/>
          <p:nvPr/>
        </p:nvSpPr>
        <p:spPr>
          <a:xfrm>
            <a:off x="311698" y="140348"/>
            <a:ext cx="8500725" cy="1600438"/>
          </a:xfrm>
          <a:prstGeom prst="rect">
            <a:avLst/>
          </a:prstGeom>
          <a:noFill/>
        </p:spPr>
        <p:txBody>
          <a:bodyPr wrap="none" rtlCol="0">
            <a:spAutoFit/>
          </a:bodyPr>
          <a:lstStyle/>
          <a:p>
            <a:pPr algn="ctr"/>
            <a:r>
              <a:rPr lang="ru-RU" sz="4000" dirty="0">
                <a:solidFill>
                  <a:schemeClr val="tx2"/>
                </a:solidFill>
              </a:rPr>
              <a:t>Цели в области устойчивого </a:t>
            </a:r>
            <a:r>
              <a:rPr lang="ru-RU" sz="4000" dirty="0" smtClean="0">
                <a:solidFill>
                  <a:schemeClr val="tx2"/>
                </a:solidFill>
              </a:rPr>
              <a:t>развития.</a:t>
            </a:r>
            <a:br>
              <a:rPr lang="ru-RU" sz="4000" dirty="0" smtClean="0">
                <a:solidFill>
                  <a:schemeClr val="tx2"/>
                </a:solidFill>
              </a:rPr>
            </a:br>
            <a:r>
              <a:rPr lang="ru-RU" sz="4000" dirty="0" smtClean="0">
                <a:solidFill>
                  <a:schemeClr val="tx2"/>
                </a:solidFill>
              </a:rPr>
              <a:t>Повестка ООН до 2030 года</a:t>
            </a:r>
            <a:endParaRPr lang="ru-RU" sz="4000" dirty="0">
              <a:solidFill>
                <a:schemeClr val="tx2"/>
              </a:solidFill>
            </a:endParaRPr>
          </a:p>
          <a:p>
            <a:endParaRPr lang="en-US" dirty="0"/>
          </a:p>
        </p:txBody>
      </p:sp>
    </p:spTree>
    <p:extLst>
      <p:ext uri="{BB962C8B-B14F-4D97-AF65-F5344CB8AC3E}">
        <p14:creationId xmlns:p14="http://schemas.microsoft.com/office/powerpoint/2010/main" val="26239445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228600"/>
            <a:ext cx="8763000" cy="914400"/>
          </a:xfrm>
        </p:spPr>
        <p:txBody>
          <a:bodyPr>
            <a:noAutofit/>
          </a:bodyPr>
          <a:lstStyle/>
          <a:p>
            <a:r>
              <a:rPr lang="ru-RU" sz="3600" b="1" dirty="0" smtClean="0">
                <a:solidFill>
                  <a:schemeClr val="tx2"/>
                </a:solidFill>
              </a:rPr>
              <a:t>Оценка как элемент Управления</a:t>
            </a:r>
            <a:endParaRPr lang="en-US" sz="3600" b="1" dirty="0">
              <a:solidFill>
                <a:schemeClr val="tx2"/>
              </a:solidFill>
            </a:endParaRPr>
          </a:p>
        </p:txBody>
      </p:sp>
      <p:sp>
        <p:nvSpPr>
          <p:cNvPr id="3" name="Объект 2"/>
          <p:cNvSpPr>
            <a:spLocks noGrp="1"/>
          </p:cNvSpPr>
          <p:nvPr>
            <p:ph idx="1"/>
          </p:nvPr>
        </p:nvSpPr>
        <p:spPr>
          <a:xfrm>
            <a:off x="228600" y="1447800"/>
            <a:ext cx="8686800" cy="4419600"/>
          </a:xfrm>
        </p:spPr>
        <p:txBody>
          <a:bodyPr>
            <a:normAutofit/>
          </a:bodyPr>
          <a:lstStyle/>
          <a:p>
            <a:pPr fontAlgn="base"/>
            <a:r>
              <a:rPr lang="ru-RU" sz="2800" dirty="0" smtClean="0">
                <a:solidFill>
                  <a:schemeClr val="tx2"/>
                </a:solidFill>
              </a:rPr>
              <a:t>Оценка и измерение качества и эффективности библиотечной деятельности является важной составляющей управления (менеджмента) любой библиотекой</a:t>
            </a:r>
            <a:endParaRPr lang="en-US" sz="2800" dirty="0" smtClean="0">
              <a:solidFill>
                <a:schemeClr val="tx2"/>
              </a:solidFill>
            </a:endParaRPr>
          </a:p>
          <a:p>
            <a:pPr fontAlgn="base"/>
            <a:r>
              <a:rPr lang="ru-RU" sz="2800" dirty="0" smtClean="0">
                <a:solidFill>
                  <a:schemeClr val="tx2"/>
                </a:solidFill>
              </a:rPr>
              <a:t>Обычно оценка деятельности библиотеки начинается с формулирования ясных и точных задач, стоящих перед библиотекой,что приводит к выбору наиболее подходящих инструментов оценки</a:t>
            </a:r>
            <a:endParaRPr lang="en-US" dirty="0">
              <a:solidFill>
                <a:schemeClr val="tx2"/>
              </a:solidFill>
            </a:endParaRPr>
          </a:p>
        </p:txBody>
      </p:sp>
    </p:spTree>
    <p:extLst>
      <p:ext uri="{BB962C8B-B14F-4D97-AF65-F5344CB8AC3E}">
        <p14:creationId xmlns:p14="http://schemas.microsoft.com/office/powerpoint/2010/main" val="11991800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09800"/>
            <a:ext cx="8458200" cy="1249362"/>
          </a:xfrm>
        </p:spPr>
        <p:txBody>
          <a:bodyPr>
            <a:noAutofit/>
          </a:bodyPr>
          <a:lstStyle/>
          <a:p>
            <a:r>
              <a:rPr lang="ru-RU" sz="2800" b="1" dirty="0" smtClean="0">
                <a:solidFill>
                  <a:schemeClr val="tx2"/>
                </a:solidFill>
              </a:rPr>
              <a:t>«Библиотеки должны сделать видимым свою значимость для своих сообществ» </a:t>
            </a:r>
            <a:r>
              <a:rPr lang="ru-RU" sz="2800" i="1" dirty="0" smtClean="0">
                <a:solidFill>
                  <a:schemeClr val="tx2"/>
                </a:solidFill>
              </a:rPr>
              <a:t>(</a:t>
            </a:r>
            <a:r>
              <a:rPr lang="en-US" sz="2800" i="1" dirty="0" smtClean="0">
                <a:solidFill>
                  <a:schemeClr val="tx2"/>
                </a:solidFill>
              </a:rPr>
              <a:t>David </a:t>
            </a:r>
            <a:r>
              <a:rPr lang="en-US" sz="2800" i="1" dirty="0" err="1" smtClean="0">
                <a:solidFill>
                  <a:schemeClr val="tx2"/>
                </a:solidFill>
              </a:rPr>
              <a:t>Lankes</a:t>
            </a:r>
            <a:r>
              <a:rPr lang="ru-RU" sz="2800" i="1" dirty="0" smtClean="0">
                <a:solidFill>
                  <a:schemeClr val="tx2"/>
                </a:solidFill>
              </a:rPr>
              <a:t>)</a:t>
            </a:r>
            <a:endParaRPr lang="en-US" sz="2800" i="1" dirty="0">
              <a:solidFill>
                <a:schemeClr val="tx2"/>
              </a:solidFill>
            </a:endParaRPr>
          </a:p>
        </p:txBody>
      </p:sp>
    </p:spTree>
    <p:extLst>
      <p:ext uri="{BB962C8B-B14F-4D97-AF65-F5344CB8AC3E}">
        <p14:creationId xmlns:p14="http://schemas.microsoft.com/office/powerpoint/2010/main" val="1520924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838200" y="277813"/>
            <a:ext cx="7427912" cy="703262"/>
          </a:xfrm>
        </p:spPr>
        <p:txBody>
          <a:bodyPr>
            <a:normAutofit/>
          </a:bodyPr>
          <a:lstStyle/>
          <a:p>
            <a:pPr algn="ctr"/>
            <a:r>
              <a:rPr lang="ru-RU" altLang="en-US" sz="3800" b="1" dirty="0" smtClean="0">
                <a:solidFill>
                  <a:schemeClr val="tx2"/>
                </a:solidFill>
                <a:cs typeface="Times New Roman" pitchFamily="18" charset="0"/>
              </a:rPr>
              <a:t>Стратегическое планирование </a:t>
            </a:r>
            <a:endParaRPr lang="en-GB" altLang="en-US" sz="3800" b="1" dirty="0" smtClean="0">
              <a:solidFill>
                <a:schemeClr val="tx2"/>
              </a:solidFill>
            </a:endParaRPr>
          </a:p>
        </p:txBody>
      </p:sp>
      <p:sp>
        <p:nvSpPr>
          <p:cNvPr id="324611" name="Rectangle 3"/>
          <p:cNvSpPr>
            <a:spLocks noGrp="1" noChangeArrowheads="1"/>
          </p:cNvSpPr>
          <p:nvPr>
            <p:ph type="body" idx="1"/>
          </p:nvPr>
        </p:nvSpPr>
        <p:spPr>
          <a:xfrm>
            <a:off x="342900" y="1219200"/>
            <a:ext cx="8572500" cy="5257799"/>
          </a:xfrm>
        </p:spPr>
        <p:txBody>
          <a:bodyPr>
            <a:normAutofit/>
          </a:bodyPr>
          <a:lstStyle/>
          <a:p>
            <a:r>
              <a:rPr lang="ru-RU" altLang="en-US" sz="3300" dirty="0" smtClean="0">
                <a:solidFill>
                  <a:schemeClr val="tx2"/>
                </a:solidFill>
              </a:rPr>
              <a:t>Анализ современных тенденций развития библиотечного дела</a:t>
            </a:r>
            <a:endParaRPr lang="en-US" altLang="en-US" sz="3300" dirty="0" smtClean="0">
              <a:solidFill>
                <a:schemeClr val="tx2"/>
              </a:solidFill>
            </a:endParaRPr>
          </a:p>
          <a:p>
            <a:r>
              <a:rPr lang="ru-RU" altLang="en-US" sz="3300" dirty="0" smtClean="0">
                <a:solidFill>
                  <a:schemeClr val="tx2"/>
                </a:solidFill>
                <a:cs typeface="Times New Roman" pitchFamily="18" charset="0"/>
              </a:rPr>
              <a:t>Анализ существенных факторов внешней среды (прежде всего, ожиданий ваших </a:t>
            </a:r>
            <a:r>
              <a:rPr lang="en-US" altLang="en-US" sz="3300" dirty="0" smtClean="0">
                <a:solidFill>
                  <a:schemeClr val="tx2"/>
                </a:solidFill>
                <a:cs typeface="Times New Roman" pitchFamily="18" charset="0"/>
              </a:rPr>
              <a:t> stakeholders)</a:t>
            </a:r>
            <a:endParaRPr lang="en-US" altLang="en-US" sz="3300" dirty="0" smtClean="0">
              <a:solidFill>
                <a:schemeClr val="tx2"/>
              </a:solidFill>
            </a:endParaRPr>
          </a:p>
          <a:p>
            <a:r>
              <a:rPr lang="ru-RU" altLang="en-US" sz="3300" dirty="0" smtClean="0">
                <a:solidFill>
                  <a:schemeClr val="tx2"/>
                </a:solidFill>
              </a:rPr>
              <a:t>Оценка текущего состояния библиотеки</a:t>
            </a:r>
            <a:endParaRPr lang="en-US" altLang="en-US" sz="3300" dirty="0" smtClean="0">
              <a:solidFill>
                <a:schemeClr val="tx2"/>
              </a:solidFill>
            </a:endParaRPr>
          </a:p>
          <a:p>
            <a:r>
              <a:rPr lang="ru-RU" altLang="en-US" sz="3300" dirty="0" smtClean="0">
                <a:solidFill>
                  <a:schemeClr val="tx2"/>
                </a:solidFill>
              </a:rPr>
              <a:t>Изучения опыта других библиотек</a:t>
            </a:r>
          </a:p>
          <a:p>
            <a:r>
              <a:rPr lang="ru-RU" altLang="en-US" sz="3300" dirty="0" smtClean="0">
                <a:solidFill>
                  <a:schemeClr val="tx2"/>
                </a:solidFill>
              </a:rPr>
              <a:t>Предлагаемые решения и ожидаемые результаты</a:t>
            </a:r>
            <a:endParaRPr lang="ru-RU" altLang="en-US" sz="3300" dirty="0" smtClean="0">
              <a:solidFill>
                <a:schemeClr val="tx2"/>
              </a:solidFill>
              <a:cs typeface="Times New Roman" pitchFamily="18" charset="0"/>
            </a:endParaRPr>
          </a:p>
        </p:txBody>
      </p:sp>
    </p:spTree>
    <p:extLst>
      <p:ext uri="{BB962C8B-B14F-4D97-AF65-F5344CB8AC3E}">
        <p14:creationId xmlns:p14="http://schemas.microsoft.com/office/powerpoint/2010/main" val="32248981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158" y="152400"/>
            <a:ext cx="9067800" cy="533399"/>
          </a:xfrm>
        </p:spPr>
        <p:txBody>
          <a:bodyPr>
            <a:normAutofit fontScale="90000"/>
          </a:bodyPr>
          <a:lstStyle/>
          <a:p>
            <a:r>
              <a:rPr lang="ru-RU" sz="3600" b="1" dirty="0" smtClean="0">
                <a:solidFill>
                  <a:schemeClr val="tx2"/>
                </a:solidFill>
              </a:rPr>
              <a:t>Проблемы измерения влияния библиотеки</a:t>
            </a:r>
            <a:r>
              <a:rPr lang="en-US" sz="3600" b="1" dirty="0" smtClean="0">
                <a:solidFill>
                  <a:schemeClr val="tx2"/>
                </a:solidFill>
              </a:rPr>
              <a:t> </a:t>
            </a:r>
            <a:endParaRPr lang="ru-RU" altLang="en-US" sz="3600" b="1" dirty="0" smtClean="0">
              <a:solidFill>
                <a:schemeClr val="tx2"/>
              </a:solidFill>
              <a:latin typeface="Arial" charset="0"/>
            </a:endParaRPr>
          </a:p>
        </p:txBody>
      </p:sp>
      <p:sp>
        <p:nvSpPr>
          <p:cNvPr id="6147" name="Rectangle 3"/>
          <p:cNvSpPr>
            <a:spLocks noGrp="1" noChangeArrowheads="1"/>
          </p:cNvSpPr>
          <p:nvPr>
            <p:ph type="body" idx="1"/>
          </p:nvPr>
        </p:nvSpPr>
        <p:spPr>
          <a:xfrm>
            <a:off x="208548" y="838200"/>
            <a:ext cx="8935452" cy="5715000"/>
          </a:xfrm>
        </p:spPr>
        <p:txBody>
          <a:bodyPr>
            <a:noAutofit/>
          </a:bodyPr>
          <a:lstStyle/>
          <a:p>
            <a:pPr marL="0" indent="0">
              <a:buClr>
                <a:srgbClr val="11069A"/>
              </a:buClr>
              <a:buNone/>
            </a:pPr>
            <a:r>
              <a:rPr lang="ru-RU" sz="2800" dirty="0" smtClean="0">
                <a:solidFill>
                  <a:schemeClr val="tx2"/>
                </a:solidFill>
              </a:rPr>
              <a:t>Влияние библиотеки чаще всего не ощутимо физически и неизмеримо количественно</a:t>
            </a:r>
            <a:r>
              <a:rPr lang="en-US" sz="2800" dirty="0" smtClean="0">
                <a:solidFill>
                  <a:schemeClr val="tx2"/>
                </a:solidFill>
              </a:rPr>
              <a:t>.</a:t>
            </a:r>
            <a:endParaRPr lang="en-US" sz="2800" dirty="0">
              <a:solidFill>
                <a:schemeClr val="tx2"/>
              </a:solidFill>
            </a:endParaRPr>
          </a:p>
          <a:p>
            <a:pPr marL="0" indent="0">
              <a:buClr>
                <a:srgbClr val="11069A"/>
              </a:buClr>
              <a:buNone/>
            </a:pPr>
            <a:r>
              <a:rPr lang="ru-RU" sz="2800" dirty="0" smtClean="0">
                <a:solidFill>
                  <a:schemeClr val="tx2"/>
                </a:solidFill>
              </a:rPr>
              <a:t>Долгосрочные эффекты не могут быть оценены, поскольку пользователи со временем становятся недосягаемы</a:t>
            </a:r>
            <a:r>
              <a:rPr lang="en-US" sz="2800" dirty="0" smtClean="0">
                <a:solidFill>
                  <a:schemeClr val="tx2"/>
                </a:solidFill>
              </a:rPr>
              <a:t>.</a:t>
            </a:r>
            <a:endParaRPr lang="en-US" sz="2800" dirty="0">
              <a:solidFill>
                <a:schemeClr val="tx2"/>
              </a:solidFill>
            </a:endParaRPr>
          </a:p>
          <a:p>
            <a:pPr marL="0" indent="0">
              <a:buClr>
                <a:srgbClr val="11069A"/>
              </a:buClr>
              <a:buNone/>
            </a:pPr>
            <a:r>
              <a:rPr lang="ru-RU" sz="2800" dirty="0" smtClean="0">
                <a:solidFill>
                  <a:schemeClr val="tx2"/>
                </a:solidFill>
              </a:rPr>
              <a:t>Библиотеки не всегда хорошо знакомы с методами измерения своей значимости</a:t>
            </a:r>
            <a:r>
              <a:rPr lang="en-US" sz="2800" dirty="0" smtClean="0">
                <a:solidFill>
                  <a:schemeClr val="tx2"/>
                </a:solidFill>
              </a:rPr>
              <a:t>. </a:t>
            </a:r>
            <a:endParaRPr lang="en-US" sz="2800" dirty="0">
              <a:solidFill>
                <a:schemeClr val="tx2"/>
              </a:solidFill>
            </a:endParaRPr>
          </a:p>
          <a:p>
            <a:pPr marL="0" indent="0">
              <a:buClr>
                <a:srgbClr val="11069A"/>
              </a:buClr>
              <a:buNone/>
            </a:pPr>
            <a:r>
              <a:rPr lang="ru-RU" sz="2800" dirty="0" smtClean="0">
                <a:solidFill>
                  <a:schemeClr val="tx2"/>
                </a:solidFill>
              </a:rPr>
              <a:t>Расход времени и усилий, затраченных на измерение влияния библиотеки, может быть существенным.</a:t>
            </a:r>
            <a:endParaRPr lang="en-US" sz="2800" dirty="0">
              <a:solidFill>
                <a:schemeClr val="tx2"/>
              </a:solidFill>
            </a:endParaRPr>
          </a:p>
          <a:p>
            <a:pPr marL="0" indent="0">
              <a:buClr>
                <a:srgbClr val="11069A"/>
              </a:buClr>
              <a:buNone/>
            </a:pPr>
            <a:r>
              <a:rPr lang="ru-RU" sz="2800" dirty="0" smtClean="0">
                <a:solidFill>
                  <a:schemeClr val="tx2"/>
                </a:solidFill>
              </a:rPr>
              <a:t>Измеренное влияние не является всеобъемлющим и, возможно, не основное.</a:t>
            </a:r>
            <a:endParaRPr lang="en-US" sz="2400" dirty="0">
              <a:solidFill>
                <a:schemeClr val="tx2"/>
              </a:solidFill>
            </a:endParaRPr>
          </a:p>
        </p:txBody>
      </p:sp>
    </p:spTree>
    <p:extLst>
      <p:ext uri="{BB962C8B-B14F-4D97-AF65-F5344CB8AC3E}">
        <p14:creationId xmlns:p14="http://schemas.microsoft.com/office/powerpoint/2010/main" val="8058869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298" y="0"/>
            <a:ext cx="8549403" cy="6858000"/>
          </a:xfrm>
          <a:prstGeom prst="rect">
            <a:avLst/>
          </a:prstGeom>
        </p:spPr>
      </p:pic>
    </p:spTree>
    <p:extLst>
      <p:ext uri="{BB962C8B-B14F-4D97-AF65-F5344CB8AC3E}">
        <p14:creationId xmlns:p14="http://schemas.microsoft.com/office/powerpoint/2010/main" val="20807776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
            <a:ext cx="9067800" cy="533399"/>
          </a:xfrm>
        </p:spPr>
        <p:txBody>
          <a:bodyPr>
            <a:normAutofit fontScale="90000"/>
          </a:bodyPr>
          <a:lstStyle/>
          <a:p>
            <a:r>
              <a:rPr lang="ru-RU" sz="3600" b="1" dirty="0" smtClean="0">
                <a:solidFill>
                  <a:schemeClr val="tx2"/>
                </a:solidFill>
              </a:rPr>
              <a:t>Обоснование значимости библиотеки</a:t>
            </a:r>
            <a:r>
              <a:rPr lang="en-US" sz="3600" b="1" dirty="0" smtClean="0">
                <a:solidFill>
                  <a:schemeClr val="tx2"/>
                </a:solidFill>
              </a:rPr>
              <a:t> </a:t>
            </a:r>
            <a:endParaRPr lang="ru-RU" altLang="en-US" sz="3600" b="1" dirty="0" smtClean="0">
              <a:solidFill>
                <a:schemeClr val="tx2"/>
              </a:solidFill>
              <a:latin typeface="Arial" charset="0"/>
            </a:endParaRPr>
          </a:p>
        </p:txBody>
      </p:sp>
      <p:sp>
        <p:nvSpPr>
          <p:cNvPr id="6147" name="Rectangle 3"/>
          <p:cNvSpPr>
            <a:spLocks noGrp="1" noChangeArrowheads="1"/>
          </p:cNvSpPr>
          <p:nvPr>
            <p:ph type="body" idx="1"/>
          </p:nvPr>
        </p:nvSpPr>
        <p:spPr>
          <a:xfrm>
            <a:off x="1708484" y="457200"/>
            <a:ext cx="7379368" cy="6400800"/>
          </a:xfrm>
        </p:spPr>
        <p:txBody>
          <a:bodyPr>
            <a:noAutofit/>
          </a:bodyPr>
          <a:lstStyle/>
          <a:p>
            <a:pPr marL="0" indent="0">
              <a:buClr>
                <a:srgbClr val="11069A"/>
              </a:buClr>
              <a:buNone/>
            </a:pPr>
            <a:r>
              <a:rPr lang="ru-RU" sz="1800" b="1" dirty="0" smtClean="0">
                <a:solidFill>
                  <a:schemeClr val="tx2"/>
                </a:solidFill>
              </a:rPr>
              <a:t>Вклад (ресурсы)</a:t>
            </a:r>
            <a:endParaRPr lang="en-US" sz="1800" b="1" dirty="0">
              <a:solidFill>
                <a:schemeClr val="tx2"/>
              </a:solidFill>
            </a:endParaRPr>
          </a:p>
          <a:p>
            <a:pPr marL="0" indent="0">
              <a:buClr>
                <a:srgbClr val="11069A"/>
              </a:buClr>
              <a:buNone/>
            </a:pPr>
            <a:r>
              <a:rPr lang="ru-RU" sz="1800" b="1" dirty="0" smtClean="0">
                <a:solidFill>
                  <a:schemeClr val="tx2"/>
                </a:solidFill>
              </a:rPr>
              <a:t>Виды обеспечения деятельности библиотеки</a:t>
            </a:r>
            <a:r>
              <a:rPr lang="en-US" sz="1800" b="1" dirty="0" smtClean="0">
                <a:solidFill>
                  <a:schemeClr val="tx2"/>
                </a:solidFill>
              </a:rPr>
              <a:t> (</a:t>
            </a:r>
            <a:r>
              <a:rPr lang="ru-RU" sz="1800" b="1" dirty="0" smtClean="0">
                <a:solidFill>
                  <a:schemeClr val="tx2"/>
                </a:solidFill>
              </a:rPr>
              <a:t>например,</a:t>
            </a:r>
            <a:r>
              <a:rPr lang="en-US" sz="1800" b="1" dirty="0" smtClean="0">
                <a:solidFill>
                  <a:schemeClr val="tx2"/>
                </a:solidFill>
              </a:rPr>
              <a:t> </a:t>
            </a:r>
            <a:r>
              <a:rPr lang="ru-RU" sz="1800" b="1" dirty="0" smtClean="0">
                <a:solidFill>
                  <a:schemeClr val="tx2"/>
                </a:solidFill>
              </a:rPr>
              <a:t>финансирование, персонал, фонд, помещения, оборудование)</a:t>
            </a:r>
            <a:r>
              <a:rPr lang="en-US" sz="1800" b="1" dirty="0" smtClean="0">
                <a:solidFill>
                  <a:schemeClr val="tx2"/>
                </a:solidFill>
              </a:rPr>
              <a:t> </a:t>
            </a:r>
            <a:endParaRPr lang="en-US" sz="1800" b="1" dirty="0">
              <a:solidFill>
                <a:schemeClr val="tx2"/>
              </a:solidFill>
            </a:endParaRPr>
          </a:p>
          <a:p>
            <a:pPr marL="0" indent="0">
              <a:buClr>
                <a:srgbClr val="11069A"/>
              </a:buClr>
              <a:buNone/>
            </a:pPr>
            <a:r>
              <a:rPr lang="ru-RU" sz="1800" b="1" dirty="0" smtClean="0">
                <a:solidFill>
                  <a:schemeClr val="tx2"/>
                </a:solidFill>
              </a:rPr>
              <a:t>Процесс</a:t>
            </a:r>
            <a:endParaRPr lang="en-US" sz="1800" b="1" dirty="0">
              <a:solidFill>
                <a:schemeClr val="tx2"/>
              </a:solidFill>
            </a:endParaRPr>
          </a:p>
          <a:p>
            <a:pPr marL="0" indent="0">
              <a:buClr>
                <a:srgbClr val="11069A"/>
              </a:buClr>
              <a:buNone/>
            </a:pPr>
            <a:r>
              <a:rPr lang="ru-RU" sz="1800" b="1" dirty="0" smtClean="0">
                <a:solidFill>
                  <a:schemeClr val="tx2"/>
                </a:solidFill>
              </a:rPr>
              <a:t>Виды деятельности, трансформирующие ресурсы в </a:t>
            </a:r>
            <a:r>
              <a:rPr lang="en-US" sz="1800" b="1" dirty="0" smtClean="0">
                <a:solidFill>
                  <a:schemeClr val="tx2"/>
                </a:solidFill>
              </a:rPr>
              <a:t> </a:t>
            </a:r>
            <a:r>
              <a:rPr lang="ru-RU" sz="1800" b="1" dirty="0" smtClean="0">
                <a:solidFill>
                  <a:schemeClr val="tx2"/>
                </a:solidFill>
              </a:rPr>
              <a:t>продукты библиотечной деятельности</a:t>
            </a:r>
            <a:r>
              <a:rPr lang="en-US" sz="1800" b="1" dirty="0" smtClean="0">
                <a:solidFill>
                  <a:schemeClr val="tx2"/>
                </a:solidFill>
              </a:rPr>
              <a:t> (</a:t>
            </a:r>
            <a:r>
              <a:rPr lang="ru-RU" sz="1800" b="1" dirty="0" smtClean="0">
                <a:solidFill>
                  <a:schemeClr val="tx2"/>
                </a:solidFill>
              </a:rPr>
              <a:t>например, каталогизация, домашний абонемент, информационно-справочное обслуживание</a:t>
            </a:r>
            <a:r>
              <a:rPr lang="en-US" sz="1800" b="1" dirty="0" smtClean="0">
                <a:solidFill>
                  <a:schemeClr val="tx2"/>
                </a:solidFill>
              </a:rPr>
              <a:t>)</a:t>
            </a:r>
            <a:endParaRPr lang="en-US" sz="1800" b="1" dirty="0">
              <a:solidFill>
                <a:schemeClr val="tx2"/>
              </a:solidFill>
            </a:endParaRPr>
          </a:p>
          <a:p>
            <a:pPr marL="0" indent="0">
              <a:buClr>
                <a:srgbClr val="11069A"/>
              </a:buClr>
              <a:buNone/>
            </a:pPr>
            <a:r>
              <a:rPr lang="ru-RU" sz="1800" b="1" dirty="0" smtClean="0">
                <a:solidFill>
                  <a:schemeClr val="tx2"/>
                </a:solidFill>
              </a:rPr>
              <a:t>Продукты</a:t>
            </a:r>
            <a:endParaRPr lang="en-US" sz="1800" b="1" dirty="0">
              <a:solidFill>
                <a:schemeClr val="tx2"/>
              </a:solidFill>
            </a:endParaRPr>
          </a:p>
          <a:p>
            <a:pPr marL="0" indent="0">
              <a:buClr>
                <a:srgbClr val="11069A"/>
              </a:buClr>
              <a:buNone/>
            </a:pPr>
            <a:r>
              <a:rPr lang="ru-RU" sz="1800" b="1" dirty="0" smtClean="0">
                <a:solidFill>
                  <a:schemeClr val="tx2"/>
                </a:solidFill>
              </a:rPr>
              <a:t>Продукты библиотечной деятельности </a:t>
            </a:r>
            <a:r>
              <a:rPr lang="en-US" sz="1800" b="1" dirty="0" smtClean="0">
                <a:solidFill>
                  <a:schemeClr val="tx2"/>
                </a:solidFill>
              </a:rPr>
              <a:t>(</a:t>
            </a:r>
            <a:r>
              <a:rPr lang="ru-RU" sz="1800" b="1" dirty="0" smtClean="0">
                <a:solidFill>
                  <a:schemeClr val="tx2"/>
                </a:solidFill>
              </a:rPr>
              <a:t>например,</a:t>
            </a:r>
            <a:r>
              <a:rPr lang="en-US" sz="1800" b="1" dirty="0" smtClean="0">
                <a:solidFill>
                  <a:schemeClr val="tx2"/>
                </a:solidFill>
              </a:rPr>
              <a:t> </a:t>
            </a:r>
            <a:r>
              <a:rPr lang="ru-RU" sz="1800" b="1" dirty="0" smtClean="0">
                <a:solidFill>
                  <a:schemeClr val="tx2"/>
                </a:solidFill>
              </a:rPr>
              <a:t>количество закаталогизированных книг</a:t>
            </a:r>
            <a:r>
              <a:rPr lang="en-US" sz="1800" b="1" dirty="0" smtClean="0">
                <a:solidFill>
                  <a:schemeClr val="tx2"/>
                </a:solidFill>
              </a:rPr>
              <a:t>,</a:t>
            </a:r>
            <a:r>
              <a:rPr lang="ru-RU" sz="1800" b="1" dirty="0" smtClean="0">
                <a:solidFill>
                  <a:schemeClr val="tx2"/>
                </a:solidFill>
              </a:rPr>
              <a:t> количество книговыдач</a:t>
            </a:r>
            <a:r>
              <a:rPr lang="en-US" sz="1800" b="1" dirty="0" smtClean="0">
                <a:solidFill>
                  <a:schemeClr val="tx2"/>
                </a:solidFill>
              </a:rPr>
              <a:t>)</a:t>
            </a:r>
            <a:endParaRPr lang="en-US" sz="1800" b="1" dirty="0">
              <a:solidFill>
                <a:schemeClr val="tx2"/>
              </a:solidFill>
            </a:endParaRPr>
          </a:p>
          <a:p>
            <a:pPr marL="0" indent="0">
              <a:buClr>
                <a:srgbClr val="11069A"/>
              </a:buClr>
              <a:buNone/>
            </a:pPr>
            <a:r>
              <a:rPr lang="ru-RU" sz="1800" b="1" dirty="0" smtClean="0">
                <a:solidFill>
                  <a:schemeClr val="tx2"/>
                </a:solidFill>
              </a:rPr>
              <a:t>Результаты</a:t>
            </a:r>
            <a:endParaRPr lang="en-US" sz="1800" b="1" dirty="0">
              <a:solidFill>
                <a:schemeClr val="tx2"/>
              </a:solidFill>
            </a:endParaRPr>
          </a:p>
          <a:p>
            <a:pPr marL="0" indent="0">
              <a:buClr>
                <a:srgbClr val="11069A"/>
              </a:buClr>
              <a:buNone/>
            </a:pPr>
            <a:r>
              <a:rPr lang="ru-RU" sz="1800" b="1" dirty="0" smtClean="0">
                <a:solidFill>
                  <a:schemeClr val="tx2"/>
                </a:solidFill>
              </a:rPr>
              <a:t>Предполагаемые результаты библиотечной деятельности, отвечающие целям и задачам библиотечного планирования (количество пользователей, степень удовлетворенности их запросов)</a:t>
            </a:r>
          </a:p>
          <a:p>
            <a:pPr marL="0" indent="0">
              <a:buClr>
                <a:srgbClr val="11069A"/>
              </a:buClr>
              <a:buNone/>
            </a:pPr>
            <a:r>
              <a:rPr lang="ru-RU" sz="1800" b="1" dirty="0" smtClean="0">
                <a:solidFill>
                  <a:schemeClr val="tx2"/>
                </a:solidFill>
              </a:rPr>
              <a:t>Влияние (выгоды)</a:t>
            </a:r>
            <a:endParaRPr lang="en-US" sz="1800" b="1" dirty="0">
              <a:solidFill>
                <a:schemeClr val="tx2"/>
              </a:solidFill>
            </a:endParaRPr>
          </a:p>
          <a:p>
            <a:pPr marL="0" indent="0">
              <a:buClr>
                <a:srgbClr val="11069A"/>
              </a:buClr>
              <a:buNone/>
            </a:pPr>
            <a:r>
              <a:rPr lang="ru-RU" sz="1800" b="1" dirty="0" smtClean="0">
                <a:solidFill>
                  <a:schemeClr val="tx2"/>
                </a:solidFill>
              </a:rPr>
              <a:t>Произошедшее в результате контакта с библиотечными службами изменение для индивидуального или группового пользователя</a:t>
            </a:r>
          </a:p>
          <a:p>
            <a:pPr marL="0" indent="0">
              <a:buClr>
                <a:srgbClr val="11069A"/>
              </a:buClr>
              <a:buNone/>
            </a:pPr>
            <a:r>
              <a:rPr lang="ru-RU" sz="1800" b="1" dirty="0" smtClean="0">
                <a:solidFill>
                  <a:schemeClr val="tx2"/>
                </a:solidFill>
              </a:rPr>
              <a:t>Значимость</a:t>
            </a:r>
            <a:endParaRPr lang="en-US" sz="1800" b="1" dirty="0">
              <a:solidFill>
                <a:schemeClr val="tx2"/>
              </a:solidFill>
            </a:endParaRPr>
          </a:p>
          <a:p>
            <a:pPr marL="0" indent="0">
              <a:buClr>
                <a:srgbClr val="11069A"/>
              </a:buClr>
              <a:buNone/>
            </a:pPr>
            <a:r>
              <a:rPr lang="ru-RU" sz="1800" b="1" dirty="0" smtClean="0">
                <a:solidFill>
                  <a:schemeClr val="tx2"/>
                </a:solidFill>
              </a:rPr>
              <a:t>Понимание причастными к деятельности библиотеки сторонами </a:t>
            </a:r>
            <a:r>
              <a:rPr lang="en-US" sz="1800" b="1" dirty="0" smtClean="0">
                <a:solidFill>
                  <a:schemeClr val="tx2"/>
                </a:solidFill>
              </a:rPr>
              <a:t>(</a:t>
            </a:r>
            <a:r>
              <a:rPr lang="ru-RU" sz="1800" b="1" dirty="0" smtClean="0">
                <a:solidFill>
                  <a:schemeClr val="tx2"/>
                </a:solidFill>
              </a:rPr>
              <a:t>финансирующими учреждениями, политиками,общественностью)</a:t>
            </a:r>
            <a:r>
              <a:rPr lang="en-US" sz="1800" b="1" dirty="0" smtClean="0">
                <a:solidFill>
                  <a:schemeClr val="tx2"/>
                </a:solidFill>
              </a:rPr>
              <a:t> </a:t>
            </a:r>
            <a:r>
              <a:rPr lang="ru-RU" sz="1800" b="1" dirty="0" smtClean="0">
                <a:solidFill>
                  <a:schemeClr val="tx2"/>
                </a:solidFill>
              </a:rPr>
              <a:t>важности библиотеки </a:t>
            </a:r>
            <a:r>
              <a:rPr lang="en-US" sz="1800" b="1" dirty="0" smtClean="0">
                <a:solidFill>
                  <a:schemeClr val="tx2"/>
                </a:solidFill>
              </a:rPr>
              <a:t>(</a:t>
            </a:r>
            <a:r>
              <a:rPr lang="ru-RU" sz="1800" b="1" dirty="0" smtClean="0">
                <a:solidFill>
                  <a:schemeClr val="tx2"/>
                </a:solidFill>
              </a:rPr>
              <a:t>может быть измерена в денежном выражении</a:t>
            </a:r>
            <a:r>
              <a:rPr lang="en-US" sz="1800" b="1" dirty="0" smtClean="0">
                <a:solidFill>
                  <a:schemeClr val="tx2"/>
                </a:solidFill>
              </a:rPr>
              <a:t>)</a:t>
            </a:r>
            <a:r>
              <a:rPr lang="ru-RU" sz="1800" b="1" dirty="0" smtClean="0">
                <a:solidFill>
                  <a:schemeClr val="tx2"/>
                </a:solidFill>
              </a:rPr>
              <a:t> </a:t>
            </a:r>
            <a:endParaRPr lang="ru-RU" sz="1800" dirty="0" smtClean="0">
              <a:solidFill>
                <a:schemeClr val="tx2"/>
              </a:solidFill>
            </a:endParaRPr>
          </a:p>
        </p:txBody>
      </p:sp>
      <p:grpSp>
        <p:nvGrpSpPr>
          <p:cNvPr id="5" name="Group 4"/>
          <p:cNvGrpSpPr/>
          <p:nvPr/>
        </p:nvGrpSpPr>
        <p:grpSpPr>
          <a:xfrm>
            <a:off x="108284" y="1388233"/>
            <a:ext cx="1656348" cy="4867365"/>
            <a:chOff x="304800" y="1524000"/>
            <a:chExt cx="1656348" cy="4867365"/>
          </a:xfrm>
        </p:grpSpPr>
        <p:sp>
          <p:nvSpPr>
            <p:cNvPr id="3" name="TextBox 2"/>
            <p:cNvSpPr txBox="1"/>
            <p:nvPr/>
          </p:nvSpPr>
          <p:spPr>
            <a:xfrm>
              <a:off x="304800" y="1524000"/>
              <a:ext cx="1371600" cy="400110"/>
            </a:xfrm>
            <a:prstGeom prst="rect">
              <a:avLst/>
            </a:prstGeom>
            <a:noFill/>
          </p:spPr>
          <p:txBody>
            <a:bodyPr wrap="square" rtlCol="0">
              <a:spAutoFit/>
            </a:bodyPr>
            <a:lstStyle/>
            <a:p>
              <a:pPr algn="ctr"/>
              <a:r>
                <a:rPr lang="ru-RU" sz="2000" b="1" dirty="0" smtClean="0">
                  <a:solidFill>
                    <a:schemeClr val="tx2"/>
                  </a:solidFill>
                </a:rPr>
                <a:t>Ресурсы</a:t>
              </a:r>
              <a:endParaRPr lang="en-US" sz="2000" b="1" dirty="0">
                <a:solidFill>
                  <a:schemeClr val="tx2"/>
                </a:solidFill>
              </a:endParaRPr>
            </a:p>
          </p:txBody>
        </p:sp>
        <p:sp>
          <p:nvSpPr>
            <p:cNvPr id="6" name="TextBox 5"/>
            <p:cNvSpPr txBox="1"/>
            <p:nvPr/>
          </p:nvSpPr>
          <p:spPr>
            <a:xfrm>
              <a:off x="304800" y="2379131"/>
              <a:ext cx="1371600" cy="400110"/>
            </a:xfrm>
            <a:prstGeom prst="rect">
              <a:avLst/>
            </a:prstGeom>
            <a:noFill/>
          </p:spPr>
          <p:txBody>
            <a:bodyPr wrap="square" rtlCol="0">
              <a:spAutoFit/>
            </a:bodyPr>
            <a:lstStyle/>
            <a:p>
              <a:pPr algn="ctr"/>
              <a:r>
                <a:rPr lang="ru-RU" sz="2000" b="1" dirty="0" smtClean="0">
                  <a:solidFill>
                    <a:schemeClr val="tx2"/>
                  </a:solidFill>
                </a:rPr>
                <a:t>Процессы</a:t>
              </a:r>
              <a:endParaRPr lang="en-US" sz="2000" b="1" dirty="0">
                <a:solidFill>
                  <a:schemeClr val="tx2"/>
                </a:solidFill>
              </a:endParaRPr>
            </a:p>
          </p:txBody>
        </p:sp>
        <p:sp>
          <p:nvSpPr>
            <p:cNvPr id="7" name="TextBox 6"/>
            <p:cNvSpPr txBox="1"/>
            <p:nvPr/>
          </p:nvSpPr>
          <p:spPr>
            <a:xfrm>
              <a:off x="304800" y="3220688"/>
              <a:ext cx="1371600" cy="400110"/>
            </a:xfrm>
            <a:prstGeom prst="rect">
              <a:avLst/>
            </a:prstGeom>
            <a:noFill/>
          </p:spPr>
          <p:txBody>
            <a:bodyPr wrap="square" rtlCol="0">
              <a:spAutoFit/>
            </a:bodyPr>
            <a:lstStyle/>
            <a:p>
              <a:pPr algn="ctr"/>
              <a:r>
                <a:rPr lang="ru-RU" sz="2000" b="1" dirty="0" smtClean="0">
                  <a:solidFill>
                    <a:schemeClr val="tx2"/>
                  </a:solidFill>
                </a:rPr>
                <a:t>Продукты</a:t>
              </a:r>
              <a:endParaRPr lang="en-US" sz="2000" b="1" dirty="0">
                <a:solidFill>
                  <a:schemeClr val="tx2"/>
                </a:solidFill>
              </a:endParaRPr>
            </a:p>
          </p:txBody>
        </p:sp>
        <p:sp>
          <p:nvSpPr>
            <p:cNvPr id="8" name="TextBox 7"/>
            <p:cNvSpPr txBox="1"/>
            <p:nvPr/>
          </p:nvSpPr>
          <p:spPr>
            <a:xfrm>
              <a:off x="304800" y="4072809"/>
              <a:ext cx="1600200" cy="400110"/>
            </a:xfrm>
            <a:prstGeom prst="rect">
              <a:avLst/>
            </a:prstGeom>
            <a:noFill/>
          </p:spPr>
          <p:txBody>
            <a:bodyPr wrap="square" rtlCol="0">
              <a:spAutoFit/>
            </a:bodyPr>
            <a:lstStyle/>
            <a:p>
              <a:pPr algn="ctr"/>
              <a:r>
                <a:rPr lang="ru-RU" sz="2000" b="1" dirty="0" smtClean="0">
                  <a:solidFill>
                    <a:schemeClr val="tx2"/>
                  </a:solidFill>
                </a:rPr>
                <a:t>Результаты</a:t>
              </a:r>
              <a:endParaRPr lang="en-US" sz="2000" b="1" dirty="0">
                <a:solidFill>
                  <a:schemeClr val="tx2"/>
                </a:solidFill>
              </a:endParaRPr>
            </a:p>
          </p:txBody>
        </p:sp>
        <p:sp>
          <p:nvSpPr>
            <p:cNvPr id="9" name="TextBox 8"/>
            <p:cNvSpPr txBox="1"/>
            <p:nvPr/>
          </p:nvSpPr>
          <p:spPr>
            <a:xfrm>
              <a:off x="425116" y="4768210"/>
              <a:ext cx="1219200" cy="707886"/>
            </a:xfrm>
            <a:prstGeom prst="rect">
              <a:avLst/>
            </a:prstGeom>
            <a:noFill/>
          </p:spPr>
          <p:txBody>
            <a:bodyPr wrap="square" rtlCol="0">
              <a:spAutoFit/>
            </a:bodyPr>
            <a:lstStyle/>
            <a:p>
              <a:pPr algn="ctr"/>
              <a:r>
                <a:rPr lang="ru-RU" sz="2000" b="1" dirty="0" smtClean="0">
                  <a:solidFill>
                    <a:schemeClr val="tx2"/>
                  </a:solidFill>
                </a:rPr>
                <a:t>Влияние (выгоды</a:t>
              </a:r>
              <a:r>
                <a:rPr lang="ru-RU" b="1" dirty="0" smtClean="0">
                  <a:solidFill>
                    <a:schemeClr val="tx2"/>
                  </a:solidFill>
                </a:rPr>
                <a:t>)</a:t>
              </a:r>
              <a:endParaRPr lang="en-US" b="1" dirty="0">
                <a:solidFill>
                  <a:schemeClr val="tx2"/>
                </a:solidFill>
              </a:endParaRPr>
            </a:p>
          </p:txBody>
        </p:sp>
        <p:sp>
          <p:nvSpPr>
            <p:cNvPr id="10" name="TextBox 9"/>
            <p:cNvSpPr txBox="1"/>
            <p:nvPr/>
          </p:nvSpPr>
          <p:spPr>
            <a:xfrm>
              <a:off x="304800" y="5991255"/>
              <a:ext cx="1656348" cy="400110"/>
            </a:xfrm>
            <a:prstGeom prst="rect">
              <a:avLst/>
            </a:prstGeom>
            <a:noFill/>
          </p:spPr>
          <p:txBody>
            <a:bodyPr wrap="square" rtlCol="0">
              <a:spAutoFit/>
            </a:bodyPr>
            <a:lstStyle/>
            <a:p>
              <a:pPr algn="ctr"/>
              <a:r>
                <a:rPr lang="ru-RU" sz="2000" b="1" dirty="0" smtClean="0">
                  <a:solidFill>
                    <a:schemeClr val="tx2"/>
                  </a:solidFill>
                </a:rPr>
                <a:t>Значимость</a:t>
              </a:r>
              <a:endParaRPr lang="en-US" sz="2000" b="1" dirty="0">
                <a:solidFill>
                  <a:schemeClr val="tx2"/>
                </a:solidFill>
              </a:endParaRPr>
            </a:p>
          </p:txBody>
        </p:sp>
        <p:sp>
          <p:nvSpPr>
            <p:cNvPr id="4" name="Down Arrow 3"/>
            <p:cNvSpPr/>
            <p:nvPr/>
          </p:nvSpPr>
          <p:spPr>
            <a:xfrm>
              <a:off x="838200" y="1924110"/>
              <a:ext cx="152400" cy="455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866274" y="2765667"/>
              <a:ext cx="152400" cy="455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898358" y="3620798"/>
              <a:ext cx="152400" cy="455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a:off x="932448" y="4444663"/>
              <a:ext cx="152400" cy="455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952500" y="5536234"/>
              <a:ext cx="152400" cy="455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p:cNvSpPr/>
          <p:nvPr/>
        </p:nvSpPr>
        <p:spPr>
          <a:xfrm>
            <a:off x="0" y="1219200"/>
            <a:ext cx="1676400" cy="5257800"/>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64207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
            <a:ext cx="9067800" cy="533399"/>
          </a:xfrm>
        </p:spPr>
        <p:txBody>
          <a:bodyPr>
            <a:normAutofit fontScale="90000"/>
          </a:bodyPr>
          <a:lstStyle/>
          <a:p>
            <a:r>
              <a:rPr lang="ru-RU" sz="3600" b="1" dirty="0" smtClean="0">
                <a:solidFill>
                  <a:schemeClr val="tx2"/>
                </a:solidFill>
              </a:rPr>
              <a:t>Методы измерения влияния библиотеки</a:t>
            </a:r>
            <a:r>
              <a:rPr lang="en-US" sz="3600" b="1" dirty="0" smtClean="0">
                <a:solidFill>
                  <a:schemeClr val="tx2"/>
                </a:solidFill>
              </a:rPr>
              <a:t> </a:t>
            </a:r>
            <a:endParaRPr lang="ru-RU" altLang="en-US" sz="3600" b="1" dirty="0" smtClean="0">
              <a:solidFill>
                <a:schemeClr val="tx2"/>
              </a:solidFill>
              <a:latin typeface="Arial" charset="0"/>
            </a:endParaRPr>
          </a:p>
        </p:txBody>
      </p:sp>
      <p:sp>
        <p:nvSpPr>
          <p:cNvPr id="6147" name="Rectangle 3"/>
          <p:cNvSpPr>
            <a:spLocks noGrp="1" noChangeArrowheads="1"/>
          </p:cNvSpPr>
          <p:nvPr>
            <p:ph type="body" idx="1"/>
          </p:nvPr>
        </p:nvSpPr>
        <p:spPr>
          <a:xfrm>
            <a:off x="208548" y="685800"/>
            <a:ext cx="8935452" cy="6019800"/>
          </a:xfrm>
        </p:spPr>
        <p:txBody>
          <a:bodyPr>
            <a:noAutofit/>
          </a:bodyPr>
          <a:lstStyle/>
          <a:p>
            <a:pPr marL="0" indent="0">
              <a:buClr>
                <a:srgbClr val="11069A"/>
              </a:buClr>
              <a:buNone/>
            </a:pPr>
            <a:r>
              <a:rPr lang="ru-RU" sz="2800" b="1" dirty="0" smtClean="0">
                <a:solidFill>
                  <a:schemeClr val="tx2"/>
                </a:solidFill>
              </a:rPr>
              <a:t>Свидетельство влияния библиотек на основе опросов</a:t>
            </a:r>
            <a:endParaRPr lang="en-US" sz="2800" b="1" dirty="0">
              <a:solidFill>
                <a:schemeClr val="tx2"/>
              </a:solidFill>
            </a:endParaRPr>
          </a:p>
          <a:p>
            <a:pPr marL="0" indent="0">
              <a:buClr>
                <a:srgbClr val="11069A"/>
              </a:buClr>
              <a:buNone/>
            </a:pPr>
            <a:r>
              <a:rPr lang="en-US" sz="2200" b="1" dirty="0">
                <a:solidFill>
                  <a:schemeClr val="tx2"/>
                </a:solidFill>
              </a:rPr>
              <a:t>• </a:t>
            </a:r>
            <a:r>
              <a:rPr lang="ru-RU" sz="2400" b="1" dirty="0" smtClean="0">
                <a:solidFill>
                  <a:schemeClr val="tx2"/>
                </a:solidFill>
              </a:rPr>
              <a:t>опросы </a:t>
            </a:r>
            <a:r>
              <a:rPr lang="en-US" sz="2400" b="1" dirty="0" smtClean="0">
                <a:solidFill>
                  <a:schemeClr val="tx2"/>
                </a:solidFill>
              </a:rPr>
              <a:t>(</a:t>
            </a:r>
            <a:r>
              <a:rPr lang="ru-RU" sz="2400" b="1" dirty="0" smtClean="0">
                <a:solidFill>
                  <a:schemeClr val="tx2"/>
                </a:solidFill>
              </a:rPr>
              <a:t>в библиотеке</a:t>
            </a:r>
            <a:r>
              <a:rPr lang="en-US" sz="2400" b="1" dirty="0" smtClean="0">
                <a:solidFill>
                  <a:schemeClr val="tx2"/>
                </a:solidFill>
              </a:rPr>
              <a:t>, </a:t>
            </a:r>
            <a:r>
              <a:rPr lang="ru-RU" sz="2400" b="1" dirty="0" smtClean="0">
                <a:solidFill>
                  <a:schemeClr val="tx2"/>
                </a:solidFill>
              </a:rPr>
              <a:t>по телефону</a:t>
            </a:r>
            <a:r>
              <a:rPr lang="en-US" sz="2400" b="1" dirty="0" smtClean="0">
                <a:solidFill>
                  <a:schemeClr val="tx2"/>
                </a:solidFill>
              </a:rPr>
              <a:t>, </a:t>
            </a:r>
            <a:r>
              <a:rPr lang="ru-RU" sz="2400" b="1" dirty="0" smtClean="0">
                <a:solidFill>
                  <a:schemeClr val="tx2"/>
                </a:solidFill>
              </a:rPr>
              <a:t>э-почте</a:t>
            </a:r>
            <a:r>
              <a:rPr lang="en-US" sz="2400" b="1" dirty="0" smtClean="0">
                <a:solidFill>
                  <a:schemeClr val="tx2"/>
                </a:solidFill>
              </a:rPr>
              <a:t>, </a:t>
            </a:r>
            <a:r>
              <a:rPr lang="ru-RU" sz="2400" b="1" dirty="0" smtClean="0">
                <a:solidFill>
                  <a:schemeClr val="tx2"/>
                </a:solidFill>
              </a:rPr>
              <a:t>онлайн</a:t>
            </a:r>
            <a:r>
              <a:rPr lang="en-US" sz="2400" b="1" dirty="0" smtClean="0">
                <a:solidFill>
                  <a:schemeClr val="tx2"/>
                </a:solidFill>
              </a:rPr>
              <a:t>)</a:t>
            </a:r>
            <a:endParaRPr lang="en-US" sz="2400" b="1" dirty="0">
              <a:solidFill>
                <a:schemeClr val="tx2"/>
              </a:solidFill>
            </a:endParaRPr>
          </a:p>
          <a:p>
            <a:pPr marL="0" indent="0">
              <a:buClr>
                <a:srgbClr val="11069A"/>
              </a:buClr>
              <a:buNone/>
            </a:pPr>
            <a:r>
              <a:rPr lang="en-US" sz="2400" b="1" dirty="0">
                <a:solidFill>
                  <a:schemeClr val="tx2"/>
                </a:solidFill>
              </a:rPr>
              <a:t>• </a:t>
            </a:r>
            <a:r>
              <a:rPr lang="ru-RU" sz="2400" b="1" dirty="0" smtClean="0">
                <a:solidFill>
                  <a:schemeClr val="tx2"/>
                </a:solidFill>
              </a:rPr>
              <a:t>опросы на улицах (пользователей и не-пользователей)</a:t>
            </a:r>
            <a:endParaRPr lang="en-US" sz="2400" b="1" dirty="0">
              <a:solidFill>
                <a:schemeClr val="tx2"/>
              </a:solidFill>
            </a:endParaRPr>
          </a:p>
          <a:p>
            <a:pPr marL="0" indent="0">
              <a:buClr>
                <a:srgbClr val="11069A"/>
              </a:buClr>
              <a:buNone/>
            </a:pPr>
            <a:r>
              <a:rPr lang="en-US" sz="2400" b="1" dirty="0">
                <a:solidFill>
                  <a:schemeClr val="tx2"/>
                </a:solidFill>
              </a:rPr>
              <a:t>• </a:t>
            </a:r>
            <a:r>
              <a:rPr lang="ru-RU" sz="2400" b="1" dirty="0" smtClean="0">
                <a:solidFill>
                  <a:schemeClr val="tx2"/>
                </a:solidFill>
              </a:rPr>
              <a:t>интервью</a:t>
            </a:r>
            <a:endParaRPr lang="en-US" sz="2400" b="1" dirty="0">
              <a:solidFill>
                <a:schemeClr val="tx2"/>
              </a:solidFill>
            </a:endParaRPr>
          </a:p>
          <a:p>
            <a:pPr marL="0" indent="0">
              <a:buClr>
                <a:srgbClr val="11069A"/>
              </a:buClr>
              <a:buNone/>
            </a:pPr>
            <a:r>
              <a:rPr lang="en-US" sz="2400" b="1" dirty="0">
                <a:solidFill>
                  <a:schemeClr val="tx2"/>
                </a:solidFill>
              </a:rPr>
              <a:t>• </a:t>
            </a:r>
            <a:r>
              <a:rPr lang="ru-RU" sz="2400" b="1" dirty="0" smtClean="0">
                <a:solidFill>
                  <a:schemeClr val="tx2"/>
                </a:solidFill>
              </a:rPr>
              <a:t>работа с фокусными группами</a:t>
            </a:r>
            <a:endParaRPr lang="en-US" sz="2400" b="1" dirty="0">
              <a:solidFill>
                <a:schemeClr val="tx2"/>
              </a:solidFill>
            </a:endParaRPr>
          </a:p>
          <a:p>
            <a:pPr marL="0" indent="0">
              <a:buClr>
                <a:srgbClr val="11069A"/>
              </a:buClr>
              <a:buNone/>
            </a:pPr>
            <a:r>
              <a:rPr lang="en-US" sz="2400" b="1" dirty="0">
                <a:solidFill>
                  <a:schemeClr val="tx2"/>
                </a:solidFill>
              </a:rPr>
              <a:t>• </a:t>
            </a:r>
            <a:r>
              <a:rPr lang="ru-RU" sz="2400" b="1" dirty="0" smtClean="0">
                <a:solidFill>
                  <a:schemeClr val="tx2"/>
                </a:solidFill>
              </a:rPr>
              <a:t>самооценка пользователями</a:t>
            </a:r>
            <a:endParaRPr lang="en-US" sz="2400" b="1" dirty="0">
              <a:solidFill>
                <a:schemeClr val="tx2"/>
              </a:solidFill>
            </a:endParaRPr>
          </a:p>
          <a:p>
            <a:pPr marL="0" indent="0">
              <a:buClr>
                <a:srgbClr val="11069A"/>
              </a:buClr>
              <a:buNone/>
            </a:pPr>
            <a:r>
              <a:rPr lang="en-US" sz="2400" b="1" dirty="0">
                <a:solidFill>
                  <a:schemeClr val="tx2"/>
                </a:solidFill>
              </a:rPr>
              <a:t>• </a:t>
            </a:r>
            <a:r>
              <a:rPr lang="ru-RU" sz="2400" b="1" dirty="0" smtClean="0">
                <a:solidFill>
                  <a:schemeClr val="tx2"/>
                </a:solidFill>
              </a:rPr>
              <a:t>свидетельство на основе людской молвы (история позади данных) </a:t>
            </a:r>
            <a:endParaRPr lang="en-US" sz="2400" b="1" dirty="0">
              <a:solidFill>
                <a:schemeClr val="tx2"/>
              </a:solidFill>
            </a:endParaRPr>
          </a:p>
          <a:p>
            <a:pPr marL="0" indent="0">
              <a:buClr>
                <a:srgbClr val="11069A"/>
              </a:buClr>
              <a:buNone/>
            </a:pPr>
            <a:endParaRPr lang="ru-RU" sz="2200" b="1" dirty="0" smtClean="0">
              <a:solidFill>
                <a:schemeClr val="tx2"/>
              </a:solidFill>
            </a:endParaRPr>
          </a:p>
          <a:p>
            <a:pPr marL="0" indent="0">
              <a:buClr>
                <a:srgbClr val="11069A"/>
              </a:buClr>
              <a:buNone/>
            </a:pPr>
            <a:r>
              <a:rPr lang="ru-RU" sz="2400" i="1" dirty="0" smtClean="0">
                <a:solidFill>
                  <a:schemeClr val="tx2"/>
                </a:solidFill>
              </a:rPr>
              <a:t>Результаты должны быть представлены в количественном измерении, чтобы продемонстрировать зримость влияния библиотеки (например, «</a:t>
            </a:r>
            <a:r>
              <a:rPr lang="en-US" sz="2400" i="1" dirty="0" smtClean="0">
                <a:solidFill>
                  <a:schemeClr val="tx2"/>
                </a:solidFill>
              </a:rPr>
              <a:t>80</a:t>
            </a:r>
            <a:r>
              <a:rPr lang="en-US" sz="2400" i="1" dirty="0">
                <a:solidFill>
                  <a:schemeClr val="tx2"/>
                </a:solidFill>
              </a:rPr>
              <a:t>% </a:t>
            </a:r>
            <a:r>
              <a:rPr lang="ru-RU" sz="2400" i="1" dirty="0" smtClean="0">
                <a:solidFill>
                  <a:schemeClr val="tx2"/>
                </a:solidFill>
              </a:rPr>
              <a:t>опрошенных респондентов сказали, что они приобрели новые навыки во время пользования информационно-справочными услугами</a:t>
            </a:r>
            <a:r>
              <a:rPr lang="en-US" sz="2400" i="1" dirty="0" smtClean="0">
                <a:solidFill>
                  <a:schemeClr val="tx2"/>
                </a:solidFill>
              </a:rPr>
              <a:t>)</a:t>
            </a:r>
            <a:endParaRPr lang="ru-RU" sz="2400" i="1" dirty="0" smtClean="0">
              <a:solidFill>
                <a:schemeClr val="tx2"/>
              </a:solidFill>
            </a:endParaRPr>
          </a:p>
        </p:txBody>
      </p:sp>
    </p:spTree>
    <p:extLst>
      <p:ext uri="{BB962C8B-B14F-4D97-AF65-F5344CB8AC3E}">
        <p14:creationId xmlns:p14="http://schemas.microsoft.com/office/powerpoint/2010/main" val="6364349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609601"/>
            <a:ext cx="9067800" cy="533399"/>
          </a:xfrm>
        </p:spPr>
        <p:txBody>
          <a:bodyPr>
            <a:normAutofit fontScale="90000"/>
          </a:bodyPr>
          <a:lstStyle/>
          <a:p>
            <a:r>
              <a:rPr lang="ru-RU" sz="3600" b="1" dirty="0" smtClean="0">
                <a:solidFill>
                  <a:schemeClr val="tx2"/>
                </a:solidFill>
              </a:rPr>
              <a:t>Использованная литература</a:t>
            </a:r>
            <a:endParaRPr lang="ru-RU" altLang="en-US" sz="3600" b="1" dirty="0" smtClean="0">
              <a:solidFill>
                <a:schemeClr val="tx2"/>
              </a:solidFill>
              <a:latin typeface="Arial" charset="0"/>
            </a:endParaRPr>
          </a:p>
        </p:txBody>
      </p:sp>
      <p:sp>
        <p:nvSpPr>
          <p:cNvPr id="6147" name="Rectangle 3"/>
          <p:cNvSpPr>
            <a:spLocks noGrp="1" noChangeArrowheads="1"/>
          </p:cNvSpPr>
          <p:nvPr>
            <p:ph type="body" idx="1"/>
          </p:nvPr>
        </p:nvSpPr>
        <p:spPr>
          <a:xfrm>
            <a:off x="208548" y="1676400"/>
            <a:ext cx="8935452" cy="2895600"/>
          </a:xfrm>
        </p:spPr>
        <p:txBody>
          <a:bodyPr>
            <a:noAutofit/>
          </a:bodyPr>
          <a:lstStyle/>
          <a:p>
            <a:pPr marL="457200" indent="-457200">
              <a:buClr>
                <a:srgbClr val="11069A"/>
              </a:buClr>
              <a:buAutoNum type="arabicPeriod"/>
            </a:pPr>
            <a:r>
              <a:rPr lang="en-US" sz="2400" dirty="0" smtClean="0">
                <a:solidFill>
                  <a:schemeClr val="tx2"/>
                </a:solidFill>
              </a:rPr>
              <a:t>R</a:t>
            </a:r>
            <a:r>
              <a:rPr lang="en-US" sz="2400" dirty="0">
                <a:solidFill>
                  <a:schemeClr val="tx2"/>
                </a:solidFill>
              </a:rPr>
              <a:t>. David </a:t>
            </a:r>
            <a:r>
              <a:rPr lang="en-US" sz="2400" dirty="0" err="1" smtClean="0">
                <a:solidFill>
                  <a:schemeClr val="tx2"/>
                </a:solidFill>
              </a:rPr>
              <a:t>Lankes</a:t>
            </a:r>
            <a:r>
              <a:rPr lang="en-US" sz="2400" dirty="0" smtClean="0">
                <a:solidFill>
                  <a:schemeClr val="tx2"/>
                </a:solidFill>
              </a:rPr>
              <a:t>, The </a:t>
            </a:r>
            <a:r>
              <a:rPr lang="en-US" sz="2400" dirty="0">
                <a:solidFill>
                  <a:schemeClr val="tx2"/>
                </a:solidFill>
              </a:rPr>
              <a:t>New Librarianship Field </a:t>
            </a:r>
            <a:r>
              <a:rPr lang="en-US" sz="2400" dirty="0" smtClean="0">
                <a:solidFill>
                  <a:schemeClr val="tx2"/>
                </a:solidFill>
              </a:rPr>
              <a:t>Guide. - </a:t>
            </a:r>
            <a:r>
              <a:rPr lang="en-US" sz="2400" dirty="0" err="1">
                <a:solidFill>
                  <a:schemeClr val="tx2"/>
                </a:solidFill>
              </a:rPr>
              <a:t>Mit</a:t>
            </a:r>
            <a:r>
              <a:rPr lang="en-US" sz="2400" dirty="0">
                <a:solidFill>
                  <a:schemeClr val="tx2"/>
                </a:solidFill>
              </a:rPr>
              <a:t> </a:t>
            </a:r>
            <a:r>
              <a:rPr lang="en-US" sz="2400" dirty="0" smtClean="0">
                <a:solidFill>
                  <a:schemeClr val="tx2"/>
                </a:solidFill>
              </a:rPr>
              <a:t>Press, 2016. – 240p.</a:t>
            </a:r>
          </a:p>
          <a:p>
            <a:pPr marL="457200" indent="-457200">
              <a:buClr>
                <a:srgbClr val="11069A"/>
              </a:buClr>
              <a:buAutoNum type="arabicPeriod"/>
            </a:pPr>
            <a:r>
              <a:rPr lang="en-US" sz="2400" dirty="0" err="1">
                <a:solidFill>
                  <a:schemeClr val="tx2"/>
                </a:solidFill>
              </a:rPr>
              <a:t>Roswitha</a:t>
            </a:r>
            <a:r>
              <a:rPr lang="en-US" sz="2400" dirty="0">
                <a:solidFill>
                  <a:schemeClr val="tx2"/>
                </a:solidFill>
              </a:rPr>
              <a:t> Poll, (2012) "Can we quantify the library's influence? Creating an ISO standard for impact assessment", Performance Measurement and Metrics, Vol. 13 Issue: 2, pp.121-130, https</a:t>
            </a:r>
            <a:r>
              <a:rPr lang="en-US" sz="2400" dirty="0" smtClean="0">
                <a:solidFill>
                  <a:schemeClr val="tx2"/>
                </a:solidFill>
              </a:rPr>
              <a:t>://doi.org/10.1108/14678041211241332  </a:t>
            </a:r>
            <a:endParaRPr lang="en-US" sz="2400" dirty="0">
              <a:solidFill>
                <a:schemeClr val="tx2"/>
              </a:solidFill>
            </a:endParaRPr>
          </a:p>
          <a:p>
            <a:pPr marL="0" indent="0">
              <a:buClr>
                <a:srgbClr val="11069A"/>
              </a:buClr>
              <a:buNone/>
            </a:pPr>
            <a:endParaRPr lang="ru-RU" sz="2400" dirty="0" smtClean="0">
              <a:solidFill>
                <a:schemeClr val="tx2"/>
              </a:solidFill>
            </a:endParaRPr>
          </a:p>
        </p:txBody>
      </p:sp>
    </p:spTree>
    <p:extLst>
      <p:ext uri="{BB962C8B-B14F-4D97-AF65-F5344CB8AC3E}">
        <p14:creationId xmlns:p14="http://schemas.microsoft.com/office/powerpoint/2010/main" val="9072569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E5B78C4E-DD2E-44B9-B820-06E51E7E352C}" type="slidenum">
              <a:rPr lang="ru-RU" altLang="en-US"/>
              <a:pPr>
                <a:defRPr/>
              </a:pPr>
              <a:t>25</a:t>
            </a:fld>
            <a:endParaRPr lang="ru-RU" altLang="en-US"/>
          </a:p>
        </p:txBody>
      </p:sp>
      <p:sp>
        <p:nvSpPr>
          <p:cNvPr id="40963" name="Rectangle 2"/>
          <p:cNvSpPr>
            <a:spLocks noGrp="1" noChangeArrowheads="1"/>
          </p:cNvSpPr>
          <p:nvPr>
            <p:ph type="body" idx="1"/>
          </p:nvPr>
        </p:nvSpPr>
        <p:spPr>
          <a:xfrm>
            <a:off x="646113" y="2349500"/>
            <a:ext cx="7850187" cy="1333500"/>
          </a:xfrm>
        </p:spPr>
        <p:txBody>
          <a:bodyPr/>
          <a:lstStyle/>
          <a:p>
            <a:pPr algn="ctr" eaLnBrk="1" hangingPunct="1">
              <a:buFont typeface="Wingdings" pitchFamily="2" charset="2"/>
              <a:buNone/>
            </a:pPr>
            <a:r>
              <a:rPr lang="ru-RU" altLang="en-US" sz="4300" b="1" smtClean="0">
                <a:solidFill>
                  <a:srgbClr val="11069A"/>
                </a:solidFill>
              </a:rPr>
              <a:t>СПАСИБО ЗА ВНИМАНИЕ!</a:t>
            </a:r>
          </a:p>
        </p:txBody>
      </p:sp>
    </p:spTree>
    <p:extLst>
      <p:ext uri="{BB962C8B-B14F-4D97-AF65-F5344CB8AC3E}">
        <p14:creationId xmlns:p14="http://schemas.microsoft.com/office/powerpoint/2010/main" val="2028632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9266"/>
            <a:ext cx="9144000" cy="5739468"/>
          </a:xfrm>
          <a:prstGeom prst="rect">
            <a:avLst/>
          </a:prstGeom>
        </p:spPr>
      </p:pic>
      <p:sp>
        <p:nvSpPr>
          <p:cNvPr id="3" name="TextBox 2"/>
          <p:cNvSpPr txBox="1"/>
          <p:nvPr/>
        </p:nvSpPr>
        <p:spPr>
          <a:xfrm>
            <a:off x="381000" y="0"/>
            <a:ext cx="8325934" cy="584775"/>
          </a:xfrm>
          <a:prstGeom prst="rect">
            <a:avLst/>
          </a:prstGeom>
          <a:noFill/>
        </p:spPr>
        <p:txBody>
          <a:bodyPr wrap="none" rtlCol="0">
            <a:spAutoFit/>
          </a:bodyPr>
          <a:lstStyle/>
          <a:p>
            <a:r>
              <a:rPr lang="ru-RU" sz="3200" b="1" dirty="0" smtClean="0">
                <a:solidFill>
                  <a:schemeClr val="accent1"/>
                </a:solidFill>
              </a:rPr>
              <a:t>Новое библиотечное дело (</a:t>
            </a:r>
            <a:r>
              <a:rPr lang="en-US" sz="3200" b="1" dirty="0" smtClean="0">
                <a:solidFill>
                  <a:schemeClr val="accent1"/>
                </a:solidFill>
              </a:rPr>
              <a:t>New Librarianship</a:t>
            </a:r>
            <a:r>
              <a:rPr lang="ru-RU" sz="3200" b="1" dirty="0" smtClean="0">
                <a:solidFill>
                  <a:schemeClr val="accent1"/>
                </a:solidFill>
              </a:rPr>
              <a:t>)</a:t>
            </a:r>
            <a:endParaRPr lang="en-US" sz="3200" b="1" dirty="0">
              <a:solidFill>
                <a:schemeClr val="accent1"/>
              </a:solidFill>
            </a:endParaRPr>
          </a:p>
        </p:txBody>
      </p:sp>
      <p:sp>
        <p:nvSpPr>
          <p:cNvPr id="4" name="Скругленный прямоугольник 3"/>
          <p:cNvSpPr/>
          <p:nvPr/>
        </p:nvSpPr>
        <p:spPr>
          <a:xfrm>
            <a:off x="685800" y="4343400"/>
            <a:ext cx="5029200" cy="685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438400" y="2819400"/>
            <a:ext cx="6704336" cy="646331"/>
          </a:xfrm>
          <a:prstGeom prst="rect">
            <a:avLst/>
          </a:prstGeom>
          <a:noFill/>
        </p:spPr>
        <p:txBody>
          <a:bodyPr wrap="none" rtlCol="0">
            <a:spAutoFit/>
          </a:bodyPr>
          <a:lstStyle/>
          <a:p>
            <a:r>
              <a:rPr lang="ru-RU" i="1" dirty="0" smtClean="0">
                <a:solidFill>
                  <a:schemeClr val="accent1"/>
                </a:solidFill>
              </a:rPr>
              <a:t>Миссия библиотекарей в совершенствовании общества</a:t>
            </a:r>
          </a:p>
          <a:p>
            <a:r>
              <a:rPr lang="ru-RU" i="1" dirty="0" smtClean="0">
                <a:solidFill>
                  <a:schemeClr val="accent1"/>
                </a:solidFill>
              </a:rPr>
              <a:t>посредством содействия созданию знаний в своих сообществах</a:t>
            </a:r>
            <a:endParaRPr lang="en-US" i="1" dirty="0">
              <a:solidFill>
                <a:schemeClr val="accent1"/>
              </a:solidFill>
            </a:endParaRPr>
          </a:p>
        </p:txBody>
      </p:sp>
    </p:spTree>
    <p:extLst>
      <p:ext uri="{BB962C8B-B14F-4D97-AF65-F5344CB8AC3E}">
        <p14:creationId xmlns:p14="http://schemas.microsoft.com/office/powerpoint/2010/main" val="6603381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3834" y="990600"/>
            <a:ext cx="8153400" cy="685800"/>
          </a:xfrm>
        </p:spPr>
        <p:txBody>
          <a:bodyPr rtlCol="0">
            <a:noAutofit/>
          </a:bodyPr>
          <a:lstStyle/>
          <a:p>
            <a:pPr>
              <a:defRPr/>
            </a:pPr>
            <a:r>
              <a:rPr lang="ru-RU" sz="2400" b="1" dirty="0" smtClean="0">
                <a:solidFill>
                  <a:schemeClr val="tx2"/>
                </a:solidFill>
                <a:latin typeface="Arial" panose="020B0604020202020204" pitchFamily="34" charset="0"/>
                <a:cs typeface="Arial" panose="020B0604020202020204" pitchFamily="34" charset="0"/>
              </a:rPr>
              <a:t>Смена парадигмы </a:t>
            </a:r>
            <a:r>
              <a:rPr lang="ru-RU" sz="2400" dirty="0" smtClean="0">
                <a:solidFill>
                  <a:schemeClr val="tx2"/>
                </a:solidFill>
                <a:latin typeface="Arial" panose="020B0604020202020204" pitchFamily="34" charset="0"/>
                <a:cs typeface="Arial" panose="020B0604020202020204" pitchFamily="34" charset="0"/>
              </a:rPr>
              <a:t>в современном библиотечном деле: </a:t>
            </a:r>
            <a:r>
              <a:rPr lang="ru-RU" sz="2400" i="1" dirty="0" smtClean="0">
                <a:solidFill>
                  <a:schemeClr val="tx2"/>
                </a:solidFill>
                <a:latin typeface="Arial" panose="020B0604020202020204" pitchFamily="34" charset="0"/>
                <a:cs typeface="Arial" panose="020B0604020202020204" pitchFamily="34" charset="0"/>
              </a:rPr>
              <a:t>от доступа к </a:t>
            </a:r>
            <a:r>
              <a:rPr lang="ru-RU" sz="2400" b="1" i="1" dirty="0" smtClean="0">
                <a:solidFill>
                  <a:schemeClr val="tx2"/>
                </a:solidFill>
                <a:latin typeface="Arial" panose="020B0604020202020204" pitchFamily="34" charset="0"/>
                <a:cs typeface="Arial" panose="020B0604020202020204" pitchFamily="34" charset="0"/>
              </a:rPr>
              <a:t>влиянию</a:t>
            </a:r>
            <a:endParaRPr lang="en-US" sz="2400" b="1" i="1" dirty="0">
              <a:solidFill>
                <a:schemeClr val="tx2"/>
              </a:solidFill>
              <a:latin typeface="Arial" panose="020B0604020202020204" pitchFamily="34" charset="0"/>
              <a:ea typeface="ヒラギノ角ゴ ProN W3" pitchFamily="-84" charset="-128"/>
              <a:cs typeface="Arial" panose="020B0604020202020204" pitchFamily="34" charset="0"/>
              <a:sym typeface="Gill Sans Light" pitchFamily="-84" charset="0"/>
            </a:endParaRPr>
          </a:p>
        </p:txBody>
      </p:sp>
      <p:sp>
        <p:nvSpPr>
          <p:cNvPr id="7" name="Title 3"/>
          <p:cNvSpPr txBox="1">
            <a:spLocks/>
          </p:cNvSpPr>
          <p:nvPr/>
        </p:nvSpPr>
        <p:spPr>
          <a:xfrm>
            <a:off x="304800" y="1676400"/>
            <a:ext cx="8686800" cy="2590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dirty="0" smtClean="0">
                <a:solidFill>
                  <a:schemeClr val="tx2"/>
                </a:solidFill>
                <a:latin typeface="Arial" panose="020B0604020202020204" pitchFamily="34" charset="0"/>
                <a:cs typeface="Arial" panose="020B0604020202020204" pitchFamily="34" charset="0"/>
              </a:rPr>
              <a:t>В основе нового библиотечного дела не книги и не вещи, а </a:t>
            </a:r>
            <a:r>
              <a:rPr lang="ru-RU" sz="2400" b="1" i="1" dirty="0" smtClean="0">
                <a:solidFill>
                  <a:schemeClr val="tx2"/>
                </a:solidFill>
                <a:latin typeface="Arial" panose="020B0604020202020204" pitchFamily="34" charset="0"/>
                <a:cs typeface="Arial" panose="020B0604020202020204" pitchFamily="34" charset="0"/>
              </a:rPr>
              <a:t>знания и обучение</a:t>
            </a:r>
            <a:r>
              <a:rPr lang="ru-RU" sz="2400" dirty="0" smtClean="0">
                <a:solidFill>
                  <a:schemeClr val="tx2"/>
                </a:solidFill>
                <a:latin typeface="Arial" panose="020B0604020202020204" pitchFamily="34" charset="0"/>
                <a:cs typeface="Arial" panose="020B0604020202020204" pitchFamily="34" charset="0"/>
              </a:rPr>
              <a:t>. Его фундаментальная концепция – </a:t>
            </a:r>
            <a:r>
              <a:rPr lang="ru-RU" sz="2400" b="1" i="1" dirty="0" smtClean="0">
                <a:solidFill>
                  <a:schemeClr val="tx2"/>
                </a:solidFill>
                <a:latin typeface="Arial" panose="020B0604020202020204" pitchFamily="34" charset="0"/>
                <a:cs typeface="Arial" panose="020B0604020202020204" pitchFamily="34" charset="0"/>
              </a:rPr>
              <a:t>дискуссия (диалог)</a:t>
            </a:r>
            <a:r>
              <a:rPr lang="ru-RU" sz="2400" dirty="0" smtClean="0">
                <a:solidFill>
                  <a:schemeClr val="tx2"/>
                </a:solidFill>
                <a:latin typeface="Arial" panose="020B0604020202020204" pitchFamily="34" charset="0"/>
                <a:cs typeface="Arial" panose="020B0604020202020204" pitchFamily="34" charset="0"/>
              </a:rPr>
              <a:t>, поскольку знания создаются в процессе дискуссии, а </a:t>
            </a:r>
            <a:r>
              <a:rPr lang="ru-RU" sz="2400" b="1" i="1" dirty="0" smtClean="0">
                <a:solidFill>
                  <a:schemeClr val="tx2"/>
                </a:solidFill>
                <a:latin typeface="Arial" panose="020B0604020202020204" pitchFamily="34" charset="0"/>
                <a:cs typeface="Arial" panose="020B0604020202020204" pitchFamily="34" charset="0"/>
              </a:rPr>
              <a:t>библиотекарь</a:t>
            </a:r>
            <a:r>
              <a:rPr lang="ru-RU" sz="2400" dirty="0" smtClean="0">
                <a:solidFill>
                  <a:schemeClr val="tx2"/>
                </a:solidFill>
                <a:latin typeface="Arial" panose="020B0604020202020204" pitchFamily="34" charset="0"/>
                <a:cs typeface="Arial" panose="020B0604020202020204" pitchFamily="34" charset="0"/>
              </a:rPr>
              <a:t> – человек, способствующий </a:t>
            </a:r>
            <a:r>
              <a:rPr lang="ru-RU" sz="2400" b="1" i="1" dirty="0" smtClean="0">
                <a:solidFill>
                  <a:schemeClr val="tx2"/>
                </a:solidFill>
                <a:latin typeface="Arial" panose="020B0604020202020204" pitchFamily="34" charset="0"/>
                <a:cs typeface="Arial" panose="020B0604020202020204" pitchFamily="34" charset="0"/>
              </a:rPr>
              <a:t>продуктивности дискуссии </a:t>
            </a:r>
            <a:r>
              <a:rPr lang="ru-RU" sz="2400" dirty="0" smtClean="0">
                <a:solidFill>
                  <a:schemeClr val="tx2"/>
                </a:solidFill>
                <a:latin typeface="Arial" panose="020B0604020202020204" pitchFamily="34" charset="0"/>
                <a:cs typeface="Arial" panose="020B0604020202020204" pitchFamily="34" charset="0"/>
              </a:rPr>
              <a:t>(</a:t>
            </a:r>
            <a:r>
              <a:rPr lang="en-US" sz="2400" dirty="0" smtClean="0">
                <a:solidFill>
                  <a:schemeClr val="tx2"/>
                </a:solidFill>
                <a:latin typeface="Arial" panose="020B0604020202020204" pitchFamily="34" charset="0"/>
                <a:cs typeface="Arial" panose="020B0604020202020204" pitchFamily="34" charset="0"/>
              </a:rPr>
              <a:t>facilitator</a:t>
            </a:r>
            <a:r>
              <a:rPr lang="ru-RU" sz="2400" dirty="0" smtClean="0">
                <a:solidFill>
                  <a:schemeClr val="tx2"/>
                </a:solidFill>
                <a:latin typeface="Arial" panose="020B0604020202020204" pitchFamily="34" charset="0"/>
                <a:cs typeface="Arial" panose="020B0604020202020204" pitchFamily="34" charset="0"/>
              </a:rPr>
              <a:t>, катализатор) в своем </a:t>
            </a:r>
            <a:r>
              <a:rPr lang="ru-RU" sz="2400" b="1" i="1" dirty="0" smtClean="0">
                <a:solidFill>
                  <a:schemeClr val="tx2"/>
                </a:solidFill>
                <a:latin typeface="Arial" panose="020B0604020202020204" pitchFamily="34" charset="0"/>
                <a:cs typeface="Arial" panose="020B0604020202020204" pitchFamily="34" charset="0"/>
              </a:rPr>
              <a:t>сообществе</a:t>
            </a:r>
            <a:r>
              <a:rPr lang="ru-RU" sz="2400" dirty="0" smtClean="0">
                <a:solidFill>
                  <a:schemeClr val="tx2"/>
                </a:solidFill>
                <a:latin typeface="Arial" panose="020B0604020202020204" pitchFamily="34" charset="0"/>
                <a:cs typeface="Arial" panose="020B0604020202020204" pitchFamily="34" charset="0"/>
              </a:rPr>
              <a:t> </a:t>
            </a:r>
            <a:endParaRPr lang="en-US" sz="2400" dirty="0">
              <a:solidFill>
                <a:schemeClr val="tx2"/>
              </a:solidFill>
              <a:latin typeface="Arial" panose="020B0604020202020204" pitchFamily="34" charset="0"/>
              <a:cs typeface="Arial" panose="020B0604020202020204" pitchFamily="34" charset="0"/>
            </a:endParaRPr>
          </a:p>
        </p:txBody>
      </p:sp>
      <p:sp>
        <p:nvSpPr>
          <p:cNvPr id="8" name="Title 3"/>
          <p:cNvSpPr txBox="1">
            <a:spLocks/>
          </p:cNvSpPr>
          <p:nvPr/>
        </p:nvSpPr>
        <p:spPr>
          <a:xfrm>
            <a:off x="116888" y="4419600"/>
            <a:ext cx="89154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2400" b="1" dirty="0" smtClean="0">
                <a:solidFill>
                  <a:schemeClr val="tx2"/>
                </a:solidFill>
                <a:latin typeface="Arial" panose="020B0604020202020204" pitchFamily="34" charset="0"/>
                <a:cs typeface="Arial" panose="020B0604020202020204" pitchFamily="34" charset="0"/>
              </a:rPr>
              <a:t>Работа библиотекаря определяет библиотеку, а не наоборот (</a:t>
            </a:r>
            <a:r>
              <a:rPr lang="en-US" sz="2400" dirty="0" smtClean="0">
                <a:solidFill>
                  <a:schemeClr val="tx2"/>
                </a:solidFill>
                <a:latin typeface="Arial" panose="020B0604020202020204" pitchFamily="34" charset="0"/>
                <a:cs typeface="Arial" panose="020B0604020202020204" pitchFamily="34" charset="0"/>
              </a:rPr>
              <a:t>“</a:t>
            </a:r>
            <a:r>
              <a:rPr lang="en-US" sz="2400" i="1" dirty="0" smtClean="0">
                <a:solidFill>
                  <a:schemeClr val="tx2"/>
                </a:solidFill>
                <a:latin typeface="Arial" panose="020B0604020202020204" pitchFamily="34" charset="0"/>
                <a:cs typeface="Arial" panose="020B0604020202020204" pitchFamily="34" charset="0"/>
              </a:rPr>
              <a:t>They named the Building after Us</a:t>
            </a:r>
            <a:r>
              <a:rPr lang="en-US" sz="2400" dirty="0" smtClean="0">
                <a:solidFill>
                  <a:schemeClr val="tx2"/>
                </a:solidFill>
                <a:latin typeface="Arial" panose="020B0604020202020204" pitchFamily="34" charset="0"/>
                <a:cs typeface="Arial" panose="020B0604020202020204" pitchFamily="34" charset="0"/>
              </a:rPr>
              <a:t>”, </a:t>
            </a:r>
            <a:r>
              <a:rPr lang="en-US" sz="2400" i="1" dirty="0" smtClean="0">
                <a:solidFill>
                  <a:schemeClr val="tx2"/>
                </a:solidFill>
                <a:latin typeface="Arial" panose="020B0604020202020204" pitchFamily="34" charset="0"/>
                <a:cs typeface="Arial" panose="020B0604020202020204" pitchFamily="34" charset="0"/>
              </a:rPr>
              <a:t>David </a:t>
            </a:r>
            <a:r>
              <a:rPr lang="en-US" sz="2400" i="1" dirty="0" err="1" smtClean="0">
                <a:solidFill>
                  <a:schemeClr val="tx2"/>
                </a:solidFill>
                <a:latin typeface="Arial" panose="020B0604020202020204" pitchFamily="34" charset="0"/>
                <a:cs typeface="Arial" panose="020B0604020202020204" pitchFamily="34" charset="0"/>
              </a:rPr>
              <a:t>Lankes</a:t>
            </a:r>
            <a:r>
              <a:rPr lang="ru-RU" sz="2400" b="1" dirty="0" smtClean="0">
                <a:solidFill>
                  <a:schemeClr val="tx2"/>
                </a:solidFill>
                <a:latin typeface="Arial" panose="020B0604020202020204" pitchFamily="34" charset="0"/>
                <a:cs typeface="Arial" panose="020B0604020202020204" pitchFamily="34" charset="0"/>
              </a:rPr>
              <a:t>)</a:t>
            </a:r>
            <a:endParaRPr lang="en-US" sz="2400" b="1" dirty="0">
              <a:solidFill>
                <a:schemeClr val="tx2"/>
              </a:solidFill>
              <a:latin typeface="Arial" panose="020B0604020202020204" pitchFamily="34" charset="0"/>
              <a:ea typeface="ヒラギノ角ゴ ProN W3" pitchFamily="-84" charset="-128"/>
              <a:cs typeface="Arial" panose="020B0604020202020204" pitchFamily="34" charset="0"/>
              <a:sym typeface="Gill Sans Light" pitchFamily="-84" charset="0"/>
            </a:endParaRPr>
          </a:p>
        </p:txBody>
      </p:sp>
      <p:sp>
        <p:nvSpPr>
          <p:cNvPr id="9" name="Title 3"/>
          <p:cNvSpPr txBox="1">
            <a:spLocks/>
          </p:cNvSpPr>
          <p:nvPr/>
        </p:nvSpPr>
        <p:spPr>
          <a:xfrm>
            <a:off x="119107" y="5486400"/>
            <a:ext cx="8915400" cy="1219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2400" dirty="0">
                <a:solidFill>
                  <a:srgbClr val="11069A"/>
                </a:solidFill>
                <a:latin typeface="Arial" charset="0"/>
              </a:rPr>
              <a:t>Наука</a:t>
            </a:r>
            <a:r>
              <a:rPr lang="en-US" sz="2400" dirty="0">
                <a:solidFill>
                  <a:srgbClr val="11069A"/>
                </a:solidFill>
                <a:latin typeface="Arial" charset="0"/>
              </a:rPr>
              <a:t>, </a:t>
            </a:r>
            <a:r>
              <a:rPr lang="ru-RU" sz="2400" dirty="0">
                <a:solidFill>
                  <a:srgbClr val="11069A"/>
                </a:solidFill>
                <a:latin typeface="Arial" charset="0"/>
              </a:rPr>
              <a:t>учеба</a:t>
            </a:r>
            <a:r>
              <a:rPr lang="en-US" sz="2400" dirty="0">
                <a:solidFill>
                  <a:srgbClr val="11069A"/>
                </a:solidFill>
                <a:latin typeface="Arial" charset="0"/>
              </a:rPr>
              <a:t> </a:t>
            </a:r>
            <a:r>
              <a:rPr lang="ru-RU" sz="2400" dirty="0">
                <a:solidFill>
                  <a:srgbClr val="11069A"/>
                </a:solidFill>
                <a:latin typeface="Arial" charset="0"/>
              </a:rPr>
              <a:t>и информационное поведение формируется и реформируется </a:t>
            </a:r>
            <a:r>
              <a:rPr lang="ru-RU" sz="2400" dirty="0" smtClean="0">
                <a:solidFill>
                  <a:srgbClr val="11069A"/>
                </a:solidFill>
                <a:latin typeface="Arial" charset="0"/>
              </a:rPr>
              <a:t>сетью</a:t>
            </a:r>
            <a:r>
              <a:rPr lang="en-US" sz="2400" dirty="0" smtClean="0">
                <a:solidFill>
                  <a:srgbClr val="11069A"/>
                </a:solidFill>
                <a:latin typeface="Arial" charset="0"/>
              </a:rPr>
              <a:t>…</a:t>
            </a:r>
            <a:r>
              <a:rPr lang="ru-RU" sz="2400" dirty="0">
                <a:solidFill>
                  <a:srgbClr val="11069A"/>
                </a:solidFill>
                <a:latin typeface="Arial" charset="0"/>
              </a:rPr>
              <a:t>Это требует от нас думать о технологиях… особым </a:t>
            </a:r>
            <a:r>
              <a:rPr lang="ru-RU" sz="2400" dirty="0" smtClean="0">
                <a:solidFill>
                  <a:srgbClr val="11069A"/>
                </a:solidFill>
                <a:latin typeface="Arial" charset="0"/>
              </a:rPr>
              <a:t>образом</a:t>
            </a:r>
            <a:r>
              <a:rPr lang="en-US" sz="2400" dirty="0" smtClean="0">
                <a:solidFill>
                  <a:srgbClr val="11069A"/>
                </a:solidFill>
                <a:latin typeface="Arial" charset="0"/>
              </a:rPr>
              <a:t> (</a:t>
            </a:r>
            <a:r>
              <a:rPr lang="ru-RU" altLang="en-US" sz="2400" i="1" dirty="0" err="1">
                <a:solidFill>
                  <a:srgbClr val="11069A"/>
                </a:solidFill>
              </a:rPr>
              <a:t>Lorcan</a:t>
            </a:r>
            <a:r>
              <a:rPr lang="ru-RU" altLang="en-US" sz="2400" i="1" dirty="0">
                <a:solidFill>
                  <a:srgbClr val="11069A"/>
                </a:solidFill>
              </a:rPr>
              <a:t> </a:t>
            </a:r>
            <a:r>
              <a:rPr lang="ru-RU" altLang="en-US" sz="2400" i="1" dirty="0" err="1">
                <a:solidFill>
                  <a:srgbClr val="11069A"/>
                </a:solidFill>
              </a:rPr>
              <a:t>Dempsey</a:t>
            </a:r>
            <a:r>
              <a:rPr lang="en-US" sz="2400" dirty="0" smtClean="0">
                <a:solidFill>
                  <a:srgbClr val="11069A"/>
                </a:solidFill>
                <a:latin typeface="Arial" charset="0"/>
              </a:rPr>
              <a:t>)</a:t>
            </a:r>
            <a:endParaRPr lang="en-US" sz="2400" dirty="0">
              <a:solidFill>
                <a:srgbClr val="11069A"/>
              </a:solidFill>
              <a:latin typeface="Arial" charset="0"/>
            </a:endParaRPr>
          </a:p>
        </p:txBody>
      </p:sp>
      <p:sp>
        <p:nvSpPr>
          <p:cNvPr id="2" name="TextBox 1"/>
          <p:cNvSpPr txBox="1"/>
          <p:nvPr/>
        </p:nvSpPr>
        <p:spPr>
          <a:xfrm>
            <a:off x="3006115" y="0"/>
            <a:ext cx="3089885" cy="769441"/>
          </a:xfrm>
          <a:prstGeom prst="rect">
            <a:avLst/>
          </a:prstGeom>
          <a:noFill/>
        </p:spPr>
        <p:txBody>
          <a:bodyPr wrap="none" rtlCol="0">
            <a:spAutoFit/>
          </a:bodyPr>
          <a:lstStyle/>
          <a:p>
            <a:r>
              <a:rPr lang="ru-RU" altLang="en-US" sz="4400" b="1" spc="190" dirty="0" smtClean="0">
                <a:solidFill>
                  <a:srgbClr val="11069A"/>
                </a:solidFill>
              </a:rPr>
              <a:t>Тенденции</a:t>
            </a:r>
            <a:endParaRPr lang="en-US" sz="4400" b="1" spc="190" dirty="0"/>
          </a:p>
        </p:txBody>
      </p:sp>
    </p:spTree>
    <p:extLst>
      <p:ext uri="{BB962C8B-B14F-4D97-AF65-F5344CB8AC3E}">
        <p14:creationId xmlns:p14="http://schemas.microsoft.com/office/powerpoint/2010/main" val="4253861265"/>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76201"/>
            <a:ext cx="8686800" cy="838200"/>
          </a:xfrm>
        </p:spPr>
        <p:txBody>
          <a:bodyPr>
            <a:noAutofit/>
          </a:bodyPr>
          <a:lstStyle/>
          <a:p>
            <a:r>
              <a:rPr lang="ru-RU" sz="3200" b="1" kern="200" dirty="0" smtClean="0">
                <a:solidFill>
                  <a:schemeClr val="tx2"/>
                </a:solidFill>
              </a:rPr>
              <a:t>Международная федерация библиотечных ассоциаций и учреждений (ИФЛА)</a:t>
            </a:r>
            <a:endParaRPr lang="en-US" sz="3200" b="1" kern="200" dirty="0">
              <a:solidFill>
                <a:schemeClr val="tx2"/>
              </a:solidFill>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3722" y="990600"/>
            <a:ext cx="5716208" cy="5867400"/>
          </a:xfrm>
          <a:prstGeom prst="rect">
            <a:avLst/>
          </a:prstGeom>
        </p:spPr>
      </p:pic>
    </p:spTree>
    <p:extLst>
      <p:ext uri="{BB962C8B-B14F-4D97-AF65-F5344CB8AC3E}">
        <p14:creationId xmlns:p14="http://schemas.microsoft.com/office/powerpoint/2010/main" val="3170226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6" y="0"/>
            <a:ext cx="9130847" cy="6858000"/>
          </a:xfrm>
          <a:prstGeom prst="rect">
            <a:avLst/>
          </a:prstGeom>
        </p:spPr>
      </p:pic>
    </p:spTree>
    <p:extLst>
      <p:ext uri="{BB962C8B-B14F-4D97-AF65-F5344CB8AC3E}">
        <p14:creationId xmlns:p14="http://schemas.microsoft.com/office/powerpoint/2010/main" val="3631856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1635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322" y="75847"/>
            <a:ext cx="8229600" cy="484187"/>
          </a:xfrm>
        </p:spPr>
        <p:txBody>
          <a:bodyPr>
            <a:normAutofit fontScale="90000"/>
          </a:bodyPr>
          <a:lstStyle/>
          <a:p>
            <a:r>
              <a:rPr lang="en-US" b="1" dirty="0" smtClean="0">
                <a:solidFill>
                  <a:schemeClr val="tx2"/>
                </a:solidFill>
              </a:rPr>
              <a:t>IFLA Global Vision </a:t>
            </a:r>
            <a:r>
              <a:rPr lang="ru-RU" b="1" dirty="0" smtClean="0">
                <a:solidFill>
                  <a:schemeClr val="tx2"/>
                </a:solidFill>
              </a:rPr>
              <a:t>в Казахстане</a:t>
            </a:r>
            <a:endParaRPr lang="en-US" b="1" dirty="0">
              <a:solidFill>
                <a:schemeClr val="tx2"/>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7459" y="838570"/>
            <a:ext cx="4165107" cy="312383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76" y="4049882"/>
            <a:ext cx="3032957" cy="2274718"/>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7028" y="857805"/>
            <a:ext cx="4139460" cy="3104595"/>
          </a:xfrm>
          <a:prstGeom prst="rect">
            <a:avLst/>
          </a:prstGeom>
        </p:spPr>
      </p:pic>
      <p:pic>
        <p:nvPicPr>
          <p:cNvPr id="8" name="Рисунок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54164" y="4049882"/>
            <a:ext cx="3032958" cy="2274718"/>
          </a:xfrm>
          <a:prstGeom prst="rect">
            <a:avLst/>
          </a:prstGeom>
        </p:spPr>
      </p:pic>
      <p:pic>
        <p:nvPicPr>
          <p:cNvPr id="9" name="Рисунок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60735" y="4069301"/>
            <a:ext cx="3007065" cy="2255299"/>
          </a:xfrm>
          <a:prstGeom prst="rect">
            <a:avLst/>
          </a:prstGeom>
        </p:spPr>
      </p:pic>
    </p:spTree>
    <p:extLst>
      <p:ext uri="{BB962C8B-B14F-4D97-AF65-F5344CB8AC3E}">
        <p14:creationId xmlns:p14="http://schemas.microsoft.com/office/powerpoint/2010/main" val="42366609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3352800" cy="533400"/>
          </a:xfrm>
        </p:spPr>
        <p:txBody>
          <a:bodyPr>
            <a:normAutofit/>
          </a:bodyPr>
          <a:lstStyle/>
          <a:p>
            <a:pPr algn="l"/>
            <a:r>
              <a:rPr lang="ru-RU" sz="2800" b="1" dirty="0">
                <a:solidFill>
                  <a:schemeClr val="tx2"/>
                </a:solidFill>
              </a:rPr>
              <a:t>Видение библиотек</a:t>
            </a:r>
            <a:endParaRPr lang="en-US" sz="2800" b="1" dirty="0">
              <a:solidFill>
                <a:schemeClr val="tx2"/>
              </a:solidFill>
            </a:endParaRPr>
          </a:p>
        </p:txBody>
      </p:sp>
      <p:sp>
        <p:nvSpPr>
          <p:cNvPr id="3" name="Content Placeholder 2"/>
          <p:cNvSpPr>
            <a:spLocks noGrp="1"/>
          </p:cNvSpPr>
          <p:nvPr>
            <p:ph idx="1"/>
          </p:nvPr>
        </p:nvSpPr>
        <p:spPr>
          <a:xfrm>
            <a:off x="76200" y="533401"/>
            <a:ext cx="6519868" cy="1371600"/>
          </a:xfrm>
        </p:spPr>
        <p:txBody>
          <a:bodyPr>
            <a:normAutofit fontScale="92500"/>
          </a:bodyPr>
          <a:lstStyle/>
          <a:p>
            <a:pPr marL="0" lvl="0" indent="0">
              <a:lnSpc>
                <a:spcPct val="100000"/>
              </a:lnSpc>
              <a:spcBef>
                <a:spcPts val="0"/>
              </a:spcBef>
              <a:buNone/>
            </a:pPr>
            <a:r>
              <a:rPr lang="ru-RU" sz="2000" dirty="0">
                <a:solidFill>
                  <a:schemeClr val="tx2"/>
                </a:solidFill>
              </a:rPr>
              <a:t>П. </a:t>
            </a:r>
            <a:r>
              <a:rPr lang="en-GB" sz="2000" dirty="0">
                <a:solidFill>
                  <a:schemeClr val="tx2"/>
                </a:solidFill>
              </a:rPr>
              <a:t>4 </a:t>
            </a:r>
            <a:r>
              <a:rPr lang="ru-RU" sz="2000" dirty="0">
                <a:solidFill>
                  <a:schemeClr val="tx2"/>
                </a:solidFill>
              </a:rPr>
              <a:t>Какие основные ценности библиотек?</a:t>
            </a:r>
            <a:endParaRPr lang="en-GB" sz="2000" dirty="0">
              <a:solidFill>
                <a:schemeClr val="tx2"/>
              </a:solidFill>
            </a:endParaRPr>
          </a:p>
          <a:p>
            <a:pPr marL="0" lvl="0" indent="0">
              <a:lnSpc>
                <a:spcPct val="100000"/>
              </a:lnSpc>
              <a:spcBef>
                <a:spcPts val="0"/>
              </a:spcBef>
              <a:buNone/>
            </a:pPr>
            <a:r>
              <a:rPr lang="ru-RU" sz="2000" dirty="0">
                <a:solidFill>
                  <a:schemeClr val="tx2"/>
                </a:solidFill>
              </a:rPr>
              <a:t>П. </a:t>
            </a:r>
            <a:r>
              <a:rPr lang="en-GB" sz="2000" dirty="0">
                <a:solidFill>
                  <a:schemeClr val="tx2"/>
                </a:solidFill>
              </a:rPr>
              <a:t>5 </a:t>
            </a:r>
            <a:r>
              <a:rPr lang="ru-RU" sz="2000" dirty="0">
                <a:solidFill>
                  <a:schemeClr val="tx2"/>
                </a:solidFill>
              </a:rPr>
              <a:t>Какие у библиотек сильные стороны?</a:t>
            </a:r>
            <a:r>
              <a:rPr lang="en-GB" sz="2000" dirty="0">
                <a:solidFill>
                  <a:schemeClr val="tx2"/>
                </a:solidFill>
              </a:rPr>
              <a:t> </a:t>
            </a:r>
          </a:p>
          <a:p>
            <a:pPr marL="0" lvl="0" indent="0">
              <a:lnSpc>
                <a:spcPct val="100000"/>
              </a:lnSpc>
              <a:spcBef>
                <a:spcPts val="0"/>
              </a:spcBef>
              <a:buNone/>
            </a:pPr>
            <a:r>
              <a:rPr lang="ru-RU" sz="2000" dirty="0">
                <a:solidFill>
                  <a:schemeClr val="tx2"/>
                </a:solidFill>
              </a:rPr>
              <a:t>П. </a:t>
            </a:r>
            <a:r>
              <a:rPr lang="en-GB" sz="2000" dirty="0">
                <a:solidFill>
                  <a:schemeClr val="tx2"/>
                </a:solidFill>
              </a:rPr>
              <a:t>6 </a:t>
            </a:r>
            <a:r>
              <a:rPr lang="ru-RU" sz="2000" dirty="0">
                <a:solidFill>
                  <a:schemeClr val="tx2"/>
                </a:solidFill>
              </a:rPr>
              <a:t>Чему библиотеки должны уделять больше внимания?</a:t>
            </a:r>
            <a:endParaRPr lang="en-GB" sz="2000" dirty="0">
              <a:solidFill>
                <a:schemeClr val="tx2"/>
              </a:solidFill>
            </a:endParaRPr>
          </a:p>
          <a:p>
            <a:pPr marL="0" lvl="0" indent="0">
              <a:lnSpc>
                <a:spcPct val="100000"/>
              </a:lnSpc>
              <a:spcBef>
                <a:spcPts val="0"/>
              </a:spcBef>
              <a:buNone/>
            </a:pPr>
            <a:r>
              <a:rPr lang="ru-RU" sz="2000" dirty="0">
                <a:solidFill>
                  <a:schemeClr val="tx2"/>
                </a:solidFill>
              </a:rPr>
              <a:t>П. </a:t>
            </a:r>
            <a:r>
              <a:rPr lang="en-GB" sz="2000" dirty="0">
                <a:solidFill>
                  <a:schemeClr val="tx2"/>
                </a:solidFill>
              </a:rPr>
              <a:t>7 </a:t>
            </a:r>
            <a:r>
              <a:rPr lang="ru-RU" sz="2000" dirty="0">
                <a:solidFill>
                  <a:schemeClr val="tx2"/>
                </a:solidFill>
              </a:rPr>
              <a:t>Чему библиотеки должны уделять меньше внимания</a:t>
            </a:r>
            <a:r>
              <a:rPr lang="en-GB" sz="2000" dirty="0">
                <a:solidFill>
                  <a:schemeClr val="tx2"/>
                </a:solidFill>
              </a:rPr>
              <a: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5200" y="5058000"/>
            <a:ext cx="1800000" cy="1800000"/>
          </a:xfrm>
          <a:prstGeom prst="rect">
            <a:avLst/>
          </a:prstGeom>
        </p:spPr>
      </p:pic>
      <p:sp>
        <p:nvSpPr>
          <p:cNvPr id="5" name="Title 1"/>
          <p:cNvSpPr txBox="1">
            <a:spLocks/>
          </p:cNvSpPr>
          <p:nvPr/>
        </p:nvSpPr>
        <p:spPr>
          <a:xfrm>
            <a:off x="0" y="1828800"/>
            <a:ext cx="5105400" cy="5715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2800" b="1" dirty="0" smtClean="0">
                <a:solidFill>
                  <a:schemeClr val="tx2"/>
                </a:solidFill>
              </a:rPr>
              <a:t>Проблемы</a:t>
            </a:r>
            <a:endParaRPr lang="en-US" sz="2800" b="1" dirty="0">
              <a:solidFill>
                <a:schemeClr val="tx2"/>
              </a:solidFill>
            </a:endParaRPr>
          </a:p>
        </p:txBody>
      </p:sp>
      <p:sp>
        <p:nvSpPr>
          <p:cNvPr id="6" name="Content Placeholder 2"/>
          <p:cNvSpPr txBox="1">
            <a:spLocks/>
          </p:cNvSpPr>
          <p:nvPr/>
        </p:nvSpPr>
        <p:spPr>
          <a:xfrm>
            <a:off x="304800" y="2362200"/>
            <a:ext cx="6793705" cy="9906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ru-RU" sz="2000" dirty="0" smtClean="0">
                <a:solidFill>
                  <a:schemeClr val="tx2"/>
                </a:solidFill>
              </a:rPr>
              <a:t>П. </a:t>
            </a:r>
            <a:r>
              <a:rPr lang="en-GB" sz="2000" dirty="0" smtClean="0">
                <a:solidFill>
                  <a:schemeClr val="tx2"/>
                </a:solidFill>
              </a:rPr>
              <a:t>8 </a:t>
            </a:r>
            <a:r>
              <a:rPr lang="ru-RU" sz="2000" dirty="0" smtClean="0">
                <a:solidFill>
                  <a:schemeClr val="tx2"/>
                </a:solidFill>
              </a:rPr>
              <a:t>Основные проблемы общества</a:t>
            </a:r>
            <a:endParaRPr lang="en-GB" sz="2000" dirty="0" smtClean="0">
              <a:solidFill>
                <a:schemeClr val="tx2"/>
              </a:solidFill>
            </a:endParaRPr>
          </a:p>
          <a:p>
            <a:pPr marL="0" indent="0">
              <a:spcBef>
                <a:spcPts val="0"/>
              </a:spcBef>
              <a:buFont typeface="Arial" panose="020B0604020202020204" pitchFamily="34" charset="0"/>
              <a:buNone/>
            </a:pPr>
            <a:r>
              <a:rPr lang="ru-RU" sz="2000" dirty="0" smtClean="0">
                <a:solidFill>
                  <a:schemeClr val="tx2"/>
                </a:solidFill>
              </a:rPr>
              <a:t>П. </a:t>
            </a:r>
            <a:r>
              <a:rPr lang="en-GB" sz="2000" dirty="0" smtClean="0">
                <a:solidFill>
                  <a:schemeClr val="tx2"/>
                </a:solidFill>
              </a:rPr>
              <a:t>9 </a:t>
            </a:r>
            <a:r>
              <a:rPr lang="ru-RU" sz="2000" dirty="0" smtClean="0">
                <a:solidFill>
                  <a:schemeClr val="tx2"/>
                </a:solidFill>
              </a:rPr>
              <a:t>Основные проблемы библиотек</a:t>
            </a:r>
            <a:endParaRPr lang="en-GB" sz="2000" dirty="0" smtClean="0">
              <a:solidFill>
                <a:schemeClr val="tx2"/>
              </a:solidFill>
            </a:endParaRPr>
          </a:p>
          <a:p>
            <a:pPr marL="0" indent="0">
              <a:spcBef>
                <a:spcPts val="0"/>
              </a:spcBef>
              <a:buFont typeface="Arial" panose="020B0604020202020204" pitchFamily="34" charset="0"/>
              <a:buNone/>
            </a:pPr>
            <a:r>
              <a:rPr lang="ru-RU" sz="2000" dirty="0" smtClean="0">
                <a:solidFill>
                  <a:schemeClr val="tx2"/>
                </a:solidFill>
              </a:rPr>
              <a:t>П. </a:t>
            </a:r>
            <a:r>
              <a:rPr lang="en-GB" sz="2000" dirty="0" smtClean="0">
                <a:solidFill>
                  <a:schemeClr val="tx2"/>
                </a:solidFill>
              </a:rPr>
              <a:t>10 </a:t>
            </a:r>
            <a:r>
              <a:rPr lang="ru-RU" sz="2000" dirty="0" smtClean="0">
                <a:solidFill>
                  <a:schemeClr val="tx2"/>
                </a:solidFill>
              </a:rPr>
              <a:t>Ваши профессиональные проблемы</a:t>
            </a:r>
            <a:endParaRPr lang="en-GB" sz="2000" dirty="0">
              <a:solidFill>
                <a:schemeClr val="tx2"/>
              </a:solidFill>
            </a:endParaRPr>
          </a:p>
        </p:txBody>
      </p:sp>
      <p:sp>
        <p:nvSpPr>
          <p:cNvPr id="7" name="Title 1"/>
          <p:cNvSpPr txBox="1">
            <a:spLocks/>
          </p:cNvSpPr>
          <p:nvPr/>
        </p:nvSpPr>
        <p:spPr>
          <a:xfrm>
            <a:off x="0" y="3352800"/>
            <a:ext cx="5964315" cy="457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2800" b="1" dirty="0" smtClean="0">
                <a:solidFill>
                  <a:schemeClr val="tx2"/>
                </a:solidFill>
              </a:rPr>
              <a:t>Единое библиотечное сообщество</a:t>
            </a:r>
            <a:endParaRPr lang="en-US" sz="2800" b="1" dirty="0">
              <a:solidFill>
                <a:schemeClr val="tx2"/>
              </a:solidFill>
            </a:endParaRPr>
          </a:p>
        </p:txBody>
      </p:sp>
      <p:sp>
        <p:nvSpPr>
          <p:cNvPr id="8" name="Content Placeholder 2"/>
          <p:cNvSpPr txBox="1">
            <a:spLocks/>
          </p:cNvSpPr>
          <p:nvPr/>
        </p:nvSpPr>
        <p:spPr>
          <a:xfrm>
            <a:off x="76939" y="3886199"/>
            <a:ext cx="8229600" cy="167640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ru-RU" sz="2000" dirty="0" smtClean="0">
                <a:solidFill>
                  <a:schemeClr val="tx2"/>
                </a:solidFill>
              </a:rPr>
              <a:t>П.</a:t>
            </a:r>
            <a:r>
              <a:rPr lang="en-GB" sz="2000" dirty="0" smtClean="0">
                <a:solidFill>
                  <a:schemeClr val="tx2"/>
                </a:solidFill>
              </a:rPr>
              <a:t>11 </a:t>
            </a:r>
            <a:r>
              <a:rPr lang="ru-RU" sz="2000" dirty="0" smtClean="0">
                <a:solidFill>
                  <a:schemeClr val="tx2"/>
                </a:solidFill>
              </a:rPr>
              <a:t>Как единое библиотечное сообщество может помочь в решении выявленных проблем</a:t>
            </a:r>
            <a:r>
              <a:rPr lang="en-GB" sz="2000" dirty="0" smtClean="0">
                <a:solidFill>
                  <a:schemeClr val="tx2"/>
                </a:solidFill>
              </a:rPr>
              <a:t>? </a:t>
            </a:r>
          </a:p>
          <a:p>
            <a:pPr marL="0" indent="0">
              <a:spcBef>
                <a:spcPts val="0"/>
              </a:spcBef>
              <a:buFont typeface="Arial" panose="020B0604020202020204" pitchFamily="34" charset="0"/>
              <a:buNone/>
            </a:pPr>
            <a:r>
              <a:rPr lang="ru-RU" sz="2000" dirty="0" smtClean="0">
                <a:solidFill>
                  <a:schemeClr val="tx2"/>
                </a:solidFill>
              </a:rPr>
              <a:t>П.</a:t>
            </a:r>
            <a:r>
              <a:rPr lang="en-GB" sz="2000" dirty="0" smtClean="0">
                <a:solidFill>
                  <a:schemeClr val="tx2"/>
                </a:solidFill>
              </a:rPr>
              <a:t>12 </a:t>
            </a:r>
            <a:r>
              <a:rPr lang="ru-RU" sz="2000" dirty="0" smtClean="0">
                <a:solidFill>
                  <a:schemeClr val="tx2"/>
                </a:solidFill>
              </a:rPr>
              <a:t>Характеристики единого библиотечного сообщества</a:t>
            </a:r>
            <a:endParaRPr lang="en-GB" sz="2000" dirty="0" smtClean="0">
              <a:solidFill>
                <a:schemeClr val="tx2"/>
              </a:solidFill>
            </a:endParaRPr>
          </a:p>
          <a:p>
            <a:pPr marL="0" indent="0">
              <a:spcBef>
                <a:spcPts val="0"/>
              </a:spcBef>
              <a:buFont typeface="Arial" panose="020B0604020202020204" pitchFamily="34" charset="0"/>
              <a:buNone/>
            </a:pPr>
            <a:r>
              <a:rPr lang="ru-RU" sz="2000" dirty="0" smtClean="0">
                <a:solidFill>
                  <a:schemeClr val="tx2"/>
                </a:solidFill>
              </a:rPr>
              <a:t>П.</a:t>
            </a:r>
            <a:r>
              <a:rPr lang="en-GB" sz="2000" dirty="0" smtClean="0">
                <a:solidFill>
                  <a:schemeClr val="tx2"/>
                </a:solidFill>
              </a:rPr>
              <a:t>13 </a:t>
            </a:r>
            <a:r>
              <a:rPr lang="ru-RU" sz="2000" dirty="0" smtClean="0">
                <a:solidFill>
                  <a:schemeClr val="tx2"/>
                </a:solidFill>
              </a:rPr>
              <a:t>Возможные приоритеты единого библиотечного сообщества</a:t>
            </a:r>
            <a:endParaRPr lang="en-GB" sz="2000" dirty="0">
              <a:solidFill>
                <a:schemeClr val="tx2"/>
              </a:solidFill>
            </a:endParaRPr>
          </a:p>
        </p:txBody>
      </p:sp>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6068" y="65288"/>
            <a:ext cx="2581275" cy="1771650"/>
          </a:xfrm>
          <a:prstGeom prst="rect">
            <a:avLst/>
          </a:prstGeom>
        </p:spPr>
      </p:pic>
    </p:spTree>
    <p:extLst>
      <p:ext uri="{BB962C8B-B14F-4D97-AF65-F5344CB8AC3E}">
        <p14:creationId xmlns:p14="http://schemas.microsoft.com/office/powerpoint/2010/main" val="28270240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2934</TotalTime>
  <Words>1140</Words>
  <Application>Microsoft Office PowerPoint</Application>
  <PresentationFormat>Экран (4:3)</PresentationFormat>
  <Paragraphs>151</Paragraphs>
  <Slides>25</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Office Theme</vt:lpstr>
      <vt:lpstr>О ТЕНДЕНЦИЯХ РАЗВИТИЯ СОВРЕМЕННОГО БИБЛИОТЕЧНОГО ДЕЛА</vt:lpstr>
      <vt:lpstr>Стратегическое планирование </vt:lpstr>
      <vt:lpstr>Презентация PowerPoint</vt:lpstr>
      <vt:lpstr>Смена парадигмы в современном библиотечном деле: от доступа к влиянию</vt:lpstr>
      <vt:lpstr>Международная федерация библиотечных ассоциаций и учреждений (ИФЛА)</vt:lpstr>
      <vt:lpstr>Презентация PowerPoint</vt:lpstr>
      <vt:lpstr>Презентация PowerPoint</vt:lpstr>
      <vt:lpstr>IFLA Global Vision в Казахстане</vt:lpstr>
      <vt:lpstr>Видение библиотек</vt:lpstr>
      <vt:lpstr>Видение библиотек</vt:lpstr>
      <vt:lpstr>Видение библиотек (продолжение)</vt:lpstr>
      <vt:lpstr>Проблемы</vt:lpstr>
      <vt:lpstr>Проблемы (продолжение)</vt:lpstr>
      <vt:lpstr>Единое библиотечное сообщество</vt:lpstr>
      <vt:lpstr>Единое библиотечное сообщество (продолжение)</vt:lpstr>
      <vt:lpstr>Презентация PowerPoint</vt:lpstr>
      <vt:lpstr>Презентация PowerPoint</vt:lpstr>
      <vt:lpstr>Оценка как элемент Управления</vt:lpstr>
      <vt:lpstr>«Библиотеки должны сделать видимым свою значимость для своих сообществ» (David Lankes)</vt:lpstr>
      <vt:lpstr>Проблемы измерения влияния библиотеки </vt:lpstr>
      <vt:lpstr>Презентация PowerPoint</vt:lpstr>
      <vt:lpstr>Обоснование значимости библиотеки </vt:lpstr>
      <vt:lpstr>Методы измерения влияния библиотеки </vt:lpstr>
      <vt:lpstr>Использованная литература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Медийная и информационная грамотность (культура) человека X: профессия или миссия?</dc:title>
  <dc:creator>Piotr Lapo</dc:creator>
  <cp:lastModifiedBy>Piotr Lapo</cp:lastModifiedBy>
  <cp:revision>32</cp:revision>
  <dcterms:created xsi:type="dcterms:W3CDTF">2015-12-19T17:34:30Z</dcterms:created>
  <dcterms:modified xsi:type="dcterms:W3CDTF">2017-11-27T05:13:47Z</dcterms:modified>
</cp:coreProperties>
</file>