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1"/>
  </p:sldMasterIdLst>
  <p:notesMasterIdLst>
    <p:notesMasterId r:id="rId12"/>
  </p:notesMasterIdLst>
  <p:sldIdLst>
    <p:sldId id="265" r:id="rId2"/>
    <p:sldId id="266" r:id="rId3"/>
    <p:sldId id="304" r:id="rId4"/>
    <p:sldId id="299" r:id="rId5"/>
    <p:sldId id="300" r:id="rId6"/>
    <p:sldId id="261" r:id="rId7"/>
    <p:sldId id="306" r:id="rId8"/>
    <p:sldId id="301" r:id="rId9"/>
    <p:sldId id="307" r:id="rId10"/>
    <p:sldId id="29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lima Tuyenbayeva" initials="KT" lastIdx="0" clrIdx="0">
    <p:extLst/>
  </p:cmAuthor>
  <p:cmAuthor id="2" name="Kalima Tuyenbayeva" initials="KT [2]" lastIdx="0" clrIdx="1">
    <p:extLst/>
  </p:cmAuthor>
  <p:cmAuthor id="3" name="Kalima Tuyenbayeva" initials="KT [3]" lastIdx="1" clrIdx="2">
    <p:extLst/>
  </p:cmAuthor>
  <p:cmAuthor id="4" name="Kalima Tuyenbayeva" initials="KT [4]" lastIdx="1" clrIdx="3">
    <p:extLst/>
  </p:cmAuthor>
  <p:cmAuthor id="5" name="Kalima Tuyenbayeva" initials="KT [5]" lastIdx="1" clrIdx="4">
    <p:extLst/>
  </p:cmAuthor>
  <p:cmAuthor id="6" name="Туенбаева Калима" initials="ТК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C487"/>
    <a:srgbClr val="165A26"/>
    <a:srgbClr val="69FBAB"/>
    <a:srgbClr val="45B58A"/>
    <a:srgbClr val="9AFAA3"/>
    <a:srgbClr val="7FF117"/>
    <a:srgbClr val="437F35"/>
    <a:srgbClr val="32F711"/>
    <a:srgbClr val="F7F216"/>
    <a:srgbClr val="2CD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09"/>
    <p:restoredTop sz="94643"/>
  </p:normalViewPr>
  <p:slideViewPr>
    <p:cSldViewPr snapToGrid="0" snapToObjects="1">
      <p:cViewPr varScale="1">
        <p:scale>
          <a:sx n="112" d="100"/>
          <a:sy n="112" d="100"/>
        </p:scale>
        <p:origin x="28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-330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572D3-D224-4566-B8F9-A9B519F2F143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A26E1-1E93-4239-B925-414BAB896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2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8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67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76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425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17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81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26E1-1E93-4239-B925-414BAB896D7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24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7246A-FA78-BF4A-9C46-201F29BE50A5}" type="datetimeFigureOut">
              <a:rPr lang="ru-RU" smtClean="0"/>
              <a:pPr/>
              <a:t>01.06.17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6D743-F6E1-7D47-BE3F-7F2780949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0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9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485775" y="2094966"/>
            <a:ext cx="11001375" cy="1158059"/>
          </a:xfrm>
        </p:spPr>
        <p:txBody>
          <a:bodyPr>
            <a:normAutofit/>
          </a:bodyPr>
          <a:lstStyle/>
          <a:p>
            <a:pPr lvl="0" fontAlgn="base"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Комплекс систем хранения работ учебного заведения, проверок работ (дипломных, курсовых и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т.д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 на объем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заимствований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Банк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электронного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портфолио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5636762"/>
            <a:ext cx="12192000" cy="1206895"/>
            <a:chOff x="172737" y="2768738"/>
            <a:chExt cx="12192000" cy="110609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72737" y="2768738"/>
              <a:ext cx="12192000" cy="1093392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  <a:alpha val="63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073" y="2881916"/>
              <a:ext cx="1389561" cy="992914"/>
            </a:xfrm>
            <a:prstGeom prst="rect">
              <a:avLst/>
            </a:prstGeom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1663897" y="5774597"/>
            <a:ext cx="4617391" cy="4543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БИБЛИОТЕКА АЛЬ-ФАРАБИ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>
          <a:xfrm>
            <a:off x="7083622" y="5774597"/>
            <a:ext cx="4617391" cy="9405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Туенбаева Калима </a:t>
            </a:r>
            <a:r>
              <a:rPr lang="ru-RU" sz="1400" b="1" dirty="0" err="1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Толеубаевна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,  к.п.н., директор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Б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иблиотеки аль-</a:t>
            </a:r>
            <a:r>
              <a:rPr lang="ru-RU" sz="1400" b="1" dirty="0" err="1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Фараби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+7(727) 300-77-98, 385-75-19</a:t>
            </a:r>
          </a:p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http://elibrary.kaznu.kz/ru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library@kaznu.kz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902"/>
            <a:ext cx="12193057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4" y="5613400"/>
            <a:ext cx="12191996" cy="128396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07975" y="164984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AutoShape 2" descr="&amp;Kcy;&amp;acy;&amp;rcy;&amp;tcy;&amp;icy;&amp;ncy;&amp;kcy;&amp;icy; &amp;pcy;&amp;ocy; &amp;zcy;&amp;acy;&amp;pcy;&amp;rcy;&amp;ocy;&amp;scy;&amp;ucy; &amp;Ecy;&amp;tcy;&amp;acy;&amp;pcy;&amp;ycy; &amp;zhcy;&amp;icy;&amp;zcy;&amp;ncy;&amp;iecy;&amp;ncy;&amp;ncy;&amp;ocy;&amp;gcy;&amp;ocy; &amp;tscy;&amp;icy;&amp;kcy;&amp;lcy;&amp;acy; &amp;pcy;&amp;rcy;&amp;ocy;&amp;iecy;&amp;kcy;&amp;tcy;&amp;acy; &amp;kcy;&amp;lcy;&amp;icy;&amp;pcy;&amp;acy;&amp;rcy;&amp;t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&amp;Kcy;&amp;acy;&amp;rcy;&amp;tcy;&amp;icy;&amp;ncy;&amp;kcy;&amp;icy; &amp;pcy;&amp;ocy; &amp;zcy;&amp;acy;&amp;pcy;&amp;rcy;&amp;ocy;&amp;scy;&amp;ucy; &amp;Ecy;&amp;tcy;&amp;acy;&amp;pcy;&amp;ycy; &amp;zhcy;&amp;icy;&amp;zcy;&amp;ncy;&amp;iecy;&amp;ncy;&amp;ncy;&amp;ocy;&amp;gcy;&amp;ocy; &amp;tscy;&amp;icy;&amp;kcy;&amp;lcy;&amp;acy; &amp;pcy;&amp;rcy;&amp;ocy;&amp;iecy;&amp;kcy;&amp;tcy;&amp;acy; &amp;kcy;&amp;lcy;&amp;icy;&amp;pcy;&amp;acy;&amp;rcy;&amp;t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27052" y="1586756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984807"/>
                </a:solidFill>
                <a:latin typeface="Times New Roman"/>
                <a:cs typeface="Times New Roman"/>
              </a:rPr>
              <a:t>БЛАГОДАРЮ ЗА ВНИМАНИЕ!</a:t>
            </a:r>
            <a:endParaRPr lang="ru-RU" sz="2000" b="1" dirty="0">
              <a:solidFill>
                <a:srgbClr val="984807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36" y="5760254"/>
            <a:ext cx="1389561" cy="1083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6928" y="5714652"/>
            <a:ext cx="4615072" cy="1005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2379" y="5934126"/>
            <a:ext cx="4615072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552307" y="1446763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charset="0"/>
                <a:ea typeface="Arial" charset="0"/>
                <a:cs typeface="Arial" charset="0"/>
              </a:rPr>
              <a:t>02</a:t>
            </a:r>
            <a:endParaRPr lang="ru-RU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973962" y="406819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09497" y="553732"/>
            <a:ext cx="117801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kern="0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программное обеспечение, предназначенное для решения учебными заведениями спектра задач по систематизации, хранению и проверке на объем заимствований выпускных квалификационных и других работ учебного заведения Электронно-библиотечной системы вуза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3"/>
          <a:srcRect l="18214" t="50069" r="22718" b="13164"/>
          <a:stretch/>
        </p:blipFill>
        <p:spPr>
          <a:xfrm>
            <a:off x="7153" y="1441614"/>
            <a:ext cx="12192000" cy="4114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3" y="5880101"/>
            <a:ext cx="12199153" cy="99220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863918" y="6074963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497" y="67695"/>
            <a:ext cx="117801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kern="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ВЫПУСКНЫХ КВАЛИФИКАЦИОННЫХ РАБОТ ВУЗА</a:t>
            </a:r>
            <a:endParaRPr lang="ru-RU" b="1" kern="0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7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0" y="923451"/>
            <a:ext cx="10497866" cy="5142771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125199" y="196547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52401" y="277120"/>
            <a:ext cx="1203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Тестовый доступ на платформу ВКР-ВУЗ в нашем университете открыт с 24 апреля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2017г.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 нему подключены все 15 факультетов КазНУ имени аль-Фараби.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75258"/>
            <a:ext cx="12199153" cy="85602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856765" y="6033938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02833" y="3494836"/>
            <a:ext cx="59651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настоящему времени загружено: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дипломных работ бакалавров;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магистерских диссертаций;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 научных статей.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125199" y="196547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744757" y="596840"/>
            <a:ext cx="6532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ПЛЮСЫ ВКР-ВУЗ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80434"/>
            <a:ext cx="12199153" cy="85602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849612" y="6039114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65465" y="2021748"/>
            <a:ext cx="11090868" cy="3403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Продуманная и понятная система размещения и хранения работ, позволяющая в дальнейшем в разы сократить время на подготовку различных отчетов, как для руководства, так и для контролирующих органов по любым важным параметрам.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уникальные методы поиска заимствований, эффективно применяются специально разработанные методы поиска заимствований с учетом морфологии 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фрагментирования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Эффективный инструмент для взаимодействия научного руководителя и студента. Осуществление проверки текстов не только на заимствования, но и на корректность составления цитат ( в соответствии с установленными требованиями к цитированию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законодательства в сфере авторских прав и безопасность хранения работ – гарантия охраны текстов от доступа для третьих лиц.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43" y="299422"/>
            <a:ext cx="21717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6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125199" y="196547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744757" y="596840"/>
            <a:ext cx="6532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ПЛЮСЫ ВКР-ВУЗ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708"/>
            <a:ext cx="12199153" cy="85602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904468" y="6005691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43" y="299422"/>
            <a:ext cx="2171700" cy="1333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9577" y="2420042"/>
            <a:ext cx="5773109" cy="35298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075662" y="1918106"/>
            <a:ext cx="479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Неограниченное количество проверок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520" y="2420042"/>
            <a:ext cx="5507080" cy="352984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2520" y="1887577"/>
            <a:ext cx="479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печати отчета</a:t>
            </a:r>
          </a:p>
        </p:txBody>
      </p:sp>
    </p:spTree>
    <p:extLst>
      <p:ext uri="{BB962C8B-B14F-4D97-AF65-F5344CB8AC3E}">
        <p14:creationId xmlns:p14="http://schemas.microsoft.com/office/powerpoint/2010/main" val="22815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97820"/>
            <a:ext cx="12192000" cy="900000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165100" y="6102142"/>
            <a:ext cx="3140075" cy="498683"/>
          </a:xfrm>
        </p:spPr>
        <p:txBody>
          <a:bodyPr anchor="t"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ПОРТФОЛИО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8273" y="673259"/>
            <a:ext cx="772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плюсам можно отнести и возможность создания э-портфолио.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переводе с итальянского "портфолио" означает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«папка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 - отражение индивидуальной траектории развития педагога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8756" y="2462844"/>
            <a:ext cx="61928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аутентичного  оценивания личностных достижений и образовательных результатов в различных видах образовательной деятельности за определенный период времени.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248441"/>
            <a:ext cx="2514600" cy="18192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451" y="3838307"/>
            <a:ext cx="2466975" cy="18478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981700" y="246284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Портфолио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целенаправленная коллекция работ, которая демонстрирует усилия, прогресс, достижения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более областях.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603" y="3697970"/>
            <a:ext cx="2619375" cy="1743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175" y="-20440"/>
            <a:ext cx="6584251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74650"/>
            <a:ext cx="10515600" cy="460375"/>
          </a:xfrm>
        </p:spPr>
        <p:txBody>
          <a:bodyPr>
            <a:normAutofit fontScale="90000"/>
          </a:bodyPr>
          <a:lstStyle/>
          <a:p>
            <a:r>
              <a:rPr lang="kk-KZ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или преподаватель может собрать портфолио своих достижений по всем направлениям и делиться ими.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076" b="7531"/>
          <a:stretch/>
        </p:blipFill>
        <p:spPr>
          <a:xfrm>
            <a:off x="304800" y="835024"/>
            <a:ext cx="11480800" cy="51206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55714"/>
            <a:ext cx="12193057" cy="902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546" y="116561"/>
            <a:ext cx="9821507" cy="1036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6083741"/>
            <a:ext cx="323116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92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125199" y="196547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43" y="299422"/>
            <a:ext cx="2171700" cy="133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143" y="1664959"/>
            <a:ext cx="55825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минусам можно отнести отсутствие </a:t>
            </a:r>
            <a:r>
              <a:rPr 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на </a:t>
            </a:r>
            <a:r>
              <a:rPr 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заимствования </a:t>
            </a:r>
            <a:r>
              <a:rPr 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казахских и английских </a:t>
            </a:r>
            <a:r>
              <a:rPr 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текстов.</a:t>
            </a:r>
          </a:p>
          <a:p>
            <a:pPr lvl="0" algn="just"/>
            <a:endParaRPr lang="ru-RU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kumimoji="0" lang="kk-KZ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При загрузке работ на казахском и английском языках</a:t>
            </a:r>
            <a:r>
              <a:rPr kumimoji="0" lang="kk-KZ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данная платформа не может выявить заимствования в текстах из-за отсутствия баз на указанных языках. </a:t>
            </a:r>
          </a:p>
          <a:p>
            <a:pPr lvl="0" algn="just"/>
            <a:endParaRPr lang="kk-KZ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kk-KZ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окошке отчета выходит запись «По данному документу проверка не может быть осуществлена» или же выявляет 100</a:t>
            </a:r>
            <a:r>
              <a:rPr 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%-ю уникальность текста. </a:t>
            </a:r>
          </a:p>
          <a:p>
            <a:pPr lvl="0" algn="just"/>
            <a:endParaRPr lang="ru-RU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можно увидеть на </a:t>
            </a:r>
            <a:r>
              <a:rPr lang="kk-KZ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примере, когда была загружена  дипломная работа на казахском языке «Көміртектендірілген сорбенттер». 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24722"/>
            <a:ext cx="12199153" cy="85602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856765" y="6047846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3930" y="419894"/>
            <a:ext cx="446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МИНУСЫ ВКР-ВУЗ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591" y="382477"/>
            <a:ext cx="6125079" cy="561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4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125199" y="196547"/>
            <a:ext cx="9771401" cy="11467"/>
          </a:xfrm>
          <a:prstGeom prst="line">
            <a:avLst/>
          </a:prstGeom>
          <a:ln w="889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27425" y="616051"/>
            <a:ext cx="85254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Открытая публикация дипломных работ должна продемонстрировать качество образования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вузах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которые представят обществу продукт труда своих студентов, являющийся основанием для выдачи диплома. Сейчас вузы проверяют работы на уникальность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самостоятельно.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4722"/>
            <a:ext cx="12199153" cy="85602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856765" y="6047846"/>
            <a:ext cx="10342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КАЗАХСКИЙ НАЦИОНАЛЬНЫЙ УНИВЕРСИТЕТ ИМЕНИ АЛЬ-ФАРАБИ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АЛЬ-ФАРАБИ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250" y="527449"/>
            <a:ext cx="446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МИНУСЫ ВКР-ВУЗ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25" y="1038193"/>
            <a:ext cx="3276600" cy="2476500"/>
          </a:xfrm>
          <a:prstGeom prst="rect">
            <a:avLst/>
          </a:prstGeom>
        </p:spPr>
      </p:pic>
      <p:sp>
        <p:nvSpPr>
          <p:cNvPr id="72" name="Прямоугольник 71"/>
          <p:cNvSpPr/>
          <p:nvPr/>
        </p:nvSpPr>
        <p:spPr>
          <a:xfrm>
            <a:off x="3327424" y="1957792"/>
            <a:ext cx="85254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-webkit-standard" charset="0"/>
              </a:rPr>
              <a:t>Вариант эмбарго:</a:t>
            </a:r>
            <a:r>
              <a:rPr lang="ru-RU" dirty="0">
                <a:solidFill>
                  <a:srgbClr val="000000"/>
                </a:solidFill>
                <a:latin typeface="-webkit-standard" charset="0"/>
              </a:rPr>
              <a:t> эмбарго - это отсроченное освобождение и / или ограничение распространения работы </a:t>
            </a:r>
            <a:r>
              <a:rPr lang="ru-RU" dirty="0" smtClean="0">
                <a:solidFill>
                  <a:srgbClr val="000000"/>
                </a:solidFill>
                <a:latin typeface="-webkit-standard" charset="0"/>
              </a:rPr>
              <a:t>студента</a:t>
            </a:r>
            <a:r>
              <a:rPr lang="en-US" dirty="0">
                <a:solidFill>
                  <a:srgbClr val="000000"/>
                </a:solidFill>
                <a:latin typeface="-webkit-standard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-webkit-standard" charset="0"/>
              </a:rPr>
              <a:t>/ </a:t>
            </a:r>
            <a:r>
              <a:rPr lang="ru-RU" dirty="0" smtClean="0">
                <a:solidFill>
                  <a:srgbClr val="000000"/>
                </a:solidFill>
                <a:latin typeface="-webkit-standard" charset="0"/>
              </a:rPr>
              <a:t>магистранта на определенный период после принятия решения о защите.</a:t>
            </a:r>
            <a:endParaRPr lang="ru-RU" dirty="0">
              <a:solidFill>
                <a:srgbClr val="000000"/>
              </a:solidFill>
              <a:latin typeface="-webkit-standard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-webkit-standard" charset="0"/>
              </a:rPr>
              <a:t>Это </a:t>
            </a:r>
            <a:r>
              <a:rPr lang="ru-RU" dirty="0">
                <a:solidFill>
                  <a:srgbClr val="000000"/>
                </a:solidFill>
                <a:latin typeface="-webkit-standard" charset="0"/>
              </a:rPr>
              <a:t>может потребоваться по многим причинам, таким как желание публиковать все</a:t>
            </a:r>
          </a:p>
          <a:p>
            <a:r>
              <a:rPr lang="ru-RU" dirty="0">
                <a:solidFill>
                  <a:srgbClr val="000000"/>
                </a:solidFill>
                <a:latin typeface="-webkit-standard" charset="0"/>
              </a:rPr>
              <a:t>Или часть работы в журнале или в виде книги или патентовать процесс или другой материал в работе. Представление</a:t>
            </a:r>
          </a:p>
          <a:p>
            <a:r>
              <a:rPr lang="ru-RU" dirty="0">
                <a:solidFill>
                  <a:srgbClr val="000000"/>
                </a:solidFill>
                <a:latin typeface="-webkit-standard" charset="0"/>
              </a:rPr>
              <a:t>Форма включает в себя возможность запросить эмбарго диссертации и длительность эмбарго. В течение</a:t>
            </a:r>
          </a:p>
          <a:p>
            <a:r>
              <a:rPr lang="ru-RU" dirty="0">
                <a:solidFill>
                  <a:srgbClr val="000000"/>
                </a:solidFill>
                <a:latin typeface="-webkit-standard" charset="0"/>
              </a:rPr>
              <a:t>Эмбарго другие не смогут получить доступ к </a:t>
            </a:r>
            <a:r>
              <a:rPr lang="ru-RU" dirty="0" smtClean="0">
                <a:solidFill>
                  <a:srgbClr val="000000"/>
                </a:solidFill>
                <a:latin typeface="-webkit-standard" charset="0"/>
              </a:rPr>
              <a:t>тезису</a:t>
            </a:r>
            <a:endParaRPr lang="ru-RU" b="0" i="0" dirty="0">
              <a:solidFill>
                <a:srgbClr val="000000"/>
              </a:solidFill>
              <a:effectLst/>
              <a:latin typeface="-webkit-standar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22304</TotalTime>
  <Words>500</Words>
  <Application>Microsoft Macintosh PowerPoint</Application>
  <PresentationFormat>Широкоэкранный</PresentationFormat>
  <Paragraphs>71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-webkit-standard</vt:lpstr>
      <vt:lpstr>Calibri</vt:lpstr>
      <vt:lpstr>Calibri Light</vt:lpstr>
      <vt:lpstr>Times New Roman</vt:lpstr>
      <vt:lpstr>Wingdings 3</vt:lpstr>
      <vt:lpstr>Arial</vt:lpstr>
      <vt:lpstr>Тема Office</vt:lpstr>
      <vt:lpstr>Комплекс систем хранения работ учебного заведения, проверок работ (дипломных, курсовых и т.д) на объем заимствований Банк электронного портфолио</vt:lpstr>
      <vt:lpstr>Презентация PowerPoint</vt:lpstr>
      <vt:lpstr>Презентация PowerPoint</vt:lpstr>
      <vt:lpstr>Презентация PowerPoint</vt:lpstr>
      <vt:lpstr>Презентация PowerPoint</vt:lpstr>
      <vt:lpstr>ПОРТФОЛИО</vt:lpstr>
      <vt:lpstr>Студент или преподаватель может собрать портфолио своих достижений по всем направлениям и делиться ими.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Kalima Tuyenbayeva</dc:creator>
  <cp:lastModifiedBy>Kalima Tuyenbayeva</cp:lastModifiedBy>
  <cp:revision>479</cp:revision>
  <cp:lastPrinted>2017-02-16T17:29:38Z</cp:lastPrinted>
  <dcterms:created xsi:type="dcterms:W3CDTF">2017-01-18T13:37:01Z</dcterms:created>
  <dcterms:modified xsi:type="dcterms:W3CDTF">2017-06-01T03:54:36Z</dcterms:modified>
</cp:coreProperties>
</file>