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256" r:id="rId2"/>
    <p:sldId id="287" r:id="rId3"/>
    <p:sldId id="302" r:id="rId4"/>
    <p:sldId id="276" r:id="rId5"/>
    <p:sldId id="257" r:id="rId6"/>
    <p:sldId id="298" r:id="rId7"/>
    <p:sldId id="259" r:id="rId8"/>
    <p:sldId id="299" r:id="rId9"/>
    <p:sldId id="262" r:id="rId10"/>
    <p:sldId id="260" r:id="rId11"/>
    <p:sldId id="301" r:id="rId12"/>
    <p:sldId id="271" r:id="rId13"/>
    <p:sldId id="303" r:id="rId14"/>
    <p:sldId id="263" r:id="rId15"/>
    <p:sldId id="279" r:id="rId16"/>
    <p:sldId id="270" r:id="rId17"/>
    <p:sldId id="265" r:id="rId18"/>
    <p:sldId id="300" r:id="rId19"/>
    <p:sldId id="272" r:id="rId20"/>
    <p:sldId id="305" r:id="rId21"/>
    <p:sldId id="304" r:id="rId22"/>
    <p:sldId id="280" r:id="rId23"/>
    <p:sldId id="269" r:id="rId24"/>
    <p:sldId id="296" r:id="rId25"/>
    <p:sldId id="268" r:id="rId26"/>
    <p:sldId id="267" r:id="rId27"/>
    <p:sldId id="288" r:id="rId28"/>
    <p:sldId id="290" r:id="rId29"/>
    <p:sldId id="293" r:id="rId30"/>
    <p:sldId id="295" r:id="rId31"/>
    <p:sldId id="294" r:id="rId32"/>
    <p:sldId id="281" r:id="rId33"/>
  </p:sldIdLst>
  <p:sldSz cx="9906000" cy="6858000" type="A4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11B615A-077D-447E-BB17-C4728911A327}">
          <p14:sldIdLst>
            <p14:sldId id="256"/>
            <p14:sldId id="287"/>
            <p14:sldId id="302"/>
            <p14:sldId id="276"/>
          </p14:sldIdLst>
        </p14:section>
        <p14:section name="Раздел без заголовка" id="{992F3AAC-EF51-4E21-A76A-1A325577C335}">
          <p14:sldIdLst>
            <p14:sldId id="257"/>
            <p14:sldId id="298"/>
            <p14:sldId id="259"/>
            <p14:sldId id="299"/>
            <p14:sldId id="262"/>
            <p14:sldId id="260"/>
            <p14:sldId id="301"/>
            <p14:sldId id="271"/>
            <p14:sldId id="303"/>
            <p14:sldId id="263"/>
            <p14:sldId id="279"/>
            <p14:sldId id="270"/>
            <p14:sldId id="265"/>
            <p14:sldId id="300"/>
            <p14:sldId id="272"/>
            <p14:sldId id="305"/>
            <p14:sldId id="304"/>
            <p14:sldId id="280"/>
            <p14:sldId id="269"/>
            <p14:sldId id="296"/>
            <p14:sldId id="268"/>
            <p14:sldId id="267"/>
            <p14:sldId id="288"/>
            <p14:sldId id="290"/>
            <p14:sldId id="293"/>
            <p14:sldId id="295"/>
            <p14:sldId id="294"/>
            <p14:sldId id="281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slan Abildinov" initials="RA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65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3954" autoAdjust="0"/>
  </p:normalViewPr>
  <p:slideViewPr>
    <p:cSldViewPr snapToGrid="0">
      <p:cViewPr varScale="1">
        <p:scale>
          <a:sx n="86" d="100"/>
          <a:sy n="86" d="100"/>
        </p:scale>
        <p:origin x="-1122" y="-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EE0C0-D138-47B6-B484-09D75063FBB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73163" y="1336675"/>
            <a:ext cx="521335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424DE-2CEB-4046-9DB5-C2E983890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21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424DE-2CEB-4046-9DB5-C2E983890DB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095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95000" y="3681720"/>
            <a:ext cx="89150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63040" y="3681720"/>
            <a:ext cx="4350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95000" y="3681720"/>
            <a:ext cx="4350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37" name="Рисунок 36"/>
          <p:cNvPicPr/>
          <p:nvPr/>
        </p:nvPicPr>
        <p:blipFill>
          <a:blip r:embed="rId2"/>
          <a:stretch>
            <a:fillRect/>
          </a:stretch>
        </p:blipFill>
        <p:spPr>
          <a:xfrm>
            <a:off x="604944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/>
          <a:stretch>
            <a:fillRect/>
          </a:stretch>
        </p:blipFill>
        <p:spPr>
          <a:xfrm>
            <a:off x="14814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95000" y="1604520"/>
            <a:ext cx="89150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743040" y="1122480"/>
            <a:ext cx="8419680" cy="4459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95000" y="3681720"/>
            <a:ext cx="4350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63040" y="3681720"/>
            <a:ext cx="4350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95000" y="3681720"/>
            <a:ext cx="89146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68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ru-RU" sz="6000">
                <a:solidFill>
                  <a:srgbClr val="000000"/>
                </a:solidFill>
                <a:latin typeface="Calibri Light"/>
              </a:rPr>
              <a:t>Klicken Sie, um das Format des Titeltextes zu bearbeitenTitelmasterformat durch Klicken bearbeiten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681120" y="6356520"/>
            <a:ext cx="222840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de-DE" sz="1200">
                <a:solidFill>
                  <a:srgbClr val="8B8B8B"/>
                </a:solidFill>
                <a:latin typeface="Calibri"/>
              </a:rPr>
              <a:t>30.04.15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281400" y="6356520"/>
            <a:ext cx="334296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996240" y="6356520"/>
            <a:ext cx="222840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54337627-B3EE-4E1F-9C07-40D74EDA2095}" type="slidenum">
              <a:rPr lang="de-DE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Klicken Sie, um die Formate des Gliederungstextes zu bearbeiten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Zweite Gliederungsebene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Dritte Gliederungsebene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Vierte Gliederungsebene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Fünfte Gliederungsebene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Sechste Gliederungsebene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Siebente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1768"/>
            <a:ext cx="9906000" cy="31557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14081" y="368642"/>
            <a:ext cx="66156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ISOVER </a:t>
            </a:r>
            <a:r>
              <a:rPr lang="ru-RU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Multi-Comfort</a:t>
            </a: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House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Students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Contest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Edition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2015 </a:t>
            </a:r>
            <a:endParaRPr lang="ru-RU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 defTabSz="922338"/>
            <a:r>
              <a:rPr lang="ru-RU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Residential</a:t>
            </a: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function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cold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climate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Astana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ru-RU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Kazakhstan</a:t>
            </a:r>
            <a:endParaRPr lang="ru-RU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8541" y="6259905"/>
            <a:ext cx="91302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Kazakhstan, KAZGASA, 1st Prize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Ruslan Abildinov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Valeriya </a:t>
            </a: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Sidorenko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Iwan Schröder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92" b="25842"/>
          <a:stretch/>
        </p:blipFill>
        <p:spPr>
          <a:xfrm>
            <a:off x="518541" y="277068"/>
            <a:ext cx="1547088" cy="700287"/>
          </a:xfrm>
          <a:prstGeom prst="rect">
            <a:avLst/>
          </a:prstGeom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9177" y="6283568"/>
            <a:ext cx="939648" cy="326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844" y="346679"/>
            <a:ext cx="8176872" cy="587512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61844" y="5833424"/>
            <a:ext cx="11031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rgbClr val="4B6583"/>
                </a:solidFill>
              </a:rPr>
              <a:t>SITE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7640"/>
          </a:xfrm>
          <a:prstGeom prst="rect">
            <a:avLst/>
          </a:prstGeom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752989" y="2349172"/>
            <a:ext cx="64000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600" dirty="0" smtClean="0">
                <a:solidFill>
                  <a:srgbClr val="4B6583"/>
                </a:solidFill>
              </a:rPr>
              <a:t>ARCHITECTURAL </a:t>
            </a:r>
            <a:r>
              <a:rPr lang="en-US" sz="3600" dirty="0">
                <a:solidFill>
                  <a:srgbClr val="4B6583"/>
                </a:solidFill>
              </a:rPr>
              <a:t>DECISION</a:t>
            </a:r>
            <a:endParaRPr lang="ru-RU" sz="3600" dirty="0">
              <a:solidFill>
                <a:srgbClr val="4B65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72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977"/>
            <a:ext cx="8329847" cy="485639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7381" y="5918119"/>
            <a:ext cx="20360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rgbClr val="4B6583"/>
                </a:solidFill>
              </a:rPr>
              <a:t>PROJECT OVERVIEW</a:t>
            </a:r>
          </a:p>
        </p:txBody>
      </p:sp>
    </p:spTree>
    <p:extLst>
      <p:ext uri="{BB962C8B-B14F-4D97-AF65-F5344CB8AC3E}">
        <p14:creationId xmlns:p14="http://schemas.microsoft.com/office/powerpoint/2010/main" val="231694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946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77" t="15417" b="13172"/>
          <a:stretch/>
        </p:blipFill>
        <p:spPr>
          <a:xfrm>
            <a:off x="5970538" y="770275"/>
            <a:ext cx="460850" cy="489738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542488" y="1551888"/>
            <a:ext cx="2601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living area </a:t>
            </a:r>
            <a:r>
              <a:rPr lang="de-DE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= 26 </a:t>
            </a:r>
            <a:r>
              <a:rPr lang="de-DE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000</a:t>
            </a:r>
            <a:r>
              <a:rPr lang="de-DE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 m²</a:t>
            </a:r>
            <a:r>
              <a:rPr lang="de-DE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 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07" r="9476" b="48576"/>
          <a:stretch/>
        </p:blipFill>
        <p:spPr>
          <a:xfrm>
            <a:off x="111100" y="1358052"/>
            <a:ext cx="5748338" cy="15313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98" t="91125" b="3915"/>
          <a:stretch/>
        </p:blipFill>
        <p:spPr>
          <a:xfrm>
            <a:off x="5972526" y="5656321"/>
            <a:ext cx="458862" cy="34013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" t="43333" r="10519" b="19305"/>
          <a:stretch/>
        </p:blipFill>
        <p:spPr>
          <a:xfrm>
            <a:off x="76448" y="3448280"/>
            <a:ext cx="5746749" cy="177686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466040" y="1995361"/>
            <a:ext cx="3563777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offices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= </a:t>
            </a: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515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m²</a:t>
            </a:r>
            <a:endParaRPr lang="ru-RU" dirty="0">
              <a:solidFill>
                <a:srgbClr val="4B6583"/>
              </a:solidFill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200"/>
              </a:spcAft>
            </a:pP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restaurant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= </a:t>
            </a: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558 m²</a:t>
            </a:r>
            <a:endParaRPr lang="de-DE" dirty="0">
              <a:solidFill>
                <a:srgbClr val="4B6583"/>
              </a:solidFill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200"/>
              </a:spcAft>
            </a:pP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shop  = 1406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m²</a:t>
            </a:r>
            <a:endParaRPr lang="ru-RU" dirty="0">
              <a:solidFill>
                <a:srgbClr val="4B6583"/>
              </a:solidFill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200"/>
              </a:spcAft>
            </a:pPr>
            <a:r>
              <a:rPr lang="en-US" dirty="0">
                <a:solidFill>
                  <a:srgbClr val="4B6583"/>
                </a:solidFill>
              </a:rPr>
              <a:t>beauty shop massage = </a:t>
            </a:r>
            <a:r>
              <a:rPr lang="en-US" dirty="0" smtClean="0">
                <a:solidFill>
                  <a:srgbClr val="4B6583"/>
                </a:solidFill>
              </a:rPr>
              <a:t>363 m²</a:t>
            </a:r>
          </a:p>
          <a:p>
            <a:pPr>
              <a:spcAft>
                <a:spcPts val="200"/>
              </a:spcAft>
            </a:pP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bakery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= 197 m²</a:t>
            </a:r>
            <a:endParaRPr lang="ru-RU" dirty="0">
              <a:solidFill>
                <a:srgbClr val="4B6583"/>
              </a:solidFill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200"/>
              </a:spcAft>
            </a:pP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p</a:t>
            </a: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arking entrance/exit </a:t>
            </a:r>
          </a:p>
          <a:p>
            <a:pPr>
              <a:spcAft>
                <a:spcPts val="200"/>
              </a:spcAft>
            </a:pP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garbage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room = </a:t>
            </a: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294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m²</a:t>
            </a:r>
            <a:endParaRPr lang="ru-RU" dirty="0">
              <a:solidFill>
                <a:srgbClr val="4B6583"/>
              </a:solidFill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200"/>
              </a:spcAft>
            </a:pP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market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= </a:t>
            </a: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78</a:t>
            </a:r>
            <a:r>
              <a:rPr lang="ru-RU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6</a:t>
            </a: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m²</a:t>
            </a:r>
            <a:endParaRPr lang="ru-RU" dirty="0">
              <a:solidFill>
                <a:srgbClr val="4B6583"/>
              </a:solidFill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200"/>
              </a:spcAft>
            </a:pP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pharmacy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= </a:t>
            </a: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21</a:t>
            </a:r>
            <a:r>
              <a:rPr lang="ru-RU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7</a:t>
            </a: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m²</a:t>
            </a:r>
            <a:endParaRPr lang="ru-RU" dirty="0">
              <a:solidFill>
                <a:srgbClr val="4B6583"/>
              </a:solidFill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200"/>
              </a:spcAft>
            </a:pP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fitness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studio = </a:t>
            </a: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64</a:t>
            </a:r>
            <a:r>
              <a:rPr lang="ru-RU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7</a:t>
            </a: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 m²</a:t>
            </a:r>
          </a:p>
          <a:p>
            <a:pPr>
              <a:spcAft>
                <a:spcPts val="200"/>
              </a:spcAft>
            </a:pP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kindergarten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= </a:t>
            </a: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698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m²</a:t>
            </a:r>
            <a:endParaRPr lang="ru-RU" dirty="0">
              <a:solidFill>
                <a:srgbClr val="4B6583"/>
              </a:solidFill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200"/>
              </a:spcAft>
            </a:pP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repair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shop = </a:t>
            </a: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272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m²</a:t>
            </a:r>
            <a:endParaRPr lang="ru-RU" dirty="0">
              <a:solidFill>
                <a:srgbClr val="4B6583"/>
              </a:solidFill>
              <a:ea typeface="Andale Sans UI"/>
              <a:cs typeface="Tahoma" panose="020B0604030504040204" pitchFamily="34" charset="0"/>
            </a:endParaRPr>
          </a:p>
          <a:p>
            <a:pPr>
              <a:spcAft>
                <a:spcPts val="200"/>
              </a:spcAft>
            </a:pP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b</a:t>
            </a: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icycle shop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= </a:t>
            </a: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24</a:t>
            </a:r>
            <a:r>
              <a:rPr lang="ru-RU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2</a:t>
            </a:r>
            <a:r>
              <a:rPr lang="en-US" dirty="0" smtClean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 </a:t>
            </a:r>
            <a:r>
              <a:rPr lang="en-US" dirty="0">
                <a:solidFill>
                  <a:srgbClr val="4B6583"/>
                </a:solidFill>
                <a:ea typeface="Andale Sans UI"/>
                <a:cs typeface="Tahoma" panose="020B0604030504040204" pitchFamily="34" charset="0"/>
              </a:rPr>
              <a:t>m²</a:t>
            </a:r>
            <a:endParaRPr lang="ru-RU" dirty="0">
              <a:solidFill>
                <a:srgbClr val="4B6583"/>
              </a:solidFill>
              <a:effectLst/>
              <a:ea typeface="Andale Sans UI"/>
              <a:cs typeface="Tahoma" panose="020B0604030504040204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2144645" y="2699133"/>
            <a:ext cx="0" cy="749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712480" y="3029639"/>
            <a:ext cx="0" cy="17388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111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1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51" y="55187"/>
            <a:ext cx="4840319" cy="598358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1851" y="6005509"/>
            <a:ext cx="64283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4B6583"/>
                </a:solidFill>
              </a:rPr>
              <a:t>GROUNDFLOOR PLAN WITH LANDSCAPE </a:t>
            </a:r>
            <a:r>
              <a:rPr lang="ru-RU" sz="1400" dirty="0" smtClean="0">
                <a:solidFill>
                  <a:srgbClr val="4B6583"/>
                </a:solidFill>
              </a:rPr>
              <a:t>DESIGN</a:t>
            </a:r>
            <a:endParaRPr lang="ru-RU" sz="1400" dirty="0">
              <a:solidFill>
                <a:srgbClr val="4B6583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" b="7591"/>
          <a:stretch/>
        </p:blipFill>
        <p:spPr>
          <a:xfrm>
            <a:off x="5122170" y="316971"/>
            <a:ext cx="4418469" cy="57217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404021" y="5787727"/>
            <a:ext cx="39029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4B6583"/>
                </a:solidFill>
              </a:rPr>
              <a:t>PARKING PLACES CA. 50 AROUND RESIDENTIAL COMPLEX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991816" y="2234684"/>
            <a:ext cx="24876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rgbClr val="4B6583"/>
                </a:solidFill>
              </a:rPr>
              <a:t> PARKING PLACES CA. 300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7640"/>
          </a:xfrm>
          <a:prstGeom prst="rect">
            <a:avLst/>
          </a:prstGeom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03823" y="5863971"/>
            <a:ext cx="3977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4B6583"/>
                </a:solidFill>
              </a:rPr>
              <a:t>FIRSTFLOOR </a:t>
            </a:r>
            <a:r>
              <a:rPr lang="de-DE" sz="1400" dirty="0" smtClean="0">
                <a:solidFill>
                  <a:srgbClr val="4B6583"/>
                </a:solidFill>
              </a:rPr>
              <a:t>PLAN</a:t>
            </a:r>
            <a:endParaRPr lang="de-DE" sz="1400" dirty="0">
              <a:solidFill>
                <a:srgbClr val="4B6583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0"/>
          <a:stretch/>
        </p:blipFill>
        <p:spPr>
          <a:xfrm>
            <a:off x="0" y="229687"/>
            <a:ext cx="8174337" cy="541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78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623"/>
            <a:ext cx="8196141" cy="537222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8118" y="5888413"/>
            <a:ext cx="20906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rgbClr val="4B6583"/>
                </a:solidFill>
              </a:rPr>
              <a:t>SECONDFLOOR </a:t>
            </a:r>
            <a:r>
              <a:rPr lang="ru-RU" sz="1400" dirty="0" smtClean="0">
                <a:solidFill>
                  <a:srgbClr val="4B6583"/>
                </a:solidFill>
              </a:rPr>
              <a:t>PLAN</a:t>
            </a:r>
            <a:endParaRPr lang="ru-RU" sz="1400" dirty="0">
              <a:solidFill>
                <a:srgbClr val="4B65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19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7469"/>
            <a:ext cx="8240841" cy="544705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8692" y="5926155"/>
            <a:ext cx="23428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rgbClr val="4B6583"/>
                </a:solidFill>
              </a:rPr>
              <a:t>VIEW COURTYARD PARK</a:t>
            </a:r>
          </a:p>
        </p:txBody>
      </p:sp>
    </p:spTree>
    <p:extLst>
      <p:ext uri="{BB962C8B-B14F-4D97-AF65-F5344CB8AC3E}">
        <p14:creationId xmlns:p14="http://schemas.microsoft.com/office/powerpoint/2010/main" val="250737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7640"/>
          </a:xfrm>
          <a:prstGeom prst="rect">
            <a:avLst/>
          </a:prstGeom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457862" y="2384798"/>
            <a:ext cx="51349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600" dirty="0" smtClean="0">
                <a:solidFill>
                  <a:srgbClr val="4B6583"/>
                </a:solidFill>
              </a:rPr>
              <a:t>TECHNICAL ASPECTS</a:t>
            </a:r>
            <a:endParaRPr lang="ru-RU" sz="3600" dirty="0">
              <a:solidFill>
                <a:srgbClr val="4B65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11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6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577"/>
            <a:ext cx="9906000" cy="48997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33506" y="5568470"/>
            <a:ext cx="31224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rgbClr val="4B6583"/>
                </a:solidFill>
              </a:rPr>
              <a:t>SUMMER VENTILATION/ COOLING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55307" y="5568470"/>
            <a:ext cx="28221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rgbClr val="4B6583"/>
                </a:solidFill>
              </a:rPr>
              <a:t>WINTER PASSIVE HEAT GAINS</a:t>
            </a:r>
          </a:p>
        </p:txBody>
      </p:sp>
    </p:spTree>
    <p:extLst>
      <p:ext uri="{BB962C8B-B14F-4D97-AF65-F5344CB8AC3E}">
        <p14:creationId xmlns:p14="http://schemas.microsoft.com/office/powerpoint/2010/main" val="209491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60"/>
            <a:ext cx="9906000" cy="6857640"/>
          </a:xfrm>
          <a:prstGeom prst="rect">
            <a:avLst/>
          </a:prstGeom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672200" y="2439882"/>
            <a:ext cx="25615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4B6583"/>
                </a:solidFill>
              </a:rPr>
              <a:t>CONCEPT </a:t>
            </a:r>
            <a:endParaRPr lang="ru-RU" sz="3600" dirty="0">
              <a:solidFill>
                <a:srgbClr val="4B65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62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0374" r="42130" b="18473"/>
          <a:stretch/>
        </p:blipFill>
        <p:spPr>
          <a:xfrm>
            <a:off x="-1" y="535896"/>
            <a:ext cx="7832994" cy="49174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58696" y="5443092"/>
            <a:ext cx="1233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4B6583"/>
                </a:solidFill>
              </a:rPr>
              <a:t>ACOUSTICS</a:t>
            </a:r>
            <a:endParaRPr lang="ru-RU" dirty="0">
              <a:solidFill>
                <a:srgbClr val="4B65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72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08" t="7656" b="23791"/>
          <a:stretch/>
        </p:blipFill>
        <p:spPr>
          <a:xfrm>
            <a:off x="1399142" y="270933"/>
            <a:ext cx="5521287" cy="51820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81578" y="5453021"/>
            <a:ext cx="23207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rgbClr val="4B6583"/>
                </a:solidFill>
              </a:rPr>
              <a:t>RE-USE OF </a:t>
            </a:r>
            <a:r>
              <a:rPr lang="ru-RU" sz="1400" dirty="0">
                <a:solidFill>
                  <a:srgbClr val="4B6583"/>
                </a:solidFill>
              </a:rPr>
              <a:t>RAIN WATER</a:t>
            </a:r>
          </a:p>
        </p:txBody>
      </p:sp>
    </p:spTree>
    <p:extLst>
      <p:ext uri="{BB962C8B-B14F-4D97-AF65-F5344CB8AC3E}">
        <p14:creationId xmlns:p14="http://schemas.microsoft.com/office/powerpoint/2010/main" val="38524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7640"/>
          </a:xfrm>
          <a:prstGeom prst="rect">
            <a:avLst/>
          </a:prstGeom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90500" y="5943600"/>
            <a:ext cx="61145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4B6583"/>
                </a:solidFill>
              </a:rPr>
              <a:t>WAVE SURFACE USED AS PATTERNS FOR PERFORATION ON SHELF</a:t>
            </a:r>
            <a:endParaRPr lang="ru-RU" sz="1400" dirty="0">
              <a:solidFill>
                <a:srgbClr val="4B6583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8481"/>
            <a:ext cx="8320913" cy="435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74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60"/>
            <a:ext cx="9946536" cy="6857640"/>
          </a:xfrm>
          <a:prstGeom prst="rect">
            <a:avLst/>
          </a:prstGeom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8929"/>
            <a:ext cx="9946536" cy="293932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3256" y="5971252"/>
            <a:ext cx="4953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4B6583"/>
                </a:solidFill>
              </a:rPr>
              <a:t>SECTION </a:t>
            </a:r>
            <a:r>
              <a:rPr lang="ru-RU" sz="1400" dirty="0" smtClean="0">
                <a:solidFill>
                  <a:srgbClr val="4B6583"/>
                </a:solidFill>
              </a:rPr>
              <a:t>A</a:t>
            </a:r>
            <a:r>
              <a:rPr lang="de-DE" sz="1400" dirty="0" smtClean="0">
                <a:solidFill>
                  <a:srgbClr val="4B6583"/>
                </a:solidFill>
              </a:rPr>
              <a:t>-</a:t>
            </a:r>
            <a:r>
              <a:rPr lang="ru-RU" sz="1400" dirty="0" smtClean="0">
                <a:solidFill>
                  <a:srgbClr val="4B6583"/>
                </a:solidFill>
              </a:rPr>
              <a:t>A </a:t>
            </a:r>
            <a:r>
              <a:rPr lang="ru-RU" sz="1400" dirty="0">
                <a:solidFill>
                  <a:srgbClr val="4B6583"/>
                </a:solidFill>
              </a:rPr>
              <a:t>WITHOUT SCALE</a:t>
            </a:r>
          </a:p>
          <a:p>
            <a:r>
              <a:rPr lang="ru-RU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483" y="650693"/>
            <a:ext cx="874356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600" dirty="0" smtClean="0">
                <a:solidFill>
                  <a:srgbClr val="4B6583"/>
                </a:solidFill>
              </a:rPr>
              <a:t>GROSS FLOOR AREA 						31753 m²</a:t>
            </a:r>
          </a:p>
          <a:p>
            <a:pPr algn="just"/>
            <a:r>
              <a:rPr lang="de-DE" sz="1600" dirty="0" smtClean="0">
                <a:solidFill>
                  <a:srgbClr val="4B6583"/>
                </a:solidFill>
              </a:rPr>
              <a:t>DENSITY OF HOUSING 					                8807 m²/ha</a:t>
            </a:r>
          </a:p>
          <a:p>
            <a:pPr algn="just"/>
            <a:r>
              <a:rPr lang="en-US" sz="1600" dirty="0" smtClean="0">
                <a:solidFill>
                  <a:srgbClr val="4B6583"/>
                </a:solidFill>
              </a:rPr>
              <a:t>TOTAL NUMBER OF APARTMENTS				                ca. 330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2029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906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2546" y="909477"/>
            <a:ext cx="712695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4B6583"/>
                </a:solidFill>
              </a:rPr>
              <a:t>MULTI-COMFORT DESIGNER:</a:t>
            </a:r>
          </a:p>
          <a:p>
            <a:r>
              <a:rPr lang="en-US" sz="1600" b="1" dirty="0" smtClean="0">
                <a:solidFill>
                  <a:srgbClr val="4B6583"/>
                </a:solidFill>
              </a:rPr>
              <a:t>CALCULATION FOR A TOWER WITH 8 FLOORS - </a:t>
            </a:r>
            <a:r>
              <a:rPr lang="de-DE" sz="1600" b="1" dirty="0" smtClean="0">
                <a:solidFill>
                  <a:srgbClr val="4B6583"/>
                </a:solidFill>
              </a:rPr>
              <a:t>OVERVIEW PALETTE </a:t>
            </a:r>
            <a:endParaRPr lang="ru-RU" sz="1600" b="1" dirty="0">
              <a:solidFill>
                <a:srgbClr val="4B658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2546" y="1590931"/>
            <a:ext cx="22199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solidFill>
                  <a:srgbClr val="4B6583"/>
                </a:solidFill>
              </a:rPr>
              <a:t>A.PROJECT DATA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Object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Residential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Complex</a:t>
            </a:r>
            <a:endParaRPr lang="de-DE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Climate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zone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Astana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Construction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New Building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Building Type: Residential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Usage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living</a:t>
            </a:r>
            <a:endParaRPr lang="de-DE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Design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Temperature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22.00°C</a:t>
            </a:r>
          </a:p>
          <a:p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ru-RU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5007" y="3024344"/>
            <a:ext cx="3103285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b="1" dirty="0" smtClean="0">
                <a:solidFill>
                  <a:srgbClr val="4B6583"/>
                </a:solidFill>
              </a:rPr>
              <a:t>B. </a:t>
            </a:r>
            <a:r>
              <a:rPr lang="en-US" sz="1200" b="1" dirty="0" smtClean="0">
                <a:solidFill>
                  <a:srgbClr val="4B6583"/>
                </a:solidFill>
              </a:rPr>
              <a:t>AREA INPUT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Sum of living area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3200.00 m²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Sum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of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Heated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Space Volume: 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9422.16 m²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V/A Ratio: 2.94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Sum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of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Thermal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Envelope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2392.00 m²</a:t>
            </a:r>
          </a:p>
          <a:p>
            <a:endParaRPr lang="de-DE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5007" y="4159113"/>
            <a:ext cx="2911182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rgbClr val="4B6583"/>
                </a:solidFill>
              </a:rPr>
              <a:t>C. ENVELOPE- OPAQUE ELEMENTS  </a:t>
            </a:r>
            <a:endParaRPr lang="de-DE" sz="1200" b="1" dirty="0" smtClean="0">
              <a:solidFill>
                <a:srgbClr val="4B6583"/>
              </a:solidFill>
            </a:endParaRPr>
          </a:p>
          <a:p>
            <a:r>
              <a:rPr lang="de-DE" sz="1200" dirty="0" smtClean="0">
                <a:solidFill>
                  <a:srgbClr val="4B6583"/>
                </a:solidFill>
              </a:rPr>
              <a:t>(Average U-Values)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Flat Roof: 0.11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Wall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against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air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 0.08 </a:t>
            </a:r>
          </a:p>
          <a:p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Wall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against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ground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 0.17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Slab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against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ground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 0.10</a:t>
            </a:r>
            <a:endParaRPr lang="de-DE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sz="1200" dirty="0"/>
              <a:t> </a:t>
            </a:r>
          </a:p>
          <a:p>
            <a:r>
              <a:rPr lang="de-DE" dirty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32546" y="5399823"/>
            <a:ext cx="359959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solidFill>
                  <a:srgbClr val="4B6583"/>
                </a:solidFill>
              </a:rPr>
              <a:t>D.ENVELOPE- </a:t>
            </a:r>
            <a:r>
              <a:rPr lang="de-DE" sz="1200" b="1" dirty="0">
                <a:solidFill>
                  <a:srgbClr val="4B6583"/>
                </a:solidFill>
              </a:rPr>
              <a:t>WINDOWS AND </a:t>
            </a:r>
            <a:r>
              <a:rPr lang="de-DE" sz="1200" b="1" dirty="0" smtClean="0">
                <a:solidFill>
                  <a:srgbClr val="4B6583"/>
                </a:solidFill>
              </a:rPr>
              <a:t>DOORS</a:t>
            </a:r>
          </a:p>
          <a:p>
            <a:r>
              <a:rPr lang="de-DE" sz="1200" dirty="0">
                <a:solidFill>
                  <a:srgbClr val="4B6583"/>
                </a:solidFill>
              </a:rPr>
              <a:t>(</a:t>
            </a:r>
            <a:r>
              <a:rPr lang="de-DE" sz="1200" dirty="0" smtClean="0">
                <a:solidFill>
                  <a:srgbClr val="4B6583"/>
                </a:solidFill>
              </a:rPr>
              <a:t>Average U-Values)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Windows: 0.73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Doors: 0.80</a:t>
            </a:r>
          </a:p>
          <a:p>
            <a:endParaRPr lang="de-DE" sz="1400" dirty="0">
              <a:solidFill>
                <a:srgbClr val="4B6583"/>
              </a:solidFill>
            </a:endParaRPr>
          </a:p>
          <a:p>
            <a:r>
              <a:rPr lang="de-DE" sz="1400" dirty="0"/>
              <a:t> </a:t>
            </a:r>
          </a:p>
          <a:p>
            <a:r>
              <a:rPr lang="de-DE" dirty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90919" y="1609094"/>
            <a:ext cx="2831224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rgbClr val="4B6583"/>
                </a:solidFill>
              </a:rPr>
              <a:t>E. </a:t>
            </a:r>
            <a:r>
              <a:rPr lang="de-DE" sz="1200" b="1" dirty="0" smtClean="0">
                <a:solidFill>
                  <a:srgbClr val="4B6583"/>
                </a:solidFill>
              </a:rPr>
              <a:t>QUALITY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Airtightness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rate: 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0.60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Thermal 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Bridge Free: 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Yes</a:t>
            </a:r>
          </a:p>
          <a:p>
            <a:endParaRPr lang="de-DE" sz="1200" dirty="0">
              <a:solidFill>
                <a:srgbClr val="4B6583"/>
              </a:solidFill>
            </a:endParaRPr>
          </a:p>
          <a:p>
            <a:r>
              <a:rPr lang="en-US" sz="1200" b="1" dirty="0" smtClean="0">
                <a:solidFill>
                  <a:srgbClr val="4B6583"/>
                </a:solidFill>
              </a:rPr>
              <a:t>F</a:t>
            </a:r>
            <a:r>
              <a:rPr lang="en-US" sz="1200" b="1" dirty="0">
                <a:solidFill>
                  <a:srgbClr val="4B6583"/>
                </a:solidFill>
              </a:rPr>
              <a:t>. MEAN SHADING FACTORS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North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0°: 0.47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South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180°: 0.70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West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270°: 0.70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East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90°: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0.70</a:t>
            </a:r>
          </a:p>
          <a:p>
            <a:endParaRPr lang="en-US" sz="1200" dirty="0">
              <a:solidFill>
                <a:srgbClr val="4B6583"/>
              </a:solidFill>
            </a:endParaRPr>
          </a:p>
          <a:p>
            <a:r>
              <a:rPr lang="de-DE" sz="1200" b="1" dirty="0" smtClean="0">
                <a:solidFill>
                  <a:srgbClr val="4B6583"/>
                </a:solidFill>
              </a:rPr>
              <a:t>OVERHEATING </a:t>
            </a:r>
            <a:r>
              <a:rPr lang="de-DE" sz="1200" b="1" dirty="0">
                <a:solidFill>
                  <a:srgbClr val="4B6583"/>
                </a:solidFill>
              </a:rPr>
              <a:t>PARAMETERS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Kind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of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Construction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Massive </a:t>
            </a:r>
            <a:endParaRPr lang="de-DE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Max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admitted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interior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temperature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25</a:t>
            </a:r>
          </a:p>
          <a:p>
            <a:endParaRPr lang="de-DE" sz="1200" dirty="0">
              <a:solidFill>
                <a:srgbClr val="4B6583"/>
              </a:solidFill>
            </a:endParaRPr>
          </a:p>
          <a:p>
            <a:r>
              <a:rPr lang="de-DE" sz="1200" b="1" dirty="0" smtClean="0">
                <a:solidFill>
                  <a:srgbClr val="4B6583"/>
                </a:solidFill>
              </a:rPr>
              <a:t>SUMMER </a:t>
            </a:r>
            <a:r>
              <a:rPr lang="de-DE" sz="1200" b="1" dirty="0">
                <a:solidFill>
                  <a:srgbClr val="4B6583"/>
                </a:solidFill>
              </a:rPr>
              <a:t>VENTILATION STRATEGY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Summer 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Air Exchange Rate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Natural 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Ventilation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Losses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0.2</a:t>
            </a:r>
            <a:endParaRPr lang="de-DE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Mechanical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Ventilation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Losses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0.4</a:t>
            </a:r>
          </a:p>
          <a:p>
            <a:endParaRPr lang="de-DE" sz="1200" dirty="0">
              <a:solidFill>
                <a:srgbClr val="4B6583"/>
              </a:solidFill>
            </a:endParaRPr>
          </a:p>
          <a:p>
            <a:r>
              <a:rPr lang="de-DE" sz="1200" b="1" dirty="0">
                <a:solidFill>
                  <a:srgbClr val="4B6583"/>
                </a:solidFill>
              </a:rPr>
              <a:t>G.</a:t>
            </a:r>
            <a:r>
              <a:rPr lang="de-DE" sz="1200" b="1" dirty="0" smtClean="0">
                <a:solidFill>
                  <a:srgbClr val="4B6583"/>
                </a:solidFill>
              </a:rPr>
              <a:t> HVAC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Heat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Recovery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System: 90.00 %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Subsoil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Heat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Exchanger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Efficiency: 33.00 %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Length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80 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</a:t>
            </a:r>
          </a:p>
          <a:p>
            <a:r>
              <a:rPr lang="de-DE" sz="1200" dirty="0">
                <a:solidFill>
                  <a:srgbClr val="4B6583"/>
                </a:solidFill>
              </a:rPr>
              <a:t> </a:t>
            </a:r>
          </a:p>
          <a:p>
            <a:r>
              <a:rPr lang="de-DE" sz="1200" dirty="0"/>
              <a:t> </a:t>
            </a:r>
          </a:p>
          <a:p>
            <a:endParaRPr lang="ru-RU" sz="1200" dirty="0">
              <a:solidFill>
                <a:srgbClr val="4B6583"/>
              </a:solidFill>
            </a:endParaRPr>
          </a:p>
          <a:p>
            <a:endParaRPr lang="en-US" sz="1200" dirty="0">
              <a:solidFill>
                <a:srgbClr val="4B6583"/>
              </a:solidFill>
            </a:endParaRPr>
          </a:p>
          <a:p>
            <a:r>
              <a:rPr lang="en-US" sz="1400" dirty="0">
                <a:solidFill>
                  <a:srgbClr val="4B6583"/>
                </a:solidFill>
              </a:rPr>
              <a:t> </a:t>
            </a:r>
            <a:endParaRPr lang="ru-RU" sz="1400" dirty="0">
              <a:solidFill>
                <a:srgbClr val="4B6583"/>
              </a:solidFill>
            </a:endParaRPr>
          </a:p>
          <a:p>
            <a:endParaRPr lang="de-DE" sz="1200" dirty="0">
              <a:solidFill>
                <a:srgbClr val="4B6583"/>
              </a:solidFill>
            </a:endParaRPr>
          </a:p>
          <a:p>
            <a:r>
              <a:rPr lang="de-DE" sz="1400" dirty="0">
                <a:solidFill>
                  <a:srgbClr val="4B6583"/>
                </a:solidFill>
              </a:rPr>
              <a:t> </a:t>
            </a:r>
          </a:p>
          <a:p>
            <a:r>
              <a:rPr lang="de-DE" sz="1400" dirty="0"/>
              <a:t> </a:t>
            </a:r>
          </a:p>
          <a:p>
            <a:r>
              <a:rPr lang="de-DE" dirty="0"/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930526" y="1670127"/>
            <a:ext cx="3983013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solidFill>
                  <a:srgbClr val="4B6583"/>
                </a:solidFill>
              </a:rPr>
              <a:t>H.CALCULATIONS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Transmission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Heat Losses: 122782.89 kWh/a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Ventilation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Heat Losses: 36370.72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kWh/a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Total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Heat Losses: 159153.60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kWh/a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Internal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Heat Gains: 35965.44 kWh/a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Available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Solar Heat Gains: 103632.60 kWh/a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Total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Heat Gains: 123246.58 kWh/a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Annual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Heat Demand: 35907.02 kWh/a</a:t>
            </a:r>
          </a:p>
          <a:p>
            <a:endParaRPr lang="en-US" sz="1200" dirty="0" smtClean="0">
              <a:solidFill>
                <a:srgbClr val="4B6583"/>
              </a:solidFill>
            </a:endParaRPr>
          </a:p>
          <a:p>
            <a:r>
              <a:rPr lang="en-US" sz="1400" dirty="0" smtClean="0">
                <a:solidFill>
                  <a:srgbClr val="4B6583"/>
                </a:solidFill>
              </a:rPr>
              <a:t>Specific </a:t>
            </a:r>
            <a:r>
              <a:rPr lang="en-US" sz="1400" dirty="0">
                <a:solidFill>
                  <a:srgbClr val="4B6583"/>
                </a:solidFill>
              </a:rPr>
              <a:t>Annual Heat </a:t>
            </a:r>
            <a:r>
              <a:rPr lang="en-US" sz="1400" dirty="0" smtClean="0">
                <a:solidFill>
                  <a:srgbClr val="4B6583"/>
                </a:solidFill>
              </a:rPr>
              <a:t>Demand:</a:t>
            </a:r>
            <a:r>
              <a:rPr lang="en-US" sz="1400" b="1" dirty="0" smtClean="0">
                <a:solidFill>
                  <a:srgbClr val="4B6583"/>
                </a:solidFill>
              </a:rPr>
              <a:t>11.22 </a:t>
            </a:r>
            <a:r>
              <a:rPr lang="en-US" sz="1400" b="1" dirty="0">
                <a:solidFill>
                  <a:srgbClr val="4B6583"/>
                </a:solidFill>
              </a:rPr>
              <a:t>kWh/(m²a)</a:t>
            </a:r>
            <a:endParaRPr lang="ru-RU" sz="1400" b="1" dirty="0">
              <a:solidFill>
                <a:srgbClr val="4B6583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" t="17332" b="4399"/>
          <a:stretch/>
        </p:blipFill>
        <p:spPr>
          <a:xfrm>
            <a:off x="6021559" y="3934996"/>
            <a:ext cx="2884697" cy="231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4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906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2546" y="909477"/>
            <a:ext cx="708450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4B6583"/>
                </a:solidFill>
              </a:rPr>
              <a:t>MULTI-COMFORT DESIGNER:</a:t>
            </a:r>
          </a:p>
          <a:p>
            <a:r>
              <a:rPr lang="de-DE" sz="1600" b="1" dirty="0" smtClean="0">
                <a:solidFill>
                  <a:srgbClr val="4B6583"/>
                </a:solidFill>
              </a:rPr>
              <a:t>ORIGIN RESIDENTIAL COMPLEX SIMULATION </a:t>
            </a:r>
            <a:r>
              <a:rPr lang="de-DE" sz="1600" b="1" dirty="0">
                <a:solidFill>
                  <a:srgbClr val="4B6583"/>
                </a:solidFill>
              </a:rPr>
              <a:t>– </a:t>
            </a:r>
            <a:r>
              <a:rPr lang="de-DE" sz="1600" b="1" dirty="0" smtClean="0">
                <a:solidFill>
                  <a:srgbClr val="4B6583"/>
                </a:solidFill>
              </a:rPr>
              <a:t>OVERVIEW PALETTE </a:t>
            </a:r>
            <a:endParaRPr lang="ru-RU" sz="1600" b="1" dirty="0">
              <a:solidFill>
                <a:srgbClr val="4B658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2546" y="1590931"/>
            <a:ext cx="22199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solidFill>
                  <a:srgbClr val="4B6583"/>
                </a:solidFill>
              </a:rPr>
              <a:t>A.PROJECT DATA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Object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Residential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Complex</a:t>
            </a:r>
            <a:endParaRPr lang="de-DE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Climate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zone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Astana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Construction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New Building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Building Type: Residential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Usage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living</a:t>
            </a:r>
            <a:endParaRPr lang="de-DE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Design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Temperature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22.00°C</a:t>
            </a:r>
          </a:p>
          <a:p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ru-RU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5007" y="3024344"/>
            <a:ext cx="3188245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b="1" dirty="0" smtClean="0">
                <a:solidFill>
                  <a:srgbClr val="4B6583"/>
                </a:solidFill>
              </a:rPr>
              <a:t>B. </a:t>
            </a:r>
            <a:r>
              <a:rPr lang="en-US" sz="1200" b="1" dirty="0" smtClean="0">
                <a:solidFill>
                  <a:srgbClr val="4B6583"/>
                </a:solidFill>
              </a:rPr>
              <a:t>AREA INPUT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Sum of living area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31753 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m²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Sum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of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Heated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Space Volume: 73126.88 m³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V/A Ratio: 2.07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Sum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of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Thermal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Envelope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44598.30 m²</a:t>
            </a:r>
          </a:p>
          <a:p>
            <a:endParaRPr lang="de-DE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5007" y="4159113"/>
            <a:ext cx="2911182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rgbClr val="4B6583"/>
                </a:solidFill>
              </a:rPr>
              <a:t>C. ENVELOPE- OPAQUE ELEMENTS  </a:t>
            </a:r>
            <a:endParaRPr lang="de-DE" sz="1200" b="1" dirty="0" smtClean="0">
              <a:solidFill>
                <a:srgbClr val="4B6583"/>
              </a:solidFill>
            </a:endParaRPr>
          </a:p>
          <a:p>
            <a:r>
              <a:rPr lang="de-DE" sz="1200" dirty="0" smtClean="0">
                <a:solidFill>
                  <a:srgbClr val="4B6583"/>
                </a:solidFill>
              </a:rPr>
              <a:t>(Average U-Values)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Flat Roof: 0.11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Wall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against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air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 0.08 </a:t>
            </a:r>
          </a:p>
          <a:p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Wall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against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ground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 0.17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Slab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against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ground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 0.10</a:t>
            </a:r>
            <a:endParaRPr lang="de-DE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sz="1200" dirty="0"/>
              <a:t> </a:t>
            </a:r>
          </a:p>
          <a:p>
            <a:r>
              <a:rPr lang="de-DE" dirty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32546" y="5399823"/>
            <a:ext cx="359959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solidFill>
                  <a:srgbClr val="4B6583"/>
                </a:solidFill>
              </a:rPr>
              <a:t>D.ENVELOPE- </a:t>
            </a:r>
            <a:r>
              <a:rPr lang="de-DE" sz="1200" b="1" dirty="0">
                <a:solidFill>
                  <a:srgbClr val="4B6583"/>
                </a:solidFill>
              </a:rPr>
              <a:t>WINDOWS AND </a:t>
            </a:r>
            <a:r>
              <a:rPr lang="de-DE" sz="1200" b="1" dirty="0" smtClean="0">
                <a:solidFill>
                  <a:srgbClr val="4B6583"/>
                </a:solidFill>
              </a:rPr>
              <a:t>DOORS</a:t>
            </a:r>
          </a:p>
          <a:p>
            <a:r>
              <a:rPr lang="de-DE" sz="1200" dirty="0">
                <a:solidFill>
                  <a:srgbClr val="4B6583"/>
                </a:solidFill>
              </a:rPr>
              <a:t>(</a:t>
            </a:r>
            <a:r>
              <a:rPr lang="de-DE" sz="1200" dirty="0" smtClean="0">
                <a:solidFill>
                  <a:srgbClr val="4B6583"/>
                </a:solidFill>
              </a:rPr>
              <a:t>Average U-Values)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Windows: 0.73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Doors: 0.80</a:t>
            </a:r>
          </a:p>
          <a:p>
            <a:endParaRPr lang="de-DE" sz="1400" dirty="0">
              <a:solidFill>
                <a:srgbClr val="4B6583"/>
              </a:solidFill>
            </a:endParaRPr>
          </a:p>
          <a:p>
            <a:r>
              <a:rPr lang="de-DE" sz="1400" dirty="0"/>
              <a:t> </a:t>
            </a:r>
          </a:p>
          <a:p>
            <a:r>
              <a:rPr lang="de-DE" dirty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90919" y="1609094"/>
            <a:ext cx="2831224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rgbClr val="4B6583"/>
                </a:solidFill>
              </a:rPr>
              <a:t>E. </a:t>
            </a:r>
            <a:r>
              <a:rPr lang="de-DE" sz="1200" b="1" dirty="0" smtClean="0">
                <a:solidFill>
                  <a:srgbClr val="4B6583"/>
                </a:solidFill>
              </a:rPr>
              <a:t>QUALITY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Airtightness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rate: 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0.60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Thermal 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Bridge Free: 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Yes</a:t>
            </a:r>
          </a:p>
          <a:p>
            <a:endParaRPr lang="de-DE" sz="1200" dirty="0">
              <a:solidFill>
                <a:srgbClr val="4B6583"/>
              </a:solidFill>
            </a:endParaRPr>
          </a:p>
          <a:p>
            <a:r>
              <a:rPr lang="en-US" sz="1200" b="1" dirty="0" smtClean="0">
                <a:solidFill>
                  <a:srgbClr val="4B6583"/>
                </a:solidFill>
              </a:rPr>
              <a:t>F</a:t>
            </a:r>
            <a:r>
              <a:rPr lang="en-US" sz="1200" b="1" dirty="0">
                <a:solidFill>
                  <a:srgbClr val="4B6583"/>
                </a:solidFill>
              </a:rPr>
              <a:t>. MEAN SHADING FACTORS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North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0°: 0.47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South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180°: 0.70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West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270°: 0.70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East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90°: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0.70</a:t>
            </a:r>
          </a:p>
          <a:p>
            <a:endParaRPr lang="en-US" sz="1200" dirty="0">
              <a:solidFill>
                <a:srgbClr val="4B6583"/>
              </a:solidFill>
            </a:endParaRPr>
          </a:p>
          <a:p>
            <a:r>
              <a:rPr lang="de-DE" sz="1200" b="1" dirty="0" smtClean="0">
                <a:solidFill>
                  <a:srgbClr val="4B6583"/>
                </a:solidFill>
              </a:rPr>
              <a:t>OVERHEATING </a:t>
            </a:r>
            <a:r>
              <a:rPr lang="de-DE" sz="1200" b="1" dirty="0">
                <a:solidFill>
                  <a:srgbClr val="4B6583"/>
                </a:solidFill>
              </a:rPr>
              <a:t>PARAMETERS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Kind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of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Construction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Massive </a:t>
            </a:r>
            <a:endParaRPr lang="de-DE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Max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admitted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interior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temperature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25</a:t>
            </a:r>
          </a:p>
          <a:p>
            <a:endParaRPr lang="de-DE" sz="1200" dirty="0">
              <a:solidFill>
                <a:srgbClr val="4B6583"/>
              </a:solidFill>
            </a:endParaRPr>
          </a:p>
          <a:p>
            <a:r>
              <a:rPr lang="de-DE" sz="1200" b="1" dirty="0" smtClean="0">
                <a:solidFill>
                  <a:srgbClr val="4B6583"/>
                </a:solidFill>
              </a:rPr>
              <a:t>SUMMER </a:t>
            </a:r>
            <a:r>
              <a:rPr lang="de-DE" sz="1200" b="1" dirty="0">
                <a:solidFill>
                  <a:srgbClr val="4B6583"/>
                </a:solidFill>
              </a:rPr>
              <a:t>VENTILATION STRATEGY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Summer 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Air Exchange Rate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Natural 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Ventilation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Losses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0.2</a:t>
            </a:r>
            <a:endParaRPr lang="de-DE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Mechanical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Ventilation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Losses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0.4</a:t>
            </a:r>
          </a:p>
          <a:p>
            <a:endParaRPr lang="de-DE" sz="1200" dirty="0">
              <a:solidFill>
                <a:srgbClr val="4B6583"/>
              </a:solidFill>
            </a:endParaRPr>
          </a:p>
          <a:p>
            <a:r>
              <a:rPr lang="de-DE" sz="1200" b="1" dirty="0">
                <a:solidFill>
                  <a:srgbClr val="4B6583"/>
                </a:solidFill>
              </a:rPr>
              <a:t>G.</a:t>
            </a:r>
            <a:r>
              <a:rPr lang="de-DE" sz="1200" b="1" dirty="0" smtClean="0">
                <a:solidFill>
                  <a:srgbClr val="4B6583"/>
                </a:solidFill>
              </a:rPr>
              <a:t> HVAC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Heat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Recovery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System: 90.00 %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Subsoil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Heat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Exchanger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Efficiency: 33.00 %</a:t>
            </a:r>
          </a:p>
          <a:p>
            <a:r>
              <a:rPr lang="de-DE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Length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de-DE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80 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</a:t>
            </a:r>
          </a:p>
          <a:p>
            <a:r>
              <a:rPr lang="de-DE" sz="1200" dirty="0">
                <a:solidFill>
                  <a:srgbClr val="4B6583"/>
                </a:solidFill>
              </a:rPr>
              <a:t> </a:t>
            </a:r>
          </a:p>
          <a:p>
            <a:r>
              <a:rPr lang="de-DE" sz="1200" dirty="0"/>
              <a:t> </a:t>
            </a:r>
          </a:p>
          <a:p>
            <a:endParaRPr lang="ru-RU" sz="1200" dirty="0">
              <a:solidFill>
                <a:srgbClr val="4B6583"/>
              </a:solidFill>
            </a:endParaRPr>
          </a:p>
          <a:p>
            <a:endParaRPr lang="en-US" sz="1200" dirty="0">
              <a:solidFill>
                <a:srgbClr val="4B6583"/>
              </a:solidFill>
            </a:endParaRPr>
          </a:p>
          <a:p>
            <a:r>
              <a:rPr lang="en-US" sz="1400" dirty="0">
                <a:solidFill>
                  <a:srgbClr val="4B6583"/>
                </a:solidFill>
              </a:rPr>
              <a:t> </a:t>
            </a:r>
            <a:endParaRPr lang="ru-RU" sz="1400" dirty="0">
              <a:solidFill>
                <a:srgbClr val="4B6583"/>
              </a:solidFill>
            </a:endParaRPr>
          </a:p>
          <a:p>
            <a:endParaRPr lang="de-DE" sz="1200" dirty="0">
              <a:solidFill>
                <a:srgbClr val="4B6583"/>
              </a:solidFill>
            </a:endParaRPr>
          </a:p>
          <a:p>
            <a:r>
              <a:rPr lang="de-DE" sz="1400" dirty="0">
                <a:solidFill>
                  <a:srgbClr val="4B6583"/>
                </a:solidFill>
              </a:rPr>
              <a:t> </a:t>
            </a:r>
          </a:p>
          <a:p>
            <a:r>
              <a:rPr lang="de-DE" sz="1400" dirty="0"/>
              <a:t> </a:t>
            </a:r>
          </a:p>
          <a:p>
            <a:r>
              <a:rPr lang="de-DE" dirty="0"/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930526" y="1670127"/>
            <a:ext cx="4026808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solidFill>
                  <a:srgbClr val="4B6583"/>
                </a:solidFill>
              </a:rPr>
              <a:t>H.CALCULATIONS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Transmission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Heat Losses: 1430980.88 kWh/a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Ventilation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Heat Losses: 401265.12 kWh/a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Total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Heat Losses: 1832246.01 kWh/a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Internal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Heat Gains: 396793.83 kWh/a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Available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Solar Heat Gains: 918164.04 kWh/a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Total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Heat Gains: 1233091.15 kWh/a</a:t>
            </a: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Annual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Heat Demand: 599154.85 kWh/a</a:t>
            </a:r>
          </a:p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400" dirty="0" smtClean="0">
                <a:solidFill>
                  <a:srgbClr val="4B6583"/>
                </a:solidFill>
              </a:rPr>
              <a:t>Specific </a:t>
            </a:r>
            <a:r>
              <a:rPr lang="en-US" sz="1400" dirty="0">
                <a:solidFill>
                  <a:srgbClr val="4B6583"/>
                </a:solidFill>
              </a:rPr>
              <a:t>Annual Heat </a:t>
            </a:r>
            <a:r>
              <a:rPr lang="en-US" sz="1400" dirty="0" smtClean="0">
                <a:solidFill>
                  <a:srgbClr val="4B6583"/>
                </a:solidFill>
              </a:rPr>
              <a:t>Demand:</a:t>
            </a:r>
            <a:r>
              <a:rPr lang="en-US" sz="1400" b="1" dirty="0" smtClean="0">
                <a:solidFill>
                  <a:srgbClr val="4B6583"/>
                </a:solidFill>
              </a:rPr>
              <a:t>16.97 </a:t>
            </a:r>
            <a:r>
              <a:rPr lang="en-US" sz="1400" b="1" dirty="0">
                <a:solidFill>
                  <a:srgbClr val="4B6583"/>
                </a:solidFill>
              </a:rPr>
              <a:t>kWh/(m²a)</a:t>
            </a:r>
            <a:endParaRPr lang="en-US" sz="1400" b="1" dirty="0" smtClean="0">
              <a:solidFill>
                <a:srgbClr val="4B6583"/>
              </a:solidFill>
            </a:endParaRPr>
          </a:p>
          <a:p>
            <a:endParaRPr lang="ru-RU" sz="1400" b="1" dirty="0">
              <a:solidFill>
                <a:srgbClr val="4B6583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" t="17332" b="4399"/>
          <a:stretch/>
        </p:blipFill>
        <p:spPr>
          <a:xfrm>
            <a:off x="6021559" y="3934996"/>
            <a:ext cx="2884697" cy="231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96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7640"/>
          </a:xfrm>
          <a:prstGeom prst="rect">
            <a:avLst/>
          </a:prstGeom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017678" y="2478024"/>
            <a:ext cx="5921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dirty="0" smtClean="0">
                <a:solidFill>
                  <a:srgbClr val="4B6583"/>
                </a:solidFill>
              </a:rPr>
              <a:t>CONSTRUCTION DETAILS</a:t>
            </a:r>
            <a:endParaRPr lang="ru-RU" sz="3600" dirty="0">
              <a:solidFill>
                <a:srgbClr val="4B65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34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6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" b="4750"/>
          <a:stretch/>
        </p:blipFill>
        <p:spPr>
          <a:xfrm>
            <a:off x="221619" y="133349"/>
            <a:ext cx="1177332" cy="61531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731" y="360"/>
            <a:ext cx="5084064" cy="499567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72019" y="95249"/>
            <a:ext cx="1026932" cy="657226"/>
          </a:xfrm>
          <a:prstGeom prst="rect">
            <a:avLst/>
          </a:prstGeom>
          <a:noFill/>
          <a:ln>
            <a:solidFill>
              <a:srgbClr val="4B658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0160">
                <a:solidFill>
                  <a:schemeClr val="accent5"/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968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6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" b="4750"/>
          <a:stretch/>
        </p:blipFill>
        <p:spPr>
          <a:xfrm>
            <a:off x="221619" y="133349"/>
            <a:ext cx="1177332" cy="615315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2019" y="1333499"/>
            <a:ext cx="1026932" cy="657226"/>
          </a:xfrm>
          <a:prstGeom prst="rect">
            <a:avLst/>
          </a:prstGeom>
          <a:noFill/>
          <a:ln>
            <a:solidFill>
              <a:srgbClr val="4B658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0160">
                <a:solidFill>
                  <a:schemeClr val="accent5"/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098" y="-6879"/>
            <a:ext cx="5091432" cy="500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49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6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" b="4750"/>
          <a:stretch/>
        </p:blipFill>
        <p:spPr>
          <a:xfrm>
            <a:off x="221619" y="133349"/>
            <a:ext cx="1177332" cy="615315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2019" y="2638424"/>
            <a:ext cx="1026932" cy="657226"/>
          </a:xfrm>
          <a:prstGeom prst="rect">
            <a:avLst/>
          </a:prstGeom>
          <a:noFill/>
          <a:ln>
            <a:solidFill>
              <a:srgbClr val="4B658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0160">
                <a:solidFill>
                  <a:schemeClr val="accent5"/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731" y="360"/>
            <a:ext cx="5431536" cy="501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48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60"/>
            <a:ext cx="9906000" cy="6857640"/>
          </a:xfrm>
          <a:prstGeom prst="rect">
            <a:avLst/>
          </a:prstGeom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93809" y="5646532"/>
            <a:ext cx="4601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OCATION OF PROJECT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68"/>
          <a:stretch/>
        </p:blipFill>
        <p:spPr>
          <a:xfrm>
            <a:off x="0" y="896352"/>
            <a:ext cx="7990578" cy="416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63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6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" b="4750"/>
          <a:stretch/>
        </p:blipFill>
        <p:spPr>
          <a:xfrm>
            <a:off x="221619" y="133349"/>
            <a:ext cx="1177332" cy="615315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2019" y="3895724"/>
            <a:ext cx="1026932" cy="657226"/>
          </a:xfrm>
          <a:prstGeom prst="rect">
            <a:avLst/>
          </a:prstGeom>
          <a:noFill/>
          <a:ln>
            <a:solidFill>
              <a:srgbClr val="4B658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0160">
                <a:solidFill>
                  <a:schemeClr val="accent5"/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225" y="359"/>
            <a:ext cx="5560042" cy="5025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37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6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" b="4750"/>
          <a:stretch/>
        </p:blipFill>
        <p:spPr>
          <a:xfrm>
            <a:off x="221619" y="133349"/>
            <a:ext cx="1177332" cy="615315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2019" y="5676899"/>
            <a:ext cx="1026932" cy="657226"/>
          </a:xfrm>
          <a:prstGeom prst="rect">
            <a:avLst/>
          </a:prstGeom>
          <a:noFill/>
          <a:ln>
            <a:solidFill>
              <a:srgbClr val="4B658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0160">
                <a:solidFill>
                  <a:schemeClr val="accent5"/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506" y="360"/>
            <a:ext cx="5203051" cy="501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9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6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2224"/>
            <a:ext cx="9906000" cy="45641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500" y="5943600"/>
            <a:ext cx="2515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4B6583"/>
                </a:solidFill>
              </a:rPr>
              <a:t>SIMPLICITY IS EFFICIENCY</a:t>
            </a:r>
            <a:endParaRPr lang="ru-RU" sz="1400" dirty="0">
              <a:solidFill>
                <a:srgbClr val="4B65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9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-1348" y="360"/>
            <a:ext cx="9907348" cy="6857640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710" y="794526"/>
            <a:ext cx="3936066" cy="219632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169710" y="2539068"/>
            <a:ext cx="41548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85838"/>
            <a:endParaRPr lang="en-US" sz="1600" dirty="0" smtClean="0">
              <a:solidFill>
                <a:srgbClr val="4B6583"/>
              </a:solidFill>
            </a:endParaRPr>
          </a:p>
          <a:p>
            <a:pPr defTabSz="985838"/>
            <a:endParaRPr lang="ru-RU" sz="1600" dirty="0">
              <a:solidFill>
                <a:srgbClr val="4B6583"/>
              </a:solidFill>
            </a:endParaRPr>
          </a:p>
          <a:p>
            <a:pPr defTabSz="985838"/>
            <a:r>
              <a:rPr lang="en-US" sz="1600" dirty="0">
                <a:solidFill>
                  <a:srgbClr val="4B6583"/>
                </a:solidFill>
              </a:rPr>
              <a:t>CLARITY , HARMONY , </a:t>
            </a:r>
            <a:r>
              <a:rPr lang="ru-RU" sz="1600" dirty="0">
                <a:solidFill>
                  <a:srgbClr val="4B6583"/>
                </a:solidFill>
              </a:rPr>
              <a:t>S</a:t>
            </a:r>
            <a:r>
              <a:rPr lang="en-US" sz="1600" dirty="0">
                <a:solidFill>
                  <a:srgbClr val="4B6583"/>
                </a:solidFill>
              </a:rPr>
              <a:t>USTAINABILITY</a:t>
            </a:r>
            <a:endParaRPr lang="ru-RU" sz="1600" dirty="0">
              <a:solidFill>
                <a:srgbClr val="4B6583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4526"/>
            <a:ext cx="3988814" cy="46186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4526"/>
            <a:ext cx="558024" cy="5580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253" y="3370065"/>
            <a:ext cx="3161804" cy="221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6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16" y="396863"/>
            <a:ext cx="7558819" cy="437516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6517" y="5652237"/>
            <a:ext cx="43906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Noise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isolation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solitude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internal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space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residential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complex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3" y="513609"/>
            <a:ext cx="7556812" cy="4374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50774" y="5889954"/>
            <a:ext cx="4493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Creation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public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recreational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spaces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61187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70" y="632781"/>
            <a:ext cx="7556809" cy="4374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2219" y="5639562"/>
            <a:ext cx="45339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Connection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residential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complex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surrounding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infrastructure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7640"/>
          </a:xfrm>
          <a:prstGeom prst="rect">
            <a:avLst/>
          </a:prstGeom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68672" y="5649087"/>
            <a:ext cx="45667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Protection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from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wind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due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increasing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level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high-altitude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platforms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71" y="443144"/>
            <a:ext cx="7560000" cy="476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92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rafik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60"/>
            <a:ext cx="9906000" cy="6857640"/>
          </a:xfrm>
          <a:prstGeom prst="rect">
            <a:avLst/>
          </a:prstGeom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09" y="440695"/>
            <a:ext cx="7556810" cy="4374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3809" y="5646532"/>
            <a:ext cx="46012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Location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houses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green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terraces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accordance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insolation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739</Words>
  <Application>Microsoft Office PowerPoint</Application>
  <PresentationFormat>A4 Paper (210x297 mm)</PresentationFormat>
  <Paragraphs>196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VaLEO</dc:creator>
  <cp:lastModifiedBy>Ainash Shagmanova</cp:lastModifiedBy>
  <cp:revision>103</cp:revision>
  <dcterms:modified xsi:type="dcterms:W3CDTF">2015-10-13T10:26:32Z</dcterms:modified>
</cp:coreProperties>
</file>