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4"/>
  </p:notesMasterIdLst>
  <p:sldIdLst>
    <p:sldId id="261" r:id="rId2"/>
    <p:sldId id="264" r:id="rId3"/>
    <p:sldId id="263" r:id="rId4"/>
    <p:sldId id="269" r:id="rId5"/>
    <p:sldId id="271" r:id="rId6"/>
    <p:sldId id="273" r:id="rId7"/>
    <p:sldId id="274" r:id="rId8"/>
    <p:sldId id="275" r:id="rId9"/>
    <p:sldId id="276" r:id="rId10"/>
    <p:sldId id="277" r:id="rId11"/>
    <p:sldId id="278" r:id="rId12"/>
    <p:sldId id="279" r:id="rId13"/>
    <p:sldId id="280" r:id="rId14"/>
    <p:sldId id="281" r:id="rId15"/>
    <p:sldId id="282" r:id="rId16"/>
    <p:sldId id="284" r:id="rId17"/>
    <p:sldId id="285" r:id="rId18"/>
    <p:sldId id="287" r:id="rId19"/>
    <p:sldId id="288" r:id="rId20"/>
    <p:sldId id="290" r:id="rId21"/>
    <p:sldId id="293" r:id="rId22"/>
    <p:sldId id="295"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6559"/>
    <a:srgbClr val="002855"/>
    <a:srgbClr val="006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8221"/>
  </p:normalViewPr>
  <p:slideViewPr>
    <p:cSldViewPr snapToGrid="0">
      <p:cViewPr varScale="1">
        <p:scale>
          <a:sx n="116" d="100"/>
          <a:sy n="116" d="100"/>
        </p:scale>
        <p:origin x="152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3">
                  <a:shade val="53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90BC-EB46-A0EA-8BDC37DF76BA}"/>
              </c:ext>
            </c:extLst>
          </c:dPt>
          <c:dPt>
            <c:idx val="1"/>
            <c:bubble3D val="0"/>
            <c:spPr>
              <a:solidFill>
                <a:schemeClr val="accent3">
                  <a:shade val="76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90BC-EB46-A0EA-8BDC37DF76BA}"/>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90BC-EB46-A0EA-8BDC37DF76BA}"/>
              </c:ext>
            </c:extLst>
          </c:dPt>
          <c:dPt>
            <c:idx val="3"/>
            <c:bubble3D val="0"/>
            <c:spPr>
              <a:solidFill>
                <a:schemeClr val="accent3">
                  <a:tint val="77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90BC-EB46-A0EA-8BDC37DF76BA}"/>
              </c:ext>
            </c:extLst>
          </c:dPt>
          <c:dPt>
            <c:idx val="4"/>
            <c:bubble3D val="0"/>
            <c:spPr>
              <a:solidFill>
                <a:schemeClr val="accent3">
                  <a:tint val="54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90BC-EB46-A0EA-8BDC37DF76B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Sheet2!$B$12:$B$16</c:f>
              <c:strCache>
                <c:ptCount val="5"/>
                <c:pt idx="0">
                  <c:v>Russian Cataloguing Standard</c:v>
                </c:pt>
                <c:pt idx="1">
                  <c:v>Library of Congress Classification Scheme</c:v>
                </c:pt>
                <c:pt idx="2">
                  <c:v>AACR2</c:v>
                </c:pt>
                <c:pt idx="3">
                  <c:v>DDC</c:v>
                </c:pt>
                <c:pt idx="4">
                  <c:v>National cataloging and other CIS standards</c:v>
                </c:pt>
              </c:strCache>
            </c:strRef>
          </c:cat>
          <c:val>
            <c:numRef>
              <c:f>Sheet2!$C$12:$C$16</c:f>
              <c:numCache>
                <c:formatCode>General</c:formatCode>
                <c:ptCount val="5"/>
                <c:pt idx="0">
                  <c:v>6</c:v>
                </c:pt>
                <c:pt idx="1">
                  <c:v>2</c:v>
                </c:pt>
                <c:pt idx="2">
                  <c:v>1</c:v>
                </c:pt>
                <c:pt idx="3">
                  <c:v>2</c:v>
                </c:pt>
                <c:pt idx="4">
                  <c:v>1</c:v>
                </c:pt>
              </c:numCache>
            </c:numRef>
          </c:val>
          <c:extLst>
            <c:ext xmlns:c16="http://schemas.microsoft.com/office/drawing/2014/chart" uri="{C3380CC4-5D6E-409C-BE32-E72D297353CC}">
              <c16:uniqueId val="{0000000A-90BC-EB46-A0EA-8BDC37DF76BA}"/>
            </c:ext>
          </c:extLst>
        </c:ser>
        <c:dLbls>
          <c:dLblPos val="ctr"/>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63751442231803024"/>
          <c:y val="3.8781790622503906E-2"/>
          <c:w val="0.33295053083142029"/>
          <c:h val="0.3505949841776440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PERSONNEL PERFORMING CATALOGING TASK</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Sheet2!$A$29</c:f>
              <c:strCache>
                <c:ptCount val="1"/>
                <c:pt idx="0">
                  <c:v>Professional Librarians only</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Sheet2!$B$28:$C$28</c:f>
              <c:strCache>
                <c:ptCount val="2"/>
                <c:pt idx="0">
                  <c:v>Original Cataloging</c:v>
                </c:pt>
                <c:pt idx="1">
                  <c:v>Copy-Cataloging</c:v>
                </c:pt>
              </c:strCache>
            </c:strRef>
          </c:cat>
          <c:val>
            <c:numRef>
              <c:f>Sheet2!$B$29:$C$29</c:f>
              <c:numCache>
                <c:formatCode>0.00%</c:formatCode>
                <c:ptCount val="2"/>
                <c:pt idx="0">
                  <c:v>0.77780000000000005</c:v>
                </c:pt>
                <c:pt idx="1">
                  <c:v>0.66669999999999996</c:v>
                </c:pt>
              </c:numCache>
            </c:numRef>
          </c:val>
          <c:extLst>
            <c:ext xmlns:c16="http://schemas.microsoft.com/office/drawing/2014/chart" uri="{C3380CC4-5D6E-409C-BE32-E72D297353CC}">
              <c16:uniqueId val="{00000000-6698-8249-A70A-82358820113C}"/>
            </c:ext>
          </c:extLst>
        </c:ser>
        <c:ser>
          <c:idx val="1"/>
          <c:order val="1"/>
          <c:tx>
            <c:strRef>
              <c:f>Sheet2!$A$30</c:f>
              <c:strCache>
                <c:ptCount val="1"/>
                <c:pt idx="0">
                  <c:v>Other personnel (e.g. library technicians)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Sheet2!$B$28:$C$28</c:f>
              <c:strCache>
                <c:ptCount val="2"/>
                <c:pt idx="0">
                  <c:v>Original Cataloging</c:v>
                </c:pt>
                <c:pt idx="1">
                  <c:v>Copy-Cataloging</c:v>
                </c:pt>
              </c:strCache>
            </c:strRef>
          </c:cat>
          <c:val>
            <c:numRef>
              <c:f>Sheet2!$B$30:$C$30</c:f>
              <c:numCache>
                <c:formatCode>0.00%</c:formatCode>
                <c:ptCount val="2"/>
                <c:pt idx="0">
                  <c:v>0.22220000000000001</c:v>
                </c:pt>
                <c:pt idx="1">
                  <c:v>0.33329999999999999</c:v>
                </c:pt>
              </c:numCache>
            </c:numRef>
          </c:val>
          <c:extLst>
            <c:ext xmlns:c16="http://schemas.microsoft.com/office/drawing/2014/chart" uri="{C3380CC4-5D6E-409C-BE32-E72D297353CC}">
              <c16:uniqueId val="{00000001-6698-8249-A70A-82358820113C}"/>
            </c:ext>
          </c:extLst>
        </c:ser>
        <c:dLbls>
          <c:dLblPos val="inEnd"/>
          <c:showLegendKey val="0"/>
          <c:showVal val="1"/>
          <c:showCatName val="0"/>
          <c:showSerName val="0"/>
          <c:showPercent val="0"/>
          <c:showBubbleSize val="0"/>
        </c:dLbls>
        <c:gapWidth val="65"/>
        <c:axId val="1952329360"/>
        <c:axId val="1952367008"/>
      </c:barChart>
      <c:catAx>
        <c:axId val="195232936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952367008"/>
        <c:crosses val="autoZero"/>
        <c:auto val="1"/>
        <c:lblAlgn val="ctr"/>
        <c:lblOffset val="100"/>
        <c:noMultiLvlLbl val="0"/>
      </c:catAx>
      <c:valAx>
        <c:axId val="195236700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sourceLinked="1"/>
        <c:majorTickMark val="none"/>
        <c:minorTickMark val="none"/>
        <c:tickLblPos val="nextTo"/>
        <c:crossAx val="195232936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ADOPTION OF RDA</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Sheet2!$B$34</c:f>
              <c:strCache>
                <c:ptCount val="1"/>
                <c:pt idx="0">
                  <c:v>Adopting RDA</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B07A-8246-B418-FCB06D174FDB}"/>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B07A-8246-B418-FCB06D174FDB}"/>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B07A-8246-B418-FCB06D174FDB}"/>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B07A-8246-B418-FCB06D174FDB}"/>
              </c:ext>
            </c:extLst>
          </c:dPt>
          <c:dLbls>
            <c:dLbl>
              <c:idx val="0"/>
              <c:tx>
                <c:rich>
                  <a:bodyPr/>
                  <a:lstStyle/>
                  <a:p>
                    <a:r>
                      <a:rPr lang="en-US" dirty="0"/>
                      <a:t>11.11%</a:t>
                    </a:r>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B07A-8246-B418-FCB06D174FDB}"/>
                </c:ext>
              </c:extLst>
            </c:dLbl>
            <c:dLbl>
              <c:idx val="1"/>
              <c:tx>
                <c:rich>
                  <a:bodyPr/>
                  <a:lstStyle/>
                  <a:p>
                    <a:r>
                      <a:rPr lang="en-US"/>
                      <a:t>22.22%</a:t>
                    </a:r>
                    <a:endParaRPr lang="en-US" dirty="0"/>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B07A-8246-B418-FCB06D174FDB}"/>
                </c:ext>
              </c:extLst>
            </c:dLbl>
            <c:dLbl>
              <c:idx val="2"/>
              <c:tx>
                <c:rich>
                  <a:bodyPr/>
                  <a:lstStyle/>
                  <a:p>
                    <a:r>
                      <a:rPr lang="en-US"/>
                      <a:t>22.22%</a:t>
                    </a:r>
                    <a:endParaRPr lang="en-US" dirty="0"/>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B07A-8246-B418-FCB06D174FDB}"/>
                </c:ext>
              </c:extLst>
            </c:dLbl>
            <c:dLbl>
              <c:idx val="3"/>
              <c:tx>
                <c:rich>
                  <a:bodyPr/>
                  <a:lstStyle/>
                  <a:p>
                    <a:r>
                      <a:rPr lang="en-US"/>
                      <a:t>44.44%</a:t>
                    </a:r>
                    <a:endParaRPr lang="en-US" dirty="0"/>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B07A-8246-B418-FCB06D174FDB}"/>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1"/>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Sheet2!$A$35:$A$38</c:f>
              <c:strCache>
                <c:ptCount val="4"/>
                <c:pt idx="0">
                  <c:v>In the process</c:v>
                </c:pt>
                <c:pt idx="1">
                  <c:v>Next year or later</c:v>
                </c:pt>
                <c:pt idx="2">
                  <c:v>No plans to adopt</c:v>
                </c:pt>
                <c:pt idx="3">
                  <c:v>No idea</c:v>
                </c:pt>
              </c:strCache>
            </c:strRef>
          </c:cat>
          <c:val>
            <c:numRef>
              <c:f>Sheet2!$B$35:$B$38</c:f>
              <c:numCache>
                <c:formatCode>0.00%</c:formatCode>
                <c:ptCount val="4"/>
                <c:pt idx="0">
                  <c:v>0.11111</c:v>
                </c:pt>
                <c:pt idx="1">
                  <c:v>0.22222</c:v>
                </c:pt>
                <c:pt idx="2">
                  <c:v>0.22222</c:v>
                </c:pt>
                <c:pt idx="3">
                  <c:v>0.44444</c:v>
                </c:pt>
              </c:numCache>
            </c:numRef>
          </c:val>
          <c:extLst>
            <c:ext xmlns:c16="http://schemas.microsoft.com/office/drawing/2014/chart" uri="{C3380CC4-5D6E-409C-BE32-E72D297353CC}">
              <c16:uniqueId val="{00000008-B07A-8246-B418-FCB06D174FDB}"/>
            </c:ext>
          </c:extLst>
        </c:ser>
        <c:dLbls>
          <c:dLblPos val="outEnd"/>
          <c:showLegendKey val="0"/>
          <c:showVal val="1"/>
          <c:showCatName val="0"/>
          <c:showSerName val="0"/>
          <c:showPercent val="0"/>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Knowledge and Skills Currently Practice in Selected Kazakhstani Libraries</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Sheet2!$A$69:$A$82</c:f>
              <c:strCache>
                <c:ptCount val="14"/>
                <c:pt idx="0">
                  <c:v>MARC</c:v>
                </c:pt>
                <c:pt idx="1">
                  <c:v>Library of Congress (LC) Classification Scheme </c:v>
                </c:pt>
                <c:pt idx="2">
                  <c:v>Audiovisual cataloguing</c:v>
                </c:pt>
                <c:pt idx="3">
                  <c:v>Digital resource cataloguing</c:v>
                </c:pt>
                <c:pt idx="4">
                  <c:v>Authority control work</c:v>
                </c:pt>
                <c:pt idx="5">
                  <c:v>Descriptive cataloguing</c:v>
                </c:pt>
                <c:pt idx="6">
                  <c:v>Anglo-American Cataloguing Rules (AACR)</c:v>
                </c:pt>
                <c:pt idx="7">
                  <c:v>Dewey Decimal Classification (DDC)</c:v>
                </c:pt>
                <c:pt idx="8">
                  <c:v>Serials cataloguing</c:v>
                </c:pt>
                <c:pt idx="9">
                  <c:v>Genre-based classification (similar to METIS)</c:v>
                </c:pt>
                <c:pt idx="10">
                  <c:v>Cataloguing of Children's Materials in Foreign Languages</c:v>
                </c:pt>
                <c:pt idx="11">
                  <c:v>RUSMARC</c:v>
                </c:pt>
                <c:pt idx="12">
                  <c:v>BIBFRAME</c:v>
                </c:pt>
                <c:pt idx="13">
                  <c:v>CIS and National cataloguing standards</c:v>
                </c:pt>
              </c:strCache>
            </c:strRef>
          </c:cat>
          <c:val>
            <c:numRef>
              <c:f>Sheet2!$B$69:$B$82</c:f>
              <c:numCache>
                <c:formatCode>General</c:formatCode>
                <c:ptCount val="14"/>
                <c:pt idx="0">
                  <c:v>6</c:v>
                </c:pt>
                <c:pt idx="1">
                  <c:v>4</c:v>
                </c:pt>
                <c:pt idx="2">
                  <c:v>2</c:v>
                </c:pt>
                <c:pt idx="3">
                  <c:v>4</c:v>
                </c:pt>
                <c:pt idx="4">
                  <c:v>3</c:v>
                </c:pt>
                <c:pt idx="5">
                  <c:v>5</c:v>
                </c:pt>
                <c:pt idx="6">
                  <c:v>1</c:v>
                </c:pt>
                <c:pt idx="7">
                  <c:v>3</c:v>
                </c:pt>
                <c:pt idx="8">
                  <c:v>4</c:v>
                </c:pt>
                <c:pt idx="9">
                  <c:v>1</c:v>
                </c:pt>
                <c:pt idx="10">
                  <c:v>1</c:v>
                </c:pt>
                <c:pt idx="11">
                  <c:v>1</c:v>
                </c:pt>
                <c:pt idx="12">
                  <c:v>1</c:v>
                </c:pt>
                <c:pt idx="13">
                  <c:v>1</c:v>
                </c:pt>
              </c:numCache>
            </c:numRef>
          </c:val>
          <c:extLst>
            <c:ext xmlns:c16="http://schemas.microsoft.com/office/drawing/2014/chart" uri="{C3380CC4-5D6E-409C-BE32-E72D297353CC}">
              <c16:uniqueId val="{00000000-FD01-ED42-9B2D-26E4C0F75E8F}"/>
            </c:ext>
          </c:extLst>
        </c:ser>
        <c:dLbls>
          <c:dLblPos val="inEnd"/>
          <c:showLegendKey val="0"/>
          <c:showVal val="1"/>
          <c:showCatName val="0"/>
          <c:showSerName val="0"/>
          <c:showPercent val="0"/>
          <c:showBubbleSize val="0"/>
        </c:dLbls>
        <c:gapWidth val="65"/>
        <c:axId val="1496762303"/>
        <c:axId val="1484680063"/>
      </c:barChart>
      <c:catAx>
        <c:axId val="1496762303"/>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484680063"/>
        <c:crosses val="autoZero"/>
        <c:auto val="1"/>
        <c:lblAlgn val="ctr"/>
        <c:lblOffset val="100"/>
        <c:noMultiLvlLbl val="0"/>
      </c:catAx>
      <c:valAx>
        <c:axId val="1484680063"/>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4967623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Cataloging Practices and Skills that Needs to be Learned or Improved </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Sheet2!$A$83:$A$93</c:f>
              <c:strCache>
                <c:ptCount val="11"/>
                <c:pt idx="0">
                  <c:v>Descriptive cataloguing</c:v>
                </c:pt>
                <c:pt idx="1">
                  <c:v>RDA</c:v>
                </c:pt>
                <c:pt idx="2">
                  <c:v>MARC</c:v>
                </c:pt>
                <c:pt idx="3">
                  <c:v>Library of Congress (LC) Classification Scheme </c:v>
                </c:pt>
                <c:pt idx="4">
                  <c:v>Audiovisual cataloguing</c:v>
                </c:pt>
                <c:pt idx="5">
                  <c:v>Digital resource cataloguing</c:v>
                </c:pt>
                <c:pt idx="6">
                  <c:v>Serials cataloguing</c:v>
                </c:pt>
                <c:pt idx="7">
                  <c:v>Authority control work</c:v>
                </c:pt>
                <c:pt idx="8">
                  <c:v>BIBFRAME</c:v>
                </c:pt>
                <c:pt idx="9">
                  <c:v>Dewey Decimal Classification (DDC)</c:v>
                </c:pt>
                <c:pt idx="10">
                  <c:v>Anglo-American Cataloguing Rules (AACR)</c:v>
                </c:pt>
              </c:strCache>
            </c:strRef>
          </c:cat>
          <c:val>
            <c:numRef>
              <c:f>Sheet2!$B$83:$B$93</c:f>
              <c:numCache>
                <c:formatCode>General</c:formatCode>
                <c:ptCount val="11"/>
                <c:pt idx="0">
                  <c:v>2</c:v>
                </c:pt>
                <c:pt idx="1">
                  <c:v>3</c:v>
                </c:pt>
                <c:pt idx="2">
                  <c:v>4</c:v>
                </c:pt>
                <c:pt idx="3">
                  <c:v>4</c:v>
                </c:pt>
                <c:pt idx="4">
                  <c:v>5</c:v>
                </c:pt>
                <c:pt idx="5">
                  <c:v>5</c:v>
                </c:pt>
                <c:pt idx="6">
                  <c:v>1</c:v>
                </c:pt>
                <c:pt idx="7">
                  <c:v>2</c:v>
                </c:pt>
                <c:pt idx="8">
                  <c:v>2</c:v>
                </c:pt>
                <c:pt idx="9">
                  <c:v>1</c:v>
                </c:pt>
                <c:pt idx="10">
                  <c:v>2</c:v>
                </c:pt>
              </c:numCache>
            </c:numRef>
          </c:val>
          <c:extLst>
            <c:ext xmlns:c16="http://schemas.microsoft.com/office/drawing/2014/chart" uri="{C3380CC4-5D6E-409C-BE32-E72D297353CC}">
              <c16:uniqueId val="{00000000-22D3-BF49-AE51-081921FCBD09}"/>
            </c:ext>
          </c:extLst>
        </c:ser>
        <c:dLbls>
          <c:dLblPos val="inEnd"/>
          <c:showLegendKey val="0"/>
          <c:showVal val="1"/>
          <c:showCatName val="0"/>
          <c:showSerName val="0"/>
          <c:showPercent val="0"/>
          <c:showBubbleSize val="0"/>
        </c:dLbls>
        <c:gapWidth val="65"/>
        <c:axId val="1509488544"/>
        <c:axId val="1458601264"/>
      </c:barChart>
      <c:catAx>
        <c:axId val="150948854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458601264"/>
        <c:crosses val="autoZero"/>
        <c:auto val="1"/>
        <c:lblAlgn val="ctr"/>
        <c:lblOffset val="100"/>
        <c:noMultiLvlLbl val="0"/>
      </c:catAx>
      <c:valAx>
        <c:axId val="145860126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5094885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0602913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402642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Out of 20 libraries, only nine(9) libraries responded to the online survey. To maintain anonymity, a coding system was used as noted on Table 1. Among nine libraries, six of them were from academic library, two from school library and one from the public library. Seven of time were located in Nur-Sultan, the capital city of Kazakhstan while two of them were situated in Almaty, the old capital.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672270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The library catalog serves as the index to the library collection. With the advancement of technology, a shift from the traditional 3x5 catalog cards to the computerized online library catalog has been implemented for years. Having an automated or integrated library system (ILS) will be very much helpful to implement this. Table 2 below shows that almost all of libraries surveyed have their own ILS which is a proprietary one while a lone library didn’t have any. In addition, only six of these libraries have a web-based or online public access catalog (OPAC) and can be accessed through a dedicated interface. </a:t>
            </a:r>
          </a:p>
          <a:p>
            <a:r>
              <a:rPr lang="en-PH" sz="1100" b="0" i="0" u="none" strike="noStrike" cap="none" dirty="0">
                <a:solidFill>
                  <a:srgbClr val="000000"/>
                </a:solidFill>
                <a:effectLst/>
                <a:latin typeface="Arial"/>
                <a:ea typeface="Arial"/>
                <a:cs typeface="Arial"/>
                <a:sym typeface="Arial"/>
              </a:rPr>
              <a:t>In addition, almost all of these libraries had their physical collections represented or searchable in their OPAC. However, only four of them have all their online collections searchable in their online catalog, three of them only have selected online collections in their catalog, one didn’t use it for their online collection, and lastly, a lone respondent didn’t have their online collection at all. </a:t>
            </a:r>
          </a:p>
          <a:p>
            <a:r>
              <a:rPr lang="en-PH" sz="11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34025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sz="1100" b="0" i="0" u="none" strike="noStrike" cap="none" dirty="0">
                <a:solidFill>
                  <a:srgbClr val="000000"/>
                </a:solidFill>
                <a:effectLst/>
                <a:latin typeface="Arial"/>
                <a:ea typeface="Arial"/>
                <a:cs typeface="Arial"/>
                <a:sym typeface="Arial"/>
              </a:rPr>
              <a:t>Employing various cataloging standards is very much essential for any cataloging work. These standards ensures consistency with regards to the cataloging practices, procedures, and policy being employed in the library. On employing standards, only five libraries said that their catalogue records were based on MARC standards. Four of these libraries were based on other standards such as the RUSMARC and LBC. Figure 1 shows that 50% of these libraries employs Russian Cataloging Standards such as RUSMARC while some also uses the usual cataloging standards or schemes like the Library of Congress Classification Scheme (LCSH) and the Dewey Decimal Classification Scheme (DDC). </a:t>
            </a:r>
            <a:endParaRPr dirty="0"/>
          </a:p>
        </p:txBody>
      </p:sp>
    </p:spTree>
    <p:extLst>
      <p:ext uri="{BB962C8B-B14F-4D97-AF65-F5344CB8AC3E}">
        <p14:creationId xmlns:p14="http://schemas.microsoft.com/office/powerpoint/2010/main" val="3635528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In addition, seven libraries (77.78%) indicated that the source of their catalog records were mainly in-house original cataloging which were done by professional librarians (77.78%) and copy-cataloging which were done also by professional librarians (66.67%) and sometimes alongside with the library technicians (33.33%) as noted on Figure 2. </a:t>
            </a:r>
          </a:p>
          <a:p>
            <a:endParaRPr lang="en-PH"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719062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Authority control is also a practice in the cataloging work in these selected Kazakhstani libraries. Out of 9 libraries, 6 (66.67%) libraries said that authority control were being carried out in their respective libraries to ensure consistency on their bibliographic records. As for adoption of Resource Description and Access (RDA), only lone respondent said that they were on the process of adopting it while two other libraries said that they plan to adopt it in the coming years. Interestingly, though RDA has been a talk of the town for a quite some time now especially in many libraries around the globe, two more libraries has no plans to adopt it while the four other libraries do not have any idea on when they will adopt RDA.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024650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For the past years, these selected Kazakhstani libraries has observed an increasing amount of cataloging work. With the introduction of technology and the emergence of various library materials and formats including electronic resources, catalogers have tried to remain relevant to the changing needs of the time. Majority of these libraries (44.44%) has started digital resource cataloging for the past five years which includes creating or importing catalogue records. </a:t>
            </a:r>
          </a:p>
          <a:p>
            <a:r>
              <a:rPr lang="en-PH" sz="1100" b="0" i="0" u="none" strike="noStrike" cap="none" dirty="0">
                <a:solidFill>
                  <a:srgbClr val="000000"/>
                </a:solidFill>
                <a:effectLst/>
                <a:latin typeface="Arial"/>
                <a:ea typeface="Arial"/>
                <a:cs typeface="Arial"/>
                <a:sym typeface="Arial"/>
              </a:rPr>
              <a:t>In addition, some of the cataloging knowledge and skills that are currently practiced by selected Kazakhstani libraries were also determined. Most of these libraries (66.67%) employ MARC standards in there cataloging work. They also implement descriptive, serial, and digital resource cataloging as well as the Library of Congress Classification Scheme. Given that most libraries are now embracing a more Western approach in their cataloging work, it was interesting to know that there were few libraries that employs some CIS-related cataloging standards such as RUSMARC as noted on Figure 4.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778188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With regards to the use of language, most of these libraries uses the language of the material and provide parallel titles in English, Kazakh, and/or Russian. An area in the bibliographic records also shows the language of the material. The subject assigned is also in the language of the material.  However, the fields are written in English language as noted in Figure 5.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2406970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While some respondents noted that there were cataloging knowledge and skills that are currently in place in their respective libraries, they also identified some areas that needs to learned and improved by cataloging staff as presented on Figure 6. Most of these libraries noted that skills in digital resource (55.56) and audiovisual cataloging (55.56%) needs to be learned or improved by cataloging staff. Knowledge and skills on the use of Library of Congress Classification Scheme (44.44%) as well as MARC rules (44.44%) were also determined as areas for improvement. Although RDA has been in place for so many years now in majority of the libraries around the world, only three of these nine libraries noted RDA as one of the areas that they think needs to be learned or improved.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669441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Plans for improvement of their cataloging practices and policies of these selected Kazakhstani libraries were also considered. Most of the these libraries focus it plans towards acquiring a new automated library system and creating the online bibliographic records of their library collection to facilitate easy access and retrieval. This also includes consistency of the records and converting their classification scheme from DDC to LC. Digitization plans were also on their priority list as well as continuously cataloging of library materials and increasing the volume of their library collection. One library noted that their focus was on training their librarian catalogers and equipping them to be more knowledgeable on the current trends on the cataloging and classification work. </a:t>
            </a:r>
          </a:p>
          <a:p>
            <a:endParaRPr lang="en-PH" sz="1100" b="0" i="0" u="none" strike="noStrike" cap="none" dirty="0">
              <a:solidFill>
                <a:srgbClr val="000000"/>
              </a:solidFill>
              <a:effectLst/>
              <a:latin typeface="Arial"/>
              <a:ea typeface="Arial"/>
              <a:cs typeface="Arial"/>
              <a:sym typeface="Arial"/>
            </a:endParaRPr>
          </a:p>
          <a:p>
            <a:r>
              <a:rPr lang="en-PH" sz="1100" b="0" i="0" u="none" strike="noStrike" cap="none" dirty="0">
                <a:solidFill>
                  <a:srgbClr val="000000"/>
                </a:solidFill>
                <a:effectLst/>
                <a:latin typeface="Arial"/>
                <a:ea typeface="Arial"/>
                <a:cs typeface="Arial"/>
                <a:sym typeface="Arial"/>
              </a:rPr>
              <a:t>In addition to their ongoing plans, majority of these libraries (77.78%) were open to the possibility of conducting some cataloging-related trainings and workshops among Kazakhstani libraries. However, only five of them were interested on establishing a union catalog.</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269874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Cataloging work might be one of the least popular and appealing tasks for many librarians due to so much attention to details. With the advent of technology as well as the introduction of various cataloging standards and other guidelines to ensure consistency of the bibliographic records and the cataloging work in general, librarian catalogers find themselves struggling and challenged on how to adopt these kind of standards and make them work from their respective ends. Kazakhstani librarians were also faced by the same challenges not only on adopting a more Western approach to this work but also the use of native language. Despite this, Kazakhstani librarians remains open to various possibilities and opportunities to learn and improve their cataloging work.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738783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are the talking points of my presentation. </a:t>
            </a:r>
          </a:p>
        </p:txBody>
      </p:sp>
    </p:spTree>
    <p:extLst>
      <p:ext uri="{BB962C8B-B14F-4D97-AF65-F5344CB8AC3E}">
        <p14:creationId xmlns:p14="http://schemas.microsoft.com/office/powerpoint/2010/main" val="1833691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It is recommended that a follow-up study be conducted covering a bigger number of Kazakhstani libraries as well as to determine the changes and trends that these libraries have been done especially in the cataloging practices and policies as time passed by. In addition, it is also recommended that a similar or related study on the metadata librarianship be conducted to investigate on how catalog librarians in Kazakhstan improve their knowledge and experiences in terms of the cataloging work.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106232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9933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Cataloging and classifying materials are some of the technical works usually done by librarians to facilitate easy access and retrieval of library collections. Though cataloging might be an unpopular tasks to some librarians due to its tedious and detailed-oriented nature, a significant number of professionals still actively performed this work. Even in Kazakhstan, librarians still posits a considerable interest in this task and it is still worth investigating to understand what Kazakh catalogers are currently doing. </a:t>
            </a:r>
          </a:p>
          <a:p>
            <a:r>
              <a:rPr lang="en-PH" sz="1100" b="0" i="0" u="none" strike="noStrike" cap="none" dirty="0">
                <a:solidFill>
                  <a:srgbClr val="000000"/>
                </a:solidFill>
                <a:effectLst/>
                <a:latin typeface="Arial"/>
                <a:ea typeface="Arial"/>
                <a:cs typeface="Arial"/>
                <a:sym typeface="Arial"/>
              </a:rPr>
              <a:t> </a:t>
            </a:r>
          </a:p>
          <a:p>
            <a:r>
              <a:rPr lang="en-PH" sz="1100" b="0" i="0" u="none" strike="noStrike" cap="none" dirty="0">
                <a:solidFill>
                  <a:srgbClr val="000000"/>
                </a:solidFill>
                <a:effectLst/>
                <a:latin typeface="Arial"/>
                <a:ea typeface="Arial"/>
                <a:cs typeface="Arial"/>
                <a:sym typeface="Arial"/>
              </a:rPr>
              <a:t>Most libraries in Kazakhstan based their cataloging practices on SIBID and Russian cataloging standards which needs to be updated and upgraded to reflect international changes and trends in creating bibliographic records (</a:t>
            </a:r>
            <a:r>
              <a:rPr lang="en-PH" sz="1100" b="0" i="0" u="none" strike="noStrike" cap="none" dirty="0" err="1">
                <a:solidFill>
                  <a:srgbClr val="000000"/>
                </a:solidFill>
                <a:effectLst/>
                <a:latin typeface="Arial"/>
                <a:ea typeface="Arial"/>
                <a:cs typeface="Arial"/>
                <a:sym typeface="Arial"/>
              </a:rPr>
              <a:t>Bakhturina</a:t>
            </a:r>
            <a:r>
              <a:rPr lang="en-PH" sz="1100" b="0" i="0" u="none" strike="noStrike" cap="none" dirty="0">
                <a:solidFill>
                  <a:srgbClr val="000000"/>
                </a:solidFill>
                <a:effectLst/>
                <a:latin typeface="Arial"/>
                <a:ea typeface="Arial"/>
                <a:cs typeface="Arial"/>
                <a:sym typeface="Arial"/>
              </a:rPr>
              <a:t>, 2016; </a:t>
            </a:r>
            <a:r>
              <a:rPr lang="en-PH" sz="1100" b="0" i="0" u="none" strike="noStrike" cap="none" dirty="0" err="1">
                <a:solidFill>
                  <a:srgbClr val="000000"/>
                </a:solidFill>
                <a:effectLst/>
                <a:latin typeface="Arial"/>
                <a:ea typeface="Arial"/>
                <a:cs typeface="Arial"/>
                <a:sym typeface="Arial"/>
              </a:rPr>
              <a:t>Tukubayeva</a:t>
            </a:r>
            <a:r>
              <a:rPr lang="en-PH" sz="1100" b="0" i="0" u="none" strike="noStrike" cap="none" dirty="0">
                <a:solidFill>
                  <a:srgbClr val="000000"/>
                </a:solidFill>
                <a:effectLst/>
                <a:latin typeface="Arial"/>
                <a:ea typeface="Arial"/>
                <a:cs typeface="Arial"/>
                <a:sym typeface="Arial"/>
              </a:rPr>
              <a:t>, 2018). These changes and trends also take advantage of technology as a tool to facilitate easy access and retrieval of materials. And with the emergence of online resources, the need to have an updated cataloging standards, practices and policies should also be considered.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524019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This study aims to...</a:t>
            </a:r>
            <a:endParaRPr dirty="0"/>
          </a:p>
        </p:txBody>
      </p:sp>
    </p:spTree>
    <p:extLst>
      <p:ext uri="{BB962C8B-B14F-4D97-AF65-F5344CB8AC3E}">
        <p14:creationId xmlns:p14="http://schemas.microsoft.com/office/powerpoint/2010/main" val="172619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There have been a number of studies conducted documenting cataloging practices and policies as well as how librarians embraced metadata librarianship around the world. One such study was conducted by </a:t>
            </a:r>
            <a:r>
              <a:rPr lang="en-PH" sz="1100" b="0" i="0" u="none" strike="noStrike" cap="none" dirty="0" err="1">
                <a:solidFill>
                  <a:srgbClr val="000000"/>
                </a:solidFill>
                <a:effectLst/>
                <a:latin typeface="Arial"/>
                <a:ea typeface="Arial"/>
                <a:cs typeface="Arial"/>
                <a:sym typeface="Arial"/>
              </a:rPr>
              <a:t>Jin</a:t>
            </a:r>
            <a:r>
              <a:rPr lang="en-PH" sz="1100" b="0" i="0" u="none" strike="noStrike" cap="none" dirty="0">
                <a:solidFill>
                  <a:srgbClr val="000000"/>
                </a:solidFill>
                <a:effectLst/>
                <a:latin typeface="Arial"/>
                <a:ea typeface="Arial"/>
                <a:cs typeface="Arial"/>
                <a:sym typeface="Arial"/>
              </a:rPr>
              <a:t> Ma (2009) assessing the current metadata practices of 68 Association of Research Libraries (ARL) member libraries using the SPEC Kit 298: Metadata. Her study revealed how libraries were embracing metadata librarianship with the evolution of digital collections and the changing user needs. Though the study has some limitations, it nonetheless provide a big picture of how the cataloging practices and policies evolved. In another study on cataloging and metadata practices which was conducted by the Virtual Resources Association (2017), it revealed that the respondents were gradually using new standards such as RDA and Dublin Core while still using the conventional ones such as AACR, LCSH among others. They were also embracing new trends in the field such as metadata librarianship and believed that new skills were still needed on creating bibliographic descriptions of materials. </a:t>
            </a:r>
          </a:p>
          <a:p>
            <a:r>
              <a:rPr lang="en-PH" sz="1100" b="0" i="0" u="none" strike="noStrike" cap="none" dirty="0">
                <a:solidFill>
                  <a:srgbClr val="000000"/>
                </a:solidFill>
                <a:effectLst/>
                <a:latin typeface="Arial"/>
                <a:ea typeface="Arial"/>
                <a:cs typeface="Arial"/>
                <a:sym typeface="Arial"/>
              </a:rPr>
              <a:t> </a:t>
            </a:r>
          </a:p>
          <a:p>
            <a:r>
              <a:rPr lang="en-PH" sz="1100" b="0" i="0" u="none" strike="noStrike" cap="none" dirty="0">
                <a:solidFill>
                  <a:srgbClr val="000000"/>
                </a:solidFill>
                <a:effectLst/>
                <a:latin typeface="Arial"/>
                <a:ea typeface="Arial"/>
                <a:cs typeface="Arial"/>
                <a:sym typeface="Arial"/>
              </a:rPr>
              <a:t>A study by Hider (2014) also documents the contemporary cataloging policy and practice among Australian libraries. In his survey of 40 Australian libraries, catalogers still find the need to create records of online resources despite a growing interest of creating and maintaining merged catalogues or bibliographic databases. In addition, even with the emergence of online resources and tools, the cataloging skills still found to be very much relevant.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565118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A comparison of the cataloging practices in university libraries in three developing Asian countries was the main focus of the study by Muhammad Khalid, Mahmood, and Wilson (1997). In their study, they examined the various similarities and differences of cataloging practices in universities from Pakistan, Malaysia, and Saudi Arabia. This includes the various cataloging standards and tools used, forms of catalogues among others. All three countries have a majority of Muslim population, speaks Arabic language, and libraries in these countries housed a large amount of collections in Arabic. The study revealed that university libraries in these countries have an overall uniformity with regards to cataloging tools can be used as a starting point for an international library cooperative cataloging activity. In addition, the emergence of technology paved the way to creation of new access points to facilitate easy retrieval and access (Muhammad Khalid, Mahmood, &amp; </a:t>
            </a:r>
            <a:r>
              <a:rPr lang="en-PH" sz="1100" b="0" i="0" u="none" strike="noStrike" cap="none" dirty="0" err="1">
                <a:solidFill>
                  <a:srgbClr val="000000"/>
                </a:solidFill>
                <a:effectLst/>
                <a:latin typeface="Arial"/>
                <a:ea typeface="Arial"/>
                <a:cs typeface="Arial"/>
                <a:sym typeface="Arial"/>
              </a:rPr>
              <a:t>Willson</a:t>
            </a:r>
            <a:r>
              <a:rPr lang="en-PH" sz="1100" b="0" i="0" u="none" strike="noStrike" cap="none" dirty="0">
                <a:solidFill>
                  <a:srgbClr val="000000"/>
                </a:solidFill>
                <a:effectLst/>
                <a:latin typeface="Arial"/>
                <a:ea typeface="Arial"/>
                <a:cs typeface="Arial"/>
                <a:sym typeface="Arial"/>
              </a:rPr>
              <a:t>, 1997). </a:t>
            </a:r>
          </a:p>
          <a:p>
            <a:r>
              <a:rPr lang="en-PH" sz="1100" b="0" i="0" u="none" strike="noStrike" cap="none" dirty="0">
                <a:solidFill>
                  <a:srgbClr val="000000"/>
                </a:solidFill>
                <a:effectLst/>
                <a:latin typeface="Arial"/>
                <a:ea typeface="Arial"/>
                <a:cs typeface="Arial"/>
                <a:sym typeface="Arial"/>
              </a:rPr>
              <a:t> </a:t>
            </a:r>
          </a:p>
          <a:p>
            <a:r>
              <a:rPr lang="en-PH" sz="1100" b="0" i="0" u="none" strike="noStrike" cap="none" dirty="0">
                <a:solidFill>
                  <a:srgbClr val="000000"/>
                </a:solidFill>
                <a:effectLst/>
                <a:latin typeface="Arial"/>
                <a:ea typeface="Arial"/>
                <a:cs typeface="Arial"/>
                <a:sym typeface="Arial"/>
              </a:rPr>
              <a:t>Cataloging skill is one such unique skill that every librarian should learn. Unique as it seems, this skill also have some challenges and one such challenge is dealing with language. Joachim (2010) presented some of the challenges and difficulties that catalogers faced when describing materials on various languages. Aside from languages issues, poor bibliographic publication issues, name authority problems, problems with descriptive cataloging such as lack of chief sources of information, uniform titles, and copyright dates, inadequacy of subject headings and classification schedules, transliterations, as well as backlogs and cooperative cataloging should also be addressed (Joachim, 2010).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PH" sz="1100" b="0" i="0" u="none" strike="noStrike" cap="none" dirty="0">
                <a:solidFill>
                  <a:srgbClr val="000000"/>
                </a:solidFill>
                <a:effectLst/>
                <a:latin typeface="Arial"/>
                <a:ea typeface="Arial"/>
                <a:cs typeface="Arial"/>
                <a:sym typeface="Arial"/>
              </a:rPr>
              <a:t> Similar to these studies, Kazakhstani libraries are also trying its best to embrace these changes and trends in the cataloging work as they accommodate the changing user demands. These include the rise of online resources and tools to support the learning system and adhering to various cataloging standards that are more patterned to the western practices while maintaining their own identity as a CIS country. </a:t>
            </a:r>
          </a:p>
          <a:p>
            <a:endParaRPr lang="en-PH"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11484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100" b="0" i="0" u="none" strike="noStrike" cap="none" dirty="0">
                <a:solidFill>
                  <a:srgbClr val="000000"/>
                </a:solidFill>
                <a:effectLst/>
                <a:latin typeface="Arial"/>
                <a:ea typeface="Arial"/>
                <a:cs typeface="Arial"/>
                <a:sym typeface="Arial"/>
              </a:rPr>
              <a:t>Catalogers from CIS (Commonwealth of Independent States) countries also deals with some issues on describing materials. One such issue was the linguistic turmoil on describing “exotic” languages such as Serbo-Croatian (Cyrillic) and Turkic languages (</a:t>
            </a:r>
            <a:r>
              <a:rPr lang="en-PH" sz="1100" b="0" i="0" u="none" strike="noStrike" cap="none" dirty="0" err="1">
                <a:solidFill>
                  <a:srgbClr val="000000"/>
                </a:solidFill>
                <a:effectLst/>
                <a:latin typeface="Arial"/>
                <a:ea typeface="Arial"/>
                <a:cs typeface="Arial"/>
                <a:sym typeface="Arial"/>
              </a:rPr>
              <a:t>Husic</a:t>
            </a:r>
            <a:r>
              <a:rPr lang="en-PH" sz="1100" b="0" i="0" u="none" strike="noStrike" cap="none" dirty="0">
                <a:solidFill>
                  <a:srgbClr val="000000"/>
                </a:solidFill>
                <a:effectLst/>
                <a:latin typeface="Arial"/>
                <a:ea typeface="Arial"/>
                <a:cs typeface="Arial"/>
                <a:sym typeface="Arial"/>
              </a:rPr>
              <a:t>, 2008; </a:t>
            </a:r>
            <a:r>
              <a:rPr lang="en-PH" sz="1100" b="0" i="0" u="none" strike="noStrike" cap="none" dirty="0" err="1">
                <a:solidFill>
                  <a:srgbClr val="000000"/>
                </a:solidFill>
                <a:effectLst/>
                <a:latin typeface="Arial"/>
                <a:ea typeface="Arial"/>
                <a:cs typeface="Arial"/>
                <a:sym typeface="Arial"/>
              </a:rPr>
              <a:t>Jajko</a:t>
            </a:r>
            <a:r>
              <a:rPr lang="en-PH" sz="1100" b="0" i="0" u="none" strike="noStrike" cap="none" dirty="0">
                <a:solidFill>
                  <a:srgbClr val="000000"/>
                </a:solidFill>
                <a:effectLst/>
                <a:latin typeface="Arial"/>
                <a:ea typeface="Arial"/>
                <a:cs typeface="Arial"/>
                <a:sym typeface="Arial"/>
              </a:rPr>
              <a:t>, 1993). With the independence of some Central Asian states in 1990s, some CIS countries has decided to adopt officially the Roman script. However, catalogers were left with little guidance on how to describe materials in Cyrillic languages as the standards such as the Anglo-American Cataloging Rules (AACR) and USMARC were designed for English or other western languages especially with regards to authority control and title changes (</a:t>
            </a:r>
            <a:r>
              <a:rPr lang="en-PH" sz="1100" b="0" i="0" u="none" strike="noStrike" cap="none" dirty="0" err="1">
                <a:solidFill>
                  <a:srgbClr val="000000"/>
                </a:solidFill>
                <a:effectLst/>
                <a:latin typeface="Arial"/>
                <a:ea typeface="Arial"/>
                <a:cs typeface="Arial"/>
                <a:sym typeface="Arial"/>
              </a:rPr>
              <a:t>Husic</a:t>
            </a:r>
            <a:r>
              <a:rPr lang="en-PH" sz="1100" b="0" i="0" u="none" strike="noStrike" cap="none" dirty="0">
                <a:solidFill>
                  <a:srgbClr val="000000"/>
                </a:solidFill>
                <a:effectLst/>
                <a:latin typeface="Arial"/>
                <a:ea typeface="Arial"/>
                <a:cs typeface="Arial"/>
                <a:sym typeface="Arial"/>
              </a:rPr>
              <a:t>, 2008). In addition, the incorrect vocalization of these languages may also affect the meaning of the text, even filing of the entry, thus its retrievability (</a:t>
            </a:r>
            <a:r>
              <a:rPr lang="en-PH" sz="1100" b="0" i="0" u="none" strike="noStrike" cap="none" dirty="0" err="1">
                <a:solidFill>
                  <a:srgbClr val="000000"/>
                </a:solidFill>
                <a:effectLst/>
                <a:latin typeface="Arial"/>
                <a:ea typeface="Arial"/>
                <a:cs typeface="Arial"/>
                <a:sym typeface="Arial"/>
              </a:rPr>
              <a:t>Jajko</a:t>
            </a:r>
            <a:r>
              <a:rPr lang="en-PH" sz="1100" b="0" i="0" u="none" strike="noStrike" cap="none" dirty="0">
                <a:solidFill>
                  <a:srgbClr val="000000"/>
                </a:solidFill>
                <a:effectLst/>
                <a:latin typeface="Arial"/>
                <a:ea typeface="Arial"/>
                <a:cs typeface="Arial"/>
                <a:sym typeface="Arial"/>
              </a:rPr>
              <a:t>, 1993). With some fundamental changes initiated by the Library of Congress (LOC) in 2000, integrating formats such as internet sources does not require retaining information about former names, thus adopting the new language being used (</a:t>
            </a:r>
            <a:r>
              <a:rPr lang="en-PH" sz="1100" b="0" i="0" u="none" strike="noStrike" cap="none" dirty="0" err="1">
                <a:solidFill>
                  <a:srgbClr val="000000"/>
                </a:solidFill>
                <a:effectLst/>
                <a:latin typeface="Arial"/>
                <a:ea typeface="Arial"/>
                <a:cs typeface="Arial"/>
                <a:sym typeface="Arial"/>
              </a:rPr>
              <a:t>Husic</a:t>
            </a:r>
            <a:r>
              <a:rPr lang="en-PH" sz="1100" b="0" i="0" u="none" strike="noStrike" cap="none" dirty="0">
                <a:solidFill>
                  <a:srgbClr val="000000"/>
                </a:solidFill>
                <a:effectLst/>
                <a:latin typeface="Arial"/>
                <a:ea typeface="Arial"/>
                <a:cs typeface="Arial"/>
                <a:sym typeface="Arial"/>
              </a:rPr>
              <a:t>, 2008). Aside from language and description issues, </a:t>
            </a:r>
            <a:r>
              <a:rPr lang="en-PH" sz="1100" b="0" i="0" u="none" strike="noStrike" cap="none" dirty="0" err="1">
                <a:solidFill>
                  <a:srgbClr val="000000"/>
                </a:solidFill>
                <a:effectLst/>
                <a:latin typeface="Arial"/>
                <a:ea typeface="Arial"/>
                <a:cs typeface="Arial"/>
                <a:sym typeface="Arial"/>
              </a:rPr>
              <a:t>Jajko</a:t>
            </a:r>
            <a:r>
              <a:rPr lang="en-PH" sz="1100" b="0" i="0" u="none" strike="noStrike" cap="none" dirty="0">
                <a:solidFill>
                  <a:srgbClr val="000000"/>
                </a:solidFill>
                <a:effectLst/>
                <a:latin typeface="Arial"/>
                <a:ea typeface="Arial"/>
                <a:cs typeface="Arial"/>
                <a:sym typeface="Arial"/>
              </a:rPr>
              <a:t> (1993) also pointed out some identity problems about cataloger working as bibliographer especially in the Middle East to cater to these languages.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454313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Language issues with regards to cataloging Central Asian materials was also evident in an article written by Walter (2010) where he discussed the challenges in describing some Tibetan, Mongolian, Kazakh, and other Central Asian Turkic works. Though he find it interesting and enjoyable describing these kind of materials, he also faced some problems such as lack of vernacular reference and bibliographical sources for assigning the creator or authority files, </a:t>
            </a:r>
            <a:r>
              <a:rPr lang="en-PH" sz="1100" b="0" i="0" u="none" strike="noStrike" cap="none" dirty="0" err="1">
                <a:solidFill>
                  <a:srgbClr val="000000"/>
                </a:solidFill>
                <a:effectLst/>
                <a:latin typeface="Arial"/>
                <a:ea typeface="Arial"/>
                <a:cs typeface="Arial"/>
                <a:sym typeface="Arial"/>
              </a:rPr>
              <a:t>shelflisting</a:t>
            </a:r>
            <a:r>
              <a:rPr lang="en-PH" sz="1100" b="0" i="0" u="none" strike="noStrike" cap="none" dirty="0">
                <a:solidFill>
                  <a:srgbClr val="000000"/>
                </a:solidFill>
                <a:effectLst/>
                <a:latin typeface="Arial"/>
                <a:ea typeface="Arial"/>
                <a:cs typeface="Arial"/>
                <a:sym typeface="Arial"/>
              </a:rPr>
              <a:t> and assigning cutter numbers, and the application of uniform titles for literary works (Walter, 2010). Though subject analysis was considered to be a least problem, lack of consistency and specificity in the subject headings in addition to the adoption of new language of choice of some countries due to the breakup of the Soviet Union (Walter, 2010). </a:t>
            </a:r>
          </a:p>
          <a:p>
            <a:r>
              <a:rPr lang="en-PH" sz="1100" b="0" i="0" u="none" strike="noStrike" cap="none" dirty="0">
                <a:solidFill>
                  <a:srgbClr val="000000"/>
                </a:solidFill>
                <a:effectLst/>
                <a:latin typeface="Arial"/>
                <a:ea typeface="Arial"/>
                <a:cs typeface="Arial"/>
                <a:sym typeface="Arial"/>
              </a:rPr>
              <a:t> </a:t>
            </a:r>
          </a:p>
          <a:p>
            <a:r>
              <a:rPr lang="en-PH" sz="1100" b="0" i="0" u="none" strike="noStrike" cap="none" dirty="0">
                <a:solidFill>
                  <a:srgbClr val="000000"/>
                </a:solidFill>
                <a:effectLst/>
                <a:latin typeface="Arial"/>
                <a:ea typeface="Arial"/>
                <a:cs typeface="Arial"/>
                <a:sym typeface="Arial"/>
              </a:rPr>
              <a:t>Aside from language issues, the importance of a unified approach to standardized cataloging practices as well as determining various ways of improving bibliographic description based on current trends is also being considered by some CIS libraries. With the current trends in the cataloging policies not to mention the emergence of new technologies and the social needs of the community, there is a need to look back on the historical developments of bibliographical description to create a more unified and standardized approach (</a:t>
            </a:r>
            <a:r>
              <a:rPr lang="en-PH" sz="1100" b="0" i="0" u="none" strike="noStrike" cap="none" dirty="0" err="1">
                <a:solidFill>
                  <a:srgbClr val="000000"/>
                </a:solidFill>
                <a:effectLst/>
                <a:latin typeface="Arial"/>
                <a:ea typeface="Arial"/>
                <a:cs typeface="Arial"/>
                <a:sym typeface="Arial"/>
              </a:rPr>
              <a:t>Tukubayeva</a:t>
            </a:r>
            <a:r>
              <a:rPr lang="en-PH" sz="1100" b="0" i="0" u="none" strike="noStrike" cap="none" dirty="0">
                <a:solidFill>
                  <a:srgbClr val="000000"/>
                </a:solidFill>
                <a:effectLst/>
                <a:latin typeface="Arial"/>
                <a:ea typeface="Arial"/>
                <a:cs typeface="Arial"/>
                <a:sym typeface="Arial"/>
              </a:rPr>
              <a:t>, 2018).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13688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100" b="0" i="0" u="none" strike="noStrike" cap="none" dirty="0">
                <a:solidFill>
                  <a:srgbClr val="000000"/>
                </a:solidFill>
                <a:effectLst/>
                <a:latin typeface="Arial"/>
                <a:ea typeface="Arial"/>
                <a:cs typeface="Arial"/>
                <a:sym typeface="Arial"/>
              </a:rPr>
              <a:t>Cataloging, though might be unpopular for some librarians due to its detailed-oriented nature, is still one of the technical skills that every librarian should learn. This study employed a descriptive approach to determine the existing cataloging practices and policies among selected libraries in Kazakhstan. The respondents of the study were the heads of the cataloging department or the head of the library or its authorized representative. The survey was sent to 20 libraries of different types (e.g. school, academic, special, public). Out of 20 libraries, only 9 libraries responded to the survey. To maintain anonymity of these libraries, a simple coding system was used. </a:t>
            </a:r>
          </a:p>
          <a:p>
            <a:r>
              <a:rPr lang="en-PH" sz="1100" b="0" i="0" u="none" strike="noStrike" cap="none" dirty="0">
                <a:solidFill>
                  <a:srgbClr val="000000"/>
                </a:solidFill>
                <a:effectLst/>
                <a:latin typeface="Arial"/>
                <a:ea typeface="Arial"/>
                <a:cs typeface="Arial"/>
                <a:sym typeface="Arial"/>
              </a:rPr>
              <a:t> </a:t>
            </a:r>
          </a:p>
          <a:p>
            <a:r>
              <a:rPr lang="en-PH" sz="1100" b="0" i="0" u="none" strike="noStrike" cap="none" dirty="0">
                <a:solidFill>
                  <a:srgbClr val="000000"/>
                </a:solidFill>
                <a:effectLst/>
                <a:latin typeface="Arial"/>
                <a:ea typeface="Arial"/>
                <a:cs typeface="Arial"/>
                <a:sym typeface="Arial"/>
              </a:rPr>
              <a:t>A 21-item structured online questionnaire were sent to selected Kazakhstani libraries. The questions were adopted from the study of Hider (2014). These questions were about their cataloging practices and policies such as the use of integrated library systems, availability of online public access catalogs (OPACs), employing and adopting standards such as MARC, RDA among others. In addition, their experiences with cataloging online resources as well as their perception on conducting cataloging-related trainings and seminars as well as the establishment of a union catalog was also explored.  Aside from English, questionnaires in Russian and Kazakh languages were also sent to the respondents to ensure that they can answer the questionnaire in whatever language they are comfortable with. Graphs and percentages were used to analyze their responses. </a:t>
            </a:r>
          </a:p>
          <a:p>
            <a:r>
              <a:rPr lang="en-PH" sz="1100" b="0" i="0" u="none" strike="noStrike" cap="none" dirty="0">
                <a:solidFill>
                  <a:srgbClr val="000000"/>
                </a:solidFill>
                <a:effectLst/>
                <a:latin typeface="Arial"/>
                <a:ea typeface="Arial"/>
                <a:cs typeface="Arial"/>
                <a:sym typeface="Arial"/>
              </a:rPr>
              <a:t> </a:t>
            </a:r>
          </a:p>
          <a:p>
            <a:r>
              <a:rPr lang="en-PH" sz="1100" b="0" i="0" u="none" strike="noStrike" cap="none" dirty="0">
                <a:solidFill>
                  <a:srgbClr val="000000"/>
                </a:solidFill>
                <a:effectLst/>
                <a:latin typeface="Arial"/>
                <a:ea typeface="Arial"/>
                <a:cs typeface="Arial"/>
                <a:sym typeface="Arial"/>
              </a:rPr>
              <a:t>This study, including the consent and survey form was approved by the Nazarbayev University Institutional Research Ethics Committee (NU-IREC).</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6180178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two columns" userDrawn="1">
  <p:cSld name="TITLE_AND_TWO_COLUMNS">
    <p:spTree>
      <p:nvGrpSpPr>
        <p:cNvPr id="1" name="Shape 20"/>
        <p:cNvGrpSpPr/>
        <p:nvPr/>
      </p:nvGrpSpPr>
      <p:grpSpPr>
        <a:xfrm>
          <a:off x="0" y="0"/>
          <a:ext cx="0" cy="0"/>
          <a:chOff x="0" y="0"/>
          <a:chExt cx="0" cy="0"/>
        </a:xfrm>
      </p:grpSpPr>
      <p:sp>
        <p:nvSpPr>
          <p:cNvPr id="2" name="Прямоугольник 1"/>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Google Shape;21;p5"/>
          <p:cNvSpPr txBox="1">
            <a:spLocks noGrp="1"/>
          </p:cNvSpPr>
          <p:nvPr>
            <p:ph type="title"/>
          </p:nvPr>
        </p:nvSpPr>
        <p:spPr>
          <a:xfrm>
            <a:off x="311700" y="1007587"/>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rgbClr val="676559"/>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 name="Google Shape;65;p14"/>
          <p:cNvSpPr txBox="1">
            <a:spLocks noGrp="1"/>
          </p:cNvSpPr>
          <p:nvPr>
            <p:ph type="body" idx="13"/>
          </p:nvPr>
        </p:nvSpPr>
        <p:spPr>
          <a:xfrm>
            <a:off x="311700" y="18035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sp>
        <p:nvSpPr>
          <p:cNvPr id="9" name="Google Shape;68;p14"/>
          <p:cNvSpPr txBox="1">
            <a:spLocks noGrp="1"/>
          </p:cNvSpPr>
          <p:nvPr>
            <p:ph type="body" idx="14"/>
          </p:nvPr>
        </p:nvSpPr>
        <p:spPr>
          <a:xfrm>
            <a:off x="4832400" y="18034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pic>
        <p:nvPicPr>
          <p:cNvPr id="11" name="Рисунок 10"/>
          <p:cNvPicPr>
            <a:picLocks noChangeAspect="1"/>
          </p:cNvPicPr>
          <p:nvPr userDrawn="1"/>
        </p:nvPicPr>
        <p:blipFill rotWithShape="1">
          <a:blip r:embed="rId2">
            <a:extLst>
              <a:ext uri="{28A0092B-C50C-407E-A947-70E740481C1C}">
                <a14:useLocalDpi xmlns:a14="http://schemas.microsoft.com/office/drawing/2010/main" val="0"/>
              </a:ext>
            </a:extLst>
          </a:blip>
          <a:srcRect l="8264" t="37674" r="7129" b="37670"/>
          <a:stretch/>
        </p:blipFill>
        <p:spPr>
          <a:xfrm>
            <a:off x="233775" y="207796"/>
            <a:ext cx="1852666" cy="5400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reserve="1">
  <p:cSld name="1_Title and two columns">
    <p:spTree>
      <p:nvGrpSpPr>
        <p:cNvPr id="1" name="Shape 20"/>
        <p:cNvGrpSpPr/>
        <p:nvPr/>
      </p:nvGrpSpPr>
      <p:grpSpPr>
        <a:xfrm>
          <a:off x="0" y="0"/>
          <a:ext cx="0" cy="0"/>
          <a:chOff x="0" y="0"/>
          <a:chExt cx="0" cy="0"/>
        </a:xfrm>
      </p:grpSpPr>
      <p:sp>
        <p:nvSpPr>
          <p:cNvPr id="6" name="Прямоугольник 5"/>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32706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reserve="1">
  <p:cSld name="Final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231" y="-57550"/>
            <a:ext cx="9233937" cy="5256201"/>
          </a:xfrm>
          <a:prstGeom prst="rect">
            <a:avLst/>
          </a:prstGeom>
        </p:spPr>
      </p:pic>
      <p:sp>
        <p:nvSpPr>
          <p:cNvPr id="14" name="Google Shape;14;p3"/>
          <p:cNvSpPr txBox="1">
            <a:spLocks noGrp="1"/>
          </p:cNvSpPr>
          <p:nvPr>
            <p:ph type="title"/>
          </p:nvPr>
        </p:nvSpPr>
        <p:spPr>
          <a:xfrm>
            <a:off x="345567" y="1608983"/>
            <a:ext cx="3847127" cy="1838643"/>
          </a:xfrm>
          <a:prstGeom prst="rect">
            <a:avLst/>
          </a:prstGeom>
        </p:spPr>
        <p:txBody>
          <a:bodyPr spcFirstLastPara="1" wrap="square" lIns="91425" tIns="91425" rIns="91425" bIns="91425" anchor="ctr" anchorCtr="0">
            <a:noAutofit/>
          </a:bodyPr>
          <a:lstStyle>
            <a:lvl1pPr lvl="0" algn="l">
              <a:spcBef>
                <a:spcPts val="0"/>
              </a:spcBef>
              <a:spcAft>
                <a:spcPts val="0"/>
              </a:spcAft>
              <a:buSzPts val="3600"/>
              <a:buNone/>
              <a:defRPr sz="36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pic>
        <p:nvPicPr>
          <p:cNvPr id="8" name="Рисунок 7"/>
          <p:cNvPicPr>
            <a:picLocks noChangeAspect="1"/>
          </p:cNvPicPr>
          <p:nvPr userDrawn="1"/>
        </p:nvPicPr>
        <p:blipFill rotWithShape="1">
          <a:blip r:embed="rId3">
            <a:extLst>
              <a:ext uri="{28A0092B-C50C-407E-A947-70E740481C1C}">
                <a14:useLocalDpi xmlns:a14="http://schemas.microsoft.com/office/drawing/2010/main" val="0"/>
              </a:ext>
            </a:extLst>
          </a:blip>
          <a:srcRect l="8264" t="37674" r="7129" b="37670"/>
          <a:stretch/>
        </p:blipFill>
        <p:spPr>
          <a:xfrm>
            <a:off x="233775" y="207796"/>
            <a:ext cx="1852666" cy="540048"/>
          </a:xfrm>
          <a:prstGeom prst="rect">
            <a:avLst/>
          </a:prstGeom>
        </p:spPr>
      </p:pic>
      <p:sp>
        <p:nvSpPr>
          <p:cNvPr id="5" name="TextBox 1"/>
          <p:cNvSpPr txBox="1"/>
          <p:nvPr userDrawn="1"/>
        </p:nvSpPr>
        <p:spPr>
          <a:xfrm>
            <a:off x="3884257" y="4894868"/>
            <a:ext cx="1330960" cy="21929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825" dirty="0">
                <a:solidFill>
                  <a:srgbClr val="58574B"/>
                </a:solidFill>
              </a:rPr>
              <a:t>www.nu.edu.kz</a:t>
            </a:r>
            <a:endParaRPr lang="ru-RU" sz="825" dirty="0">
              <a:solidFill>
                <a:srgbClr val="58574B"/>
              </a:solidFill>
            </a:endParaRPr>
          </a:p>
        </p:txBody>
      </p:sp>
    </p:spTree>
    <p:extLst>
      <p:ext uri="{BB962C8B-B14F-4D97-AF65-F5344CB8AC3E}">
        <p14:creationId xmlns:p14="http://schemas.microsoft.com/office/powerpoint/2010/main" val="42591505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1" r:id="rId1"/>
    <p:sldLayoutId id="2147483661"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vraweb.org/wp-"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8320" y="1447619"/>
            <a:ext cx="7130998" cy="1838643"/>
          </a:xfrm>
        </p:spPr>
        <p:txBody>
          <a:bodyPr/>
          <a:lstStyle/>
          <a:p>
            <a:br>
              <a:rPr lang="en-PH" sz="2800" b="1" dirty="0">
                <a:solidFill>
                  <a:schemeClr val="bg1"/>
                </a:solidFill>
              </a:rPr>
            </a:br>
            <a:br>
              <a:rPr lang="en-PH" sz="2800" b="1" dirty="0">
                <a:solidFill>
                  <a:schemeClr val="bg1"/>
                </a:solidFill>
              </a:rPr>
            </a:br>
            <a:br>
              <a:rPr lang="en-PH" sz="2800" b="1" dirty="0">
                <a:solidFill>
                  <a:schemeClr val="bg1"/>
                </a:solidFill>
              </a:rPr>
            </a:br>
            <a:br>
              <a:rPr lang="en-PH" sz="2800" b="1" dirty="0">
                <a:solidFill>
                  <a:schemeClr val="bg1"/>
                </a:solidFill>
              </a:rPr>
            </a:br>
            <a:r>
              <a:rPr lang="en-PH" sz="2800" b="1" dirty="0">
                <a:solidFill>
                  <a:schemeClr val="bg1"/>
                </a:solidFill>
              </a:rPr>
              <a:t>Documenting the Cataloging Practices and Policies among</a:t>
            </a:r>
            <a:br>
              <a:rPr lang="en-PH" sz="2800" dirty="0">
                <a:solidFill>
                  <a:schemeClr val="bg1"/>
                </a:solidFill>
              </a:rPr>
            </a:br>
            <a:r>
              <a:rPr lang="en-PH" sz="2800" b="1" dirty="0">
                <a:solidFill>
                  <a:schemeClr val="bg1"/>
                </a:solidFill>
              </a:rPr>
              <a:t>Selected Libraries in Kazakhstan</a:t>
            </a:r>
            <a:br>
              <a:rPr lang="en-PH" sz="2800" b="1" dirty="0">
                <a:solidFill>
                  <a:schemeClr val="bg1"/>
                </a:solidFill>
              </a:rPr>
            </a:br>
            <a:br>
              <a:rPr lang="en-PH" dirty="0">
                <a:solidFill>
                  <a:schemeClr val="bg1"/>
                </a:solidFill>
              </a:rPr>
            </a:br>
            <a:r>
              <a:rPr lang="en-PH" sz="2400" b="1" dirty="0">
                <a:solidFill>
                  <a:schemeClr val="bg1"/>
                </a:solidFill>
              </a:rPr>
              <a:t>April </a:t>
            </a:r>
            <a:r>
              <a:rPr lang="en-PH" sz="2400" b="1" dirty="0" err="1">
                <a:solidFill>
                  <a:schemeClr val="bg1"/>
                </a:solidFill>
              </a:rPr>
              <a:t>Manabat</a:t>
            </a:r>
            <a:br>
              <a:rPr lang="en-PH" sz="1800" b="1" dirty="0">
                <a:solidFill>
                  <a:schemeClr val="bg1"/>
                </a:solidFill>
              </a:rPr>
            </a:br>
            <a:r>
              <a:rPr lang="en-PH" sz="1400" i="1" dirty="0">
                <a:solidFill>
                  <a:schemeClr val="bg1"/>
                </a:solidFill>
              </a:rPr>
              <a:t>Expert Librarian</a:t>
            </a:r>
            <a:br>
              <a:rPr lang="en-PH" sz="1400" i="1" dirty="0">
                <a:solidFill>
                  <a:schemeClr val="bg1"/>
                </a:solidFill>
              </a:rPr>
            </a:br>
            <a:r>
              <a:rPr lang="en-PH" sz="1400" i="1" dirty="0">
                <a:solidFill>
                  <a:schemeClr val="bg1"/>
                </a:solidFill>
              </a:rPr>
              <a:t>Nazarbayev University</a:t>
            </a:r>
            <a:br>
              <a:rPr lang="en-PH" sz="1400" i="1" dirty="0">
                <a:solidFill>
                  <a:schemeClr val="bg1"/>
                </a:solidFill>
              </a:rPr>
            </a:br>
            <a:r>
              <a:rPr lang="en-PH" sz="1400" i="1" dirty="0">
                <a:solidFill>
                  <a:schemeClr val="bg1"/>
                </a:solidFill>
              </a:rPr>
              <a:t>Nur-Sultan, Kazakhstan</a:t>
            </a:r>
            <a:br>
              <a:rPr lang="en-PH" sz="1800" b="1" dirty="0">
                <a:solidFill>
                  <a:schemeClr val="bg1"/>
                </a:solidFill>
              </a:rPr>
            </a:br>
            <a:br>
              <a:rPr lang="en-PH" dirty="0">
                <a:solidFill>
                  <a:schemeClr val="bg1"/>
                </a:solidFill>
              </a:rPr>
            </a:br>
            <a:r>
              <a:rPr lang="en-PH" sz="1100" b="1" dirty="0">
                <a:solidFill>
                  <a:schemeClr val="bg1"/>
                </a:solidFill>
              </a:rPr>
              <a:t>University Library at a New Stage of Social Communications Development</a:t>
            </a:r>
            <a:br>
              <a:rPr lang="en-PH" sz="1100" b="1" dirty="0">
                <a:solidFill>
                  <a:schemeClr val="bg1"/>
                </a:solidFill>
              </a:rPr>
            </a:br>
            <a:r>
              <a:rPr lang="en-PH" sz="1100" b="1" dirty="0">
                <a:solidFill>
                  <a:schemeClr val="bg1"/>
                </a:solidFill>
              </a:rPr>
              <a:t>(</a:t>
            </a:r>
            <a:r>
              <a:rPr lang="en-PH" sz="1100" b="1" dirty="0" err="1">
                <a:solidFill>
                  <a:schemeClr val="bg1"/>
                </a:solidFill>
              </a:rPr>
              <a:t>UniLibNSD</a:t>
            </a:r>
            <a:r>
              <a:rPr lang="en-PH" sz="1100" b="1" dirty="0">
                <a:solidFill>
                  <a:schemeClr val="bg1"/>
                </a:solidFill>
              </a:rPr>
              <a:t>) International Conference</a:t>
            </a:r>
            <a:br>
              <a:rPr lang="en-PH" sz="1100" b="1" dirty="0">
                <a:solidFill>
                  <a:schemeClr val="bg1"/>
                </a:solidFill>
              </a:rPr>
            </a:br>
            <a:r>
              <a:rPr lang="en-PH" sz="1100" b="1" dirty="0">
                <a:solidFill>
                  <a:schemeClr val="bg1"/>
                </a:solidFill>
              </a:rPr>
              <a:t>7-8 October 2021</a:t>
            </a:r>
            <a:br>
              <a:rPr lang="en-PH" dirty="0">
                <a:solidFill>
                  <a:schemeClr val="bg1"/>
                </a:solidFill>
              </a:rPr>
            </a:br>
            <a:endParaRPr lang="ru-RU" dirty="0">
              <a:solidFill>
                <a:schemeClr val="bg1"/>
              </a:solidFill>
            </a:endParaRPr>
          </a:p>
        </p:txBody>
      </p:sp>
    </p:spTree>
    <p:extLst>
      <p:ext uri="{BB962C8B-B14F-4D97-AF65-F5344CB8AC3E}">
        <p14:creationId xmlns:p14="http://schemas.microsoft.com/office/powerpoint/2010/main" val="2672928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Results and Discussions</a:t>
            </a:r>
          </a:p>
        </p:txBody>
      </p:sp>
      <p:graphicFrame>
        <p:nvGraphicFramePr>
          <p:cNvPr id="2" name="Table 1">
            <a:extLst>
              <a:ext uri="{FF2B5EF4-FFF2-40B4-BE49-F238E27FC236}">
                <a16:creationId xmlns:a16="http://schemas.microsoft.com/office/drawing/2014/main" id="{594287F1-792C-7A4F-B477-F4E17CAA39AF}"/>
              </a:ext>
            </a:extLst>
          </p:cNvPr>
          <p:cNvGraphicFramePr>
            <a:graphicFrameLocks noGrp="1"/>
          </p:cNvGraphicFramePr>
          <p:nvPr>
            <p:extLst>
              <p:ext uri="{D42A27DB-BD31-4B8C-83A1-F6EECF244321}">
                <p14:modId xmlns:p14="http://schemas.microsoft.com/office/powerpoint/2010/main" val="2930312842"/>
              </p:ext>
            </p:extLst>
          </p:nvPr>
        </p:nvGraphicFramePr>
        <p:xfrm>
          <a:off x="1420252" y="1740087"/>
          <a:ext cx="6303496" cy="2077290"/>
        </p:xfrm>
        <a:graphic>
          <a:graphicData uri="http://schemas.openxmlformats.org/drawingml/2006/table">
            <a:tbl>
              <a:tblPr firstRow="1" firstCol="1" bandRow="1">
                <a:tableStyleId>{5C22544A-7EE6-4342-B048-85BDC9FD1C3A}</a:tableStyleId>
              </a:tblPr>
              <a:tblGrid>
                <a:gridCol w="2100716">
                  <a:extLst>
                    <a:ext uri="{9D8B030D-6E8A-4147-A177-3AD203B41FA5}">
                      <a16:colId xmlns:a16="http://schemas.microsoft.com/office/drawing/2014/main" val="3185698322"/>
                    </a:ext>
                  </a:extLst>
                </a:gridCol>
                <a:gridCol w="2101390">
                  <a:extLst>
                    <a:ext uri="{9D8B030D-6E8A-4147-A177-3AD203B41FA5}">
                      <a16:colId xmlns:a16="http://schemas.microsoft.com/office/drawing/2014/main" val="3611932027"/>
                    </a:ext>
                  </a:extLst>
                </a:gridCol>
                <a:gridCol w="2101390">
                  <a:extLst>
                    <a:ext uri="{9D8B030D-6E8A-4147-A177-3AD203B41FA5}">
                      <a16:colId xmlns:a16="http://schemas.microsoft.com/office/drawing/2014/main" val="1141119754"/>
                    </a:ext>
                  </a:extLst>
                </a:gridCol>
              </a:tblGrid>
              <a:tr h="207729">
                <a:tc>
                  <a:txBody>
                    <a:bodyPr/>
                    <a:lstStyle/>
                    <a:p>
                      <a:pPr algn="ctr"/>
                      <a:r>
                        <a:rPr lang="en-PH" sz="1200" dirty="0">
                          <a:solidFill>
                            <a:schemeClr val="bg1"/>
                          </a:solidFill>
                          <a:effectLst/>
                        </a:rPr>
                        <a:t>Library</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Type of Library</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Location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38782393"/>
                  </a:ext>
                </a:extLst>
              </a:tr>
              <a:tr h="207729">
                <a:tc>
                  <a:txBody>
                    <a:bodyPr/>
                    <a:lstStyle/>
                    <a:p>
                      <a:pPr algn="ctr"/>
                      <a:r>
                        <a:rPr lang="en-PH" sz="1200" dirty="0">
                          <a:solidFill>
                            <a:schemeClr val="bg1"/>
                          </a:solidFill>
                          <a:effectLst/>
                        </a:rPr>
                        <a:t>A</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Almaty</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6207446"/>
                  </a:ext>
                </a:extLst>
              </a:tr>
              <a:tr h="207729">
                <a:tc>
                  <a:txBody>
                    <a:bodyPr/>
                    <a:lstStyle/>
                    <a:p>
                      <a:pPr algn="ctr"/>
                      <a:r>
                        <a:rPr lang="en-PH" sz="1200">
                          <a:solidFill>
                            <a:schemeClr val="bg1"/>
                          </a:solidFill>
                          <a:effectLst/>
                        </a:rPr>
                        <a:t>B</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Nur-Sultan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7990060"/>
                  </a:ext>
                </a:extLst>
              </a:tr>
              <a:tr h="207729">
                <a:tc>
                  <a:txBody>
                    <a:bodyPr/>
                    <a:lstStyle/>
                    <a:p>
                      <a:pPr algn="ctr"/>
                      <a:r>
                        <a:rPr lang="en-PH" sz="1200">
                          <a:solidFill>
                            <a:schemeClr val="bg1"/>
                          </a:solidFill>
                          <a:effectLst/>
                        </a:rPr>
                        <a:t>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School</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Nur-Sultan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9423637"/>
                  </a:ext>
                </a:extLst>
              </a:tr>
              <a:tr h="207729">
                <a:tc>
                  <a:txBody>
                    <a:bodyPr/>
                    <a:lstStyle/>
                    <a:p>
                      <a:pPr algn="ctr"/>
                      <a:r>
                        <a:rPr lang="en-PH" sz="1200">
                          <a:solidFill>
                            <a:schemeClr val="bg1"/>
                          </a:solidFill>
                          <a:effectLst/>
                        </a:rPr>
                        <a:t>D</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School</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Nur-Sultan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5817078"/>
                  </a:ext>
                </a:extLst>
              </a:tr>
              <a:tr h="207729">
                <a:tc>
                  <a:txBody>
                    <a:bodyPr/>
                    <a:lstStyle/>
                    <a:p>
                      <a:pPr algn="ctr"/>
                      <a:r>
                        <a:rPr lang="en-PH" sz="1200">
                          <a:solidFill>
                            <a:schemeClr val="bg1"/>
                          </a:solidFill>
                          <a:effectLst/>
                        </a:rPr>
                        <a:t>E</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Public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7349178"/>
                  </a:ext>
                </a:extLst>
              </a:tr>
              <a:tr h="207729">
                <a:tc>
                  <a:txBody>
                    <a:bodyPr/>
                    <a:lstStyle/>
                    <a:p>
                      <a:pPr algn="ctr"/>
                      <a:r>
                        <a:rPr lang="en-PH" sz="1200">
                          <a:solidFill>
                            <a:schemeClr val="bg1"/>
                          </a:solidFill>
                          <a:effectLst/>
                        </a:rPr>
                        <a:t>F</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5853667"/>
                  </a:ext>
                </a:extLst>
              </a:tr>
              <a:tr h="207729">
                <a:tc>
                  <a:txBody>
                    <a:bodyPr/>
                    <a:lstStyle/>
                    <a:p>
                      <a:pPr algn="ctr"/>
                      <a:r>
                        <a:rPr lang="en-PH" sz="1200">
                          <a:solidFill>
                            <a:schemeClr val="bg1"/>
                          </a:solidFill>
                          <a:effectLst/>
                        </a:rPr>
                        <a:t>G</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Almaty</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3600849"/>
                  </a:ext>
                </a:extLst>
              </a:tr>
              <a:tr h="207729">
                <a:tc>
                  <a:txBody>
                    <a:bodyPr/>
                    <a:lstStyle/>
                    <a:p>
                      <a:pPr algn="ctr"/>
                      <a:r>
                        <a:rPr lang="en-PH" sz="1200">
                          <a:solidFill>
                            <a:schemeClr val="bg1"/>
                          </a:solidFill>
                          <a:effectLst/>
                        </a:rPr>
                        <a:t>H</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Academic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558594"/>
                  </a:ext>
                </a:extLst>
              </a:tr>
              <a:tr h="207729">
                <a:tc>
                  <a:txBody>
                    <a:bodyPr/>
                    <a:lstStyle/>
                    <a:p>
                      <a:pPr algn="ctr"/>
                      <a:r>
                        <a:rPr lang="en-PH" sz="1200">
                          <a:solidFill>
                            <a:schemeClr val="bg1"/>
                          </a:solidFill>
                          <a:effectLst/>
                        </a:rPr>
                        <a:t>I</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Academic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5261399"/>
                  </a:ext>
                </a:extLst>
              </a:tr>
            </a:tbl>
          </a:graphicData>
        </a:graphic>
      </p:graphicFrame>
      <p:sp>
        <p:nvSpPr>
          <p:cNvPr id="3" name="Rectangle 2">
            <a:extLst>
              <a:ext uri="{FF2B5EF4-FFF2-40B4-BE49-F238E27FC236}">
                <a16:creationId xmlns:a16="http://schemas.microsoft.com/office/drawing/2014/main" id="{3C77C731-138F-3642-BFB8-56A9388A553D}"/>
              </a:ext>
            </a:extLst>
          </p:cNvPr>
          <p:cNvSpPr/>
          <p:nvPr/>
        </p:nvSpPr>
        <p:spPr>
          <a:xfrm>
            <a:off x="2515038" y="4150262"/>
            <a:ext cx="4513291" cy="307777"/>
          </a:xfrm>
          <a:prstGeom prst="rect">
            <a:avLst/>
          </a:prstGeom>
        </p:spPr>
        <p:txBody>
          <a:bodyPr wrap="square">
            <a:spAutoFit/>
          </a:bodyPr>
          <a:lstStyle/>
          <a:p>
            <a:pPr algn="ctr"/>
            <a:r>
              <a:rPr lang="en-PH" b="1" dirty="0">
                <a:latin typeface="+mn-lt"/>
                <a:ea typeface="Calibri" panose="020F0502020204030204" pitchFamily="34" charset="0"/>
                <a:cs typeface="Times New Roman" panose="02020603050405020304" pitchFamily="18" charset="0"/>
              </a:rPr>
              <a:t>Profile of Selected Kazakhstani Libraries</a:t>
            </a:r>
          </a:p>
        </p:txBody>
      </p:sp>
    </p:spTree>
    <p:extLst>
      <p:ext uri="{BB962C8B-B14F-4D97-AF65-F5344CB8AC3E}">
        <p14:creationId xmlns:p14="http://schemas.microsoft.com/office/powerpoint/2010/main" val="1929251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Results and Discussions</a:t>
            </a:r>
          </a:p>
        </p:txBody>
      </p:sp>
      <p:sp>
        <p:nvSpPr>
          <p:cNvPr id="3" name="Rectangle 2">
            <a:extLst>
              <a:ext uri="{FF2B5EF4-FFF2-40B4-BE49-F238E27FC236}">
                <a16:creationId xmlns:a16="http://schemas.microsoft.com/office/drawing/2014/main" id="{3C77C731-138F-3642-BFB8-56A9388A553D}"/>
              </a:ext>
            </a:extLst>
          </p:cNvPr>
          <p:cNvSpPr/>
          <p:nvPr/>
        </p:nvSpPr>
        <p:spPr>
          <a:xfrm>
            <a:off x="1388223" y="4177449"/>
            <a:ext cx="6518648" cy="307777"/>
          </a:xfrm>
          <a:prstGeom prst="rect">
            <a:avLst/>
          </a:prstGeom>
        </p:spPr>
        <p:txBody>
          <a:bodyPr wrap="square">
            <a:spAutoFit/>
          </a:bodyPr>
          <a:lstStyle/>
          <a:p>
            <a:pPr algn="ctr"/>
            <a:r>
              <a:rPr lang="en-PH" b="1" dirty="0"/>
              <a:t>Profile of Selected Kazakhstani Libraries based on ILS and OPAC</a:t>
            </a:r>
          </a:p>
        </p:txBody>
      </p:sp>
      <p:graphicFrame>
        <p:nvGraphicFramePr>
          <p:cNvPr id="4" name="Table 3">
            <a:extLst>
              <a:ext uri="{FF2B5EF4-FFF2-40B4-BE49-F238E27FC236}">
                <a16:creationId xmlns:a16="http://schemas.microsoft.com/office/drawing/2014/main" id="{30591A9C-7D15-5A4D-8E9E-63BE4C1AE553}"/>
              </a:ext>
            </a:extLst>
          </p:cNvPr>
          <p:cNvGraphicFramePr>
            <a:graphicFrameLocks noGrp="1"/>
          </p:cNvGraphicFramePr>
          <p:nvPr>
            <p:extLst>
              <p:ext uri="{D42A27DB-BD31-4B8C-83A1-F6EECF244321}">
                <p14:modId xmlns:p14="http://schemas.microsoft.com/office/powerpoint/2010/main" val="1942934913"/>
              </p:ext>
            </p:extLst>
          </p:nvPr>
        </p:nvGraphicFramePr>
        <p:xfrm>
          <a:off x="1603375" y="1841182"/>
          <a:ext cx="5937250" cy="2038985"/>
        </p:xfrm>
        <a:graphic>
          <a:graphicData uri="http://schemas.openxmlformats.org/drawingml/2006/table">
            <a:tbl>
              <a:tblPr firstRow="1" firstCol="1" bandRow="1">
                <a:tableStyleId>{5C22544A-7EE6-4342-B048-85BDC9FD1C3A}</a:tableStyleId>
              </a:tblPr>
              <a:tblGrid>
                <a:gridCol w="1483995">
                  <a:extLst>
                    <a:ext uri="{9D8B030D-6E8A-4147-A177-3AD203B41FA5}">
                      <a16:colId xmlns:a16="http://schemas.microsoft.com/office/drawing/2014/main" val="2322091808"/>
                    </a:ext>
                  </a:extLst>
                </a:gridCol>
                <a:gridCol w="1483995">
                  <a:extLst>
                    <a:ext uri="{9D8B030D-6E8A-4147-A177-3AD203B41FA5}">
                      <a16:colId xmlns:a16="http://schemas.microsoft.com/office/drawing/2014/main" val="2671116854"/>
                    </a:ext>
                  </a:extLst>
                </a:gridCol>
                <a:gridCol w="1484630">
                  <a:extLst>
                    <a:ext uri="{9D8B030D-6E8A-4147-A177-3AD203B41FA5}">
                      <a16:colId xmlns:a16="http://schemas.microsoft.com/office/drawing/2014/main" val="1655365158"/>
                    </a:ext>
                  </a:extLst>
                </a:gridCol>
                <a:gridCol w="1484630">
                  <a:extLst>
                    <a:ext uri="{9D8B030D-6E8A-4147-A177-3AD203B41FA5}">
                      <a16:colId xmlns:a16="http://schemas.microsoft.com/office/drawing/2014/main" val="4230897718"/>
                    </a:ext>
                  </a:extLst>
                </a:gridCol>
              </a:tblGrid>
              <a:tr h="0">
                <a:tc>
                  <a:txBody>
                    <a:bodyPr/>
                    <a:lstStyle/>
                    <a:p>
                      <a:pPr algn="ctr"/>
                      <a:r>
                        <a:rPr lang="en-PH" sz="1200" dirty="0">
                          <a:solidFill>
                            <a:schemeClr val="bg1"/>
                          </a:solidFill>
                          <a:effectLst/>
                        </a:rPr>
                        <a:t>Library</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With ILS</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ILS (X-in-house;</a:t>
                      </a:r>
                    </a:p>
                    <a:p>
                      <a:pPr algn="ctr"/>
                      <a:r>
                        <a:rPr lang="en-PH" sz="1200" dirty="0">
                          <a:solidFill>
                            <a:schemeClr val="bg1"/>
                          </a:solidFill>
                          <a:effectLst/>
                        </a:rPr>
                        <a:t>√-commercial)</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With OPAC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7168761"/>
                  </a:ext>
                </a:extLst>
              </a:tr>
              <a:tr h="210185">
                <a:tc>
                  <a:txBody>
                    <a:bodyPr/>
                    <a:lstStyle/>
                    <a:p>
                      <a:pPr algn="ctr"/>
                      <a:r>
                        <a:rPr lang="en-PH" sz="1200">
                          <a:solidFill>
                            <a:schemeClr val="bg1"/>
                          </a:solidFill>
                          <a:effectLst/>
                        </a:rPr>
                        <a:t>A</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X</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X</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X</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3943827"/>
                  </a:ext>
                </a:extLst>
              </a:tr>
              <a:tr h="0">
                <a:tc>
                  <a:txBody>
                    <a:bodyPr/>
                    <a:lstStyle/>
                    <a:p>
                      <a:pPr algn="ctr"/>
                      <a:r>
                        <a:rPr lang="en-PH" sz="1200">
                          <a:solidFill>
                            <a:schemeClr val="bg1"/>
                          </a:solidFill>
                          <a:effectLst/>
                        </a:rPr>
                        <a:t>B</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705440"/>
                  </a:ext>
                </a:extLst>
              </a:tr>
              <a:tr h="0">
                <a:tc>
                  <a:txBody>
                    <a:bodyPr/>
                    <a:lstStyle/>
                    <a:p>
                      <a:pPr algn="ctr"/>
                      <a:r>
                        <a:rPr lang="en-PH" sz="1200">
                          <a:solidFill>
                            <a:schemeClr val="bg1"/>
                          </a:solidFill>
                          <a:effectLst/>
                        </a:rPr>
                        <a:t>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X</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4972191"/>
                  </a:ext>
                </a:extLst>
              </a:tr>
              <a:tr h="0">
                <a:tc>
                  <a:txBody>
                    <a:bodyPr/>
                    <a:lstStyle/>
                    <a:p>
                      <a:pPr algn="ctr"/>
                      <a:r>
                        <a:rPr lang="en-PH" sz="1200">
                          <a:solidFill>
                            <a:schemeClr val="bg1"/>
                          </a:solidFill>
                          <a:effectLst/>
                        </a:rPr>
                        <a:t>D</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X</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15717602"/>
                  </a:ext>
                </a:extLst>
              </a:tr>
              <a:tr h="0">
                <a:tc>
                  <a:txBody>
                    <a:bodyPr/>
                    <a:lstStyle/>
                    <a:p>
                      <a:pPr algn="ctr"/>
                      <a:r>
                        <a:rPr lang="en-PH" sz="1200">
                          <a:solidFill>
                            <a:schemeClr val="bg1"/>
                          </a:solidFill>
                          <a:effectLst/>
                        </a:rPr>
                        <a:t>E</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74982563"/>
                  </a:ext>
                </a:extLst>
              </a:tr>
              <a:tr h="0">
                <a:tc>
                  <a:txBody>
                    <a:bodyPr/>
                    <a:lstStyle/>
                    <a:p>
                      <a:pPr algn="ctr"/>
                      <a:r>
                        <a:rPr lang="en-PH" sz="1200">
                          <a:solidFill>
                            <a:schemeClr val="bg1"/>
                          </a:solidFill>
                          <a:effectLst/>
                        </a:rPr>
                        <a:t>F</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8111478"/>
                  </a:ext>
                </a:extLst>
              </a:tr>
              <a:tr h="0">
                <a:tc>
                  <a:txBody>
                    <a:bodyPr/>
                    <a:lstStyle/>
                    <a:p>
                      <a:pPr algn="ctr"/>
                      <a:r>
                        <a:rPr lang="en-PH" sz="1200">
                          <a:solidFill>
                            <a:schemeClr val="bg1"/>
                          </a:solidFill>
                          <a:effectLst/>
                        </a:rPr>
                        <a:t>G</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3032711"/>
                  </a:ext>
                </a:extLst>
              </a:tr>
              <a:tr h="0">
                <a:tc>
                  <a:txBody>
                    <a:bodyPr/>
                    <a:lstStyle/>
                    <a:p>
                      <a:pPr algn="ctr"/>
                      <a:r>
                        <a:rPr lang="en-PH" sz="1200">
                          <a:solidFill>
                            <a:schemeClr val="bg1"/>
                          </a:solidFill>
                          <a:effectLst/>
                        </a:rPr>
                        <a:t>H</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3641791"/>
                  </a:ext>
                </a:extLst>
              </a:tr>
              <a:tr h="0">
                <a:tc>
                  <a:txBody>
                    <a:bodyPr/>
                    <a:lstStyle/>
                    <a:p>
                      <a:pPr algn="ctr"/>
                      <a:r>
                        <a:rPr lang="en-PH" sz="1200">
                          <a:effectLst/>
                        </a:rPr>
                        <a:t>I</a:t>
                      </a:r>
                      <a:endParaRPr lang="en-PH"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066923"/>
                  </a:ext>
                </a:extLst>
              </a:tr>
            </a:tbl>
          </a:graphicData>
        </a:graphic>
      </p:graphicFrame>
    </p:spTree>
    <p:extLst>
      <p:ext uri="{BB962C8B-B14F-4D97-AF65-F5344CB8AC3E}">
        <p14:creationId xmlns:p14="http://schemas.microsoft.com/office/powerpoint/2010/main" val="3543443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6" name="Chart 5">
            <a:extLst>
              <a:ext uri="{FF2B5EF4-FFF2-40B4-BE49-F238E27FC236}">
                <a16:creationId xmlns:a16="http://schemas.microsoft.com/office/drawing/2014/main" id="{6A2319F1-71C3-6546-8A62-AAB306980E3E}"/>
              </a:ext>
            </a:extLst>
          </p:cNvPr>
          <p:cNvGraphicFramePr/>
          <p:nvPr>
            <p:extLst>
              <p:ext uri="{D42A27DB-BD31-4B8C-83A1-F6EECF244321}">
                <p14:modId xmlns:p14="http://schemas.microsoft.com/office/powerpoint/2010/main" val="3557535740"/>
              </p:ext>
            </p:extLst>
          </p:nvPr>
        </p:nvGraphicFramePr>
        <p:xfrm>
          <a:off x="2273853" y="356295"/>
          <a:ext cx="6636233" cy="443091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8360D53B-36EB-C740-9EEB-0D159804ACC3}"/>
              </a:ext>
            </a:extLst>
          </p:cNvPr>
          <p:cNvSpPr txBox="1"/>
          <p:nvPr/>
        </p:nvSpPr>
        <p:spPr>
          <a:xfrm>
            <a:off x="5278426" y="3962006"/>
            <a:ext cx="3553873" cy="738664"/>
          </a:xfrm>
          <a:prstGeom prst="rect">
            <a:avLst/>
          </a:prstGeom>
          <a:noFill/>
        </p:spPr>
        <p:txBody>
          <a:bodyPr wrap="square" rtlCol="0">
            <a:spAutoFit/>
          </a:bodyPr>
          <a:lstStyle/>
          <a:p>
            <a:r>
              <a:rPr lang="en-US" b="1" kern="1200" dirty="0">
                <a:solidFill>
                  <a:schemeClr val="tx1"/>
                </a:solidFill>
              </a:rPr>
              <a:t>Cataloging Standards Currently Applied in Selected Kazakhstani Libraries</a:t>
            </a:r>
          </a:p>
          <a:p>
            <a:endParaRPr lang="en-US" dirty="0"/>
          </a:p>
        </p:txBody>
      </p:sp>
      <p:sp>
        <p:nvSpPr>
          <p:cNvPr id="8" name="TextBox 7">
            <a:extLst>
              <a:ext uri="{FF2B5EF4-FFF2-40B4-BE49-F238E27FC236}">
                <a16:creationId xmlns:a16="http://schemas.microsoft.com/office/drawing/2014/main" id="{441F4952-0D6E-844B-9F1D-8241E33E4703}"/>
              </a:ext>
            </a:extLst>
          </p:cNvPr>
          <p:cNvSpPr txBox="1"/>
          <p:nvPr/>
        </p:nvSpPr>
        <p:spPr>
          <a:xfrm>
            <a:off x="478464" y="2009553"/>
            <a:ext cx="1717603" cy="707886"/>
          </a:xfrm>
          <a:prstGeom prst="rect">
            <a:avLst/>
          </a:prstGeom>
          <a:noFill/>
        </p:spPr>
        <p:txBody>
          <a:bodyPr wrap="square" rtlCol="0">
            <a:spAutoFit/>
          </a:bodyPr>
          <a:lstStyle/>
          <a:p>
            <a:r>
              <a:rPr lang="en-US" sz="2000" b="1" dirty="0"/>
              <a:t>Cataloging Standards</a:t>
            </a:r>
          </a:p>
        </p:txBody>
      </p:sp>
    </p:spTree>
    <p:extLst>
      <p:ext uri="{BB962C8B-B14F-4D97-AF65-F5344CB8AC3E}">
        <p14:creationId xmlns:p14="http://schemas.microsoft.com/office/powerpoint/2010/main" val="3104583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4" name="Chart 3">
            <a:extLst>
              <a:ext uri="{FF2B5EF4-FFF2-40B4-BE49-F238E27FC236}">
                <a16:creationId xmlns:a16="http://schemas.microsoft.com/office/drawing/2014/main" id="{2FD4F5FC-2800-7C4F-AA28-A234413FBC4B}"/>
              </a:ext>
            </a:extLst>
          </p:cNvPr>
          <p:cNvGraphicFramePr/>
          <p:nvPr>
            <p:extLst>
              <p:ext uri="{D42A27DB-BD31-4B8C-83A1-F6EECF244321}">
                <p14:modId xmlns:p14="http://schemas.microsoft.com/office/powerpoint/2010/main" val="1756161814"/>
              </p:ext>
            </p:extLst>
          </p:nvPr>
        </p:nvGraphicFramePr>
        <p:xfrm>
          <a:off x="1816027" y="970221"/>
          <a:ext cx="5881946" cy="32030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9393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8" name="Chart 7">
            <a:extLst>
              <a:ext uri="{FF2B5EF4-FFF2-40B4-BE49-F238E27FC236}">
                <a16:creationId xmlns:a16="http://schemas.microsoft.com/office/drawing/2014/main" id="{01FC02D9-E907-4A4D-8C22-8FD849AB4086}"/>
              </a:ext>
            </a:extLst>
          </p:cNvPr>
          <p:cNvGraphicFramePr/>
          <p:nvPr>
            <p:extLst>
              <p:ext uri="{D42A27DB-BD31-4B8C-83A1-F6EECF244321}">
                <p14:modId xmlns:p14="http://schemas.microsoft.com/office/powerpoint/2010/main" val="2652365996"/>
              </p:ext>
            </p:extLst>
          </p:nvPr>
        </p:nvGraphicFramePr>
        <p:xfrm>
          <a:off x="2030819" y="914400"/>
          <a:ext cx="5741582" cy="36257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72660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8" name="TextBox 7">
            <a:extLst>
              <a:ext uri="{FF2B5EF4-FFF2-40B4-BE49-F238E27FC236}">
                <a16:creationId xmlns:a16="http://schemas.microsoft.com/office/drawing/2014/main" id="{441F4952-0D6E-844B-9F1D-8241E33E4703}"/>
              </a:ext>
            </a:extLst>
          </p:cNvPr>
          <p:cNvSpPr txBox="1"/>
          <p:nvPr/>
        </p:nvSpPr>
        <p:spPr>
          <a:xfrm>
            <a:off x="478464" y="2009553"/>
            <a:ext cx="1717603" cy="1323439"/>
          </a:xfrm>
          <a:prstGeom prst="rect">
            <a:avLst/>
          </a:prstGeom>
          <a:noFill/>
        </p:spPr>
        <p:txBody>
          <a:bodyPr wrap="square" rtlCol="0">
            <a:spAutoFit/>
          </a:bodyPr>
          <a:lstStyle/>
          <a:p>
            <a:r>
              <a:rPr lang="en-US" sz="2000" b="1" dirty="0"/>
              <a:t>Cataloging Practices and Future Plans</a:t>
            </a:r>
          </a:p>
        </p:txBody>
      </p:sp>
      <p:graphicFrame>
        <p:nvGraphicFramePr>
          <p:cNvPr id="9" name="Chart 8">
            <a:extLst>
              <a:ext uri="{FF2B5EF4-FFF2-40B4-BE49-F238E27FC236}">
                <a16:creationId xmlns:a16="http://schemas.microsoft.com/office/drawing/2014/main" id="{395DC669-7528-CD40-B700-82CB94133D93}"/>
              </a:ext>
            </a:extLst>
          </p:cNvPr>
          <p:cNvGraphicFramePr/>
          <p:nvPr>
            <p:extLst>
              <p:ext uri="{D42A27DB-BD31-4B8C-83A1-F6EECF244321}">
                <p14:modId xmlns:p14="http://schemas.microsoft.com/office/powerpoint/2010/main" val="1383049747"/>
              </p:ext>
            </p:extLst>
          </p:nvPr>
        </p:nvGraphicFramePr>
        <p:xfrm>
          <a:off x="1956392" y="498508"/>
          <a:ext cx="6875907" cy="43455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5494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8" name="TextBox 7">
            <a:extLst>
              <a:ext uri="{FF2B5EF4-FFF2-40B4-BE49-F238E27FC236}">
                <a16:creationId xmlns:a16="http://schemas.microsoft.com/office/drawing/2014/main" id="{441F4952-0D6E-844B-9F1D-8241E33E4703}"/>
              </a:ext>
            </a:extLst>
          </p:cNvPr>
          <p:cNvSpPr txBox="1"/>
          <p:nvPr/>
        </p:nvSpPr>
        <p:spPr>
          <a:xfrm>
            <a:off x="478464" y="2009553"/>
            <a:ext cx="1717603" cy="584775"/>
          </a:xfrm>
          <a:prstGeom prst="rect">
            <a:avLst/>
          </a:prstGeom>
          <a:noFill/>
        </p:spPr>
        <p:txBody>
          <a:bodyPr wrap="square" rtlCol="0">
            <a:spAutoFit/>
          </a:bodyPr>
          <a:lstStyle/>
          <a:p>
            <a:r>
              <a:rPr lang="en-PH" sz="1600" b="1" dirty="0"/>
              <a:t>A sample catalog record</a:t>
            </a:r>
            <a:endParaRPr lang="en-US" sz="2400" b="1" dirty="0"/>
          </a:p>
        </p:txBody>
      </p:sp>
      <p:pic>
        <p:nvPicPr>
          <p:cNvPr id="6" name="Picture 5" descr="Graphical user interface, application, Teams&#10;&#10;Description automatically generated">
            <a:extLst>
              <a:ext uri="{FF2B5EF4-FFF2-40B4-BE49-F238E27FC236}">
                <a16:creationId xmlns:a16="http://schemas.microsoft.com/office/drawing/2014/main" id="{55D9804C-3B1E-EA4D-80C7-7DA4CA84B2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830" y="500380"/>
            <a:ext cx="5943600" cy="4142740"/>
          </a:xfrm>
          <a:prstGeom prst="rect">
            <a:avLst/>
          </a:prstGeom>
        </p:spPr>
      </p:pic>
    </p:spTree>
    <p:extLst>
      <p:ext uri="{BB962C8B-B14F-4D97-AF65-F5344CB8AC3E}">
        <p14:creationId xmlns:p14="http://schemas.microsoft.com/office/powerpoint/2010/main" val="2910357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11" name="Chart 10">
            <a:extLst>
              <a:ext uri="{FF2B5EF4-FFF2-40B4-BE49-F238E27FC236}">
                <a16:creationId xmlns:a16="http://schemas.microsoft.com/office/drawing/2014/main" id="{83266BF9-D7B4-A04D-B367-663CAA3AA877}"/>
              </a:ext>
            </a:extLst>
          </p:cNvPr>
          <p:cNvGraphicFramePr/>
          <p:nvPr>
            <p:extLst>
              <p:ext uri="{D42A27DB-BD31-4B8C-83A1-F6EECF244321}">
                <p14:modId xmlns:p14="http://schemas.microsoft.com/office/powerpoint/2010/main" val="28871949"/>
              </p:ext>
            </p:extLst>
          </p:nvPr>
        </p:nvGraphicFramePr>
        <p:xfrm>
          <a:off x="1611114" y="864551"/>
          <a:ext cx="6533264" cy="37385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64234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286540"/>
            <a:ext cx="8520600" cy="2765400"/>
          </a:xfrm>
          <a:prstGeom prst="rect">
            <a:avLst/>
          </a:prstGeom>
        </p:spPr>
        <p:txBody>
          <a:bodyPr spcFirstLastPara="1" wrap="square" lIns="91425" tIns="91425" rIns="91425" bIns="91425" anchor="t" anchorCtr="0">
            <a:noAutofit/>
          </a:bodyPr>
          <a:lstStyle/>
          <a:p>
            <a:r>
              <a:rPr lang="en-PH" dirty="0">
                <a:solidFill>
                  <a:schemeClr val="bg1"/>
                </a:solidFill>
              </a:rPr>
              <a:t>Acquiring a new automated library system and creating the online bibliographic records of their library collection to facilitate easy access and retrieval (e.g. consistency of the records; converting their classification scheme from DDC to LC);</a:t>
            </a:r>
          </a:p>
          <a:p>
            <a:r>
              <a:rPr lang="en-PH" dirty="0">
                <a:solidFill>
                  <a:schemeClr val="bg1"/>
                </a:solidFill>
              </a:rPr>
              <a:t>Digitization plans;</a:t>
            </a:r>
          </a:p>
          <a:p>
            <a:r>
              <a:rPr lang="en-PH" dirty="0">
                <a:solidFill>
                  <a:schemeClr val="bg1"/>
                </a:solidFill>
              </a:rPr>
              <a:t>Increasing the volume of their library collection;</a:t>
            </a:r>
          </a:p>
          <a:p>
            <a:r>
              <a:rPr lang="en-PH" dirty="0">
                <a:solidFill>
                  <a:schemeClr val="bg1"/>
                </a:solidFill>
              </a:rPr>
              <a:t>Training their librarian catalogers with new trends;</a:t>
            </a:r>
          </a:p>
          <a:p>
            <a:r>
              <a:rPr lang="en-PH" dirty="0">
                <a:solidFill>
                  <a:schemeClr val="bg1"/>
                </a:solidFill>
              </a:rPr>
              <a:t>Open to the possibility of conducting some cataloging-related trainings and workshops;</a:t>
            </a:r>
          </a:p>
          <a:p>
            <a:r>
              <a:rPr lang="en-PH" dirty="0">
                <a:solidFill>
                  <a:schemeClr val="bg1"/>
                </a:solidFill>
              </a:rPr>
              <a:t>Interest on establishing a union catalog.</a:t>
            </a:r>
          </a:p>
          <a:p>
            <a:pPr marL="285750" indent="-285750">
              <a:spcAft>
                <a:spcPts val="1600"/>
              </a:spcAft>
            </a:pPr>
            <a:endParaRPr lang="en-PH" dirty="0">
              <a:solidFill>
                <a:schemeClr val="bg1"/>
              </a:solidFill>
            </a:endParaRPr>
          </a:p>
          <a:p>
            <a:pPr marL="285750" indent="-285750">
              <a:spcAft>
                <a:spcPts val="1600"/>
              </a:spcAft>
            </a:pPr>
            <a:endParaRPr lang="en-PH"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6" y="905435"/>
            <a:ext cx="2590800" cy="400110"/>
          </a:xfrm>
          <a:prstGeom prst="rect">
            <a:avLst/>
          </a:prstGeom>
          <a:noFill/>
        </p:spPr>
        <p:txBody>
          <a:bodyPr wrap="square" rtlCol="0">
            <a:spAutoFit/>
          </a:bodyPr>
          <a:lstStyle/>
          <a:p>
            <a:r>
              <a:rPr lang="en-US" sz="2000" dirty="0">
                <a:solidFill>
                  <a:schemeClr val="bg1"/>
                </a:solidFill>
              </a:rPr>
              <a:t>Future Plans</a:t>
            </a:r>
          </a:p>
        </p:txBody>
      </p:sp>
    </p:spTree>
    <p:extLst>
      <p:ext uri="{BB962C8B-B14F-4D97-AF65-F5344CB8AC3E}">
        <p14:creationId xmlns:p14="http://schemas.microsoft.com/office/powerpoint/2010/main" val="788325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316701"/>
            <a:ext cx="8520600"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With the advent of technology as well as the introduction of various cataloging standards and other guidelines to ensure consistency of the bibliographic records and the cataloging work in general, librarian catalogers find themselves struggling and challenged on how to adopt these kind of standards and make them work from their respective ends. </a:t>
            </a:r>
          </a:p>
          <a:p>
            <a:pPr marL="285750" indent="-285750">
              <a:spcAft>
                <a:spcPts val="1600"/>
              </a:spcAft>
            </a:pPr>
            <a:r>
              <a:rPr lang="en-PH" dirty="0">
                <a:solidFill>
                  <a:schemeClr val="bg1"/>
                </a:solidFill>
              </a:rPr>
              <a:t>Kazakhstani librarians were also faced by the same challenges not only on adopting a more Western approach to this work but also the use of native language. </a:t>
            </a:r>
          </a:p>
          <a:p>
            <a:pPr marL="285750" indent="-285750">
              <a:spcAft>
                <a:spcPts val="1600"/>
              </a:spcAft>
            </a:pPr>
            <a:r>
              <a:rPr lang="en-PH" dirty="0">
                <a:solidFill>
                  <a:schemeClr val="bg1"/>
                </a:solidFill>
              </a:rPr>
              <a:t>Kazakhstani librarians remains open to various possibilities and opportunities to learn and improve their cataloging work. </a:t>
            </a:r>
          </a:p>
          <a:p>
            <a:pPr marL="285750" indent="-285750">
              <a:spcAft>
                <a:spcPts val="1600"/>
              </a:spcAft>
            </a:pPr>
            <a:endParaRPr lang="en-PH"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6" y="905435"/>
            <a:ext cx="2590800" cy="523220"/>
          </a:xfrm>
          <a:prstGeom prst="rect">
            <a:avLst/>
          </a:prstGeom>
          <a:noFill/>
        </p:spPr>
        <p:txBody>
          <a:bodyPr wrap="square" rtlCol="0">
            <a:spAutoFit/>
          </a:bodyPr>
          <a:lstStyle/>
          <a:p>
            <a:r>
              <a:rPr lang="en-US" sz="2800" dirty="0">
                <a:solidFill>
                  <a:schemeClr val="bg1"/>
                </a:solidFill>
              </a:rPr>
              <a:t>Conclusions</a:t>
            </a:r>
          </a:p>
        </p:txBody>
      </p:sp>
    </p:spTree>
    <p:extLst>
      <p:ext uri="{BB962C8B-B14F-4D97-AF65-F5344CB8AC3E}">
        <p14:creationId xmlns:p14="http://schemas.microsoft.com/office/powerpoint/2010/main" val="342850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F35A5-DD7D-194D-B9E1-71A48FC8FDAF}"/>
              </a:ext>
            </a:extLst>
          </p:cNvPr>
          <p:cNvSpPr>
            <a:spLocks noGrp="1"/>
          </p:cNvSpPr>
          <p:nvPr>
            <p:ph type="title"/>
          </p:nvPr>
        </p:nvSpPr>
        <p:spPr/>
        <p:txBody>
          <a:bodyPr/>
          <a:lstStyle/>
          <a:p>
            <a:r>
              <a:rPr lang="en-US" dirty="0">
                <a:solidFill>
                  <a:schemeClr val="bg1"/>
                </a:solidFill>
              </a:rPr>
              <a:t>Talking Points</a:t>
            </a:r>
          </a:p>
        </p:txBody>
      </p:sp>
      <p:sp>
        <p:nvSpPr>
          <p:cNvPr id="3" name="Text Placeholder 2">
            <a:extLst>
              <a:ext uri="{FF2B5EF4-FFF2-40B4-BE49-F238E27FC236}">
                <a16:creationId xmlns:a16="http://schemas.microsoft.com/office/drawing/2014/main" id="{0F0A2449-F802-C441-9459-AEEB499D4F68}"/>
              </a:ext>
            </a:extLst>
          </p:cNvPr>
          <p:cNvSpPr>
            <a:spLocks noGrp="1"/>
          </p:cNvSpPr>
          <p:nvPr>
            <p:ph type="body" idx="13"/>
          </p:nvPr>
        </p:nvSpPr>
        <p:spPr/>
        <p:txBody>
          <a:bodyPr/>
          <a:lstStyle/>
          <a:p>
            <a:r>
              <a:rPr lang="en-US" dirty="0">
                <a:solidFill>
                  <a:schemeClr val="bg1"/>
                </a:solidFill>
              </a:rPr>
              <a:t>Introduction</a:t>
            </a:r>
          </a:p>
          <a:p>
            <a:r>
              <a:rPr lang="en-US" dirty="0">
                <a:solidFill>
                  <a:schemeClr val="bg1"/>
                </a:solidFill>
              </a:rPr>
              <a:t>Objectives</a:t>
            </a:r>
          </a:p>
          <a:p>
            <a:r>
              <a:rPr lang="en-US" dirty="0">
                <a:solidFill>
                  <a:schemeClr val="bg1"/>
                </a:solidFill>
              </a:rPr>
              <a:t>Some related cataloging practices studies</a:t>
            </a:r>
          </a:p>
          <a:p>
            <a:r>
              <a:rPr lang="en-US" dirty="0">
                <a:solidFill>
                  <a:schemeClr val="bg1"/>
                </a:solidFill>
              </a:rPr>
              <a:t>Cataloging Practices in the CIS countries</a:t>
            </a:r>
          </a:p>
          <a:p>
            <a:r>
              <a:rPr lang="en-US" dirty="0">
                <a:solidFill>
                  <a:schemeClr val="bg1"/>
                </a:solidFill>
              </a:rPr>
              <a:t>Methodology</a:t>
            </a:r>
          </a:p>
          <a:p>
            <a:endParaRPr lang="en-US" dirty="0">
              <a:solidFill>
                <a:schemeClr val="bg1"/>
              </a:solidFill>
            </a:endParaRPr>
          </a:p>
        </p:txBody>
      </p:sp>
      <p:sp>
        <p:nvSpPr>
          <p:cNvPr id="4" name="Text Placeholder 3">
            <a:extLst>
              <a:ext uri="{FF2B5EF4-FFF2-40B4-BE49-F238E27FC236}">
                <a16:creationId xmlns:a16="http://schemas.microsoft.com/office/drawing/2014/main" id="{CCEAFE24-F50B-B947-A605-64C2709CB1E9}"/>
              </a:ext>
            </a:extLst>
          </p:cNvPr>
          <p:cNvSpPr>
            <a:spLocks noGrp="1"/>
          </p:cNvSpPr>
          <p:nvPr>
            <p:ph type="body" idx="14"/>
          </p:nvPr>
        </p:nvSpPr>
        <p:spPr>
          <a:xfrm>
            <a:off x="4311600" y="1516605"/>
            <a:ext cx="4448982" cy="2765400"/>
          </a:xfrm>
        </p:spPr>
        <p:txBody>
          <a:bodyPr/>
          <a:lstStyle/>
          <a:p>
            <a:r>
              <a:rPr lang="en-US" dirty="0">
                <a:solidFill>
                  <a:schemeClr val="bg1"/>
                </a:solidFill>
              </a:rPr>
              <a:t>Results and Discussions</a:t>
            </a:r>
          </a:p>
          <a:p>
            <a:pPr lvl="1"/>
            <a:r>
              <a:rPr lang="en-US" dirty="0">
                <a:solidFill>
                  <a:schemeClr val="bg1"/>
                </a:solidFill>
              </a:rPr>
              <a:t>Profile of Selected KZ Libraries</a:t>
            </a:r>
          </a:p>
          <a:p>
            <a:pPr lvl="1"/>
            <a:r>
              <a:rPr lang="en-PH" i="1" dirty="0">
                <a:solidFill>
                  <a:schemeClr val="bg1"/>
                </a:solidFill>
              </a:rPr>
              <a:t>The ILS and the Library Catalog</a:t>
            </a:r>
            <a:endParaRPr lang="en-PH" dirty="0">
              <a:solidFill>
                <a:schemeClr val="bg1"/>
              </a:solidFill>
            </a:endParaRPr>
          </a:p>
          <a:p>
            <a:pPr lvl="1"/>
            <a:r>
              <a:rPr lang="en-PH" i="1" dirty="0">
                <a:solidFill>
                  <a:schemeClr val="bg1"/>
                </a:solidFill>
              </a:rPr>
              <a:t>Cataloging Standards</a:t>
            </a:r>
            <a:endParaRPr lang="en-PH" dirty="0">
              <a:solidFill>
                <a:schemeClr val="bg1"/>
              </a:solidFill>
            </a:endParaRPr>
          </a:p>
          <a:p>
            <a:pPr lvl="1"/>
            <a:r>
              <a:rPr lang="en-PH" i="1" dirty="0">
                <a:solidFill>
                  <a:schemeClr val="bg1"/>
                </a:solidFill>
              </a:rPr>
              <a:t>Cataloging Practices and Future Plans</a:t>
            </a:r>
          </a:p>
          <a:p>
            <a:pPr lvl="1"/>
            <a:endParaRPr lang="en-US" dirty="0">
              <a:solidFill>
                <a:schemeClr val="bg1"/>
              </a:solidFill>
            </a:endParaRPr>
          </a:p>
          <a:p>
            <a:r>
              <a:rPr lang="en-PH" dirty="0">
                <a:solidFill>
                  <a:schemeClr val="bg1"/>
                </a:solidFill>
              </a:rPr>
              <a:t>Conclusion and Recommendations</a:t>
            </a:r>
            <a:endParaRPr lang="en-US" dirty="0">
              <a:solidFill>
                <a:schemeClr val="bg1"/>
              </a:solidFill>
            </a:endParaRPr>
          </a:p>
        </p:txBody>
      </p:sp>
    </p:spTree>
    <p:extLst>
      <p:ext uri="{BB962C8B-B14F-4D97-AF65-F5344CB8AC3E}">
        <p14:creationId xmlns:p14="http://schemas.microsoft.com/office/powerpoint/2010/main" val="3360872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16737"/>
            <a:ext cx="8520600"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A follow-up study be conducted covering a bigger number of Kazakhstani libraries and changes and trends that have been done;</a:t>
            </a:r>
          </a:p>
          <a:p>
            <a:pPr marL="285750" indent="-285750">
              <a:spcAft>
                <a:spcPts val="1600"/>
              </a:spcAft>
            </a:pPr>
            <a:r>
              <a:rPr lang="en-PH" dirty="0">
                <a:solidFill>
                  <a:schemeClr val="bg1"/>
                </a:solidFill>
              </a:rPr>
              <a:t>A similar or related study on the metadata librarianship</a:t>
            </a:r>
          </a:p>
          <a:p>
            <a:pPr marL="285750" indent="-285750">
              <a:spcAft>
                <a:spcPts val="1600"/>
              </a:spcAft>
            </a:pPr>
            <a:r>
              <a:rPr lang="en-PH" dirty="0">
                <a:solidFill>
                  <a:schemeClr val="bg1"/>
                </a:solidFill>
              </a:rPr>
              <a:t>A collaborative project/program for training of libraries in cataloging trends in Kazakhstan</a:t>
            </a:r>
          </a:p>
          <a:p>
            <a:pPr marL="285750" indent="-285750">
              <a:spcAft>
                <a:spcPts val="1600"/>
              </a:spcAft>
            </a:pPr>
            <a:r>
              <a:rPr lang="en-PH" dirty="0">
                <a:solidFill>
                  <a:schemeClr val="bg1"/>
                </a:solidFill>
              </a:rPr>
              <a:t>Creation of a union catalog </a:t>
            </a:r>
          </a:p>
          <a:p>
            <a:pPr marL="285750" indent="-285750">
              <a:spcAft>
                <a:spcPts val="1600"/>
              </a:spcAft>
            </a:pPr>
            <a:r>
              <a:rPr lang="en-PH" dirty="0">
                <a:solidFill>
                  <a:schemeClr val="bg1"/>
                </a:solidFill>
              </a:rPr>
              <a:t>Creation of a unified cataloging standard / guidelines for CIS countries</a:t>
            </a:r>
          </a:p>
          <a:p>
            <a:pPr marL="285750" indent="-285750">
              <a:spcAft>
                <a:spcPts val="1600"/>
              </a:spcAft>
            </a:pPr>
            <a:endParaRPr lang="en-PH" dirty="0">
              <a:solidFill>
                <a:schemeClr val="bg1"/>
              </a:solidFill>
            </a:endParaRPr>
          </a:p>
          <a:p>
            <a:pPr marL="285750" indent="-285750">
              <a:spcAft>
                <a:spcPts val="1600"/>
              </a:spcAft>
            </a:pPr>
            <a:endParaRPr lang="en-PH"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5" y="905435"/>
            <a:ext cx="3236259" cy="523220"/>
          </a:xfrm>
          <a:prstGeom prst="rect">
            <a:avLst/>
          </a:prstGeom>
          <a:noFill/>
        </p:spPr>
        <p:txBody>
          <a:bodyPr wrap="square" rtlCol="0">
            <a:spAutoFit/>
          </a:bodyPr>
          <a:lstStyle/>
          <a:p>
            <a:r>
              <a:rPr lang="en-US" sz="2800" dirty="0">
                <a:solidFill>
                  <a:schemeClr val="bg1"/>
                </a:solidFill>
              </a:rPr>
              <a:t>Recommendations</a:t>
            </a:r>
          </a:p>
        </p:txBody>
      </p:sp>
    </p:spTree>
    <p:extLst>
      <p:ext uri="{BB962C8B-B14F-4D97-AF65-F5344CB8AC3E}">
        <p14:creationId xmlns:p14="http://schemas.microsoft.com/office/powerpoint/2010/main" val="2438164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16737"/>
            <a:ext cx="8520600" cy="2765400"/>
          </a:xfrm>
          <a:prstGeom prst="rect">
            <a:avLst/>
          </a:prstGeom>
        </p:spPr>
        <p:txBody>
          <a:bodyPr spcFirstLastPara="1" wrap="square" lIns="91425" tIns="91425" rIns="91425" bIns="91425" anchor="t" anchorCtr="0">
            <a:noAutofit/>
          </a:bodyPr>
          <a:lstStyle/>
          <a:p>
            <a:pPr marL="114300" indent="0">
              <a:buNone/>
            </a:pPr>
            <a:r>
              <a:rPr lang="en-US" sz="1000" dirty="0" err="1">
                <a:solidFill>
                  <a:schemeClr val="bg1"/>
                </a:solidFill>
              </a:rPr>
              <a:t>Bakhturina</a:t>
            </a:r>
            <a:r>
              <a:rPr lang="en-US" sz="1000" dirty="0">
                <a:solidFill>
                  <a:schemeClr val="bg1"/>
                </a:solidFill>
              </a:rPr>
              <a:t>, T. (2016). SIBID standards at the beginning of the XXI century: updating and expanding information. </a:t>
            </a:r>
            <a:r>
              <a:rPr lang="en-US" sz="1000" i="1" dirty="0">
                <a:solidFill>
                  <a:schemeClr val="bg1"/>
                </a:solidFill>
              </a:rPr>
              <a:t>Scientific and Technical Libraries.</a:t>
            </a:r>
            <a:r>
              <a:rPr lang="en-US" sz="1000" dirty="0">
                <a:solidFill>
                  <a:schemeClr val="bg1"/>
                </a:solidFill>
              </a:rPr>
              <a:t>, </a:t>
            </a:r>
          </a:p>
          <a:p>
            <a:pPr marL="114300" indent="0">
              <a:buNone/>
            </a:pPr>
            <a:r>
              <a:rPr lang="en-US" sz="1000" dirty="0">
                <a:solidFill>
                  <a:schemeClr val="bg1"/>
                </a:solidFill>
              </a:rPr>
              <a:t>	(5), 59–76. Retrieved from https://</a:t>
            </a:r>
            <a:r>
              <a:rPr lang="en-US" sz="1000" dirty="0" err="1">
                <a:solidFill>
                  <a:schemeClr val="bg1"/>
                </a:solidFill>
              </a:rPr>
              <a:t>doi.org</a:t>
            </a:r>
            <a:r>
              <a:rPr lang="en-US" sz="1000" dirty="0">
                <a:solidFill>
                  <a:schemeClr val="bg1"/>
                </a:solidFill>
              </a:rPr>
              <a:t>/10.33186/1027-3689-2016-5-59-76</a:t>
            </a:r>
            <a:endParaRPr lang="en-PH" sz="1000" dirty="0">
              <a:solidFill>
                <a:schemeClr val="bg1"/>
              </a:solidFill>
            </a:endParaRPr>
          </a:p>
          <a:p>
            <a:pPr marL="114300" indent="0">
              <a:buNone/>
            </a:pPr>
            <a:r>
              <a:rPr lang="en-US" sz="1000" dirty="0">
                <a:solidFill>
                  <a:schemeClr val="bg1"/>
                </a:solidFill>
              </a:rPr>
              <a:t>Hider, P. (2014). Contemporary Cataloging Policy and Practice in Australian Libraries. </a:t>
            </a:r>
            <a:r>
              <a:rPr lang="en-US" sz="1000" i="1" dirty="0">
                <a:solidFill>
                  <a:schemeClr val="bg1"/>
                </a:solidFill>
              </a:rPr>
              <a:t>Australian Academic &amp; Research Libraries</a:t>
            </a:r>
            <a:r>
              <a:rPr lang="en-US" sz="1000" dirty="0">
                <a:solidFill>
                  <a:schemeClr val="bg1"/>
                </a:solidFill>
              </a:rPr>
              <a:t>, </a:t>
            </a:r>
            <a:r>
              <a:rPr lang="en-US" sz="1000" i="1" dirty="0">
                <a:solidFill>
                  <a:schemeClr val="bg1"/>
                </a:solidFill>
              </a:rPr>
              <a:t>45</a:t>
            </a:r>
            <a:r>
              <a:rPr lang="en-US" sz="1000" dirty="0">
                <a:solidFill>
                  <a:schemeClr val="bg1"/>
                </a:solidFill>
              </a:rPr>
              <a:t>(3), 193–204. </a:t>
            </a:r>
          </a:p>
          <a:p>
            <a:pPr marL="114300" indent="0">
              <a:buNone/>
            </a:pPr>
            <a:r>
              <a:rPr lang="en-US" sz="1000" dirty="0">
                <a:solidFill>
                  <a:schemeClr val="bg1"/>
                </a:solidFill>
              </a:rPr>
              <a:t>	https://</a:t>
            </a:r>
            <a:r>
              <a:rPr lang="en-US" sz="1000" dirty="0" err="1">
                <a:solidFill>
                  <a:schemeClr val="bg1"/>
                </a:solidFill>
              </a:rPr>
              <a:t>doi.org</a:t>
            </a:r>
            <a:r>
              <a:rPr lang="en-US" sz="1000" dirty="0">
                <a:solidFill>
                  <a:schemeClr val="bg1"/>
                </a:solidFill>
              </a:rPr>
              <a:t>/10.1080/00048623.2014.920568</a:t>
            </a:r>
            <a:endParaRPr lang="en-PH" sz="1000" dirty="0">
              <a:solidFill>
                <a:schemeClr val="bg1"/>
              </a:solidFill>
            </a:endParaRPr>
          </a:p>
          <a:p>
            <a:pPr marL="114300" indent="0">
              <a:buNone/>
            </a:pPr>
            <a:r>
              <a:rPr lang="en-US" sz="1000" dirty="0" err="1">
                <a:solidFill>
                  <a:schemeClr val="bg1"/>
                </a:solidFill>
              </a:rPr>
              <a:t>Husic</a:t>
            </a:r>
            <a:r>
              <a:rPr lang="en-US" sz="1000" dirty="0">
                <a:solidFill>
                  <a:schemeClr val="bg1"/>
                </a:solidFill>
              </a:rPr>
              <a:t>, G. (2008). Orthographic reforms in the former Soviet Union: some implications for serials and internet resource catalogers. </a:t>
            </a:r>
            <a:r>
              <a:rPr lang="en-US" sz="1000" i="1" dirty="0">
                <a:solidFill>
                  <a:schemeClr val="bg1"/>
                </a:solidFill>
              </a:rPr>
              <a:t>Slavic East </a:t>
            </a:r>
          </a:p>
          <a:p>
            <a:pPr marL="114300" indent="0">
              <a:buNone/>
            </a:pPr>
            <a:r>
              <a:rPr lang="en-US" sz="1000" i="1" dirty="0">
                <a:solidFill>
                  <a:schemeClr val="bg1"/>
                </a:solidFill>
              </a:rPr>
              <a:t>	European Information Resources ISSN: 1522-8886</a:t>
            </a:r>
            <a:r>
              <a:rPr lang="en-US" sz="1000" dirty="0">
                <a:solidFill>
                  <a:schemeClr val="bg1"/>
                </a:solidFill>
              </a:rPr>
              <a:t>, </a:t>
            </a:r>
            <a:r>
              <a:rPr lang="en-US" sz="1000" i="1" dirty="0">
                <a:solidFill>
                  <a:schemeClr val="bg1"/>
                </a:solidFill>
              </a:rPr>
              <a:t>2</a:t>
            </a:r>
            <a:r>
              <a:rPr lang="en-US" sz="1000" dirty="0">
                <a:solidFill>
                  <a:schemeClr val="bg1"/>
                </a:solidFill>
              </a:rPr>
              <a:t>(2), 35–46. https://</a:t>
            </a:r>
            <a:r>
              <a:rPr lang="en-US" sz="1000" dirty="0" err="1">
                <a:solidFill>
                  <a:schemeClr val="bg1"/>
                </a:solidFill>
              </a:rPr>
              <a:t>doi.org</a:t>
            </a:r>
            <a:r>
              <a:rPr lang="en-US" sz="1000" dirty="0">
                <a:solidFill>
                  <a:schemeClr val="bg1"/>
                </a:solidFill>
              </a:rPr>
              <a:t>/10.1300/J167v02n02</a:t>
            </a:r>
            <a:endParaRPr lang="en-PH" sz="1000" dirty="0">
              <a:solidFill>
                <a:schemeClr val="bg1"/>
              </a:solidFill>
            </a:endParaRPr>
          </a:p>
          <a:p>
            <a:pPr marL="114300" indent="0">
              <a:buNone/>
            </a:pPr>
            <a:r>
              <a:rPr lang="en-US" sz="1000" dirty="0" err="1">
                <a:solidFill>
                  <a:schemeClr val="bg1"/>
                </a:solidFill>
              </a:rPr>
              <a:t>Jajko</a:t>
            </a:r>
            <a:r>
              <a:rPr lang="en-US" sz="1000" dirty="0">
                <a:solidFill>
                  <a:schemeClr val="bg1"/>
                </a:solidFill>
              </a:rPr>
              <a:t>, E. A. (1993). Cataloging of Middle Eastern materials (Arabic, Persian, and Turkish). </a:t>
            </a:r>
            <a:r>
              <a:rPr lang="en-US" sz="1000" i="1" dirty="0">
                <a:solidFill>
                  <a:schemeClr val="bg1"/>
                </a:solidFill>
              </a:rPr>
              <a:t>Cataloging &amp; Classification Quarterly</a:t>
            </a:r>
            <a:r>
              <a:rPr lang="en-US" sz="1000" dirty="0">
                <a:solidFill>
                  <a:schemeClr val="bg1"/>
                </a:solidFill>
              </a:rPr>
              <a:t>, </a:t>
            </a:r>
            <a:r>
              <a:rPr lang="en-US" sz="1000" i="1" dirty="0">
                <a:solidFill>
                  <a:schemeClr val="bg1"/>
                </a:solidFill>
              </a:rPr>
              <a:t>17</a:t>
            </a:r>
            <a:r>
              <a:rPr lang="en-US" sz="1000" dirty="0">
                <a:solidFill>
                  <a:schemeClr val="bg1"/>
                </a:solidFill>
              </a:rPr>
              <a:t>(1–2), 133–148.</a:t>
            </a:r>
            <a:endParaRPr lang="en-PH" sz="1000" dirty="0">
              <a:solidFill>
                <a:schemeClr val="bg1"/>
              </a:solidFill>
            </a:endParaRPr>
          </a:p>
          <a:p>
            <a:pPr marL="114300" indent="0">
              <a:buNone/>
            </a:pPr>
            <a:r>
              <a:rPr lang="en-US" sz="1000" dirty="0">
                <a:solidFill>
                  <a:schemeClr val="bg1"/>
                </a:solidFill>
              </a:rPr>
              <a:t>Joachim, M. (2010). Issues and problems in cataloging the languages of the world. </a:t>
            </a:r>
            <a:r>
              <a:rPr lang="en-US" sz="1000" i="1" dirty="0">
                <a:solidFill>
                  <a:schemeClr val="bg1"/>
                </a:solidFill>
              </a:rPr>
              <a:t>Cataloging &amp; Classification Quarterly</a:t>
            </a:r>
            <a:r>
              <a:rPr lang="en-US" sz="1000" dirty="0">
                <a:solidFill>
                  <a:schemeClr val="bg1"/>
                </a:solidFill>
              </a:rPr>
              <a:t>, </a:t>
            </a:r>
            <a:r>
              <a:rPr lang="en-US" sz="1000" i="1" dirty="0">
                <a:solidFill>
                  <a:schemeClr val="bg1"/>
                </a:solidFill>
              </a:rPr>
              <a:t>17</a:t>
            </a:r>
            <a:r>
              <a:rPr lang="en-US" sz="1000" dirty="0">
                <a:solidFill>
                  <a:schemeClr val="bg1"/>
                </a:solidFill>
              </a:rPr>
              <a:t>(1–2), 1–14.</a:t>
            </a:r>
            <a:endParaRPr lang="en-PH" sz="1000" dirty="0">
              <a:solidFill>
                <a:schemeClr val="bg1"/>
              </a:solidFill>
            </a:endParaRPr>
          </a:p>
          <a:p>
            <a:pPr marL="114300" indent="0">
              <a:buNone/>
            </a:pPr>
            <a:r>
              <a:rPr lang="en-US" sz="1000" dirty="0">
                <a:solidFill>
                  <a:schemeClr val="bg1"/>
                </a:solidFill>
              </a:rPr>
              <a:t>Ma, J. (2009). Metadata in ARL libraries: A survey of metadata practices. </a:t>
            </a:r>
            <a:r>
              <a:rPr lang="en-US" sz="1000" i="1" dirty="0">
                <a:solidFill>
                  <a:schemeClr val="bg1"/>
                </a:solidFill>
              </a:rPr>
              <a:t>Journal of Library Metadata</a:t>
            </a:r>
            <a:r>
              <a:rPr lang="en-US" sz="1000" dirty="0">
                <a:solidFill>
                  <a:schemeClr val="bg1"/>
                </a:solidFill>
              </a:rPr>
              <a:t>, </a:t>
            </a:r>
            <a:r>
              <a:rPr lang="en-US" sz="1000" i="1" dirty="0">
                <a:solidFill>
                  <a:schemeClr val="bg1"/>
                </a:solidFill>
              </a:rPr>
              <a:t>9</a:t>
            </a:r>
            <a:r>
              <a:rPr lang="en-US" sz="1000" dirty="0">
                <a:solidFill>
                  <a:schemeClr val="bg1"/>
                </a:solidFill>
              </a:rPr>
              <a:t>(1–2), 1–14. </a:t>
            </a:r>
          </a:p>
          <a:p>
            <a:pPr marL="114300" indent="0">
              <a:buNone/>
            </a:pPr>
            <a:r>
              <a:rPr lang="en-US" sz="1000" dirty="0">
                <a:solidFill>
                  <a:schemeClr val="bg1"/>
                </a:solidFill>
              </a:rPr>
              <a:t>	https://</a:t>
            </a:r>
            <a:r>
              <a:rPr lang="en-US" sz="1000" dirty="0" err="1">
                <a:solidFill>
                  <a:schemeClr val="bg1"/>
                </a:solidFill>
              </a:rPr>
              <a:t>doi.org</a:t>
            </a:r>
            <a:r>
              <a:rPr lang="en-US" sz="1000" dirty="0">
                <a:solidFill>
                  <a:schemeClr val="bg1"/>
                </a:solidFill>
              </a:rPr>
              <a:t>/10.1080/19386380903094977</a:t>
            </a:r>
            <a:endParaRPr lang="en-PH" sz="1000" dirty="0">
              <a:solidFill>
                <a:schemeClr val="bg1"/>
              </a:solidFill>
            </a:endParaRPr>
          </a:p>
          <a:p>
            <a:pPr marL="114300" indent="0">
              <a:buNone/>
            </a:pPr>
            <a:r>
              <a:rPr lang="en-US" sz="1000" dirty="0">
                <a:solidFill>
                  <a:schemeClr val="bg1"/>
                </a:solidFill>
              </a:rPr>
              <a:t>Muhammad Khalid, H., Mahmood, K., &amp; </a:t>
            </a:r>
            <a:r>
              <a:rPr lang="en-US" sz="1000" dirty="0" err="1">
                <a:solidFill>
                  <a:schemeClr val="bg1"/>
                </a:solidFill>
              </a:rPr>
              <a:t>Willson</a:t>
            </a:r>
            <a:r>
              <a:rPr lang="en-US" sz="1000" dirty="0">
                <a:solidFill>
                  <a:schemeClr val="bg1"/>
                </a:solidFill>
              </a:rPr>
              <a:t>, J. (1997). Cataloging practice in university </a:t>
            </a:r>
            <a:r>
              <a:rPr lang="en-US" sz="1000" dirty="0" err="1">
                <a:solidFill>
                  <a:schemeClr val="bg1"/>
                </a:solidFill>
              </a:rPr>
              <a:t>libraries:A</a:t>
            </a:r>
            <a:r>
              <a:rPr lang="en-US" sz="1000" dirty="0">
                <a:solidFill>
                  <a:schemeClr val="bg1"/>
                </a:solidFill>
              </a:rPr>
              <a:t> comparison of three developing countries </a:t>
            </a:r>
          </a:p>
          <a:p>
            <a:pPr marL="114300" indent="0">
              <a:buNone/>
            </a:pPr>
            <a:r>
              <a:rPr lang="en-US" sz="1000" dirty="0">
                <a:solidFill>
                  <a:schemeClr val="bg1"/>
                </a:solidFill>
              </a:rPr>
              <a:t>	(Pakistan, Malaysia, Saudi Arabia). </a:t>
            </a:r>
            <a:r>
              <a:rPr lang="en-US" sz="1000" i="1" dirty="0">
                <a:solidFill>
                  <a:schemeClr val="bg1"/>
                </a:solidFill>
              </a:rPr>
              <a:t>Library Review</a:t>
            </a:r>
            <a:r>
              <a:rPr lang="en-US" sz="1000" dirty="0">
                <a:solidFill>
                  <a:schemeClr val="bg1"/>
                </a:solidFill>
              </a:rPr>
              <a:t>, </a:t>
            </a:r>
            <a:r>
              <a:rPr lang="en-US" sz="1000" i="1" dirty="0">
                <a:solidFill>
                  <a:schemeClr val="bg1"/>
                </a:solidFill>
              </a:rPr>
              <a:t>46</a:t>
            </a:r>
            <a:r>
              <a:rPr lang="en-US" sz="1000" dirty="0">
                <a:solidFill>
                  <a:schemeClr val="bg1"/>
                </a:solidFill>
              </a:rPr>
              <a:t>(5), 328–338. https://</a:t>
            </a:r>
            <a:r>
              <a:rPr lang="en-US" sz="1000" dirty="0" err="1">
                <a:solidFill>
                  <a:schemeClr val="bg1"/>
                </a:solidFill>
              </a:rPr>
              <a:t>doi.org</a:t>
            </a:r>
            <a:r>
              <a:rPr lang="en-US" sz="1000" dirty="0">
                <a:solidFill>
                  <a:schemeClr val="bg1"/>
                </a:solidFill>
              </a:rPr>
              <a:t>/10.1108/00242539710178461</a:t>
            </a:r>
            <a:endParaRPr lang="en-PH" sz="1000" dirty="0">
              <a:solidFill>
                <a:schemeClr val="bg1"/>
              </a:solidFill>
            </a:endParaRPr>
          </a:p>
          <a:p>
            <a:pPr marL="114300" indent="0">
              <a:buNone/>
            </a:pPr>
            <a:r>
              <a:rPr lang="en-US" sz="1000" dirty="0" err="1">
                <a:solidFill>
                  <a:schemeClr val="bg1"/>
                </a:solidFill>
              </a:rPr>
              <a:t>Tukubayeva</a:t>
            </a:r>
            <a:r>
              <a:rPr lang="en-US" sz="1000" dirty="0">
                <a:solidFill>
                  <a:schemeClr val="bg1"/>
                </a:solidFill>
              </a:rPr>
              <a:t>, K. (2018). Bibliographic description of documents in the historical context. </a:t>
            </a:r>
            <a:r>
              <a:rPr lang="en-US" sz="1000" i="1" dirty="0">
                <a:solidFill>
                  <a:schemeClr val="bg1"/>
                </a:solidFill>
              </a:rPr>
              <a:t>Proceedings of the 7th International Conference on </a:t>
            </a:r>
          </a:p>
          <a:p>
            <a:pPr marL="114300" indent="0">
              <a:buNone/>
            </a:pPr>
            <a:r>
              <a:rPr lang="en-US" sz="1000" i="1" dirty="0">
                <a:solidFill>
                  <a:schemeClr val="bg1"/>
                </a:solidFill>
              </a:rPr>
              <a:t>	Emerging Global Trends in University Library Development (Library Connect 2018)</a:t>
            </a:r>
            <a:r>
              <a:rPr lang="en-US" sz="1000" dirty="0">
                <a:solidFill>
                  <a:schemeClr val="bg1"/>
                </a:solidFill>
              </a:rPr>
              <a:t>, 107–114.</a:t>
            </a:r>
            <a:endParaRPr lang="en-PH" sz="1000" dirty="0">
              <a:solidFill>
                <a:schemeClr val="bg1"/>
              </a:solidFill>
            </a:endParaRPr>
          </a:p>
          <a:p>
            <a:pPr marL="114300" indent="0">
              <a:buNone/>
            </a:pPr>
            <a:r>
              <a:rPr lang="en-US" sz="1000" dirty="0">
                <a:solidFill>
                  <a:schemeClr val="bg1"/>
                </a:solidFill>
              </a:rPr>
              <a:t>Walter, M. (2010). Central Asian cataloging. </a:t>
            </a:r>
            <a:r>
              <a:rPr lang="en-US" sz="1000" i="1" dirty="0">
                <a:solidFill>
                  <a:schemeClr val="bg1"/>
                </a:solidFill>
              </a:rPr>
              <a:t>Cataloging &amp; Classification Quarterly</a:t>
            </a:r>
            <a:r>
              <a:rPr lang="en-US" sz="1000" dirty="0">
                <a:solidFill>
                  <a:schemeClr val="bg1"/>
                </a:solidFill>
              </a:rPr>
              <a:t>, </a:t>
            </a:r>
            <a:r>
              <a:rPr lang="en-US" sz="1000" i="1" dirty="0">
                <a:solidFill>
                  <a:schemeClr val="bg1"/>
                </a:solidFill>
              </a:rPr>
              <a:t>17</a:t>
            </a:r>
            <a:r>
              <a:rPr lang="en-US" sz="1000" dirty="0">
                <a:solidFill>
                  <a:schemeClr val="bg1"/>
                </a:solidFill>
              </a:rPr>
              <a:t>(1–2), 149–158.</a:t>
            </a:r>
            <a:endParaRPr lang="en-PH" sz="1000" dirty="0">
              <a:solidFill>
                <a:schemeClr val="bg1"/>
              </a:solidFill>
            </a:endParaRPr>
          </a:p>
          <a:p>
            <a:pPr marL="114300" indent="0">
              <a:buNone/>
            </a:pPr>
            <a:r>
              <a:rPr lang="en-PH" sz="1000" dirty="0">
                <a:solidFill>
                  <a:schemeClr val="bg1"/>
                </a:solidFill>
              </a:rPr>
              <a:t>Virtual Resources Association. (2017). ﻿</a:t>
            </a:r>
            <a:r>
              <a:rPr lang="en-PH" sz="1000" i="1" dirty="0">
                <a:solidFill>
                  <a:schemeClr val="bg1"/>
                </a:solidFill>
              </a:rPr>
              <a:t>Cataloging and metadata practices survey report. </a:t>
            </a:r>
            <a:r>
              <a:rPr lang="en-PH" sz="1000" dirty="0">
                <a:solidFill>
                  <a:schemeClr val="bg1"/>
                </a:solidFill>
                <a:hlinkClick r:id="rId3"/>
              </a:rPr>
              <a:t>http://vraweb.org/wp-</a:t>
            </a:r>
            <a:endParaRPr lang="en-PH" sz="1000" dirty="0">
              <a:solidFill>
                <a:schemeClr val="bg1"/>
              </a:solidFill>
            </a:endParaRPr>
          </a:p>
          <a:p>
            <a:pPr marL="114300" indent="0">
              <a:buNone/>
            </a:pPr>
            <a:r>
              <a:rPr lang="en-PH" sz="1000" dirty="0">
                <a:solidFill>
                  <a:schemeClr val="bg1"/>
                </a:solidFill>
              </a:rPr>
              <a:t>	content/uploads/2018/02/</a:t>
            </a:r>
            <a:r>
              <a:rPr lang="en-PH" sz="1000" dirty="0" err="1">
                <a:solidFill>
                  <a:schemeClr val="bg1"/>
                </a:solidFill>
              </a:rPr>
              <a:t>VRACatalogingandMetadataSurveyAnalysis_final.pdf</a:t>
            </a:r>
            <a:endParaRPr lang="en-PH" sz="1000" dirty="0">
              <a:solidFill>
                <a:schemeClr val="bg1"/>
              </a:solidFill>
            </a:endParaRPr>
          </a:p>
          <a:p>
            <a:pPr marL="0" indent="0">
              <a:spcAft>
                <a:spcPts val="1600"/>
              </a:spcAft>
              <a:buNone/>
            </a:pPr>
            <a:endParaRPr lang="en-PH" sz="1000"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5" y="905435"/>
            <a:ext cx="3236259" cy="523220"/>
          </a:xfrm>
          <a:prstGeom prst="rect">
            <a:avLst/>
          </a:prstGeom>
          <a:noFill/>
        </p:spPr>
        <p:txBody>
          <a:bodyPr wrap="square" rtlCol="0">
            <a:spAutoFit/>
          </a:bodyPr>
          <a:lstStyle/>
          <a:p>
            <a:r>
              <a:rPr lang="en-US" sz="2800" dirty="0">
                <a:solidFill>
                  <a:schemeClr val="bg1"/>
                </a:solidFill>
              </a:rPr>
              <a:t>References</a:t>
            </a:r>
          </a:p>
        </p:txBody>
      </p:sp>
    </p:spTree>
    <p:extLst>
      <p:ext uri="{BB962C8B-B14F-4D97-AF65-F5344CB8AC3E}">
        <p14:creationId xmlns:p14="http://schemas.microsoft.com/office/powerpoint/2010/main" val="23870969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8320" y="1447619"/>
            <a:ext cx="7130998" cy="1838643"/>
          </a:xfrm>
        </p:spPr>
        <p:txBody>
          <a:bodyPr/>
          <a:lstStyle/>
          <a:p>
            <a:br>
              <a:rPr lang="en-PH" sz="2800" b="1" dirty="0">
                <a:solidFill>
                  <a:schemeClr val="bg1"/>
                </a:solidFill>
              </a:rPr>
            </a:br>
            <a:br>
              <a:rPr lang="en-PH" sz="2800" b="1" dirty="0">
                <a:solidFill>
                  <a:schemeClr val="bg1"/>
                </a:solidFill>
              </a:rPr>
            </a:br>
            <a:br>
              <a:rPr lang="en-PH" sz="2800" b="1" dirty="0">
                <a:solidFill>
                  <a:schemeClr val="bg1"/>
                </a:solidFill>
              </a:rPr>
            </a:br>
            <a:br>
              <a:rPr lang="en-PH" sz="2800" b="1" dirty="0">
                <a:solidFill>
                  <a:schemeClr val="bg1"/>
                </a:solidFill>
              </a:rPr>
            </a:br>
            <a:r>
              <a:rPr lang="en-PH" sz="2800" b="1" dirty="0">
                <a:solidFill>
                  <a:schemeClr val="bg1"/>
                </a:solidFill>
              </a:rPr>
              <a:t>Thank you for listening!</a:t>
            </a:r>
            <a:br>
              <a:rPr lang="en-PH" sz="2800" b="1" dirty="0">
                <a:solidFill>
                  <a:schemeClr val="bg1"/>
                </a:solidFill>
              </a:rPr>
            </a:br>
            <a:br>
              <a:rPr lang="en-PH" dirty="0">
                <a:solidFill>
                  <a:schemeClr val="bg1"/>
                </a:solidFill>
              </a:rPr>
            </a:br>
            <a:r>
              <a:rPr lang="en-PH" sz="2400" b="1" dirty="0">
                <a:solidFill>
                  <a:schemeClr val="bg1"/>
                </a:solidFill>
              </a:rPr>
              <a:t>April </a:t>
            </a:r>
            <a:r>
              <a:rPr lang="en-PH" sz="2400" b="1" dirty="0" err="1">
                <a:solidFill>
                  <a:schemeClr val="bg1"/>
                </a:solidFill>
              </a:rPr>
              <a:t>Manabat</a:t>
            </a:r>
            <a:br>
              <a:rPr lang="en-PH" sz="1800" b="1" dirty="0">
                <a:solidFill>
                  <a:schemeClr val="bg1"/>
                </a:solidFill>
              </a:rPr>
            </a:br>
            <a:r>
              <a:rPr lang="en-PH" sz="1400" i="1" dirty="0">
                <a:solidFill>
                  <a:schemeClr val="bg1"/>
                </a:solidFill>
              </a:rPr>
              <a:t>Expert Librarian</a:t>
            </a:r>
            <a:br>
              <a:rPr lang="en-PH" sz="1400" i="1" dirty="0">
                <a:solidFill>
                  <a:schemeClr val="bg1"/>
                </a:solidFill>
              </a:rPr>
            </a:br>
            <a:r>
              <a:rPr lang="en-PH" sz="1400" i="1" dirty="0">
                <a:solidFill>
                  <a:schemeClr val="bg1"/>
                </a:solidFill>
              </a:rPr>
              <a:t>Nazarbayev University</a:t>
            </a:r>
            <a:br>
              <a:rPr lang="en-PH" sz="1400" i="1" dirty="0">
                <a:solidFill>
                  <a:schemeClr val="bg1"/>
                </a:solidFill>
              </a:rPr>
            </a:br>
            <a:r>
              <a:rPr lang="en-PH" sz="1400" i="1" dirty="0">
                <a:solidFill>
                  <a:schemeClr val="bg1"/>
                </a:solidFill>
              </a:rPr>
              <a:t>Nur-Sultan, Kazakhstan</a:t>
            </a:r>
            <a:br>
              <a:rPr lang="en-PH" sz="1400" i="1" dirty="0">
                <a:solidFill>
                  <a:schemeClr val="bg1"/>
                </a:solidFill>
              </a:rPr>
            </a:br>
            <a:r>
              <a:rPr lang="en-PH" sz="1400" i="1" dirty="0" err="1">
                <a:solidFill>
                  <a:schemeClr val="bg1"/>
                </a:solidFill>
              </a:rPr>
              <a:t>april.manabat@nu.edu.kz</a:t>
            </a:r>
            <a:br>
              <a:rPr lang="en-PH" sz="1800" b="1" dirty="0">
                <a:solidFill>
                  <a:schemeClr val="bg1"/>
                </a:solidFill>
              </a:rPr>
            </a:br>
            <a:br>
              <a:rPr lang="en-PH" dirty="0">
                <a:solidFill>
                  <a:schemeClr val="bg1"/>
                </a:solidFill>
              </a:rPr>
            </a:br>
            <a:r>
              <a:rPr lang="en-PH" sz="1100" b="1" dirty="0">
                <a:solidFill>
                  <a:schemeClr val="bg1"/>
                </a:solidFill>
              </a:rPr>
              <a:t>University Library at a New Stage of Social Communications Development</a:t>
            </a:r>
            <a:br>
              <a:rPr lang="en-PH" sz="1100" b="1" dirty="0">
                <a:solidFill>
                  <a:schemeClr val="bg1"/>
                </a:solidFill>
              </a:rPr>
            </a:br>
            <a:r>
              <a:rPr lang="en-PH" sz="1100" b="1" dirty="0">
                <a:solidFill>
                  <a:schemeClr val="bg1"/>
                </a:solidFill>
              </a:rPr>
              <a:t>(</a:t>
            </a:r>
            <a:r>
              <a:rPr lang="en-PH" sz="1100" b="1" dirty="0" err="1">
                <a:solidFill>
                  <a:schemeClr val="bg1"/>
                </a:solidFill>
              </a:rPr>
              <a:t>UniLibNSD</a:t>
            </a:r>
            <a:r>
              <a:rPr lang="en-PH" sz="1100" b="1" dirty="0">
                <a:solidFill>
                  <a:schemeClr val="bg1"/>
                </a:solidFill>
              </a:rPr>
              <a:t>) International Conference</a:t>
            </a:r>
            <a:br>
              <a:rPr lang="en-PH" sz="1100" b="1" dirty="0">
                <a:solidFill>
                  <a:schemeClr val="bg1"/>
                </a:solidFill>
              </a:rPr>
            </a:br>
            <a:r>
              <a:rPr lang="en-PH" sz="1100" b="1" dirty="0">
                <a:solidFill>
                  <a:schemeClr val="bg1"/>
                </a:solidFill>
              </a:rPr>
              <a:t>7-8 October 2021</a:t>
            </a:r>
            <a:br>
              <a:rPr lang="en-PH" dirty="0">
                <a:solidFill>
                  <a:schemeClr val="bg1"/>
                </a:solidFill>
              </a:rPr>
            </a:br>
            <a:endParaRPr lang="ru-RU" dirty="0">
              <a:solidFill>
                <a:schemeClr val="bg1"/>
              </a:solidFill>
            </a:endParaRPr>
          </a:p>
        </p:txBody>
      </p:sp>
    </p:spTree>
    <p:extLst>
      <p:ext uri="{BB962C8B-B14F-4D97-AF65-F5344CB8AC3E}">
        <p14:creationId xmlns:p14="http://schemas.microsoft.com/office/powerpoint/2010/main" val="110527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502024" y="1565938"/>
            <a:ext cx="8139952"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Cataloging and classifying material are performed to facilitate easy access and retrieval of library collections. </a:t>
            </a:r>
          </a:p>
          <a:p>
            <a:pPr marL="285750" indent="-285750">
              <a:spcAft>
                <a:spcPts val="1600"/>
              </a:spcAft>
            </a:pPr>
            <a:r>
              <a:rPr lang="en-PH" dirty="0">
                <a:solidFill>
                  <a:schemeClr val="bg1"/>
                </a:solidFill>
              </a:rPr>
              <a:t>Kazakhstani librarians still posits a considerable interest in this task. </a:t>
            </a:r>
          </a:p>
          <a:p>
            <a:pPr marL="285750" indent="-285750">
              <a:spcAft>
                <a:spcPts val="1600"/>
              </a:spcAft>
            </a:pPr>
            <a:r>
              <a:rPr lang="en-PH" dirty="0">
                <a:solidFill>
                  <a:schemeClr val="bg1"/>
                </a:solidFill>
              </a:rPr>
              <a:t>Most libraries in Kazakhstan based their cataloging practices on SIBID and Russian cataloging standards which needs to be updated and upgraded to reflect international changes and trends in creating bibliographic records (</a:t>
            </a:r>
            <a:r>
              <a:rPr lang="en-PH" dirty="0" err="1">
                <a:solidFill>
                  <a:schemeClr val="bg1"/>
                </a:solidFill>
              </a:rPr>
              <a:t>Bakhturina</a:t>
            </a:r>
            <a:r>
              <a:rPr lang="en-PH" dirty="0">
                <a:solidFill>
                  <a:schemeClr val="bg1"/>
                </a:solidFill>
              </a:rPr>
              <a:t>, 2016; </a:t>
            </a:r>
            <a:r>
              <a:rPr lang="en-PH" dirty="0" err="1">
                <a:solidFill>
                  <a:schemeClr val="bg1"/>
                </a:solidFill>
              </a:rPr>
              <a:t>Tukubayeva</a:t>
            </a:r>
            <a:r>
              <a:rPr lang="en-PH" dirty="0">
                <a:solidFill>
                  <a:schemeClr val="bg1"/>
                </a:solidFill>
              </a:rPr>
              <a:t>, 2018). </a:t>
            </a:r>
          </a:p>
          <a:p>
            <a:pPr marL="285750" indent="-285750">
              <a:spcAft>
                <a:spcPts val="1600"/>
              </a:spcAft>
            </a:pPr>
            <a:r>
              <a:rPr lang="en-PH" dirty="0">
                <a:solidFill>
                  <a:schemeClr val="bg1"/>
                </a:solidFill>
              </a:rPr>
              <a:t>Technology as a tool to facilitate easy access and retrieval. </a:t>
            </a:r>
          </a:p>
          <a:p>
            <a:pPr marL="0" indent="0">
              <a:spcAft>
                <a:spcPts val="1600"/>
              </a:spcAft>
              <a:buNone/>
            </a:pPr>
            <a:endParaRPr lang="en-US" dirty="0">
              <a:solidFill>
                <a:schemeClr val="bg1"/>
              </a:solidFill>
            </a:endParaRPr>
          </a:p>
          <a:p>
            <a:pPr marL="0" indent="0">
              <a:spcAft>
                <a:spcPts val="1600"/>
              </a:spcAft>
              <a:buNone/>
            </a:pPr>
            <a:endParaRPr lang="en-PH" dirty="0">
              <a:solidFill>
                <a:schemeClr val="bg1"/>
              </a:solidFill>
            </a:endParaRPr>
          </a:p>
          <a:p>
            <a:pPr marL="0" lvl="0" indent="0">
              <a:spcAft>
                <a:spcPts val="1600"/>
              </a:spcAft>
              <a:buNone/>
            </a:pPr>
            <a:endParaRPr lang="en-PH"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Introduction</a:t>
            </a:r>
            <a:endParaRPr dirty="0">
              <a:solidFill>
                <a:schemeClr val="bg1"/>
              </a:solidFill>
            </a:endParaRPr>
          </a:p>
        </p:txBody>
      </p:sp>
    </p:spTree>
    <p:extLst>
      <p:ext uri="{BB962C8B-B14F-4D97-AF65-F5344CB8AC3E}">
        <p14:creationId xmlns:p14="http://schemas.microsoft.com/office/powerpoint/2010/main" val="23849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502024" y="1565938"/>
            <a:ext cx="8139952"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To determine the existing cataloging practices and policies among selected libraries in Kazakhstan;</a:t>
            </a:r>
          </a:p>
          <a:p>
            <a:pPr marL="285750" indent="-285750">
              <a:spcAft>
                <a:spcPts val="1600"/>
              </a:spcAft>
            </a:pPr>
            <a:r>
              <a:rPr lang="en-PH" dirty="0">
                <a:solidFill>
                  <a:schemeClr val="bg1"/>
                </a:solidFill>
              </a:rPr>
              <a:t>To identify the different ways on how Kazakhstani libraries are dealing with bibliographic records and metadata;</a:t>
            </a:r>
          </a:p>
          <a:p>
            <a:pPr marL="285750" indent="-285750">
              <a:spcAft>
                <a:spcPts val="1600"/>
              </a:spcAft>
            </a:pPr>
            <a:r>
              <a:rPr lang="en-PH" dirty="0">
                <a:solidFill>
                  <a:schemeClr val="bg1"/>
                </a:solidFill>
              </a:rPr>
              <a:t>To know how are they coping with the changing user behaviors and the emerging trends in the field of metadata librarianship. </a:t>
            </a:r>
          </a:p>
          <a:p>
            <a:pPr marL="285750" indent="-285750">
              <a:spcAft>
                <a:spcPts val="1600"/>
              </a:spcAft>
            </a:pPr>
            <a:r>
              <a:rPr lang="en-PH" dirty="0">
                <a:solidFill>
                  <a:schemeClr val="bg1"/>
                </a:solidFill>
              </a:rPr>
              <a:t>To examine the various ways on how to further improve the skills in cataloging and classification in the digital era.</a:t>
            </a:r>
          </a:p>
          <a:p>
            <a:pPr marL="0" lvl="0" indent="0">
              <a:spcAft>
                <a:spcPts val="1600"/>
              </a:spcAft>
              <a:buNone/>
            </a:pPr>
            <a:endParaRPr lang="en-PH"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Objectives</a:t>
            </a:r>
            <a:endParaRPr dirty="0">
              <a:solidFill>
                <a:schemeClr val="bg1"/>
              </a:solidFill>
            </a:endParaRPr>
          </a:p>
        </p:txBody>
      </p:sp>
    </p:spTree>
    <p:extLst>
      <p:ext uri="{BB962C8B-B14F-4D97-AF65-F5344CB8AC3E}">
        <p14:creationId xmlns:p14="http://schemas.microsoft.com/office/powerpoint/2010/main" val="2232513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502024" y="1565938"/>
            <a:ext cx="8139952" cy="2765400"/>
          </a:xfrm>
          <a:prstGeom prst="rect">
            <a:avLst/>
          </a:prstGeom>
        </p:spPr>
        <p:txBody>
          <a:bodyPr spcFirstLastPara="1" wrap="square" lIns="91425" tIns="91425" rIns="91425" bIns="91425" anchor="t" anchorCtr="0">
            <a:noAutofit/>
          </a:bodyPr>
          <a:lstStyle/>
          <a:p>
            <a:pPr marL="285750" indent="-285750">
              <a:spcAft>
                <a:spcPts val="1600"/>
              </a:spcAft>
            </a:pPr>
            <a:r>
              <a:rPr lang="en-PH" sz="1600" b="1" dirty="0">
                <a:solidFill>
                  <a:schemeClr val="bg1"/>
                </a:solidFill>
              </a:rPr>
              <a:t>Embracing metadata librarianship with the evolution of digital collections and the changing user needs </a:t>
            </a:r>
            <a:r>
              <a:rPr lang="en-PH" sz="1600" dirty="0">
                <a:solidFill>
                  <a:schemeClr val="bg1"/>
                </a:solidFill>
              </a:rPr>
              <a:t>(Ma, 2009 / SPEC Kit 298: Metadata)</a:t>
            </a:r>
          </a:p>
          <a:p>
            <a:pPr marL="285750" indent="-285750">
              <a:spcAft>
                <a:spcPts val="1600"/>
              </a:spcAft>
            </a:pPr>
            <a:r>
              <a:rPr lang="en-PH" sz="1600" b="1" dirty="0">
                <a:solidFill>
                  <a:schemeClr val="bg1"/>
                </a:solidFill>
              </a:rPr>
              <a:t>Embracing new trends </a:t>
            </a:r>
            <a:r>
              <a:rPr lang="en-PH" sz="1600" dirty="0">
                <a:solidFill>
                  <a:schemeClr val="bg1"/>
                </a:solidFill>
              </a:rPr>
              <a:t>in the field such as metadata librarianship and believed that new skills were still needed on creating bibliographic descriptions of materials (Virtual Resources Association, 2017)</a:t>
            </a:r>
          </a:p>
          <a:p>
            <a:pPr marL="285750" indent="-285750">
              <a:spcAft>
                <a:spcPts val="1600"/>
              </a:spcAft>
            </a:pPr>
            <a:r>
              <a:rPr lang="en-PH" sz="1600" dirty="0">
                <a:solidFill>
                  <a:schemeClr val="bg1"/>
                </a:solidFill>
              </a:rPr>
              <a:t>Catalogers still find </a:t>
            </a:r>
            <a:r>
              <a:rPr lang="en-PH" sz="1600" b="1" dirty="0">
                <a:solidFill>
                  <a:schemeClr val="bg1"/>
                </a:solidFill>
              </a:rPr>
              <a:t>the need to create records of online resources </a:t>
            </a:r>
            <a:r>
              <a:rPr lang="en-PH" sz="1600" dirty="0">
                <a:solidFill>
                  <a:schemeClr val="bg1"/>
                </a:solidFill>
              </a:rPr>
              <a:t>despite a growing interest of creating and maintaining merged catalogues or bibliographic databases (Hider, 2014).</a:t>
            </a: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Cataloging Practices and Policies</a:t>
            </a:r>
            <a:endParaRPr dirty="0">
              <a:solidFill>
                <a:schemeClr val="bg1"/>
              </a:solidFill>
            </a:endParaRPr>
          </a:p>
        </p:txBody>
      </p:sp>
    </p:spTree>
    <p:extLst>
      <p:ext uri="{BB962C8B-B14F-4D97-AF65-F5344CB8AC3E}">
        <p14:creationId xmlns:p14="http://schemas.microsoft.com/office/powerpoint/2010/main" val="824498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r>
              <a:rPr lang="en-PH" sz="1600" dirty="0">
                <a:solidFill>
                  <a:schemeClr val="bg1"/>
                </a:solidFill>
              </a:rPr>
              <a:t>Various similarities and differences of cataloging practices in universities from Pakistan, Malaysia, and Saudi Arabia; </a:t>
            </a:r>
            <a:r>
              <a:rPr lang="en-PH" sz="1600" b="1" dirty="0">
                <a:solidFill>
                  <a:schemeClr val="bg1"/>
                </a:solidFill>
              </a:rPr>
              <a:t>Overall uniformity</a:t>
            </a:r>
            <a:r>
              <a:rPr lang="en-PH" sz="1600" dirty="0">
                <a:solidFill>
                  <a:schemeClr val="bg1"/>
                </a:solidFill>
              </a:rPr>
              <a:t> with regards to cataloging tools can be used as </a:t>
            </a:r>
            <a:r>
              <a:rPr lang="en-PH" sz="1600" b="1" dirty="0">
                <a:solidFill>
                  <a:schemeClr val="bg1"/>
                </a:solidFill>
              </a:rPr>
              <a:t>a starting point for an international library cooperative cataloging activity </a:t>
            </a:r>
            <a:r>
              <a:rPr lang="en-PH" sz="1600" dirty="0">
                <a:solidFill>
                  <a:schemeClr val="bg1"/>
                </a:solidFill>
              </a:rPr>
              <a:t>(Muhammad Khalid, Mahmood, &amp; </a:t>
            </a:r>
            <a:r>
              <a:rPr lang="en-PH" sz="1600" dirty="0" err="1">
                <a:solidFill>
                  <a:schemeClr val="bg1"/>
                </a:solidFill>
              </a:rPr>
              <a:t>Willson</a:t>
            </a:r>
            <a:r>
              <a:rPr lang="en-PH" sz="1600" dirty="0">
                <a:solidFill>
                  <a:schemeClr val="bg1"/>
                </a:solidFill>
              </a:rPr>
              <a:t>, 1997). </a:t>
            </a:r>
          </a:p>
          <a:p>
            <a:endParaRPr lang="en-PH" sz="1600" dirty="0">
              <a:solidFill>
                <a:schemeClr val="bg1"/>
              </a:solidFill>
            </a:endParaRPr>
          </a:p>
          <a:p>
            <a:r>
              <a:rPr lang="en-PH" sz="1600" dirty="0">
                <a:solidFill>
                  <a:schemeClr val="bg1"/>
                </a:solidFill>
              </a:rPr>
              <a:t>Aside from languages issues, poor bibliographic publication issues, name authority problems, problems with descriptive cataloging such as lack of chief sources of information, uniform titles, and copyright dates, inadequacy of subject headings and classification schedules, transliterations, as well as backlogs and cooperative cataloging should also be addressed (Joachim, 2010). </a:t>
            </a:r>
          </a:p>
          <a:p>
            <a:endParaRPr lang="en-PH" sz="1600" dirty="0">
              <a:solidFill>
                <a:schemeClr val="bg1"/>
              </a:solidFill>
            </a:endParaRP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Cataloging Practices and Policies</a:t>
            </a:r>
            <a:endParaRPr dirty="0">
              <a:solidFill>
                <a:schemeClr val="bg1"/>
              </a:solidFill>
            </a:endParaRPr>
          </a:p>
        </p:txBody>
      </p:sp>
    </p:spTree>
    <p:extLst>
      <p:ext uri="{BB962C8B-B14F-4D97-AF65-F5344CB8AC3E}">
        <p14:creationId xmlns:p14="http://schemas.microsoft.com/office/powerpoint/2010/main" val="654749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r>
              <a:rPr lang="en-PH" sz="1600" dirty="0">
                <a:solidFill>
                  <a:schemeClr val="bg1"/>
                </a:solidFill>
              </a:rPr>
              <a:t>Linguistic turmoil on </a:t>
            </a:r>
            <a:r>
              <a:rPr lang="en-PH" sz="1600" b="1" dirty="0">
                <a:solidFill>
                  <a:schemeClr val="bg1"/>
                </a:solidFill>
              </a:rPr>
              <a:t>describing “exotic” languages </a:t>
            </a:r>
            <a:r>
              <a:rPr lang="en-PH" sz="1600" dirty="0">
                <a:solidFill>
                  <a:schemeClr val="bg1"/>
                </a:solidFill>
              </a:rPr>
              <a:t>such as Serbo-Croatian (Cyrillic) and Turkic languages (</a:t>
            </a:r>
            <a:r>
              <a:rPr lang="en-PH" sz="1600" dirty="0" err="1">
                <a:solidFill>
                  <a:schemeClr val="bg1"/>
                </a:solidFill>
              </a:rPr>
              <a:t>Husic</a:t>
            </a:r>
            <a:r>
              <a:rPr lang="en-PH" sz="1600" dirty="0">
                <a:solidFill>
                  <a:schemeClr val="bg1"/>
                </a:solidFill>
              </a:rPr>
              <a:t>, 2008; </a:t>
            </a:r>
            <a:r>
              <a:rPr lang="en-PH" sz="1600" dirty="0" err="1">
                <a:solidFill>
                  <a:schemeClr val="bg1"/>
                </a:solidFill>
              </a:rPr>
              <a:t>Jajko</a:t>
            </a:r>
            <a:r>
              <a:rPr lang="en-PH" sz="1600" dirty="0">
                <a:solidFill>
                  <a:schemeClr val="bg1"/>
                </a:solidFill>
              </a:rPr>
              <a:t>, 1993; Walter, 2010). </a:t>
            </a:r>
          </a:p>
          <a:p>
            <a:pPr marL="114300" indent="0">
              <a:buNone/>
            </a:pPr>
            <a:endParaRPr lang="en-PH" sz="1600" dirty="0">
              <a:solidFill>
                <a:schemeClr val="bg1"/>
              </a:solidFill>
            </a:endParaRPr>
          </a:p>
          <a:p>
            <a:r>
              <a:rPr lang="en-PH" sz="1600" dirty="0">
                <a:solidFill>
                  <a:schemeClr val="bg1"/>
                </a:solidFill>
              </a:rPr>
              <a:t>Catalogers were left with little guidance on how to describe materials in Cyrillic languages as the standards such as the </a:t>
            </a:r>
            <a:r>
              <a:rPr lang="en-PH" sz="1600" b="1" dirty="0">
                <a:solidFill>
                  <a:schemeClr val="bg1"/>
                </a:solidFill>
              </a:rPr>
              <a:t>Anglo-American Cataloging Rules (AACR) and USMARC were designed for English or other western languages</a:t>
            </a:r>
            <a:r>
              <a:rPr lang="en-PH" sz="1600" dirty="0">
                <a:solidFill>
                  <a:schemeClr val="bg1"/>
                </a:solidFill>
              </a:rPr>
              <a:t> especially with regards to authority control and title changes (</a:t>
            </a:r>
            <a:r>
              <a:rPr lang="en-PH" sz="1600" dirty="0" err="1">
                <a:solidFill>
                  <a:schemeClr val="bg1"/>
                </a:solidFill>
              </a:rPr>
              <a:t>Husic</a:t>
            </a:r>
            <a:r>
              <a:rPr lang="en-PH" sz="1600" dirty="0">
                <a:solidFill>
                  <a:schemeClr val="bg1"/>
                </a:solidFill>
              </a:rPr>
              <a:t>, 2008). </a:t>
            </a:r>
          </a:p>
          <a:p>
            <a:endParaRPr lang="en-PH" sz="1600" dirty="0">
              <a:solidFill>
                <a:schemeClr val="bg1"/>
              </a:solidFill>
            </a:endParaRPr>
          </a:p>
          <a:p>
            <a:r>
              <a:rPr lang="en-PH" sz="1600" dirty="0">
                <a:solidFill>
                  <a:schemeClr val="bg1"/>
                </a:solidFill>
              </a:rPr>
              <a:t>Identity problems about </a:t>
            </a:r>
            <a:r>
              <a:rPr lang="en-PH" sz="1600" b="1" dirty="0">
                <a:solidFill>
                  <a:schemeClr val="bg1"/>
                </a:solidFill>
              </a:rPr>
              <a:t>cataloger working as bibliographer </a:t>
            </a:r>
            <a:r>
              <a:rPr lang="en-PH" sz="1600" dirty="0">
                <a:solidFill>
                  <a:schemeClr val="bg1"/>
                </a:solidFill>
              </a:rPr>
              <a:t>especially in the Middle East to cater to these languages (</a:t>
            </a:r>
            <a:r>
              <a:rPr lang="en-PH" sz="1600" dirty="0" err="1">
                <a:solidFill>
                  <a:schemeClr val="bg1"/>
                </a:solidFill>
              </a:rPr>
              <a:t>Jajko</a:t>
            </a:r>
            <a:r>
              <a:rPr lang="en-PH" sz="1600" dirty="0">
                <a:solidFill>
                  <a:schemeClr val="bg1"/>
                </a:solidFill>
              </a:rPr>
              <a:t>, 1993). </a:t>
            </a:r>
          </a:p>
          <a:p>
            <a:endParaRPr lang="en-PH" sz="1600" dirty="0">
              <a:solidFill>
                <a:schemeClr val="bg1"/>
              </a:solidFill>
            </a:endParaRPr>
          </a:p>
          <a:p>
            <a:endParaRPr lang="en-PH" sz="1600" dirty="0">
              <a:solidFill>
                <a:schemeClr val="bg1"/>
              </a:solidFill>
            </a:endParaRP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Cataloging Practices/Issues in CIS Countries</a:t>
            </a:r>
          </a:p>
        </p:txBody>
      </p:sp>
    </p:spTree>
    <p:extLst>
      <p:ext uri="{BB962C8B-B14F-4D97-AF65-F5344CB8AC3E}">
        <p14:creationId xmlns:p14="http://schemas.microsoft.com/office/powerpoint/2010/main" val="2550259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114300" indent="0">
              <a:buNone/>
            </a:pPr>
            <a:endParaRPr lang="en-PH" sz="1400" dirty="0">
              <a:solidFill>
                <a:schemeClr val="bg1"/>
              </a:solidFill>
            </a:endParaRPr>
          </a:p>
          <a:p>
            <a:r>
              <a:rPr lang="en-PH" sz="1400" dirty="0">
                <a:solidFill>
                  <a:schemeClr val="bg1"/>
                </a:solidFill>
              </a:rPr>
              <a:t>Problems such as </a:t>
            </a:r>
            <a:r>
              <a:rPr lang="en-PH" sz="1400" b="1" dirty="0">
                <a:solidFill>
                  <a:schemeClr val="bg1"/>
                </a:solidFill>
              </a:rPr>
              <a:t>lack of vernacular reference and bibliographical sources </a:t>
            </a:r>
            <a:r>
              <a:rPr lang="en-PH" sz="1400" dirty="0">
                <a:solidFill>
                  <a:schemeClr val="bg1"/>
                </a:solidFill>
              </a:rPr>
              <a:t>for assigning the creator or authority files, </a:t>
            </a:r>
            <a:r>
              <a:rPr lang="en-PH" sz="1400" dirty="0" err="1">
                <a:solidFill>
                  <a:schemeClr val="bg1"/>
                </a:solidFill>
              </a:rPr>
              <a:t>shelflisting</a:t>
            </a:r>
            <a:r>
              <a:rPr lang="en-PH" sz="1400" dirty="0">
                <a:solidFill>
                  <a:schemeClr val="bg1"/>
                </a:solidFill>
              </a:rPr>
              <a:t> and assigning cutter numbers, and the application of uniform titles for literary works (Walter, 2010).</a:t>
            </a:r>
          </a:p>
          <a:p>
            <a:pPr marL="114300" indent="0">
              <a:buNone/>
            </a:pPr>
            <a:endParaRPr lang="en-PH" sz="1400" dirty="0">
              <a:solidFill>
                <a:schemeClr val="bg1"/>
              </a:solidFill>
            </a:endParaRPr>
          </a:p>
          <a:p>
            <a:r>
              <a:rPr lang="en-PH" sz="1400" b="1" dirty="0">
                <a:solidFill>
                  <a:schemeClr val="bg1"/>
                </a:solidFill>
              </a:rPr>
              <a:t>Lack of consistency and specificity in the subject headings </a:t>
            </a:r>
            <a:r>
              <a:rPr lang="en-PH" sz="1400" dirty="0">
                <a:solidFill>
                  <a:schemeClr val="bg1"/>
                </a:solidFill>
              </a:rPr>
              <a:t>in addition to the adoption of new language of choice of some countries due to the breakup of the Soviet Union (Walter, 2010). </a:t>
            </a:r>
          </a:p>
          <a:p>
            <a:endParaRPr lang="en-PH" sz="1400" dirty="0">
              <a:solidFill>
                <a:schemeClr val="bg1"/>
              </a:solidFill>
            </a:endParaRPr>
          </a:p>
          <a:p>
            <a:r>
              <a:rPr lang="en-PH" sz="1400" dirty="0">
                <a:solidFill>
                  <a:schemeClr val="bg1"/>
                </a:solidFill>
              </a:rPr>
              <a:t>The importance of a </a:t>
            </a:r>
            <a:r>
              <a:rPr lang="en-PH" sz="1400" b="1" dirty="0">
                <a:solidFill>
                  <a:schemeClr val="bg1"/>
                </a:solidFill>
              </a:rPr>
              <a:t>unified approach to standardized cataloging practices</a:t>
            </a:r>
            <a:r>
              <a:rPr lang="en-PH" sz="1400" dirty="0">
                <a:solidFill>
                  <a:schemeClr val="bg1"/>
                </a:solidFill>
              </a:rPr>
              <a:t> as well as determining various ways of improving bibliographic description based on current trends. Kazakh libraries should also be open to such trends by gaining more knowledge and sharing best practices with foreign colleagues in the field (</a:t>
            </a:r>
            <a:r>
              <a:rPr lang="en-PH" sz="1400" dirty="0" err="1">
                <a:solidFill>
                  <a:schemeClr val="bg1"/>
                </a:solidFill>
              </a:rPr>
              <a:t>Tukubayeva</a:t>
            </a:r>
            <a:r>
              <a:rPr lang="en-PH" sz="1400" dirty="0">
                <a:solidFill>
                  <a:schemeClr val="bg1"/>
                </a:solidFill>
              </a:rPr>
              <a:t>, 2018).   </a:t>
            </a:r>
          </a:p>
          <a:p>
            <a:endParaRPr lang="en-PH" sz="1400" dirty="0">
              <a:solidFill>
                <a:schemeClr val="bg1"/>
              </a:solidFill>
            </a:endParaRPr>
          </a:p>
          <a:p>
            <a:endParaRPr lang="en-PH" sz="1400" dirty="0">
              <a:solidFill>
                <a:schemeClr val="bg1"/>
              </a:solidFill>
            </a:endParaRPr>
          </a:p>
          <a:p>
            <a:pPr marL="114300" indent="0">
              <a:buNone/>
            </a:pPr>
            <a:endParaRPr lang="en-PH" sz="1400" dirty="0">
              <a:solidFill>
                <a:schemeClr val="bg1"/>
              </a:solidFill>
            </a:endParaRPr>
          </a:p>
          <a:p>
            <a:endParaRPr lang="en-PH" sz="1400" dirty="0">
              <a:solidFill>
                <a:schemeClr val="bg1"/>
              </a:solidFill>
            </a:endParaRPr>
          </a:p>
          <a:p>
            <a:endParaRPr lang="en-PH" sz="1400" dirty="0">
              <a:solidFill>
                <a:schemeClr val="bg1"/>
              </a:solidFill>
            </a:endParaRPr>
          </a:p>
          <a:p>
            <a:pPr marL="285750" indent="-285750">
              <a:spcAft>
                <a:spcPts val="1600"/>
              </a:spcAft>
            </a:pPr>
            <a:endParaRPr lang="en-PH" sz="1400" dirty="0">
              <a:solidFill>
                <a:schemeClr val="bg1"/>
              </a:solidFill>
            </a:endParaRPr>
          </a:p>
          <a:p>
            <a:pPr marL="285750" indent="-285750">
              <a:spcAft>
                <a:spcPts val="1600"/>
              </a:spcAft>
            </a:pPr>
            <a:endParaRPr lang="en-PH" sz="14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Cataloging Practices/Issues in CIS Countries</a:t>
            </a:r>
          </a:p>
        </p:txBody>
      </p:sp>
    </p:spTree>
    <p:extLst>
      <p:ext uri="{BB962C8B-B14F-4D97-AF65-F5344CB8AC3E}">
        <p14:creationId xmlns:p14="http://schemas.microsoft.com/office/powerpoint/2010/main" val="1403919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r>
              <a:rPr lang="en-PH" sz="1600" dirty="0">
                <a:solidFill>
                  <a:schemeClr val="bg1"/>
                </a:solidFill>
              </a:rPr>
              <a:t>Descriptive approach</a:t>
            </a:r>
          </a:p>
          <a:p>
            <a:pPr marL="285750" indent="-285750">
              <a:spcAft>
                <a:spcPts val="1600"/>
              </a:spcAft>
            </a:pPr>
            <a:r>
              <a:rPr lang="en-PH" sz="1600" dirty="0">
                <a:solidFill>
                  <a:schemeClr val="bg1"/>
                </a:solidFill>
              </a:rPr>
              <a:t>9 out of 20 respondents from school, public, academic libraries</a:t>
            </a:r>
          </a:p>
          <a:p>
            <a:pPr marL="285750" indent="-285750">
              <a:spcAft>
                <a:spcPts val="1600"/>
              </a:spcAft>
            </a:pPr>
            <a:r>
              <a:rPr lang="en-PH" sz="1600" dirty="0">
                <a:solidFill>
                  <a:schemeClr val="bg1"/>
                </a:solidFill>
              </a:rPr>
              <a:t>21-item structured online questionnaire from Hider’s (2014) study with some modifications to suit the needs of the study</a:t>
            </a:r>
          </a:p>
          <a:p>
            <a:pPr marL="285750" indent="-285750">
              <a:spcAft>
                <a:spcPts val="1600"/>
              </a:spcAft>
            </a:pPr>
            <a:r>
              <a:rPr lang="en-PH" sz="1600" dirty="0">
                <a:solidFill>
                  <a:schemeClr val="bg1"/>
                </a:solidFill>
              </a:rPr>
              <a:t>Questions on ILS, OPAC, employing standards, experiences with cataloging online resources, perceptions on conducting cataloging-related trainings and seminars as well as the establishment of a union catalog</a:t>
            </a:r>
          </a:p>
          <a:p>
            <a:pPr marL="285750" indent="-285750">
              <a:spcAft>
                <a:spcPts val="1600"/>
              </a:spcAft>
            </a:pPr>
            <a:r>
              <a:rPr lang="en-PH" sz="1600" dirty="0">
                <a:solidFill>
                  <a:schemeClr val="bg1"/>
                </a:solidFill>
              </a:rPr>
              <a:t>Online survey in EN, KZ, and RU languages</a:t>
            </a: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Methodology</a:t>
            </a:r>
          </a:p>
        </p:txBody>
      </p:sp>
    </p:spTree>
    <p:extLst>
      <p:ext uri="{BB962C8B-B14F-4D97-AF65-F5344CB8AC3E}">
        <p14:creationId xmlns:p14="http://schemas.microsoft.com/office/powerpoint/2010/main" val="164032158"/>
      </p:ext>
    </p:extLst>
  </p:cSld>
  <p:clrMapOvr>
    <a:masterClrMapping/>
  </p:clrMapOvr>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1024</TotalTime>
  <Words>4460</Words>
  <Application>Microsoft Macintosh PowerPoint</Application>
  <PresentationFormat>On-screen Show (16:9)</PresentationFormat>
  <Paragraphs>220</Paragraphs>
  <Slides>22</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NU blue theme</vt:lpstr>
      <vt:lpstr>    Documenting the Cataloging Practices and Policies among Selected Libraries in Kazakhstan  April Manabat Expert Librarian Nazarbayev University Nur-Sultan, Kazakhstan  University Library at a New Stage of Social Communications Development (UniLibNSD) International Conference 7-8 October 2021 </vt:lpstr>
      <vt:lpstr>Talking Points</vt:lpstr>
      <vt:lpstr>Introduction</vt:lpstr>
      <vt:lpstr>Objectives</vt:lpstr>
      <vt:lpstr>Cataloging Practices and Policies</vt:lpstr>
      <vt:lpstr>Cataloging Practices and Policies</vt:lpstr>
      <vt:lpstr>Cataloging Practices/Issues in CIS Countries</vt:lpstr>
      <vt:lpstr>Cataloging Practices/Issues in CIS Countries</vt:lpstr>
      <vt:lpstr>Methodology</vt:lpstr>
      <vt:lpstr>Results and Discussions</vt:lpstr>
      <vt:lpstr>Results and Discussions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Thank you for listening!  April Manabat Expert Librarian Nazarbayev University Nur-Sultan, Kazakhstan april.manabat@nu.edu.kz  University Library at a New Stage of Social Communications Development (UniLibNSD) International Conference 7-8 October 2021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Ainur Abikenova</dc:creator>
  <cp:lastModifiedBy>April  R. Manabat</cp:lastModifiedBy>
  <cp:revision>41</cp:revision>
  <dcterms:modified xsi:type="dcterms:W3CDTF">2021-10-08T07:36:48Z</dcterms:modified>
</cp:coreProperties>
</file>