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1" r:id="rId2"/>
    <p:sldId id="282" r:id="rId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008" userDrawn="1">
          <p15:clr>
            <a:srgbClr val="A4A3A4"/>
          </p15:clr>
        </p15:guide>
        <p15:guide id="3" orient="horz" pos="3792" userDrawn="1">
          <p15:clr>
            <a:srgbClr val="A4A3A4"/>
          </p15:clr>
        </p15:guide>
        <p15:guide id="4" orient="horz" pos="1152" userDrawn="1">
          <p15:clr>
            <a:srgbClr val="A4A3A4"/>
          </p15:clr>
        </p15:guide>
        <p15:guide id="5" orient="horz" pos="3360" userDrawn="1">
          <p15:clr>
            <a:srgbClr val="A4A3A4"/>
          </p15:clr>
        </p15:guide>
        <p15:guide id="6" orient="horz" pos="3072" userDrawn="1">
          <p15:clr>
            <a:srgbClr val="A4A3A4"/>
          </p15:clr>
        </p15:guide>
        <p15:guide id="7" orient="horz" pos="864" userDrawn="1">
          <p15:clr>
            <a:srgbClr val="A4A3A4"/>
          </p15:clr>
        </p15:guide>
        <p15:guide id="8" orient="horz" pos="528" userDrawn="1">
          <p15:clr>
            <a:srgbClr val="A4A3A4"/>
          </p15:clr>
        </p15:guide>
        <p15:guide id="9" orient="horz" pos="2784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959" userDrawn="1">
          <p15:clr>
            <a:srgbClr val="A4A3A4"/>
          </p15:clr>
        </p15:guide>
        <p15:guide id="12" pos="7009" userDrawn="1">
          <p15:clr>
            <a:srgbClr val="A4A3A4"/>
          </p15:clr>
        </p15:guide>
        <p15:guide id="13" pos="6721" userDrawn="1">
          <p15:clr>
            <a:srgbClr val="A4A3A4"/>
          </p15:clr>
        </p15:guide>
        <p15:guide id="14" pos="6145" userDrawn="1">
          <p15:clr>
            <a:srgbClr val="A4A3A4"/>
          </p15:clr>
        </p15:guide>
        <p15:guide id="15" pos="3984" userDrawn="1">
          <p15:clr>
            <a:srgbClr val="A4A3A4"/>
          </p15:clr>
        </p15:guide>
        <p15:guide id="16" pos="527" userDrawn="1">
          <p15:clr>
            <a:srgbClr val="A4A3A4"/>
          </p15:clr>
        </p15:guide>
        <p15:guide id="17" pos="71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3" autoAdjust="0"/>
    <p:restoredTop sz="93899" autoAdjust="0"/>
  </p:normalViewPr>
  <p:slideViewPr>
    <p:cSldViewPr>
      <p:cViewPr varScale="1">
        <p:scale>
          <a:sx n="64" d="100"/>
          <a:sy n="64" d="100"/>
        </p:scale>
        <p:origin x="748" y="28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40"/>
        <p:guide pos="959"/>
        <p:guide pos="7009"/>
        <p:guide pos="6721"/>
        <p:guide pos="6145"/>
        <p:guide pos="3984"/>
        <p:guide pos="527"/>
        <p:guide pos="71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192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BDACDC-6E63-4272-B3AC-CCF5CA6029F9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119DBA-4540-49B3-8FA9-6259387ECF9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B379994-B797-4915-BB7A-12D6CEBDCA03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3B36274-F2B9-4C45-BBB4-0EDF4CD651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810" y="1371600"/>
            <a:ext cx="9146382" cy="3505200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809" y="4953000"/>
            <a:ext cx="8231744" cy="10668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C10C6A-66F6-4656-BD5A-C787A1F83051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86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8CAEA8-596E-4ADA-B5C6-8A4218D28579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22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754552" y="533400"/>
            <a:ext cx="1371957" cy="5592764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808" y="533400"/>
            <a:ext cx="8079305" cy="5592764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E9CDD9C-ADF0-4A8E-89D7-BECA34527CD0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B38E33-CD8D-468C-AC4D-8EE3547B20B6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22811" y="2514601"/>
            <a:ext cx="9146382" cy="2819400"/>
          </a:xfrm>
        </p:spPr>
        <p:txBody>
          <a:bodyPr rtlCol="0" anchor="b">
            <a:noAutofit/>
          </a:bodyPr>
          <a:lstStyle>
            <a:lvl1pPr algn="l" rtl="0">
              <a:defRPr sz="6600" b="0" i="0" cap="none" baseline="0"/>
            </a:lvl1pPr>
          </a:lstStyle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809" y="990600"/>
            <a:ext cx="8231744" cy="1143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9BE440-AB8F-40F9-B469-1A59D2545CD3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99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811" y="533400"/>
            <a:ext cx="9603701" cy="1143000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811" y="1828800"/>
            <a:ext cx="4646362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77099" y="1828800"/>
            <a:ext cx="4649412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3F9309-2CCA-4BCE-9CC0-3EE77B52DCAB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9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811" y="533400"/>
            <a:ext cx="9603701" cy="11430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811" y="1828800"/>
            <a:ext cx="464636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811" y="2667000"/>
            <a:ext cx="464636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80150" y="1828800"/>
            <a:ext cx="464636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80150" y="2667000"/>
            <a:ext cx="464636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18821A-9448-46F0-B6E1-E60F48BE7F0B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2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544A87-C71B-4A39-B170-2D8A98D13A99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70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47BFD6-90C6-43D7-BD59-197B56E94537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01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831" y="2590800"/>
            <a:ext cx="3277453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831" y="4648200"/>
            <a:ext cx="3277453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181362" y="838200"/>
            <a:ext cx="6173809" cy="5181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8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861E71-FD8E-41DA-B28B-6587873E4DD2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28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831" y="2590800"/>
            <a:ext cx="3277453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831" y="4648200"/>
            <a:ext cx="3277453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Рисунок 3"/>
          <p:cNvSpPr>
            <a:spLocks noGrp="1"/>
          </p:cNvSpPr>
          <p:nvPr>
            <p:ph type="pic" idx="1"/>
          </p:nvPr>
        </p:nvSpPr>
        <p:spPr>
          <a:xfrm>
            <a:off x="5486241" y="836610"/>
            <a:ext cx="5868929" cy="518319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pic>
        <p:nvPicPr>
          <p:cNvPr id="9" name="Рисунок 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142" y="458788"/>
            <a:ext cx="6627951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6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811" y="533400"/>
            <a:ext cx="9603701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/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811" y="1828800"/>
            <a:ext cx="96037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 уровень</a:t>
            </a:r>
          </a:p>
          <a:p>
            <a:pPr lvl="6" rtl="0"/>
            <a:r>
              <a:rPr lang="ru-RU" dirty="0"/>
              <a:t>Седьмой уровень</a:t>
            </a:r>
          </a:p>
          <a:p>
            <a:pPr lvl="7" rtl="0"/>
            <a:r>
              <a:rPr lang="ru-RU" dirty="0"/>
              <a:t>Восьмой уровень</a:t>
            </a:r>
          </a:p>
          <a:p>
            <a:pPr lvl="8" rtl="0"/>
            <a:r>
              <a:rPr lang="ru-RU" dirty="0"/>
              <a:t>Девятый уровень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518345" y="6172201"/>
            <a:ext cx="686425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2"/>
          </p:nvPr>
        </p:nvSpPr>
        <p:spPr>
          <a:xfrm>
            <a:off x="8611255" y="6172201"/>
            <a:ext cx="1320403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EFE7F42-9E58-4B67-8DDA-E2C75A491C90}" type="datetime1">
              <a:rPr lang="ru-RU" smtClean="0"/>
              <a:t>25.04.2018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35652" y="6172201"/>
            <a:ext cx="9908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0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5B4D7E-0920-45CB-BC19-7B6BACF1AF1C}"/>
              </a:ext>
            </a:extLst>
          </p:cNvPr>
          <p:cNvSpPr txBox="1"/>
          <p:nvPr/>
        </p:nvSpPr>
        <p:spPr>
          <a:xfrm>
            <a:off x="335626" y="117693"/>
            <a:ext cx="3960173" cy="703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закапывания капель 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b="1" i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rgbClr val="7030A0"/>
              </a:buClr>
            </a:pP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Строго соблюдать режим закапывания капель!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Возможные изменения режима закапывания капель согласовать с врачом. </a:t>
            </a: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Тщательно вымойте руки.</a:t>
            </a: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Откройте флакон.</a:t>
            </a: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Запрокиньте голову или прилягте на спину, и смотрите наверх.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Расположите перевернутый вверх флакон над глазом, не прикасайтесь к глазу и ресницам.</a:t>
            </a: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Осторожно захватив пальцами нижнее веко, слегка оттяните его вниз.</a:t>
            </a: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Посмотрите на верх и слегка сожмите флакон, чтобы капля попала в пространство, образовавшееся между глазным яблоком и оттянутым нижним веком.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508404-5548-43B0-8851-E83045D56ECC}"/>
              </a:ext>
            </a:extLst>
          </p:cNvPr>
          <p:cNvSpPr txBox="1"/>
          <p:nvPr/>
        </p:nvSpPr>
        <p:spPr>
          <a:xfrm>
            <a:off x="4295799" y="260648"/>
            <a:ext cx="3816425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Закройте глаза.</a:t>
            </a: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При назначении нескольких капель, промежуток между закапыванием должен составлять  не менее 15 минут.</a:t>
            </a:r>
          </a:p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ПРЕВЫШАЙТЕ </a:t>
            </a:r>
            <a:r>
              <a:rPr lang="ru-RU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РЕКОМЕНДОВАННУЮ ДОЗУ!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Адрес: г. Астана, </a:t>
            </a:r>
          </a:p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ул.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Сыганак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2, </a:t>
            </a:r>
          </a:p>
          <a:p>
            <a:pPr algn="ctr"/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«Республиканский диагностический центр КФ «UMC» </a:t>
            </a:r>
          </a:p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3 этаж, блок В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     Тел: 8(7172) 701 570; 705 070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1E8153-0E3A-4A24-A6A3-A202D8620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3748" y="248680"/>
            <a:ext cx="3682303" cy="400541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C37713F-90E9-4755-A138-84725BC9C809}"/>
              </a:ext>
            </a:extLst>
          </p:cNvPr>
          <p:cNvSpPr/>
          <p:nvPr/>
        </p:nvSpPr>
        <p:spPr>
          <a:xfrm>
            <a:off x="8328248" y="4581128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Памятка </a:t>
            </a:r>
          </a:p>
          <a:p>
            <a:pPr algn="ctr"/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пациентам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3BF0089-A843-4592-9AB5-8D8D2A5DC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476672"/>
            <a:ext cx="2664296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78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C38E2C-169D-46FC-9652-B38231B9071B}"/>
              </a:ext>
            </a:extLst>
          </p:cNvPr>
          <p:cNvSpPr txBox="1"/>
          <p:nvPr/>
        </p:nvSpPr>
        <p:spPr>
          <a:xfrm>
            <a:off x="479376" y="0"/>
            <a:ext cx="3456384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операции необходимо соблюдать режим: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Послеоперационное лечение является решающим фактором успеха выполненной операции.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1600" u="sng" dirty="0">
                <a:latin typeface="Arial" panose="020B0604020202020204" pitchFamily="34" charset="0"/>
                <a:cs typeface="Arial" panose="020B0604020202020204" pitchFamily="34" charset="0"/>
              </a:rPr>
              <a:t>Первые сутки после операции не рекомендуется спать на стороне оперированного глаза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(нужно спать на спине или на стороне, противоположной оперированному глазу), в течение месяца.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Первый месяц запрещается заниматься тяжелой физической работой, поднимать тяжести, работать в наклон.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Избегать попадания воды в глаз в течение 1-го месяца. Желательно протирать кожу век ватным диском, смоченным кипяченой водой комнатной температуры.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1731B3-E155-4A73-8D5E-CAB8120AD300}"/>
              </a:ext>
            </a:extLst>
          </p:cNvPr>
          <p:cNvSpPr txBox="1"/>
          <p:nvPr/>
        </p:nvSpPr>
        <p:spPr>
          <a:xfrm>
            <a:off x="4151785" y="116632"/>
            <a:ext cx="36004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 улице необходимо носить солнцезащитные очки любого цвета, которые нужно ежедневно мыть с мылом.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ЗАПРЕЩЕНО!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Трогать глаз руками (так как нет швов на послеоперационной ране).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Смотреть телевизор.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Посещать парную и сауну.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Переохлаждаться.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Принимать очень горячую пищу. Употреблять газированные и спиртные напитки. 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Управлять транспортным средством (допускается только с разрешения врача).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88825D-66FC-49A4-89E0-149FADEDCCF1}"/>
              </a:ext>
            </a:extLst>
          </p:cNvPr>
          <p:cNvSpPr txBox="1"/>
          <p:nvPr/>
        </p:nvSpPr>
        <p:spPr>
          <a:xfrm>
            <a:off x="8040216" y="260648"/>
            <a:ext cx="3456384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 знать!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первые сутки после операции могут беспокоить туман, ощущение инородного тела – это нормальное послеоперационное течение.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Полное заживление, восстановление происходит в течение от 3 до 6 месяцев.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Окончательное зрение сформируется через 1,5 месяца после операции. 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v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v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Очки для чтения или дали можно подобрать только через 1,5-2 месяца (по месту жительства).</a:t>
            </a:r>
          </a:p>
          <a:p>
            <a:pPr>
              <a:buClr>
                <a:schemeClr val="accent6"/>
              </a:buClr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НЕТ ПРИЧИН ВОЛНОВАТЬСЯ, ТАК КАК ЭТО НОРМАЛЬНЫЕ, ВРЕМЕННЫЕ ПОСЛЕДСТВИЯ ОПЕРАЦИИ!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1539DB-37DF-4795-97F9-C3A635380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043" y="5190044"/>
            <a:ext cx="1713889" cy="155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31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Акварель_16x9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10793120_TF02886637_TF02886637.potx" id="{73ACD70C-3AB4-47AB-8335-319F4983FF55}" vid="{199FA249-678D-48C7-B7BC-DFDA8EECE67F}"/>
    </a:ext>
  </a:extLst>
</a:theme>
</file>

<file path=ppt/theme/theme2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Акварель (широкоэкранный формат)</Template>
  <TotalTime>170</TotalTime>
  <Words>278</Words>
  <Application>Microsoft Office PowerPoint</Application>
  <PresentationFormat>Широкоэкранный</PresentationFormat>
  <Paragraphs>64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Palatino Linotype</vt:lpstr>
      <vt:lpstr>Wingdings</vt:lpstr>
      <vt:lpstr>Акварель_16x9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 Office</dc:creator>
  <cp:lastModifiedBy>Ms Office</cp:lastModifiedBy>
  <cp:revision>17</cp:revision>
  <dcterms:created xsi:type="dcterms:W3CDTF">2018-04-24T07:14:16Z</dcterms:created>
  <dcterms:modified xsi:type="dcterms:W3CDTF">2018-04-25T08:22:34Z</dcterms:modified>
</cp:coreProperties>
</file>