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80" r:id="rId4"/>
    <p:sldId id="281" r:id="rId5"/>
    <p:sldId id="293" r:id="rId6"/>
    <p:sldId id="290" r:id="rId7"/>
    <p:sldId id="286" r:id="rId8"/>
    <p:sldId id="287" r:id="rId9"/>
    <p:sldId id="284" r:id="rId10"/>
    <p:sldId id="291" r:id="rId11"/>
    <p:sldId id="285" r:id="rId12"/>
    <p:sldId id="288" r:id="rId13"/>
    <p:sldId id="279" r:id="rId14"/>
    <p:sldId id="294" r:id="rId15"/>
    <p:sldId id="283" r:id="rId16"/>
    <p:sldId id="292" r:id="rId1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D4D4D"/>
    <a:srgbClr val="B92D14"/>
    <a:srgbClr val="35759D"/>
    <a:srgbClr val="35B19D"/>
    <a:srgbClr val="006600"/>
    <a:srgbClr val="00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6" autoAdjust="0"/>
    <p:restoredTop sz="97509" autoAdjust="0"/>
  </p:normalViewPr>
  <p:slideViewPr>
    <p:cSldViewPr>
      <p:cViewPr varScale="1">
        <p:scale>
          <a:sx n="70" d="100"/>
          <a:sy n="70" d="100"/>
        </p:scale>
        <p:origin x="151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7880ECA-5A4E-433A-A48C-27D77029D7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598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E8B29DB-B300-41DE-9E35-E67665512661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862931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455810-AC5D-472A-A8ED-4352ACC7E272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677771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880ECA-5A4E-433A-A48C-27D77029D7C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46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Зависимость –характерными изменениями в поведении пациента, свидетельствующими о снижении контроля употребления препарата: </a:t>
            </a:r>
            <a:r>
              <a:rPr lang="ru-RU" dirty="0" err="1" smtClean="0"/>
              <a:t>компульсивное</a:t>
            </a:r>
            <a:r>
              <a:rPr lang="ru-RU" dirty="0" smtClean="0"/>
              <a:t> поведение, продолжение приема </a:t>
            </a:r>
            <a:r>
              <a:rPr lang="ru-RU" dirty="0" err="1" smtClean="0"/>
              <a:t>препарата,несмотря</a:t>
            </a:r>
            <a:r>
              <a:rPr lang="ru-RU" dirty="0" smtClean="0"/>
              <a:t> на оказываемый им вред, непреодолимое желание принять</a:t>
            </a:r>
          </a:p>
          <a:p>
            <a:r>
              <a:rPr lang="ru-RU" dirty="0" smtClean="0"/>
              <a:t>    препарат </a:t>
            </a:r>
          </a:p>
          <a:p>
            <a:r>
              <a:rPr lang="ru-RU" dirty="0" err="1" smtClean="0"/>
              <a:t>Псевдозависимость</a:t>
            </a:r>
            <a:r>
              <a:rPr lang="ru-RU" dirty="0" smtClean="0"/>
              <a:t> – вариант поведения пациента, при котором он ищет препарат для снятия боли. Возникает при назначении неадекватных доз анальгетиков, может быть ошибочно воспринят как зависимость. </a:t>
            </a:r>
          </a:p>
          <a:p>
            <a:r>
              <a:rPr lang="ru-RU" dirty="0" smtClean="0"/>
              <a:t>Контролируемая пациентом анальгезия (КПА) - метод, с помощью которого больной самостоятельно определяет дозу анальгетика, согласно назначению врача, для устранения боли.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880ECA-5A4E-433A-A48C-27D77029D7C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9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5BF4CC-235E-41A7-9430-345C36905589}" type="slidenum">
              <a:rPr lang="en-US" sz="1200"/>
              <a:pPr eaLnBrk="1" hangingPunct="1"/>
              <a:t>13</a:t>
            </a:fld>
            <a:endParaRPr lang="en-US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400559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326775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761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57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306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17837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381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481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63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00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79546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2542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00088" y="533400"/>
            <a:ext cx="7472312" cy="7620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/>
            <a:r>
              <a:rPr lang="ru-RU" sz="4000" dirty="0" smtClean="0">
                <a:solidFill>
                  <a:srgbClr val="006600"/>
                </a:solidFill>
              </a:rPr>
              <a:t>           Управление болью</a:t>
            </a:r>
            <a:endParaRPr lang="en-US" sz="4000" dirty="0" smtClean="0">
              <a:solidFill>
                <a:srgbClr val="006600"/>
              </a:solidFill>
            </a:endParaRP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95536" y="4437112"/>
            <a:ext cx="8640960" cy="2232248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ru-RU" sz="1600" dirty="0" smtClean="0">
                <a:solidFill>
                  <a:srgbClr val="006600"/>
                </a:solidFill>
              </a:rPr>
              <a:t>Аханова </a:t>
            </a:r>
            <a:r>
              <a:rPr lang="ru-RU" sz="1600" dirty="0">
                <a:solidFill>
                  <a:srgbClr val="006600"/>
                </a:solidFill>
              </a:rPr>
              <a:t>Л.М</a:t>
            </a:r>
          </a:p>
          <a:p>
            <a:pPr algn="l"/>
            <a:r>
              <a:rPr lang="ru-RU" sz="1600" dirty="0" err="1">
                <a:solidFill>
                  <a:srgbClr val="006600"/>
                </a:solidFill>
              </a:rPr>
              <a:t>Байкасинова</a:t>
            </a:r>
            <a:r>
              <a:rPr lang="ru-RU" sz="1600" dirty="0">
                <a:solidFill>
                  <a:srgbClr val="006600"/>
                </a:solidFill>
              </a:rPr>
              <a:t> А.А</a:t>
            </a:r>
          </a:p>
          <a:p>
            <a:pPr algn="l"/>
            <a:r>
              <a:rPr lang="ru-RU" sz="1600" dirty="0" err="1">
                <a:solidFill>
                  <a:srgbClr val="006600"/>
                </a:solidFill>
              </a:rPr>
              <a:t>Ботаева</a:t>
            </a:r>
            <a:r>
              <a:rPr lang="ru-RU" sz="1600" dirty="0">
                <a:solidFill>
                  <a:srgbClr val="006600"/>
                </a:solidFill>
              </a:rPr>
              <a:t> А.А</a:t>
            </a:r>
          </a:p>
          <a:p>
            <a:pPr algn="l"/>
            <a:r>
              <a:rPr lang="ru-RU" sz="1600" dirty="0">
                <a:solidFill>
                  <a:srgbClr val="006600"/>
                </a:solidFill>
              </a:rPr>
              <a:t>Тау Г.К</a:t>
            </a:r>
          </a:p>
          <a:p>
            <a:pPr algn="l"/>
            <a:r>
              <a:rPr lang="en-US" sz="1600" dirty="0" smtClean="0">
                <a:solidFill>
                  <a:srgbClr val="006600"/>
                </a:solidFill>
              </a:rPr>
              <a:t>Bachelor </a:t>
            </a:r>
            <a:r>
              <a:rPr lang="en-US" sz="1600" dirty="0">
                <a:solidFill>
                  <a:srgbClr val="006600"/>
                </a:solidFill>
              </a:rPr>
              <a:t>in Applied Nursing Class of 2019</a:t>
            </a:r>
          </a:p>
          <a:p>
            <a:pPr algn="l"/>
            <a:r>
              <a:rPr lang="ru-RU" sz="1600" dirty="0">
                <a:solidFill>
                  <a:srgbClr val="006600"/>
                </a:solidFill>
              </a:rPr>
              <a:t>Бакалавр Прикладного Сестринского Дела Выпуск </a:t>
            </a:r>
            <a:r>
              <a:rPr lang="ru-RU" sz="1600" dirty="0" smtClean="0">
                <a:solidFill>
                  <a:srgbClr val="006600"/>
                </a:solidFill>
              </a:rPr>
              <a:t>2019                                                </a:t>
            </a:r>
            <a:r>
              <a:rPr lang="ru-RU" sz="1600" dirty="0" err="1" smtClean="0">
                <a:solidFill>
                  <a:srgbClr val="006600"/>
                </a:solidFill>
              </a:rPr>
              <a:t>Қолданбалы</a:t>
            </a:r>
            <a:r>
              <a:rPr lang="ru-RU" sz="1600" dirty="0" smtClean="0">
                <a:solidFill>
                  <a:srgbClr val="006600"/>
                </a:solidFill>
              </a:rPr>
              <a:t> </a:t>
            </a:r>
            <a:r>
              <a:rPr lang="ru-RU" sz="1600" dirty="0" err="1">
                <a:solidFill>
                  <a:srgbClr val="006600"/>
                </a:solidFill>
              </a:rPr>
              <a:t>Медбикелік</a:t>
            </a:r>
            <a:r>
              <a:rPr lang="ru-RU" sz="1600" dirty="0">
                <a:solidFill>
                  <a:srgbClr val="006600"/>
                </a:solidFill>
              </a:rPr>
              <a:t> </a:t>
            </a:r>
            <a:r>
              <a:rPr lang="ru-RU" sz="1600" dirty="0" err="1">
                <a:solidFill>
                  <a:srgbClr val="006600"/>
                </a:solidFill>
              </a:rPr>
              <a:t>Іс</a:t>
            </a:r>
            <a:r>
              <a:rPr lang="ru-RU" sz="1600" dirty="0">
                <a:solidFill>
                  <a:srgbClr val="006600"/>
                </a:solidFill>
              </a:rPr>
              <a:t> Бакалавры </a:t>
            </a:r>
            <a:r>
              <a:rPr lang="ru-RU" sz="1600" dirty="0" err="1">
                <a:solidFill>
                  <a:srgbClr val="006600"/>
                </a:solidFill>
              </a:rPr>
              <a:t>Түлек</a:t>
            </a:r>
            <a:r>
              <a:rPr lang="ru-RU" sz="1600" dirty="0">
                <a:solidFill>
                  <a:srgbClr val="006600"/>
                </a:solidFill>
              </a:rPr>
              <a:t> 2019 </a:t>
            </a:r>
          </a:p>
          <a:p>
            <a:pPr algn="l"/>
            <a:endParaRPr lang="ru-RU" sz="1600" dirty="0">
              <a:solidFill>
                <a:srgbClr val="006600"/>
              </a:solidFill>
            </a:endParaRPr>
          </a:p>
          <a:p>
            <a:pPr algn="l"/>
            <a:endParaRPr lang="ru-RU" sz="1600" dirty="0">
              <a:solidFill>
                <a:srgbClr val="0066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157192"/>
            <a:ext cx="131127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315200" cy="1008856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Нефармакологические методы лечения боли:</a:t>
            </a:r>
            <a:b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8424936" cy="4784576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Принятие удобного положения.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2.Использование пациентом отдыха, отвлечения и просмотра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изображений.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Обеспечение тепло/холод приложений по мере необходимости.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Для младенцев использование соски, взятие младенца на руки, и/или изменения загрязненных подгузников.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 Обеспечение эмоциональной поддержки пациента, путем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информации, что почти все боли могут быть эффективно управляемыми.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81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Переоценка боли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7762056" cy="4176464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Пациентам оценка боли должна проводиться каждые 8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часов: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- парентеральное -30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минут 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- пероральное введение - 60 минут</a:t>
            </a:r>
          </a:p>
          <a:p>
            <a:pPr marL="0" indent="0">
              <a:buNone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149080"/>
            <a:ext cx="2448272" cy="259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72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Виды зависимости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38400"/>
            <a:ext cx="8424936" cy="4191000"/>
          </a:xfrm>
        </p:spPr>
        <p:txBody>
          <a:bodyPr/>
          <a:lstStyle/>
          <a:p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Зависимость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–характерными изменениями в поведении пациента, свидетельствующими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 снижении контроля употребления препарата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Псевдозависимость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вариант поведения пациента, при котором он ищет препарат для снятия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боли 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Контролируемая пациентом анальгезия (КПА)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метод, с помощью которого больной самостоятельно определяет дозу анальгетика, согласно назначению врача, для устранения боли.</a:t>
            </a:r>
          </a:p>
          <a:p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34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908720"/>
            <a:ext cx="6934200" cy="1231032"/>
          </a:xfrm>
        </p:spPr>
        <p:txBody>
          <a:bodyPr/>
          <a:lstStyle/>
          <a:p>
            <a:pPr algn="ctr"/>
            <a:r>
              <a:rPr lang="ru-RU" kern="1200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Источники </a:t>
            </a:r>
            <a:r>
              <a:rPr lang="ru-RU" kern="1200" dirty="0" smtClean="0">
                <a:solidFill>
                  <a:prstClr val="black"/>
                </a:solidFill>
                <a:latin typeface="Constantia"/>
              </a:rPr>
              <a:t> </a:t>
            </a:r>
            <a:endParaRPr lang="en-US" sz="4000" dirty="0" smtClean="0">
              <a:solidFill>
                <a:srgbClr val="0066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1720" y="2132856"/>
            <a:ext cx="6768752" cy="43924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altLang="ko-KR" sz="1800" dirty="0" smtClean="0">
              <a:solidFill>
                <a:srgbClr val="4D4D4D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Международные стандарты аккредитации медицинских организаций (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пер.с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англ. под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ред. А.Ю. Абрамова, Г.Э.                                                       </a:t>
            </a:r>
            <a:r>
              <a:rPr lang="ru-RU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Улумбековой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[</a:t>
            </a:r>
            <a:r>
              <a:rPr lang="ru-RU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предисл.Р.У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Хабриева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].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М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.: ГЭОТАР-Медиа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2013.-224с)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СОР-01 «Правила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 эффективному управлению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болью» 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721100"/>
            <a:ext cx="2933080" cy="2945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417638"/>
            <a:ext cx="8424936" cy="5251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242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Вопросы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598" y="2912223"/>
            <a:ext cx="2450804" cy="3243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297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2438400"/>
            <a:ext cx="7474024" cy="401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0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1265238"/>
            <a:ext cx="7315200" cy="715962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sz="4000" dirty="0" smtClean="0">
                <a:solidFill>
                  <a:srgbClr val="006600"/>
                </a:solidFill>
              </a:rPr>
              <a:t>Определение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96144" y="2163912"/>
            <a:ext cx="8384356" cy="316835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altLang="ko-KR" sz="2000" dirty="0" smtClean="0">
              <a:latin typeface="Verdana" pitchFamily="34" charset="0"/>
              <a:ea typeface="굴림" charset="-127"/>
            </a:endParaRPr>
          </a:p>
          <a:p>
            <a:pPr marL="0" indent="0">
              <a:lnSpc>
                <a:spcPct val="80000"/>
              </a:lnSpc>
              <a:buNone/>
            </a:pPr>
            <a:endParaRPr lang="ru-RU" sz="2000" dirty="0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3108325"/>
            <a:ext cx="85598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001" y="3748088"/>
            <a:ext cx="2707066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Цель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438400"/>
            <a:ext cx="7315200" cy="3150840"/>
          </a:xfrm>
        </p:spPr>
        <p:txBody>
          <a:bodyPr/>
          <a:lstStyle/>
          <a:p>
            <a:r>
              <a:rPr lang="ru-RU" sz="2400" dirty="0" smtClean="0">
                <a:solidFill>
                  <a:srgbClr val="000000"/>
                </a:solidFill>
              </a:rPr>
              <a:t>Определение 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Виды боли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Оценка боли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Переоценка боли</a:t>
            </a:r>
          </a:p>
          <a:p>
            <a:endParaRPr lang="ru-RU" sz="24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ru-RU" sz="2400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096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Задачи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276872"/>
            <a:ext cx="7315200" cy="4352528"/>
          </a:xfrm>
        </p:spPr>
        <p:txBody>
          <a:bodyPr/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Обучение и информирование пациента и членов семьи о признаках боли, и правильном обезболивании.</a:t>
            </a:r>
          </a:p>
          <a:p>
            <a:endParaRPr lang="ru-RU" sz="2400" dirty="0">
              <a:solidFill>
                <a:srgbClr val="000000"/>
              </a:solidFill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Предварительное обучение и информирование пациента о процедуре способствует облегчению проведения манипуляции и повышению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успешности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нейтрализации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боли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085184"/>
            <a:ext cx="2448272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788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118" y="2924944"/>
            <a:ext cx="7315200" cy="4191000"/>
          </a:xfrm>
        </p:spPr>
        <p:txBody>
          <a:bodyPr/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Эффективный контроль боли уменьшает возможный страх и беспокойство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</a:t>
            </a:r>
            <a:endParaRPr lang="en-US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 - снижение качества жизни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84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Управление болью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38400"/>
            <a:ext cx="8208912" cy="41910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На любом этапе противоболевой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терапии анальгетики необходимо принимать постоянно, «по часам». Доза корректируется с учетом вида и интенсивности болевых ощущений. Если препарат становится неэффективным, желательно заменить этот препарат на альтернативное средство аналогичной силы, но рекомендовать его пациенту, как более мощное.</a:t>
            </a:r>
          </a:p>
        </p:txBody>
      </p:sp>
    </p:spTree>
    <p:extLst>
      <p:ext uri="{BB962C8B-B14F-4D97-AF65-F5344CB8AC3E}">
        <p14:creationId xmlns:p14="http://schemas.microsoft.com/office/powerpoint/2010/main" val="99691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Виды боли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Соматическая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случае повреждения кожных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покровов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Висцеральная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повреждении внутренних органов</a:t>
            </a:r>
          </a:p>
          <a:p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Психогенная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связано с внешними факторами и носят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психоэмоциональный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характер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8678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Первые мероприятия  устранении бо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Шкала боли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использования шкалы боли, чтобы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могли самостоятельно определять интенсивность и качественные изменения боли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4461351"/>
            <a:ext cx="2376264" cy="2168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62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Шкала оценки боли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1540" y="2133600"/>
            <a:ext cx="8280920" cy="431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62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">
      <a:dk1>
        <a:srgbClr val="808080"/>
      </a:dk1>
      <a:lt1>
        <a:srgbClr val="FFFFFF"/>
      </a:lt1>
      <a:dk2>
        <a:srgbClr val="808080"/>
      </a:dk2>
      <a:lt2>
        <a:srgbClr val="167EDC"/>
      </a:lt2>
      <a:accent1>
        <a:srgbClr val="2DC010"/>
      </a:accent1>
      <a:accent2>
        <a:srgbClr val="EE0077"/>
      </a:accent2>
      <a:accent3>
        <a:srgbClr val="FFFFFF"/>
      </a:accent3>
      <a:accent4>
        <a:srgbClr val="6C6C6C"/>
      </a:accent4>
      <a:accent5>
        <a:srgbClr val="ADDCAA"/>
      </a:accent5>
      <a:accent6>
        <a:srgbClr val="D8006B"/>
      </a:accent6>
      <a:hlink>
        <a:srgbClr val="FDA609"/>
      </a:hlink>
      <a:folHlink>
        <a:srgbClr val="808080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409</TotalTime>
  <Words>466</Words>
  <Application>Microsoft Office PowerPoint</Application>
  <PresentationFormat>On-screen Show (4:3)</PresentationFormat>
  <Paragraphs>67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굴림</vt:lpstr>
      <vt:lpstr>Arial</vt:lpstr>
      <vt:lpstr>Constantia</vt:lpstr>
      <vt:lpstr>Microsoft Sans Serif</vt:lpstr>
      <vt:lpstr>Times New Roman</vt:lpstr>
      <vt:lpstr>Verdana</vt:lpstr>
      <vt:lpstr>powerpoint-template</vt:lpstr>
      <vt:lpstr>           Управление болью</vt:lpstr>
      <vt:lpstr>Определение</vt:lpstr>
      <vt:lpstr>Цель</vt:lpstr>
      <vt:lpstr>Задачи </vt:lpstr>
      <vt:lpstr>Актуальность </vt:lpstr>
      <vt:lpstr>Управление болью</vt:lpstr>
      <vt:lpstr>Виды боли</vt:lpstr>
      <vt:lpstr>Первые мероприятия  устранении боли</vt:lpstr>
      <vt:lpstr>Шкала оценки боли</vt:lpstr>
      <vt:lpstr>Нефармакологические методы лечения боли: </vt:lpstr>
      <vt:lpstr>Переоценка боли</vt:lpstr>
      <vt:lpstr>Виды зависимости</vt:lpstr>
      <vt:lpstr>Источники  </vt:lpstr>
      <vt:lpstr>PowerPoint Presentation</vt:lpstr>
      <vt:lpstr>Вопросы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болью</dc:title>
  <dc:creator>пользователь</dc:creator>
  <cp:lastModifiedBy>User_7</cp:lastModifiedBy>
  <cp:revision>24</cp:revision>
  <dcterms:created xsi:type="dcterms:W3CDTF">2018-11-20T07:09:07Z</dcterms:created>
  <dcterms:modified xsi:type="dcterms:W3CDTF">2018-11-24T12:55:49Z</dcterms:modified>
</cp:coreProperties>
</file>