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64" r:id="rId5"/>
    <p:sldId id="259" r:id="rId6"/>
    <p:sldId id="268" r:id="rId7"/>
    <p:sldId id="260" r:id="rId8"/>
    <p:sldId id="265" r:id="rId9"/>
    <p:sldId id="266" r:id="rId10"/>
    <p:sldId id="261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ibihanum.kz@mail.r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yberleninka.ru/article/n/interpretatsiya-pokazateley-gazov-arterialnoy-krov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29024" y="552310"/>
            <a:ext cx="8791575" cy="1755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Какова значимость правильного определения КЩС крови</a:t>
            </a:r>
            <a:endParaRPr lang="ru-RU" dirty="0"/>
          </a:p>
        </p:txBody>
      </p:sp>
      <p:pic>
        <p:nvPicPr>
          <p:cNvPr id="4" name="Picture 5" descr="kira_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981" y="2604599"/>
            <a:ext cx="4352515" cy="280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731" y="344423"/>
            <a:ext cx="1072254" cy="10722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0" y="5806421"/>
            <a:ext cx="6096000" cy="864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студентка ШМНУ Назарбаев Университета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Б. Ниязова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bibihanum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kz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@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mail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2018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909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9592" y="652507"/>
            <a:ext cx="9905999" cy="3541714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литературы: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Есенгельдиевна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Б. Г. (2018). Интерпретация показателей газов артериальной крови. 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пульмонология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(2). </a:t>
            </a:r>
          </a:p>
          <a:p>
            <a:pPr>
              <a:lnSpc>
                <a:spcPct val="170000"/>
              </a:lnSpc>
            </a:pP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КиберЛенинка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cyberleninka.ru/article/n/interpretatsiya-pokazateley-gazov-arterialnoy-krovi</a:t>
            </a:r>
            <a:endParaRPr lang="ru-RU" sz="72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преаналитического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этапа при исследовании газов крови, электролитов и метаболитов.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99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441" y="749807"/>
            <a:ext cx="10850880" cy="5614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5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r>
              <a:rPr lang="ru-RU" sz="5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5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5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5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ВНИМАНИЕ!</a:t>
            </a:r>
          </a:p>
          <a:p>
            <a:pPr algn="r"/>
            <a:r>
              <a:rPr lang="ru-RU" sz="5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endParaRPr lang="ru-RU" sz="17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6" name="Picture 22" descr="ÐÐ°ÑÑÐ¸Ð½ÐºÐ¸ Ð¿Ð¾ Ð·Ð°Ð¿ÑÐ¾ÑÑ Ð²ÑÐ°Ñ Ð¸ Ð¼ÐµÐ´ÑÐµÑÑ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472" y="2096939"/>
            <a:ext cx="4751959" cy="349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619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611" y="849736"/>
            <a:ext cx="10822031" cy="4731913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КЩС – кислотно-щелочное состояние крови, которое является одним из важнейших показателей гомеостаза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организма. 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находящихся в критическом состоянии, с острым поражением дыхательной, сердечно-сосудистой, выделительной систем изменения кислотно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щелочного баланса неизбежны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Эти изменения должны быть выявлены как можно раньше; нормализация гомеостаза приведет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восстановлению работоспособности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349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866" y="1901757"/>
            <a:ext cx="9905999" cy="354171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lnSpc>
                <a:spcPct val="170000"/>
              </a:lnSpc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интерпретация показателей газов артериальной крови поможет оценить эффективность газообмена в легких, сохранность системы, регулирующей функцию дыхания, определить кислотно-щелочное равновесие крови, оценить эффективность терапии. </a:t>
            </a:r>
          </a:p>
        </p:txBody>
      </p:sp>
    </p:spTree>
    <p:extLst>
      <p:ext uri="{BB962C8B-B14F-4D97-AF65-F5344CB8AC3E}">
        <p14:creationId xmlns:p14="http://schemas.microsoft.com/office/powerpoint/2010/main" xmlns="" val="203872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432" y="658295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C3300"/>
                </a:solidFill>
                <a:latin typeface="Times New Roman" pitchFamily="18" charset="0"/>
              </a:rPr>
              <a:t>Каковы ОШИБКИ </a:t>
            </a:r>
            <a:r>
              <a:rPr lang="ru-RU" u="sng" dirty="0">
                <a:solidFill>
                  <a:srgbClr val="CC3300"/>
                </a:solidFill>
                <a:latin typeface="Times New Roman" pitchFamily="18" charset="0"/>
              </a:rPr>
              <a:t>ДОАНАЛИТИЧЕСКОЙ</a:t>
            </a:r>
            <a:br>
              <a:rPr lang="ru-RU" u="sng" dirty="0">
                <a:solidFill>
                  <a:srgbClr val="CC3300"/>
                </a:solidFill>
                <a:latin typeface="Times New Roman" pitchFamily="18" charset="0"/>
              </a:rPr>
            </a:br>
            <a:r>
              <a:rPr lang="ru-RU" u="sng" dirty="0">
                <a:solidFill>
                  <a:srgbClr val="CC3300"/>
                </a:solidFill>
                <a:latin typeface="Times New Roman" pitchFamily="18" charset="0"/>
              </a:rPr>
              <a:t>СТАДИИ</a:t>
            </a:r>
            <a:br>
              <a:rPr lang="ru-RU" u="sng" dirty="0">
                <a:solidFill>
                  <a:srgbClr val="CC3300"/>
                </a:solidFill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5" name="Picture 3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432" y="1672043"/>
            <a:ext cx="2247009" cy="214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835" y="1678551"/>
            <a:ext cx="2589270" cy="241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54432" y="4086609"/>
            <a:ext cx="30698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Ошибки, 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сделанные  в период 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введения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пробы 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анализатор</a:t>
            </a:r>
            <a:r>
              <a:rPr lang="en-GB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...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36403" y="4137419"/>
            <a:ext cx="2749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повлиять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качество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конечного</a:t>
            </a:r>
          </a:p>
          <a:p>
            <a:r>
              <a:rPr lang="ru-RU" sz="24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результата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...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2256" y="4271275"/>
            <a:ext cx="27310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33"/>
                </a:solidFill>
                <a:latin typeface="Times New Roman" pitchFamily="18" charset="0"/>
              </a:rPr>
              <a:t>Вызвать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33"/>
                </a:solidFill>
                <a:latin typeface="Times New Roman" pitchFamily="18" charset="0"/>
              </a:rPr>
              <a:t> ошибку 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33"/>
                </a:solidFill>
                <a:latin typeface="Times New Roman" pitchFamily="18" charset="0"/>
              </a:rPr>
              <a:t>в диагнозе и 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33"/>
                </a:solidFill>
                <a:latin typeface="Times New Roman" pitchFamily="18" charset="0"/>
              </a:rPr>
              <a:t>тактике лечения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33"/>
                </a:solidFill>
                <a:latin typeface="Times New Roman" pitchFamily="18" charset="0"/>
              </a:rPr>
              <a:t>больного</a:t>
            </a:r>
            <a:endParaRPr lang="en-GB" sz="2400" dirty="0">
              <a:solidFill>
                <a:srgbClr val="660033"/>
              </a:solidFill>
              <a:latin typeface="Times New Roman" pitchFamily="18" charset="0"/>
            </a:endParaRPr>
          </a:p>
        </p:txBody>
      </p:sp>
      <p:pic>
        <p:nvPicPr>
          <p:cNvPr id="1028" name="Picture 4" descr="ÐÐ°ÑÑÐ¸Ð½ÐºÐ¸ Ð¿Ð¾ Ð·Ð°Ð¿ÑÐ¾ÑÑ Ð¾Ð¿ÑÐµÐ´ÐµÐ»ÐµÐ½Ð¸Ðµ ÐÐ©Ð¡ ÐºÑÐ¾Ð²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5499" y="1551973"/>
            <a:ext cx="4274931" cy="258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530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660033"/>
                </a:solidFill>
                <a:latin typeface="Times New Roman" pitchFamily="18" charset="0"/>
              </a:rPr>
              <a:t>ЧЕТЫРЕ ШАГА </a:t>
            </a:r>
            <a:br>
              <a:rPr lang="ru-RU" u="sng" dirty="0" smtClean="0">
                <a:solidFill>
                  <a:srgbClr val="660033"/>
                </a:solidFill>
                <a:latin typeface="Times New Roman" pitchFamily="18" charset="0"/>
              </a:rPr>
            </a:br>
            <a:r>
              <a:rPr lang="ru-RU" u="sng" dirty="0" smtClean="0">
                <a:solidFill>
                  <a:srgbClr val="660033"/>
                </a:solidFill>
                <a:latin typeface="Times New Roman" pitchFamily="18" charset="0"/>
              </a:rPr>
              <a:t>ДОАНАЛИТИЧЕСКОЙ </a:t>
            </a:r>
            <a:br>
              <a:rPr lang="ru-RU" u="sng" dirty="0" smtClean="0">
                <a:solidFill>
                  <a:srgbClr val="660033"/>
                </a:solidFill>
                <a:latin typeface="Times New Roman" pitchFamily="18" charset="0"/>
              </a:rPr>
            </a:br>
            <a:r>
              <a:rPr lang="ru-RU" u="sng" dirty="0" smtClean="0">
                <a:solidFill>
                  <a:srgbClr val="660033"/>
                </a:solidFill>
                <a:latin typeface="Times New Roman" pitchFamily="18" charset="0"/>
              </a:rPr>
              <a:t>СТАДИИ</a:t>
            </a:r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953" y="2342964"/>
            <a:ext cx="9905999" cy="354171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CC3300"/>
                </a:solidFill>
                <a:latin typeface="Times New Roman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solidFill>
                  <a:srgbClr val="CC3300"/>
                </a:solidFill>
                <a:latin typeface="Times New Roman" pitchFamily="18" charset="0"/>
                <a:cs typeface="Times New Roman" panose="02020603050405020304" pitchFamily="18" charset="0"/>
              </a:rPr>
              <a:t>взятию </a:t>
            </a:r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  <a:cs typeface="Times New Roman" panose="02020603050405020304" pitchFamily="18" charset="0"/>
              </a:rPr>
              <a:t>пробы        </a:t>
            </a:r>
            <a:endParaRPr lang="en-GB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Взятие пробы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                       </a:t>
            </a:r>
            <a:endParaRPr lang="en-GB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ru-RU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 введению пробы</a:t>
            </a:r>
          </a:p>
          <a:p>
            <a:pPr marL="0" indent="0">
              <a:lnSpc>
                <a:spcPct val="150000"/>
              </a:lnSpc>
              <a:spcBef>
                <a:spcPct val="20000"/>
              </a:spcBef>
              <a:buNone/>
            </a:pPr>
            <a:r>
              <a:rPr lang="ru-RU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анализатор</a:t>
            </a:r>
            <a:endParaRPr lang="en-GB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64" name="Picture 16" descr="ÐÐ°ÑÑÐ¸Ð½ÐºÐ¸ Ð¿Ð¾ Ð·Ð°Ð¿ÑÐ¾ÑÑ Ð¾Ð¿ÑÐµÐ´ÐµÐ»ÐµÐ½Ð¸Ðµ ÐÐ©Ð¡ ÐºÑÐ¾Ð²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1810" y="1619950"/>
            <a:ext cx="2525202" cy="225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Sa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033" y="3341149"/>
            <a:ext cx="3983037" cy="2987675"/>
          </a:xfrm>
          <a:prstGeom prst="rect">
            <a:avLst/>
          </a:prstGeom>
          <a:noFill/>
          <a:ln w="9525">
            <a:solidFill>
              <a:srgbClr val="66666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76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006" y="128789"/>
            <a:ext cx="9053848" cy="342578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Адекватные результаты исследования электролитов, газов крови и КЩС обеспечиваются строгим соблюдением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преаналитической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процедуры и использованием современных систем (шприцев и пробирок) для взятия крови, содержащих сухой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гепаринат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лития, сбалансированный по кальцию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Идеальным устройством для забора пробы артериальной крови является специальный пластиковый шприц самозаполняющийся, содержащий корректный тип сухого гепарина.</a:t>
            </a:r>
          </a:p>
          <a:p>
            <a:r>
              <a:rPr lang="ru-RU" dirty="0" smtClean="0"/>
              <a:t>                                           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ÐÐ°ÑÑÐ¸Ð½ÐºÐ¸ Ð¿Ð¾ Ð·Ð°Ð¿ÑÐ¾ÑÑ Ð¾Ð¿ÑÐµÐ´ÐµÐ»ÐµÐ½Ð¸Ðµ ÐÐ©Ð¡ ÐºÑÐ¾Ð²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5802" y="3554569"/>
            <a:ext cx="4209247" cy="260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Ð°ÑÑÐ¸Ð½ÐºÐ¸ Ð¿Ð¾ Ð·Ð°Ð¿ÑÐ¾ÑÑ Ð·Ð°Ð±Ð¾Ñ ÐºÑÐ¾Ð²Ð¸ Ñ Ð½Ð¾Ð²Ð¾ÑÐ¾Ð¶Ð´ÐµÐ½Ð½ÑÑ Ð¸Ð· Ð¿ÑÑÐºÐ¸ ÐºÐ°Ð¿Ð¸Ð»Ð»ÑÑÐ¾Ð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9182" y="3729531"/>
            <a:ext cx="3451539" cy="229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4198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6084"/>
            <a:ext cx="9905998" cy="1478570"/>
          </a:xfrm>
        </p:spPr>
        <p:txBody>
          <a:bodyPr/>
          <a:lstStyle/>
          <a:p>
            <a:r>
              <a:rPr lang="ru-RU" dirty="0"/>
              <a:t>Гемолиз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3682" y="1398441"/>
            <a:ext cx="9905999" cy="4925601"/>
          </a:xfrm>
        </p:spPr>
        <p:txBody>
          <a:bodyPr>
            <a:noAutofit/>
          </a:bodyPr>
          <a:lstStyle/>
          <a:p>
            <a:pPr marL="284163" indent="-284163" defTabSz="866775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крови достаточно хрупкие, что приводит к гемолизу при взятии пробы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163" indent="-284163" defTabSz="866775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 гемолиза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быть: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4663" lvl="1" indent="-76200" defTabSz="86677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Высокое давление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шприца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резком взятии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пробы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74663" lvl="1" indent="-76200" defTabSz="86677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Грубое выдавливание пробы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взятии капиллярной пробы)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4663" lvl="1" indent="-76200" defTabSz="86677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резкое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перемешивание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пробы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4663" lvl="1" indent="-76200" defTabSz="86677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Охлаждение пробы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ниже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°C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(замораживание)</a:t>
            </a:r>
          </a:p>
        </p:txBody>
      </p:sp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3206" y="2395471"/>
            <a:ext cx="3475038" cy="240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1320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9002" y="167425"/>
            <a:ext cx="6212424" cy="8886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Достоверность </a:t>
            </a:r>
            <a:r>
              <a:rPr lang="ru-RU" dirty="0"/>
              <a:t>анализа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9913" y="896469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уверенности в достоверности результатов необходима уверенность в каждой фазе аналитического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цикла.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интерпретация показателей газов артериальной крови поможет оценить эффективность газообмена в легких, сохранность системы, регулирующей функцию дыхания, определить кислотно-щелочное равновесие крови, оценить эффективность терапии. 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Img0032 cop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343"/>
          <a:stretch>
            <a:fillRect/>
          </a:stretch>
        </p:blipFill>
        <p:spPr bwMode="auto">
          <a:xfrm>
            <a:off x="6665913" y="1721938"/>
            <a:ext cx="4561132" cy="2965972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90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8349" y="3825025"/>
            <a:ext cx="8638033" cy="2614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анализе газов крови и КЩС ошибочный результат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может быть хуже для пациента, чем отсутствие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результата вообще.»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¼Ð°ÑÑ Ð¸ Ð´Ð¸ÑÑ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0767" y="129413"/>
            <a:ext cx="4365938" cy="347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0254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404</TotalTime>
  <Words>268</Words>
  <Application>Microsoft Office PowerPoint</Application>
  <PresentationFormat>Произвольный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Контур</vt:lpstr>
      <vt:lpstr>Какова значимость правильного определения КЩС крови</vt:lpstr>
      <vt:lpstr>Слайд 2</vt:lpstr>
      <vt:lpstr>Слайд 3</vt:lpstr>
      <vt:lpstr>Каковы ОШИБКИ ДОАНАЛИТИЧЕСКОЙ СТАДИИ </vt:lpstr>
      <vt:lpstr>ЧЕТЫРЕ ШАГА  ДОАНАЛИТИЧЕСКОЙ  СТАДИИ </vt:lpstr>
      <vt:lpstr>Слайд 6</vt:lpstr>
      <vt:lpstr>Гемолиз</vt:lpstr>
      <vt:lpstr>  Достоверность анализа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Важность определения КЩС</dc:title>
  <dc:creator>Админ</dc:creator>
  <cp:lastModifiedBy>Пользователь Windows</cp:lastModifiedBy>
  <cp:revision>38</cp:revision>
  <dcterms:created xsi:type="dcterms:W3CDTF">2018-03-22T05:00:38Z</dcterms:created>
  <dcterms:modified xsi:type="dcterms:W3CDTF">2019-02-27T15:52:59Z</dcterms:modified>
</cp:coreProperties>
</file>