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16"/>
  </p:notesMasterIdLst>
  <p:sldIdLst>
    <p:sldId id="280" r:id="rId2"/>
    <p:sldId id="283" r:id="rId3"/>
    <p:sldId id="284" r:id="rId4"/>
    <p:sldId id="291" r:id="rId5"/>
    <p:sldId id="290" r:id="rId6"/>
    <p:sldId id="281" r:id="rId7"/>
    <p:sldId id="278" r:id="rId8"/>
    <p:sldId id="292" r:id="rId9"/>
    <p:sldId id="276" r:id="rId10"/>
    <p:sldId id="282" r:id="rId11"/>
    <p:sldId id="289" r:id="rId12"/>
    <p:sldId id="288" r:id="rId13"/>
    <p:sldId id="286" r:id="rId14"/>
    <p:sldId id="287" r:id="rId15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йсулу Майлиханова" initials="АМ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2E403-90C4-47E5-8C72-1CA4C91ABE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73F469-A1EE-4250-B8F2-12195A39943B}">
      <dgm:prSet custT="1"/>
      <dgm:spPr>
        <a:solidFill>
          <a:schemeClr val="accent6"/>
        </a:solidFill>
      </dgm:spPr>
      <dgm:t>
        <a:bodyPr/>
        <a:lstStyle/>
        <a:p>
          <a:r>
            <a:rPr lang="en-GB" sz="4300" b="1" dirty="0"/>
            <a:t>Municipal solid waste prospects in </a:t>
          </a:r>
          <a:r>
            <a:rPr lang="en-GB" sz="4300" b="1" dirty="0" smtClean="0"/>
            <a:t>Astana</a:t>
          </a:r>
          <a:r>
            <a:rPr lang="ru-RU" sz="4300" b="1" dirty="0" smtClean="0"/>
            <a:t> </a:t>
          </a:r>
          <a:r>
            <a:rPr lang="en-US" sz="3200" b="0" i="0" dirty="0" err="1" smtClean="0"/>
            <a:t>Yurcha</a:t>
          </a:r>
          <a:r>
            <a:rPr lang="en-US" sz="3200" b="0" i="0" dirty="0" smtClean="0"/>
            <a:t>, Sergey </a:t>
          </a:r>
          <a:endParaRPr lang="en-US" sz="3200" b="1" dirty="0"/>
        </a:p>
      </dgm:t>
    </dgm:pt>
    <dgm:pt modelId="{74E89A77-EAD3-4DB7-833F-1DD972B67A2A}" type="parTrans" cxnId="{852D748A-06A3-4C06-87F0-BEDD60855673}">
      <dgm:prSet/>
      <dgm:spPr/>
      <dgm:t>
        <a:bodyPr/>
        <a:lstStyle/>
        <a:p>
          <a:endParaRPr lang="ru-RU"/>
        </a:p>
      </dgm:t>
    </dgm:pt>
    <dgm:pt modelId="{FDB3A0CE-9AC1-43E8-AA7F-09AA724BC5CD}" type="sibTrans" cxnId="{852D748A-06A3-4C06-87F0-BEDD60855673}">
      <dgm:prSet/>
      <dgm:spPr/>
      <dgm:t>
        <a:bodyPr/>
        <a:lstStyle/>
        <a:p>
          <a:endParaRPr lang="ru-RU"/>
        </a:p>
      </dgm:t>
    </dgm:pt>
    <dgm:pt modelId="{E2874652-37C4-480A-B9D7-8B603C879220}" type="pres">
      <dgm:prSet presAssocID="{BFE2E403-90C4-47E5-8C72-1CA4C91ABE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85F7C4-321A-4B23-BF9B-183095D6F9A2}" type="pres">
      <dgm:prSet presAssocID="{7173F469-A1EE-4250-B8F2-12195A39943B}" presName="parentText" presStyleLbl="node1" presStyleIdx="0" presStyleCnt="1" custLinFactNeighborX="-6534" custLinFactNeighborY="-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010766-5F3F-41CC-A396-0759B473718E}" type="presOf" srcId="{7173F469-A1EE-4250-B8F2-12195A39943B}" destId="{2B85F7C4-321A-4B23-BF9B-183095D6F9A2}" srcOrd="0" destOrd="0" presId="urn:microsoft.com/office/officeart/2005/8/layout/vList2"/>
    <dgm:cxn modelId="{209A4379-00D1-43E0-AF39-F0CE6005CEB4}" type="presOf" srcId="{BFE2E403-90C4-47E5-8C72-1CA4C91ABE24}" destId="{E2874652-37C4-480A-B9D7-8B603C879220}" srcOrd="0" destOrd="0" presId="urn:microsoft.com/office/officeart/2005/8/layout/vList2"/>
    <dgm:cxn modelId="{852D748A-06A3-4C06-87F0-BEDD60855673}" srcId="{BFE2E403-90C4-47E5-8C72-1CA4C91ABE24}" destId="{7173F469-A1EE-4250-B8F2-12195A39943B}" srcOrd="0" destOrd="0" parTransId="{74E89A77-EAD3-4DB7-833F-1DD972B67A2A}" sibTransId="{FDB3A0CE-9AC1-43E8-AA7F-09AA724BC5CD}"/>
    <dgm:cxn modelId="{30D2304C-1B18-4251-B591-BFE047255986}" type="presParOf" srcId="{E2874652-37C4-480A-B9D7-8B603C879220}" destId="{2B85F7C4-321A-4B23-BF9B-183095D6F9A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5F7C4-321A-4B23-BF9B-183095D6F9A2}">
      <dsp:nvSpPr>
        <dsp:cNvPr id="0" name=""/>
        <dsp:cNvSpPr/>
      </dsp:nvSpPr>
      <dsp:spPr>
        <a:xfrm>
          <a:off x="0" y="368700"/>
          <a:ext cx="5596128" cy="2205450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300" b="1" kern="1200" dirty="0"/>
            <a:t>Municipal solid waste prospects in </a:t>
          </a:r>
          <a:r>
            <a:rPr lang="en-GB" sz="4300" b="1" kern="1200" dirty="0" smtClean="0"/>
            <a:t>Astana</a:t>
          </a:r>
          <a:r>
            <a:rPr lang="ru-RU" sz="4300" b="1" kern="1200" dirty="0" smtClean="0"/>
            <a:t> </a:t>
          </a:r>
          <a:r>
            <a:rPr lang="en-US" sz="3200" b="0" i="0" kern="1200" dirty="0" err="1" smtClean="0"/>
            <a:t>Yurcha</a:t>
          </a:r>
          <a:r>
            <a:rPr lang="en-US" sz="3200" b="0" i="0" kern="1200" dirty="0" smtClean="0"/>
            <a:t>, Sergey </a:t>
          </a:r>
          <a:endParaRPr lang="en-US" sz="3200" b="1" kern="1200" dirty="0"/>
        </a:p>
      </dsp:txBody>
      <dsp:txXfrm>
        <a:off x="107661" y="476361"/>
        <a:ext cx="5380806" cy="1990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1ACA3-A4EE-46C2-B534-ACBD7BF012C5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8C825-1C53-482F-9B2D-9A98C0510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739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D8C825-1C53-482F-9B2D-9A98C0510B4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99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99CFC1-3B02-488C-8502-88E3842974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010D8E4-B794-403E-8A9B-04C1BA3844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560D46E-206B-437C-AC18-70ED9AB7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3AE798C-F669-4392-96CD-E625E4157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2FC278F-4BC5-46A0-B378-627AADC53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88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63C2A5-0E88-47E1-BDA0-965C9E1AA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DA7B37A-93A7-41DC-A0D0-441C3D1F2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DCC550-8971-4788-B4B4-6272F5FD1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D88059E-8524-4D2A-802D-9931529E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B2A8812-2B2E-4CAD-878F-BD1D047F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CEDD627-EA7B-4980-93CE-B8BA572872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40E5461-6847-459C-AB9B-4F932FAED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10F1090-B84A-413F-8327-CAC096B75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950D42-A54A-44E0-B1CD-E09F054AB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E88936-5C87-4A4A-8D5D-07A0A70F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0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55CB0D-D2A9-4F5F-889C-60781FC9F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07F0AB-346B-401E-B662-F373C8C72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6F75DEC-F957-4112-B732-7F18BF015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D6FCCA2-130C-48F4-9D2A-845E4FD97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304546-6C4F-417F-A040-BAF8E681B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4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23CC5F-2F12-41BC-B1C4-41D505262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A18D67F-5245-4814-BE5D-2693ECC41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70C5D8C-3862-4334-BEDC-289D65A92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1EA78C9-E958-4357-97E2-04C760517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7BBCA4-FF90-485D-BAEA-41B38C43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60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A7DFB6-516C-4C40-96A0-EB02D8287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51613E-2C99-4D7C-8ECB-7222B2AE4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A70CF0E-FA49-4457-AF4E-45D88DAC2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0DDC48-9C18-4BBF-AEF9-1B987C2A0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B2D4CB8-7C9A-4A56-B1E1-2FA033F0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76533FE-FD4B-43D5-8712-742C0C40C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19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DC8221-A5E3-4AFC-A76C-4E52F2A67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AB0174-2425-4455-B29D-D8C3A89A8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F00A5F9-9E6E-4969-BABB-780899B3E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13E6D83-6AD7-4325-B89C-079C5C3EB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2167480-EA29-40A7-AF1D-4C24699911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51C5B0A-C0DD-4052-9691-CF18DCBD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2B47A86-D68B-4B9E-B34E-69492E6ED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804E1E0-58B5-48B3-8FB9-187CBE35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30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03438E-83DA-4E00-8FCA-B9E0991BF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C183937-62C8-4CCA-95BF-843D126DF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5B12957-6E73-47E1-958B-EF8286749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97949DB-C4D0-47D3-BB46-633E4AF9F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D2AC5E7-7A94-4188-BA0F-57868BC97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1EC9F08-4782-4EF7-A959-48443D06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A4BEC3A-B11A-4FB8-AB98-F704E4D7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3F6334-4BD2-44AD-890A-484E1B4D1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80EF25-9692-41F5-B248-65C5056E3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2D209F9-E867-4725-A381-932E7BBC78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E0E9F10-DB93-49C1-B8D0-F10D59839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B713E0E-788A-4699-B634-4C7B094C6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7D217A4-5682-49D7-BDD9-DCF61252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29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A3C84C-01A6-4644-89BB-27F70AED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AB1D4E0-35E1-4831-8A85-101F81FD09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E3A9D34-14AB-4124-A616-F667E04E3E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23D01E1-44E9-46AB-98E5-37004B682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1877083-22FE-40E0-98A3-0EB4E1C9E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BDCD13-1AEA-48BE-8BBB-AA749928E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6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76151B-DB1F-42F2-8EF2-3391E29B6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2E4C61E-54A6-48B9-B5B7-758FD363D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AB1275-B7E8-4A49-B621-8D11E6603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BA3A3-C8B0-4E2A-A76C-2DC772EF9083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9B9FFF5-D7A4-4559-BC11-DD9800CFD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A1F3206-AD6F-452E-B346-2DBA794B84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8AD6C-495B-4ACB-AAA8-73AE93000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59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7/relationships/hdphoto" Target="../media/hdphoto1.wdp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5.png"/><Relationship Id="rId4" Type="http://schemas.openxmlformats.org/officeDocument/2006/relationships/image" Target="../media/image24.jpe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8974A748-0B16-4AD4-B883-579362E73362}"/>
              </a:ext>
            </a:extLst>
          </p:cNvPr>
          <p:cNvSpPr txBox="1">
            <a:spLocks/>
          </p:cNvSpPr>
          <p:nvPr/>
        </p:nvSpPr>
        <p:spPr>
          <a:xfrm>
            <a:off x="1964527" y="4517686"/>
            <a:ext cx="2371161" cy="22506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500" dirty="0">
              <a:ln w="0"/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xmlns="" id="{FE2A1D3A-1FC2-4FC9-8A4B-4F19AC6A32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241217"/>
              </p:ext>
            </p:extLst>
          </p:nvPr>
        </p:nvGraphicFramePr>
        <p:xfrm>
          <a:off x="82296" y="3739896"/>
          <a:ext cx="5596128" cy="296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6E5048E-5360-485D-87BD-862E4C369CE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72" y="3544922"/>
            <a:ext cx="6303828" cy="33130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1DF364D-B56E-4DF5-A5C9-D2EC519F76A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88172" cy="3544922"/>
          </a:xfrm>
          <a:prstGeom prst="rect">
            <a:avLst/>
          </a:prstGeom>
        </p:spPr>
      </p:pic>
      <p:pic>
        <p:nvPicPr>
          <p:cNvPr id="10" name="Picture 2" descr="3">
            <a:extLst>
              <a:ext uri="{FF2B5EF4-FFF2-40B4-BE49-F238E27FC236}">
                <a16:creationId xmlns:a16="http://schemas.microsoft.com/office/drawing/2014/main" xmlns="" id="{E4273BAC-3982-418B-8584-D51C54247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0"/>
          <a:stretch>
            <a:fillRect/>
          </a:stretch>
        </p:blipFill>
        <p:spPr bwMode="auto">
          <a:xfrm>
            <a:off x="6148867" y="222820"/>
            <a:ext cx="6107758" cy="3322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3684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1">
            <a:extLst>
              <a:ext uri="{FF2B5EF4-FFF2-40B4-BE49-F238E27FC236}">
                <a16:creationId xmlns:a16="http://schemas.microsoft.com/office/drawing/2014/main" xmlns="" id="{071C4C53-CD9F-43E1-BF02-7C29AB2BC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08" y="3660062"/>
            <a:ext cx="4365620" cy="275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46CFDBD-1761-46BF-980D-E761BA182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45" y="254923"/>
            <a:ext cx="7331538" cy="32949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A17FC99-7EA6-44DD-AFC7-3759108F73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535" y="2964390"/>
            <a:ext cx="6780957" cy="352848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CE3AFEEC-9385-4658-B3AB-A77ABC52326B}"/>
              </a:ext>
            </a:extLst>
          </p:cNvPr>
          <p:cNvSpPr/>
          <p:nvPr/>
        </p:nvSpPr>
        <p:spPr>
          <a:xfrm>
            <a:off x="8427554" y="1058099"/>
            <a:ext cx="302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600" u="sng" dirty="0"/>
              <a:t>Object location
</a:t>
            </a: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val="4185176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compost like output">
            <a:extLst>
              <a:ext uri="{FF2B5EF4-FFF2-40B4-BE49-F238E27FC236}">
                <a16:creationId xmlns:a16="http://schemas.microsoft.com/office/drawing/2014/main" xmlns="" id="{0D73D6D9-8AA5-419C-BDFD-A0D80A4F7C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793" y="795789"/>
            <a:ext cx="7705262" cy="2848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D39BBC37-0A40-4C95-9D68-34ADEE2A16EA}"/>
              </a:ext>
            </a:extLst>
          </p:cNvPr>
          <p:cNvSpPr txBox="1">
            <a:spLocks/>
          </p:cNvSpPr>
          <p:nvPr/>
        </p:nvSpPr>
        <p:spPr>
          <a:xfrm>
            <a:off x="2118360" y="187277"/>
            <a:ext cx="9601200" cy="562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/>
              <a:t>Technical</a:t>
            </a:r>
            <a:r>
              <a:rPr lang="ru-RU" u="sng" dirty="0"/>
              <a:t> </a:t>
            </a:r>
            <a:r>
              <a:rPr lang="en-US" u="sng" dirty="0"/>
              <a:t>specifications of Compost</a:t>
            </a:r>
            <a:endParaRPr lang="ru-RU" u="sng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C99D8FFE-9442-4F07-8BDD-835BD6235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516556"/>
              </p:ext>
            </p:extLst>
          </p:nvPr>
        </p:nvGraphicFramePr>
        <p:xfrm>
          <a:off x="464185" y="3497326"/>
          <a:ext cx="3308350" cy="290366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xmlns="" val="2642219661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xmlns="" val="3782648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b="1" spc="0" dirty="0">
                          <a:effectLst/>
                        </a:rPr>
                        <a:t>Metal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Permissible content, mg/kg of dry matter </a:t>
                      </a:r>
                      <a:r>
                        <a:rPr lang="ru-RU" sz="1400" b="1" dirty="0">
                          <a:effectLst/>
                        </a:rPr>
                        <a:t> (СВ)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3659568466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As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18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2571347484"/>
                  </a:ext>
                </a:extLst>
              </a:tr>
              <a:tr h="26543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>
                          <a:effectLst/>
                        </a:rPr>
                        <a:t>Cd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2930701376"/>
                  </a:ext>
                </a:extLst>
              </a:tr>
              <a:tr h="26543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Cr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120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2826341613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>
                          <a:effectLst/>
                        </a:rPr>
                        <a:t>Hg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3700048768"/>
                  </a:ext>
                </a:extLst>
              </a:tr>
              <a:tr h="26543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>
                          <a:effectLst/>
                        </a:rPr>
                        <a:t>Ni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60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2253305162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>
                          <a:effectLst/>
                        </a:rPr>
                        <a:t>Pb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180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1564025504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spc="0" dirty="0">
                          <a:effectLst/>
                        </a:rPr>
                        <a:t>Se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538725677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</a:t>
                      </a:r>
                      <a:endParaRPr lang="ru-RU" sz="1400" b="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lang="ru-RU" sz="1400" b="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2183334193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1200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Zn</a:t>
                      </a:r>
                      <a:endParaRPr lang="ru-RU" sz="1400" b="0" kern="1200" spc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</a:t>
                      </a:r>
                      <a:endParaRPr lang="ru-RU" sz="1400" b="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1588121017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4826EA52-2AF0-4D42-9736-769E6356B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085932"/>
              </p:ext>
            </p:extLst>
          </p:nvPr>
        </p:nvGraphicFramePr>
        <p:xfrm>
          <a:off x="8354526" y="4426391"/>
          <a:ext cx="3409200" cy="130111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80331">
                  <a:extLst>
                    <a:ext uri="{9D8B030D-6E8A-4147-A177-3AD203B41FA5}">
                      <a16:colId xmlns:a16="http://schemas.microsoft.com/office/drawing/2014/main" xmlns="" val="1796761266"/>
                    </a:ext>
                  </a:extLst>
                </a:gridCol>
                <a:gridCol w="1928869">
                  <a:extLst>
                    <a:ext uri="{9D8B030D-6E8A-4147-A177-3AD203B41FA5}">
                      <a16:colId xmlns:a16="http://schemas.microsoft.com/office/drawing/2014/main" xmlns="" val="2333080667"/>
                    </a:ext>
                  </a:extLst>
                </a:gridCol>
              </a:tblGrid>
              <a:tr h="408305">
                <a:tc gridSpan="2"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Indicators of pathogenic content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6260111"/>
                  </a:ext>
                </a:extLst>
              </a:tr>
              <a:tr h="405130"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Viable worms eggs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Absence in 1,5 g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40821063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Salmonella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Absence in 1 g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3034854357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B511283F-1CA9-4FF7-A231-14304E849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477612"/>
              </p:ext>
            </p:extLst>
          </p:nvPr>
        </p:nvGraphicFramePr>
        <p:xfrm>
          <a:off x="4343715" y="3883754"/>
          <a:ext cx="3816035" cy="238638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84007">
                  <a:extLst>
                    <a:ext uri="{9D8B030D-6E8A-4147-A177-3AD203B41FA5}">
                      <a16:colId xmlns:a16="http://schemas.microsoft.com/office/drawing/2014/main" xmlns="" val="183784284"/>
                    </a:ext>
                  </a:extLst>
                </a:gridCol>
                <a:gridCol w="1732028">
                  <a:extLst>
                    <a:ext uri="{9D8B030D-6E8A-4147-A177-3AD203B41FA5}">
                      <a16:colId xmlns:a16="http://schemas.microsoft.com/office/drawing/2014/main" xmlns="" val="27954650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Inerts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292100" algn="ctr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values in dry matter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1105558651"/>
                  </a:ext>
                </a:extLst>
              </a:tr>
              <a:tr h="1198953"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Film and Styrofoam size, 5 mm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0,3 %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3424980822"/>
                  </a:ext>
                </a:extLst>
              </a:tr>
              <a:tr h="221558"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Plastics size 5 mm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0,8 %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3494389298"/>
                  </a:ext>
                </a:extLst>
              </a:tr>
              <a:tr h="458581"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Glass + Metals size, 2 mm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0" indent="-292100" algn="ctr" defTabSz="914400" rtl="0" eaLnBrk="1" latinLnBrk="0" hangingPunct="1">
                        <a:lnSpc>
                          <a:spcPts val="1990"/>
                        </a:lnSpc>
                        <a:spcBef>
                          <a:spcPts val="7800"/>
                        </a:spcBef>
                        <a:spcAft>
                          <a:spcPts val="0"/>
                        </a:spcAft>
                      </a:pPr>
                      <a:r>
                        <a:rPr lang="fr-FR" sz="1400" kern="120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2,0 %</a:t>
                      </a:r>
                      <a:endParaRPr lang="ru-RU" sz="1400" kern="1200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xmlns="" val="631642817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7CDBF07B-588E-4479-BBD8-96F6A00AB57E}"/>
              </a:ext>
            </a:extLst>
          </p:cNvPr>
          <p:cNvSpPr txBox="1">
            <a:spLocks/>
          </p:cNvSpPr>
          <p:nvPr/>
        </p:nvSpPr>
        <p:spPr>
          <a:xfrm>
            <a:off x="428274" y="4791075"/>
            <a:ext cx="10657355" cy="16099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E0B77F5-2477-4622-ACC0-A1C6FBA6FCA0}"/>
              </a:ext>
            </a:extLst>
          </p:cNvPr>
          <p:cNvSpPr/>
          <p:nvPr/>
        </p:nvSpPr>
        <p:spPr>
          <a:xfrm>
            <a:off x="464185" y="1108145"/>
            <a:ext cx="33083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Applications </a:t>
            </a:r>
            <a:r>
              <a:rPr lang="ru-RU" sz="1600" dirty="0"/>
              <a:t> </a:t>
            </a:r>
            <a:r>
              <a:rPr lang="en-US" sz="1600" dirty="0"/>
              <a:t>of technical compost</a:t>
            </a:r>
            <a:r>
              <a:rPr lang="ru-RU" sz="1600" dirty="0"/>
              <a:t>:</a:t>
            </a:r>
          </a:p>
          <a:p>
            <a:endParaRPr lang="en-US" sz="1600" dirty="0"/>
          </a:p>
          <a:p>
            <a:pPr marL="342900" indent="-342900">
              <a:buAutoNum type="arabicParenBoth"/>
            </a:pPr>
            <a:r>
              <a:rPr lang="en-US" sz="1600" dirty="0" err="1"/>
              <a:t>Recultivation</a:t>
            </a:r>
            <a:r>
              <a:rPr lang="en-US" sz="1600" dirty="0"/>
              <a:t> of landfills, quarries, disturbed landscapes;</a:t>
            </a:r>
          </a:p>
          <a:p>
            <a:pPr marL="342900" indent="-342900">
              <a:buAutoNum type="arabicParenBoth"/>
            </a:pPr>
            <a:r>
              <a:rPr lang="en-US" sz="1600" dirty="0"/>
              <a:t>component of the insulating layer for landfills;
as a part of fertilizers.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81174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245898DB-DEDC-4161-B5F5-A62A99973864}"/>
              </a:ext>
            </a:extLst>
          </p:cNvPr>
          <p:cNvSpPr txBox="1">
            <a:spLocks/>
          </p:cNvSpPr>
          <p:nvPr/>
        </p:nvSpPr>
        <p:spPr>
          <a:xfrm>
            <a:off x="283464" y="292608"/>
            <a:ext cx="11198352" cy="732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/>
              <a:t>Target indicators to be achieved in </a:t>
            </a:r>
            <a:r>
              <a:rPr lang="ru-RU" u="sng" dirty="0"/>
              <a:t>2019-2023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BD345DEF-64AD-463B-9113-E4ABC3833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93148"/>
              </p:ext>
            </p:extLst>
          </p:nvPr>
        </p:nvGraphicFramePr>
        <p:xfrm>
          <a:off x="813816" y="1435606"/>
          <a:ext cx="9784461" cy="4206240"/>
        </p:xfrm>
        <a:graphic>
          <a:graphicData uri="http://schemas.openxmlformats.org/drawingml/2006/table">
            <a:tbl>
              <a:tblPr/>
              <a:tblGrid>
                <a:gridCol w="371327">
                  <a:extLst>
                    <a:ext uri="{9D8B030D-6E8A-4147-A177-3AD203B41FA5}">
                      <a16:colId xmlns:a16="http://schemas.microsoft.com/office/drawing/2014/main" xmlns="" val="3509501956"/>
                    </a:ext>
                  </a:extLst>
                </a:gridCol>
                <a:gridCol w="4233126">
                  <a:extLst>
                    <a:ext uri="{9D8B030D-6E8A-4147-A177-3AD203B41FA5}">
                      <a16:colId xmlns:a16="http://schemas.microsoft.com/office/drawing/2014/main" xmlns="" val="878508261"/>
                    </a:ext>
                  </a:extLst>
                </a:gridCol>
                <a:gridCol w="1169680">
                  <a:extLst>
                    <a:ext uri="{9D8B030D-6E8A-4147-A177-3AD203B41FA5}">
                      <a16:colId xmlns:a16="http://schemas.microsoft.com/office/drawing/2014/main" xmlns="" val="1668859858"/>
                    </a:ext>
                  </a:extLst>
                </a:gridCol>
                <a:gridCol w="1002582">
                  <a:extLst>
                    <a:ext uri="{9D8B030D-6E8A-4147-A177-3AD203B41FA5}">
                      <a16:colId xmlns:a16="http://schemas.microsoft.com/office/drawing/2014/main" xmlns="" val="3026524358"/>
                    </a:ext>
                  </a:extLst>
                </a:gridCol>
                <a:gridCol w="1002582">
                  <a:extLst>
                    <a:ext uri="{9D8B030D-6E8A-4147-A177-3AD203B41FA5}">
                      <a16:colId xmlns:a16="http://schemas.microsoft.com/office/drawing/2014/main" xmlns="" val="1505940381"/>
                    </a:ext>
                  </a:extLst>
                </a:gridCol>
                <a:gridCol w="1002582">
                  <a:extLst>
                    <a:ext uri="{9D8B030D-6E8A-4147-A177-3AD203B41FA5}">
                      <a16:colId xmlns:a16="http://schemas.microsoft.com/office/drawing/2014/main" xmlns="" val="3062463875"/>
                    </a:ext>
                  </a:extLst>
                </a:gridCol>
                <a:gridCol w="1002582">
                  <a:extLst>
                    <a:ext uri="{9D8B030D-6E8A-4147-A177-3AD203B41FA5}">
                      <a16:colId xmlns:a16="http://schemas.microsoft.com/office/drawing/2014/main" xmlns="" val="3254429178"/>
                    </a:ext>
                  </a:extLst>
                </a:gridCol>
              </a:tblGrid>
              <a:tr h="5297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Target Indicator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Target Indicator
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08010384"/>
                  </a:ext>
                </a:extLst>
              </a:tr>
              <a:tr h="5297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8472835"/>
                  </a:ext>
                </a:extLst>
              </a:tr>
              <a:tr h="529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Coverage of the city by separate collection of MSW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8815058"/>
                  </a:ext>
                </a:extLst>
              </a:tr>
              <a:tr h="529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Amount of collected MSW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tons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362 083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367 695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373 395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379 182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385 060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4206145"/>
                  </a:ext>
                </a:extLst>
              </a:tr>
              <a:tr h="10435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>
                          <a:effectLst/>
                        </a:rPr>
                        <a:t>% of collected recyclables from incoming MSW at MSW treatment plant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25%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6507957"/>
                  </a:ext>
                </a:extLst>
              </a:tr>
              <a:tr h="10435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Amount of treated organic fraction of MSW, tons
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42 500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170 000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170 000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170 000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170 000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45" marR="7145" marT="714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6795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870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4DE827-7820-4973-883E-D5AD38CF8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072" y="142137"/>
            <a:ext cx="10515600" cy="758000"/>
          </a:xfrm>
        </p:spPr>
        <p:txBody>
          <a:bodyPr>
            <a:normAutofit/>
          </a:bodyPr>
          <a:lstStyle/>
          <a:p>
            <a:pPr algn="ctr"/>
            <a:r>
              <a:rPr lang="en-US" u="sng" dirty="0"/>
              <a:t>MSW collecting prospects</a:t>
            </a:r>
            <a:endParaRPr lang="ru-RU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E965A4-881C-4821-ADF1-FF4160354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716" y="971986"/>
            <a:ext cx="253365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Bell shaped container</a:t>
            </a:r>
            <a:r>
              <a:rPr lang="ru-RU" sz="2000" dirty="0"/>
              <a:t>  </a:t>
            </a:r>
            <a:r>
              <a:rPr lang="en-US" sz="2000" dirty="0"/>
              <a:t>for collecting glass packs</a:t>
            </a:r>
            <a:endParaRPr lang="ru-RU" sz="2000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61BBDA98-5887-4F7F-BBAC-32A45D389A79}"/>
              </a:ext>
            </a:extLst>
          </p:cNvPr>
          <p:cNvSpPr txBox="1">
            <a:spLocks/>
          </p:cNvSpPr>
          <p:nvPr/>
        </p:nvSpPr>
        <p:spPr>
          <a:xfrm>
            <a:off x="4752020" y="988687"/>
            <a:ext cx="3166684" cy="1909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Separate</a:t>
            </a:r>
            <a:r>
              <a:rPr lang="ru-RU" sz="2000" dirty="0"/>
              <a:t> </a:t>
            </a:r>
            <a:r>
              <a:rPr lang="en-US" sz="2000" dirty="0"/>
              <a:t>Collection of</a:t>
            </a:r>
            <a:r>
              <a:rPr lang="ru-RU" sz="2000" dirty="0"/>
              <a:t> </a:t>
            </a:r>
            <a:r>
              <a:rPr lang="en-US" sz="2000" dirty="0"/>
              <a:t>Organic</a:t>
            </a:r>
            <a:r>
              <a:rPr lang="ru-RU" sz="2000" dirty="0"/>
              <a:t> </a:t>
            </a:r>
            <a:r>
              <a:rPr lang="en-US" sz="2000" dirty="0"/>
              <a:t>Waste</a:t>
            </a:r>
            <a:r>
              <a:rPr lang="ru-RU" sz="2000" dirty="0"/>
              <a:t> </a:t>
            </a:r>
            <a:r>
              <a:rPr lang="en-US" sz="2000" dirty="0"/>
              <a:t>in </a:t>
            </a:r>
            <a:r>
              <a:rPr lang="ru-RU" sz="2000" dirty="0"/>
              <a:t> </a:t>
            </a:r>
            <a:r>
              <a:rPr lang="en-US" sz="2000" dirty="0"/>
              <a:t>Private</a:t>
            </a:r>
            <a:r>
              <a:rPr lang="ru-RU" sz="2000" dirty="0"/>
              <a:t> </a:t>
            </a:r>
            <a:r>
              <a:rPr lang="en-US" sz="2000" dirty="0"/>
              <a:t>Sector and public catering enterprises</a:t>
            </a:r>
            <a:endParaRPr lang="ru-RU" sz="2000" dirty="0"/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xmlns="" id="{B66FAA89-AB78-43AF-82C7-BA0F1DBCF0CA}"/>
              </a:ext>
            </a:extLst>
          </p:cNvPr>
          <p:cNvSpPr txBox="1">
            <a:spLocks/>
          </p:cNvSpPr>
          <p:nvPr/>
        </p:nvSpPr>
        <p:spPr>
          <a:xfrm>
            <a:off x="9121320" y="971986"/>
            <a:ext cx="2533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Implementation of  municipal collection points (in 2018 will be</a:t>
            </a:r>
            <a:r>
              <a:rPr lang="ru-RU" sz="2000" dirty="0"/>
              <a:t> </a:t>
            </a:r>
            <a:r>
              <a:rPr lang="en-US" sz="2000" dirty="0"/>
              <a:t>placed</a:t>
            </a:r>
            <a:r>
              <a:rPr lang="ru-RU" sz="2000" dirty="0"/>
              <a:t> 2</a:t>
            </a:r>
            <a:r>
              <a:rPr lang="en-US" sz="2000" dirty="0"/>
              <a:t>2 civic amenity sites)</a:t>
            </a:r>
            <a:endParaRPr lang="ru-RU" sz="20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BDFE2AA-4FBC-4823-8B67-52FA4E37E2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2" r="18677"/>
          <a:stretch/>
        </p:blipFill>
        <p:spPr>
          <a:xfrm>
            <a:off x="4899201" y="2371915"/>
            <a:ext cx="2034287" cy="338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F18ED22-DF52-41EE-A2CB-54CB6719CA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16" y="2098051"/>
            <a:ext cx="2678208" cy="378796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E4CE4A17-56A0-4FDA-86DF-59A90A7772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885" y="2718606"/>
            <a:ext cx="3823552" cy="2546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7F1DE0BE-5F90-47A9-99D1-F046312C328C}"/>
              </a:ext>
            </a:extLst>
          </p:cNvPr>
          <p:cNvSpPr/>
          <p:nvPr/>
        </p:nvSpPr>
        <p:spPr>
          <a:xfrm>
            <a:off x="9253617" y="3722625"/>
            <a:ext cx="393192" cy="57420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AB450C69-0647-45F0-8707-CE7491990A1F}"/>
              </a:ext>
            </a:extLst>
          </p:cNvPr>
          <p:cNvSpPr/>
          <p:nvPr/>
        </p:nvSpPr>
        <p:spPr>
          <a:xfrm>
            <a:off x="10797131" y="3680911"/>
            <a:ext cx="228601" cy="641309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10CEE67-4399-43DB-ACFF-67C85096D8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910" y="3856726"/>
            <a:ext cx="288605" cy="30379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B2E9E323-0DE0-46A5-9129-9803609324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131" y="3922522"/>
            <a:ext cx="242393" cy="255150"/>
          </a:xfrm>
          <a:prstGeom prst="rect">
            <a:avLst/>
          </a:prstGeom>
        </p:spPr>
      </p:pic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96CFB917-74D7-4D76-A214-830FC37F4230}"/>
              </a:ext>
            </a:extLst>
          </p:cNvPr>
          <p:cNvSpPr/>
          <p:nvPr/>
        </p:nvSpPr>
        <p:spPr>
          <a:xfrm>
            <a:off x="1335024" y="3611881"/>
            <a:ext cx="521208" cy="886968"/>
          </a:xfrm>
          <a:prstGeom prst="roundRect">
            <a:avLst>
              <a:gd name="adj" fmla="val 9619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821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1FDC06-FA5D-4002-96BD-185ADCC00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540"/>
            <a:ext cx="10515600" cy="1325563"/>
          </a:xfrm>
        </p:spPr>
        <p:txBody>
          <a:bodyPr/>
          <a:lstStyle/>
          <a:p>
            <a:pPr algn="ctr"/>
            <a:r>
              <a:rPr lang="en-US" u="sng" dirty="0"/>
              <a:t>Prospect of MSW treatment </a:t>
            </a:r>
            <a:endParaRPr lang="ru-RU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AA6EB0-5C7C-4F09-9C37-DAC2A3CF4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08" y="1396103"/>
            <a:ext cx="4067175" cy="4351338"/>
          </a:xfrm>
        </p:spPr>
        <p:txBody>
          <a:bodyPr/>
          <a:lstStyle/>
          <a:p>
            <a:r>
              <a:rPr lang="en-US" dirty="0"/>
              <a:t>Implementation of MSW incineration facility</a:t>
            </a:r>
            <a:r>
              <a:rPr lang="ru-RU" dirty="0"/>
              <a:t> </a:t>
            </a:r>
            <a:r>
              <a:rPr lang="en-US" dirty="0"/>
              <a:t>with capacity of</a:t>
            </a:r>
            <a:r>
              <a:rPr lang="ru-RU" dirty="0"/>
              <a:t> 100 </a:t>
            </a:r>
            <a:r>
              <a:rPr lang="en-US" dirty="0"/>
              <a:t>thousands tons of MSW per year</a:t>
            </a:r>
            <a:endParaRPr lang="ru-RU" dirty="0"/>
          </a:p>
          <a:p>
            <a:r>
              <a:rPr lang="en-US" dirty="0"/>
              <a:t>Getting</a:t>
            </a:r>
            <a:r>
              <a:rPr lang="ru-RU" dirty="0"/>
              <a:t> </a:t>
            </a:r>
            <a:r>
              <a:rPr lang="en-US" dirty="0"/>
              <a:t>up to </a:t>
            </a:r>
            <a:r>
              <a:rPr lang="ru-RU" dirty="0"/>
              <a:t>3</a:t>
            </a:r>
            <a:r>
              <a:rPr lang="en-US" dirty="0"/>
              <a:t>-4</a:t>
            </a:r>
            <a:r>
              <a:rPr lang="ru-RU" dirty="0"/>
              <a:t> </a:t>
            </a:r>
            <a:r>
              <a:rPr lang="en-US" dirty="0" err="1"/>
              <a:t>MWt</a:t>
            </a:r>
            <a:r>
              <a:rPr lang="en-US" dirty="0"/>
              <a:t> of</a:t>
            </a:r>
            <a:r>
              <a:rPr lang="ru-RU" dirty="0"/>
              <a:t> </a:t>
            </a:r>
            <a:r>
              <a:rPr lang="en-US" dirty="0"/>
              <a:t>energy</a:t>
            </a:r>
            <a:r>
              <a:rPr lang="ru-RU" dirty="0"/>
              <a:t> </a:t>
            </a:r>
            <a:r>
              <a:rPr lang="en-US" dirty="0"/>
              <a:t>per year </a:t>
            </a:r>
            <a:endParaRPr lang="ru-RU" dirty="0"/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256A1B8-B53F-4FCC-BF05-609DB9163CC6}"/>
              </a:ext>
            </a:extLst>
          </p:cNvPr>
          <p:cNvSpPr txBox="1"/>
          <p:nvPr/>
        </p:nvSpPr>
        <p:spPr>
          <a:xfrm>
            <a:off x="8710046" y="2618084"/>
            <a:ext cx="711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>
                <a:solidFill>
                  <a:schemeClr val="bg1"/>
                </a:solidFill>
              </a:rPr>
              <a:t>Астана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D3490D51-E74C-453E-8DB0-0A5486972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608" y="1971647"/>
            <a:ext cx="2937455" cy="442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295F7836-2CC1-4487-BC4B-1824C74CB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96" y="4365784"/>
            <a:ext cx="2062108" cy="2113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03DA9360-D53B-4516-B781-2C6B17789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1" y="4333060"/>
            <a:ext cx="3946521" cy="2257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9A43505D-A288-4745-BD09-BE65B0FEC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463" y="4463564"/>
            <a:ext cx="2144628" cy="2015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4BD74E92-A20A-4E7B-B0B5-876DFEC6D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913" y="1971647"/>
            <a:ext cx="3898877" cy="2394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0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19A293-51D0-4AEC-873D-B43715F10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/>
              <a:t>Information about MSW</a:t>
            </a:r>
            <a:r>
              <a:rPr lang="ru-RU" u="sng" dirty="0"/>
              <a:t> </a:t>
            </a:r>
            <a:r>
              <a:rPr lang="en-US" u="sng" dirty="0"/>
              <a:t>collection</a:t>
            </a:r>
            <a:endParaRPr lang="ru-RU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15D038-CC31-4B65-9CE3-89A02B014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10072" cy="4351338"/>
          </a:xfrm>
        </p:spPr>
        <p:txBody>
          <a:bodyPr/>
          <a:lstStyle/>
          <a:p>
            <a:r>
              <a:rPr lang="en-US" dirty="0"/>
              <a:t>Quantity of</a:t>
            </a:r>
            <a:r>
              <a:rPr lang="ru-RU" dirty="0"/>
              <a:t> </a:t>
            </a:r>
            <a:r>
              <a:rPr lang="en-US" dirty="0"/>
              <a:t>MSW collection area</a:t>
            </a:r>
            <a:r>
              <a:rPr lang="ru-RU" dirty="0"/>
              <a:t>– 2565</a:t>
            </a:r>
          </a:p>
          <a:p>
            <a:r>
              <a:rPr lang="en-US" dirty="0"/>
              <a:t>Quantity of</a:t>
            </a:r>
            <a:r>
              <a:rPr lang="ru-RU" dirty="0"/>
              <a:t> </a:t>
            </a:r>
            <a:r>
              <a:rPr lang="en-US" dirty="0"/>
              <a:t>containers for </a:t>
            </a:r>
            <a:r>
              <a:rPr lang="ru-RU" dirty="0"/>
              <a:t> </a:t>
            </a:r>
            <a:r>
              <a:rPr lang="en-US" dirty="0"/>
              <a:t>mixed MSW </a:t>
            </a:r>
            <a:r>
              <a:rPr lang="ru-RU" dirty="0"/>
              <a:t>- 9030</a:t>
            </a:r>
          </a:p>
          <a:p>
            <a:r>
              <a:rPr lang="en-US" dirty="0"/>
              <a:t>Quantity of removal trucks- </a:t>
            </a:r>
            <a:r>
              <a:rPr lang="ru-RU" dirty="0"/>
              <a:t>60 </a:t>
            </a:r>
          </a:p>
          <a:p>
            <a:pPr marL="285750" indent="-285750"/>
            <a:r>
              <a:rPr lang="en-US" dirty="0"/>
              <a:t>Amount of MSW collected from January till August </a:t>
            </a:r>
            <a:r>
              <a:rPr lang="kk-KZ" dirty="0"/>
              <a:t>2018  </a:t>
            </a:r>
            <a:r>
              <a:rPr lang="en-US" dirty="0"/>
              <a:t>is about </a:t>
            </a:r>
            <a:r>
              <a:rPr lang="kk-KZ" dirty="0"/>
              <a:t>146 480 </a:t>
            </a:r>
            <a:r>
              <a:rPr lang="en-US" dirty="0"/>
              <a:t>tons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8A64A81-58BD-42C7-9210-AFE91A69FB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818" y="1690688"/>
            <a:ext cx="3729038" cy="24860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87E9C15-5A4D-4EB7-8C90-69D8FCE70C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818" y="4001294"/>
            <a:ext cx="3729038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B4B196-3D69-468B-977E-CBD0B17BD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416" y="381035"/>
            <a:ext cx="10515600" cy="1325563"/>
          </a:xfrm>
        </p:spPr>
        <p:txBody>
          <a:bodyPr/>
          <a:lstStyle/>
          <a:p>
            <a:r>
              <a:rPr lang="en-US" u="sng" dirty="0"/>
              <a:t>MSW treatment facility in Astana city</a:t>
            </a:r>
            <a:endParaRPr lang="ru-RU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1A8036-BBBF-47A3-917C-E37D43F2B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141537"/>
            <a:ext cx="5581650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Sorting lines - 250 000 tons per year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Pyrolysis facility - 20 000 tons per year</a:t>
            </a:r>
            <a:endParaRPr lang="ru-RU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PET recycling facility- 2500 tons per year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PE recycling facility  - 1500 tons per year</a:t>
            </a:r>
            <a:endParaRPr lang="ru-RU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WEEE treatment facility - 250 tons per year</a:t>
            </a: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5CEA1DD-6CB3-422B-93B2-53C44E94A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1341" y="1859550"/>
            <a:ext cx="5700456" cy="4727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1B5609D7-8731-4463-B6E1-47C1CAB7E123}"/>
              </a:ext>
            </a:extLst>
          </p:cNvPr>
          <p:cNvSpPr/>
          <p:nvPr/>
        </p:nvSpPr>
        <p:spPr>
          <a:xfrm>
            <a:off x="10789380" y="3526323"/>
            <a:ext cx="333438" cy="3296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51DCA423-7EF3-4194-9E8E-A3497870FD92}"/>
              </a:ext>
            </a:extLst>
          </p:cNvPr>
          <p:cNvSpPr/>
          <p:nvPr/>
        </p:nvSpPr>
        <p:spPr>
          <a:xfrm>
            <a:off x="9387365" y="4548211"/>
            <a:ext cx="333438" cy="3296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BE1ECD75-9A3C-4C2D-9698-D12289B95FDF}"/>
              </a:ext>
            </a:extLst>
          </p:cNvPr>
          <p:cNvSpPr/>
          <p:nvPr/>
        </p:nvSpPr>
        <p:spPr>
          <a:xfrm>
            <a:off x="8013922" y="4877812"/>
            <a:ext cx="333438" cy="3296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7F5F7271-B1EB-42EF-BF99-6B2DE5E69268}"/>
              </a:ext>
            </a:extLst>
          </p:cNvPr>
          <p:cNvSpPr/>
          <p:nvPr/>
        </p:nvSpPr>
        <p:spPr>
          <a:xfrm>
            <a:off x="7420735" y="5306876"/>
            <a:ext cx="333438" cy="3296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32A2A9F0-461B-4435-A0F8-802563C32BC5}"/>
              </a:ext>
            </a:extLst>
          </p:cNvPr>
          <p:cNvSpPr/>
          <p:nvPr/>
        </p:nvSpPr>
        <p:spPr>
          <a:xfrm>
            <a:off x="10038369" y="3034945"/>
            <a:ext cx="333438" cy="3296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84044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503A197-B3C7-41DE-9BB8-AB8AE0DBEA1B}"/>
              </a:ext>
            </a:extLst>
          </p:cNvPr>
          <p:cNvSpPr/>
          <p:nvPr/>
        </p:nvSpPr>
        <p:spPr>
          <a:xfrm>
            <a:off x="200216" y="673243"/>
            <a:ext cx="117915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u="sng" dirty="0"/>
              <a:t>Information of </a:t>
            </a:r>
            <a:r>
              <a:rPr lang="ru-RU" sz="3200" u="sng" dirty="0"/>
              <a:t> </a:t>
            </a:r>
            <a:r>
              <a:rPr lang="en-US" sz="3200" u="sng" dirty="0"/>
              <a:t>current situation on </a:t>
            </a:r>
            <a:r>
              <a:rPr lang="ru-RU" sz="3200" u="sng" dirty="0"/>
              <a:t> </a:t>
            </a:r>
            <a:r>
              <a:rPr lang="en-US" sz="3200" u="sng" dirty="0"/>
              <a:t>MSW treatment facility in Astana</a:t>
            </a:r>
            <a:endParaRPr lang="ru-RU" sz="3200" u="sng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36BB1266-A4C2-485E-BEB3-9D7C88CAB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647150"/>
              </p:ext>
            </p:extLst>
          </p:nvPr>
        </p:nvGraphicFramePr>
        <p:xfrm>
          <a:off x="157210" y="1750301"/>
          <a:ext cx="11877575" cy="3812299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558617">
                  <a:extLst>
                    <a:ext uri="{9D8B030D-6E8A-4147-A177-3AD203B41FA5}">
                      <a16:colId xmlns:a16="http://schemas.microsoft.com/office/drawing/2014/main" xmlns="" val="882722688"/>
                    </a:ext>
                  </a:extLst>
                </a:gridCol>
                <a:gridCol w="11318958">
                  <a:extLst>
                    <a:ext uri="{9D8B030D-6E8A-4147-A177-3AD203B41FA5}">
                      <a16:colId xmlns:a16="http://schemas.microsoft.com/office/drawing/2014/main" xmlns="" val="95859456"/>
                    </a:ext>
                  </a:extLst>
                </a:gridCol>
              </a:tblGrid>
              <a:tr h="1211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</a:rPr>
                        <a:t>1.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volume of MSW accepted from January to August 2018 is 173 790 tons (21700 tons on an average per month)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MSW incoming capacity increased from the begging of the year from</a:t>
                      </a:r>
                      <a:r>
                        <a:rPr lang="kk-KZ" sz="1800" b="0" dirty="0">
                          <a:effectLst/>
                        </a:rPr>
                        <a:t> 570 </a:t>
                      </a:r>
                      <a:r>
                        <a:rPr lang="en-US" sz="1800" b="0" dirty="0">
                          <a:effectLst/>
                        </a:rPr>
                        <a:t>till</a:t>
                      </a:r>
                      <a:r>
                        <a:rPr lang="kk-KZ" sz="1800" b="0" dirty="0">
                          <a:effectLst/>
                        </a:rPr>
                        <a:t> 792 </a:t>
                      </a:r>
                      <a:r>
                        <a:rPr lang="en-US" sz="1800" b="0" dirty="0">
                          <a:effectLst/>
                        </a:rPr>
                        <a:t>tons per day</a:t>
                      </a:r>
                      <a:r>
                        <a:rPr lang="kk-KZ" sz="1800" b="0" dirty="0">
                          <a:effectLst/>
                        </a:rPr>
                        <a:t> , </a:t>
                      </a:r>
                      <a:r>
                        <a:rPr lang="en-US" sz="1800" b="0" dirty="0">
                          <a:effectLst/>
                        </a:rPr>
                        <a:t>and in August</a:t>
                      </a:r>
                      <a:r>
                        <a:rPr lang="kk-KZ" sz="1800" b="0" dirty="0">
                          <a:effectLst/>
                        </a:rPr>
                        <a:t> </a:t>
                      </a:r>
                      <a:r>
                        <a:rPr lang="en-US" sz="1800" b="0" dirty="0">
                          <a:effectLst/>
                        </a:rPr>
                        <a:t>increased till</a:t>
                      </a:r>
                      <a:r>
                        <a:rPr lang="kk-KZ" sz="1800" b="0" dirty="0">
                          <a:effectLst/>
                        </a:rPr>
                        <a:t> 922 </a:t>
                      </a:r>
                      <a:r>
                        <a:rPr lang="en-US" sz="1800" b="0" dirty="0">
                          <a:effectLst/>
                        </a:rPr>
                        <a:t>tons per day</a:t>
                      </a:r>
                      <a:r>
                        <a:rPr lang="kk-KZ" sz="1800" b="0" dirty="0">
                          <a:effectLst/>
                        </a:rPr>
                        <a:t>.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25058136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</a:rPr>
                        <a:t>2.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Amount of collected recyclables increased up to 10 tons per day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8916189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</a:rPr>
                        <a:t>4.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Since </a:t>
                      </a:r>
                      <a:r>
                        <a:rPr lang="kk-KZ" sz="1800" dirty="0">
                          <a:effectLst/>
                        </a:rPr>
                        <a:t>2018 </a:t>
                      </a:r>
                      <a:r>
                        <a:rPr lang="en-US" sz="1800" dirty="0">
                          <a:effectLst/>
                        </a:rPr>
                        <a:t>started</a:t>
                      </a:r>
                      <a:r>
                        <a:rPr lang="kk-KZ" sz="180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 the facility of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WEEE recycling where people with disabilities are attracted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63018216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</a:rPr>
                        <a:t>5.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amounts of gross recycling: PET –  1 124 tons; PE – 1 043 tons;  WEEE – 250 tons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54976729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</a:rPr>
                        <a:t>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At the moment the % of collected recyclables from incoming MSW goes up to 13%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91418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55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763E27-30AA-438A-AD73-2ED942BD5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0344" y="574626"/>
            <a:ext cx="10515600" cy="647749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General characteristics of the landfill 
</a:t>
            </a:r>
            <a:endParaRPr lang="ru-RU" u="sng" dirty="0"/>
          </a:p>
        </p:txBody>
      </p:sp>
      <p:pic>
        <p:nvPicPr>
          <p:cNvPr id="5" name="Объект 7">
            <a:extLst>
              <a:ext uri="{FF2B5EF4-FFF2-40B4-BE49-F238E27FC236}">
                <a16:creationId xmlns:a16="http://schemas.microsoft.com/office/drawing/2014/main" xmlns="" id="{C8D07BF2-6E99-4395-B211-83489D2AC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799" y="1756593"/>
            <a:ext cx="6589401" cy="420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62779936-A3D9-408B-9CB7-F553A3D0B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24" y="1222375"/>
            <a:ext cx="5057775" cy="49658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landfill has 3 sites: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site – 1 cell of the landfill. The project capacity was 2,8 million tons. At the moment places around 4 million tons of MSW. The area is 12 Ga. It was operated from August 2006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site – 2 cell of the site MSW. The project capacity is 2 million tons. The area is 12 Ga. It is operated  from May 2018.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site – the site is for the reception and placement of industrial and construction waste. The area is 6,7 Ga.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72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5CA581-EAC5-442C-85FE-432F45A74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5" y="393261"/>
            <a:ext cx="11301984" cy="802493"/>
          </a:xfrm>
        </p:spPr>
        <p:txBody>
          <a:bodyPr>
            <a:noAutofit/>
          </a:bodyPr>
          <a:lstStyle/>
          <a:p>
            <a:r>
              <a:rPr lang="en-US" sz="3600" u="sng" dirty="0"/>
              <a:t>Implementation of</a:t>
            </a:r>
            <a:r>
              <a:rPr lang="kk-KZ" sz="3600" u="sng" dirty="0"/>
              <a:t> </a:t>
            </a:r>
            <a:r>
              <a:rPr lang="en-US" sz="3600" u="sng" dirty="0"/>
              <a:t>underground</a:t>
            </a:r>
            <a:r>
              <a:rPr lang="ru-RU" sz="3600" u="sng" dirty="0"/>
              <a:t> </a:t>
            </a:r>
            <a:r>
              <a:rPr lang="en-US" sz="3600" u="sng" dirty="0"/>
              <a:t>Containers</a:t>
            </a:r>
            <a:r>
              <a:rPr lang="ru-RU" sz="3600" u="sng" dirty="0"/>
              <a:t> </a:t>
            </a:r>
            <a:r>
              <a:rPr lang="en-US" sz="3600" u="sng" dirty="0"/>
              <a:t>in</a:t>
            </a:r>
            <a:r>
              <a:rPr lang="ru-RU" sz="3600" u="sng" dirty="0"/>
              <a:t> </a:t>
            </a:r>
            <a:r>
              <a:rPr lang="en-US" sz="3600" u="sng" dirty="0"/>
              <a:t>Astana city</a:t>
            </a:r>
            <a:r>
              <a:rPr lang="ru-RU" sz="3600" u="sng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FA069A-0D29-4677-86F8-0EFA7C398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95" y="1790114"/>
            <a:ext cx="8718423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collecting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 of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Astana city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NC)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Containers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units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units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Containers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optimized for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408 м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Waste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 descr="ÐÐ°ÑÑÐ¸Ð½ÐºÐ¸ Ð¿Ð¾ Ð·Ð°Ð¿ÑÐ¾ÑÑ Ð·Ð°Ð³Ð»ÑÐ±Ð»ÐµÐ½Ð½ÑÐµ ÐºÐ¾Ð½ÑÐµÐ¹Ð½ÐµÑÑ Ð¼Ð¾Ð»Ð¾Ðº">
            <a:extLst>
              <a:ext uri="{FF2B5EF4-FFF2-40B4-BE49-F238E27FC236}">
                <a16:creationId xmlns:a16="http://schemas.microsoft.com/office/drawing/2014/main" xmlns="" id="{E87E36E9-BDFB-46E6-BEC9-CC9A67F404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879" y="1914613"/>
            <a:ext cx="2569464" cy="2511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14896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9E86777-2FD4-49FC-BE2A-11EBCFD33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98806"/>
            <a:ext cx="5801525" cy="4783016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1651819-F357-42F6-AEFF-2D14B7679407}"/>
              </a:ext>
            </a:extLst>
          </p:cNvPr>
          <p:cNvSpPr/>
          <p:nvPr/>
        </p:nvSpPr>
        <p:spPr>
          <a:xfrm>
            <a:off x="108322" y="1076178"/>
            <a:ext cx="62038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Saryarka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area                                          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 51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Address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Almaty area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204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containers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41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Address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Esil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Baikonyr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areas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203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Containers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49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Addresses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Collected amount of waste:</a:t>
            </a:r>
            <a:endParaRPr lang="kk-KZ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July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 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Almaty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Baikonyr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areas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265,38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tons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August, 2018 from Almaty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Baikonyr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areas 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89,02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tons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Saryarka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area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102,2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tons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kk-KZ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delivery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arrangement of 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containers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goes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</a:t>
            </a:r>
            <a:r>
              <a:rPr lang="kk-KZ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graphics 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17">
            <a:extLst>
              <a:ext uri="{FF2B5EF4-FFF2-40B4-BE49-F238E27FC236}">
                <a16:creationId xmlns:a16="http://schemas.microsoft.com/office/drawing/2014/main" xmlns="" id="{CA61D0F5-68B2-46BB-8921-C5978751DB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766887"/>
              </p:ext>
            </p:extLst>
          </p:nvPr>
        </p:nvGraphicFramePr>
        <p:xfrm>
          <a:off x="978408" y="207208"/>
          <a:ext cx="10488167" cy="487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88167">
                  <a:extLst>
                    <a:ext uri="{9D8B030D-6E8A-4147-A177-3AD203B41FA5}">
                      <a16:colId xmlns:a16="http://schemas.microsoft.com/office/drawing/2014/main" xmlns="" val="820777936"/>
                    </a:ext>
                  </a:extLst>
                </a:gridCol>
              </a:tblGrid>
              <a:tr h="417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u="sng" dirty="0">
                          <a:solidFill>
                            <a:schemeClr val="tx1"/>
                          </a:solidFill>
                        </a:rPr>
                        <a:t>Implementation</a:t>
                      </a:r>
                      <a:r>
                        <a:rPr lang="ru-RU" sz="3200" u="sng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3200" u="sng" dirty="0">
                          <a:solidFill>
                            <a:schemeClr val="tx1"/>
                          </a:solidFill>
                        </a:rPr>
                        <a:t>of separate collection of MSW in Astana</a:t>
                      </a:r>
                      <a:endParaRPr lang="ru-RU" sz="3200" u="sng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224421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780364C-46CA-4DF5-81EA-4A211E527C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3" y="4161566"/>
            <a:ext cx="3079661" cy="1955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AE3DF16-C2DA-4F7E-8FFD-8F86BBC8A4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3" t="9584"/>
          <a:stretch/>
        </p:blipFill>
        <p:spPr>
          <a:xfrm>
            <a:off x="3255264" y="4238560"/>
            <a:ext cx="2322576" cy="183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56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7DB716F-7F67-47A7-A48E-0EB7FDC9A0C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486" y="759314"/>
            <a:ext cx="4480338" cy="2669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62E42AD-8A1C-4B8E-8A8D-041455848469}"/>
              </a:ext>
            </a:extLst>
          </p:cNvPr>
          <p:cNvSpPr/>
          <p:nvPr/>
        </p:nvSpPr>
        <p:spPr>
          <a:xfrm>
            <a:off x="573313" y="1833660"/>
            <a:ext cx="6418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Cambria" panose="02040503050406030204" pitchFamily="18" charset="0"/>
              </a:rPr>
              <a:t>Clean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ru-RU" sz="2000" dirty="0" err="1">
                <a:latin typeface="Cambria" panose="02040503050406030204" pitchFamily="18" charset="0"/>
              </a:rPr>
              <a:t>Taxi</a:t>
            </a:r>
            <a:r>
              <a:rPr lang="ru-RU" sz="2000" dirty="0">
                <a:latin typeface="Cambria" panose="02040503050406030204" pitchFamily="18" charset="0"/>
              </a:rPr>
              <a:t> – </a:t>
            </a:r>
            <a:r>
              <a:rPr lang="en-US" sz="2000" dirty="0">
                <a:latin typeface="Cambria" panose="02040503050406030204" pitchFamily="18" charset="0"/>
              </a:rPr>
              <a:t>New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ecological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project which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serfs as 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service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for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free</a:t>
            </a:r>
            <a:r>
              <a:rPr lang="ru-RU" sz="2000" dirty="0"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WEEE collection in Astana city</a:t>
            </a:r>
            <a:r>
              <a:rPr lang="ru-RU" sz="2000" dirty="0">
                <a:latin typeface="Cambria" panose="02040503050406030204" pitchFamily="18" charset="0"/>
              </a:rPr>
              <a:t>.  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9D699A9C-2029-44F0-A7D1-5F21307CEFB1}"/>
              </a:ext>
            </a:extLst>
          </p:cNvPr>
          <p:cNvSpPr txBox="1">
            <a:spLocks/>
          </p:cNvSpPr>
          <p:nvPr/>
        </p:nvSpPr>
        <p:spPr>
          <a:xfrm>
            <a:off x="371380" y="3003453"/>
            <a:ext cx="6927309" cy="3854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Font typeface="Arial" panose="020B0604020202020204" pitchFamily="34" charset="0"/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special service is provided for Astana citizens to facilitate WEEE collection and disposal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 is provided free of charge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vehicles are used for WEEE collection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800" dirty="0">
                <a:latin typeface="Cambria" panose="02040503050406030204" pitchFamily="18" charset="0"/>
              </a:rPr>
              <a:t>Anyone can get its WEEE removed just by leaving a message on website </a:t>
            </a:r>
            <a:r>
              <a:rPr lang="en-US" sz="1800" b="1" u="sng" dirty="0">
                <a:latin typeface="Cambria" panose="02040503050406030204" pitchFamily="18" charset="0"/>
              </a:rPr>
              <a:t>cleantaxi.kz</a:t>
            </a:r>
            <a:r>
              <a:rPr lang="en-US" sz="1800" dirty="0">
                <a:latin typeface="Cambria" panose="02040503050406030204" pitchFamily="18" charset="0"/>
              </a:rPr>
              <a:t> or at call-center </a:t>
            </a:r>
            <a:r>
              <a:rPr lang="ru-RU" sz="1800" b="1" u="sng" dirty="0">
                <a:latin typeface="Cambria" panose="02040503050406030204" pitchFamily="18" charset="0"/>
              </a:rPr>
              <a:t>+7 (717)2 64 2533</a:t>
            </a:r>
            <a:endParaRPr lang="ru-RU" sz="1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4BF0E66-B5A8-4627-99AD-FA6E2C6008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485" y="3506205"/>
            <a:ext cx="4480339" cy="2669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60E59E68-F7D2-4A78-869F-57AE90BC7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03" y="295610"/>
            <a:ext cx="3107882" cy="626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/>
              <a:t>CLEAN TAXI</a:t>
            </a:r>
          </a:p>
          <a:p>
            <a:pPr marL="0" indent="0">
              <a:buNone/>
            </a:pP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val="1822819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941816B-0532-41DC-80F3-26C1F25AF637}"/>
              </a:ext>
            </a:extLst>
          </p:cNvPr>
          <p:cNvSpPr/>
          <p:nvPr/>
        </p:nvSpPr>
        <p:spPr>
          <a:xfrm>
            <a:off x="104066" y="960120"/>
            <a:ext cx="367240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 selection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the recommendations of France agency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Syctom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has been selected  the technology of the Compost Systems GmbH, which projects are implemented around the world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5875" indent="-15875" algn="just">
              <a:spcAft>
                <a:spcPts val="0"/>
              </a:spcAft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Organic Fraction of MSW will be treated be means of aerobic decomposition with the use of specialized equipment for aeration of waste;</a:t>
            </a:r>
          </a:p>
          <a:p>
            <a:pPr marL="15875" indent="-15875" algn="just">
              <a:spcAft>
                <a:spcPts val="0"/>
              </a:spcAft>
              <a:buFontTx/>
              <a:buChar char="-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5" indent="-15875" algn="just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Capacity of the object is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170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thousands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tons per year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considering with the population growth and corresponding increases the volume of MSW generation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3">
            <a:extLst>
              <a:ext uri="{FF2B5EF4-FFF2-40B4-BE49-F238E27FC236}">
                <a16:creationId xmlns:a16="http://schemas.microsoft.com/office/drawing/2014/main" xmlns="" id="{5E17E11C-26B7-4DE6-A29E-657ED26BD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0"/>
          <a:stretch>
            <a:fillRect/>
          </a:stretch>
        </p:blipFill>
        <p:spPr bwMode="auto">
          <a:xfrm>
            <a:off x="4109571" y="1259224"/>
            <a:ext cx="7978363" cy="433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Объект 17">
            <a:extLst>
              <a:ext uri="{FF2B5EF4-FFF2-40B4-BE49-F238E27FC236}">
                <a16:creationId xmlns:a16="http://schemas.microsoft.com/office/drawing/2014/main" xmlns="" id="{F6291264-B541-4378-8291-A6D4AB8951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205112"/>
              </p:ext>
            </p:extLst>
          </p:nvPr>
        </p:nvGraphicFramePr>
        <p:xfrm>
          <a:off x="1472630" y="172115"/>
          <a:ext cx="8935843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35843">
                  <a:extLst>
                    <a:ext uri="{9D8B030D-6E8A-4147-A177-3AD203B41FA5}">
                      <a16:colId xmlns:a16="http://schemas.microsoft.com/office/drawing/2014/main" xmlns="" val="820777936"/>
                    </a:ext>
                  </a:extLst>
                </a:gridCol>
              </a:tblGrid>
              <a:tr h="7057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u="sng" dirty="0">
                          <a:solidFill>
                            <a:schemeClr val="tx1"/>
                          </a:solidFill>
                        </a:rPr>
                        <a:t>Implementation of organic fraction of MSW treatment</a:t>
                      </a:r>
                      <a:endParaRPr lang="ru-RU" sz="2800" u="sng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u="sng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2244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240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713</Words>
  <Application>Microsoft Office PowerPoint</Application>
  <PresentationFormat>Произвольный</PresentationFormat>
  <Paragraphs>154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Information about MSW collection</vt:lpstr>
      <vt:lpstr>MSW treatment facility in Astana city</vt:lpstr>
      <vt:lpstr>Презентация PowerPoint</vt:lpstr>
      <vt:lpstr>General characteristics of the landfill 
</vt:lpstr>
      <vt:lpstr>Implementation of underground Containers in Astana city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MSW collecting prospects</vt:lpstr>
      <vt:lpstr>Prospect of MSW treatment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пилотного проекта по созданию эффективной системы обращения с ТБО в г.Астане</dc:title>
  <dc:creator>Арман Баянды</dc:creator>
  <cp:lastModifiedBy>Tolkyn Dzhangulova</cp:lastModifiedBy>
  <cp:revision>112</cp:revision>
  <cp:lastPrinted>2018-09-10T10:10:34Z</cp:lastPrinted>
  <dcterms:created xsi:type="dcterms:W3CDTF">2018-08-14T14:28:51Z</dcterms:created>
  <dcterms:modified xsi:type="dcterms:W3CDTF">2018-10-01T06:06:27Z</dcterms:modified>
</cp:coreProperties>
</file>