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81" r:id="rId2"/>
  </p:sldMasterIdLst>
  <p:notesMasterIdLst>
    <p:notesMasterId r:id="rId27"/>
  </p:notesMasterIdLst>
  <p:sldIdLst>
    <p:sldId id="256" r:id="rId3"/>
    <p:sldId id="257" r:id="rId4"/>
    <p:sldId id="258" r:id="rId5"/>
    <p:sldId id="263" r:id="rId6"/>
    <p:sldId id="259" r:id="rId7"/>
    <p:sldId id="260" r:id="rId8"/>
    <p:sldId id="277" r:id="rId9"/>
    <p:sldId id="261" r:id="rId10"/>
    <p:sldId id="264" r:id="rId11"/>
    <p:sldId id="275" r:id="rId12"/>
    <p:sldId id="274" r:id="rId13"/>
    <p:sldId id="289" r:id="rId14"/>
    <p:sldId id="265" r:id="rId15"/>
    <p:sldId id="279" r:id="rId16"/>
    <p:sldId id="280" r:id="rId17"/>
    <p:sldId id="281" r:id="rId18"/>
    <p:sldId id="282" r:id="rId19"/>
    <p:sldId id="285" r:id="rId20"/>
    <p:sldId id="284" r:id="rId21"/>
    <p:sldId id="288" r:id="rId22"/>
    <p:sldId id="266" r:id="rId23"/>
    <p:sldId id="273" r:id="rId24"/>
    <p:sldId id="271" r:id="rId25"/>
    <p:sldId id="270" r:id="rId2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3" roundtripDataSignature="AMtx7mgCwhg6eMsjrlDlxdUja01c+V5Zr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0302B1F-F05A-4A1E-B361-E0C38E3BE687}">
  <a:tblStyle styleId="{C0302B1F-F05A-4A1E-B361-E0C38E3BE687}"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3C915735-4A5B-45A0-9126-DD1A9A6CDCA8}"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479" autoAdjust="0"/>
  </p:normalViewPr>
  <p:slideViewPr>
    <p:cSldViewPr snapToGrid="0">
      <p:cViewPr varScale="1">
        <p:scale>
          <a:sx n="138" d="100"/>
          <a:sy n="138" d="100"/>
        </p:scale>
        <p:origin x="880"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customschemas.google.com/relationships/presentationmetadata" Target="meta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Ogbua\OneDrive\Documents\Thesis_Data\Almaty_PM2.5_2021_YTD.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mac\Documents\Files\Final_Thesis_Results\Controlled_Emissions\US_EMBASSY_DATA_14_DAYS_Controlled.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mac\Documents\Files\Final_Thesis_Results\Uncontrolled_Emissions\US_EMBASSY_DATA_14_DAY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[Almaty_PM2.5_2021_YTD.xlsx]Sheet1!PivotTable4</c:name>
    <c:fmtId val="5"/>
  </c:pivotSource>
  <c:chart>
    <c:autoTitleDeleted val="1"/>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
          <c:y val="0.18706666666666666"/>
          <c:w val="0.94358974358974357"/>
          <c:h val="0.73205214348206471"/>
        </c:manualLayout>
      </c:layout>
      <c:barChart>
        <c:barDir val="col"/>
        <c:grouping val="clustered"/>
        <c:varyColors val="0"/>
        <c:ser>
          <c:idx val="0"/>
          <c:order val="0"/>
          <c:tx>
            <c:strRef>
              <c:f>Sheet1!$B$3</c:f>
              <c:strCache>
                <c:ptCount val="1"/>
                <c:pt idx="0">
                  <c:v>Total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Sheet1!$A$4:$A$16</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Sheet1!$B$4:$B$16</c:f>
              <c:numCache>
                <c:formatCode>General</c:formatCode>
                <c:ptCount val="12"/>
                <c:pt idx="0">
                  <c:v>68742</c:v>
                </c:pt>
                <c:pt idx="1">
                  <c:v>41178</c:v>
                </c:pt>
                <c:pt idx="2">
                  <c:v>18379</c:v>
                </c:pt>
                <c:pt idx="3">
                  <c:v>12713</c:v>
                </c:pt>
                <c:pt idx="4">
                  <c:v>6895</c:v>
                </c:pt>
                <c:pt idx="5">
                  <c:v>890</c:v>
                </c:pt>
                <c:pt idx="6">
                  <c:v>4918</c:v>
                </c:pt>
                <c:pt idx="7">
                  <c:v>3186</c:v>
                </c:pt>
                <c:pt idx="8">
                  <c:v>3081</c:v>
                </c:pt>
                <c:pt idx="9">
                  <c:v>17425</c:v>
                </c:pt>
                <c:pt idx="10">
                  <c:v>36095</c:v>
                </c:pt>
                <c:pt idx="11">
                  <c:v>40139</c:v>
                </c:pt>
              </c:numCache>
            </c:numRef>
          </c:val>
          <c:extLst>
            <c:ext xmlns:c16="http://schemas.microsoft.com/office/drawing/2014/chart" uri="{C3380CC4-5D6E-409C-BE32-E72D297353CC}">
              <c16:uniqueId val="{00000000-A0C6-4195-AE21-94A2CFD14EFD}"/>
            </c:ext>
          </c:extLst>
        </c:ser>
        <c:dLbls>
          <c:dLblPos val="outEnd"/>
          <c:showLegendKey val="0"/>
          <c:showVal val="1"/>
          <c:showCatName val="0"/>
          <c:showSerName val="0"/>
          <c:showPercent val="0"/>
          <c:showBubbleSize val="0"/>
        </c:dLbls>
        <c:gapWidth val="30"/>
        <c:overlap val="-27"/>
        <c:axId val="150340239"/>
        <c:axId val="150348975"/>
      </c:barChart>
      <c:catAx>
        <c:axId val="1503402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348975"/>
        <c:crosses val="autoZero"/>
        <c:auto val="1"/>
        <c:lblAlgn val="ctr"/>
        <c:lblOffset val="100"/>
        <c:noMultiLvlLbl val="0"/>
      </c:catAx>
      <c:valAx>
        <c:axId val="150348975"/>
        <c:scaling>
          <c:orientation val="minMax"/>
        </c:scaling>
        <c:delete val="1"/>
        <c:axPos val="l"/>
        <c:numFmt formatCode="General" sourceLinked="1"/>
        <c:majorTickMark val="none"/>
        <c:minorTickMark val="none"/>
        <c:tickLblPos val="nextTo"/>
        <c:crossAx val="1503402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'Combined Final'!$N$1</c:f>
              <c:strCache>
                <c:ptCount val="1"/>
                <c:pt idx="0">
                  <c:v>Simulated Conc</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val>
            <c:numRef>
              <c:f>'Combined Final'!$N$2:$N$15</c:f>
              <c:numCache>
                <c:formatCode>0.00</c:formatCode>
                <c:ptCount val="14"/>
                <c:pt idx="0">
                  <c:v>0.13422000000000001</c:v>
                </c:pt>
                <c:pt idx="1">
                  <c:v>0.13821</c:v>
                </c:pt>
                <c:pt idx="2">
                  <c:v>5.8799999999999998E-3</c:v>
                </c:pt>
                <c:pt idx="3">
                  <c:v>0.28758</c:v>
                </c:pt>
                <c:pt idx="4">
                  <c:v>0.21103</c:v>
                </c:pt>
                <c:pt idx="5">
                  <c:v>0.70847000000000004</c:v>
                </c:pt>
                <c:pt idx="6">
                  <c:v>1.82436</c:v>
                </c:pt>
                <c:pt idx="7">
                  <c:v>1.1077399999999999</c:v>
                </c:pt>
                <c:pt idx="8">
                  <c:v>0.14788000000000001</c:v>
                </c:pt>
                <c:pt idx="9">
                  <c:v>1.96583</c:v>
                </c:pt>
                <c:pt idx="10">
                  <c:v>93.123159999999999</c:v>
                </c:pt>
                <c:pt idx="11">
                  <c:v>2.4760000000000001E-2</c:v>
                </c:pt>
                <c:pt idx="12">
                  <c:v>3.5699999999999998E-3</c:v>
                </c:pt>
                <c:pt idx="13">
                  <c:v>0.42163</c:v>
                </c:pt>
              </c:numCache>
            </c:numRef>
          </c:val>
          <c:smooth val="0"/>
          <c:extLst>
            <c:ext xmlns:c16="http://schemas.microsoft.com/office/drawing/2014/chart" uri="{C3380CC4-5D6E-409C-BE32-E72D297353CC}">
              <c16:uniqueId val="{00000000-8791-F745-AA45-242E30B4160E}"/>
            </c:ext>
          </c:extLst>
        </c:ser>
        <c:ser>
          <c:idx val="1"/>
          <c:order val="1"/>
          <c:tx>
            <c:strRef>
              <c:f>'Combined Final'!$O$1</c:f>
              <c:strCache>
                <c:ptCount val="1"/>
                <c:pt idx="0">
                  <c:v>Observed Con</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FF0000"/>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val>
            <c:numRef>
              <c:f>'Combined Final'!$O$2:$O$15</c:f>
              <c:numCache>
                <c:formatCode>0.00</c:formatCode>
                <c:ptCount val="14"/>
                <c:pt idx="0">
                  <c:v>182</c:v>
                </c:pt>
                <c:pt idx="1">
                  <c:v>80</c:v>
                </c:pt>
                <c:pt idx="2">
                  <c:v>92</c:v>
                </c:pt>
                <c:pt idx="3">
                  <c:v>163</c:v>
                </c:pt>
                <c:pt idx="4">
                  <c:v>183</c:v>
                </c:pt>
                <c:pt idx="5">
                  <c:v>133</c:v>
                </c:pt>
                <c:pt idx="6">
                  <c:v>177</c:v>
                </c:pt>
                <c:pt idx="7">
                  <c:v>224</c:v>
                </c:pt>
                <c:pt idx="8">
                  <c:v>210</c:v>
                </c:pt>
                <c:pt idx="9">
                  <c:v>148</c:v>
                </c:pt>
                <c:pt idx="10">
                  <c:v>108</c:v>
                </c:pt>
                <c:pt idx="11">
                  <c:v>28</c:v>
                </c:pt>
                <c:pt idx="12">
                  <c:v>19</c:v>
                </c:pt>
                <c:pt idx="13">
                  <c:v>28</c:v>
                </c:pt>
              </c:numCache>
            </c:numRef>
          </c:val>
          <c:smooth val="0"/>
          <c:extLst>
            <c:ext xmlns:c16="http://schemas.microsoft.com/office/drawing/2014/chart" uri="{C3380CC4-5D6E-409C-BE32-E72D297353CC}">
              <c16:uniqueId val="{00000001-8791-F745-AA45-242E30B4160E}"/>
            </c:ext>
          </c:extLst>
        </c:ser>
        <c:dLbls>
          <c:dLblPos val="ctr"/>
          <c:showLegendKey val="0"/>
          <c:showVal val="1"/>
          <c:showCatName val="0"/>
          <c:showSerName val="0"/>
          <c:showPercent val="0"/>
          <c:showBubbleSize val="0"/>
        </c:dLbls>
        <c:marker val="1"/>
        <c:smooth val="0"/>
        <c:axId val="1262860400"/>
        <c:axId val="1262860944"/>
      </c:lineChart>
      <c:catAx>
        <c:axId val="126286040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262860944"/>
        <c:crosses val="autoZero"/>
        <c:auto val="1"/>
        <c:lblAlgn val="ctr"/>
        <c:lblOffset val="100"/>
        <c:noMultiLvlLbl val="0"/>
      </c:catAx>
      <c:valAx>
        <c:axId val="126286094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0" sourceLinked="1"/>
        <c:majorTickMark val="none"/>
        <c:minorTickMark val="none"/>
        <c:tickLblPos val="nextTo"/>
        <c:crossAx val="1262860400"/>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'Combined Final'!$O$5</c:f>
              <c:strCache>
                <c:ptCount val="1"/>
                <c:pt idx="0">
                  <c:v>Simulated Conc</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val>
            <c:numRef>
              <c:f>'Combined Final'!$O$6:$O$18</c:f>
              <c:numCache>
                <c:formatCode>0.00</c:formatCode>
                <c:ptCount val="13"/>
                <c:pt idx="0">
                  <c:v>9.5878499999999995</c:v>
                </c:pt>
                <c:pt idx="1">
                  <c:v>9.8570799999999998</c:v>
                </c:pt>
                <c:pt idx="2">
                  <c:v>0.41957</c:v>
                </c:pt>
                <c:pt idx="3">
                  <c:v>20.50123</c:v>
                </c:pt>
                <c:pt idx="4">
                  <c:v>15.06901</c:v>
                </c:pt>
                <c:pt idx="5">
                  <c:v>50.51587</c:v>
                </c:pt>
                <c:pt idx="6">
                  <c:v>130.09811999999999</c:v>
                </c:pt>
                <c:pt idx="7">
                  <c:v>78.997110000000006</c:v>
                </c:pt>
                <c:pt idx="8">
                  <c:v>10.563129999999999</c:v>
                </c:pt>
                <c:pt idx="9">
                  <c:v>140.28056000000001</c:v>
                </c:pt>
                <c:pt idx="10">
                  <c:v>1.7686900000000001</c:v>
                </c:pt>
                <c:pt idx="11">
                  <c:v>0.25457000000000002</c:v>
                </c:pt>
                <c:pt idx="12">
                  <c:v>30.062840000000001</c:v>
                </c:pt>
              </c:numCache>
            </c:numRef>
          </c:val>
          <c:smooth val="0"/>
          <c:extLst>
            <c:ext xmlns:c16="http://schemas.microsoft.com/office/drawing/2014/chart" uri="{C3380CC4-5D6E-409C-BE32-E72D297353CC}">
              <c16:uniqueId val="{00000000-D510-094D-881E-2EF04DE11CEA}"/>
            </c:ext>
          </c:extLst>
        </c:ser>
        <c:ser>
          <c:idx val="1"/>
          <c:order val="1"/>
          <c:tx>
            <c:strRef>
              <c:f>'Combined Final'!$P$5</c:f>
              <c:strCache>
                <c:ptCount val="1"/>
                <c:pt idx="0">
                  <c:v>Observed Con</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FF0000"/>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val>
            <c:numRef>
              <c:f>'Combined Final'!$P$6:$P$18</c:f>
              <c:numCache>
                <c:formatCode>0.00</c:formatCode>
                <c:ptCount val="13"/>
                <c:pt idx="0">
                  <c:v>182</c:v>
                </c:pt>
                <c:pt idx="1">
                  <c:v>80</c:v>
                </c:pt>
                <c:pt idx="2">
                  <c:v>92</c:v>
                </c:pt>
                <c:pt idx="3">
                  <c:v>163</c:v>
                </c:pt>
                <c:pt idx="4">
                  <c:v>183</c:v>
                </c:pt>
                <c:pt idx="5">
                  <c:v>133</c:v>
                </c:pt>
                <c:pt idx="6">
                  <c:v>177</c:v>
                </c:pt>
                <c:pt idx="7">
                  <c:v>224</c:v>
                </c:pt>
                <c:pt idx="8">
                  <c:v>210</c:v>
                </c:pt>
                <c:pt idx="9">
                  <c:v>148</c:v>
                </c:pt>
                <c:pt idx="10">
                  <c:v>28</c:v>
                </c:pt>
                <c:pt idx="11">
                  <c:v>19</c:v>
                </c:pt>
                <c:pt idx="12">
                  <c:v>28</c:v>
                </c:pt>
              </c:numCache>
            </c:numRef>
          </c:val>
          <c:smooth val="0"/>
          <c:extLst>
            <c:ext xmlns:c16="http://schemas.microsoft.com/office/drawing/2014/chart" uri="{C3380CC4-5D6E-409C-BE32-E72D297353CC}">
              <c16:uniqueId val="{00000001-D510-094D-881E-2EF04DE11CEA}"/>
            </c:ext>
          </c:extLst>
        </c:ser>
        <c:dLbls>
          <c:dLblPos val="ctr"/>
          <c:showLegendKey val="0"/>
          <c:showVal val="1"/>
          <c:showCatName val="0"/>
          <c:showSerName val="0"/>
          <c:showPercent val="0"/>
          <c:showBubbleSize val="0"/>
        </c:dLbls>
        <c:marker val="1"/>
        <c:smooth val="0"/>
        <c:axId val="1262861488"/>
        <c:axId val="1262862576"/>
      </c:lineChart>
      <c:catAx>
        <c:axId val="126286148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262862576"/>
        <c:crosses val="autoZero"/>
        <c:auto val="1"/>
        <c:lblAlgn val="ctr"/>
        <c:lblOffset val="100"/>
        <c:noMultiLvlLbl val="0"/>
      </c:catAx>
      <c:valAx>
        <c:axId val="126286257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0" sourceLinked="1"/>
        <c:majorTickMark val="none"/>
        <c:minorTickMark val="none"/>
        <c:tickLblPos val="nextTo"/>
        <c:crossAx val="1262861488"/>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 name="Google Shape;6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dcb7eb25ee_0_1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5" name="Google Shape;885;gdcb7eb25ee_0_1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hyperlink" Target="https://nu.edu.kz/campus/student-life/department-student-services"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sp>
        <p:nvSpPr>
          <p:cNvPr id="13" name="Google Shape;13;p25"/>
          <p:cNvSpPr/>
          <p:nvPr/>
        </p:nvSpPr>
        <p:spPr>
          <a:xfrm>
            <a:off x="0" y="-1"/>
            <a:ext cx="9144000" cy="5143500"/>
          </a:xfrm>
          <a:prstGeom prst="rect">
            <a:avLst/>
          </a:prstGeom>
          <a:solidFill>
            <a:srgbClr val="006A4E"/>
          </a:solidFill>
          <a:ln w="9525" cap="flat" cmpd="sng">
            <a:solidFill>
              <a:srgbClr val="006A4E"/>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25"/>
          <p:cNvSpPr txBox="1">
            <a:spLocks noGrp="1"/>
          </p:cNvSpPr>
          <p:nvPr>
            <p:ph type="ctrTitle"/>
          </p:nvPr>
        </p:nvSpPr>
        <p:spPr>
          <a:xfrm>
            <a:off x="311703" y="1201775"/>
            <a:ext cx="5157000" cy="20526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ctr">
              <a:lnSpc>
                <a:spcPct val="100000"/>
              </a:lnSpc>
              <a:spcBef>
                <a:spcPts val="0"/>
              </a:spcBef>
              <a:spcAft>
                <a:spcPts val="0"/>
              </a:spcAft>
              <a:buClr>
                <a:schemeClr val="lt1"/>
              </a:buClr>
              <a:buSzPts val="5200"/>
              <a:buNone/>
              <a:defRPr sz="5200">
                <a:solidFill>
                  <a:schemeClr val="lt1"/>
                </a:solidFill>
              </a:defRPr>
            </a:lvl2pPr>
            <a:lvl3pPr lvl="2" algn="ctr">
              <a:lnSpc>
                <a:spcPct val="100000"/>
              </a:lnSpc>
              <a:spcBef>
                <a:spcPts val="0"/>
              </a:spcBef>
              <a:spcAft>
                <a:spcPts val="0"/>
              </a:spcAft>
              <a:buClr>
                <a:schemeClr val="lt1"/>
              </a:buClr>
              <a:buSzPts val="5200"/>
              <a:buNone/>
              <a:defRPr sz="5200">
                <a:solidFill>
                  <a:schemeClr val="lt1"/>
                </a:solidFill>
              </a:defRPr>
            </a:lvl3pPr>
            <a:lvl4pPr lvl="3" algn="ctr">
              <a:lnSpc>
                <a:spcPct val="100000"/>
              </a:lnSpc>
              <a:spcBef>
                <a:spcPts val="0"/>
              </a:spcBef>
              <a:spcAft>
                <a:spcPts val="0"/>
              </a:spcAft>
              <a:buClr>
                <a:schemeClr val="lt1"/>
              </a:buClr>
              <a:buSzPts val="5200"/>
              <a:buNone/>
              <a:defRPr sz="5200">
                <a:solidFill>
                  <a:schemeClr val="lt1"/>
                </a:solidFill>
              </a:defRPr>
            </a:lvl4pPr>
            <a:lvl5pPr lvl="4" algn="ctr">
              <a:lnSpc>
                <a:spcPct val="100000"/>
              </a:lnSpc>
              <a:spcBef>
                <a:spcPts val="0"/>
              </a:spcBef>
              <a:spcAft>
                <a:spcPts val="0"/>
              </a:spcAft>
              <a:buClr>
                <a:schemeClr val="lt1"/>
              </a:buClr>
              <a:buSzPts val="5200"/>
              <a:buNone/>
              <a:defRPr sz="5200">
                <a:solidFill>
                  <a:schemeClr val="lt1"/>
                </a:solidFill>
              </a:defRPr>
            </a:lvl5pPr>
            <a:lvl6pPr lvl="5" algn="ctr">
              <a:lnSpc>
                <a:spcPct val="100000"/>
              </a:lnSpc>
              <a:spcBef>
                <a:spcPts val="0"/>
              </a:spcBef>
              <a:spcAft>
                <a:spcPts val="0"/>
              </a:spcAft>
              <a:buClr>
                <a:schemeClr val="lt1"/>
              </a:buClr>
              <a:buSzPts val="5200"/>
              <a:buNone/>
              <a:defRPr sz="5200">
                <a:solidFill>
                  <a:schemeClr val="lt1"/>
                </a:solidFill>
              </a:defRPr>
            </a:lvl6pPr>
            <a:lvl7pPr lvl="6" algn="ctr">
              <a:lnSpc>
                <a:spcPct val="100000"/>
              </a:lnSpc>
              <a:spcBef>
                <a:spcPts val="0"/>
              </a:spcBef>
              <a:spcAft>
                <a:spcPts val="0"/>
              </a:spcAft>
              <a:buClr>
                <a:schemeClr val="lt1"/>
              </a:buClr>
              <a:buSzPts val="5200"/>
              <a:buNone/>
              <a:defRPr sz="5200">
                <a:solidFill>
                  <a:schemeClr val="lt1"/>
                </a:solidFill>
              </a:defRPr>
            </a:lvl7pPr>
            <a:lvl8pPr lvl="7" algn="ctr">
              <a:lnSpc>
                <a:spcPct val="100000"/>
              </a:lnSpc>
              <a:spcBef>
                <a:spcPts val="0"/>
              </a:spcBef>
              <a:spcAft>
                <a:spcPts val="0"/>
              </a:spcAft>
              <a:buClr>
                <a:schemeClr val="lt1"/>
              </a:buClr>
              <a:buSzPts val="5200"/>
              <a:buNone/>
              <a:defRPr sz="5200">
                <a:solidFill>
                  <a:schemeClr val="lt1"/>
                </a:solidFill>
              </a:defRPr>
            </a:lvl8pPr>
            <a:lvl9pPr lvl="8" algn="ctr">
              <a:lnSpc>
                <a:spcPct val="100000"/>
              </a:lnSpc>
              <a:spcBef>
                <a:spcPts val="0"/>
              </a:spcBef>
              <a:spcAft>
                <a:spcPts val="0"/>
              </a:spcAft>
              <a:buClr>
                <a:schemeClr val="lt1"/>
              </a:buClr>
              <a:buSzPts val="5200"/>
              <a:buNone/>
              <a:defRPr sz="5200">
                <a:solidFill>
                  <a:schemeClr val="lt1"/>
                </a:solidFill>
              </a:defRPr>
            </a:lvl9pPr>
          </a:lstStyle>
          <a:p>
            <a:endParaRPr/>
          </a:p>
        </p:txBody>
      </p:sp>
      <p:sp>
        <p:nvSpPr>
          <p:cNvPr id="15" name="Google Shape;15;p25"/>
          <p:cNvSpPr txBox="1">
            <a:spLocks noGrp="1"/>
          </p:cNvSpPr>
          <p:nvPr>
            <p:ph type="subTitle" idx="1"/>
          </p:nvPr>
        </p:nvSpPr>
        <p:spPr>
          <a:xfrm>
            <a:off x="311700" y="3291325"/>
            <a:ext cx="51570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1200"/>
              <a:buNone/>
              <a:defRPr>
                <a:solidFill>
                  <a:schemeClr val="lt1"/>
                </a:solidFill>
              </a:defRPr>
            </a:lvl2pPr>
            <a:lvl3pPr lvl="2" algn="l">
              <a:lnSpc>
                <a:spcPct val="100000"/>
              </a:lnSpc>
              <a:spcBef>
                <a:spcPts val="0"/>
              </a:spcBef>
              <a:spcAft>
                <a:spcPts val="0"/>
              </a:spcAft>
              <a:buClr>
                <a:schemeClr val="lt1"/>
              </a:buClr>
              <a:buSzPts val="1200"/>
              <a:buNone/>
              <a:defRPr>
                <a:solidFill>
                  <a:schemeClr val="lt1"/>
                </a:solidFill>
              </a:defRPr>
            </a:lvl3pPr>
            <a:lvl4pPr lvl="3" algn="l">
              <a:lnSpc>
                <a:spcPct val="100000"/>
              </a:lnSpc>
              <a:spcBef>
                <a:spcPts val="0"/>
              </a:spcBef>
              <a:spcAft>
                <a:spcPts val="0"/>
              </a:spcAft>
              <a:buClr>
                <a:schemeClr val="lt1"/>
              </a:buClr>
              <a:buSzPts val="1200"/>
              <a:buNone/>
              <a:defRPr>
                <a:solidFill>
                  <a:schemeClr val="lt1"/>
                </a:solidFill>
              </a:defRPr>
            </a:lvl4pPr>
            <a:lvl5pPr lvl="4" algn="l">
              <a:lnSpc>
                <a:spcPct val="100000"/>
              </a:lnSpc>
              <a:spcBef>
                <a:spcPts val="0"/>
              </a:spcBef>
              <a:spcAft>
                <a:spcPts val="0"/>
              </a:spcAft>
              <a:buClr>
                <a:schemeClr val="lt1"/>
              </a:buClr>
              <a:buSzPts val="1200"/>
              <a:buNone/>
              <a:defRPr>
                <a:solidFill>
                  <a:schemeClr val="lt1"/>
                </a:solidFill>
              </a:defRPr>
            </a:lvl5pPr>
            <a:lvl6pPr lvl="5" algn="l">
              <a:lnSpc>
                <a:spcPct val="100000"/>
              </a:lnSpc>
              <a:spcBef>
                <a:spcPts val="0"/>
              </a:spcBef>
              <a:spcAft>
                <a:spcPts val="0"/>
              </a:spcAft>
              <a:buClr>
                <a:schemeClr val="lt1"/>
              </a:buClr>
              <a:buSzPts val="1200"/>
              <a:buNone/>
              <a:defRPr>
                <a:solidFill>
                  <a:schemeClr val="lt1"/>
                </a:solidFill>
              </a:defRPr>
            </a:lvl6pPr>
            <a:lvl7pPr lvl="6" algn="l">
              <a:lnSpc>
                <a:spcPct val="100000"/>
              </a:lnSpc>
              <a:spcBef>
                <a:spcPts val="0"/>
              </a:spcBef>
              <a:spcAft>
                <a:spcPts val="0"/>
              </a:spcAft>
              <a:buClr>
                <a:schemeClr val="lt1"/>
              </a:buClr>
              <a:buSzPts val="1200"/>
              <a:buNone/>
              <a:defRPr>
                <a:solidFill>
                  <a:schemeClr val="lt1"/>
                </a:solidFill>
              </a:defRPr>
            </a:lvl7pPr>
            <a:lvl8pPr lvl="7" algn="l">
              <a:lnSpc>
                <a:spcPct val="100000"/>
              </a:lnSpc>
              <a:spcBef>
                <a:spcPts val="0"/>
              </a:spcBef>
              <a:spcAft>
                <a:spcPts val="0"/>
              </a:spcAft>
              <a:buClr>
                <a:schemeClr val="lt1"/>
              </a:buClr>
              <a:buSzPts val="1200"/>
              <a:buNone/>
              <a:defRPr>
                <a:solidFill>
                  <a:schemeClr val="lt1"/>
                </a:solidFill>
              </a:defRPr>
            </a:lvl8pPr>
            <a:lvl9pPr lvl="8" algn="l">
              <a:lnSpc>
                <a:spcPct val="100000"/>
              </a:lnSpc>
              <a:spcBef>
                <a:spcPts val="0"/>
              </a:spcBef>
              <a:spcAft>
                <a:spcPts val="0"/>
              </a:spcAft>
              <a:buClr>
                <a:schemeClr val="lt1"/>
              </a:buClr>
              <a:buSzPts val="1200"/>
              <a:buNone/>
              <a:defRPr>
                <a:solidFill>
                  <a:schemeClr val="lt1"/>
                </a:solidFill>
              </a:defRPr>
            </a:lvl9pPr>
          </a:lstStyle>
          <a:p>
            <a:endParaRPr/>
          </a:p>
        </p:txBody>
      </p:sp>
      <p:sp>
        <p:nvSpPr>
          <p:cNvPr id="16" name="Google Shape;16;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pic>
        <p:nvPicPr>
          <p:cNvPr id="17" name="Google Shape;17;p25"/>
          <p:cNvPicPr preferRelativeResize="0"/>
          <p:nvPr/>
        </p:nvPicPr>
        <p:blipFill rotWithShape="1">
          <a:blip r:embed="rId2">
            <a:alphaModFix/>
          </a:blip>
          <a:srcRect/>
          <a:stretch/>
        </p:blipFill>
        <p:spPr>
          <a:xfrm>
            <a:off x="3977225" y="-45400"/>
            <a:ext cx="6668351" cy="6342499"/>
          </a:xfrm>
          <a:prstGeom prst="rect">
            <a:avLst/>
          </a:prstGeom>
          <a:noFill/>
          <a:ln>
            <a:noFill/>
          </a:ln>
        </p:spPr>
      </p:pic>
      <p:pic>
        <p:nvPicPr>
          <p:cNvPr id="18" name="Google Shape;18;p25"/>
          <p:cNvPicPr preferRelativeResize="0"/>
          <p:nvPr/>
        </p:nvPicPr>
        <p:blipFill rotWithShape="1">
          <a:blip r:embed="rId3">
            <a:alphaModFix/>
          </a:blip>
          <a:srcRect/>
          <a:stretch/>
        </p:blipFill>
        <p:spPr>
          <a:xfrm>
            <a:off x="311690" y="-300700"/>
            <a:ext cx="1922525" cy="1357100"/>
          </a:xfrm>
          <a:prstGeom prst="rect">
            <a:avLst/>
          </a:prstGeom>
          <a:noFill/>
          <a:ln>
            <a:noFill/>
          </a:ln>
        </p:spPr>
      </p:pic>
      <p:sp>
        <p:nvSpPr>
          <p:cNvPr id="19" name="Google Shape;19;p25"/>
          <p:cNvSpPr txBox="1"/>
          <p:nvPr/>
        </p:nvSpPr>
        <p:spPr>
          <a:xfrm>
            <a:off x="2122048" y="4881900"/>
            <a:ext cx="4899900" cy="2616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100" b="0" i="0" u="sng" strike="noStrike" cap="none">
                <a:solidFill>
                  <a:schemeClr val="hlink"/>
                </a:solidFill>
                <a:latin typeface="Arial"/>
                <a:ea typeface="Arial"/>
                <a:cs typeface="Arial"/>
                <a:sym typeface="Arial"/>
                <a:hlinkClick r:id="rId4"/>
              </a:rPr>
              <a:t>https://nu.edu.kz/campus/student-life/department-student-services</a:t>
            </a:r>
            <a:r>
              <a:rPr lang="en" sz="1100" b="0" i="0" u="none" strike="noStrike" cap="none">
                <a:solidFill>
                  <a:srgbClr val="C7C7C7"/>
                </a:solidFill>
                <a:latin typeface="Arial"/>
                <a:ea typeface="Arial"/>
                <a:cs typeface="Arial"/>
                <a:sym typeface="Arial"/>
              </a:rPr>
              <a:t> </a:t>
            </a:r>
            <a:endParaRPr sz="1100" b="0" i="0" u="none" strike="noStrike" cap="none">
              <a:solidFill>
                <a:srgbClr val="C7C7C7"/>
              </a:solidFill>
              <a:latin typeface="Arial"/>
              <a:ea typeface="Arial"/>
              <a:cs typeface="Arial"/>
              <a:sym typeface="Arial"/>
            </a:endParaRPr>
          </a:p>
        </p:txBody>
      </p:sp>
      <p:cxnSp>
        <p:nvCxnSpPr>
          <p:cNvPr id="20" name="Google Shape;20;p25"/>
          <p:cNvCxnSpPr/>
          <p:nvPr/>
        </p:nvCxnSpPr>
        <p:spPr>
          <a:xfrm rot="10800000" flipH="1">
            <a:off x="437750" y="3290325"/>
            <a:ext cx="5031000" cy="19500"/>
          </a:xfrm>
          <a:prstGeom prst="straightConnector1">
            <a:avLst/>
          </a:prstGeom>
          <a:noFill/>
          <a:ln w="9525" cap="flat" cmpd="sng">
            <a:solidFill>
              <a:srgbClr val="FFFFFF"/>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3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4" name="Google Shape;54;p34"/>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30200" algn="ctr">
              <a:lnSpc>
                <a:spcPct val="115000"/>
              </a:lnSpc>
              <a:spcBef>
                <a:spcPts val="0"/>
              </a:spcBef>
              <a:spcAft>
                <a:spcPts val="0"/>
              </a:spcAft>
              <a:buSzPts val="1600"/>
              <a:buChar char="●"/>
              <a:defRPr/>
            </a:lvl1pPr>
            <a:lvl2pPr marL="914400" lvl="1" indent="-304800" algn="ctr">
              <a:lnSpc>
                <a:spcPct val="115000"/>
              </a:lnSpc>
              <a:spcBef>
                <a:spcPts val="0"/>
              </a:spcBef>
              <a:spcAft>
                <a:spcPts val="0"/>
              </a:spcAft>
              <a:buSzPts val="1200"/>
              <a:buChar char="○"/>
              <a:defRPr/>
            </a:lvl2pPr>
            <a:lvl3pPr marL="1371600" lvl="2" indent="-304800" algn="ctr">
              <a:lnSpc>
                <a:spcPct val="115000"/>
              </a:lnSpc>
              <a:spcBef>
                <a:spcPts val="0"/>
              </a:spcBef>
              <a:spcAft>
                <a:spcPts val="0"/>
              </a:spcAft>
              <a:buSzPts val="1200"/>
              <a:buChar char="■"/>
              <a:defRPr/>
            </a:lvl3pPr>
            <a:lvl4pPr marL="1828800" lvl="3" indent="-304800" algn="ctr">
              <a:lnSpc>
                <a:spcPct val="115000"/>
              </a:lnSpc>
              <a:spcBef>
                <a:spcPts val="0"/>
              </a:spcBef>
              <a:spcAft>
                <a:spcPts val="0"/>
              </a:spcAft>
              <a:buSzPts val="1200"/>
              <a:buChar char="●"/>
              <a:defRPr/>
            </a:lvl4pPr>
            <a:lvl5pPr marL="2286000" lvl="4" indent="-304800" algn="ctr">
              <a:lnSpc>
                <a:spcPct val="115000"/>
              </a:lnSpc>
              <a:spcBef>
                <a:spcPts val="0"/>
              </a:spcBef>
              <a:spcAft>
                <a:spcPts val="0"/>
              </a:spcAft>
              <a:buSzPts val="1200"/>
              <a:buChar char="○"/>
              <a:defRPr/>
            </a:lvl5pPr>
            <a:lvl6pPr marL="2743200" lvl="5" indent="-304800" algn="ctr">
              <a:lnSpc>
                <a:spcPct val="115000"/>
              </a:lnSpc>
              <a:spcBef>
                <a:spcPts val="0"/>
              </a:spcBef>
              <a:spcAft>
                <a:spcPts val="0"/>
              </a:spcAft>
              <a:buSzPts val="1200"/>
              <a:buChar char="■"/>
              <a:defRPr/>
            </a:lvl6pPr>
            <a:lvl7pPr marL="3200400" lvl="6" indent="-304800" algn="ctr">
              <a:lnSpc>
                <a:spcPct val="115000"/>
              </a:lnSpc>
              <a:spcBef>
                <a:spcPts val="0"/>
              </a:spcBef>
              <a:spcAft>
                <a:spcPts val="0"/>
              </a:spcAft>
              <a:buSzPts val="1200"/>
              <a:buChar char="●"/>
              <a:defRPr/>
            </a:lvl7pPr>
            <a:lvl8pPr marL="3657600" lvl="7" indent="-304800" algn="ctr">
              <a:lnSpc>
                <a:spcPct val="115000"/>
              </a:lnSpc>
              <a:spcBef>
                <a:spcPts val="0"/>
              </a:spcBef>
              <a:spcAft>
                <a:spcPts val="0"/>
              </a:spcAft>
              <a:buSzPts val="1200"/>
              <a:buChar char="○"/>
              <a:defRPr/>
            </a:lvl8pPr>
            <a:lvl9pPr marL="4114800" lvl="8" indent="-304800" algn="ctr">
              <a:lnSpc>
                <a:spcPct val="115000"/>
              </a:lnSpc>
              <a:spcBef>
                <a:spcPts val="0"/>
              </a:spcBef>
              <a:spcAft>
                <a:spcPts val="0"/>
              </a:spcAft>
              <a:buSzPts val="1200"/>
              <a:buChar char="■"/>
              <a:defRPr/>
            </a:lvl9pPr>
          </a:lstStyle>
          <a:p>
            <a:endParaRPr/>
          </a:p>
        </p:txBody>
      </p:sp>
      <p:sp>
        <p:nvSpPr>
          <p:cNvPr id="55" name="Google Shape;55;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39"/>
        <p:cNvGrpSpPr/>
        <p:nvPr/>
      </p:nvGrpSpPr>
      <p:grpSpPr>
        <a:xfrm>
          <a:off x="0" y="0"/>
          <a:ext cx="0" cy="0"/>
          <a:chOff x="0" y="0"/>
          <a:chExt cx="0" cy="0"/>
        </a:xfrm>
      </p:grpSpPr>
      <p:sp>
        <p:nvSpPr>
          <p:cNvPr id="140" name="Google Shape;140;p10"/>
          <p:cNvSpPr/>
          <p:nvPr/>
        </p:nvSpPr>
        <p:spPr>
          <a:xfrm flipH="1">
            <a:off x="5035458" y="-418651"/>
            <a:ext cx="4833342" cy="8280831"/>
          </a:xfrm>
          <a:custGeom>
            <a:avLst/>
            <a:gdLst/>
            <a:ahLst/>
            <a:cxnLst/>
            <a:rect l="l" t="t" r="r" b="b"/>
            <a:pathLst>
              <a:path w="116424" h="199466" extrusionOk="0">
                <a:moveTo>
                  <a:pt x="0" y="1"/>
                </a:moveTo>
                <a:lnTo>
                  <a:pt x="0" y="63638"/>
                </a:lnTo>
                <a:cubicBezTo>
                  <a:pt x="11521" y="64021"/>
                  <a:pt x="22883" y="66064"/>
                  <a:pt x="33351" y="71329"/>
                </a:cubicBezTo>
                <a:cubicBezTo>
                  <a:pt x="47840" y="78542"/>
                  <a:pt x="58563" y="91563"/>
                  <a:pt x="62839" y="107137"/>
                </a:cubicBezTo>
                <a:cubicBezTo>
                  <a:pt x="67435" y="123988"/>
                  <a:pt x="65169" y="141924"/>
                  <a:pt x="65680" y="159158"/>
                </a:cubicBezTo>
                <a:cubicBezTo>
                  <a:pt x="66095" y="172722"/>
                  <a:pt x="67850" y="187466"/>
                  <a:pt x="74648" y="199466"/>
                </a:cubicBezTo>
                <a:lnTo>
                  <a:pt x="87637" y="199466"/>
                </a:lnTo>
                <a:cubicBezTo>
                  <a:pt x="86392" y="196721"/>
                  <a:pt x="85339" y="193913"/>
                  <a:pt x="84477" y="191008"/>
                </a:cubicBezTo>
                <a:cubicBezTo>
                  <a:pt x="82084" y="182806"/>
                  <a:pt x="81573" y="174158"/>
                  <a:pt x="82531" y="165668"/>
                </a:cubicBezTo>
                <a:cubicBezTo>
                  <a:pt x="84605" y="147637"/>
                  <a:pt x="92009" y="130563"/>
                  <a:pt x="99190" y="114063"/>
                </a:cubicBezTo>
                <a:cubicBezTo>
                  <a:pt x="106562" y="97021"/>
                  <a:pt x="114764" y="79308"/>
                  <a:pt x="115626" y="60479"/>
                </a:cubicBezTo>
                <a:cubicBezTo>
                  <a:pt x="116424" y="43053"/>
                  <a:pt x="109211" y="26809"/>
                  <a:pt x="99222" y="12894"/>
                </a:cubicBezTo>
                <a:cubicBezTo>
                  <a:pt x="95967" y="8394"/>
                  <a:pt x="92456" y="4086"/>
                  <a:pt x="88690" y="1"/>
                </a:cubicBezTo>
                <a:close/>
              </a:path>
            </a:pathLst>
          </a:custGeom>
          <a:solidFill>
            <a:srgbClr val="FFFFFF">
              <a:alpha val="58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0"/>
          <p:cNvSpPr txBox="1">
            <a:spLocks noGrp="1"/>
          </p:cNvSpPr>
          <p:nvPr>
            <p:ph type="title"/>
          </p:nvPr>
        </p:nvSpPr>
        <p:spPr>
          <a:xfrm>
            <a:off x="5652150" y="387600"/>
            <a:ext cx="2769600" cy="2033100"/>
          </a:xfrm>
          <a:prstGeom prst="rect">
            <a:avLst/>
          </a:prstGeom>
          <a:noFill/>
        </p:spPr>
        <p:txBody>
          <a:bodyPr spcFirstLastPara="1" wrap="square" lIns="91425" tIns="91425" rIns="91425" bIns="91425" anchor="t" anchorCtr="0">
            <a:noAutofit/>
          </a:bodyPr>
          <a:lstStyle>
            <a:lvl1pPr lvl="0" algn="r" rtl="0">
              <a:spcBef>
                <a:spcPts val="0"/>
              </a:spcBef>
              <a:spcAft>
                <a:spcPts val="0"/>
              </a:spcAft>
              <a:buSzPts val="3200"/>
              <a:buFont typeface="Fredoka One"/>
              <a:buNone/>
              <a:defRPr sz="3200"/>
            </a:lvl1pPr>
            <a:lvl2pPr lvl="1" algn="ctr" rtl="0">
              <a:spcBef>
                <a:spcPts val="0"/>
              </a:spcBef>
              <a:spcAft>
                <a:spcPts val="0"/>
              </a:spcAft>
              <a:buSzPts val="3600"/>
              <a:buFont typeface="Fredoka One"/>
              <a:buNone/>
              <a:defRPr sz="3600">
                <a:latin typeface="Fredoka One"/>
                <a:ea typeface="Fredoka One"/>
                <a:cs typeface="Fredoka One"/>
                <a:sym typeface="Fredoka One"/>
              </a:defRPr>
            </a:lvl2pPr>
            <a:lvl3pPr lvl="2" algn="ctr" rtl="0">
              <a:spcBef>
                <a:spcPts val="0"/>
              </a:spcBef>
              <a:spcAft>
                <a:spcPts val="0"/>
              </a:spcAft>
              <a:buSzPts val="3600"/>
              <a:buFont typeface="Fredoka One"/>
              <a:buNone/>
              <a:defRPr sz="3600">
                <a:latin typeface="Fredoka One"/>
                <a:ea typeface="Fredoka One"/>
                <a:cs typeface="Fredoka One"/>
                <a:sym typeface="Fredoka One"/>
              </a:defRPr>
            </a:lvl3pPr>
            <a:lvl4pPr lvl="3" algn="ctr" rtl="0">
              <a:spcBef>
                <a:spcPts val="0"/>
              </a:spcBef>
              <a:spcAft>
                <a:spcPts val="0"/>
              </a:spcAft>
              <a:buSzPts val="3600"/>
              <a:buFont typeface="Fredoka One"/>
              <a:buNone/>
              <a:defRPr sz="3600">
                <a:latin typeface="Fredoka One"/>
                <a:ea typeface="Fredoka One"/>
                <a:cs typeface="Fredoka One"/>
                <a:sym typeface="Fredoka One"/>
              </a:defRPr>
            </a:lvl4pPr>
            <a:lvl5pPr lvl="4" algn="ctr" rtl="0">
              <a:spcBef>
                <a:spcPts val="0"/>
              </a:spcBef>
              <a:spcAft>
                <a:spcPts val="0"/>
              </a:spcAft>
              <a:buSzPts val="3600"/>
              <a:buFont typeface="Fredoka One"/>
              <a:buNone/>
              <a:defRPr sz="3600">
                <a:latin typeface="Fredoka One"/>
                <a:ea typeface="Fredoka One"/>
                <a:cs typeface="Fredoka One"/>
                <a:sym typeface="Fredoka One"/>
              </a:defRPr>
            </a:lvl5pPr>
            <a:lvl6pPr lvl="5" algn="ctr" rtl="0">
              <a:spcBef>
                <a:spcPts val="0"/>
              </a:spcBef>
              <a:spcAft>
                <a:spcPts val="0"/>
              </a:spcAft>
              <a:buSzPts val="3600"/>
              <a:buFont typeface="Fredoka One"/>
              <a:buNone/>
              <a:defRPr sz="3600">
                <a:latin typeface="Fredoka One"/>
                <a:ea typeface="Fredoka One"/>
                <a:cs typeface="Fredoka One"/>
                <a:sym typeface="Fredoka One"/>
              </a:defRPr>
            </a:lvl6pPr>
            <a:lvl7pPr lvl="6" algn="ctr" rtl="0">
              <a:spcBef>
                <a:spcPts val="0"/>
              </a:spcBef>
              <a:spcAft>
                <a:spcPts val="0"/>
              </a:spcAft>
              <a:buSzPts val="3600"/>
              <a:buFont typeface="Fredoka One"/>
              <a:buNone/>
              <a:defRPr sz="3600">
                <a:latin typeface="Fredoka One"/>
                <a:ea typeface="Fredoka One"/>
                <a:cs typeface="Fredoka One"/>
                <a:sym typeface="Fredoka One"/>
              </a:defRPr>
            </a:lvl7pPr>
            <a:lvl8pPr lvl="7" algn="ctr" rtl="0">
              <a:spcBef>
                <a:spcPts val="0"/>
              </a:spcBef>
              <a:spcAft>
                <a:spcPts val="0"/>
              </a:spcAft>
              <a:buSzPts val="3600"/>
              <a:buFont typeface="Fredoka One"/>
              <a:buNone/>
              <a:defRPr sz="3600">
                <a:latin typeface="Fredoka One"/>
                <a:ea typeface="Fredoka One"/>
                <a:cs typeface="Fredoka One"/>
                <a:sym typeface="Fredoka One"/>
              </a:defRPr>
            </a:lvl8pPr>
            <a:lvl9pPr lvl="8" algn="ctr" rtl="0">
              <a:spcBef>
                <a:spcPts val="0"/>
              </a:spcBef>
              <a:spcAft>
                <a:spcPts val="0"/>
              </a:spcAft>
              <a:buSzPts val="3600"/>
              <a:buFont typeface="Fredoka One"/>
              <a:buNone/>
              <a:defRPr sz="3600">
                <a:latin typeface="Fredoka One"/>
                <a:ea typeface="Fredoka One"/>
                <a:cs typeface="Fredoka One"/>
                <a:sym typeface="Fredoka 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26"/>
          <p:cNvSpPr txBox="1">
            <a:spLocks noGrp="1"/>
          </p:cNvSpPr>
          <p:nvPr>
            <p:ph type="title"/>
          </p:nvPr>
        </p:nvSpPr>
        <p:spPr>
          <a:xfrm>
            <a:off x="311700" y="902225"/>
            <a:ext cx="8520600" cy="571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3" name="Google Shape;23;p26"/>
          <p:cNvSpPr txBox="1">
            <a:spLocks noGrp="1"/>
          </p:cNvSpPr>
          <p:nvPr>
            <p:ph type="body" idx="1"/>
          </p:nvPr>
        </p:nvSpPr>
        <p:spPr>
          <a:xfrm>
            <a:off x="311700" y="1608144"/>
            <a:ext cx="8520600" cy="3408900"/>
          </a:xfrm>
          <a:prstGeom prst="rect">
            <a:avLst/>
          </a:prstGeom>
          <a:noFill/>
          <a:ln>
            <a:noFill/>
          </a:ln>
        </p:spPr>
        <p:txBody>
          <a:bodyPr spcFirstLastPara="1" wrap="square" lIns="91425" tIns="91425" rIns="91425" bIns="91425" anchor="t" anchorCtr="0">
            <a:normAutofit/>
          </a:bodyPr>
          <a:lstStyle>
            <a:lvl1pPr marL="457200" lvl="0" indent="-330200" algn="l">
              <a:lnSpc>
                <a:spcPct val="115000"/>
              </a:lnSpc>
              <a:spcBef>
                <a:spcPts val="0"/>
              </a:spcBef>
              <a:spcAft>
                <a:spcPts val="0"/>
              </a:spcAft>
              <a:buSzPts val="1600"/>
              <a:buChar char="●"/>
              <a:defRPr/>
            </a:lvl1pPr>
            <a:lvl2pPr marL="914400" lvl="1" indent="-304800" algn="l">
              <a:lnSpc>
                <a:spcPct val="115000"/>
              </a:lnSpc>
              <a:spcBef>
                <a:spcPts val="0"/>
              </a:spcBef>
              <a:spcAft>
                <a:spcPts val="0"/>
              </a:spcAft>
              <a:buSzPts val="1200"/>
              <a:buChar char="○"/>
              <a:defRPr/>
            </a:lvl2pPr>
            <a:lvl3pPr marL="1371600" lvl="2" indent="-304800" algn="l">
              <a:lnSpc>
                <a:spcPct val="115000"/>
              </a:lnSpc>
              <a:spcBef>
                <a:spcPts val="0"/>
              </a:spcBef>
              <a:spcAft>
                <a:spcPts val="0"/>
              </a:spcAft>
              <a:buSzPts val="1200"/>
              <a:buChar char="■"/>
              <a:defRPr/>
            </a:lvl3pPr>
            <a:lvl4pPr marL="1828800" lvl="3" indent="-304800" algn="l">
              <a:lnSpc>
                <a:spcPct val="115000"/>
              </a:lnSpc>
              <a:spcBef>
                <a:spcPts val="0"/>
              </a:spcBef>
              <a:spcAft>
                <a:spcPts val="0"/>
              </a:spcAft>
              <a:buSzPts val="1200"/>
              <a:buChar char="●"/>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24" name="Google Shape;24;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2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7" name="Google Shape;27;p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28"/>
          <p:cNvSpPr txBox="1">
            <a:spLocks noGrp="1"/>
          </p:cNvSpPr>
          <p:nvPr>
            <p:ph type="title"/>
          </p:nvPr>
        </p:nvSpPr>
        <p:spPr>
          <a:xfrm>
            <a:off x="311700" y="902225"/>
            <a:ext cx="8520600" cy="571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28"/>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28"/>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2" name="Google Shape;32;p2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29"/>
          <p:cNvSpPr txBox="1">
            <a:spLocks noGrp="1"/>
          </p:cNvSpPr>
          <p:nvPr>
            <p:ph type="title"/>
          </p:nvPr>
        </p:nvSpPr>
        <p:spPr>
          <a:xfrm>
            <a:off x="311700" y="902225"/>
            <a:ext cx="8520600" cy="571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5" name="Google Shape;35;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30"/>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8" name="Google Shape;38;p30"/>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9" name="Google Shape;39;p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0"/>
        <p:cNvGrpSpPr/>
        <p:nvPr/>
      </p:nvGrpSpPr>
      <p:grpSpPr>
        <a:xfrm>
          <a:off x="0" y="0"/>
          <a:ext cx="0" cy="0"/>
          <a:chOff x="0" y="0"/>
          <a:chExt cx="0" cy="0"/>
        </a:xfrm>
      </p:grpSpPr>
      <p:sp>
        <p:nvSpPr>
          <p:cNvPr id="41" name="Google Shape;41;p3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2" name="Google Shape;42;p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
        <p:cNvGrpSpPr/>
        <p:nvPr/>
      </p:nvGrpSpPr>
      <p:grpSpPr>
        <a:xfrm>
          <a:off x="0" y="0"/>
          <a:ext cx="0" cy="0"/>
          <a:chOff x="0" y="0"/>
          <a:chExt cx="0" cy="0"/>
        </a:xfrm>
      </p:grpSpPr>
      <p:sp>
        <p:nvSpPr>
          <p:cNvPr id="44" name="Google Shape;44;p3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3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6" name="Google Shape;46;p32"/>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7" name="Google Shape;47;p3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30200" algn="l">
              <a:lnSpc>
                <a:spcPct val="115000"/>
              </a:lnSpc>
              <a:spcBef>
                <a:spcPts val="0"/>
              </a:spcBef>
              <a:spcAft>
                <a:spcPts val="0"/>
              </a:spcAft>
              <a:buSzPts val="1600"/>
              <a:buChar char="●"/>
              <a:defRPr/>
            </a:lvl1pPr>
            <a:lvl2pPr marL="914400" lvl="1" indent="-304800" algn="l">
              <a:lnSpc>
                <a:spcPct val="115000"/>
              </a:lnSpc>
              <a:spcBef>
                <a:spcPts val="0"/>
              </a:spcBef>
              <a:spcAft>
                <a:spcPts val="0"/>
              </a:spcAft>
              <a:buSzPts val="1200"/>
              <a:buChar char="○"/>
              <a:defRPr/>
            </a:lvl2pPr>
            <a:lvl3pPr marL="1371600" lvl="2" indent="-304800" algn="l">
              <a:lnSpc>
                <a:spcPct val="115000"/>
              </a:lnSpc>
              <a:spcBef>
                <a:spcPts val="0"/>
              </a:spcBef>
              <a:spcAft>
                <a:spcPts val="0"/>
              </a:spcAft>
              <a:buSzPts val="1200"/>
              <a:buChar char="■"/>
              <a:defRPr/>
            </a:lvl3pPr>
            <a:lvl4pPr marL="1828800" lvl="3" indent="-304800" algn="l">
              <a:lnSpc>
                <a:spcPct val="115000"/>
              </a:lnSpc>
              <a:spcBef>
                <a:spcPts val="0"/>
              </a:spcBef>
              <a:spcAft>
                <a:spcPts val="0"/>
              </a:spcAft>
              <a:buSzPts val="1200"/>
              <a:buChar char="●"/>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48" name="Google Shape;48;p3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33"/>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600"/>
              <a:buNone/>
              <a:defRPr/>
            </a:lvl1pPr>
          </a:lstStyle>
          <a:p>
            <a:endParaRPr/>
          </a:p>
        </p:txBody>
      </p:sp>
      <p:sp>
        <p:nvSpPr>
          <p:cNvPr id="51" name="Google Shape;51;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24"/>
          <p:cNvSpPr txBox="1">
            <a:spLocks noGrp="1"/>
          </p:cNvSpPr>
          <p:nvPr>
            <p:ph type="title"/>
          </p:nvPr>
        </p:nvSpPr>
        <p:spPr>
          <a:xfrm>
            <a:off x="311700" y="902225"/>
            <a:ext cx="8520600" cy="5715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endParaRPr/>
          </a:p>
        </p:txBody>
      </p:sp>
      <p:sp>
        <p:nvSpPr>
          <p:cNvPr id="7" name="Google Shape;7;p24"/>
          <p:cNvSpPr txBox="1">
            <a:spLocks noGrp="1"/>
          </p:cNvSpPr>
          <p:nvPr>
            <p:ph type="body" idx="1"/>
          </p:nvPr>
        </p:nvSpPr>
        <p:spPr>
          <a:xfrm>
            <a:off x="311700" y="1608144"/>
            <a:ext cx="8520600" cy="3408900"/>
          </a:xfrm>
          <a:prstGeom prst="rect">
            <a:avLst/>
          </a:prstGeom>
          <a:noFill/>
          <a:ln>
            <a:noFill/>
          </a:ln>
        </p:spPr>
        <p:txBody>
          <a:bodyPr spcFirstLastPara="1" wrap="square" lIns="91425" tIns="91425" rIns="91425" bIns="91425" anchor="t" anchorCtr="0">
            <a:normAutofit/>
          </a:bodyPr>
          <a:lstStyle>
            <a:lvl1pPr marL="457200" marR="0" lvl="0" indent="-330200" algn="l" rtl="0">
              <a:lnSpc>
                <a:spcPct val="115000"/>
              </a:lnSpc>
              <a:spcBef>
                <a:spcPts val="0"/>
              </a:spcBef>
              <a:spcAft>
                <a:spcPts val="0"/>
              </a:spcAft>
              <a:buClr>
                <a:schemeClr val="dk1"/>
              </a:buClr>
              <a:buSzPts val="1600"/>
              <a:buFont typeface="Times New Roman"/>
              <a:buChar char="●"/>
              <a:defRPr sz="1600" b="0" i="0" u="none" strike="noStrike" cap="none">
                <a:solidFill>
                  <a:schemeClr val="dk1"/>
                </a:solidFill>
                <a:latin typeface="Times New Roman"/>
                <a:ea typeface="Times New Roman"/>
                <a:cs typeface="Times New Roman"/>
                <a:sym typeface="Times New Roman"/>
              </a:defRPr>
            </a:lvl1pPr>
            <a:lvl2pPr marL="914400" marR="0" lvl="1"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2pPr>
            <a:lvl3pPr marL="1371600" marR="0" lvl="2"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3pPr>
            <a:lvl4pPr marL="1828800" marR="0" lvl="3"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4pPr>
            <a:lvl5pPr marL="2286000" marR="0" lvl="4"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5pPr>
            <a:lvl6pPr marL="2743200" marR="0" lvl="5"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6pPr>
            <a:lvl7pPr marL="3200400" marR="0" lvl="6"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7pPr>
            <a:lvl8pPr marL="3657600" marR="0" lvl="7"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8pPr>
            <a:lvl9pPr marL="4114800" marR="0" lvl="8" indent="-304800" algn="l" rtl="0">
              <a:lnSpc>
                <a:spcPct val="115000"/>
              </a:lnSpc>
              <a:spcBef>
                <a:spcPts val="0"/>
              </a:spcBef>
              <a:spcAft>
                <a:spcPts val="0"/>
              </a:spcAft>
              <a:buClr>
                <a:schemeClr val="dk1"/>
              </a:buClr>
              <a:buSzPts val="1200"/>
              <a:buFont typeface="Times New Roman"/>
              <a:buChar char="■"/>
              <a:defRPr sz="1200" b="0" i="0" u="none" strike="noStrike" cap="none">
                <a:solidFill>
                  <a:schemeClr val="dk1"/>
                </a:solidFill>
                <a:latin typeface="Times New Roman"/>
                <a:ea typeface="Times New Roman"/>
                <a:cs typeface="Times New Roman"/>
                <a:sym typeface="Times New Roman"/>
              </a:defRPr>
            </a:lvl9pPr>
          </a:lstStyle>
          <a:p>
            <a:endParaRPr/>
          </a:p>
        </p:txBody>
      </p:sp>
      <p:sp>
        <p:nvSpPr>
          <p:cNvPr id="8" name="Google Shape;8;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
              <a:t>‹#›</a:t>
            </a:fld>
            <a:endParaRPr/>
          </a:p>
        </p:txBody>
      </p:sp>
      <p:sp>
        <p:nvSpPr>
          <p:cNvPr id="9" name="Google Shape;9;p24"/>
          <p:cNvSpPr/>
          <p:nvPr/>
        </p:nvSpPr>
        <p:spPr>
          <a:xfrm>
            <a:off x="0" y="0"/>
            <a:ext cx="9144000" cy="755700"/>
          </a:xfrm>
          <a:prstGeom prst="rect">
            <a:avLst/>
          </a:prstGeom>
          <a:solidFill>
            <a:srgbClr val="006A4E"/>
          </a:solidFill>
          <a:ln w="9525" cap="flat" cmpd="sng">
            <a:solidFill>
              <a:srgbClr val="006A4E"/>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4"/>
          <p:cNvPicPr preferRelativeResize="0"/>
          <p:nvPr/>
        </p:nvPicPr>
        <p:blipFill rotWithShape="1">
          <a:blip r:embed="rId13">
            <a:alphaModFix/>
          </a:blip>
          <a:srcRect/>
          <a:stretch/>
        </p:blipFill>
        <p:spPr>
          <a:xfrm>
            <a:off x="311690" y="-300700"/>
            <a:ext cx="1922525" cy="1357100"/>
          </a:xfrm>
          <a:prstGeom prst="rect">
            <a:avLst/>
          </a:prstGeom>
          <a:noFill/>
          <a:ln>
            <a:noFill/>
          </a:ln>
        </p:spPr>
      </p:pic>
      <p:pic>
        <p:nvPicPr>
          <p:cNvPr id="11" name="Google Shape;11;p24"/>
          <p:cNvPicPr preferRelativeResize="0"/>
          <p:nvPr/>
        </p:nvPicPr>
        <p:blipFill rotWithShape="1">
          <a:blip r:embed="rId14">
            <a:alphaModFix/>
          </a:blip>
          <a:srcRect l="7863" r="7216"/>
          <a:stretch/>
        </p:blipFill>
        <p:spPr>
          <a:xfrm>
            <a:off x="7267575" y="3227475"/>
            <a:ext cx="2238375" cy="230655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387600"/>
            <a:ext cx="7704000" cy="592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200"/>
              <a:buFont typeface="Prompt"/>
              <a:buNone/>
              <a:defRPr sz="3200" b="1">
                <a:solidFill>
                  <a:schemeClr val="dk1"/>
                </a:solidFill>
                <a:latin typeface="Prompt"/>
                <a:ea typeface="Prompt"/>
                <a:cs typeface="Prompt"/>
                <a:sym typeface="Prompt"/>
              </a:defRPr>
            </a:lvl1pPr>
            <a:lvl2pPr lvl="1" rtl="0">
              <a:spcBef>
                <a:spcPts val="0"/>
              </a:spcBef>
              <a:spcAft>
                <a:spcPts val="0"/>
              </a:spcAft>
              <a:buClr>
                <a:schemeClr val="dk1"/>
              </a:buClr>
              <a:buSzPts val="3600"/>
              <a:buFont typeface="Prompt"/>
              <a:buNone/>
              <a:defRPr sz="3600" b="1">
                <a:solidFill>
                  <a:schemeClr val="dk1"/>
                </a:solidFill>
                <a:latin typeface="Prompt"/>
                <a:ea typeface="Prompt"/>
                <a:cs typeface="Prompt"/>
                <a:sym typeface="Prompt"/>
              </a:defRPr>
            </a:lvl2pPr>
            <a:lvl3pPr lvl="2" rtl="0">
              <a:spcBef>
                <a:spcPts val="0"/>
              </a:spcBef>
              <a:spcAft>
                <a:spcPts val="0"/>
              </a:spcAft>
              <a:buClr>
                <a:schemeClr val="dk1"/>
              </a:buClr>
              <a:buSzPts val="3600"/>
              <a:buFont typeface="Prompt"/>
              <a:buNone/>
              <a:defRPr sz="3600" b="1">
                <a:solidFill>
                  <a:schemeClr val="dk1"/>
                </a:solidFill>
                <a:latin typeface="Prompt"/>
                <a:ea typeface="Prompt"/>
                <a:cs typeface="Prompt"/>
                <a:sym typeface="Prompt"/>
              </a:defRPr>
            </a:lvl3pPr>
            <a:lvl4pPr lvl="3" rtl="0">
              <a:spcBef>
                <a:spcPts val="0"/>
              </a:spcBef>
              <a:spcAft>
                <a:spcPts val="0"/>
              </a:spcAft>
              <a:buClr>
                <a:schemeClr val="dk1"/>
              </a:buClr>
              <a:buSzPts val="3600"/>
              <a:buFont typeface="Prompt"/>
              <a:buNone/>
              <a:defRPr sz="3600" b="1">
                <a:solidFill>
                  <a:schemeClr val="dk1"/>
                </a:solidFill>
                <a:latin typeface="Prompt"/>
                <a:ea typeface="Prompt"/>
                <a:cs typeface="Prompt"/>
                <a:sym typeface="Prompt"/>
              </a:defRPr>
            </a:lvl4pPr>
            <a:lvl5pPr lvl="4" rtl="0">
              <a:spcBef>
                <a:spcPts val="0"/>
              </a:spcBef>
              <a:spcAft>
                <a:spcPts val="0"/>
              </a:spcAft>
              <a:buClr>
                <a:schemeClr val="dk1"/>
              </a:buClr>
              <a:buSzPts val="3600"/>
              <a:buFont typeface="Prompt"/>
              <a:buNone/>
              <a:defRPr sz="3600" b="1">
                <a:solidFill>
                  <a:schemeClr val="dk1"/>
                </a:solidFill>
                <a:latin typeface="Prompt"/>
                <a:ea typeface="Prompt"/>
                <a:cs typeface="Prompt"/>
                <a:sym typeface="Prompt"/>
              </a:defRPr>
            </a:lvl5pPr>
            <a:lvl6pPr lvl="5" rtl="0">
              <a:spcBef>
                <a:spcPts val="0"/>
              </a:spcBef>
              <a:spcAft>
                <a:spcPts val="0"/>
              </a:spcAft>
              <a:buClr>
                <a:schemeClr val="dk1"/>
              </a:buClr>
              <a:buSzPts val="3600"/>
              <a:buFont typeface="Prompt"/>
              <a:buNone/>
              <a:defRPr sz="3600" b="1">
                <a:solidFill>
                  <a:schemeClr val="dk1"/>
                </a:solidFill>
                <a:latin typeface="Prompt"/>
                <a:ea typeface="Prompt"/>
                <a:cs typeface="Prompt"/>
                <a:sym typeface="Prompt"/>
              </a:defRPr>
            </a:lvl6pPr>
            <a:lvl7pPr lvl="6" rtl="0">
              <a:spcBef>
                <a:spcPts val="0"/>
              </a:spcBef>
              <a:spcAft>
                <a:spcPts val="0"/>
              </a:spcAft>
              <a:buClr>
                <a:schemeClr val="dk1"/>
              </a:buClr>
              <a:buSzPts val="3600"/>
              <a:buFont typeface="Prompt"/>
              <a:buNone/>
              <a:defRPr sz="3600" b="1">
                <a:solidFill>
                  <a:schemeClr val="dk1"/>
                </a:solidFill>
                <a:latin typeface="Prompt"/>
                <a:ea typeface="Prompt"/>
                <a:cs typeface="Prompt"/>
                <a:sym typeface="Prompt"/>
              </a:defRPr>
            </a:lvl7pPr>
            <a:lvl8pPr lvl="7" rtl="0">
              <a:spcBef>
                <a:spcPts val="0"/>
              </a:spcBef>
              <a:spcAft>
                <a:spcPts val="0"/>
              </a:spcAft>
              <a:buClr>
                <a:schemeClr val="dk1"/>
              </a:buClr>
              <a:buSzPts val="3600"/>
              <a:buFont typeface="Prompt"/>
              <a:buNone/>
              <a:defRPr sz="3600" b="1">
                <a:solidFill>
                  <a:schemeClr val="dk1"/>
                </a:solidFill>
                <a:latin typeface="Prompt"/>
                <a:ea typeface="Prompt"/>
                <a:cs typeface="Prompt"/>
                <a:sym typeface="Prompt"/>
              </a:defRPr>
            </a:lvl8pPr>
            <a:lvl9pPr lvl="8" rtl="0">
              <a:spcBef>
                <a:spcPts val="0"/>
              </a:spcBef>
              <a:spcAft>
                <a:spcPts val="0"/>
              </a:spcAft>
              <a:buClr>
                <a:schemeClr val="dk1"/>
              </a:buClr>
              <a:buSzPts val="3600"/>
              <a:buFont typeface="Prompt"/>
              <a:buNone/>
              <a:defRPr sz="3600" b="1">
                <a:solidFill>
                  <a:schemeClr val="dk1"/>
                </a:solidFill>
                <a:latin typeface="Prompt"/>
                <a:ea typeface="Prompt"/>
                <a:cs typeface="Prompt"/>
                <a:sym typeface="Prompt"/>
              </a:defRPr>
            </a:lvl9pPr>
          </a:lstStyle>
          <a:p>
            <a:endParaRPr/>
          </a:p>
        </p:txBody>
      </p:sp>
      <p:sp>
        <p:nvSpPr>
          <p:cNvPr id="7" name="Google Shape;7;p1"/>
          <p:cNvSpPr txBox="1">
            <a:spLocks noGrp="1"/>
          </p:cNvSpPr>
          <p:nvPr>
            <p:ph type="body" idx="1"/>
          </p:nvPr>
        </p:nvSpPr>
        <p:spPr>
          <a:xfrm>
            <a:off x="720000" y="1300850"/>
            <a:ext cx="7704000" cy="32679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1pPr>
            <a:lvl2pPr marL="914400" lvl="1"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2pPr>
            <a:lvl3pPr marL="1371600" lvl="2"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3pPr>
            <a:lvl4pPr marL="1828800" lvl="3"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4pPr>
            <a:lvl5pPr marL="2286000" lvl="4"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5pPr>
            <a:lvl6pPr marL="2743200" lvl="5"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6pPr>
            <a:lvl7pPr marL="3200400" lvl="6"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7pPr>
            <a:lvl8pPr marL="3657600" lvl="7"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8pPr>
            <a:lvl9pPr marL="4114800" lvl="8" indent="-330200">
              <a:lnSpc>
                <a:spcPct val="100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3" name="Title 2">
            <a:extLst>
              <a:ext uri="{FF2B5EF4-FFF2-40B4-BE49-F238E27FC236}">
                <a16:creationId xmlns:a16="http://schemas.microsoft.com/office/drawing/2014/main" id="{14981309-2088-4D44-AA18-5E1C99B66314}"/>
              </a:ext>
            </a:extLst>
          </p:cNvPr>
          <p:cNvSpPr>
            <a:spLocks noGrp="1"/>
          </p:cNvSpPr>
          <p:nvPr>
            <p:ph type="ctrTitle"/>
          </p:nvPr>
        </p:nvSpPr>
        <p:spPr>
          <a:xfrm>
            <a:off x="311702" y="862733"/>
            <a:ext cx="4835651" cy="2052600"/>
          </a:xfrm>
        </p:spPr>
        <p:txBody>
          <a:bodyPr>
            <a:normAutofit/>
          </a:bodyPr>
          <a:lstStyle/>
          <a:p>
            <a:r>
              <a:rPr lang="en" sz="2000" dirty="0">
                <a:latin typeface="Trebuchet MS" panose="020B0603020202020204" pitchFamily="34" charset="0"/>
                <a:ea typeface="Prompt Light"/>
                <a:cs typeface="Times New Roman" panose="02020603050405020304" pitchFamily="18" charset="0"/>
                <a:sym typeface="Prompt Light"/>
              </a:rPr>
              <a:t>IMPACT ASSESSMENT OF COMBINED HEAT AND POWER PLANTS (CHPs) IN ALMATY: PM2.5 SIMULATIONS OVER THE CITY USING WRF-AERMOD MODELLING AND </a:t>
            </a:r>
            <a:r>
              <a:rPr lang="en-US" sz="2000" dirty="0">
                <a:latin typeface="Trebuchet MS" panose="020B0603020202020204" pitchFamily="34" charset="0"/>
                <a:ea typeface="Prompt Light"/>
                <a:cs typeface="Times New Roman" panose="02020603050405020304" pitchFamily="18" charset="0"/>
                <a:sym typeface="Prompt Light"/>
              </a:rPr>
              <a:t>IT’S</a:t>
            </a:r>
            <a:r>
              <a:rPr lang="en" sz="2000" dirty="0">
                <a:latin typeface="Trebuchet MS" panose="020B0603020202020204" pitchFamily="34" charset="0"/>
                <a:ea typeface="Prompt Light"/>
                <a:cs typeface="Times New Roman" panose="02020603050405020304" pitchFamily="18" charset="0"/>
                <a:sym typeface="Prompt Light"/>
              </a:rPr>
              <a:t> VERIFICATION WITH GROUND LEVEL MEASUREMENTS </a:t>
            </a:r>
            <a:endParaRPr lang="en-US" sz="2000" dirty="0">
              <a:latin typeface="Trebuchet MS" panose="020B0603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4AF9EA77-0053-AAE2-EDCA-8558E349802D}"/>
              </a:ext>
            </a:extLst>
          </p:cNvPr>
          <p:cNvSpPr txBox="1"/>
          <p:nvPr/>
        </p:nvSpPr>
        <p:spPr>
          <a:xfrm>
            <a:off x="311702" y="3647324"/>
            <a:ext cx="5441826" cy="1155124"/>
          </a:xfrm>
          <a:prstGeom prst="rect">
            <a:avLst/>
          </a:prstGeom>
          <a:noFill/>
        </p:spPr>
        <p:txBody>
          <a:bodyPr wrap="square" rtlCol="0">
            <a:spAutoFit/>
          </a:bodyPr>
          <a:lstStyle/>
          <a:p>
            <a:pPr>
              <a:lnSpc>
                <a:spcPct val="150000"/>
              </a:lnSpc>
            </a:pPr>
            <a:r>
              <a:rPr lang="en-US" sz="1600" b="1" i="1" dirty="0">
                <a:solidFill>
                  <a:schemeClr val="bg1"/>
                </a:solidFill>
                <a:latin typeface="Trebuchet MS" panose="020B0603020202020204" pitchFamily="34" charset="0"/>
              </a:rPr>
              <a:t>Presented by: Theophilus Bright Ogbuabia</a:t>
            </a:r>
          </a:p>
          <a:p>
            <a:pPr>
              <a:lnSpc>
                <a:spcPct val="150000"/>
              </a:lnSpc>
            </a:pPr>
            <a:r>
              <a:rPr lang="en-US" sz="1600" b="1" i="1" dirty="0">
                <a:solidFill>
                  <a:schemeClr val="bg1"/>
                </a:solidFill>
                <a:latin typeface="Trebuchet MS" panose="020B0603020202020204" pitchFamily="34" charset="0"/>
              </a:rPr>
              <a:t>Lead Supervisor: Prof. Ferhat </a:t>
            </a:r>
            <a:r>
              <a:rPr lang="en-US" sz="1600" b="1" i="1" dirty="0" err="1">
                <a:solidFill>
                  <a:schemeClr val="bg1"/>
                </a:solidFill>
                <a:latin typeface="Trebuchet MS" panose="020B0603020202020204" pitchFamily="34" charset="0"/>
              </a:rPr>
              <a:t>Karaca</a:t>
            </a:r>
            <a:endParaRPr lang="en-US" sz="1600" b="1" i="1" dirty="0">
              <a:solidFill>
                <a:schemeClr val="bg1"/>
              </a:solidFill>
              <a:latin typeface="Trebuchet MS" panose="020B0603020202020204" pitchFamily="34" charset="0"/>
            </a:endParaRPr>
          </a:p>
          <a:p>
            <a:pPr>
              <a:lnSpc>
                <a:spcPct val="150000"/>
              </a:lnSpc>
            </a:pPr>
            <a:r>
              <a:rPr lang="en-US" sz="1600" b="1" i="1" dirty="0">
                <a:solidFill>
                  <a:schemeClr val="bg1"/>
                </a:solidFill>
                <a:latin typeface="Trebuchet MS" panose="020B0603020202020204" pitchFamily="34" charset="0"/>
              </a:rPr>
              <a:t>Co-Supervisors: Prof. </a:t>
            </a:r>
            <a:r>
              <a:rPr lang="en-US" sz="1600" b="1" i="1" dirty="0" err="1">
                <a:solidFill>
                  <a:schemeClr val="bg1"/>
                </a:solidFill>
                <a:latin typeface="Trebuchet MS" panose="020B0603020202020204" pitchFamily="34" charset="0"/>
              </a:rPr>
              <a:t>Mert</a:t>
            </a:r>
            <a:r>
              <a:rPr lang="en-US" sz="1600" b="1" i="1" dirty="0">
                <a:solidFill>
                  <a:schemeClr val="bg1"/>
                </a:solidFill>
                <a:latin typeface="Trebuchet MS" panose="020B0603020202020204" pitchFamily="34" charset="0"/>
              </a:rPr>
              <a:t> </a:t>
            </a:r>
            <a:r>
              <a:rPr lang="en-US" sz="1600" b="1" i="1" dirty="0" err="1">
                <a:solidFill>
                  <a:schemeClr val="bg1"/>
                </a:solidFill>
                <a:latin typeface="Trebuchet MS" panose="020B0603020202020204" pitchFamily="34" charset="0"/>
              </a:rPr>
              <a:t>Guney</a:t>
            </a:r>
            <a:r>
              <a:rPr lang="en-US" sz="1600" b="1" i="1" dirty="0">
                <a:solidFill>
                  <a:schemeClr val="bg1"/>
                </a:solidFill>
                <a:latin typeface="Trebuchet MS" panose="020B0603020202020204" pitchFamily="34" charset="0"/>
              </a:rPr>
              <a:t>, Prof. </a:t>
            </a:r>
            <a:r>
              <a:rPr lang="en-US" sz="1600" b="1" i="1" dirty="0" err="1">
                <a:solidFill>
                  <a:schemeClr val="bg1"/>
                </a:solidFill>
                <a:latin typeface="Trebuchet MS" panose="020B0603020202020204" pitchFamily="34" charset="0"/>
              </a:rPr>
              <a:t>Nassiba</a:t>
            </a:r>
            <a:endParaRPr lang="en-US" sz="1600" b="1" i="1" dirty="0">
              <a:solidFill>
                <a:schemeClr val="bg1"/>
              </a:solidFill>
              <a:latin typeface="Trebuchet MS" panose="020B0603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C8B91-25B7-412E-B862-524EC1C809C7}"/>
              </a:ext>
            </a:extLst>
          </p:cNvPr>
          <p:cNvSpPr>
            <a:spLocks noGrp="1"/>
          </p:cNvSpPr>
          <p:nvPr>
            <p:ph type="title"/>
          </p:nvPr>
        </p:nvSpPr>
        <p:spPr>
          <a:xfrm>
            <a:off x="2643935" y="789211"/>
            <a:ext cx="3119868" cy="382045"/>
          </a:xfrm>
        </p:spPr>
        <p:txBody>
          <a:bodyPr>
            <a:noAutofit/>
          </a:bodyPr>
          <a:lstStyle/>
          <a:p>
            <a:r>
              <a:rPr lang="en-US" sz="1800" dirty="0"/>
              <a:t>Time Period For Simulation</a:t>
            </a:r>
          </a:p>
        </p:txBody>
      </p:sp>
      <p:sp>
        <p:nvSpPr>
          <p:cNvPr id="4" name="Slide Number Placeholder 3">
            <a:extLst>
              <a:ext uri="{FF2B5EF4-FFF2-40B4-BE49-F238E27FC236}">
                <a16:creationId xmlns:a16="http://schemas.microsoft.com/office/drawing/2014/main" id="{C0702EA2-4DF7-47DC-412A-5A4483B9B56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graphicFrame>
        <p:nvGraphicFramePr>
          <p:cNvPr id="5" name="Chart 4">
            <a:extLst>
              <a:ext uri="{FF2B5EF4-FFF2-40B4-BE49-F238E27FC236}">
                <a16:creationId xmlns:a16="http://schemas.microsoft.com/office/drawing/2014/main" id="{91C91DF3-B447-9EE3-9890-548130DB7E48}"/>
              </a:ext>
            </a:extLst>
          </p:cNvPr>
          <p:cNvGraphicFramePr>
            <a:graphicFrameLocks/>
          </p:cNvGraphicFramePr>
          <p:nvPr>
            <p:extLst>
              <p:ext uri="{D42A27DB-BD31-4B8C-83A1-F6EECF244321}">
                <p14:modId xmlns:p14="http://schemas.microsoft.com/office/powerpoint/2010/main" val="3890738897"/>
              </p:ext>
            </p:extLst>
          </p:nvPr>
        </p:nvGraphicFramePr>
        <p:xfrm>
          <a:off x="1204537" y="1423161"/>
          <a:ext cx="6213404" cy="2982745"/>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0AA54ED-E0BD-9696-12D2-5F9A054492E0}"/>
              </a:ext>
            </a:extLst>
          </p:cNvPr>
          <p:cNvSpPr txBox="1"/>
          <p:nvPr/>
        </p:nvSpPr>
        <p:spPr>
          <a:xfrm>
            <a:off x="1100070" y="4405906"/>
            <a:ext cx="7741779" cy="461665"/>
          </a:xfrm>
          <a:prstGeom prst="rect">
            <a:avLst/>
          </a:prstGeom>
          <a:noFill/>
        </p:spPr>
        <p:txBody>
          <a:bodyPr wrap="square" rtlCol="0">
            <a:spAutoFit/>
          </a:bodyPr>
          <a:lstStyle/>
          <a:p>
            <a:r>
              <a:rPr lang="en-US" sz="1200" dirty="0">
                <a:latin typeface="Trebuchet MS" panose="020B0603020202020204" pitchFamily="34" charset="0"/>
              </a:rPr>
              <a:t>Figure 5: Showing </a:t>
            </a:r>
            <a:r>
              <a:rPr lang="en-US" sz="1200" dirty="0" err="1">
                <a:latin typeface="Trebuchet MS" panose="020B0603020202020204" pitchFamily="34" charset="0"/>
              </a:rPr>
              <a:t>Cummulative</a:t>
            </a:r>
            <a:r>
              <a:rPr lang="en-US" sz="1200" dirty="0">
                <a:latin typeface="Trebuchet MS" panose="020B0603020202020204" pitchFamily="34" charset="0"/>
              </a:rPr>
              <a:t> Monthly Concentration of PM2.5 in Almaty, Source of Data: United States Embassy’s Website</a:t>
            </a:r>
          </a:p>
        </p:txBody>
      </p:sp>
    </p:spTree>
    <p:extLst>
      <p:ext uri="{BB962C8B-B14F-4D97-AF65-F5344CB8AC3E}">
        <p14:creationId xmlns:p14="http://schemas.microsoft.com/office/powerpoint/2010/main" val="1415224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24516-8550-09BE-D930-11D413833E09}"/>
              </a:ext>
            </a:extLst>
          </p:cNvPr>
          <p:cNvSpPr>
            <a:spLocks noGrp="1"/>
          </p:cNvSpPr>
          <p:nvPr>
            <p:ph type="title"/>
          </p:nvPr>
        </p:nvSpPr>
        <p:spPr>
          <a:xfrm>
            <a:off x="101634" y="789210"/>
            <a:ext cx="2394988" cy="412867"/>
          </a:xfrm>
        </p:spPr>
        <p:txBody>
          <a:bodyPr>
            <a:normAutofit fontScale="90000"/>
          </a:bodyPr>
          <a:lstStyle/>
          <a:p>
            <a:r>
              <a:rPr lang="en-US" sz="1800" dirty="0"/>
              <a:t>Location of CHPP-1, 2, 3</a:t>
            </a:r>
          </a:p>
        </p:txBody>
      </p:sp>
      <p:sp>
        <p:nvSpPr>
          <p:cNvPr id="4" name="Slide Number Placeholder 3">
            <a:extLst>
              <a:ext uri="{FF2B5EF4-FFF2-40B4-BE49-F238E27FC236}">
                <a16:creationId xmlns:a16="http://schemas.microsoft.com/office/drawing/2014/main" id="{DBC55D82-A165-DFC2-59E5-E87E2F7FEA4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pic>
        <p:nvPicPr>
          <p:cNvPr id="6" name="Picture 5">
            <a:extLst>
              <a:ext uri="{FF2B5EF4-FFF2-40B4-BE49-F238E27FC236}">
                <a16:creationId xmlns:a16="http://schemas.microsoft.com/office/drawing/2014/main" id="{56A71811-F652-291E-1198-8A1C336C20B9}"/>
              </a:ext>
            </a:extLst>
          </p:cNvPr>
          <p:cNvPicPr>
            <a:picLocks noChangeAspect="1"/>
          </p:cNvPicPr>
          <p:nvPr/>
        </p:nvPicPr>
        <p:blipFill>
          <a:blip r:embed="rId2"/>
          <a:stretch>
            <a:fillRect/>
          </a:stretch>
        </p:blipFill>
        <p:spPr>
          <a:xfrm>
            <a:off x="174669" y="1289389"/>
            <a:ext cx="4684881" cy="3560014"/>
          </a:xfrm>
          <a:prstGeom prst="rect">
            <a:avLst/>
          </a:prstGeom>
        </p:spPr>
      </p:pic>
      <p:sp>
        <p:nvSpPr>
          <p:cNvPr id="10" name="Title 1">
            <a:extLst>
              <a:ext uri="{FF2B5EF4-FFF2-40B4-BE49-F238E27FC236}">
                <a16:creationId xmlns:a16="http://schemas.microsoft.com/office/drawing/2014/main" id="{EC6B9416-AEAD-B86B-222A-B62E226A78C1}"/>
              </a:ext>
            </a:extLst>
          </p:cNvPr>
          <p:cNvSpPr txBox="1">
            <a:spLocks/>
          </p:cNvSpPr>
          <p:nvPr/>
        </p:nvSpPr>
        <p:spPr>
          <a:xfrm>
            <a:off x="5680632" y="885846"/>
            <a:ext cx="2394988" cy="412867"/>
          </a:xfrm>
          <a:prstGeom prst="rect">
            <a:avLst/>
          </a:prstGeom>
          <a:noFill/>
          <a:ln>
            <a:noFill/>
          </a:ln>
        </p:spPr>
        <p:txBody>
          <a:bodyPr spcFirstLastPara="1" wrap="square" lIns="91425" tIns="91425" rIns="91425" bIns="91425" anchor="t" anchorCtr="0">
            <a:normAutofit fontScale="7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1800" dirty="0"/>
              <a:t>WPS Domain Configuration</a:t>
            </a:r>
          </a:p>
        </p:txBody>
      </p:sp>
      <p:pic>
        <p:nvPicPr>
          <p:cNvPr id="5" name="Picture 4">
            <a:extLst>
              <a:ext uri="{FF2B5EF4-FFF2-40B4-BE49-F238E27FC236}">
                <a16:creationId xmlns:a16="http://schemas.microsoft.com/office/drawing/2014/main" id="{40F5E775-868F-12BF-9297-AA198A847A36}"/>
              </a:ext>
            </a:extLst>
          </p:cNvPr>
          <p:cNvPicPr>
            <a:picLocks noChangeAspect="1"/>
          </p:cNvPicPr>
          <p:nvPr/>
        </p:nvPicPr>
        <p:blipFill>
          <a:blip r:embed="rId3"/>
          <a:stretch>
            <a:fillRect/>
          </a:stretch>
        </p:blipFill>
        <p:spPr>
          <a:xfrm>
            <a:off x="5139940" y="1238330"/>
            <a:ext cx="3476372" cy="3662132"/>
          </a:xfrm>
          <a:prstGeom prst="rect">
            <a:avLst/>
          </a:prstGeom>
        </p:spPr>
      </p:pic>
    </p:spTree>
    <p:extLst>
      <p:ext uri="{BB962C8B-B14F-4D97-AF65-F5344CB8AC3E}">
        <p14:creationId xmlns:p14="http://schemas.microsoft.com/office/powerpoint/2010/main" val="3621316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8F24CA4-3176-1AF6-0C37-624DF11F82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
        <p:nvSpPr>
          <p:cNvPr id="5" name="Title 1">
            <a:extLst>
              <a:ext uri="{FF2B5EF4-FFF2-40B4-BE49-F238E27FC236}">
                <a16:creationId xmlns:a16="http://schemas.microsoft.com/office/drawing/2014/main" id="{C94B9DA3-7432-7302-B23C-FE0881614FF2}"/>
              </a:ext>
            </a:extLst>
          </p:cNvPr>
          <p:cNvSpPr>
            <a:spLocks noGrp="1"/>
          </p:cNvSpPr>
          <p:nvPr>
            <p:ph type="title"/>
          </p:nvPr>
        </p:nvSpPr>
        <p:spPr>
          <a:xfrm>
            <a:off x="2242267" y="221109"/>
            <a:ext cx="5836258" cy="382045"/>
          </a:xfrm>
        </p:spPr>
        <p:txBody>
          <a:bodyPr>
            <a:noAutofit/>
          </a:bodyPr>
          <a:lstStyle/>
          <a:p>
            <a:r>
              <a:rPr lang="en-US" sz="1800" dirty="0">
                <a:solidFill>
                  <a:schemeClr val="bg1"/>
                </a:solidFill>
              </a:rPr>
              <a:t>Calculation for Estimating the Emission of Power Plants</a:t>
            </a:r>
          </a:p>
        </p:txBody>
      </p:sp>
      <p:sp>
        <p:nvSpPr>
          <p:cNvPr id="6" name="TextBox 5">
            <a:extLst>
              <a:ext uri="{FF2B5EF4-FFF2-40B4-BE49-F238E27FC236}">
                <a16:creationId xmlns:a16="http://schemas.microsoft.com/office/drawing/2014/main" id="{8E014165-E359-4A72-FD58-ED0C838EB9A6}"/>
              </a:ext>
            </a:extLst>
          </p:cNvPr>
          <p:cNvSpPr txBox="1"/>
          <p:nvPr/>
        </p:nvSpPr>
        <p:spPr>
          <a:xfrm>
            <a:off x="914400" y="1200648"/>
            <a:ext cx="5963478" cy="3323987"/>
          </a:xfrm>
          <a:prstGeom prst="rect">
            <a:avLst/>
          </a:prstGeom>
          <a:noFill/>
        </p:spPr>
        <p:txBody>
          <a:bodyPr wrap="square" rtlCol="0">
            <a:spAutoFit/>
          </a:bodyPr>
          <a:lstStyle/>
          <a:p>
            <a:pPr marL="285750" indent="-285750">
              <a:buFont typeface="Wingdings" pitchFamily="2" charset="2"/>
              <a:buChar char="q"/>
            </a:pPr>
            <a:r>
              <a:rPr lang="en-KZ" dirty="0"/>
              <a:t>General Equation for estimating the emission</a:t>
            </a:r>
          </a:p>
          <a:p>
            <a:r>
              <a:rPr lang="en-KZ" dirty="0"/>
              <a:t>      </a:t>
            </a:r>
          </a:p>
          <a:p>
            <a:r>
              <a:rPr lang="en-KZ" dirty="0"/>
              <a:t>      E = A * Ef * (1 – ER/</a:t>
            </a:r>
            <a:r>
              <a:rPr lang="en-KZ"/>
              <a:t>100)</a:t>
            </a:r>
            <a:r>
              <a:rPr lang="en-US" dirty="0"/>
              <a:t> ----------- (1)</a:t>
            </a:r>
            <a:endParaRPr lang="en-KZ" dirty="0"/>
          </a:p>
          <a:p>
            <a:r>
              <a:rPr lang="en-KZ" dirty="0"/>
              <a:t>      Where:</a:t>
            </a:r>
          </a:p>
          <a:p>
            <a:r>
              <a:rPr lang="en-KZ" dirty="0"/>
              <a:t>      E = emissions</a:t>
            </a:r>
          </a:p>
          <a:p>
            <a:r>
              <a:rPr lang="en-KZ" dirty="0"/>
              <a:t>      A = Activity rate </a:t>
            </a:r>
          </a:p>
          <a:p>
            <a:r>
              <a:rPr lang="en-KZ" dirty="0"/>
              <a:t>      Ef = Emission Factor</a:t>
            </a:r>
          </a:p>
          <a:p>
            <a:r>
              <a:rPr lang="en-KZ" dirty="0"/>
              <a:t>      ER = Overall emission reduction efficiency (%)</a:t>
            </a:r>
          </a:p>
          <a:p>
            <a:endParaRPr lang="en-KZ" dirty="0"/>
          </a:p>
          <a:p>
            <a:pPr marL="285750" indent="-285750">
              <a:buFont typeface="Wingdings" pitchFamily="2" charset="2"/>
              <a:buChar char="q"/>
            </a:pPr>
            <a:r>
              <a:rPr lang="en-KZ" dirty="0"/>
              <a:t>Where ER is </a:t>
            </a:r>
            <a:r>
              <a:rPr lang="en-KZ"/>
              <a:t>not know</a:t>
            </a:r>
            <a:r>
              <a:rPr lang="en-US" dirty="0"/>
              <a:t>n</a:t>
            </a:r>
            <a:r>
              <a:rPr lang="en-KZ"/>
              <a:t>, </a:t>
            </a:r>
            <a:r>
              <a:rPr lang="en-KZ" dirty="0"/>
              <a:t>the emission is estimated as:</a:t>
            </a:r>
          </a:p>
          <a:p>
            <a:r>
              <a:rPr lang="en-KZ" dirty="0"/>
              <a:t>      E = Ef </a:t>
            </a:r>
            <a:r>
              <a:rPr lang="en-KZ"/>
              <a:t>* A</a:t>
            </a:r>
            <a:r>
              <a:rPr lang="en-US" dirty="0"/>
              <a:t> ------------ (2)</a:t>
            </a:r>
            <a:endParaRPr lang="en-KZ" dirty="0"/>
          </a:p>
          <a:p>
            <a:r>
              <a:rPr lang="en-KZ" dirty="0"/>
              <a:t>     </a:t>
            </a:r>
          </a:p>
          <a:p>
            <a:r>
              <a:rPr lang="en-KZ" dirty="0"/>
              <a:t>The value of Ef can be obtained from Table 1.1-7 of AP-142</a:t>
            </a:r>
          </a:p>
          <a:p>
            <a:endParaRPr lang="en-KZ" dirty="0"/>
          </a:p>
          <a:p>
            <a:endParaRPr lang="en-KZ" dirty="0"/>
          </a:p>
        </p:txBody>
      </p:sp>
    </p:spTree>
    <p:extLst>
      <p:ext uri="{BB962C8B-B14F-4D97-AF65-F5344CB8AC3E}">
        <p14:creationId xmlns:p14="http://schemas.microsoft.com/office/powerpoint/2010/main" val="1250833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D2ADAB-60BA-60A6-E9B9-D8B7F0BB0A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
        <p:nvSpPr>
          <p:cNvPr id="5" name="Title 1">
            <a:extLst>
              <a:ext uri="{FF2B5EF4-FFF2-40B4-BE49-F238E27FC236}">
                <a16:creationId xmlns:a16="http://schemas.microsoft.com/office/drawing/2014/main" id="{BBB386C0-B9FB-B398-87FB-B4A61D759981}"/>
              </a:ext>
            </a:extLst>
          </p:cNvPr>
          <p:cNvSpPr txBox="1">
            <a:spLocks/>
          </p:cNvSpPr>
          <p:nvPr/>
        </p:nvSpPr>
        <p:spPr>
          <a:xfrm>
            <a:off x="2803598" y="126704"/>
            <a:ext cx="4633646"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solidFill>
                  <a:schemeClr val="bg1"/>
                </a:solidFill>
                <a:latin typeface="Trebuchet MS" panose="020B0603020202020204" pitchFamily="34" charset="0"/>
              </a:rPr>
              <a:t>Results  - Controlled Emission</a:t>
            </a:r>
          </a:p>
        </p:txBody>
      </p:sp>
      <p:sp>
        <p:nvSpPr>
          <p:cNvPr id="6" name="Google Shape;585;p39">
            <a:extLst>
              <a:ext uri="{FF2B5EF4-FFF2-40B4-BE49-F238E27FC236}">
                <a16:creationId xmlns:a16="http://schemas.microsoft.com/office/drawing/2014/main" id="{E0527D9D-775D-3A88-301F-1A7113046527}"/>
              </a:ext>
            </a:extLst>
          </p:cNvPr>
          <p:cNvSpPr/>
          <p:nvPr/>
        </p:nvSpPr>
        <p:spPr>
          <a:xfrm flipH="1">
            <a:off x="2260569" y="154412"/>
            <a:ext cx="520507" cy="468425"/>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4</a:t>
            </a:r>
            <a:endParaRPr sz="1600" b="1" dirty="0">
              <a:solidFill>
                <a:schemeClr val="bg1"/>
              </a:solidFill>
              <a:latin typeface="Trebuchet MS" panose="020B0603020202020204" pitchFamily="34" charset="0"/>
            </a:endParaRPr>
          </a:p>
        </p:txBody>
      </p:sp>
      <p:sp>
        <p:nvSpPr>
          <p:cNvPr id="13" name="TextBox 12">
            <a:extLst>
              <a:ext uri="{FF2B5EF4-FFF2-40B4-BE49-F238E27FC236}">
                <a16:creationId xmlns:a16="http://schemas.microsoft.com/office/drawing/2014/main" id="{3AD3FAB2-F155-B6DF-931D-59AD6BC6EC71}"/>
              </a:ext>
            </a:extLst>
          </p:cNvPr>
          <p:cNvSpPr txBox="1"/>
          <p:nvPr/>
        </p:nvSpPr>
        <p:spPr>
          <a:xfrm>
            <a:off x="1168846" y="745068"/>
            <a:ext cx="6846073" cy="492443"/>
          </a:xfrm>
          <a:prstGeom prst="rect">
            <a:avLst/>
          </a:prstGeom>
          <a:noFill/>
        </p:spPr>
        <p:txBody>
          <a:bodyPr wrap="square" rtlCol="0">
            <a:spAutoFit/>
          </a:bodyPr>
          <a:lstStyle/>
          <a:p>
            <a:r>
              <a:rPr lang="en-US" sz="1300" dirty="0">
                <a:latin typeface="Times New Roman" panose="02020603050405020304" pitchFamily="18" charset="0"/>
                <a:cs typeface="Times New Roman" panose="02020603050405020304" pitchFamily="18" charset="0"/>
              </a:rPr>
              <a:t>Table 1: Showing daily m</a:t>
            </a:r>
            <a:r>
              <a:rPr lang="en-US" sz="13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aximum PM</a:t>
            </a:r>
            <a:r>
              <a:rPr lang="en-US" sz="13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r>
              <a:rPr lang="en-US" sz="13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concentration from simulation using WRF-AERMOD and Observed data obtained from the US Embassy website for 1st to 14th of January 2021 (Controlled)</a:t>
            </a:r>
            <a:r>
              <a:rPr lang="en-US" sz="1300" dirty="0">
                <a:effectLst/>
                <a:latin typeface="Times New Roman" panose="02020603050405020304" pitchFamily="18" charset="0"/>
                <a:cs typeface="Times New Roman" panose="02020603050405020304" pitchFamily="18" charset="0"/>
              </a:rPr>
              <a:t> </a:t>
            </a:r>
            <a:endParaRPr lang="en-US" sz="1300" dirty="0">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8654A240-E15B-B712-18B1-FE26E43D0906}"/>
              </a:ext>
            </a:extLst>
          </p:cNvPr>
          <p:cNvGraphicFramePr>
            <a:graphicFrameLocks noGrp="1"/>
          </p:cNvGraphicFramePr>
          <p:nvPr>
            <p:extLst>
              <p:ext uri="{D42A27DB-BD31-4B8C-83A1-F6EECF244321}">
                <p14:modId xmlns:p14="http://schemas.microsoft.com/office/powerpoint/2010/main" val="3919112495"/>
              </p:ext>
            </p:extLst>
          </p:nvPr>
        </p:nvGraphicFramePr>
        <p:xfrm>
          <a:off x="167421" y="1208598"/>
          <a:ext cx="2139963" cy="3836147"/>
        </p:xfrm>
        <a:graphic>
          <a:graphicData uri="http://schemas.openxmlformats.org/drawingml/2006/table">
            <a:tbl>
              <a:tblPr firstRow="1" firstCol="1" bandRow="1">
                <a:tableStyleId>{C0302B1F-F05A-4A1E-B361-E0C38E3BE687}</a:tableStyleId>
              </a:tblPr>
              <a:tblGrid>
                <a:gridCol w="869360">
                  <a:extLst>
                    <a:ext uri="{9D8B030D-6E8A-4147-A177-3AD203B41FA5}">
                      <a16:colId xmlns:a16="http://schemas.microsoft.com/office/drawing/2014/main" val="4234894104"/>
                    </a:ext>
                  </a:extLst>
                </a:gridCol>
                <a:gridCol w="1270603">
                  <a:extLst>
                    <a:ext uri="{9D8B030D-6E8A-4147-A177-3AD203B41FA5}">
                      <a16:colId xmlns:a16="http://schemas.microsoft.com/office/drawing/2014/main" val="1055345252"/>
                    </a:ext>
                  </a:extLst>
                </a:gridCol>
              </a:tblGrid>
              <a:tr h="309645">
                <a:tc>
                  <a:txBody>
                    <a:bodyPr/>
                    <a:lstStyle/>
                    <a:p>
                      <a:pPr algn="ctr">
                        <a:lnSpc>
                          <a:spcPct val="107000"/>
                        </a:lnSpc>
                      </a:pPr>
                      <a:r>
                        <a:rPr lang="en-US" sz="1200">
                          <a:effectLst/>
                        </a:rPr>
                        <a:t>Day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 Contribution</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97339017"/>
                  </a:ext>
                </a:extLst>
              </a:tr>
              <a:tr h="251893">
                <a:tc>
                  <a:txBody>
                    <a:bodyPr/>
                    <a:lstStyle/>
                    <a:p>
                      <a:pPr algn="ctr">
                        <a:lnSpc>
                          <a:spcPct val="107000"/>
                        </a:lnSpc>
                      </a:pPr>
                      <a:r>
                        <a:rPr lang="en-US" sz="1200">
                          <a:effectLst/>
                        </a:rPr>
                        <a:t>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0.07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980503198"/>
                  </a:ext>
                </a:extLst>
              </a:tr>
              <a:tr h="251893">
                <a:tc>
                  <a:txBody>
                    <a:bodyPr/>
                    <a:lstStyle/>
                    <a:p>
                      <a:pPr algn="ctr">
                        <a:lnSpc>
                          <a:spcPct val="107000"/>
                        </a:lnSpc>
                      </a:pPr>
                      <a:r>
                        <a:rPr lang="en-US" sz="1200">
                          <a:effectLst/>
                        </a:rPr>
                        <a:t>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0.17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051094341"/>
                  </a:ext>
                </a:extLst>
              </a:tr>
              <a:tr h="251893">
                <a:tc>
                  <a:txBody>
                    <a:bodyPr/>
                    <a:lstStyle/>
                    <a:p>
                      <a:pPr algn="ctr">
                        <a:lnSpc>
                          <a:spcPct val="107000"/>
                        </a:lnSpc>
                      </a:pPr>
                      <a:r>
                        <a:rPr lang="en-US" sz="1200" dirty="0">
                          <a:effectLst/>
                        </a:rPr>
                        <a:t>3</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47721219"/>
                  </a:ext>
                </a:extLst>
              </a:tr>
              <a:tr h="251893">
                <a:tc>
                  <a:txBody>
                    <a:bodyPr/>
                    <a:lstStyle/>
                    <a:p>
                      <a:pPr algn="ctr">
                        <a:lnSpc>
                          <a:spcPct val="107000"/>
                        </a:lnSpc>
                      </a:pPr>
                      <a:r>
                        <a:rPr lang="en-US" sz="1200" dirty="0">
                          <a:effectLst/>
                        </a:rPr>
                        <a:t>4</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0.18</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912009323"/>
                  </a:ext>
                </a:extLst>
              </a:tr>
              <a:tr h="251893">
                <a:tc>
                  <a:txBody>
                    <a:bodyPr/>
                    <a:lstStyle/>
                    <a:p>
                      <a:pPr algn="ctr">
                        <a:lnSpc>
                          <a:spcPct val="107000"/>
                        </a:lnSpc>
                      </a:pPr>
                      <a:r>
                        <a:rPr lang="en-US" sz="1200">
                          <a:effectLst/>
                        </a:rPr>
                        <a:t>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0.12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892564440"/>
                  </a:ext>
                </a:extLst>
              </a:tr>
              <a:tr h="251893">
                <a:tc>
                  <a:txBody>
                    <a:bodyPr/>
                    <a:lstStyle/>
                    <a:p>
                      <a:pPr algn="ctr">
                        <a:lnSpc>
                          <a:spcPct val="107000"/>
                        </a:lnSpc>
                      </a:pPr>
                      <a:r>
                        <a:rPr lang="en-US" sz="1200">
                          <a:effectLst/>
                        </a:rPr>
                        <a:t>6</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0.53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688577744"/>
                  </a:ext>
                </a:extLst>
              </a:tr>
              <a:tr h="251893">
                <a:tc>
                  <a:txBody>
                    <a:bodyPr/>
                    <a:lstStyle/>
                    <a:p>
                      <a:pPr algn="ctr">
                        <a:lnSpc>
                          <a:spcPct val="107000"/>
                        </a:lnSpc>
                      </a:pPr>
                      <a:r>
                        <a:rPr lang="en-US" sz="1200">
                          <a:effectLst/>
                        </a:rPr>
                        <a:t>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1.03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937000581"/>
                  </a:ext>
                </a:extLst>
              </a:tr>
              <a:tr h="251893">
                <a:tc>
                  <a:txBody>
                    <a:bodyPr/>
                    <a:lstStyle/>
                    <a:p>
                      <a:pPr algn="ctr">
                        <a:lnSpc>
                          <a:spcPct val="107000"/>
                        </a:lnSpc>
                      </a:pPr>
                      <a:r>
                        <a:rPr lang="en-US" sz="1200">
                          <a:effectLst/>
                        </a:rPr>
                        <a:t>8</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0.49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039270756"/>
                  </a:ext>
                </a:extLst>
              </a:tr>
              <a:tr h="251893">
                <a:tc>
                  <a:txBody>
                    <a:bodyPr/>
                    <a:lstStyle/>
                    <a:p>
                      <a:pPr algn="ctr">
                        <a:lnSpc>
                          <a:spcPct val="107000"/>
                        </a:lnSpc>
                      </a:pPr>
                      <a:r>
                        <a:rPr lang="en-US" sz="1200">
                          <a:effectLst/>
                        </a:rPr>
                        <a:t>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0.07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20004872"/>
                  </a:ext>
                </a:extLst>
              </a:tr>
              <a:tr h="251893">
                <a:tc>
                  <a:txBody>
                    <a:bodyPr/>
                    <a:lstStyle/>
                    <a:p>
                      <a:pPr algn="ctr">
                        <a:lnSpc>
                          <a:spcPct val="107000"/>
                        </a:lnSpc>
                      </a:pPr>
                      <a:r>
                        <a:rPr lang="en-US" sz="1200">
                          <a:effectLst/>
                        </a:rPr>
                        <a:t>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1.33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005157120"/>
                  </a:ext>
                </a:extLst>
              </a:tr>
              <a:tr h="251893">
                <a:tc>
                  <a:txBody>
                    <a:bodyPr/>
                    <a:lstStyle/>
                    <a:p>
                      <a:pPr algn="ctr">
                        <a:lnSpc>
                          <a:spcPct val="107000"/>
                        </a:lnSpc>
                      </a:pPr>
                      <a:r>
                        <a:rPr lang="en-US" sz="1200">
                          <a:effectLst/>
                        </a:rPr>
                        <a:t>11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86.23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506758628"/>
                  </a:ext>
                </a:extLst>
              </a:tr>
              <a:tr h="251893">
                <a:tc>
                  <a:txBody>
                    <a:bodyPr/>
                    <a:lstStyle/>
                    <a:p>
                      <a:pPr algn="ctr">
                        <a:lnSpc>
                          <a:spcPct val="107000"/>
                        </a:lnSpc>
                      </a:pPr>
                      <a:r>
                        <a:rPr lang="en-US" sz="1200">
                          <a:effectLst/>
                        </a:rPr>
                        <a:t>12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0.09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36922287"/>
                  </a:ext>
                </a:extLst>
              </a:tr>
              <a:tr h="251893">
                <a:tc>
                  <a:txBody>
                    <a:bodyPr/>
                    <a:lstStyle/>
                    <a:p>
                      <a:pPr algn="ctr">
                        <a:lnSpc>
                          <a:spcPct val="107000"/>
                        </a:lnSpc>
                      </a:pPr>
                      <a:r>
                        <a:rPr lang="en-US" sz="1200">
                          <a:effectLst/>
                        </a:rPr>
                        <a:t>13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0.02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21735074"/>
                  </a:ext>
                </a:extLst>
              </a:tr>
              <a:tr h="251893">
                <a:tc>
                  <a:txBody>
                    <a:bodyPr/>
                    <a:lstStyle/>
                    <a:p>
                      <a:pPr algn="ctr">
                        <a:lnSpc>
                          <a:spcPct val="107000"/>
                        </a:lnSpc>
                      </a:pPr>
                      <a:r>
                        <a:rPr lang="en-US" sz="1200">
                          <a:effectLst/>
                        </a:rPr>
                        <a:t>14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1.51</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915408027"/>
                  </a:ext>
                </a:extLst>
              </a:tr>
            </a:tbl>
          </a:graphicData>
        </a:graphic>
      </p:graphicFrame>
      <p:graphicFrame>
        <p:nvGraphicFramePr>
          <p:cNvPr id="3" name="Chart 2">
            <a:extLst>
              <a:ext uri="{FF2B5EF4-FFF2-40B4-BE49-F238E27FC236}">
                <a16:creationId xmlns:a16="http://schemas.microsoft.com/office/drawing/2014/main" id="{A0F9BF0B-3DEF-48F5-595E-4D64846E8DDE}"/>
              </a:ext>
            </a:extLst>
          </p:cNvPr>
          <p:cNvGraphicFramePr/>
          <p:nvPr>
            <p:extLst>
              <p:ext uri="{D42A27DB-BD31-4B8C-83A1-F6EECF244321}">
                <p14:modId xmlns:p14="http://schemas.microsoft.com/office/powerpoint/2010/main" val="992742637"/>
              </p:ext>
            </p:extLst>
          </p:nvPr>
        </p:nvGraphicFramePr>
        <p:xfrm>
          <a:off x="2552369" y="1208598"/>
          <a:ext cx="5661327" cy="380819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548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516C9FC-0A38-91EA-D4D7-DCBA3AAAD20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pic>
        <p:nvPicPr>
          <p:cNvPr id="5" name="Picture 4">
            <a:extLst>
              <a:ext uri="{FF2B5EF4-FFF2-40B4-BE49-F238E27FC236}">
                <a16:creationId xmlns:a16="http://schemas.microsoft.com/office/drawing/2014/main" id="{9F009C3B-A29B-1414-8832-1656A199E6CB}"/>
              </a:ext>
            </a:extLst>
          </p:cNvPr>
          <p:cNvPicPr>
            <a:picLocks noChangeAspect="1"/>
          </p:cNvPicPr>
          <p:nvPr/>
        </p:nvPicPr>
        <p:blipFill rotWithShape="1">
          <a:blip r:embed="rId2"/>
          <a:srcRect l="16369" t="15883" r="16489" b="10915"/>
          <a:stretch/>
        </p:blipFill>
        <p:spPr>
          <a:xfrm>
            <a:off x="1514768" y="794328"/>
            <a:ext cx="5896276" cy="4017817"/>
          </a:xfrm>
          <a:prstGeom prst="rect">
            <a:avLst/>
          </a:prstGeom>
        </p:spPr>
      </p:pic>
      <p:sp>
        <p:nvSpPr>
          <p:cNvPr id="6" name="TextBox 5">
            <a:extLst>
              <a:ext uri="{FF2B5EF4-FFF2-40B4-BE49-F238E27FC236}">
                <a16:creationId xmlns:a16="http://schemas.microsoft.com/office/drawing/2014/main" id="{9BACE962-CF9F-BDEB-69A3-31453FB2AEFB}"/>
              </a:ext>
            </a:extLst>
          </p:cNvPr>
          <p:cNvSpPr txBox="1"/>
          <p:nvPr/>
        </p:nvSpPr>
        <p:spPr>
          <a:xfrm>
            <a:off x="1728139" y="4821535"/>
            <a:ext cx="5079057" cy="276999"/>
          </a:xfrm>
          <a:prstGeom prst="rect">
            <a:avLst/>
          </a:prstGeom>
          <a:noFill/>
        </p:spPr>
        <p:txBody>
          <a:bodyPr wrap="square" rtlCol="0">
            <a:spAutoFit/>
          </a:bodyPr>
          <a:lstStyle/>
          <a:p>
            <a:r>
              <a:rPr lang="en-US" sz="1200" dirty="0">
                <a:latin typeface="Trebuchet MS" panose="020B0603020202020204" pitchFamily="34" charset="0"/>
              </a:rPr>
              <a:t>Figure 6: Showing dispersion results for CHPP-2 – controlled emission</a:t>
            </a:r>
          </a:p>
        </p:txBody>
      </p:sp>
    </p:spTree>
    <p:extLst>
      <p:ext uri="{BB962C8B-B14F-4D97-AF65-F5344CB8AC3E}">
        <p14:creationId xmlns:p14="http://schemas.microsoft.com/office/powerpoint/2010/main" val="1122647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18C85B-017E-BD2E-0FD5-0B34E422AB9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pic>
        <p:nvPicPr>
          <p:cNvPr id="5" name="Picture 4">
            <a:extLst>
              <a:ext uri="{FF2B5EF4-FFF2-40B4-BE49-F238E27FC236}">
                <a16:creationId xmlns:a16="http://schemas.microsoft.com/office/drawing/2014/main" id="{A2CF8EAF-5BDF-2B76-A387-A7E3490B120C}"/>
              </a:ext>
            </a:extLst>
          </p:cNvPr>
          <p:cNvPicPr>
            <a:picLocks noChangeAspect="1"/>
          </p:cNvPicPr>
          <p:nvPr/>
        </p:nvPicPr>
        <p:blipFill rotWithShape="1">
          <a:blip r:embed="rId2"/>
          <a:srcRect l="17558" t="16642" r="16488" b="10344"/>
          <a:stretch/>
        </p:blipFill>
        <p:spPr>
          <a:xfrm>
            <a:off x="1579417" y="757381"/>
            <a:ext cx="5927148" cy="4100945"/>
          </a:xfrm>
          <a:prstGeom prst="rect">
            <a:avLst/>
          </a:prstGeom>
        </p:spPr>
      </p:pic>
      <p:sp>
        <p:nvSpPr>
          <p:cNvPr id="6" name="TextBox 5">
            <a:extLst>
              <a:ext uri="{FF2B5EF4-FFF2-40B4-BE49-F238E27FC236}">
                <a16:creationId xmlns:a16="http://schemas.microsoft.com/office/drawing/2014/main" id="{8F9DAEDA-124E-9E58-A41E-08EE09D2FC15}"/>
              </a:ext>
            </a:extLst>
          </p:cNvPr>
          <p:cNvSpPr txBox="1"/>
          <p:nvPr/>
        </p:nvSpPr>
        <p:spPr>
          <a:xfrm>
            <a:off x="1728139" y="4821535"/>
            <a:ext cx="5079057" cy="276999"/>
          </a:xfrm>
          <a:prstGeom prst="rect">
            <a:avLst/>
          </a:prstGeom>
          <a:noFill/>
        </p:spPr>
        <p:txBody>
          <a:bodyPr wrap="square" rtlCol="0">
            <a:spAutoFit/>
          </a:bodyPr>
          <a:lstStyle/>
          <a:p>
            <a:r>
              <a:rPr lang="en-US" sz="1200" dirty="0">
                <a:latin typeface="Trebuchet MS" panose="020B0603020202020204" pitchFamily="34" charset="0"/>
              </a:rPr>
              <a:t>Figure 7: Showing dispersion results for CHPP-3 – controlled emission</a:t>
            </a:r>
          </a:p>
        </p:txBody>
      </p:sp>
    </p:spTree>
    <p:extLst>
      <p:ext uri="{BB962C8B-B14F-4D97-AF65-F5344CB8AC3E}">
        <p14:creationId xmlns:p14="http://schemas.microsoft.com/office/powerpoint/2010/main" val="2876259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E1A3002-5B19-427B-00D6-D44DE18390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pic>
        <p:nvPicPr>
          <p:cNvPr id="5" name="Picture 4">
            <a:extLst>
              <a:ext uri="{FF2B5EF4-FFF2-40B4-BE49-F238E27FC236}">
                <a16:creationId xmlns:a16="http://schemas.microsoft.com/office/drawing/2014/main" id="{F540378C-23DA-2DCE-E3AD-0D15C305687F}"/>
              </a:ext>
            </a:extLst>
          </p:cNvPr>
          <p:cNvPicPr>
            <a:picLocks noChangeAspect="1"/>
          </p:cNvPicPr>
          <p:nvPr/>
        </p:nvPicPr>
        <p:blipFill rotWithShape="1">
          <a:blip r:embed="rId2"/>
          <a:srcRect l="17439" t="16072" r="16370" b="10535"/>
          <a:stretch/>
        </p:blipFill>
        <p:spPr>
          <a:xfrm>
            <a:off x="1644077" y="748147"/>
            <a:ext cx="5970993" cy="4137889"/>
          </a:xfrm>
          <a:prstGeom prst="rect">
            <a:avLst/>
          </a:prstGeom>
        </p:spPr>
      </p:pic>
      <p:sp>
        <p:nvSpPr>
          <p:cNvPr id="6" name="TextBox 5">
            <a:extLst>
              <a:ext uri="{FF2B5EF4-FFF2-40B4-BE49-F238E27FC236}">
                <a16:creationId xmlns:a16="http://schemas.microsoft.com/office/drawing/2014/main" id="{83D29AA4-81BE-67F3-A1D2-AABE77036AEC}"/>
              </a:ext>
            </a:extLst>
          </p:cNvPr>
          <p:cNvSpPr txBox="1"/>
          <p:nvPr/>
        </p:nvSpPr>
        <p:spPr>
          <a:xfrm>
            <a:off x="1728139" y="4840007"/>
            <a:ext cx="5614770" cy="276999"/>
          </a:xfrm>
          <a:prstGeom prst="rect">
            <a:avLst/>
          </a:prstGeom>
          <a:noFill/>
        </p:spPr>
        <p:txBody>
          <a:bodyPr wrap="square" rtlCol="0">
            <a:spAutoFit/>
          </a:bodyPr>
          <a:lstStyle/>
          <a:p>
            <a:r>
              <a:rPr lang="en-US" sz="1200" dirty="0">
                <a:latin typeface="Trebuchet MS" panose="020B0603020202020204" pitchFamily="34" charset="0"/>
              </a:rPr>
              <a:t>Figure 8: Showing dispersion results for CHPP-2 &amp;CHPP-3 – controlled emission</a:t>
            </a:r>
          </a:p>
        </p:txBody>
      </p:sp>
    </p:spTree>
    <p:extLst>
      <p:ext uri="{BB962C8B-B14F-4D97-AF65-F5344CB8AC3E}">
        <p14:creationId xmlns:p14="http://schemas.microsoft.com/office/powerpoint/2010/main" val="2119143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6AD4F1D-E6C8-3C04-7623-B19B75FFF2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
        <p:nvSpPr>
          <p:cNvPr id="5" name="Title 1">
            <a:extLst>
              <a:ext uri="{FF2B5EF4-FFF2-40B4-BE49-F238E27FC236}">
                <a16:creationId xmlns:a16="http://schemas.microsoft.com/office/drawing/2014/main" id="{20D63221-C952-B192-5D97-CFD47A82484D}"/>
              </a:ext>
            </a:extLst>
          </p:cNvPr>
          <p:cNvSpPr txBox="1">
            <a:spLocks/>
          </p:cNvSpPr>
          <p:nvPr/>
        </p:nvSpPr>
        <p:spPr>
          <a:xfrm>
            <a:off x="2803597" y="126704"/>
            <a:ext cx="5546075"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solidFill>
                  <a:schemeClr val="bg1"/>
                </a:solidFill>
                <a:latin typeface="Trebuchet MS" panose="020B0603020202020204" pitchFamily="34" charset="0"/>
              </a:rPr>
              <a:t>Results  - Uncontrolled Emission</a:t>
            </a:r>
          </a:p>
        </p:txBody>
      </p:sp>
      <p:sp>
        <p:nvSpPr>
          <p:cNvPr id="2" name="TextBox 1">
            <a:extLst>
              <a:ext uri="{FF2B5EF4-FFF2-40B4-BE49-F238E27FC236}">
                <a16:creationId xmlns:a16="http://schemas.microsoft.com/office/drawing/2014/main" id="{9CCD0475-411E-71F8-008B-11925597AF50}"/>
              </a:ext>
            </a:extLst>
          </p:cNvPr>
          <p:cNvSpPr txBox="1"/>
          <p:nvPr/>
        </p:nvSpPr>
        <p:spPr>
          <a:xfrm>
            <a:off x="373711" y="824462"/>
            <a:ext cx="7879743" cy="461665"/>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Table 2: Showing daily m</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aximum PM</a:t>
            </a:r>
            <a:r>
              <a:rPr lang="en-US" sz="12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concentration from simulation using WRF-AERMOD and Observed data obtained from the US Embassy website for 1st to 14th of January 2021 (Controlled)</a:t>
            </a:r>
            <a:r>
              <a:rPr lang="en-US" sz="1200" dirty="0">
                <a:effectLst/>
                <a:latin typeface="Times New Roman" panose="02020603050405020304" pitchFamily="18" charset="0"/>
                <a:cs typeface="Times New Roman" panose="02020603050405020304" pitchFamily="18" charset="0"/>
              </a:rPr>
              <a:t> </a:t>
            </a:r>
            <a:endParaRPr lang="en-US" sz="1200" dirty="0">
              <a:latin typeface="Times New Roman" panose="02020603050405020304" pitchFamily="18" charset="0"/>
              <a:cs typeface="Times New Roman" panose="02020603050405020304" pitchFamily="18" charset="0"/>
            </a:endParaRPr>
          </a:p>
        </p:txBody>
      </p:sp>
      <p:graphicFrame>
        <p:nvGraphicFramePr>
          <p:cNvPr id="3" name="Chart 2">
            <a:extLst>
              <a:ext uri="{FF2B5EF4-FFF2-40B4-BE49-F238E27FC236}">
                <a16:creationId xmlns:a16="http://schemas.microsoft.com/office/drawing/2014/main" id="{A46665F8-13D5-7F2A-318D-292080E458B5}"/>
              </a:ext>
            </a:extLst>
          </p:cNvPr>
          <p:cNvGraphicFramePr/>
          <p:nvPr>
            <p:extLst>
              <p:ext uri="{D42A27DB-BD31-4B8C-83A1-F6EECF244321}">
                <p14:modId xmlns:p14="http://schemas.microsoft.com/office/powerpoint/2010/main" val="1853162560"/>
              </p:ext>
            </p:extLst>
          </p:nvPr>
        </p:nvGraphicFramePr>
        <p:xfrm>
          <a:off x="2560320" y="1428782"/>
          <a:ext cx="5789351" cy="35880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id="{85EF4826-F477-3C8B-3CE2-BF906C667C2B}"/>
              </a:ext>
            </a:extLst>
          </p:cNvPr>
          <p:cNvGraphicFramePr>
            <a:graphicFrameLocks noGrp="1"/>
          </p:cNvGraphicFramePr>
          <p:nvPr>
            <p:extLst>
              <p:ext uri="{D42A27DB-BD31-4B8C-83A1-F6EECF244321}">
                <p14:modId xmlns:p14="http://schemas.microsoft.com/office/powerpoint/2010/main" val="3063873594"/>
              </p:ext>
            </p:extLst>
          </p:nvPr>
        </p:nvGraphicFramePr>
        <p:xfrm>
          <a:off x="268467" y="1428783"/>
          <a:ext cx="2077168" cy="3588016"/>
        </p:xfrm>
        <a:graphic>
          <a:graphicData uri="http://schemas.openxmlformats.org/drawingml/2006/table">
            <a:tbl>
              <a:tblPr firstRow="1" firstCol="1" bandRow="1">
                <a:tableStyleId>{C0302B1F-F05A-4A1E-B361-E0C38E3BE687}</a:tableStyleId>
              </a:tblPr>
              <a:tblGrid>
                <a:gridCol w="918476">
                  <a:extLst>
                    <a:ext uri="{9D8B030D-6E8A-4147-A177-3AD203B41FA5}">
                      <a16:colId xmlns:a16="http://schemas.microsoft.com/office/drawing/2014/main" val="606158427"/>
                    </a:ext>
                  </a:extLst>
                </a:gridCol>
                <a:gridCol w="1158692">
                  <a:extLst>
                    <a:ext uri="{9D8B030D-6E8A-4147-A177-3AD203B41FA5}">
                      <a16:colId xmlns:a16="http://schemas.microsoft.com/office/drawing/2014/main" val="1286850311"/>
                    </a:ext>
                  </a:extLst>
                </a:gridCol>
              </a:tblGrid>
              <a:tr h="431106">
                <a:tc>
                  <a:txBody>
                    <a:bodyPr/>
                    <a:lstStyle/>
                    <a:p>
                      <a:pPr algn="ctr">
                        <a:lnSpc>
                          <a:spcPct val="107000"/>
                        </a:lnSpc>
                      </a:pPr>
                      <a:r>
                        <a:rPr lang="en-US" sz="1200" dirty="0">
                          <a:effectLst/>
                        </a:rPr>
                        <a:t>Day</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 Contribution</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708792948"/>
                  </a:ext>
                </a:extLst>
              </a:tr>
              <a:tr h="260662">
                <a:tc>
                  <a:txBody>
                    <a:bodyPr/>
                    <a:lstStyle/>
                    <a:p>
                      <a:pPr algn="ctr">
                        <a:lnSpc>
                          <a:spcPct val="107000"/>
                        </a:lnSpc>
                      </a:pPr>
                      <a:r>
                        <a:rPr lang="en-US" sz="1200" dirty="0">
                          <a:effectLst/>
                        </a:rPr>
                        <a:t>1</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a:effectLst/>
                        </a:rPr>
                        <a:t>5.27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367978559"/>
                  </a:ext>
                </a:extLst>
              </a:tr>
              <a:tr h="260662">
                <a:tc>
                  <a:txBody>
                    <a:bodyPr/>
                    <a:lstStyle/>
                    <a:p>
                      <a:pPr algn="ctr">
                        <a:lnSpc>
                          <a:spcPct val="107000"/>
                        </a:lnSpc>
                      </a:pPr>
                      <a:r>
                        <a:rPr lang="en-US" sz="1200">
                          <a:effectLst/>
                        </a:rPr>
                        <a:t>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12.32</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76668998"/>
                  </a:ext>
                </a:extLst>
              </a:tr>
              <a:tr h="260662">
                <a:tc>
                  <a:txBody>
                    <a:bodyPr/>
                    <a:lstStyle/>
                    <a:p>
                      <a:pPr algn="ctr">
                        <a:lnSpc>
                          <a:spcPct val="107000"/>
                        </a:lnSpc>
                      </a:pPr>
                      <a:r>
                        <a:rPr lang="en-US" sz="1200" dirty="0">
                          <a:effectLst/>
                        </a:rPr>
                        <a:t>3</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0.46</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07488047"/>
                  </a:ext>
                </a:extLst>
              </a:tr>
              <a:tr h="260662">
                <a:tc>
                  <a:txBody>
                    <a:bodyPr/>
                    <a:lstStyle/>
                    <a:p>
                      <a:pPr algn="ctr">
                        <a:lnSpc>
                          <a:spcPct val="107000"/>
                        </a:lnSpc>
                      </a:pPr>
                      <a:r>
                        <a:rPr lang="en-US" sz="1200">
                          <a:effectLst/>
                        </a:rPr>
                        <a:t>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12.58</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817368754"/>
                  </a:ext>
                </a:extLst>
              </a:tr>
              <a:tr h="231700">
                <a:tc>
                  <a:txBody>
                    <a:bodyPr/>
                    <a:lstStyle/>
                    <a:p>
                      <a:pPr algn="ctr">
                        <a:lnSpc>
                          <a:spcPct val="107000"/>
                        </a:lnSpc>
                      </a:pPr>
                      <a:r>
                        <a:rPr lang="en-US" sz="1200">
                          <a:effectLst/>
                        </a:rPr>
                        <a:t>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8.23</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102652855"/>
                  </a:ext>
                </a:extLst>
              </a:tr>
              <a:tr h="231700">
                <a:tc>
                  <a:txBody>
                    <a:bodyPr/>
                    <a:lstStyle/>
                    <a:p>
                      <a:pPr algn="ctr">
                        <a:lnSpc>
                          <a:spcPct val="107000"/>
                        </a:lnSpc>
                      </a:pPr>
                      <a:r>
                        <a:rPr lang="en-US" sz="1200">
                          <a:effectLst/>
                        </a:rPr>
                        <a:t>6</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37.98</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307605869"/>
                  </a:ext>
                </a:extLst>
              </a:tr>
              <a:tr h="231700">
                <a:tc>
                  <a:txBody>
                    <a:bodyPr/>
                    <a:lstStyle/>
                    <a:p>
                      <a:pPr algn="ctr">
                        <a:lnSpc>
                          <a:spcPct val="107000"/>
                        </a:lnSpc>
                      </a:pPr>
                      <a:r>
                        <a:rPr lang="en-US" sz="1200">
                          <a:effectLst/>
                        </a:rPr>
                        <a:t>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73.50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508474184"/>
                  </a:ext>
                </a:extLst>
              </a:tr>
              <a:tr h="231700">
                <a:tc>
                  <a:txBody>
                    <a:bodyPr/>
                    <a:lstStyle/>
                    <a:p>
                      <a:pPr algn="ctr">
                        <a:lnSpc>
                          <a:spcPct val="107000"/>
                        </a:lnSpc>
                      </a:pPr>
                      <a:r>
                        <a:rPr lang="en-US" sz="1200">
                          <a:effectLst/>
                        </a:rPr>
                        <a:t>8</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35.27</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826984885"/>
                  </a:ext>
                </a:extLst>
              </a:tr>
              <a:tr h="231700">
                <a:tc>
                  <a:txBody>
                    <a:bodyPr/>
                    <a:lstStyle/>
                    <a:p>
                      <a:pPr algn="ctr">
                        <a:lnSpc>
                          <a:spcPct val="107000"/>
                        </a:lnSpc>
                      </a:pPr>
                      <a:r>
                        <a:rPr lang="en-US" sz="1200">
                          <a:effectLst/>
                        </a:rPr>
                        <a:t>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5.03</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6959639"/>
                  </a:ext>
                </a:extLst>
              </a:tr>
              <a:tr h="231700">
                <a:tc>
                  <a:txBody>
                    <a:bodyPr/>
                    <a:lstStyle/>
                    <a:p>
                      <a:pPr algn="ctr">
                        <a:lnSpc>
                          <a:spcPct val="107000"/>
                        </a:lnSpc>
                      </a:pPr>
                      <a:r>
                        <a:rPr lang="en-US" sz="1200">
                          <a:effectLst/>
                        </a:rPr>
                        <a:t>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94.78</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934574868"/>
                  </a:ext>
                </a:extLst>
              </a:tr>
              <a:tr h="260662">
                <a:tc>
                  <a:txBody>
                    <a:bodyPr/>
                    <a:lstStyle/>
                    <a:p>
                      <a:pPr algn="ctr">
                        <a:lnSpc>
                          <a:spcPct val="107000"/>
                        </a:lnSpc>
                      </a:pPr>
                      <a:r>
                        <a:rPr lang="en-US" sz="1200">
                          <a:effectLst/>
                        </a:rPr>
                        <a:t>12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6.32</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153245048"/>
                  </a:ext>
                </a:extLst>
              </a:tr>
              <a:tr h="231700">
                <a:tc>
                  <a:txBody>
                    <a:bodyPr/>
                    <a:lstStyle/>
                    <a:p>
                      <a:pPr algn="ctr">
                        <a:lnSpc>
                          <a:spcPct val="107000"/>
                        </a:lnSpc>
                      </a:pPr>
                      <a:r>
                        <a:rPr lang="en-US" sz="1200">
                          <a:effectLst/>
                        </a:rPr>
                        <a:t>13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1.34</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0805281"/>
                  </a:ext>
                </a:extLst>
              </a:tr>
              <a:tr h="231700">
                <a:tc>
                  <a:txBody>
                    <a:bodyPr/>
                    <a:lstStyle/>
                    <a:p>
                      <a:pPr algn="ctr">
                        <a:lnSpc>
                          <a:spcPct val="107000"/>
                        </a:lnSpc>
                      </a:pPr>
                      <a:r>
                        <a:rPr lang="en-US" sz="1200">
                          <a:effectLst/>
                        </a:rPr>
                        <a:t>14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200" dirty="0">
                          <a:effectLst/>
                        </a:rPr>
                        <a:t>107.37</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436152710"/>
                  </a:ext>
                </a:extLst>
              </a:tr>
            </a:tbl>
          </a:graphicData>
        </a:graphic>
      </p:graphicFrame>
    </p:spTree>
    <p:extLst>
      <p:ext uri="{BB962C8B-B14F-4D97-AF65-F5344CB8AC3E}">
        <p14:creationId xmlns:p14="http://schemas.microsoft.com/office/powerpoint/2010/main" val="913899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3A3BED5-3BC7-5893-9E70-DD86D8984F2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pic>
        <p:nvPicPr>
          <p:cNvPr id="5" name="Picture 4">
            <a:extLst>
              <a:ext uri="{FF2B5EF4-FFF2-40B4-BE49-F238E27FC236}">
                <a16:creationId xmlns:a16="http://schemas.microsoft.com/office/drawing/2014/main" id="{C91FD107-C304-C5A3-5B6E-DDF1C88E1EFD}"/>
              </a:ext>
            </a:extLst>
          </p:cNvPr>
          <p:cNvPicPr>
            <a:picLocks noChangeAspect="1"/>
          </p:cNvPicPr>
          <p:nvPr/>
        </p:nvPicPr>
        <p:blipFill rotWithShape="1">
          <a:blip r:embed="rId2"/>
          <a:srcRect l="17439" t="15692" r="16845" b="10725"/>
          <a:stretch/>
        </p:blipFill>
        <p:spPr>
          <a:xfrm>
            <a:off x="1607128" y="766041"/>
            <a:ext cx="5791201" cy="4052794"/>
          </a:xfrm>
          <a:prstGeom prst="rect">
            <a:avLst/>
          </a:prstGeom>
        </p:spPr>
      </p:pic>
      <p:sp>
        <p:nvSpPr>
          <p:cNvPr id="6" name="TextBox 5">
            <a:extLst>
              <a:ext uri="{FF2B5EF4-FFF2-40B4-BE49-F238E27FC236}">
                <a16:creationId xmlns:a16="http://schemas.microsoft.com/office/drawing/2014/main" id="{A99A5256-EE5D-1A82-D245-9FC02FAD5FAB}"/>
              </a:ext>
            </a:extLst>
          </p:cNvPr>
          <p:cNvSpPr txBox="1"/>
          <p:nvPr/>
        </p:nvSpPr>
        <p:spPr>
          <a:xfrm>
            <a:off x="1728139" y="4821535"/>
            <a:ext cx="5523451" cy="276999"/>
          </a:xfrm>
          <a:prstGeom prst="rect">
            <a:avLst/>
          </a:prstGeom>
          <a:noFill/>
        </p:spPr>
        <p:txBody>
          <a:bodyPr wrap="square" rtlCol="0">
            <a:spAutoFit/>
          </a:bodyPr>
          <a:lstStyle/>
          <a:p>
            <a:r>
              <a:rPr lang="en-US" sz="1200" dirty="0">
                <a:latin typeface="Trebuchet MS" panose="020B0603020202020204" pitchFamily="34" charset="0"/>
              </a:rPr>
              <a:t>Figure 9: Showing dispersion results for CHPP-2 – Uncontrolled emission</a:t>
            </a:r>
          </a:p>
        </p:txBody>
      </p:sp>
      <p:sp>
        <p:nvSpPr>
          <p:cNvPr id="7" name="Title 1">
            <a:extLst>
              <a:ext uri="{FF2B5EF4-FFF2-40B4-BE49-F238E27FC236}">
                <a16:creationId xmlns:a16="http://schemas.microsoft.com/office/drawing/2014/main" id="{A2DFFEF1-58B1-A398-4BA6-EDBC2DB099CA}"/>
              </a:ext>
            </a:extLst>
          </p:cNvPr>
          <p:cNvSpPr txBox="1">
            <a:spLocks/>
          </p:cNvSpPr>
          <p:nvPr/>
        </p:nvSpPr>
        <p:spPr>
          <a:xfrm>
            <a:off x="2803597" y="126704"/>
            <a:ext cx="5546075"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solidFill>
                  <a:schemeClr val="bg1"/>
                </a:solidFill>
                <a:latin typeface="Trebuchet MS" panose="020B0603020202020204" pitchFamily="34" charset="0"/>
              </a:rPr>
              <a:t>Results  - Uncontrolled Emission</a:t>
            </a:r>
          </a:p>
        </p:txBody>
      </p:sp>
    </p:spTree>
    <p:extLst>
      <p:ext uri="{BB962C8B-B14F-4D97-AF65-F5344CB8AC3E}">
        <p14:creationId xmlns:p14="http://schemas.microsoft.com/office/powerpoint/2010/main" val="39704919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8D1E571-E846-8D6C-827D-220011A7194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pic>
        <p:nvPicPr>
          <p:cNvPr id="5" name="Picture 4">
            <a:extLst>
              <a:ext uri="{FF2B5EF4-FFF2-40B4-BE49-F238E27FC236}">
                <a16:creationId xmlns:a16="http://schemas.microsoft.com/office/drawing/2014/main" id="{803C7C89-812A-F560-7B56-324F3D57DEC3}"/>
              </a:ext>
            </a:extLst>
          </p:cNvPr>
          <p:cNvPicPr>
            <a:picLocks noChangeAspect="1"/>
          </p:cNvPicPr>
          <p:nvPr/>
        </p:nvPicPr>
        <p:blipFill rotWithShape="1">
          <a:blip r:embed="rId2"/>
          <a:srcRect l="17439" t="16262" r="16251" b="10915"/>
          <a:stretch/>
        </p:blipFill>
        <p:spPr>
          <a:xfrm>
            <a:off x="1311564" y="747568"/>
            <a:ext cx="6031346" cy="4139794"/>
          </a:xfrm>
          <a:prstGeom prst="rect">
            <a:avLst/>
          </a:prstGeom>
        </p:spPr>
      </p:pic>
      <p:sp>
        <p:nvSpPr>
          <p:cNvPr id="6" name="TextBox 5">
            <a:extLst>
              <a:ext uri="{FF2B5EF4-FFF2-40B4-BE49-F238E27FC236}">
                <a16:creationId xmlns:a16="http://schemas.microsoft.com/office/drawing/2014/main" id="{3EC44848-8C75-63EE-C3DA-9C51B2CB446F}"/>
              </a:ext>
            </a:extLst>
          </p:cNvPr>
          <p:cNvSpPr txBox="1"/>
          <p:nvPr/>
        </p:nvSpPr>
        <p:spPr>
          <a:xfrm>
            <a:off x="1728139" y="4867715"/>
            <a:ext cx="5079057" cy="261610"/>
          </a:xfrm>
          <a:prstGeom prst="rect">
            <a:avLst/>
          </a:prstGeom>
          <a:noFill/>
        </p:spPr>
        <p:txBody>
          <a:bodyPr wrap="square" rtlCol="0">
            <a:spAutoFit/>
          </a:bodyPr>
          <a:lstStyle/>
          <a:p>
            <a:r>
              <a:rPr lang="en-US" sz="1100" dirty="0">
                <a:latin typeface="Trebuchet MS" panose="020B0603020202020204" pitchFamily="34" charset="0"/>
              </a:rPr>
              <a:t>Figure 10: Showing dispersion results for CHPP-3 Uncontrolled emission</a:t>
            </a:r>
          </a:p>
        </p:txBody>
      </p:sp>
      <p:sp>
        <p:nvSpPr>
          <p:cNvPr id="7" name="Title 1">
            <a:extLst>
              <a:ext uri="{FF2B5EF4-FFF2-40B4-BE49-F238E27FC236}">
                <a16:creationId xmlns:a16="http://schemas.microsoft.com/office/drawing/2014/main" id="{9149BE2E-CE5D-ECE0-1120-B4E222D9D419}"/>
              </a:ext>
            </a:extLst>
          </p:cNvPr>
          <p:cNvSpPr txBox="1">
            <a:spLocks/>
          </p:cNvSpPr>
          <p:nvPr/>
        </p:nvSpPr>
        <p:spPr>
          <a:xfrm>
            <a:off x="2803597" y="126704"/>
            <a:ext cx="5546075"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solidFill>
                  <a:schemeClr val="bg1"/>
                </a:solidFill>
                <a:latin typeface="Trebuchet MS" panose="020B0603020202020204" pitchFamily="34" charset="0"/>
              </a:rPr>
              <a:t>Results  - Uncontrolled Emission</a:t>
            </a:r>
          </a:p>
        </p:txBody>
      </p:sp>
    </p:spTree>
    <p:extLst>
      <p:ext uri="{BB962C8B-B14F-4D97-AF65-F5344CB8AC3E}">
        <p14:creationId xmlns:p14="http://schemas.microsoft.com/office/powerpoint/2010/main" val="3403291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226208" y="902224"/>
            <a:ext cx="8520600" cy="571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990"/>
              <a:buNone/>
            </a:pPr>
            <a:r>
              <a:rPr lang="en-US" sz="2000" dirty="0"/>
              <a:t>Table of Content</a:t>
            </a:r>
            <a:endParaRPr sz="2000" dirty="0"/>
          </a:p>
        </p:txBody>
      </p:sp>
      <p:sp>
        <p:nvSpPr>
          <p:cNvPr id="69" name="Google Shape;69;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2</a:t>
            </a:fld>
            <a:endParaRPr dirty="0"/>
          </a:p>
        </p:txBody>
      </p:sp>
      <p:sp>
        <p:nvSpPr>
          <p:cNvPr id="3" name="Text Placeholder 2">
            <a:extLst>
              <a:ext uri="{FF2B5EF4-FFF2-40B4-BE49-F238E27FC236}">
                <a16:creationId xmlns:a16="http://schemas.microsoft.com/office/drawing/2014/main" id="{A2CB1EFE-DE9B-A44A-5297-5141E640560D}"/>
              </a:ext>
            </a:extLst>
          </p:cNvPr>
          <p:cNvSpPr>
            <a:spLocks noGrp="1"/>
          </p:cNvSpPr>
          <p:nvPr>
            <p:ph type="body" idx="1"/>
          </p:nvPr>
        </p:nvSpPr>
        <p:spPr>
          <a:xfrm>
            <a:off x="311700" y="1473724"/>
            <a:ext cx="3849334" cy="3293485"/>
          </a:xfrm>
        </p:spPr>
        <p:txBody>
          <a:bodyPr/>
          <a:lstStyle/>
          <a:p>
            <a:pPr marL="127000" indent="0">
              <a:buNone/>
            </a:pPr>
            <a:r>
              <a:rPr lang="en-US" dirty="0"/>
              <a:t>        Introduction                                                   </a:t>
            </a:r>
          </a:p>
          <a:p>
            <a:pPr marL="127000" indent="0">
              <a:buNone/>
            </a:pPr>
            <a:endParaRPr lang="en-US" dirty="0"/>
          </a:p>
          <a:p>
            <a:pPr marL="127000" indent="0">
              <a:buNone/>
            </a:pPr>
            <a:r>
              <a:rPr lang="en-US" dirty="0"/>
              <a:t>        Purpose of Research                                      </a:t>
            </a:r>
          </a:p>
          <a:p>
            <a:pPr marL="127000" indent="0">
              <a:buNone/>
            </a:pPr>
            <a:endParaRPr lang="en-US" dirty="0"/>
          </a:p>
          <a:p>
            <a:pPr marL="127000" indent="0">
              <a:buNone/>
            </a:pPr>
            <a:r>
              <a:rPr lang="en-US" dirty="0"/>
              <a:t>        Research Methodology</a:t>
            </a:r>
          </a:p>
          <a:p>
            <a:pPr marL="127000" indent="0">
              <a:buNone/>
            </a:pPr>
            <a:endParaRPr lang="en-US" dirty="0"/>
          </a:p>
          <a:p>
            <a:pPr marL="127000" indent="0">
              <a:buNone/>
            </a:pPr>
            <a:r>
              <a:rPr lang="en-US" dirty="0"/>
              <a:t>        Results</a:t>
            </a:r>
          </a:p>
          <a:p>
            <a:pPr marL="127000" indent="0">
              <a:buNone/>
            </a:pPr>
            <a:endParaRPr lang="en-US" dirty="0"/>
          </a:p>
          <a:p>
            <a:pPr marL="127000" indent="0">
              <a:buNone/>
            </a:pPr>
            <a:r>
              <a:rPr lang="en-US" dirty="0"/>
              <a:t>        Conclusion</a:t>
            </a:r>
          </a:p>
          <a:p>
            <a:pPr marL="127000" indent="0">
              <a:buNone/>
            </a:pPr>
            <a:endParaRPr lang="en-US" dirty="0"/>
          </a:p>
        </p:txBody>
      </p:sp>
      <p:sp>
        <p:nvSpPr>
          <p:cNvPr id="8" name="Google Shape;585;p39">
            <a:extLst>
              <a:ext uri="{FF2B5EF4-FFF2-40B4-BE49-F238E27FC236}">
                <a16:creationId xmlns:a16="http://schemas.microsoft.com/office/drawing/2014/main" id="{30854B11-CF2A-1041-54B7-A5A3E9AF9761}"/>
              </a:ext>
            </a:extLst>
          </p:cNvPr>
          <p:cNvSpPr/>
          <p:nvPr/>
        </p:nvSpPr>
        <p:spPr>
          <a:xfrm flipH="1">
            <a:off x="397192" y="1525094"/>
            <a:ext cx="435015" cy="365350"/>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1</a:t>
            </a:r>
            <a:endParaRPr sz="1600" b="1" dirty="0">
              <a:solidFill>
                <a:schemeClr val="bg1"/>
              </a:solidFill>
              <a:latin typeface="Trebuchet MS" panose="020B0603020202020204" pitchFamily="34" charset="0"/>
            </a:endParaRPr>
          </a:p>
        </p:txBody>
      </p:sp>
      <p:sp>
        <p:nvSpPr>
          <p:cNvPr id="12" name="Google Shape;585;p39">
            <a:extLst>
              <a:ext uri="{FF2B5EF4-FFF2-40B4-BE49-F238E27FC236}">
                <a16:creationId xmlns:a16="http://schemas.microsoft.com/office/drawing/2014/main" id="{C815084C-A5C4-5530-B186-8B38E4684047}"/>
              </a:ext>
            </a:extLst>
          </p:cNvPr>
          <p:cNvSpPr/>
          <p:nvPr/>
        </p:nvSpPr>
        <p:spPr>
          <a:xfrm flipH="1">
            <a:off x="397192" y="2098853"/>
            <a:ext cx="435015" cy="365350"/>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2</a:t>
            </a:r>
            <a:endParaRPr sz="1600" b="1" dirty="0">
              <a:solidFill>
                <a:schemeClr val="bg1"/>
              </a:solidFill>
              <a:latin typeface="Trebuchet MS" panose="020B0603020202020204" pitchFamily="34" charset="0"/>
            </a:endParaRPr>
          </a:p>
        </p:txBody>
      </p:sp>
      <p:sp>
        <p:nvSpPr>
          <p:cNvPr id="13" name="Google Shape;585;p39">
            <a:extLst>
              <a:ext uri="{FF2B5EF4-FFF2-40B4-BE49-F238E27FC236}">
                <a16:creationId xmlns:a16="http://schemas.microsoft.com/office/drawing/2014/main" id="{CCC17BD0-BC95-7225-3ACA-97A0262A62D5}"/>
              </a:ext>
            </a:extLst>
          </p:cNvPr>
          <p:cNvSpPr/>
          <p:nvPr/>
        </p:nvSpPr>
        <p:spPr>
          <a:xfrm flipH="1">
            <a:off x="397192" y="2672612"/>
            <a:ext cx="435015" cy="365350"/>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3     </a:t>
            </a:r>
            <a:endParaRPr sz="1600" b="1" dirty="0">
              <a:solidFill>
                <a:schemeClr val="bg1"/>
              </a:solidFill>
              <a:latin typeface="Trebuchet MS" panose="020B0603020202020204" pitchFamily="34" charset="0"/>
            </a:endParaRPr>
          </a:p>
        </p:txBody>
      </p:sp>
      <p:sp>
        <p:nvSpPr>
          <p:cNvPr id="15" name="Google Shape;585;p39">
            <a:extLst>
              <a:ext uri="{FF2B5EF4-FFF2-40B4-BE49-F238E27FC236}">
                <a16:creationId xmlns:a16="http://schemas.microsoft.com/office/drawing/2014/main" id="{57E1CA2A-E3FA-CC2A-1413-D0D275C4BE49}"/>
              </a:ext>
            </a:extLst>
          </p:cNvPr>
          <p:cNvSpPr/>
          <p:nvPr/>
        </p:nvSpPr>
        <p:spPr>
          <a:xfrm flipH="1">
            <a:off x="397191" y="3219713"/>
            <a:ext cx="435015" cy="365350"/>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4     </a:t>
            </a:r>
            <a:endParaRPr sz="1600" b="1" dirty="0">
              <a:solidFill>
                <a:schemeClr val="bg1"/>
              </a:solidFill>
              <a:latin typeface="Trebuchet MS" panose="020B0603020202020204" pitchFamily="34" charset="0"/>
            </a:endParaRPr>
          </a:p>
        </p:txBody>
      </p:sp>
      <p:sp>
        <p:nvSpPr>
          <p:cNvPr id="18" name="Google Shape;585;p39">
            <a:extLst>
              <a:ext uri="{FF2B5EF4-FFF2-40B4-BE49-F238E27FC236}">
                <a16:creationId xmlns:a16="http://schemas.microsoft.com/office/drawing/2014/main" id="{76E10BED-2D05-1BD8-2F93-6FFAA9D32A59}"/>
              </a:ext>
            </a:extLst>
          </p:cNvPr>
          <p:cNvSpPr/>
          <p:nvPr/>
        </p:nvSpPr>
        <p:spPr>
          <a:xfrm flipH="1">
            <a:off x="397189" y="3781036"/>
            <a:ext cx="435015" cy="365350"/>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6     </a:t>
            </a:r>
            <a:endParaRPr sz="1600" b="1" dirty="0">
              <a:solidFill>
                <a:schemeClr val="bg1"/>
              </a:solidFill>
              <a:latin typeface="Trebuchet MS" panose="020B0603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BA78CB-3970-00B6-F6F4-C892C595894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pic>
        <p:nvPicPr>
          <p:cNvPr id="5" name="Picture 4">
            <a:extLst>
              <a:ext uri="{FF2B5EF4-FFF2-40B4-BE49-F238E27FC236}">
                <a16:creationId xmlns:a16="http://schemas.microsoft.com/office/drawing/2014/main" id="{D1642062-2CDF-FCA4-82B6-597A89196A9D}"/>
              </a:ext>
            </a:extLst>
          </p:cNvPr>
          <p:cNvPicPr>
            <a:picLocks noChangeAspect="1"/>
          </p:cNvPicPr>
          <p:nvPr/>
        </p:nvPicPr>
        <p:blipFill rotWithShape="1">
          <a:blip r:embed="rId2"/>
          <a:srcRect l="16370" t="15501" r="16013" b="10535"/>
          <a:stretch/>
        </p:blipFill>
        <p:spPr>
          <a:xfrm>
            <a:off x="1484907" y="768305"/>
            <a:ext cx="6174186" cy="4221016"/>
          </a:xfrm>
          <a:prstGeom prst="rect">
            <a:avLst/>
          </a:prstGeom>
        </p:spPr>
      </p:pic>
      <p:sp>
        <p:nvSpPr>
          <p:cNvPr id="6" name="TextBox 5">
            <a:extLst>
              <a:ext uri="{FF2B5EF4-FFF2-40B4-BE49-F238E27FC236}">
                <a16:creationId xmlns:a16="http://schemas.microsoft.com/office/drawing/2014/main" id="{58AB4C3E-B532-C56A-19D2-453A34D6E1FF}"/>
              </a:ext>
            </a:extLst>
          </p:cNvPr>
          <p:cNvSpPr txBox="1"/>
          <p:nvPr/>
        </p:nvSpPr>
        <p:spPr>
          <a:xfrm>
            <a:off x="1712237" y="4909799"/>
            <a:ext cx="5340571" cy="261610"/>
          </a:xfrm>
          <a:prstGeom prst="rect">
            <a:avLst/>
          </a:prstGeom>
          <a:noFill/>
        </p:spPr>
        <p:txBody>
          <a:bodyPr wrap="square" rtlCol="0">
            <a:spAutoFit/>
          </a:bodyPr>
          <a:lstStyle/>
          <a:p>
            <a:r>
              <a:rPr lang="en-US" sz="1100" dirty="0">
                <a:latin typeface="Trebuchet MS" panose="020B0603020202020204" pitchFamily="34" charset="0"/>
              </a:rPr>
              <a:t>Figure 11: Showing dispersion results for CHPP-2 &amp;CHPP-3 – Uncontrolled emission</a:t>
            </a:r>
          </a:p>
        </p:txBody>
      </p:sp>
      <p:sp>
        <p:nvSpPr>
          <p:cNvPr id="7" name="Title 1">
            <a:extLst>
              <a:ext uri="{FF2B5EF4-FFF2-40B4-BE49-F238E27FC236}">
                <a16:creationId xmlns:a16="http://schemas.microsoft.com/office/drawing/2014/main" id="{F4BBF3EB-8527-675B-BD75-056E1C526701}"/>
              </a:ext>
            </a:extLst>
          </p:cNvPr>
          <p:cNvSpPr txBox="1">
            <a:spLocks/>
          </p:cNvSpPr>
          <p:nvPr/>
        </p:nvSpPr>
        <p:spPr>
          <a:xfrm>
            <a:off x="2803597" y="126704"/>
            <a:ext cx="3504839" cy="42770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1600" dirty="0">
                <a:solidFill>
                  <a:schemeClr val="bg1"/>
                </a:solidFill>
                <a:latin typeface="Trebuchet MS" panose="020B0603020202020204" pitchFamily="34" charset="0"/>
              </a:rPr>
              <a:t>Results  - Uncontrolled Emission</a:t>
            </a:r>
          </a:p>
        </p:txBody>
      </p:sp>
    </p:spTree>
    <p:extLst>
      <p:ext uri="{BB962C8B-B14F-4D97-AF65-F5344CB8AC3E}">
        <p14:creationId xmlns:p14="http://schemas.microsoft.com/office/powerpoint/2010/main" val="22543794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B27BB1-95D5-0A52-DC34-46284DC959B0}"/>
              </a:ext>
            </a:extLst>
          </p:cNvPr>
          <p:cNvSpPr>
            <a:spLocks noGrp="1"/>
          </p:cNvSpPr>
          <p:nvPr>
            <p:ph type="body" idx="1"/>
          </p:nvPr>
        </p:nvSpPr>
        <p:spPr>
          <a:xfrm>
            <a:off x="311700" y="1382116"/>
            <a:ext cx="8520600" cy="3674701"/>
          </a:xfrm>
        </p:spPr>
        <p:txBody>
          <a:bodyPr>
            <a:noAutofit/>
          </a:bodyPr>
          <a:lstStyle/>
          <a:p>
            <a:pPr>
              <a:lnSpc>
                <a:spcPct val="260000"/>
              </a:lnSpc>
              <a:buFont typeface="Wingdings" panose="05000000000000000000" pitchFamily="2" charset="2"/>
              <a:buChar char="q"/>
            </a:pPr>
            <a:r>
              <a:rPr lang="en-US" sz="1300" dirty="0">
                <a:effectLst/>
                <a:latin typeface="Trebuchet MS" panose="020B0603020202020204" pitchFamily="34" charset="0"/>
                <a:ea typeface="Calibri" panose="020F0502020204030204" pitchFamily="34" charset="0"/>
              </a:rPr>
              <a:t>An analysis of the emission from CHPs in Almaty was carried out in other to formulate a logical and scientific basis for emission control in Almaty.</a:t>
            </a:r>
          </a:p>
          <a:p>
            <a:pPr>
              <a:lnSpc>
                <a:spcPct val="260000"/>
              </a:lnSpc>
              <a:buFont typeface="Wingdings" panose="05000000000000000000" pitchFamily="2" charset="2"/>
              <a:buChar char="q"/>
            </a:pPr>
            <a:r>
              <a:rPr lang="en-US" sz="1300" dirty="0">
                <a:effectLst/>
                <a:latin typeface="Trebuchet MS" panose="020B0603020202020204" pitchFamily="34" charset="0"/>
                <a:ea typeface="Calibri" panose="020F0502020204030204" pitchFamily="34" charset="0"/>
              </a:rPr>
              <a:t>A </a:t>
            </a:r>
            <a:r>
              <a:rPr lang="en-US" sz="1300" dirty="0">
                <a:latin typeface="Trebuchet MS" panose="020B0603020202020204" pitchFamily="34" charset="0"/>
                <a:ea typeface="Calibri" panose="020F0502020204030204" pitchFamily="34" charset="0"/>
              </a:rPr>
              <a:t>verification of the simulation results was done using ground level measurements of the US Embassy in Almaty to ascertain the correctness of the results</a:t>
            </a:r>
            <a:r>
              <a:rPr lang="en-US" sz="1300" dirty="0">
                <a:effectLst/>
                <a:latin typeface="Trebuchet MS" panose="020B0603020202020204" pitchFamily="34" charset="0"/>
                <a:ea typeface="Calibri" panose="020F0502020204030204" pitchFamily="34" charset="0"/>
              </a:rPr>
              <a:t> </a:t>
            </a:r>
            <a:endParaRPr lang="en-US" sz="1300" dirty="0">
              <a:latin typeface="Trebuchet MS" panose="020B0603020202020204" pitchFamily="34" charset="0"/>
            </a:endParaRPr>
          </a:p>
          <a:p>
            <a:pPr algn="just">
              <a:lnSpc>
                <a:spcPct val="260000"/>
              </a:lnSpc>
              <a:buFont typeface="Wingdings" panose="05000000000000000000" pitchFamily="2" charset="2"/>
              <a:buChar char="q"/>
            </a:pPr>
            <a:r>
              <a:rPr lang="en-US" sz="1300" dirty="0">
                <a:effectLst/>
                <a:latin typeface="Trebuchet MS" panose="020B0603020202020204" pitchFamily="34" charset="0"/>
                <a:ea typeface="Calibri" panose="020F0502020204030204" pitchFamily="34" charset="0"/>
              </a:rPr>
              <a:t>From the analysis of the results, the emission coming from CHPs must be controlled to reduce the effect on the quality of air in Almaty as the air quality index at the time of this report is way lower than the value set by WHO</a:t>
            </a:r>
            <a:endParaRPr lang="en-US" sz="1300"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7A4E4828-ED25-0A21-DE02-606F7BAE31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sp>
        <p:nvSpPr>
          <p:cNvPr id="5" name="Title 1">
            <a:extLst>
              <a:ext uri="{FF2B5EF4-FFF2-40B4-BE49-F238E27FC236}">
                <a16:creationId xmlns:a16="http://schemas.microsoft.com/office/drawing/2014/main" id="{40B3BB35-0137-AFFA-E237-A3862FF5D45A}"/>
              </a:ext>
            </a:extLst>
          </p:cNvPr>
          <p:cNvSpPr txBox="1">
            <a:spLocks/>
          </p:cNvSpPr>
          <p:nvPr/>
        </p:nvSpPr>
        <p:spPr>
          <a:xfrm>
            <a:off x="780835" y="922393"/>
            <a:ext cx="4633646"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latin typeface="Trebuchet MS" panose="020B0603020202020204" pitchFamily="34" charset="0"/>
              </a:rPr>
              <a:t>Conclusion</a:t>
            </a:r>
          </a:p>
        </p:txBody>
      </p:sp>
      <p:sp>
        <p:nvSpPr>
          <p:cNvPr id="6" name="Google Shape;585;p39">
            <a:extLst>
              <a:ext uri="{FF2B5EF4-FFF2-40B4-BE49-F238E27FC236}">
                <a16:creationId xmlns:a16="http://schemas.microsoft.com/office/drawing/2014/main" id="{8844545E-7D6B-6264-E840-6AA76525925F}"/>
              </a:ext>
            </a:extLst>
          </p:cNvPr>
          <p:cNvSpPr/>
          <p:nvPr/>
        </p:nvSpPr>
        <p:spPr>
          <a:xfrm flipH="1">
            <a:off x="311699" y="1005299"/>
            <a:ext cx="520507" cy="468425"/>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6</a:t>
            </a:r>
            <a:endParaRPr sz="1600" b="1"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37798964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DE3529-1044-3D8C-1CBD-D1B301B62AE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
        <p:nvSpPr>
          <p:cNvPr id="5" name="Title 1">
            <a:extLst>
              <a:ext uri="{FF2B5EF4-FFF2-40B4-BE49-F238E27FC236}">
                <a16:creationId xmlns:a16="http://schemas.microsoft.com/office/drawing/2014/main" id="{D5D20F86-0BF2-4A27-8A5D-9EB8A4498A57}"/>
              </a:ext>
            </a:extLst>
          </p:cNvPr>
          <p:cNvSpPr txBox="1">
            <a:spLocks/>
          </p:cNvSpPr>
          <p:nvPr/>
        </p:nvSpPr>
        <p:spPr>
          <a:xfrm>
            <a:off x="3080688" y="83819"/>
            <a:ext cx="2498076" cy="47959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1800" dirty="0">
                <a:solidFill>
                  <a:schemeClr val="bg1"/>
                </a:solidFill>
                <a:latin typeface="Trebuchet MS" panose="020B0603020202020204" pitchFamily="34" charset="0"/>
              </a:rPr>
              <a:t>Research Limitation</a:t>
            </a:r>
          </a:p>
        </p:txBody>
      </p:sp>
      <p:sp>
        <p:nvSpPr>
          <p:cNvPr id="2" name="Title 1">
            <a:extLst>
              <a:ext uri="{FF2B5EF4-FFF2-40B4-BE49-F238E27FC236}">
                <a16:creationId xmlns:a16="http://schemas.microsoft.com/office/drawing/2014/main" id="{4D144EAD-0915-B7DF-03E6-50BDA790094E}"/>
              </a:ext>
            </a:extLst>
          </p:cNvPr>
          <p:cNvSpPr txBox="1">
            <a:spLocks/>
          </p:cNvSpPr>
          <p:nvPr/>
        </p:nvSpPr>
        <p:spPr>
          <a:xfrm>
            <a:off x="780834" y="1321382"/>
            <a:ext cx="5753529" cy="304284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pPr marL="285750" indent="-285750">
              <a:lnSpc>
                <a:spcPct val="200000"/>
              </a:lnSpc>
              <a:buFont typeface="Wingdings" panose="05000000000000000000" pitchFamily="2" charset="2"/>
              <a:buChar char="§"/>
            </a:pPr>
            <a:r>
              <a:rPr lang="en-US" sz="1800" b="0" dirty="0">
                <a:latin typeface="Trebuchet MS" panose="020B0603020202020204" pitchFamily="34" charset="0"/>
              </a:rPr>
              <a:t>Data Availability</a:t>
            </a:r>
          </a:p>
          <a:p>
            <a:pPr marL="285750" indent="-285750">
              <a:lnSpc>
                <a:spcPct val="200000"/>
              </a:lnSpc>
              <a:buFont typeface="Arial" panose="020B0604020202020204" pitchFamily="34" charset="0"/>
              <a:buChar char="•"/>
            </a:pPr>
            <a:r>
              <a:rPr lang="en-US" sz="1800" b="0" dirty="0">
                <a:latin typeface="Trebuchet MS" panose="020B0603020202020204" pitchFamily="34" charset="0"/>
              </a:rPr>
              <a:t>Power Plants</a:t>
            </a:r>
          </a:p>
          <a:p>
            <a:pPr marL="285750" indent="-285750">
              <a:lnSpc>
                <a:spcPct val="200000"/>
              </a:lnSpc>
              <a:buFont typeface="Arial" panose="020B0604020202020204" pitchFamily="34" charset="0"/>
              <a:buChar char="•"/>
            </a:pPr>
            <a:r>
              <a:rPr lang="en-US" sz="1800" b="0" dirty="0">
                <a:latin typeface="Trebuchet MS" panose="020B0603020202020204" pitchFamily="34" charset="0"/>
              </a:rPr>
              <a:t>Ground Level Stations</a:t>
            </a:r>
          </a:p>
        </p:txBody>
      </p:sp>
    </p:spTree>
    <p:extLst>
      <p:ext uri="{BB962C8B-B14F-4D97-AF65-F5344CB8AC3E}">
        <p14:creationId xmlns:p14="http://schemas.microsoft.com/office/powerpoint/2010/main" val="570626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CFE4115-5A1A-2FCD-04AA-5695E55FE002}"/>
              </a:ext>
            </a:extLst>
          </p:cNvPr>
          <p:cNvSpPr>
            <a:spLocks noGrp="1"/>
          </p:cNvSpPr>
          <p:nvPr>
            <p:ph type="body" idx="1"/>
          </p:nvPr>
        </p:nvSpPr>
        <p:spPr>
          <a:xfrm>
            <a:off x="311700" y="1546500"/>
            <a:ext cx="8520600" cy="3408900"/>
          </a:xfrm>
        </p:spPr>
        <p:txBody>
          <a:bodyPr>
            <a:normAutofit/>
          </a:bodyPr>
          <a:lstStyle/>
          <a:p>
            <a:pPr marL="127000" indent="0">
              <a:lnSpc>
                <a:spcPct val="150000"/>
              </a:lnSpc>
              <a:buNone/>
            </a:pP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Ahn</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H., Rim, D. and </a:t>
            </a: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Freihaut</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J., 2018. Performance assessment of hybrid chiller systems for combined cooling,    	heating, and power production. </a:t>
            </a:r>
            <a:r>
              <a:rPr lang="en-US" sz="1200" i="1"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Applied Energy</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225, pp.501-512.</a:t>
            </a:r>
            <a:endParaRPr lang="en-US" sz="1200" dirty="0">
              <a:effectLst/>
              <a:latin typeface="Trebuchet MS" panose="020B0603020202020204" pitchFamily="34" charset="0"/>
              <a:ea typeface="Calibri" panose="020F0502020204030204" pitchFamily="34" charset="0"/>
              <a:cs typeface="Times New Roman" panose="02020603050405020304" pitchFamily="18" charset="0"/>
            </a:endParaRPr>
          </a:p>
          <a:p>
            <a:pPr marL="127000" indent="0">
              <a:lnSpc>
                <a:spcPct val="150000"/>
              </a:lnSpc>
              <a:buNone/>
            </a:pP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Assembayeva</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M., </a:t>
            </a: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Egerer</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J., </a:t>
            </a: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Mendelevitch</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R. and </a:t>
            </a: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Zhakiyev</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N., 2018. A spatial electricity market model for the power 	system: The Kazakhstan case study. </a:t>
            </a:r>
            <a:r>
              <a:rPr lang="en-US" sz="1200" i="1"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Energy</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149, pp.762-778.</a:t>
            </a:r>
          </a:p>
          <a:p>
            <a:pPr marL="127000" indent="0">
              <a:lnSpc>
                <a:spcPct val="150000"/>
              </a:lnSpc>
              <a:buNone/>
            </a:pP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Benchrif</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A., </a:t>
            </a: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Wheida</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A., </a:t>
            </a: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Tahri</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M., </a:t>
            </a:r>
            <a:r>
              <a:rPr lang="en-US" sz="1200"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Shubbar</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R. and Biswas, B., 2021. Air quality during three covid-19 lockdown 	phases: AQI, PM2.5 and NO2 assessment in cities with more than 1 million inhabitants. </a:t>
            </a:r>
            <a:r>
              <a:rPr lang="en-US" sz="1200" i="1"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Sustainable Cities 	and Society</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74, p.103170.</a:t>
            </a:r>
          </a:p>
          <a:p>
            <a:pPr marL="127000" indent="0">
              <a:lnSpc>
                <a:spcPct val="150000"/>
              </a:lnSpc>
              <a:buNone/>
            </a:pP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Choi, Lee, Woo, Kim and Lee, 2019. Comparison of PM2.5 Chemical Components over East Asia Simulated by the WRF-	Chem and WRF/CMAQ Models: On the Models’ Prediction Inconsistency. </a:t>
            </a:r>
            <a:r>
              <a:rPr lang="en-US" sz="1200" i="1"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Atmosphere</a:t>
            </a:r>
            <a:r>
              <a:rPr lang="en-US" sz="12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10(10), p.618.</a:t>
            </a:r>
          </a:p>
          <a:p>
            <a:pPr marL="127000" indent="0">
              <a:lnSpc>
                <a:spcPct val="150000"/>
              </a:lnSpc>
              <a:buNone/>
            </a:pPr>
            <a:r>
              <a:rPr lang="en-US" sz="13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Duan, W., Wang, X., Cheng, S., Wang, R. and Zhu, J., 2021. Influencing factors of PM2.5 and O3 from 2016 to 	2020 based on DLNM and WRF-CMAQ. </a:t>
            </a:r>
            <a:r>
              <a:rPr lang="en-US" sz="1300" i="1"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Environmental Pollution</a:t>
            </a:r>
            <a:r>
              <a:rPr lang="en-US" sz="1300"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 285, p.117512</a:t>
            </a:r>
            <a:endParaRPr lang="en-US" sz="1300" dirty="0">
              <a:effectLst/>
              <a:latin typeface="Trebuchet MS" panose="020B0603020202020204" pitchFamily="34" charset="0"/>
              <a:ea typeface="Calibri" panose="020F0502020204030204" pitchFamily="34" charset="0"/>
              <a:cs typeface="Times New Roman" panose="02020603050405020304" pitchFamily="18" charset="0"/>
            </a:endParaRPr>
          </a:p>
          <a:p>
            <a:pPr marL="127000" indent="0">
              <a:lnSpc>
                <a:spcPct val="150000"/>
              </a:lnSpc>
              <a:buNone/>
            </a:pPr>
            <a:endParaRPr lang="en-US" sz="1200" dirty="0">
              <a:effectLst/>
              <a:latin typeface="Trebuchet MS" panose="020B0603020202020204" pitchFamily="34" charset="0"/>
              <a:ea typeface="Calibri" panose="020F0502020204030204" pitchFamily="34" charset="0"/>
              <a:cs typeface="Times New Roman" panose="02020603050405020304" pitchFamily="18" charset="0"/>
            </a:endParaRPr>
          </a:p>
          <a:p>
            <a:pPr marL="127000" indent="0">
              <a:lnSpc>
                <a:spcPct val="150000"/>
              </a:lnSpc>
              <a:buNone/>
            </a:pPr>
            <a:endParaRPr lang="en-US" sz="1200" dirty="0">
              <a:effectLst/>
              <a:latin typeface="Trebuchet MS" panose="020B0603020202020204" pitchFamily="34" charset="0"/>
              <a:ea typeface="Calibri" panose="020F0502020204030204" pitchFamily="34" charset="0"/>
              <a:cs typeface="Times New Roman" panose="02020603050405020304" pitchFamily="18" charset="0"/>
            </a:endParaRPr>
          </a:p>
          <a:p>
            <a:pPr marL="127000" indent="0">
              <a:buNone/>
            </a:pPr>
            <a:endParaRPr lang="en-US" sz="1200" dirty="0">
              <a:effectLst/>
              <a:latin typeface="Trebuchet MS" panose="020B0603020202020204" pitchFamily="34" charset="0"/>
              <a:ea typeface="Calibri" panose="020F0502020204030204" pitchFamily="34" charset="0"/>
              <a:cs typeface="Times New Roman" panose="02020603050405020304" pitchFamily="18" charset="0"/>
            </a:endParaRPr>
          </a:p>
          <a:p>
            <a:pPr marL="127000" indent="0">
              <a:buNone/>
            </a:pPr>
            <a:endParaRPr lang="en-US" dirty="0"/>
          </a:p>
        </p:txBody>
      </p:sp>
      <p:sp>
        <p:nvSpPr>
          <p:cNvPr id="4" name="Slide Number Placeholder 3">
            <a:extLst>
              <a:ext uri="{FF2B5EF4-FFF2-40B4-BE49-F238E27FC236}">
                <a16:creationId xmlns:a16="http://schemas.microsoft.com/office/drawing/2014/main" id="{D6CBC0FE-E397-E1F9-902E-994C609808D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sp>
        <p:nvSpPr>
          <p:cNvPr id="8" name="Title 1">
            <a:extLst>
              <a:ext uri="{FF2B5EF4-FFF2-40B4-BE49-F238E27FC236}">
                <a16:creationId xmlns:a16="http://schemas.microsoft.com/office/drawing/2014/main" id="{BF48B204-0160-08A2-DA40-EF2A78FE793A}"/>
              </a:ext>
            </a:extLst>
          </p:cNvPr>
          <p:cNvSpPr txBox="1">
            <a:spLocks/>
          </p:cNvSpPr>
          <p:nvPr/>
        </p:nvSpPr>
        <p:spPr>
          <a:xfrm>
            <a:off x="780835" y="922393"/>
            <a:ext cx="1890446"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latin typeface="Trebuchet MS" panose="020B0603020202020204" pitchFamily="34" charset="0"/>
              </a:rPr>
              <a:t>References</a:t>
            </a:r>
          </a:p>
        </p:txBody>
      </p:sp>
      <p:sp>
        <p:nvSpPr>
          <p:cNvPr id="9" name="Google Shape;585;p39">
            <a:extLst>
              <a:ext uri="{FF2B5EF4-FFF2-40B4-BE49-F238E27FC236}">
                <a16:creationId xmlns:a16="http://schemas.microsoft.com/office/drawing/2014/main" id="{88AA2FDC-B02A-1CF6-1C0C-55FA184C270D}"/>
              </a:ext>
            </a:extLst>
          </p:cNvPr>
          <p:cNvSpPr/>
          <p:nvPr/>
        </p:nvSpPr>
        <p:spPr>
          <a:xfrm flipH="1">
            <a:off x="311699" y="1005299"/>
            <a:ext cx="520507" cy="468425"/>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5</a:t>
            </a:r>
            <a:endParaRPr sz="1600" b="1"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11259030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6"/>
        <p:cNvGrpSpPr/>
        <p:nvPr/>
      </p:nvGrpSpPr>
      <p:grpSpPr>
        <a:xfrm>
          <a:off x="0" y="0"/>
          <a:ext cx="0" cy="0"/>
          <a:chOff x="0" y="0"/>
          <a:chExt cx="0" cy="0"/>
        </a:xfrm>
      </p:grpSpPr>
      <p:sp>
        <p:nvSpPr>
          <p:cNvPr id="887" name="Google Shape;887;p49"/>
          <p:cNvSpPr txBox="1">
            <a:spLocks noGrp="1"/>
          </p:cNvSpPr>
          <p:nvPr>
            <p:ph type="title"/>
          </p:nvPr>
        </p:nvSpPr>
        <p:spPr>
          <a:xfrm>
            <a:off x="5652150" y="387600"/>
            <a:ext cx="2769600" cy="2033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Thank You for Your Attention</a:t>
            </a:r>
            <a:endParaRPr dirty="0"/>
          </a:p>
        </p:txBody>
      </p:sp>
    </p:spTree>
    <p:extLst>
      <p:ext uri="{BB962C8B-B14F-4D97-AF65-F5344CB8AC3E}">
        <p14:creationId xmlns:p14="http://schemas.microsoft.com/office/powerpoint/2010/main" val="750969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6" name="Google Shape;7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3</a:t>
            </a:fld>
            <a:endParaRPr/>
          </a:p>
        </p:txBody>
      </p:sp>
      <p:cxnSp>
        <p:nvCxnSpPr>
          <p:cNvPr id="98" name="Google Shape;98;p3"/>
          <p:cNvCxnSpPr>
            <a:cxnSpLocks/>
          </p:cNvCxnSpPr>
          <p:nvPr/>
        </p:nvCxnSpPr>
        <p:spPr>
          <a:xfrm>
            <a:off x="4591909" y="1970773"/>
            <a:ext cx="0" cy="0"/>
          </a:xfrm>
          <a:prstGeom prst="straightConnector1">
            <a:avLst/>
          </a:prstGeom>
          <a:noFill/>
          <a:ln w="9525" cap="flat" cmpd="sng">
            <a:solidFill>
              <a:srgbClr val="3B7FF2"/>
            </a:solidFill>
            <a:prstDash val="solid"/>
            <a:round/>
            <a:headEnd type="none" w="sm" len="sm"/>
            <a:tailEnd type="none" w="sm" len="sm"/>
          </a:ln>
        </p:spPr>
      </p:cxnSp>
      <p:sp>
        <p:nvSpPr>
          <p:cNvPr id="5" name="Google Shape;585;p39">
            <a:extLst>
              <a:ext uri="{FF2B5EF4-FFF2-40B4-BE49-F238E27FC236}">
                <a16:creationId xmlns:a16="http://schemas.microsoft.com/office/drawing/2014/main" id="{5A5352D5-BE42-4130-7B09-87E3A49DD483}"/>
              </a:ext>
            </a:extLst>
          </p:cNvPr>
          <p:cNvSpPr>
            <a:spLocks noGrp="1"/>
          </p:cNvSpPr>
          <p:nvPr>
            <p:ph type="title"/>
          </p:nvPr>
        </p:nvSpPr>
        <p:spPr>
          <a:xfrm flipH="1">
            <a:off x="311149" y="901700"/>
            <a:ext cx="592976" cy="362021"/>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 1      </a:t>
            </a:r>
            <a:endParaRPr sz="1600" b="1" dirty="0">
              <a:solidFill>
                <a:schemeClr val="bg1"/>
              </a:solidFill>
              <a:latin typeface="Trebuchet MS" panose="020B0603020202020204" pitchFamily="34" charset="0"/>
            </a:endParaRPr>
          </a:p>
        </p:txBody>
      </p:sp>
      <p:sp>
        <p:nvSpPr>
          <p:cNvPr id="4" name="TextBox 3">
            <a:extLst>
              <a:ext uri="{FF2B5EF4-FFF2-40B4-BE49-F238E27FC236}">
                <a16:creationId xmlns:a16="http://schemas.microsoft.com/office/drawing/2014/main" id="{5C7F2EDC-C19E-6E89-C7B7-B6E246BA7999}"/>
              </a:ext>
            </a:extLst>
          </p:cNvPr>
          <p:cNvSpPr txBox="1"/>
          <p:nvPr/>
        </p:nvSpPr>
        <p:spPr>
          <a:xfrm>
            <a:off x="852757" y="850330"/>
            <a:ext cx="2291137" cy="461665"/>
          </a:xfrm>
          <a:prstGeom prst="rect">
            <a:avLst/>
          </a:prstGeom>
          <a:noFill/>
        </p:spPr>
        <p:txBody>
          <a:bodyPr wrap="square" rtlCol="0">
            <a:spAutoFit/>
          </a:bodyPr>
          <a:lstStyle/>
          <a:p>
            <a:r>
              <a:rPr lang="en-US" sz="2400" dirty="0">
                <a:latin typeface="Trebuchet MS" panose="020B0603020202020204" pitchFamily="34" charset="0"/>
              </a:rPr>
              <a:t>INTRODUCTION</a:t>
            </a:r>
          </a:p>
        </p:txBody>
      </p:sp>
      <p:sp>
        <p:nvSpPr>
          <p:cNvPr id="6" name="TextBox 5">
            <a:extLst>
              <a:ext uri="{FF2B5EF4-FFF2-40B4-BE49-F238E27FC236}">
                <a16:creationId xmlns:a16="http://schemas.microsoft.com/office/drawing/2014/main" id="{C129FC09-155B-3305-D75F-AE4946B5B43A}"/>
              </a:ext>
            </a:extLst>
          </p:cNvPr>
          <p:cNvSpPr txBox="1"/>
          <p:nvPr/>
        </p:nvSpPr>
        <p:spPr>
          <a:xfrm>
            <a:off x="226031" y="1417834"/>
            <a:ext cx="4458985" cy="3754874"/>
          </a:xfrm>
          <a:prstGeom prst="rect">
            <a:avLst/>
          </a:prstGeom>
          <a:noFill/>
        </p:spPr>
        <p:txBody>
          <a:bodyPr wrap="square" rtlCol="0">
            <a:spAutoFit/>
          </a:bodyPr>
          <a:lstStyle/>
          <a:p>
            <a:pPr marL="285750" indent="-285750">
              <a:lnSpc>
                <a:spcPct val="200000"/>
              </a:lnSpc>
              <a:buFont typeface="Wingdings" panose="05000000000000000000" pitchFamily="2" charset="2"/>
              <a:buChar char="q"/>
            </a:pPr>
            <a:r>
              <a:rPr lang="en-US" sz="1600" i="0" u="none" strike="noStrike" baseline="0" dirty="0">
                <a:latin typeface="Trebuchet MS" panose="020B0603020202020204" pitchFamily="34" charset="0"/>
              </a:rPr>
              <a:t>Air Pollution in Kaza</a:t>
            </a:r>
            <a:r>
              <a:rPr lang="en-US" sz="1600" dirty="0">
                <a:latin typeface="Trebuchet MS" panose="020B0603020202020204" pitchFamily="34" charset="0"/>
              </a:rPr>
              <a:t>khstan</a:t>
            </a:r>
          </a:p>
          <a:p>
            <a:pPr marL="285750" indent="-285750">
              <a:lnSpc>
                <a:spcPct val="200000"/>
              </a:lnSpc>
              <a:buFont typeface="Wingdings" panose="05000000000000000000" pitchFamily="2" charset="2"/>
              <a:buChar char="q"/>
            </a:pPr>
            <a:r>
              <a:rPr lang="en-US" sz="1600" dirty="0">
                <a:latin typeface="Trebuchet MS" panose="020B0603020202020204" pitchFamily="34" charset="0"/>
              </a:rPr>
              <a:t>Sources of Air Pollution In Kazakhstan</a:t>
            </a:r>
          </a:p>
          <a:p>
            <a:pPr marL="285750" indent="-285750">
              <a:lnSpc>
                <a:spcPct val="200000"/>
              </a:lnSpc>
              <a:buFont typeface="Wingdings" panose="05000000000000000000" pitchFamily="2" charset="2"/>
              <a:buChar char="q"/>
            </a:pPr>
            <a:r>
              <a:rPr lang="en-US" sz="1600" dirty="0">
                <a:latin typeface="Trebuchet MS" panose="020B0603020202020204" pitchFamily="34" charset="0"/>
              </a:rPr>
              <a:t>Effects of Industrialization on Air Quality</a:t>
            </a:r>
          </a:p>
          <a:p>
            <a:pPr marL="285750" indent="-285750">
              <a:lnSpc>
                <a:spcPct val="200000"/>
              </a:lnSpc>
              <a:buFont typeface="Wingdings" panose="05000000000000000000" pitchFamily="2" charset="2"/>
              <a:buChar char="q"/>
            </a:pPr>
            <a:r>
              <a:rPr lang="en-US" sz="1600" dirty="0">
                <a:latin typeface="Trebuchet MS" panose="020B0603020202020204" pitchFamily="34" charset="0"/>
              </a:rPr>
              <a:t>Power Generation and Distribution in Kazakhstan</a:t>
            </a:r>
          </a:p>
          <a:p>
            <a:pPr marL="285750" indent="-285750">
              <a:lnSpc>
                <a:spcPct val="200000"/>
              </a:lnSpc>
              <a:buFont typeface="Wingdings" panose="05000000000000000000" pitchFamily="2" charset="2"/>
              <a:buChar char="q"/>
            </a:pPr>
            <a:r>
              <a:rPr lang="en-US" sz="1600" dirty="0">
                <a:latin typeface="Trebuchet MS" panose="020B0603020202020204" pitchFamily="34" charset="0"/>
              </a:rPr>
              <a:t>Combined Heat and Power Plants in Almaty</a:t>
            </a:r>
          </a:p>
          <a:p>
            <a:pPr>
              <a:lnSpc>
                <a:spcPct val="200000"/>
              </a:lnSpc>
            </a:pPr>
            <a:r>
              <a:rPr lang="en-US" sz="1600" dirty="0">
                <a:latin typeface="Trebuchet MS" panose="020B0603020202020204" pitchFamily="34" charset="0"/>
              </a:rPr>
              <a:t>       </a:t>
            </a:r>
            <a:endParaRPr lang="en-US" sz="1600" i="0" u="none" strike="noStrike" baseline="0" dirty="0">
              <a:latin typeface="Trebuchet MS" panose="020B0603020202020204" pitchFamily="34" charset="0"/>
            </a:endParaRPr>
          </a:p>
          <a:p>
            <a:endParaRPr lang="en-US" dirty="0"/>
          </a:p>
        </p:txBody>
      </p:sp>
      <p:pic>
        <p:nvPicPr>
          <p:cNvPr id="10" name="Picture 9" descr="A picture containing outdoor, sky, day, clouds&#10;&#10;Description automatically generated">
            <a:extLst>
              <a:ext uri="{FF2B5EF4-FFF2-40B4-BE49-F238E27FC236}">
                <a16:creationId xmlns:a16="http://schemas.microsoft.com/office/drawing/2014/main" id="{2794DE79-1869-BE5A-72D7-7E8B6C3C99BA}"/>
              </a:ext>
            </a:extLst>
          </p:cNvPr>
          <p:cNvPicPr>
            <a:picLocks noChangeAspect="1"/>
          </p:cNvPicPr>
          <p:nvPr/>
        </p:nvPicPr>
        <p:blipFill>
          <a:blip r:embed="rId3"/>
          <a:stretch>
            <a:fillRect/>
          </a:stretch>
        </p:blipFill>
        <p:spPr>
          <a:xfrm>
            <a:off x="4787756" y="798960"/>
            <a:ext cx="4315594" cy="3680573"/>
          </a:xfrm>
          <a:prstGeom prst="rect">
            <a:avLst/>
          </a:prstGeom>
        </p:spPr>
      </p:pic>
      <p:sp>
        <p:nvSpPr>
          <p:cNvPr id="14" name="TextBox 13">
            <a:extLst>
              <a:ext uri="{FF2B5EF4-FFF2-40B4-BE49-F238E27FC236}">
                <a16:creationId xmlns:a16="http://schemas.microsoft.com/office/drawing/2014/main" id="{6645F392-0C80-C0A3-E7E4-500D203089AE}"/>
              </a:ext>
            </a:extLst>
          </p:cNvPr>
          <p:cNvSpPr txBox="1"/>
          <p:nvPr/>
        </p:nvSpPr>
        <p:spPr>
          <a:xfrm>
            <a:off x="4798018" y="4552240"/>
            <a:ext cx="3289568" cy="307777"/>
          </a:xfrm>
          <a:prstGeom prst="rect">
            <a:avLst/>
          </a:prstGeom>
          <a:noFill/>
        </p:spPr>
        <p:txBody>
          <a:bodyPr wrap="square" rtlCol="0">
            <a:spAutoFit/>
          </a:bodyPr>
          <a:lstStyle/>
          <a:p>
            <a:r>
              <a:rPr lang="en-US" sz="1200" dirty="0">
                <a:latin typeface="Trebuchet MS" panose="020B0603020202020204" pitchFamily="34" charset="0"/>
              </a:rPr>
              <a:t>Figure 1 </a:t>
            </a:r>
            <a:r>
              <a:rPr lang="en-US" dirty="0"/>
              <a:t>: Nur-Sultan’s City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EF370A7-E546-2E06-7BAB-53BA312C448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pic>
        <p:nvPicPr>
          <p:cNvPr id="6" name="Picture 5">
            <a:extLst>
              <a:ext uri="{FF2B5EF4-FFF2-40B4-BE49-F238E27FC236}">
                <a16:creationId xmlns:a16="http://schemas.microsoft.com/office/drawing/2014/main" id="{A84C0652-8E6D-216C-AFD6-A64CE522B3AE}"/>
              </a:ext>
            </a:extLst>
          </p:cNvPr>
          <p:cNvPicPr>
            <a:picLocks noChangeAspect="1"/>
          </p:cNvPicPr>
          <p:nvPr/>
        </p:nvPicPr>
        <p:blipFill>
          <a:blip r:embed="rId2"/>
          <a:stretch>
            <a:fillRect/>
          </a:stretch>
        </p:blipFill>
        <p:spPr>
          <a:xfrm>
            <a:off x="217931" y="1672696"/>
            <a:ext cx="4436265" cy="2058061"/>
          </a:xfrm>
          <a:prstGeom prst="rect">
            <a:avLst/>
          </a:prstGeom>
        </p:spPr>
      </p:pic>
      <p:sp>
        <p:nvSpPr>
          <p:cNvPr id="7" name="Google Shape;585;p39">
            <a:extLst>
              <a:ext uri="{FF2B5EF4-FFF2-40B4-BE49-F238E27FC236}">
                <a16:creationId xmlns:a16="http://schemas.microsoft.com/office/drawing/2014/main" id="{0444AF64-C96B-625C-50C0-DAB5114B3B78}"/>
              </a:ext>
            </a:extLst>
          </p:cNvPr>
          <p:cNvSpPr txBox="1">
            <a:spLocks/>
          </p:cNvSpPr>
          <p:nvPr/>
        </p:nvSpPr>
        <p:spPr>
          <a:xfrm flipH="1">
            <a:off x="311149" y="901700"/>
            <a:ext cx="592976" cy="362021"/>
          </a:xfrm>
          <a:prstGeom prst="ellipse">
            <a:avLst/>
          </a:prstGeom>
          <a:solidFill>
            <a:srgbClr val="00B05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1600" dirty="0">
                <a:solidFill>
                  <a:schemeClr val="bg1"/>
                </a:solidFill>
                <a:latin typeface="Trebuchet MS" panose="020B0603020202020204" pitchFamily="34" charset="0"/>
              </a:rPr>
              <a:t> 1      </a:t>
            </a:r>
          </a:p>
        </p:txBody>
      </p:sp>
      <p:sp>
        <p:nvSpPr>
          <p:cNvPr id="8" name="TextBox 7">
            <a:extLst>
              <a:ext uri="{FF2B5EF4-FFF2-40B4-BE49-F238E27FC236}">
                <a16:creationId xmlns:a16="http://schemas.microsoft.com/office/drawing/2014/main" id="{78293DD7-76FC-A80C-A396-DE2ABFC4DC3F}"/>
              </a:ext>
            </a:extLst>
          </p:cNvPr>
          <p:cNvSpPr txBox="1"/>
          <p:nvPr/>
        </p:nvSpPr>
        <p:spPr>
          <a:xfrm>
            <a:off x="852757" y="850330"/>
            <a:ext cx="3256906" cy="461665"/>
          </a:xfrm>
          <a:prstGeom prst="rect">
            <a:avLst/>
          </a:prstGeom>
          <a:noFill/>
        </p:spPr>
        <p:txBody>
          <a:bodyPr wrap="square" rtlCol="0">
            <a:spAutoFit/>
          </a:bodyPr>
          <a:lstStyle/>
          <a:p>
            <a:r>
              <a:rPr lang="en-US" sz="2400" dirty="0">
                <a:latin typeface="Trebuchet MS" panose="020B0603020202020204" pitchFamily="34" charset="0"/>
              </a:rPr>
              <a:t>INTRODUCTION CTD.</a:t>
            </a:r>
          </a:p>
        </p:txBody>
      </p:sp>
      <p:pic>
        <p:nvPicPr>
          <p:cNvPr id="10" name="Picture 9">
            <a:extLst>
              <a:ext uri="{FF2B5EF4-FFF2-40B4-BE49-F238E27FC236}">
                <a16:creationId xmlns:a16="http://schemas.microsoft.com/office/drawing/2014/main" id="{5C0EA51E-E775-FD8D-9DF3-AF8059698AE2}"/>
              </a:ext>
            </a:extLst>
          </p:cNvPr>
          <p:cNvPicPr>
            <a:picLocks noChangeAspect="1"/>
          </p:cNvPicPr>
          <p:nvPr/>
        </p:nvPicPr>
        <p:blipFill>
          <a:blip r:embed="rId3"/>
          <a:stretch>
            <a:fillRect/>
          </a:stretch>
        </p:blipFill>
        <p:spPr>
          <a:xfrm>
            <a:off x="5007560" y="1715039"/>
            <a:ext cx="4013598" cy="2015718"/>
          </a:xfrm>
          <a:prstGeom prst="rect">
            <a:avLst/>
          </a:prstGeom>
        </p:spPr>
      </p:pic>
      <p:sp>
        <p:nvSpPr>
          <p:cNvPr id="11" name="TextBox 10">
            <a:extLst>
              <a:ext uri="{FF2B5EF4-FFF2-40B4-BE49-F238E27FC236}">
                <a16:creationId xmlns:a16="http://schemas.microsoft.com/office/drawing/2014/main" id="{01E360A6-4528-2506-C7CE-CA7A1C5EB320}"/>
              </a:ext>
            </a:extLst>
          </p:cNvPr>
          <p:cNvSpPr txBox="1"/>
          <p:nvPr/>
        </p:nvSpPr>
        <p:spPr>
          <a:xfrm>
            <a:off x="297948" y="3831955"/>
            <a:ext cx="4288375" cy="276999"/>
          </a:xfrm>
          <a:prstGeom prst="rect">
            <a:avLst/>
          </a:prstGeom>
          <a:noFill/>
        </p:spPr>
        <p:txBody>
          <a:bodyPr wrap="square" rtlCol="0">
            <a:spAutoFit/>
          </a:bodyPr>
          <a:lstStyle/>
          <a:p>
            <a:r>
              <a:rPr lang="en-US" sz="1200" dirty="0">
                <a:latin typeface="Trebuchet MS" panose="020B0603020202020204" pitchFamily="34" charset="0"/>
              </a:rPr>
              <a:t>Figure 2(A) : Combustion Turbine with Heat Recovery Unit</a:t>
            </a:r>
          </a:p>
        </p:txBody>
      </p:sp>
      <p:sp>
        <p:nvSpPr>
          <p:cNvPr id="12" name="TextBox 11">
            <a:extLst>
              <a:ext uri="{FF2B5EF4-FFF2-40B4-BE49-F238E27FC236}">
                <a16:creationId xmlns:a16="http://schemas.microsoft.com/office/drawing/2014/main" id="{8C5FA62F-57DF-3E39-69D7-4E6B0ED5FD6B}"/>
              </a:ext>
            </a:extLst>
          </p:cNvPr>
          <p:cNvSpPr txBox="1"/>
          <p:nvPr/>
        </p:nvSpPr>
        <p:spPr>
          <a:xfrm>
            <a:off x="5469896" y="3848069"/>
            <a:ext cx="3464898" cy="276999"/>
          </a:xfrm>
          <a:prstGeom prst="rect">
            <a:avLst/>
          </a:prstGeom>
          <a:noFill/>
        </p:spPr>
        <p:txBody>
          <a:bodyPr wrap="square" rtlCol="0">
            <a:spAutoFit/>
          </a:bodyPr>
          <a:lstStyle/>
          <a:p>
            <a:r>
              <a:rPr lang="en-US" sz="1200" dirty="0">
                <a:latin typeface="Trebuchet MS" panose="020B0603020202020204" pitchFamily="34" charset="0"/>
              </a:rPr>
              <a:t>Figure 2(B) : Steam Boiler with Steam Turbine</a:t>
            </a:r>
          </a:p>
        </p:txBody>
      </p:sp>
    </p:spTree>
    <p:extLst>
      <p:ext uri="{BB962C8B-B14F-4D97-AF65-F5344CB8AC3E}">
        <p14:creationId xmlns:p14="http://schemas.microsoft.com/office/powerpoint/2010/main" val="1265419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9" name="Google Shape;10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5</a:t>
            </a:fld>
            <a:endParaRPr/>
          </a:p>
        </p:txBody>
      </p:sp>
      <p:sp>
        <p:nvSpPr>
          <p:cNvPr id="4" name="Google Shape;585;p39">
            <a:extLst>
              <a:ext uri="{FF2B5EF4-FFF2-40B4-BE49-F238E27FC236}">
                <a16:creationId xmlns:a16="http://schemas.microsoft.com/office/drawing/2014/main" id="{2CDE7620-DE56-FAFC-766F-20C425152FAB}"/>
              </a:ext>
            </a:extLst>
          </p:cNvPr>
          <p:cNvSpPr txBox="1">
            <a:spLocks/>
          </p:cNvSpPr>
          <p:nvPr/>
        </p:nvSpPr>
        <p:spPr>
          <a:xfrm flipH="1">
            <a:off x="311149" y="901700"/>
            <a:ext cx="592976" cy="362021"/>
          </a:xfrm>
          <a:prstGeom prst="ellipse">
            <a:avLst/>
          </a:prstGeom>
          <a:solidFill>
            <a:srgbClr val="00B05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1600" dirty="0">
                <a:solidFill>
                  <a:schemeClr val="bg1"/>
                </a:solidFill>
                <a:latin typeface="Trebuchet MS" panose="020B0603020202020204" pitchFamily="34" charset="0"/>
              </a:rPr>
              <a:t> 1      </a:t>
            </a:r>
          </a:p>
        </p:txBody>
      </p:sp>
      <p:sp>
        <p:nvSpPr>
          <p:cNvPr id="5" name="TextBox 4">
            <a:extLst>
              <a:ext uri="{FF2B5EF4-FFF2-40B4-BE49-F238E27FC236}">
                <a16:creationId xmlns:a16="http://schemas.microsoft.com/office/drawing/2014/main" id="{B3C625D6-28A7-8851-22C3-BE69D12A38D5}"/>
              </a:ext>
            </a:extLst>
          </p:cNvPr>
          <p:cNvSpPr txBox="1"/>
          <p:nvPr/>
        </p:nvSpPr>
        <p:spPr>
          <a:xfrm>
            <a:off x="852757" y="850330"/>
            <a:ext cx="3256906" cy="461665"/>
          </a:xfrm>
          <a:prstGeom prst="rect">
            <a:avLst/>
          </a:prstGeom>
          <a:noFill/>
        </p:spPr>
        <p:txBody>
          <a:bodyPr wrap="square" rtlCol="0">
            <a:spAutoFit/>
          </a:bodyPr>
          <a:lstStyle/>
          <a:p>
            <a:r>
              <a:rPr lang="en-US" sz="2400" dirty="0">
                <a:latin typeface="Trebuchet MS" panose="020B0603020202020204" pitchFamily="34" charset="0"/>
              </a:rPr>
              <a:t>INTRODUCTION CTD.</a:t>
            </a:r>
          </a:p>
        </p:txBody>
      </p:sp>
      <p:sp>
        <p:nvSpPr>
          <p:cNvPr id="7" name="TextBox 6">
            <a:extLst>
              <a:ext uri="{FF2B5EF4-FFF2-40B4-BE49-F238E27FC236}">
                <a16:creationId xmlns:a16="http://schemas.microsoft.com/office/drawing/2014/main" id="{848EEABF-B29E-330C-5CD5-26981EE43F74}"/>
              </a:ext>
            </a:extLst>
          </p:cNvPr>
          <p:cNvSpPr txBox="1"/>
          <p:nvPr/>
        </p:nvSpPr>
        <p:spPr>
          <a:xfrm>
            <a:off x="544530" y="1438385"/>
            <a:ext cx="4048018" cy="523220"/>
          </a:xfrm>
          <a:prstGeom prst="rect">
            <a:avLst/>
          </a:prstGeom>
          <a:noFill/>
        </p:spPr>
        <p:txBody>
          <a:bodyPr wrap="square" rtlCol="0">
            <a:spAutoFit/>
          </a:bodyPr>
          <a:lstStyle/>
          <a:p>
            <a:pPr marL="285750" indent="-285750">
              <a:buFont typeface="Wingdings" panose="05000000000000000000" pitchFamily="2" charset="2"/>
              <a:buChar char="q"/>
            </a:pPr>
            <a:r>
              <a:rPr lang="en-US" dirty="0"/>
              <a:t>Comparisons between Conventional Energy Generation and CHPs</a:t>
            </a:r>
          </a:p>
        </p:txBody>
      </p:sp>
      <p:pic>
        <p:nvPicPr>
          <p:cNvPr id="11" name="Picture 10" descr="Timeline&#10;&#10;Description automatically generated">
            <a:extLst>
              <a:ext uri="{FF2B5EF4-FFF2-40B4-BE49-F238E27FC236}">
                <a16:creationId xmlns:a16="http://schemas.microsoft.com/office/drawing/2014/main" id="{83269367-194B-5727-CD9A-8BB4AA8AD3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3442" y="1992428"/>
            <a:ext cx="3292712" cy="2670789"/>
          </a:xfrm>
          <a:prstGeom prst="rect">
            <a:avLst/>
          </a:prstGeom>
        </p:spPr>
      </p:pic>
      <p:pic>
        <p:nvPicPr>
          <p:cNvPr id="12" name="Picture 11" descr="Timeline&#10;&#10;Description automatically generated">
            <a:extLst>
              <a:ext uri="{FF2B5EF4-FFF2-40B4-BE49-F238E27FC236}">
                <a16:creationId xmlns:a16="http://schemas.microsoft.com/office/drawing/2014/main" id="{15369778-E08E-6654-A71E-AB40401DEA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4337" y="1992428"/>
            <a:ext cx="3292711" cy="2675015"/>
          </a:xfrm>
          <a:prstGeom prst="rect">
            <a:avLst/>
          </a:prstGeom>
        </p:spPr>
      </p:pic>
      <p:sp>
        <p:nvSpPr>
          <p:cNvPr id="10" name="TextBox 9">
            <a:extLst>
              <a:ext uri="{FF2B5EF4-FFF2-40B4-BE49-F238E27FC236}">
                <a16:creationId xmlns:a16="http://schemas.microsoft.com/office/drawing/2014/main" id="{DC085983-86AB-C3F4-43DE-83BB37FF660A}"/>
              </a:ext>
            </a:extLst>
          </p:cNvPr>
          <p:cNvSpPr txBox="1"/>
          <p:nvPr/>
        </p:nvSpPr>
        <p:spPr>
          <a:xfrm>
            <a:off x="996587" y="4685018"/>
            <a:ext cx="3289568" cy="415498"/>
          </a:xfrm>
          <a:prstGeom prst="rect">
            <a:avLst/>
          </a:prstGeom>
          <a:noFill/>
        </p:spPr>
        <p:txBody>
          <a:bodyPr wrap="square" rtlCol="0">
            <a:spAutoFit/>
          </a:bodyPr>
          <a:lstStyle/>
          <a:p>
            <a:r>
              <a:rPr lang="en-US" sz="1050" dirty="0">
                <a:latin typeface="Trebuchet MS" panose="020B0603020202020204" pitchFamily="34" charset="0"/>
              </a:rPr>
              <a:t>Figure 3(A): </a:t>
            </a:r>
            <a:r>
              <a:rPr lang="en-US" sz="1050" dirty="0">
                <a:effectLst/>
                <a:latin typeface="Trebuchet MS" panose="020B0603020202020204" pitchFamily="34" charset="0"/>
                <a:ea typeface="Calibri" panose="020F0502020204030204" pitchFamily="34" charset="0"/>
              </a:rPr>
              <a:t>comparison between the total emissions of conventional generation and CHPs</a:t>
            </a:r>
            <a:r>
              <a:rPr lang="en-US" sz="1050" dirty="0">
                <a:latin typeface="Trebuchet MS" panose="020B0603020202020204" pitchFamily="34" charset="0"/>
              </a:rPr>
              <a:t> </a:t>
            </a:r>
          </a:p>
        </p:txBody>
      </p:sp>
      <p:sp>
        <p:nvSpPr>
          <p:cNvPr id="14" name="TextBox 13">
            <a:extLst>
              <a:ext uri="{FF2B5EF4-FFF2-40B4-BE49-F238E27FC236}">
                <a16:creationId xmlns:a16="http://schemas.microsoft.com/office/drawing/2014/main" id="{4A0FC333-FA5E-92DE-5F73-6EFDAC97505A}"/>
              </a:ext>
            </a:extLst>
          </p:cNvPr>
          <p:cNvSpPr txBox="1"/>
          <p:nvPr/>
        </p:nvSpPr>
        <p:spPr>
          <a:xfrm>
            <a:off x="5034337" y="4726454"/>
            <a:ext cx="3292711" cy="415498"/>
          </a:xfrm>
          <a:prstGeom prst="rect">
            <a:avLst/>
          </a:prstGeom>
          <a:noFill/>
        </p:spPr>
        <p:txBody>
          <a:bodyPr wrap="square" rtlCol="0">
            <a:spAutoFit/>
          </a:bodyPr>
          <a:lstStyle/>
          <a:p>
            <a:r>
              <a:rPr lang="en-US" sz="1050" dirty="0">
                <a:latin typeface="Trebuchet MS" panose="020B0603020202020204" pitchFamily="34" charset="0"/>
              </a:rPr>
              <a:t>Figure 3(B): </a:t>
            </a:r>
            <a:r>
              <a:rPr lang="en-US" sz="1050" dirty="0">
                <a:effectLst/>
                <a:latin typeface="Trebuchet MS" panose="020B0603020202020204" pitchFamily="34" charset="0"/>
                <a:ea typeface="Calibri" panose="020F0502020204030204" pitchFamily="34" charset="0"/>
              </a:rPr>
              <a:t>comparison between the total emissions of conventional generation and CHPs</a:t>
            </a:r>
            <a:r>
              <a:rPr lang="en-US" sz="1050" dirty="0">
                <a:latin typeface="Trebuchet MS" panose="020B0603020202020204" pitchFamily="34"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A2203-80ED-5AC9-936B-B04968C672F1}"/>
              </a:ext>
            </a:extLst>
          </p:cNvPr>
          <p:cNvSpPr>
            <a:spLocks noGrp="1"/>
          </p:cNvSpPr>
          <p:nvPr>
            <p:ph type="title"/>
          </p:nvPr>
        </p:nvSpPr>
        <p:spPr>
          <a:xfrm>
            <a:off x="832205" y="932667"/>
            <a:ext cx="6000109" cy="602701"/>
          </a:xfrm>
        </p:spPr>
        <p:txBody>
          <a:bodyPr>
            <a:noAutofit/>
          </a:bodyPr>
          <a:lstStyle/>
          <a:p>
            <a:r>
              <a:rPr lang="en-US" sz="2400" dirty="0">
                <a:latin typeface="Trebuchet MS" panose="020B0603020202020204" pitchFamily="34" charset="0"/>
              </a:rPr>
              <a:t>Purpose of Research/Hypothesis</a:t>
            </a:r>
          </a:p>
        </p:txBody>
      </p:sp>
      <p:sp>
        <p:nvSpPr>
          <p:cNvPr id="4" name="Slide Number Placeholder 3">
            <a:extLst>
              <a:ext uri="{FF2B5EF4-FFF2-40B4-BE49-F238E27FC236}">
                <a16:creationId xmlns:a16="http://schemas.microsoft.com/office/drawing/2014/main" id="{93527CBB-FAE8-63F0-8B31-B1F488A2916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
        <p:nvSpPr>
          <p:cNvPr id="5" name="Google Shape;585;p39">
            <a:extLst>
              <a:ext uri="{FF2B5EF4-FFF2-40B4-BE49-F238E27FC236}">
                <a16:creationId xmlns:a16="http://schemas.microsoft.com/office/drawing/2014/main" id="{C616A30A-CC1D-CD24-9537-D10124089F2E}"/>
              </a:ext>
            </a:extLst>
          </p:cNvPr>
          <p:cNvSpPr/>
          <p:nvPr/>
        </p:nvSpPr>
        <p:spPr>
          <a:xfrm flipH="1">
            <a:off x="311699" y="1005299"/>
            <a:ext cx="520507" cy="468425"/>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2</a:t>
            </a:r>
            <a:endParaRPr sz="1600" b="1" dirty="0">
              <a:solidFill>
                <a:schemeClr val="bg1"/>
              </a:solidFill>
              <a:latin typeface="Trebuchet MS" panose="020B0603020202020204" pitchFamily="34" charset="0"/>
            </a:endParaRPr>
          </a:p>
        </p:txBody>
      </p:sp>
      <p:sp>
        <p:nvSpPr>
          <p:cNvPr id="7" name="TextBox 6">
            <a:extLst>
              <a:ext uri="{FF2B5EF4-FFF2-40B4-BE49-F238E27FC236}">
                <a16:creationId xmlns:a16="http://schemas.microsoft.com/office/drawing/2014/main" id="{579701A9-ED05-2705-BAEF-72A53B8CC24A}"/>
              </a:ext>
            </a:extLst>
          </p:cNvPr>
          <p:cNvSpPr txBox="1"/>
          <p:nvPr/>
        </p:nvSpPr>
        <p:spPr>
          <a:xfrm>
            <a:off x="773129" y="1695802"/>
            <a:ext cx="7250987" cy="2971006"/>
          </a:xfrm>
          <a:prstGeom prst="rect">
            <a:avLst/>
          </a:prstGeom>
          <a:noFill/>
        </p:spPr>
        <p:txBody>
          <a:bodyPr wrap="square">
            <a:spAutoFit/>
          </a:bodyPr>
          <a:lstStyle/>
          <a:p>
            <a:pPr marL="457200" indent="-457200" algn="just">
              <a:lnSpc>
                <a:spcPct val="200000"/>
              </a:lnSpc>
              <a:buFont typeface="+mj-lt"/>
              <a:buAutoNum type="arabicPeriod"/>
            </a:pPr>
            <a:r>
              <a:rPr lang="en-US" sz="1600" i="0" u="none" strike="noStrike" baseline="0" dirty="0">
                <a:latin typeface="Trebuchet MS" panose="020B0603020202020204" pitchFamily="34" charset="0"/>
              </a:rPr>
              <a:t>Combined Heat and Power Systems Emissions is a </a:t>
            </a:r>
            <a:r>
              <a:rPr lang="en-US" sz="1600" dirty="0">
                <a:latin typeface="Trebuchet MS" panose="020B0603020202020204" pitchFamily="34" charset="0"/>
              </a:rPr>
              <a:t>m</a:t>
            </a:r>
            <a:r>
              <a:rPr lang="en-US" sz="1600" i="0" u="none" strike="noStrike" baseline="0" dirty="0">
                <a:latin typeface="Trebuchet MS" panose="020B0603020202020204" pitchFamily="34" charset="0"/>
              </a:rPr>
              <a:t>ajor </a:t>
            </a:r>
            <a:r>
              <a:rPr lang="en-US" sz="1600" dirty="0">
                <a:latin typeface="Trebuchet MS" panose="020B0603020202020204" pitchFamily="34" charset="0"/>
              </a:rPr>
              <a:t>c</a:t>
            </a:r>
            <a:r>
              <a:rPr lang="en-US" sz="1600" i="0" u="none" strike="noStrike" baseline="0" dirty="0">
                <a:latin typeface="Trebuchet MS" panose="020B0603020202020204" pitchFamily="34" charset="0"/>
              </a:rPr>
              <a:t>ontributor of Air Pollution in Almaty and in Kazakhstan at large</a:t>
            </a:r>
            <a:r>
              <a:rPr lang="en-US" sz="1600" dirty="0">
                <a:latin typeface="Trebuchet MS" panose="020B0603020202020204" pitchFamily="34" charset="0"/>
              </a:rPr>
              <a:t>:</a:t>
            </a:r>
            <a:endParaRPr lang="en-US" sz="1600" i="0" u="none" strike="noStrike" baseline="0" dirty="0">
              <a:latin typeface="Trebuchet MS" panose="020B0603020202020204" pitchFamily="34" charset="0"/>
            </a:endParaRPr>
          </a:p>
          <a:p>
            <a:pPr marL="457200" indent="-457200" algn="just">
              <a:lnSpc>
                <a:spcPct val="200000"/>
              </a:lnSpc>
              <a:buFont typeface="+mj-lt"/>
              <a:buAutoNum type="alphaLcParenR"/>
            </a:pPr>
            <a:r>
              <a:rPr lang="en-US" sz="1600" i="0" u="none" strike="noStrike" baseline="0" dirty="0">
                <a:latin typeface="Trebuchet MS" panose="020B0603020202020204" pitchFamily="34" charset="0"/>
              </a:rPr>
              <a:t> Estimate the concentration of Particulate Matter (PM2.5) in the Emissions of CHPPs with the use of WRF-AERMOD.</a:t>
            </a:r>
          </a:p>
          <a:p>
            <a:pPr marL="457200" indent="-457200" algn="just">
              <a:lnSpc>
                <a:spcPct val="200000"/>
              </a:lnSpc>
              <a:buFont typeface="+mj-lt"/>
              <a:buAutoNum type="alphaLcParenR"/>
            </a:pPr>
            <a:r>
              <a:rPr lang="en-US" sz="1600" dirty="0">
                <a:latin typeface="Trebuchet MS" panose="020B0603020202020204" pitchFamily="34" charset="0"/>
              </a:rPr>
              <a:t>Compare the emissions of CHPPs and the observed data to assess the contribution of CHPPs to the air quality in Almaty</a:t>
            </a:r>
            <a:endParaRPr lang="en-US" sz="1600" i="0" u="none" strike="noStrike" baseline="0" dirty="0">
              <a:latin typeface="Trebuchet MS" panose="020B0603020202020204" pitchFamily="34" charset="0"/>
            </a:endParaRPr>
          </a:p>
        </p:txBody>
      </p:sp>
    </p:spTree>
    <p:extLst>
      <p:ext uri="{BB962C8B-B14F-4D97-AF65-F5344CB8AC3E}">
        <p14:creationId xmlns:p14="http://schemas.microsoft.com/office/powerpoint/2010/main" val="1252694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AFB25E8-09DD-AACD-D94B-907BE336BCE2}"/>
              </a:ext>
            </a:extLst>
          </p:cNvPr>
          <p:cNvSpPr>
            <a:spLocks noGrp="1"/>
          </p:cNvSpPr>
          <p:nvPr>
            <p:ph type="body" idx="1"/>
          </p:nvPr>
        </p:nvSpPr>
        <p:spPr>
          <a:xfrm>
            <a:off x="311700" y="1443760"/>
            <a:ext cx="6849388" cy="3408900"/>
          </a:xfrm>
        </p:spPr>
        <p:txBody>
          <a:bodyPr>
            <a:normAutofit/>
          </a:bodyPr>
          <a:lstStyle/>
          <a:p>
            <a:pPr algn="just">
              <a:lnSpc>
                <a:spcPct val="150000"/>
              </a:lnSpc>
            </a:pPr>
            <a:r>
              <a:rPr lang="en-US" sz="1800" dirty="0"/>
              <a:t>WHO records</a:t>
            </a:r>
          </a:p>
          <a:p>
            <a:pPr algn="just">
              <a:lnSpc>
                <a:spcPct val="150000"/>
              </a:lnSpc>
            </a:pPr>
            <a:r>
              <a:rPr lang="en-US" sz="1800" dirty="0"/>
              <a:t>The results of this Project can be utilized by the relevant stakeholders to monitor the activities of Power Plants in the City.</a:t>
            </a:r>
          </a:p>
          <a:p>
            <a:pPr algn="just">
              <a:lnSpc>
                <a:spcPct val="150000"/>
              </a:lnSpc>
            </a:pPr>
            <a:r>
              <a:rPr lang="en-US" sz="1800" dirty="0"/>
              <a:t>This research can be employed for the whole of Kazakhstan.</a:t>
            </a:r>
          </a:p>
          <a:p>
            <a:pPr algn="just">
              <a:lnSpc>
                <a:spcPct val="150000"/>
              </a:lnSpc>
            </a:pPr>
            <a:r>
              <a:rPr lang="en-US" sz="1800" dirty="0"/>
              <a:t>The research methodology employed in this research can be used for other sources of PM2.5</a:t>
            </a:r>
          </a:p>
          <a:p>
            <a:pPr marL="127000" indent="0" algn="just">
              <a:buNone/>
            </a:pPr>
            <a:endParaRPr lang="en-US" dirty="0"/>
          </a:p>
        </p:txBody>
      </p:sp>
      <p:sp>
        <p:nvSpPr>
          <p:cNvPr id="4" name="Slide Number Placeholder 3">
            <a:extLst>
              <a:ext uri="{FF2B5EF4-FFF2-40B4-BE49-F238E27FC236}">
                <a16:creationId xmlns:a16="http://schemas.microsoft.com/office/drawing/2014/main" id="{2EF5EAEC-F751-44E6-59DD-72DA4C0AB90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
        <p:nvSpPr>
          <p:cNvPr id="5" name="Title 1">
            <a:extLst>
              <a:ext uri="{FF2B5EF4-FFF2-40B4-BE49-F238E27FC236}">
                <a16:creationId xmlns:a16="http://schemas.microsoft.com/office/drawing/2014/main" id="{400C758F-E1EB-55E8-D2EC-8ECE35966026}"/>
              </a:ext>
            </a:extLst>
          </p:cNvPr>
          <p:cNvSpPr txBox="1">
            <a:spLocks/>
          </p:cNvSpPr>
          <p:nvPr/>
        </p:nvSpPr>
        <p:spPr>
          <a:xfrm>
            <a:off x="780834" y="784848"/>
            <a:ext cx="3452119"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latin typeface="Trebuchet MS" panose="020B0603020202020204" pitchFamily="34" charset="0"/>
              </a:rPr>
              <a:t>Research Justification</a:t>
            </a:r>
          </a:p>
        </p:txBody>
      </p:sp>
    </p:spTree>
    <p:extLst>
      <p:ext uri="{BB962C8B-B14F-4D97-AF65-F5344CB8AC3E}">
        <p14:creationId xmlns:p14="http://schemas.microsoft.com/office/powerpoint/2010/main" val="989823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4F4C9E1-0D33-C9F1-FE20-C62A77CCBE21}"/>
              </a:ext>
            </a:extLst>
          </p:cNvPr>
          <p:cNvSpPr>
            <a:spLocks noGrp="1"/>
          </p:cNvSpPr>
          <p:nvPr>
            <p:ph type="body" idx="1"/>
          </p:nvPr>
        </p:nvSpPr>
        <p:spPr>
          <a:xfrm>
            <a:off x="311700" y="1608144"/>
            <a:ext cx="5637037" cy="1309717"/>
          </a:xfrm>
        </p:spPr>
        <p:txBody>
          <a:bodyPr>
            <a:normAutofit fontScale="92500"/>
          </a:bodyPr>
          <a:lstStyle/>
          <a:p>
            <a:pPr>
              <a:lnSpc>
                <a:spcPct val="200000"/>
              </a:lnSpc>
              <a:buFont typeface="Wingdings" panose="05000000000000000000" pitchFamily="2" charset="2"/>
              <a:buChar char="q"/>
            </a:pPr>
            <a:r>
              <a:rPr lang="en-US" sz="1900" dirty="0">
                <a:latin typeface="Trebuchet MS" panose="020B0603020202020204" pitchFamily="34" charset="0"/>
              </a:rPr>
              <a:t>The Coupled Models: WRF-AERMOD</a:t>
            </a:r>
          </a:p>
          <a:p>
            <a:pPr>
              <a:lnSpc>
                <a:spcPct val="200000"/>
              </a:lnSpc>
              <a:buFont typeface="Wingdings" panose="05000000000000000000" pitchFamily="2" charset="2"/>
              <a:buChar char="q"/>
            </a:pPr>
            <a:r>
              <a:rPr lang="en-US" sz="1900" dirty="0">
                <a:latin typeface="Trebuchet MS" panose="020B0603020202020204" pitchFamily="34" charset="0"/>
              </a:rPr>
              <a:t>WRF – Weather Research and Forecasting Model</a:t>
            </a:r>
          </a:p>
          <a:p>
            <a:pPr marL="127000" indent="0">
              <a:buNone/>
            </a:pPr>
            <a:endParaRPr lang="en-US" dirty="0"/>
          </a:p>
          <a:p>
            <a:pPr marL="127000" indent="0">
              <a:buNone/>
            </a:pPr>
            <a:endParaRPr lang="en-US" dirty="0"/>
          </a:p>
          <a:p>
            <a:pPr marL="127000" indent="0">
              <a:buNone/>
            </a:pPr>
            <a:endParaRPr lang="en-US" dirty="0"/>
          </a:p>
        </p:txBody>
      </p:sp>
      <p:sp>
        <p:nvSpPr>
          <p:cNvPr id="4" name="Slide Number Placeholder 3">
            <a:extLst>
              <a:ext uri="{FF2B5EF4-FFF2-40B4-BE49-F238E27FC236}">
                <a16:creationId xmlns:a16="http://schemas.microsoft.com/office/drawing/2014/main" id="{562F9716-45BB-3F4A-1147-58D13C3D6B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
        <p:nvSpPr>
          <p:cNvPr id="5" name="Title 1">
            <a:extLst>
              <a:ext uri="{FF2B5EF4-FFF2-40B4-BE49-F238E27FC236}">
                <a16:creationId xmlns:a16="http://schemas.microsoft.com/office/drawing/2014/main" id="{2905C26B-FDA6-3B93-3AF6-AE63E58A0F9A}"/>
              </a:ext>
            </a:extLst>
          </p:cNvPr>
          <p:cNvSpPr txBox="1">
            <a:spLocks/>
          </p:cNvSpPr>
          <p:nvPr/>
        </p:nvSpPr>
        <p:spPr>
          <a:xfrm>
            <a:off x="832206" y="932667"/>
            <a:ext cx="4633646"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latin typeface="Trebuchet MS" panose="020B0603020202020204" pitchFamily="34" charset="0"/>
              </a:rPr>
              <a:t>Research Methodology</a:t>
            </a:r>
          </a:p>
        </p:txBody>
      </p:sp>
      <p:sp>
        <p:nvSpPr>
          <p:cNvPr id="6" name="Google Shape;585;p39">
            <a:extLst>
              <a:ext uri="{FF2B5EF4-FFF2-40B4-BE49-F238E27FC236}">
                <a16:creationId xmlns:a16="http://schemas.microsoft.com/office/drawing/2014/main" id="{42E8A066-3CA8-1693-B457-7B226F684492}"/>
              </a:ext>
            </a:extLst>
          </p:cNvPr>
          <p:cNvSpPr/>
          <p:nvPr/>
        </p:nvSpPr>
        <p:spPr>
          <a:xfrm flipH="1">
            <a:off x="311699" y="1005299"/>
            <a:ext cx="520507" cy="468425"/>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3</a:t>
            </a:r>
            <a:endParaRPr sz="1600" b="1" dirty="0">
              <a:solidFill>
                <a:schemeClr val="bg1"/>
              </a:solidFill>
              <a:latin typeface="Trebuchet MS" panose="020B0603020202020204" pitchFamily="34" charset="0"/>
            </a:endParaRPr>
          </a:p>
        </p:txBody>
      </p:sp>
      <p:sp>
        <p:nvSpPr>
          <p:cNvPr id="7" name="TextBox 6">
            <a:extLst>
              <a:ext uri="{FF2B5EF4-FFF2-40B4-BE49-F238E27FC236}">
                <a16:creationId xmlns:a16="http://schemas.microsoft.com/office/drawing/2014/main" id="{04B7CA7C-EAA9-80F7-C5E0-2FF2EF4466EC}"/>
              </a:ext>
            </a:extLst>
          </p:cNvPr>
          <p:cNvSpPr txBox="1"/>
          <p:nvPr/>
        </p:nvSpPr>
        <p:spPr>
          <a:xfrm>
            <a:off x="3452106" y="3205536"/>
            <a:ext cx="5291194" cy="861774"/>
          </a:xfrm>
          <a:prstGeom prst="rect">
            <a:avLst/>
          </a:prstGeom>
          <a:noFill/>
        </p:spPr>
        <p:txBody>
          <a:bodyPr wrap="square" rtlCol="0">
            <a:spAutoFit/>
          </a:bodyPr>
          <a:lstStyle/>
          <a:p>
            <a:pPr>
              <a:lnSpc>
                <a:spcPct val="200000"/>
              </a:lnSpc>
              <a:buFont typeface="Wingdings" panose="05000000000000000000" pitchFamily="2" charset="2"/>
              <a:buChar char="q"/>
            </a:pPr>
            <a:r>
              <a:rPr lang="en-US" sz="1800" dirty="0">
                <a:latin typeface="Trebuchet MS" panose="020B0603020202020204" pitchFamily="34" charset="0"/>
              </a:rPr>
              <a:t>AERMOD – Air Dispersion Model</a:t>
            </a:r>
          </a:p>
          <a:p>
            <a:endParaRPr lang="en-US" dirty="0"/>
          </a:p>
        </p:txBody>
      </p:sp>
    </p:spTree>
    <p:extLst>
      <p:ext uri="{BB962C8B-B14F-4D97-AF65-F5344CB8AC3E}">
        <p14:creationId xmlns:p14="http://schemas.microsoft.com/office/powerpoint/2010/main" val="1725657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44AD081-0778-BCEB-E5E7-8F80CAD54018}"/>
              </a:ext>
            </a:extLst>
          </p:cNvPr>
          <p:cNvSpPr>
            <a:spLocks noGrp="1"/>
          </p:cNvSpPr>
          <p:nvPr>
            <p:ph type="body" idx="1"/>
          </p:nvPr>
        </p:nvSpPr>
        <p:spPr>
          <a:xfrm>
            <a:off x="311700" y="1608144"/>
            <a:ext cx="3520561" cy="3230984"/>
          </a:xfrm>
        </p:spPr>
        <p:txBody>
          <a:bodyPr>
            <a:normAutofit/>
          </a:bodyPr>
          <a:lstStyle/>
          <a:p>
            <a:pPr>
              <a:lnSpc>
                <a:spcPct val="250000"/>
              </a:lnSpc>
              <a:buFont typeface="Wingdings" panose="05000000000000000000" pitchFamily="2" charset="2"/>
              <a:buChar char="q"/>
            </a:pPr>
            <a:r>
              <a:rPr lang="en-US" dirty="0">
                <a:latin typeface="Trebuchet MS" panose="020B0603020202020204" pitchFamily="34" charset="0"/>
              </a:rPr>
              <a:t>Data Collection:</a:t>
            </a:r>
          </a:p>
          <a:p>
            <a:pPr>
              <a:lnSpc>
                <a:spcPct val="250000"/>
              </a:lnSpc>
            </a:pPr>
            <a:r>
              <a:rPr lang="en-US" dirty="0">
                <a:latin typeface="Trebuchet MS" panose="020B0603020202020204" pitchFamily="34" charset="0"/>
              </a:rPr>
              <a:t>The Initial Meteorological Data</a:t>
            </a:r>
          </a:p>
          <a:p>
            <a:pPr>
              <a:lnSpc>
                <a:spcPct val="250000"/>
              </a:lnSpc>
            </a:pPr>
            <a:r>
              <a:rPr lang="en-US" dirty="0">
                <a:latin typeface="Trebuchet MS" panose="020B0603020202020204" pitchFamily="34" charset="0"/>
              </a:rPr>
              <a:t>The Geographical Data and </a:t>
            </a:r>
          </a:p>
          <a:p>
            <a:pPr>
              <a:lnSpc>
                <a:spcPct val="250000"/>
              </a:lnSpc>
            </a:pPr>
            <a:r>
              <a:rPr lang="en-US" dirty="0">
                <a:latin typeface="Trebuchet MS" panose="020B0603020202020204" pitchFamily="34" charset="0"/>
              </a:rPr>
              <a:t>The Emission Data</a:t>
            </a:r>
          </a:p>
          <a:p>
            <a:pPr>
              <a:lnSpc>
                <a:spcPct val="250000"/>
              </a:lnSpc>
            </a:pPr>
            <a:endParaRPr lang="en-US" dirty="0">
              <a:latin typeface="Trebuchet MS" panose="020B0603020202020204" pitchFamily="34" charset="0"/>
            </a:endParaRPr>
          </a:p>
        </p:txBody>
      </p:sp>
      <p:sp>
        <p:nvSpPr>
          <p:cNvPr id="4" name="Slide Number Placeholder 3">
            <a:extLst>
              <a:ext uri="{FF2B5EF4-FFF2-40B4-BE49-F238E27FC236}">
                <a16:creationId xmlns:a16="http://schemas.microsoft.com/office/drawing/2014/main" id="{CE917960-FD0C-E372-2F8E-BA689A9BEF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
        <p:nvSpPr>
          <p:cNvPr id="5" name="Title 1">
            <a:extLst>
              <a:ext uri="{FF2B5EF4-FFF2-40B4-BE49-F238E27FC236}">
                <a16:creationId xmlns:a16="http://schemas.microsoft.com/office/drawing/2014/main" id="{4078990C-BD99-41EB-5E27-A3168602CE7E}"/>
              </a:ext>
            </a:extLst>
          </p:cNvPr>
          <p:cNvSpPr txBox="1">
            <a:spLocks/>
          </p:cNvSpPr>
          <p:nvPr/>
        </p:nvSpPr>
        <p:spPr>
          <a:xfrm>
            <a:off x="780835" y="922393"/>
            <a:ext cx="4633646" cy="6027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chemeClr val="dk1"/>
              </a:buClr>
              <a:buSzPts val="2800"/>
              <a:buFont typeface="Times New Roman"/>
              <a:buNone/>
              <a:defRPr sz="2800" b="1" i="0" u="none" strike="noStrike" cap="none">
                <a:solidFill>
                  <a:schemeClr val="dk1"/>
                </a:solidFill>
                <a:latin typeface="Times New Roman"/>
                <a:ea typeface="Times New Roman"/>
                <a:cs typeface="Times New Roman"/>
                <a:sym typeface="Times New Roman"/>
              </a:defRPr>
            </a:lvl9pPr>
          </a:lstStyle>
          <a:p>
            <a:r>
              <a:rPr lang="en-US" sz="2400" dirty="0">
                <a:latin typeface="Trebuchet MS" panose="020B0603020202020204" pitchFamily="34" charset="0"/>
              </a:rPr>
              <a:t>Research Methodology CTD.</a:t>
            </a:r>
          </a:p>
        </p:txBody>
      </p:sp>
      <p:sp>
        <p:nvSpPr>
          <p:cNvPr id="6" name="Google Shape;585;p39">
            <a:extLst>
              <a:ext uri="{FF2B5EF4-FFF2-40B4-BE49-F238E27FC236}">
                <a16:creationId xmlns:a16="http://schemas.microsoft.com/office/drawing/2014/main" id="{A7470D63-2BAD-7A91-3BD2-BD18FED31CE5}"/>
              </a:ext>
            </a:extLst>
          </p:cNvPr>
          <p:cNvSpPr/>
          <p:nvPr/>
        </p:nvSpPr>
        <p:spPr>
          <a:xfrm flipH="1">
            <a:off x="311699" y="1005299"/>
            <a:ext cx="520507" cy="468425"/>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dirty="0">
                <a:solidFill>
                  <a:schemeClr val="bg1"/>
                </a:solidFill>
                <a:latin typeface="Trebuchet MS" panose="020B0603020202020204" pitchFamily="34" charset="0"/>
              </a:rPr>
              <a:t>3</a:t>
            </a:r>
            <a:endParaRPr sz="1600" b="1" dirty="0">
              <a:solidFill>
                <a:schemeClr val="bg1"/>
              </a:solidFill>
              <a:latin typeface="Trebuchet MS" panose="020B0603020202020204" pitchFamily="34" charset="0"/>
            </a:endParaRPr>
          </a:p>
        </p:txBody>
      </p:sp>
      <p:sp>
        <p:nvSpPr>
          <p:cNvPr id="8" name="TextBox 7">
            <a:extLst>
              <a:ext uri="{FF2B5EF4-FFF2-40B4-BE49-F238E27FC236}">
                <a16:creationId xmlns:a16="http://schemas.microsoft.com/office/drawing/2014/main" id="{E5C8246E-FB09-C8F2-7F3D-11FFCC0E8552}"/>
              </a:ext>
            </a:extLst>
          </p:cNvPr>
          <p:cNvSpPr txBox="1"/>
          <p:nvPr/>
        </p:nvSpPr>
        <p:spPr>
          <a:xfrm>
            <a:off x="3699432" y="4657812"/>
            <a:ext cx="5301178" cy="276999"/>
          </a:xfrm>
          <a:prstGeom prst="rect">
            <a:avLst/>
          </a:prstGeom>
          <a:noFill/>
        </p:spPr>
        <p:txBody>
          <a:bodyPr wrap="square" rtlCol="0">
            <a:spAutoFit/>
          </a:bodyPr>
          <a:lstStyle/>
          <a:p>
            <a:r>
              <a:rPr lang="en-US" sz="1200" dirty="0">
                <a:latin typeface="Trebuchet MS" panose="020B0603020202020204" pitchFamily="34" charset="0"/>
              </a:rPr>
              <a:t>Figure 4: </a:t>
            </a:r>
            <a:r>
              <a:rPr lang="en-US" sz="1200" dirty="0">
                <a:effectLst/>
                <a:latin typeface="Trebuchet MS" panose="020B0603020202020204" pitchFamily="34" charset="0"/>
                <a:ea typeface="Calibri" panose="020F0502020204030204" pitchFamily="34" charset="0"/>
              </a:rPr>
              <a:t>Flow of data from WRF and Emission Center to the CMAQ Model</a:t>
            </a:r>
            <a:r>
              <a:rPr lang="en-US" sz="1200" dirty="0">
                <a:latin typeface="Trebuchet MS" panose="020B0603020202020204" pitchFamily="34" charset="0"/>
              </a:rPr>
              <a:t> </a:t>
            </a:r>
          </a:p>
        </p:txBody>
      </p:sp>
      <p:pic>
        <p:nvPicPr>
          <p:cNvPr id="9" name="Picture 8">
            <a:extLst>
              <a:ext uri="{FF2B5EF4-FFF2-40B4-BE49-F238E27FC236}">
                <a16:creationId xmlns:a16="http://schemas.microsoft.com/office/drawing/2014/main" id="{E433E678-42F8-2B0E-39AD-60FDAE47C67D}"/>
              </a:ext>
            </a:extLst>
          </p:cNvPr>
          <p:cNvPicPr>
            <a:picLocks noChangeAspect="1"/>
          </p:cNvPicPr>
          <p:nvPr/>
        </p:nvPicPr>
        <p:blipFill rotWithShape="1">
          <a:blip r:embed="rId2"/>
          <a:srcRect t="17933" b="16498"/>
          <a:stretch/>
        </p:blipFill>
        <p:spPr>
          <a:xfrm>
            <a:off x="3729518" y="1473724"/>
            <a:ext cx="5237618" cy="2747383"/>
          </a:xfrm>
          <a:prstGeom prst="rect">
            <a:avLst/>
          </a:prstGeom>
        </p:spPr>
      </p:pic>
    </p:spTree>
    <p:extLst>
      <p:ext uri="{BB962C8B-B14F-4D97-AF65-F5344CB8AC3E}">
        <p14:creationId xmlns:p14="http://schemas.microsoft.com/office/powerpoint/2010/main" val="112286329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lobal Warming Awareness for Business by Slidesgo">
  <a:themeElements>
    <a:clrScheme name="Simple Light">
      <a:dk1>
        <a:srgbClr val="072B33"/>
      </a:dk1>
      <a:lt1>
        <a:srgbClr val="FFFFFF"/>
      </a:lt1>
      <a:dk2>
        <a:srgbClr val="9CDAE9"/>
      </a:dk2>
      <a:lt2>
        <a:srgbClr val="0A7F99"/>
      </a:lt2>
      <a:accent1>
        <a:srgbClr val="0D5666"/>
      </a:accent1>
      <a:accent2>
        <a:srgbClr val="FCD8AE"/>
      </a:accent2>
      <a:accent3>
        <a:srgbClr val="BF8A49"/>
      </a:accent3>
      <a:accent4>
        <a:srgbClr val="8C6535"/>
      </a:accent4>
      <a:accent5>
        <a:srgbClr val="D4A05F"/>
      </a:accent5>
      <a:accent6>
        <a:srgbClr val="E0B57F"/>
      </a:accent6>
      <a:hlink>
        <a:srgbClr val="072B3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4864</TotalTime>
  <Words>1073</Words>
  <Application>Microsoft Macintosh PowerPoint</Application>
  <PresentationFormat>On-screen Show (16:9)</PresentationFormat>
  <Paragraphs>191</Paragraphs>
  <Slides>24</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24</vt:i4>
      </vt:variant>
    </vt:vector>
  </HeadingPairs>
  <TitlesOfParts>
    <vt:vector size="33" baseType="lpstr">
      <vt:lpstr>Arial</vt:lpstr>
      <vt:lpstr>Fredoka One</vt:lpstr>
      <vt:lpstr>Open Sans</vt:lpstr>
      <vt:lpstr>Prompt</vt:lpstr>
      <vt:lpstr>Times New Roman</vt:lpstr>
      <vt:lpstr>Trebuchet MS</vt:lpstr>
      <vt:lpstr>Wingdings</vt:lpstr>
      <vt:lpstr>Simple Light</vt:lpstr>
      <vt:lpstr>Global Warming Awareness for Business by Slidesgo</vt:lpstr>
      <vt:lpstr>IMPACT ASSESSMENT OF COMBINED HEAT AND POWER PLANTS (CHPs) IN ALMATY: PM2.5 SIMULATIONS OVER THE CITY USING WRF-AERMOD MODELLING AND IT’S VERIFICATION WITH GROUND LEVEL MEASUREMENTS </vt:lpstr>
      <vt:lpstr>Table of Content</vt:lpstr>
      <vt:lpstr> 1      </vt:lpstr>
      <vt:lpstr>PowerPoint Presentation</vt:lpstr>
      <vt:lpstr>PowerPoint Presentation</vt:lpstr>
      <vt:lpstr>Purpose of Research/Hypothesis</vt:lpstr>
      <vt:lpstr>PowerPoint Presentation</vt:lpstr>
      <vt:lpstr>PowerPoint Presentation</vt:lpstr>
      <vt:lpstr>PowerPoint Presentation</vt:lpstr>
      <vt:lpstr>Time Period For Simulation</vt:lpstr>
      <vt:lpstr>Location of CHPP-1, 2, 3</vt:lpstr>
      <vt:lpstr>Calculation for Estimating the Emission of Power Plants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ASSESSMENT OF COMBINED HEAT AND POWER PLANTS (CHPs) IN ALMATY: PM2.5 SIMULATIONS OVER THE CITY USING WRF-CMAQ MODELLING AND IT’S VERIFICATION WITH GROUND LEVEL MEASUREMENTS </dc:title>
  <cp:lastModifiedBy>Theophilus Ogbuabia</cp:lastModifiedBy>
  <cp:revision>23</cp:revision>
  <dcterms:modified xsi:type="dcterms:W3CDTF">2023-05-04T06:09:04Z</dcterms:modified>
</cp:coreProperties>
</file>