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embeddedFontLst>
    <p:embeddedFont>
      <p:font typeface="Playfair Display Medium"/>
      <p:regular r:id="rId33"/>
      <p:bold r:id="rId34"/>
      <p:italic r:id="rId35"/>
      <p:boldItalic r:id="rId36"/>
    </p:embeddedFont>
    <p:embeddedFont>
      <p:font typeface="Prata"/>
      <p:regular r:id="rId37"/>
    </p:embeddedFont>
    <p:embeddedFont>
      <p:font typeface="Playfair Display"/>
      <p:regular r:id="rId38"/>
      <p:bold r:id="rId39"/>
      <p:italic r:id="rId40"/>
      <p:boldItalic r:id="rId41"/>
    </p:embeddedFont>
    <p:embeddedFont>
      <p:font typeface="Alegreya Sans"/>
      <p:regular r:id="rId42"/>
      <p:bold r:id="rId43"/>
      <p:italic r:id="rId44"/>
      <p:boldItalic r:id="rId45"/>
    </p:embeddedFont>
    <p:embeddedFont>
      <p:font typeface="Inter Medium"/>
      <p:regular r:id="rId46"/>
      <p:bold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8" roundtripDataSignature="AMtx7mjvWbNyG2oPoOYv+VIAxM/dSJg/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layfairDisplay-italic.fntdata"/><Relationship Id="rId20" Type="http://schemas.openxmlformats.org/officeDocument/2006/relationships/slide" Target="slides/slide15.xml"/><Relationship Id="rId42" Type="http://schemas.openxmlformats.org/officeDocument/2006/relationships/font" Target="fonts/AlegreyaSans-regular.fntdata"/><Relationship Id="rId41" Type="http://schemas.openxmlformats.org/officeDocument/2006/relationships/font" Target="fonts/PlayfairDisplay-boldItalic.fntdata"/><Relationship Id="rId22" Type="http://schemas.openxmlformats.org/officeDocument/2006/relationships/slide" Target="slides/slide17.xml"/><Relationship Id="rId44" Type="http://schemas.openxmlformats.org/officeDocument/2006/relationships/font" Target="fonts/AlegreyaSans-italic.fntdata"/><Relationship Id="rId21" Type="http://schemas.openxmlformats.org/officeDocument/2006/relationships/slide" Target="slides/slide16.xml"/><Relationship Id="rId43" Type="http://schemas.openxmlformats.org/officeDocument/2006/relationships/font" Target="fonts/AlegreyaSans-bold.fntdata"/><Relationship Id="rId24" Type="http://schemas.openxmlformats.org/officeDocument/2006/relationships/slide" Target="slides/slide19.xml"/><Relationship Id="rId46" Type="http://schemas.openxmlformats.org/officeDocument/2006/relationships/font" Target="fonts/InterMedium-regular.fntdata"/><Relationship Id="rId23" Type="http://schemas.openxmlformats.org/officeDocument/2006/relationships/slide" Target="slides/slide18.xml"/><Relationship Id="rId45" Type="http://schemas.openxmlformats.org/officeDocument/2006/relationships/font" Target="fonts/AlegreyaSans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customschemas.google.com/relationships/presentationmetadata" Target="metadata"/><Relationship Id="rId25" Type="http://schemas.openxmlformats.org/officeDocument/2006/relationships/slide" Target="slides/slide20.xml"/><Relationship Id="rId47" Type="http://schemas.openxmlformats.org/officeDocument/2006/relationships/font" Target="fonts/InterMedium-bold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layfairDisplayMedium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PlayfairDisplayMedium-italic.fntdata"/><Relationship Id="rId12" Type="http://schemas.openxmlformats.org/officeDocument/2006/relationships/slide" Target="slides/slide7.xml"/><Relationship Id="rId34" Type="http://schemas.openxmlformats.org/officeDocument/2006/relationships/font" Target="fonts/PlayfairDisplayMedium-bold.fntdata"/><Relationship Id="rId15" Type="http://schemas.openxmlformats.org/officeDocument/2006/relationships/slide" Target="slides/slide10.xml"/><Relationship Id="rId37" Type="http://schemas.openxmlformats.org/officeDocument/2006/relationships/font" Target="fonts/Prata-regular.fntdata"/><Relationship Id="rId14" Type="http://schemas.openxmlformats.org/officeDocument/2006/relationships/slide" Target="slides/slide9.xml"/><Relationship Id="rId36" Type="http://schemas.openxmlformats.org/officeDocument/2006/relationships/font" Target="fonts/PlayfairDisplayMedium-boldItalic.fntdata"/><Relationship Id="rId17" Type="http://schemas.openxmlformats.org/officeDocument/2006/relationships/slide" Target="slides/slide12.xml"/><Relationship Id="rId39" Type="http://schemas.openxmlformats.org/officeDocument/2006/relationships/font" Target="fonts/PlayfairDisplay-bold.fntdata"/><Relationship Id="rId16" Type="http://schemas.openxmlformats.org/officeDocument/2006/relationships/slide" Target="slides/slide11.xml"/><Relationship Id="rId38" Type="http://schemas.openxmlformats.org/officeDocument/2006/relationships/font" Target="fonts/PlayfairDisplay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9d021f3ee0_0_1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2" name="Google Shape;322;g19d021f3ee0_0_1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6dae1431bf_0_37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6" name="Google Shape;336;g16dae1431bf_0_37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9d021f3ee0_0_13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0" name="Google Shape;350;g19d021f3ee0_0_13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9d021f3ee0_0_15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9" name="Google Shape;369;g19d021f3ee0_0_15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9d021f3ee0_0_17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2" name="Google Shape;382;g19d021f3ee0_0_17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9d021f3ee0_0_19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6" name="Google Shape;396;g19d021f3ee0_0_19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19d021f3ee0_0_20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0" name="Google Shape;410;g19d021f3ee0_0_20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9d021f3ee0_0_21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4" name="Google Shape;424;g19d021f3ee0_0_21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9d021f3ee0_0_26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9" name="Google Shape;439;g19d021f3ee0_0_26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9d021f3ee0_0_28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3" name="Google Shape;453;g19d021f3ee0_0_28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6dae1431b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g16dae1431b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9d0aa5dbd3_0_1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8" name="Google Shape;468;g19d0aa5dbd3_0_1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9d021f3ee0_0_32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2" name="Google Shape;482;g19d021f3ee0_0_32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9d021f3ee0_0_33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7" name="Google Shape;497;g19d021f3ee0_0_33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19d0aa5dbd3_0_5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12" name="Google Shape;512;g19d0aa5dbd3_0_5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19d0aa5dbd3_0_6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26" name="Google Shape;526;g19d0aa5dbd3_0_6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9d0aa5dbd3_0_7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1" name="Google Shape;541;g19d0aa5dbd3_0_7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9d0aa5dbd3_0_9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6" name="Google Shape;556;g19d0aa5dbd3_0_9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1a4a4617e12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70" name="Google Shape;570;g1a4a4617e12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9c40583980_0_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5" name="Google Shape;205;g19c40583980_0_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2f5016e17f_0_4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g12f5016e17f_0_4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9d021f3ee0_0_2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19d021f3ee0_0_2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6dae1431bf_0_3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2" name="Google Shape;262;g16dae1431bf_0_3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9d021f3ee0_0_4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7" name="Google Shape;277;g19d021f3ee0_0_4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9d021f3ee0_0_6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2" name="Google Shape;292;g19d021f3ee0_0_6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9d021f3ee0_0_7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7" name="Google Shape;307;g19d021f3ee0_0_7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14.png"/><Relationship Id="rId7" Type="http://schemas.openxmlformats.org/officeDocument/2006/relationships/image" Target="../media/image3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40.png"/><Relationship Id="rId5" Type="http://schemas.openxmlformats.org/officeDocument/2006/relationships/image" Target="../media/image14.png"/><Relationship Id="rId6" Type="http://schemas.openxmlformats.org/officeDocument/2006/relationships/image" Target="../media/image25.png"/><Relationship Id="rId7" Type="http://schemas.openxmlformats.org/officeDocument/2006/relationships/image" Target="../media/image38.png"/><Relationship Id="rId8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14.png"/><Relationship Id="rId7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4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4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3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4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4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Relationship Id="rId4" Type="http://schemas.openxmlformats.org/officeDocument/2006/relationships/hyperlink" Target="https://www.facebook.com/ziyat.abdykaimov" TargetMode="External"/><Relationship Id="rId9" Type="http://schemas.openxmlformats.org/officeDocument/2006/relationships/hyperlink" Target="http://www.freepik.com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47.jpg"/><Relationship Id="rId10" Type="http://schemas.openxmlformats.org/officeDocument/2006/relationships/hyperlink" Target="http://www.canva.com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5.png"/><Relationship Id="rId5" Type="http://schemas.openxmlformats.org/officeDocument/2006/relationships/image" Target="../media/image14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0.png"/><Relationship Id="rId10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23.png"/><Relationship Id="rId5" Type="http://schemas.openxmlformats.org/officeDocument/2006/relationships/image" Target="../media/image14.png"/><Relationship Id="rId6" Type="http://schemas.openxmlformats.org/officeDocument/2006/relationships/image" Target="../media/image24.png"/><Relationship Id="rId7" Type="http://schemas.openxmlformats.org/officeDocument/2006/relationships/image" Target="../media/image22.png"/><Relationship Id="rId8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3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3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153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g12f5016e17f_0_0"/>
          <p:cNvGrpSpPr/>
          <p:nvPr/>
        </p:nvGrpSpPr>
        <p:grpSpPr>
          <a:xfrm>
            <a:off x="442576" y="4503784"/>
            <a:ext cx="180499" cy="269166"/>
            <a:chOff x="973124" y="9902793"/>
            <a:chExt cx="396875" cy="591833"/>
          </a:xfrm>
        </p:grpSpPr>
        <p:sp>
          <p:nvSpPr>
            <p:cNvPr id="182" name="Google Shape;182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3" name="Google Shape;183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g12f5016e17f_0_0"/>
          <p:cNvSpPr txBox="1"/>
          <p:nvPr/>
        </p:nvSpPr>
        <p:spPr>
          <a:xfrm>
            <a:off x="436825" y="1289450"/>
            <a:ext cx="3151800" cy="17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МОДУЛЬ 2:</a:t>
            </a:r>
            <a:endParaRPr b="0" i="0" sz="16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ИНКЛЮЗИЯ В ИНФОРМАЦИОННОМ ОБЩЕСТВЕ: БИБЛИОТЕКИ КАК АГЕНТЫ ИНКЛЮЗИИ</a:t>
            </a:r>
            <a:endParaRPr b="0" i="0" sz="16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(3 ч.)</a:t>
            </a:r>
            <a:endParaRPr b="0" i="0" sz="16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85" name="Google Shape;185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2f5016e17f_0_0"/>
          <p:cNvSpPr txBox="1"/>
          <p:nvPr/>
        </p:nvSpPr>
        <p:spPr>
          <a:xfrm>
            <a:off x="436825" y="3724238"/>
            <a:ext cx="2553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Эксперт-менеджер по ассистивным технологиям и доступности</a:t>
            </a:r>
            <a:endParaRPr b="0" i="0" sz="1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Зият Абдыкаимов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g19d021f3ee0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g19d021f3ee0_0_14"/>
          <p:cNvSpPr txBox="1"/>
          <p:nvPr/>
        </p:nvSpPr>
        <p:spPr>
          <a:xfrm>
            <a:off x="436825" y="1082138"/>
            <a:ext cx="40287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Помимо требований к пространству, необходимы </a:t>
            </a:r>
            <a:r>
              <a:rPr b="1" i="1" lang="en" sz="1400" u="none" cap="none" strike="noStrike">
                <a:solidFill>
                  <a:schemeClr val="dk1"/>
                </a:solidFill>
              </a:rPr>
              <a:t>меры по обеспечению доступности услуг</a:t>
            </a:r>
            <a:r>
              <a:rPr b="0" i="1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включая:</a:t>
            </a:r>
            <a:endParaRPr b="0" i="1" sz="21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6" name="Google Shape;326;g19d021f3ee0_0_14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327" name="Google Shape;327;g19d021f3ee0_0_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g19d021f3ee0_0_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29" name="Google Shape;329;g19d021f3ee0_0_14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330" name="Google Shape;330;g19d021f3ee0_0_14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31" name="Google Shape;331;g19d021f3ee0_0_1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32" name="Google Shape;332;g19d021f3ee0_0_14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19d021f3ee0_0_14"/>
          <p:cNvSpPr txBox="1"/>
          <p:nvPr/>
        </p:nvSpPr>
        <p:spPr>
          <a:xfrm>
            <a:off x="436825" y="2124675"/>
            <a:ext cx="4258200" cy="14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обучение сотрудников коммуникации с особыми группами читателей;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закуп специальных аппаратно-программных комплексов;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адаптация электронно-цифровых ресурсов.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6dae1431bf_0_377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g16dae1431bf_0_3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g16dae1431bf_0_377"/>
          <p:cNvSpPr txBox="1"/>
          <p:nvPr>
            <p:ph type="title"/>
          </p:nvPr>
        </p:nvSpPr>
        <p:spPr>
          <a:xfrm>
            <a:off x="6125204" y="822109"/>
            <a:ext cx="2643900" cy="3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Распространение ИТ произвело революцию в жизни ЛсИ</a:t>
            </a:r>
            <a:endParaRPr i="1"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Ассистивные средства: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компенсируют нарушения зрения, слуха, движения;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предоставляют богатый инструментарий интеграции ЛсИ в информационное пространство; 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расширяют возможности учиться, работать наравне с другими.</a:t>
            </a:r>
            <a:endParaRPr sz="13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1" name="Google Shape;341;g16dae1431bf_0_3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g16dae1431bf_0_3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3" name="Google Shape;343;g16dae1431bf_0_377"/>
          <p:cNvGrpSpPr/>
          <p:nvPr/>
        </p:nvGrpSpPr>
        <p:grpSpPr>
          <a:xfrm>
            <a:off x="6182554" y="4503791"/>
            <a:ext cx="180499" cy="269166"/>
            <a:chOff x="13594030" y="9902793"/>
            <a:chExt cx="396875" cy="591833"/>
          </a:xfrm>
        </p:grpSpPr>
        <p:sp>
          <p:nvSpPr>
            <p:cNvPr id="344" name="Google Shape;344;g16dae1431bf_0_377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45" name="Google Shape;345;g16dae1431bf_0_37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6" name="Google Shape;346;g16dae1431bf_0_37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g16dae1431bf_0_37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42125" y="1242148"/>
            <a:ext cx="3675203" cy="3675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g19d021f3ee0_0_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g19d021f3ee0_0_1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4" name="Google Shape;354;g19d021f3ee0_0_133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55" name="Google Shape;355;g19d021f3ee0_0_13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6" name="Google Shape;356;g19d021f3ee0_0_13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7" name="Google Shape;357;g19d021f3ee0_0_133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19d021f3ee0_0_133"/>
          <p:cNvSpPr txBox="1"/>
          <p:nvPr>
            <p:ph idx="4294967295" type="title"/>
          </p:nvPr>
        </p:nvSpPr>
        <p:spPr>
          <a:xfrm>
            <a:off x="436825" y="817350"/>
            <a:ext cx="61425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 sz="1800">
                <a:solidFill>
                  <a:schemeClr val="dk2"/>
                </a:solidFill>
              </a:rPr>
              <a:t>Инклюзия в ИТ важна в деятельности: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59" name="Google Shape;359;g19d021f3ee0_0_133"/>
          <p:cNvSpPr txBox="1"/>
          <p:nvPr/>
        </p:nvSpPr>
        <p:spPr>
          <a:xfrm>
            <a:off x="905800" y="3324188"/>
            <a:ext cx="15729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Преподавателей и библиотекарей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g19d021f3ee0_0_133"/>
          <p:cNvSpPr txBox="1"/>
          <p:nvPr/>
        </p:nvSpPr>
        <p:spPr>
          <a:xfrm>
            <a:off x="2653675" y="3324188"/>
            <a:ext cx="15333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Журналистов и работников издательств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19d021f3ee0_0_133"/>
          <p:cNvSpPr txBox="1"/>
          <p:nvPr/>
        </p:nvSpPr>
        <p:spPr>
          <a:xfrm>
            <a:off x="4517650" y="3324188"/>
            <a:ext cx="14145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IT-специалистов</a:t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19d021f3ee0_0_133"/>
          <p:cNvSpPr txBox="1"/>
          <p:nvPr/>
        </p:nvSpPr>
        <p:spPr>
          <a:xfrm>
            <a:off x="6162038" y="3324188"/>
            <a:ext cx="14949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Контент- и SMM-менеджеров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3" name="Google Shape;363;g19d021f3ee0_0_1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46838" y="1776270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g19d021f3ee0_0_1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74913" y="1776270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19d021f3ee0_0_13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579488" y="1776270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19d021f3ee0_0_13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264088" y="1776270"/>
            <a:ext cx="1290819" cy="1290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g19d021f3ee0_0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2" name="Google Shape;372;g19d021f3ee0_0_152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373" name="Google Shape;373;g19d021f3ee0_0_1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4" name="Google Shape;374;g19d021f3ee0_0_15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75" name="Google Shape;375;g19d021f3ee0_0_15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376" name="Google Shape;376;g19d021f3ee0_0_15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77" name="Google Shape;377;g19d021f3ee0_0_15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78" name="Google Shape;378;g19d021f3ee0_0_15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g19d021f3ee0_0_152"/>
          <p:cNvSpPr txBox="1"/>
          <p:nvPr/>
        </p:nvSpPr>
        <p:spPr>
          <a:xfrm>
            <a:off x="436825" y="1233625"/>
            <a:ext cx="31275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Обеспечение доступа ЛсИ к информационным системам: рекомендуемые подходы и принципы</a:t>
            </a:r>
            <a:endParaRPr b="0" i="0" sz="18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g19d021f3ee0_0_1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g19d021f3ee0_0_178"/>
          <p:cNvSpPr txBox="1"/>
          <p:nvPr/>
        </p:nvSpPr>
        <p:spPr>
          <a:xfrm>
            <a:off x="410875" y="850550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Барьеры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86" name="Google Shape;386;g19d021f3ee0_0_178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387" name="Google Shape;387;g19d021f3ee0_0_17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8" name="Google Shape;388;g19d021f3ee0_0_17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9" name="Google Shape;389;g19d021f3ee0_0_178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390" name="Google Shape;390;g19d021f3ee0_0_17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91" name="Google Shape;391;g19d021f3ee0_0_17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92" name="Google Shape;392;g19d021f3ee0_0_178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19d021f3ee0_0_178"/>
          <p:cNvSpPr txBox="1"/>
          <p:nvPr/>
        </p:nvSpPr>
        <p:spPr>
          <a:xfrm>
            <a:off x="410875" y="1380925"/>
            <a:ext cx="4914900" cy="23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 основным причинам возникающих барьеров относятся: 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неспособность видеть экран монитора и воспринимать визуально-графическую информацию;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неспособность слышать звуковой или речевой контент; 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невозможность физического доступа к техническому средству; 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Font typeface="Arial"/>
              <a:buAutoNum type="arabicPeriod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неспособность манипулирования техническими средствами, т.е. управлять предлагаемым интерфейсом.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g19d021f3ee0_0_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g19d021f3ee0_0_191"/>
          <p:cNvSpPr txBox="1"/>
          <p:nvPr/>
        </p:nvSpPr>
        <p:spPr>
          <a:xfrm>
            <a:off x="410875" y="1289550"/>
            <a:ext cx="39072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Международные документы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00" name="Google Shape;400;g19d021f3ee0_0_19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401" name="Google Shape;401;g19d021f3ee0_0_1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2" name="Google Shape;402;g19d021f3ee0_0_1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03" name="Google Shape;403;g19d021f3ee0_0_19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04" name="Google Shape;404;g19d021f3ee0_0_19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05" name="Google Shape;405;g19d021f3ee0_0_19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06" name="Google Shape;406;g19d021f3ee0_0_19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19d021f3ee0_0_191"/>
          <p:cNvSpPr txBox="1"/>
          <p:nvPr/>
        </p:nvSpPr>
        <p:spPr>
          <a:xfrm>
            <a:off x="410875" y="1793950"/>
            <a:ext cx="4308600" cy="17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Конвенция о правах инвалидов (КПИ) говорит о доступности в контексте: 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информации и средств связи, включая экстренные службы;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информационных технологий и систем, в т.ч. интернета (ст. 9).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g19d021f3ee0_0_2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g19d021f3ee0_0_204"/>
          <p:cNvSpPr txBox="1"/>
          <p:nvPr/>
        </p:nvSpPr>
        <p:spPr>
          <a:xfrm>
            <a:off x="410875" y="1264975"/>
            <a:ext cx="37761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Национальные документы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14" name="Google Shape;414;g19d021f3ee0_0_204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415" name="Google Shape;415;g19d021f3ee0_0_20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6" name="Google Shape;416;g19d021f3ee0_0_20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17" name="Google Shape;417;g19d021f3ee0_0_204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18" name="Google Shape;418;g19d021f3ee0_0_204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19" name="Google Shape;419;g19d021f3ee0_0_204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20" name="Google Shape;420;g19d021f3ee0_0_204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g19d021f3ee0_0_204"/>
          <p:cNvSpPr txBox="1"/>
          <p:nvPr/>
        </p:nvSpPr>
        <p:spPr>
          <a:xfrm>
            <a:off x="410875" y="1714650"/>
            <a:ext cx="4333200" cy="17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Национальный стандарт СТ РК 2191-2012 “Информационные технологии. Требования доступности интернет-ресурсов для людей с ограниченными возможностями”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Правила информационного наполнения интернет-ресурсов государственных органов и требования к их содержанию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9d021f3ee0_0_217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7" name="Google Shape;427;g19d021f3ee0_0_2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g19d021f3ee0_0_217"/>
          <p:cNvSpPr txBox="1"/>
          <p:nvPr>
            <p:ph type="title"/>
          </p:nvPr>
        </p:nvSpPr>
        <p:spPr>
          <a:xfrm>
            <a:off x="6153900" y="1854500"/>
            <a:ext cx="2277300" cy="18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SzPts val="600"/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это информация, предоставляемая в таких форматах, теми способами и на таких носителях, которые позволяют каждому пользователю получить доступ к содержанию на равной с другими основе.</a:t>
            </a:r>
            <a:endParaRPr i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9" name="Google Shape;429;g19d021f3ee0_0_2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g19d021f3ee0_0_2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1" name="Google Shape;431;g19d021f3ee0_0_217"/>
          <p:cNvGrpSpPr/>
          <p:nvPr/>
        </p:nvGrpSpPr>
        <p:grpSpPr>
          <a:xfrm>
            <a:off x="6182554" y="4503791"/>
            <a:ext cx="180499" cy="269166"/>
            <a:chOff x="13594030" y="9902793"/>
            <a:chExt cx="396875" cy="591833"/>
          </a:xfrm>
        </p:grpSpPr>
        <p:sp>
          <p:nvSpPr>
            <p:cNvPr id="432" name="Google Shape;432;g19d021f3ee0_0_217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3" name="Google Shape;433;g19d021f3ee0_0_2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4" name="Google Shape;434;g19d021f3ee0_0_21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5" name="Google Shape;435;g19d021f3ee0_0_217"/>
          <p:cNvPicPr preferRelativeResize="0"/>
          <p:nvPr/>
        </p:nvPicPr>
        <p:blipFill rotWithShape="1">
          <a:blip r:embed="rId7">
            <a:alphaModFix/>
          </a:blip>
          <a:srcRect b="8471" l="0" r="0" t="8471"/>
          <a:stretch/>
        </p:blipFill>
        <p:spPr>
          <a:xfrm>
            <a:off x="0" y="1163500"/>
            <a:ext cx="5715926" cy="3980001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19d021f3ee0_0_217"/>
          <p:cNvSpPr txBox="1"/>
          <p:nvPr/>
        </p:nvSpPr>
        <p:spPr>
          <a:xfrm>
            <a:off x="6182550" y="1163200"/>
            <a:ext cx="23307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Доступная информация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g19d021f3ee0_0_2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g19d021f3ee0_0_268"/>
          <p:cNvSpPr txBox="1"/>
          <p:nvPr/>
        </p:nvSpPr>
        <p:spPr>
          <a:xfrm>
            <a:off x="410875" y="1117475"/>
            <a:ext cx="30222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Общие принципы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43" name="Google Shape;443;g19d021f3ee0_0_268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444" name="Google Shape;444;g19d021f3ee0_0_26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5" name="Google Shape;445;g19d021f3ee0_0_26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46" name="Google Shape;446;g19d021f3ee0_0_268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47" name="Google Shape;447;g19d021f3ee0_0_26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48" name="Google Shape;448;g19d021f3ee0_0_26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49" name="Google Shape;449;g19d021f3ee0_0_268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g19d021f3ee0_0_268"/>
          <p:cNvSpPr txBox="1"/>
          <p:nvPr/>
        </p:nvSpPr>
        <p:spPr>
          <a:xfrm>
            <a:off x="410875" y="1655525"/>
            <a:ext cx="3210600" cy="16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Доступности цифровых ресурсов: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воспринимаемость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управляемость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понятность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надежность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9d021f3ee0_0_281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6" name="Google Shape;456;g19d021f3ee0_0_2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g19d021f3ee0_0_281"/>
          <p:cNvSpPr txBox="1"/>
          <p:nvPr/>
        </p:nvSpPr>
        <p:spPr>
          <a:xfrm>
            <a:off x="436825" y="708375"/>
            <a:ext cx="23388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с моторными нарушениями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58" name="Google Shape;458;g19d021f3ee0_0_2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g19d021f3ee0_0_28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0" name="Google Shape;460;g19d021f3ee0_0_28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61" name="Google Shape;461;g19d021f3ee0_0_281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62" name="Google Shape;462;g19d021f3ee0_0_28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3" name="Google Shape;463;g19d021f3ee0_0_281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g19d021f3ee0_0_281"/>
          <p:cNvSpPr txBox="1"/>
          <p:nvPr/>
        </p:nvSpPr>
        <p:spPr>
          <a:xfrm>
            <a:off x="436825" y="1611050"/>
            <a:ext cx="3291300" cy="24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Основные функциональные ограничения: 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i="0" lang="en" sz="1200" u="none" cap="none" strike="noStrike">
                <a:solidFill>
                  <a:schemeClr val="dk1"/>
                </a:solidFill>
              </a:rPr>
              <a:t>трудность или невозможность выполнения мелких и точных движений;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i="0" lang="en" sz="1200" u="none" cap="none" strike="noStrike">
                <a:solidFill>
                  <a:schemeClr val="dk1"/>
                </a:solidFill>
              </a:rPr>
              <a:t>недостаточность контроля и координации произвольных движений;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i="0" lang="en" sz="1200" u="none" cap="none" strike="noStrike">
                <a:solidFill>
                  <a:schemeClr val="dk1"/>
                </a:solidFill>
              </a:rPr>
              <a:t>нарушения синхронизации и зрительно-моторной координации;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-304800" lvl="0" marL="457200" marR="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i="0" lang="en" sz="1200" u="none" cap="none" strike="noStrike">
                <a:solidFill>
                  <a:schemeClr val="dk1"/>
                </a:solidFill>
              </a:rPr>
              <a:t>недостаточный объем и сила движений.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pic>
        <p:nvPicPr>
          <p:cNvPr id="465" name="Google Shape;465;g19d021f3ee0_0_28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16dae1431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16dae1431bf_0_0"/>
          <p:cNvSpPr txBox="1"/>
          <p:nvPr/>
        </p:nvSpPr>
        <p:spPr>
          <a:xfrm>
            <a:off x="436825" y="96997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Темы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195" name="Google Shape;195;g16dae1431bf_0_0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196" name="Google Shape;196;g16dae1431bf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16dae1431bf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8" name="Google Shape;198;g16dae1431bf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99" name="Google Shape;199;g16dae1431bf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0" name="Google Shape;200;g16dae1431bf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1" name="Google Shape;201;g16dae1431bf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6dae1431bf_0_0"/>
          <p:cNvSpPr txBox="1"/>
          <p:nvPr/>
        </p:nvSpPr>
        <p:spPr>
          <a:xfrm>
            <a:off x="346525" y="1553150"/>
            <a:ext cx="4520400" cy="23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b="0" i="0" lang="en" sz="12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Доступ лиц с инвалидностью к информационно-библиотечным услугам: подходы, принципы и решения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Обеспечение доступа пользователям с инвалидностью к современным информационным технологиям: ассистивные средства в оказании информационно-библиотечных услуг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Репрезентация людей с инвалидностью в публичном поле и медиа: как этично говорить и писать об инвалидности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g19d0aa5dbd3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1" name="Google Shape;471;g19d0aa5dbd3_0_13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472" name="Google Shape;472;g19d0aa5dbd3_0_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3" name="Google Shape;473;g19d0aa5dbd3_0_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4" name="Google Shape;474;g19d0aa5dbd3_0_13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75" name="Google Shape;475;g19d0aa5dbd3_0_13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76" name="Google Shape;476;g19d0aa5dbd3_0_1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77" name="Google Shape;477;g19d0aa5dbd3_0_13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g19d0aa5dbd3_0_13"/>
          <p:cNvSpPr txBox="1"/>
          <p:nvPr/>
        </p:nvSpPr>
        <p:spPr>
          <a:xfrm>
            <a:off x="436825" y="1678475"/>
            <a:ext cx="42267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Улучшение доступности веб-ресурса подразумевает:</a:t>
            </a:r>
            <a:endParaRPr b="0" i="1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cнижение требований интерфейса к точности механических психомоторных действий;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исключение использование оптической мыши, т.е. доступность всего функционала с клавиатуры;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минимальное применение анимированных, «плавающих» кнопок и движущихся объектов.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19d0aa5dbd3_0_13"/>
          <p:cNvSpPr txBox="1"/>
          <p:nvPr/>
        </p:nvSpPr>
        <p:spPr>
          <a:xfrm>
            <a:off x="436825" y="782725"/>
            <a:ext cx="23388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Люди с моторными нарушениями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9d021f3ee0_0_322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5" name="Google Shape;485;g19d021f3ee0_0_3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g19d021f3ee0_0_322"/>
          <p:cNvSpPr txBox="1"/>
          <p:nvPr/>
        </p:nvSpPr>
        <p:spPr>
          <a:xfrm>
            <a:off x="436825" y="962350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зрению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87" name="Google Shape;487;g19d021f3ee0_0_3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g19d021f3ee0_0_3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9" name="Google Shape;489;g19d021f3ee0_0_32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90" name="Google Shape;490;g19d021f3ee0_0_322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91" name="Google Shape;491;g19d021f3ee0_0_32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2" name="Google Shape;492;g19d021f3ee0_0_322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19d021f3ee0_0_322"/>
          <p:cNvSpPr txBox="1"/>
          <p:nvPr/>
        </p:nvSpPr>
        <p:spPr>
          <a:xfrm>
            <a:off x="436825" y="1526138"/>
            <a:ext cx="3029100" cy="18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Ассистивные технологии: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программы чтения с экрана (восприятие через слух)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дисплеи Брайля  (тактильное восприятие)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4" name="Google Shape;494;g19d021f3ee0_0_3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19d021f3ee0_0_336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g19d021f3ee0_0_3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g19d021f3ee0_0_336"/>
          <p:cNvSpPr txBox="1"/>
          <p:nvPr/>
        </p:nvSpPr>
        <p:spPr>
          <a:xfrm>
            <a:off x="436825" y="888625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зрению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502" name="Google Shape;502;g19d021f3ee0_0_3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g19d021f3ee0_0_3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04" name="Google Shape;504;g19d021f3ee0_0_336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05" name="Google Shape;505;g19d021f3ee0_0_336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6" name="Google Shape;506;g19d021f3ee0_0_33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7" name="Google Shape;507;g19d021f3ee0_0_336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g19d021f3ee0_0_336"/>
          <p:cNvSpPr txBox="1"/>
          <p:nvPr/>
        </p:nvSpPr>
        <p:spPr>
          <a:xfrm>
            <a:off x="436825" y="1492150"/>
            <a:ext cx="3029100" cy="25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Функциональные ограничения: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вывод только текстовой информации;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последовательный характер доступа к получаемой информации;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●"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невозможность одномоментного обзора экрана компьютера.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9" name="Google Shape;509;g19d021f3ee0_0_33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Google Shape;514;g19d0aa5dbd3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5" name="Google Shape;515;g19d0aa5dbd3_0_5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516" name="Google Shape;516;g19d0aa5dbd3_0_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7" name="Google Shape;517;g19d0aa5dbd3_0_5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18" name="Google Shape;518;g19d0aa5dbd3_0_5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519" name="Google Shape;519;g19d0aa5dbd3_0_5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520" name="Google Shape;520;g19d0aa5dbd3_0_5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21" name="Google Shape;521;g19d0aa5dbd3_0_5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g19d0aa5dbd3_0_51"/>
          <p:cNvSpPr txBox="1"/>
          <p:nvPr/>
        </p:nvSpPr>
        <p:spPr>
          <a:xfrm>
            <a:off x="402675" y="1464975"/>
            <a:ext cx="4538100" cy="23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i="1" lang="en" sz="1300" u="none" cap="none" strike="noStrike">
                <a:solidFill>
                  <a:schemeClr val="dk1"/>
                </a:solidFill>
              </a:rPr>
              <a:t>Улучшение доступности веб-ресурса подразумевает:</a:t>
            </a:r>
            <a:endParaRPr i="1" sz="1300" u="none" cap="none" strike="noStrike">
              <a:solidFill>
                <a:schemeClr val="dk1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i="0" lang="en" sz="1300" u="none" cap="none" strike="noStrike">
                <a:solidFill>
                  <a:schemeClr val="dk1"/>
                </a:solidFill>
              </a:rPr>
              <a:t>Любая информация должна дублироваться в тексте.</a:t>
            </a:r>
            <a:endParaRPr i="0" sz="1300" u="none" cap="none" strike="noStrike">
              <a:solidFill>
                <a:schemeClr val="dk1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i="0" lang="en" sz="1300" u="none" cap="none" strike="noStrike">
                <a:solidFill>
                  <a:schemeClr val="dk1"/>
                </a:solidFill>
              </a:rPr>
              <a:t>Все элементы (поля форм, выпадающие меню, кнопки и др.) должны иметь текстовую подпись. </a:t>
            </a:r>
            <a:endParaRPr i="0" sz="1300" u="none" cap="none" strike="noStrike">
              <a:solidFill>
                <a:schemeClr val="dk1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i="0" lang="en" sz="1300" u="none" cap="none" strike="noStrike">
                <a:solidFill>
                  <a:schemeClr val="dk1"/>
                </a:solidFill>
              </a:rPr>
              <a:t>Визуальный CAPTCHA-тест должен иметь альтернативный вариант.</a:t>
            </a:r>
            <a:endParaRPr i="0" sz="1300" u="none" cap="none" strike="noStrike">
              <a:solidFill>
                <a:schemeClr val="dk1"/>
              </a:solidFill>
            </a:endParaRPr>
          </a:p>
          <a:p>
            <a:pPr indent="-3111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300"/>
              <a:buChar char="●"/>
            </a:pPr>
            <a:r>
              <a:rPr i="0" lang="en" sz="1300" u="none" cap="none" strike="noStrike">
                <a:solidFill>
                  <a:schemeClr val="dk1"/>
                </a:solidFill>
              </a:rPr>
              <a:t>Видеозаписи должны сопровождаться текстовым транскриптом.</a:t>
            </a:r>
            <a:endParaRPr i="0" sz="1300" u="none" cap="none" strike="noStrike">
              <a:solidFill>
                <a:schemeClr val="dk1"/>
              </a:solidFill>
            </a:endParaRPr>
          </a:p>
        </p:txBody>
      </p:sp>
      <p:sp>
        <p:nvSpPr>
          <p:cNvPr id="523" name="Google Shape;523;g19d0aa5dbd3_0_51"/>
          <p:cNvSpPr txBox="1"/>
          <p:nvPr/>
        </p:nvSpPr>
        <p:spPr>
          <a:xfrm>
            <a:off x="436825" y="878788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зрению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19d0aa5dbd3_0_63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9" name="Google Shape;529;g19d0aa5dbd3_0_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g19d0aa5dbd3_0_63"/>
          <p:cNvSpPr txBox="1"/>
          <p:nvPr/>
        </p:nvSpPr>
        <p:spPr>
          <a:xfrm>
            <a:off x="436825" y="720188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слуху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531" name="Google Shape;531;g19d0aa5dbd3_0_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g19d0aa5dbd3_0_6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3" name="Google Shape;533;g19d0aa5dbd3_0_63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34" name="Google Shape;534;g19d0aa5dbd3_0_6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5" name="Google Shape;535;g19d0aa5dbd3_0_6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36" name="Google Shape;536;g19d0aa5dbd3_0_6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g19d0aa5dbd3_0_63"/>
          <p:cNvSpPr txBox="1"/>
          <p:nvPr/>
        </p:nvSpPr>
        <p:spPr>
          <a:xfrm>
            <a:off x="436825" y="1210375"/>
            <a:ext cx="3184800" cy="26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Рекомендуются: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Наполнять веб-ресурс информативными изображениями, фотографиями, схемами, пиктограммами.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Сопровождать информацию переводом на жестовый язык или субтитрами.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Писать в краткой, логичной, легко воспринимаемой форме, без сложных понятий и словосочетаний.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8" name="Google Shape;538;g19d0aa5dbd3_0_6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19d0aa5dbd3_0_77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4" name="Google Shape;544;g19d0aa5dbd3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g19d0aa5dbd3_0_77"/>
          <p:cNvSpPr txBox="1"/>
          <p:nvPr/>
        </p:nvSpPr>
        <p:spPr>
          <a:xfrm>
            <a:off x="436825" y="617625"/>
            <a:ext cx="31029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Люди с когнитивными нарушениями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546" name="Google Shape;546;g19d0aa5dbd3_0_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g19d0aa5dbd3_0_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8" name="Google Shape;548;g19d0aa5dbd3_0_7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49" name="Google Shape;549;g19d0aa5dbd3_0_77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50" name="Google Shape;550;g19d0aa5dbd3_0_7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1" name="Google Shape;551;g19d0aa5dbd3_0_7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g19d0aa5dbd3_0_77"/>
          <p:cNvSpPr txBox="1"/>
          <p:nvPr/>
        </p:nvSpPr>
        <p:spPr>
          <a:xfrm>
            <a:off x="436825" y="1486875"/>
            <a:ext cx="3217500" cy="26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Рекомендуется: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Использовать подробные, однозначно понимаемые инструкции. 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Пошагово иллюстрировать алгоритм требующихся действий.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Использовать скриншоты, дополненные простыми и понятными комментариями.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Избегать сложных и длинных слов, редко используемой лексики, «изощренных» синтаксических конструкций.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3" name="Google Shape;553;g19d0aa5dbd3_0_7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Google Shape;558;g19d0aa5dbd3_0_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g19d0aa5dbd3_0_91"/>
          <p:cNvSpPr txBox="1"/>
          <p:nvPr/>
        </p:nvSpPr>
        <p:spPr>
          <a:xfrm>
            <a:off x="410875" y="995625"/>
            <a:ext cx="38745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Контроль уровня доступности 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560" name="Google Shape;560;g19d0aa5dbd3_0_9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561" name="Google Shape;561;g19d0aa5dbd3_0_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2" name="Google Shape;562;g19d0aa5dbd3_0_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63" name="Google Shape;563;g19d0aa5dbd3_0_9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564" name="Google Shape;564;g19d0aa5dbd3_0_9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565" name="Google Shape;565;g19d0aa5dbd3_0_9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66" name="Google Shape;566;g19d0aa5dbd3_0_9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19d0aa5dbd3_0_91"/>
          <p:cNvSpPr txBox="1"/>
          <p:nvPr/>
        </p:nvSpPr>
        <p:spPr>
          <a:xfrm>
            <a:off x="410875" y="1474425"/>
            <a:ext cx="4464300" cy="24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</a:rPr>
              <a:t>Периодическое тестирование веб-ресурса </a:t>
            </a: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ключевой инструмент контроля доступности.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оценки доступности веб-сайтов обычно применяются три вида тестирования. 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привлечением специалиста без нарушений здоровья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привлечением пользователя с инвалидностью в качестве тестировщика.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80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b="0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Автоматизированное тестирование с помощью специального ПО.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2" name="Google Shape;572;g1a4a4617e12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g1a4a4617e12_0_0"/>
          <p:cNvSpPr txBox="1"/>
          <p:nvPr>
            <p:ph type="title"/>
          </p:nvPr>
        </p:nvSpPr>
        <p:spPr>
          <a:xfrm>
            <a:off x="436825" y="571813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Спасибо за внимание!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574" name="Google Shape;574;g1a4a4617e12_0_0"/>
          <p:cNvSpPr txBox="1"/>
          <p:nvPr/>
        </p:nvSpPr>
        <p:spPr>
          <a:xfrm>
            <a:off x="499500" y="2719313"/>
            <a:ext cx="5793300" cy="7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E-mail: ziyat.abdykaimov@nu.edu.kz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Тел: +7 (7172) 70-92-01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FB: </a:t>
            </a:r>
            <a:r>
              <a:rPr b="0" i="0" lang="en" sz="11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https://www.facebook.com/ziyat.abdykaimov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5" name="Google Shape;575;g1a4a4617e12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576" name="Google Shape;576;g1a4a4617e12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7" name="Google Shape;577;g1a4a4617e12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78" name="Google Shape;578;g1a4a4617e12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579" name="Google Shape;579;g1a4a4617e12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580" name="Google Shape;580;g1a4a4617e12_0_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581" name="Google Shape;581;g1a4a4617e12_0_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2" name="Google Shape;582;g1a4a4617e12_0_0"/>
          <p:cNvPicPr preferRelativeResize="0"/>
          <p:nvPr/>
        </p:nvPicPr>
        <p:blipFill rotWithShape="1">
          <a:blip r:embed="rId8">
            <a:alphaModFix/>
          </a:blip>
          <a:srcRect b="27635" l="0" r="0" t="5613"/>
          <a:stretch/>
        </p:blipFill>
        <p:spPr>
          <a:xfrm>
            <a:off x="499488" y="1169920"/>
            <a:ext cx="1290817" cy="1290819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g1a4a4617e12_0_0"/>
          <p:cNvSpPr txBox="1"/>
          <p:nvPr/>
        </p:nvSpPr>
        <p:spPr>
          <a:xfrm>
            <a:off x="499500" y="3668700"/>
            <a:ext cx="23190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Источники изображений: </a:t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9"/>
              </a:rPr>
              <a:t>www.freepik.com</a:t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u="sng">
                <a:solidFill>
                  <a:schemeClr val="hlink"/>
                </a:solidFill>
                <a:hlinkClick r:id="rId10"/>
              </a:rPr>
              <a:t>www.canva.com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g19c40583980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19c40583980_0_2"/>
          <p:cNvSpPr txBox="1"/>
          <p:nvPr/>
        </p:nvSpPr>
        <p:spPr>
          <a:xfrm>
            <a:off x="436825" y="103552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Тема 1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09" name="Google Shape;209;g19c40583980_0_2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10" name="Google Shape;210;g19c40583980_0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g19c40583980_0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2" name="Google Shape;212;g19c40583980_0_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13" name="Google Shape;213;g19c40583980_0_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14" name="Google Shape;214;g19c40583980_0_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15" name="Google Shape;215;g19c40583980_0_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19c40583980_0_2"/>
          <p:cNvSpPr txBox="1"/>
          <p:nvPr/>
        </p:nvSpPr>
        <p:spPr>
          <a:xfrm>
            <a:off x="436825" y="1610500"/>
            <a:ext cx="3848400" cy="10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Prata"/>
                <a:ea typeface="Prata"/>
                <a:cs typeface="Prata"/>
                <a:sym typeface="Prata"/>
              </a:rPr>
              <a:t>Доступ лиц с инвалидностью к информационно-библиотечным услугам: подходы, принципы и решения</a:t>
            </a:r>
            <a:endParaRPr b="0" i="0" sz="16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g12f5016e17f_0_4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12f5016e17f_0_4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3" name="Google Shape;223;g12f5016e17f_0_44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24" name="Google Shape;224;g12f5016e17f_0_44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5" name="Google Shape;225;g12f5016e17f_0_4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6" name="Google Shape;226;g12f5016e17f_0_44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12f5016e17f_0_440"/>
          <p:cNvSpPr txBox="1"/>
          <p:nvPr>
            <p:ph idx="4294967295" type="title"/>
          </p:nvPr>
        </p:nvSpPr>
        <p:spPr>
          <a:xfrm>
            <a:off x="436826" y="609900"/>
            <a:ext cx="52623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SzPts val="600"/>
              <a:buNone/>
            </a:pPr>
            <a:r>
              <a:rPr lang="en" sz="1800">
                <a:solidFill>
                  <a:schemeClr val="dk2"/>
                </a:solidFill>
              </a:rPr>
              <a:t>Информационные потребности ЛсИ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8" name="Google Shape;228;g12f5016e17f_0_440"/>
          <p:cNvSpPr txBox="1"/>
          <p:nvPr/>
        </p:nvSpPr>
        <p:spPr>
          <a:xfrm>
            <a:off x="436825" y="1204425"/>
            <a:ext cx="77436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Потребности ЛсИ ≠ пандусы, подъемники, поручни.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12f5016e17f_0_440"/>
          <p:cNvSpPr txBox="1"/>
          <p:nvPr/>
        </p:nvSpPr>
        <p:spPr>
          <a:xfrm>
            <a:off x="299500" y="3678613"/>
            <a:ext cx="15729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Информации и контенту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30" name="Google Shape;230;g12f5016e17f_0_440"/>
          <p:cNvSpPr txBox="1"/>
          <p:nvPr/>
        </p:nvSpPr>
        <p:spPr>
          <a:xfrm>
            <a:off x="2047375" y="3678613"/>
            <a:ext cx="15333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Технологиям и товарам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31" name="Google Shape;231;g12f5016e17f_0_440"/>
          <p:cNvSpPr txBox="1"/>
          <p:nvPr/>
        </p:nvSpPr>
        <p:spPr>
          <a:xfrm>
            <a:off x="3911350" y="3678613"/>
            <a:ext cx="14145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Услугам онлайн и оффлайн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32" name="Google Shape;232;g12f5016e17f_0_440"/>
          <p:cNvSpPr txBox="1"/>
          <p:nvPr/>
        </p:nvSpPr>
        <p:spPr>
          <a:xfrm>
            <a:off x="5555738" y="3678613"/>
            <a:ext cx="14949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Культурным артефактам 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33" name="Google Shape;233;g12f5016e17f_0_440"/>
          <p:cNvSpPr txBox="1"/>
          <p:nvPr/>
        </p:nvSpPr>
        <p:spPr>
          <a:xfrm>
            <a:off x="7141250" y="3678613"/>
            <a:ext cx="14949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Ресурсам и фондам библиотек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pic>
        <p:nvPicPr>
          <p:cNvPr id="234" name="Google Shape;234;g12f5016e17f_0_4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0538" y="213069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g12f5016e17f_0_44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68613" y="213069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2f5016e17f_0_4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73188" y="213069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g12f5016e17f_0_44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657788" y="213069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g12f5016e17f_0_44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243288" y="2130695"/>
            <a:ext cx="1290819" cy="129081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12f5016e17f_0_440"/>
          <p:cNvSpPr txBox="1"/>
          <p:nvPr/>
        </p:nvSpPr>
        <p:spPr>
          <a:xfrm>
            <a:off x="436825" y="1572450"/>
            <a:ext cx="7743600" cy="1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Как обеспечить доступ ЛсИ к:</a:t>
            </a:r>
            <a:endParaRPr b="0" i="0" sz="1200" u="none" cap="none" strike="noStrik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19d021f3ee0_0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g19d021f3ee0_0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6" name="Google Shape;246;g19d021f3ee0_0_2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47" name="Google Shape;247;g19d021f3ee0_0_27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48" name="Google Shape;248;g19d021f3ee0_0_2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9" name="Google Shape;249;g19d021f3ee0_0_27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19d021f3ee0_0_27"/>
          <p:cNvSpPr txBox="1"/>
          <p:nvPr>
            <p:ph idx="4294967295" type="title"/>
          </p:nvPr>
        </p:nvSpPr>
        <p:spPr>
          <a:xfrm>
            <a:off x="436825" y="817350"/>
            <a:ext cx="61425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SzPts val="600"/>
              <a:buNone/>
            </a:pPr>
            <a:r>
              <a:rPr lang="en" sz="1800">
                <a:solidFill>
                  <a:schemeClr val="dk2"/>
                </a:solidFill>
              </a:rPr>
              <a:t>Обеспечение доступности библиотек для ЛсИ: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51" name="Google Shape;251;g19d021f3ee0_0_27"/>
          <p:cNvSpPr txBox="1"/>
          <p:nvPr/>
        </p:nvSpPr>
        <p:spPr>
          <a:xfrm>
            <a:off x="442575" y="1448625"/>
            <a:ext cx="77436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Общие требования и критерии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19d021f3ee0_0_27"/>
          <p:cNvSpPr txBox="1"/>
          <p:nvPr/>
        </p:nvSpPr>
        <p:spPr>
          <a:xfrm>
            <a:off x="897625" y="3715863"/>
            <a:ext cx="15729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Доступность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53" name="Google Shape;253;g19d021f3ee0_0_27"/>
          <p:cNvSpPr txBox="1"/>
          <p:nvPr/>
        </p:nvSpPr>
        <p:spPr>
          <a:xfrm>
            <a:off x="2645500" y="3715863"/>
            <a:ext cx="1533300" cy="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Безопасность</a:t>
            </a:r>
            <a:endParaRPr i="0" sz="1200" u="none" cap="none" strike="noStrike">
              <a:solidFill>
                <a:schemeClr val="dk1"/>
              </a:solidFill>
            </a:endParaRPr>
          </a:p>
        </p:txBody>
      </p:sp>
      <p:sp>
        <p:nvSpPr>
          <p:cNvPr id="254" name="Google Shape;254;g19d021f3ee0_0_27"/>
          <p:cNvSpPr txBox="1"/>
          <p:nvPr/>
        </p:nvSpPr>
        <p:spPr>
          <a:xfrm>
            <a:off x="4509475" y="3715863"/>
            <a:ext cx="1414500" cy="5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Информативность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g19d021f3ee0_0_27"/>
          <p:cNvSpPr txBox="1"/>
          <p:nvPr/>
        </p:nvSpPr>
        <p:spPr>
          <a:xfrm>
            <a:off x="6153863" y="3715863"/>
            <a:ext cx="1494900" cy="5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0" lang="en" sz="1200" u="none" cap="none" strike="noStrike">
                <a:solidFill>
                  <a:schemeClr val="dk1"/>
                </a:solidFill>
              </a:rPr>
              <a:t>Комфортность</a:t>
            </a:r>
            <a:endParaRPr i="0" sz="1200" u="none" cap="none" strike="noStrike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g19d021f3ee0_0_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38663" y="216794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19d021f3ee0_0_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66738" y="216794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g19d021f3ee0_0_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571313" y="2167945"/>
            <a:ext cx="1290819" cy="1290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g19d021f3ee0_0_2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255913" y="2167945"/>
            <a:ext cx="1290819" cy="1290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6dae1431bf_0_30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g16dae1431bf_0_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16dae1431bf_0_30"/>
          <p:cNvSpPr txBox="1"/>
          <p:nvPr/>
        </p:nvSpPr>
        <p:spPr>
          <a:xfrm>
            <a:off x="436825" y="778050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Доступность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67" name="Google Shape;267;g16dae1431bf_0_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g16dae1431bf_0_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9" name="Google Shape;269;g16dae1431bf_0_3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70" name="Google Shape;270;g16dae1431bf_0_3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1" name="Google Shape;271;g16dae1431bf_0_3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2" name="Google Shape;272;g16dae1431bf_0_3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16dae1431bf_0_30"/>
          <p:cNvSpPr txBox="1"/>
          <p:nvPr/>
        </p:nvSpPr>
        <p:spPr>
          <a:xfrm>
            <a:off x="436825" y="1506150"/>
            <a:ext cx="2709600" cy="14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беспрепятственное получение информационно-библиотечных услуг и возможность перемещения по всем помещениям и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функциональным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зонам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Google Shape;274;g16dae1431bf_0_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9d021f3ee0_0_49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g19d021f3ee0_0_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g19d021f3ee0_0_49"/>
          <p:cNvSpPr txBox="1"/>
          <p:nvPr/>
        </p:nvSpPr>
        <p:spPr>
          <a:xfrm>
            <a:off x="436825" y="778050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Безопасность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82" name="Google Shape;282;g19d021f3ee0_0_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g19d021f3ee0_0_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4" name="Google Shape;284;g19d021f3ee0_0_49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85" name="Google Shape;285;g19d021f3ee0_0_49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6" name="Google Shape;286;g19d021f3ee0_0_4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7" name="Google Shape;287;g19d021f3ee0_0_49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19d021f3ee0_0_49"/>
          <p:cNvSpPr txBox="1"/>
          <p:nvPr/>
        </p:nvSpPr>
        <p:spPr>
          <a:xfrm>
            <a:off x="436825" y="1506150"/>
            <a:ext cx="2709600" cy="9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посещение библиотеки без риска быть травмированным либо нанести вред другим людям или имуществу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9" name="Google Shape;289;g19d021f3ee0_0_4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9d021f3ee0_0_63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g19d021f3ee0_0_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19d021f3ee0_0_63"/>
          <p:cNvSpPr txBox="1"/>
          <p:nvPr/>
        </p:nvSpPr>
        <p:spPr>
          <a:xfrm>
            <a:off x="436825" y="778050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Информативность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97" name="Google Shape;297;g19d021f3ee0_0_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19d021f3ee0_0_6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9" name="Google Shape;299;g19d021f3ee0_0_63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00" name="Google Shape;300;g19d021f3ee0_0_6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1" name="Google Shape;301;g19d021f3ee0_0_6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2" name="Google Shape;302;g19d021f3ee0_0_6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19d021f3ee0_0_63"/>
          <p:cNvSpPr txBox="1"/>
          <p:nvPr/>
        </p:nvSpPr>
        <p:spPr>
          <a:xfrm>
            <a:off x="436825" y="1506150"/>
            <a:ext cx="2709600" cy="9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возможность оперативного получения информации и соответствующего реагирования на нее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4" name="Google Shape;304;g19d021f3ee0_0_6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9d021f3ee0_0_77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g19d021f3ee0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g19d021f3ee0_0_77"/>
          <p:cNvSpPr txBox="1"/>
          <p:nvPr/>
        </p:nvSpPr>
        <p:spPr>
          <a:xfrm>
            <a:off x="436825" y="778050"/>
            <a:ext cx="23388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Комфортность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12" name="Google Shape;312;g19d021f3ee0_0_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19d021f3ee0_0_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4" name="Google Shape;314;g19d021f3ee0_0_7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15" name="Google Shape;315;g19d021f3ee0_0_77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16" name="Google Shape;316;g19d021f3ee0_0_7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7" name="Google Shape;317;g19d021f3ee0_0_7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19d021f3ee0_0_77"/>
          <p:cNvSpPr txBox="1"/>
          <p:nvPr/>
        </p:nvSpPr>
        <p:spPr>
          <a:xfrm>
            <a:off x="436825" y="1506150"/>
            <a:ext cx="27096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создание условий, требующих минимальных усилий и эмоциональных затрат со стороны целевых групп читателей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Google Shape;319;g19d021f3ee0_0_7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70751" y="-4350"/>
            <a:ext cx="2893223" cy="5143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