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82" r:id="rId2"/>
    <p:sldId id="316" r:id="rId3"/>
    <p:sldId id="325" r:id="rId4"/>
    <p:sldId id="326" r:id="rId5"/>
    <p:sldId id="327" r:id="rId6"/>
    <p:sldId id="334" r:id="rId7"/>
    <p:sldId id="328" r:id="rId8"/>
    <p:sldId id="336" r:id="rId9"/>
    <p:sldId id="329" r:id="rId10"/>
    <p:sldId id="335" r:id="rId11"/>
    <p:sldId id="332" r:id="rId12"/>
    <p:sldId id="315" r:id="rId13"/>
  </p:sldIdLst>
  <p:sldSz cx="9144000" cy="6858000" type="screen4x3"/>
  <p:notesSz cx="6797675" cy="992822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B533FF2F-E212-4AF5-BC7F-F213DA620ED1}">
          <p14:sldIdLst>
            <p14:sldId id="282"/>
            <p14:sldId id="316"/>
            <p14:sldId id="325"/>
            <p14:sldId id="326"/>
            <p14:sldId id="327"/>
            <p14:sldId id="334"/>
            <p14:sldId id="328"/>
            <p14:sldId id="336"/>
            <p14:sldId id="329"/>
            <p14:sldId id="335"/>
            <p14:sldId id="332"/>
            <p14:sldId id="315"/>
          </p14:sldIdLst>
        </p14:section>
        <p14:section name="Sekcja bez tytułu" id="{5196391C-3892-4F14-83E9-53B12A34C6B7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23E"/>
    <a:srgbClr val="014479"/>
    <a:srgbClr val="576F4D"/>
    <a:srgbClr val="0415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76" autoAdjust="0"/>
    <p:restoredTop sz="95062" autoAdjust="0"/>
  </p:normalViewPr>
  <p:slideViewPr>
    <p:cSldViewPr snapToGrid="0">
      <p:cViewPr varScale="1">
        <p:scale>
          <a:sx n="104" d="100"/>
          <a:sy n="104" d="100"/>
        </p:scale>
        <p:origin x="-6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62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99A75-401F-4E76-891A-7D36B130EC46}" type="datetimeFigureOut">
              <a:rPr lang="en-GB" smtClean="0"/>
              <a:t>29.09.2018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74115C-FC31-4EB6-8A1F-4B11C5CEE732}" type="slidenum">
              <a:rPr lang="en-GB" smtClean="0"/>
              <a:t>‹nr›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093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81FA4-3F87-4099-AB22-28976993CC33}" type="datetimeFigureOut">
              <a:rPr lang="en-GB" smtClean="0"/>
              <a:t>29.09.2018</a:t>
            </a:fld>
            <a:endParaRPr lang="en-GB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9AA8-5B96-4687-A43F-2565A0C1E73B}" type="slidenum">
              <a:rPr lang="en-GB" smtClean="0"/>
              <a:t>‹nr›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377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AB171-AB5D-489A-8980-2C3E83E8B58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002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 smtClean="0"/>
              <a:t>KLIKNIJ, ABY EDYTOWAĆ STYL WZORCA PODTYTUŁU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238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jedna lin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pl-PL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TYTUL –JEDNA LINIA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Clr>
                <a:schemeClr val="accent2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</a:defRPr>
            </a:lvl1pPr>
            <a:lvl2pPr marL="6858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20574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0FECCB-B19D-471E-8E5A-B2D9B7BD29E9}" type="slidenum">
              <a:rPr lang="pl-PL" smtClean="0"/>
              <a:pPr/>
              <a:t>‹nr›</a:t>
            </a:fld>
            <a:endParaRPr lang="pl-PL"/>
          </a:p>
        </p:txBody>
      </p:sp>
      <p:sp>
        <p:nvSpPr>
          <p:cNvPr id="7" name="Trójkąt prostokątny 6"/>
          <p:cNvSpPr/>
          <p:nvPr userDrawn="1"/>
        </p:nvSpPr>
        <p:spPr>
          <a:xfrm rot="5400000">
            <a:off x="-17420" y="891766"/>
            <a:ext cx="412835" cy="41283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62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ytuł DWIE 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pl-PL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TYTUL –DWIE DŁUUGIE</a:t>
            </a:r>
            <a:br>
              <a:rPr lang="pl-PL" dirty="0" smtClean="0"/>
            </a:br>
            <a:r>
              <a:rPr lang="pl-PL" dirty="0" smtClean="0"/>
              <a:t>LINIE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Clr>
                <a:schemeClr val="accent2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</a:defRPr>
            </a:lvl1pPr>
            <a:lvl2pPr marL="6858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20574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0FECCB-B19D-471E-8E5A-B2D9B7BD29E9}" type="slidenum">
              <a:rPr lang="pl-PL" smtClean="0"/>
              <a:pPr/>
              <a:t>‹nr›</a:t>
            </a:fld>
            <a:endParaRPr lang="pl-PL"/>
          </a:p>
        </p:txBody>
      </p:sp>
      <p:sp>
        <p:nvSpPr>
          <p:cNvPr id="7" name="Trójkąt prostokątny 6"/>
          <p:cNvSpPr/>
          <p:nvPr userDrawn="1"/>
        </p:nvSpPr>
        <p:spPr>
          <a:xfrm rot="5400000">
            <a:off x="-17420" y="615072"/>
            <a:ext cx="412835" cy="41283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014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ytuł -3 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pl-PL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TYTUL –DŁUUGIE</a:t>
            </a:r>
            <a:br>
              <a:rPr lang="pl-PL" dirty="0" smtClean="0"/>
            </a:br>
            <a:r>
              <a:rPr lang="pl-PL" dirty="0" smtClean="0"/>
              <a:t>LINIE TRZY LINIE</a:t>
            </a:r>
            <a:br>
              <a:rPr lang="pl-PL" dirty="0" smtClean="0"/>
            </a:br>
            <a:r>
              <a:rPr lang="pl-PL" dirty="0" smtClean="0"/>
              <a:t>BO TEŻ SIĘ CZASEM ZDAŻAJĄ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Clr>
                <a:schemeClr val="accent2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</a:defRPr>
            </a:lvl1pPr>
            <a:lvl2pPr marL="6858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20574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0FECCB-B19D-471E-8E5A-B2D9B7BD29E9}" type="slidenum">
              <a:rPr lang="pl-PL" smtClean="0"/>
              <a:pPr/>
              <a:t>‹nr›</a:t>
            </a:fld>
            <a:endParaRPr lang="pl-PL"/>
          </a:p>
        </p:txBody>
      </p:sp>
      <p:sp>
        <p:nvSpPr>
          <p:cNvPr id="7" name="Trójkąt prostokątny 6"/>
          <p:cNvSpPr/>
          <p:nvPr userDrawn="1"/>
        </p:nvSpPr>
        <p:spPr>
          <a:xfrm rot="5400000">
            <a:off x="-17420" y="419129"/>
            <a:ext cx="412835" cy="41283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536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djecie z prawe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1614262"/>
            <a:ext cx="3469821" cy="1325563"/>
          </a:xfrm>
        </p:spPr>
        <p:txBody>
          <a:bodyPr/>
          <a:lstStyle>
            <a:lvl1pPr>
              <a:defRPr lang="pl-PL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TYTUŁ </a:t>
            </a:r>
            <a:br>
              <a:rPr lang="pl-PL" dirty="0" smtClean="0"/>
            </a:br>
            <a:r>
              <a:rPr lang="pl-PL" dirty="0" smtClean="0"/>
              <a:t>DWIE LINIE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0FECCB-B19D-471E-8E5A-B2D9B7BD29E9}" type="slidenum">
              <a:rPr lang="pl-PL" smtClean="0"/>
              <a:pPr/>
              <a:t>‹nr›</a:t>
            </a:fld>
            <a:endParaRPr lang="pl-PL"/>
          </a:p>
        </p:txBody>
      </p:sp>
      <p:sp>
        <p:nvSpPr>
          <p:cNvPr id="7" name="Trójkąt prostokątny 6"/>
          <p:cNvSpPr/>
          <p:nvPr userDrawn="1"/>
        </p:nvSpPr>
        <p:spPr>
          <a:xfrm rot="16200000">
            <a:off x="4143290" y="6445165"/>
            <a:ext cx="412835" cy="41283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C000"/>
              </a:solidFill>
            </a:endParaRP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3"/>
          </p:nvPr>
        </p:nvSpPr>
        <p:spPr>
          <a:xfrm>
            <a:off x="628650" y="3453493"/>
            <a:ext cx="3469821" cy="251392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9" name="Symbol zastępczy obrazu 8"/>
          <p:cNvSpPr>
            <a:spLocks noGrp="1"/>
          </p:cNvSpPr>
          <p:nvPr>
            <p:ph type="pic" sz="quarter" idx="14"/>
          </p:nvPr>
        </p:nvSpPr>
        <p:spPr>
          <a:xfrm>
            <a:off x="4556125" y="0"/>
            <a:ext cx="4587875" cy="6858000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2491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djecie z lewe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obrazu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87875" cy="6858000"/>
          </a:xfrm>
        </p:spPr>
        <p:txBody>
          <a:bodyPr/>
          <a:lstStyle/>
          <a:p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43500" y="1614262"/>
            <a:ext cx="3469821" cy="1325563"/>
          </a:xfrm>
        </p:spPr>
        <p:txBody>
          <a:bodyPr/>
          <a:lstStyle>
            <a:lvl1pPr>
              <a:defRPr lang="pl-PL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TYTUŁ </a:t>
            </a:r>
            <a:br>
              <a:rPr lang="pl-PL" dirty="0" smtClean="0"/>
            </a:br>
            <a:r>
              <a:rPr lang="pl-PL" dirty="0" smtClean="0"/>
              <a:t>DWIE LINIE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0FECCB-B19D-471E-8E5A-B2D9B7BD29E9}" type="slidenum">
              <a:rPr lang="pl-PL" smtClean="0"/>
              <a:pPr/>
              <a:t>‹nr›</a:t>
            </a:fld>
            <a:endParaRPr lang="pl-PL"/>
          </a:p>
        </p:txBody>
      </p:sp>
      <p:sp>
        <p:nvSpPr>
          <p:cNvPr id="7" name="Trójkąt prostokątny 6"/>
          <p:cNvSpPr/>
          <p:nvPr userDrawn="1"/>
        </p:nvSpPr>
        <p:spPr>
          <a:xfrm rot="10800000">
            <a:off x="4190830" y="0"/>
            <a:ext cx="412835" cy="412835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C000"/>
              </a:solidFill>
            </a:endParaRP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3"/>
          </p:nvPr>
        </p:nvSpPr>
        <p:spPr>
          <a:xfrm>
            <a:off x="5143500" y="3453493"/>
            <a:ext cx="3469821" cy="251392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60810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7886700" cy="1325563"/>
          </a:xfrm>
        </p:spPr>
        <p:txBody>
          <a:bodyPr/>
          <a:lstStyle>
            <a:lvl1pPr>
              <a:defRPr lang="pl-PL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TYTUL –JEDNA LINIA</a:t>
            </a:r>
            <a:endParaRPr lang="en-US" dirty="0"/>
          </a:p>
        </p:txBody>
      </p:sp>
      <p:sp>
        <p:nvSpPr>
          <p:cNvPr id="9" name="Trójkąt prostokątny 8"/>
          <p:cNvSpPr/>
          <p:nvPr userDrawn="1"/>
        </p:nvSpPr>
        <p:spPr>
          <a:xfrm rot="5400000">
            <a:off x="-17420" y="891766"/>
            <a:ext cx="412835" cy="41283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C00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28649" y="1825625"/>
            <a:ext cx="3641271" cy="4351338"/>
          </a:xfrm>
        </p:spPr>
        <p:txBody>
          <a:bodyPr/>
          <a:lstStyle>
            <a:lvl1pPr marL="0" indent="0">
              <a:buClr>
                <a:schemeClr val="accent2"/>
              </a:buClr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tx1"/>
                </a:solidFill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20574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0" indent="0">
              <a:buClr>
                <a:schemeClr val="accent2"/>
              </a:buClr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tx1"/>
                </a:solidFill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2057400" indent="-22860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825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Trójkąt prostokątny 7"/>
          <p:cNvSpPr/>
          <p:nvPr/>
        </p:nvSpPr>
        <p:spPr>
          <a:xfrm rot="16200000">
            <a:off x="8566898" y="6293838"/>
            <a:ext cx="583352" cy="570853"/>
          </a:xfrm>
          <a:prstGeom prst="rtTriangle">
            <a:avLst/>
          </a:prstGeom>
          <a:solidFill>
            <a:srgbClr val="01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633" y="6407549"/>
            <a:ext cx="1018337" cy="426828"/>
          </a:xfrm>
          <a:prstGeom prst="rect">
            <a:avLst/>
          </a:prstGeom>
        </p:spPr>
      </p:pic>
      <p:sp>
        <p:nvSpPr>
          <p:cNvPr id="7" name="Trójkąt prostokątny 6"/>
          <p:cNvSpPr/>
          <p:nvPr userDrawn="1"/>
        </p:nvSpPr>
        <p:spPr>
          <a:xfrm rot="16200000">
            <a:off x="8566898" y="6293838"/>
            <a:ext cx="583352" cy="570853"/>
          </a:xfrm>
          <a:prstGeom prst="rtTriangle">
            <a:avLst/>
          </a:prstGeom>
          <a:solidFill>
            <a:srgbClr val="01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</p:spTree>
    <p:extLst>
      <p:ext uri="{BB962C8B-B14F-4D97-AF65-F5344CB8AC3E}">
        <p14:creationId xmlns:p14="http://schemas.microsoft.com/office/powerpoint/2010/main" val="270735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5" r:id="rId4"/>
    <p:sldLayoutId id="2147483686" r:id="rId5"/>
    <p:sldLayoutId id="2147483687" r:id="rId6"/>
    <p:sldLayoutId id="214748367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52" y="2301908"/>
            <a:ext cx="2695736" cy="1001793"/>
          </a:xfrm>
          <a:prstGeom prst="rect">
            <a:avLst/>
          </a:prstGeom>
        </p:spPr>
      </p:pic>
      <p:cxnSp>
        <p:nvCxnSpPr>
          <p:cNvPr id="9" name="Łącznik prosty 8"/>
          <p:cNvCxnSpPr/>
          <p:nvPr/>
        </p:nvCxnSpPr>
        <p:spPr>
          <a:xfrm>
            <a:off x="0" y="3552825"/>
            <a:ext cx="9172190" cy="106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095" y="0"/>
            <a:ext cx="4709565" cy="6858000"/>
          </a:xfrm>
          <a:prstGeom prst="rect">
            <a:avLst/>
          </a:prstGeom>
        </p:spPr>
      </p:pic>
      <p:sp>
        <p:nvSpPr>
          <p:cNvPr id="8" name="Trójkąt prostokątny 7"/>
          <p:cNvSpPr/>
          <p:nvPr/>
        </p:nvSpPr>
        <p:spPr>
          <a:xfrm rot="16200000">
            <a:off x="4027399" y="6299303"/>
            <a:ext cx="569343" cy="548050"/>
          </a:xfrm>
          <a:prstGeom prst="rt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/>
          </a:p>
        </p:txBody>
      </p:sp>
      <p:sp>
        <p:nvSpPr>
          <p:cNvPr id="11" name="Trójkąt prostokątny 10"/>
          <p:cNvSpPr/>
          <p:nvPr/>
        </p:nvSpPr>
        <p:spPr>
          <a:xfrm rot="5400000">
            <a:off x="-10647" y="10648"/>
            <a:ext cx="569343" cy="548050"/>
          </a:xfrm>
          <a:prstGeom prst="rtTriangle">
            <a:avLst/>
          </a:prstGeom>
          <a:solidFill>
            <a:srgbClr val="01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  <p:sp>
        <p:nvSpPr>
          <p:cNvPr id="2" name="Prostokąt 1"/>
          <p:cNvSpPr/>
          <p:nvPr/>
        </p:nvSpPr>
        <p:spPr>
          <a:xfrm>
            <a:off x="341947" y="3556685"/>
            <a:ext cx="424414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200" b="1" dirty="0" err="1"/>
              <a:t>Transition</a:t>
            </a:r>
            <a:r>
              <a:rPr lang="pl-PL" sz="2200" b="1" dirty="0"/>
              <a:t> from </a:t>
            </a:r>
            <a:endParaRPr lang="pl-PL" sz="2200" b="1" dirty="0" smtClean="0"/>
          </a:p>
          <a:p>
            <a:r>
              <a:rPr lang="pl-PL" sz="2200" b="1" dirty="0" err="1" smtClean="0"/>
              <a:t>autoritarian</a:t>
            </a:r>
            <a:r>
              <a:rPr lang="pl-PL" sz="2200" b="1" dirty="0" smtClean="0"/>
              <a:t> </a:t>
            </a:r>
            <a:r>
              <a:rPr lang="pl-PL" sz="2200" b="1" dirty="0"/>
              <a:t>regime </a:t>
            </a:r>
            <a:endParaRPr lang="pl-PL" sz="2200" b="1" dirty="0" smtClean="0"/>
          </a:p>
          <a:p>
            <a:r>
              <a:rPr lang="pl-PL" sz="2200" b="1" dirty="0" smtClean="0"/>
              <a:t>to </a:t>
            </a:r>
            <a:r>
              <a:rPr lang="pl-PL" sz="2200" b="1" dirty="0" err="1"/>
              <a:t>democracy</a:t>
            </a:r>
            <a:r>
              <a:rPr lang="pl-PL" sz="2200" b="1" dirty="0"/>
              <a:t>: </a:t>
            </a:r>
            <a:endParaRPr lang="pl-PL" sz="2200" dirty="0"/>
          </a:p>
          <a:p>
            <a:r>
              <a:rPr lang="pl-PL" sz="2200" b="1" dirty="0"/>
              <a:t>role of </a:t>
            </a:r>
            <a:r>
              <a:rPr lang="pl-PL" sz="2200" b="1" dirty="0" err="1"/>
              <a:t>local</a:t>
            </a:r>
            <a:r>
              <a:rPr lang="pl-PL" sz="2200" b="1" dirty="0"/>
              <a:t> </a:t>
            </a:r>
            <a:r>
              <a:rPr lang="pl-PL" sz="2200" b="1" dirty="0" err="1"/>
              <a:t>self-government</a:t>
            </a:r>
            <a:r>
              <a:rPr lang="pl-PL" sz="2200" b="1" dirty="0"/>
              <a:t>. </a:t>
            </a:r>
            <a:endParaRPr lang="pl-PL" sz="2200" dirty="0"/>
          </a:p>
          <a:p>
            <a:r>
              <a:rPr lang="pl-PL" sz="2200" b="1" dirty="0"/>
              <a:t>The </a:t>
            </a:r>
            <a:r>
              <a:rPr lang="pl-PL" sz="2200" b="1" dirty="0" err="1"/>
              <a:t>case</a:t>
            </a:r>
            <a:r>
              <a:rPr lang="pl-PL" sz="2200" b="1" dirty="0"/>
              <a:t> of Poland.</a:t>
            </a: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3292998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/>
              <a:t>Problems</a:t>
            </a:r>
            <a:r>
              <a:rPr lang="pl-PL" b="1" dirty="0" smtClean="0"/>
              <a:t> of </a:t>
            </a:r>
            <a:r>
              <a:rPr lang="pl-PL" b="1" dirty="0" err="1" smtClean="0"/>
              <a:t>Polish</a:t>
            </a:r>
            <a:r>
              <a:rPr lang="pl-PL" b="1" dirty="0" smtClean="0"/>
              <a:t> </a:t>
            </a:r>
            <a:r>
              <a:rPr lang="pl-PL" b="1" dirty="0" err="1" smtClean="0"/>
              <a:t>local</a:t>
            </a:r>
            <a:r>
              <a:rPr lang="pl-PL" b="1" dirty="0" smtClean="0"/>
              <a:t> </a:t>
            </a:r>
            <a:r>
              <a:rPr lang="pl-PL" b="1" dirty="0" err="1" smtClean="0"/>
              <a:t>government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practice of government administration indicates an instrumental approach to local governments - decentralization often means transferring tasks and problems without accompanying financial resources</a:t>
            </a:r>
            <a:r>
              <a:rPr lang="pl-PL" dirty="0"/>
              <a:t> </a:t>
            </a:r>
          </a:p>
          <a:p>
            <a:r>
              <a:rPr lang="en-GB" dirty="0"/>
              <a:t>Central administration has lost a large part of its competences and impact on current public affairs - tensions between the national and local government </a:t>
            </a:r>
            <a:endParaRPr lang="en-GB" dirty="0" smtClean="0"/>
          </a:p>
          <a:p>
            <a:r>
              <a:rPr lang="en-GB" dirty="0" smtClean="0"/>
              <a:t>Problems of local government’s competences and actions in imperious and non-imperious sphere (legal basis of LG’s actions)</a:t>
            </a:r>
            <a:endParaRPr lang="en-GB" dirty="0"/>
          </a:p>
          <a:p>
            <a:r>
              <a:rPr lang="en-GB" dirty="0"/>
              <a:t>Recentralization tendencies, growing after 2015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64699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Conclusions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42686" y="1001301"/>
            <a:ext cx="8229600" cy="5678113"/>
          </a:xfrm>
        </p:spPr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sz="2600" dirty="0" smtClean="0"/>
              <a:t>Polish </a:t>
            </a:r>
            <a:r>
              <a:rPr lang="en-GB" sz="2600" dirty="0" smtClean="0"/>
              <a:t>local government is the main functional component of a broad system of public administration, responsible for the vast majority of day-to-day public services</a:t>
            </a:r>
            <a:r>
              <a:rPr lang="pl-PL" sz="2600" dirty="0" smtClean="0">
                <a:effectLst/>
              </a:rPr>
              <a:t> </a:t>
            </a:r>
          </a:p>
          <a:p>
            <a:r>
              <a:rPr lang="en-GB" sz="2600" dirty="0" smtClean="0"/>
              <a:t>Decentralization served both as a tool for dismantling the communist state and as the foundation of broader state-building </a:t>
            </a:r>
            <a:r>
              <a:rPr lang="en-GB" sz="2600" dirty="0" smtClean="0"/>
              <a:t>strategy</a:t>
            </a:r>
          </a:p>
          <a:p>
            <a:r>
              <a:rPr lang="en-GB" sz="2600" dirty="0"/>
              <a:t>L</a:t>
            </a:r>
            <a:r>
              <a:rPr lang="en-GB" sz="2600" dirty="0" smtClean="0"/>
              <a:t>ocal government </a:t>
            </a:r>
            <a:r>
              <a:rPr lang="en-GB" sz="2600" dirty="0"/>
              <a:t>proved to be one of the main </a:t>
            </a:r>
            <a:r>
              <a:rPr lang="en-GB" sz="2600" dirty="0" smtClean="0"/>
              <a:t>factors </a:t>
            </a:r>
            <a:r>
              <a:rPr lang="en-GB" sz="2600" dirty="0"/>
              <a:t>in establishing a functioning democracy and </a:t>
            </a:r>
            <a:r>
              <a:rPr lang="en-GB" sz="2600" dirty="0" smtClean="0"/>
              <a:t>radically </a:t>
            </a:r>
            <a:r>
              <a:rPr lang="en-GB" sz="2600" dirty="0"/>
              <a:t>changed the system of the </a:t>
            </a:r>
            <a:r>
              <a:rPr lang="en-GB" sz="2600" dirty="0" smtClean="0"/>
              <a:t>state </a:t>
            </a:r>
          </a:p>
          <a:p>
            <a:r>
              <a:rPr lang="en-GB" sz="2600" dirty="0" smtClean="0"/>
              <a:t>LG remains </a:t>
            </a:r>
            <a:r>
              <a:rPr lang="en-GB" sz="2600" dirty="0"/>
              <a:t>a strong democratizing factor, despite growing recentralization </a:t>
            </a:r>
            <a:r>
              <a:rPr lang="en-GB" sz="2600" dirty="0" smtClean="0"/>
              <a:t>tendencies</a:t>
            </a:r>
            <a:endParaRPr lang="en-GB" sz="2600" dirty="0" smtClean="0"/>
          </a:p>
          <a:p>
            <a:r>
              <a:rPr lang="pl-PL" sz="2600" dirty="0" smtClean="0"/>
              <a:t>New </a:t>
            </a:r>
            <a:r>
              <a:rPr lang="pl-PL" sz="2600" dirty="0" err="1" smtClean="0"/>
              <a:t>challenges</a:t>
            </a:r>
            <a:r>
              <a:rPr lang="pl-PL" sz="2600" dirty="0" smtClean="0"/>
              <a:t>: </a:t>
            </a:r>
            <a:r>
              <a:rPr lang="pl-PL" sz="2600" dirty="0" err="1" smtClean="0"/>
              <a:t>leadership</a:t>
            </a:r>
            <a:r>
              <a:rPr lang="pl-PL" sz="2600" dirty="0" smtClean="0"/>
              <a:t> vs. </a:t>
            </a:r>
            <a:r>
              <a:rPr lang="pl-PL" sz="2600" dirty="0" err="1"/>
              <a:t>c</a:t>
            </a:r>
            <a:r>
              <a:rPr lang="pl-PL" sz="2600" dirty="0" err="1" smtClean="0"/>
              <a:t>ommunityship</a:t>
            </a:r>
            <a:r>
              <a:rPr lang="pl-PL" sz="2600" dirty="0" smtClean="0"/>
              <a:t>, </a:t>
            </a:r>
            <a:r>
              <a:rPr lang="pl-PL" sz="2600" dirty="0" err="1" smtClean="0"/>
              <a:t>stronger</a:t>
            </a:r>
            <a:r>
              <a:rPr lang="pl-PL" sz="2600" dirty="0" smtClean="0"/>
              <a:t> </a:t>
            </a:r>
            <a:r>
              <a:rPr lang="pl-PL" sz="2600" dirty="0" err="1" smtClean="0"/>
              <a:t>empowerment</a:t>
            </a:r>
            <a:r>
              <a:rPr lang="pl-PL" sz="2600" dirty="0" smtClean="0"/>
              <a:t> of </a:t>
            </a:r>
            <a:r>
              <a:rPr lang="pl-PL" sz="2600" dirty="0" err="1" smtClean="0"/>
              <a:t>local</a:t>
            </a:r>
            <a:r>
              <a:rPr lang="pl-PL" sz="2600" dirty="0" smtClean="0"/>
              <a:t> </a:t>
            </a:r>
            <a:r>
              <a:rPr lang="pl-PL" sz="2600" dirty="0" err="1" smtClean="0"/>
              <a:t>communities</a:t>
            </a:r>
            <a:r>
              <a:rPr lang="pl-PL" sz="2600" dirty="0" smtClean="0"/>
              <a:t> (</a:t>
            </a:r>
            <a:r>
              <a:rPr lang="pl-PL" sz="2600" dirty="0" err="1" smtClean="0"/>
              <a:t>evaluating</a:t>
            </a:r>
            <a:r>
              <a:rPr lang="pl-PL" sz="2600" dirty="0" smtClean="0"/>
              <a:t> the </a:t>
            </a:r>
            <a:r>
              <a:rPr lang="pl-PL" sz="2600" dirty="0" err="1" smtClean="0"/>
              <a:t>actions</a:t>
            </a:r>
            <a:r>
              <a:rPr lang="pl-PL" sz="2600" dirty="0" smtClean="0"/>
              <a:t> of LG), </a:t>
            </a:r>
            <a:r>
              <a:rPr lang="pl-PL" sz="2600" dirty="0" err="1" smtClean="0"/>
              <a:t>functional</a:t>
            </a:r>
            <a:r>
              <a:rPr lang="pl-PL" sz="2600" dirty="0" smtClean="0"/>
              <a:t> </a:t>
            </a:r>
            <a:r>
              <a:rPr lang="pl-PL" sz="2600" dirty="0" err="1" smtClean="0"/>
              <a:t>subregional</a:t>
            </a:r>
            <a:r>
              <a:rPr lang="pl-PL" sz="2600" dirty="0" smtClean="0"/>
              <a:t> </a:t>
            </a:r>
            <a:r>
              <a:rPr lang="pl-PL" sz="2600" dirty="0" err="1" smtClean="0"/>
              <a:t>level</a:t>
            </a:r>
            <a:r>
              <a:rPr lang="pl-PL" sz="2600" dirty="0" smtClean="0"/>
              <a:t>, </a:t>
            </a:r>
            <a:r>
              <a:rPr lang="pl-PL" sz="2600" dirty="0" err="1" smtClean="0"/>
              <a:t>fostering</a:t>
            </a:r>
            <a:r>
              <a:rPr lang="pl-PL" sz="2600" dirty="0" smtClean="0"/>
              <a:t> </a:t>
            </a:r>
            <a:r>
              <a:rPr lang="pl-PL" sz="2600" dirty="0" err="1" smtClean="0"/>
              <a:t>vertical</a:t>
            </a:r>
            <a:r>
              <a:rPr lang="pl-PL" sz="2600" dirty="0" smtClean="0"/>
              <a:t> and </a:t>
            </a:r>
            <a:r>
              <a:rPr lang="pl-PL" sz="2600" dirty="0" err="1" smtClean="0"/>
              <a:t>horizontal</a:t>
            </a:r>
            <a:r>
              <a:rPr lang="pl-PL" sz="2600" dirty="0" smtClean="0"/>
              <a:t> </a:t>
            </a:r>
            <a:r>
              <a:rPr lang="pl-PL" sz="2600" dirty="0" err="1" smtClean="0"/>
              <a:t>coperation</a:t>
            </a:r>
            <a:endParaRPr lang="pl-PL" sz="2600" dirty="0" smtClean="0">
              <a:effectLst/>
            </a:endParaRPr>
          </a:p>
          <a:p>
            <a:endParaRPr lang="pl-PL" dirty="0" smtClean="0">
              <a:effectLst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40580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4889338" y="2717781"/>
            <a:ext cx="4108623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ea typeface="Roboto Black" panose="02000000000000000000" pitchFamily="2" charset="0"/>
              </a:rPr>
              <a:t>UNIWERSYTET WARSZAWSKI</a:t>
            </a:r>
          </a:p>
          <a:p>
            <a:endParaRPr lang="pl-PL" sz="1100" dirty="0" smtClean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endParaRPr lang="pl-PL" sz="1100" dirty="0" smtClean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pl-PL" sz="16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Krakowskie Przedmieście 26/28</a:t>
            </a:r>
          </a:p>
          <a:p>
            <a:r>
              <a:rPr lang="pl-PL" sz="16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Warszawa </a:t>
            </a:r>
            <a:r>
              <a:rPr lang="pl-PL" sz="1600" dirty="0"/>
              <a:t>00-927</a:t>
            </a:r>
            <a:endParaRPr lang="pl-PL" sz="1600" dirty="0" smtClean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endParaRPr lang="pl-PL" sz="1100" dirty="0" smtClean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cxnSp>
        <p:nvCxnSpPr>
          <p:cNvPr id="9" name="Łącznik prosty 8"/>
          <p:cNvCxnSpPr/>
          <p:nvPr/>
        </p:nvCxnSpPr>
        <p:spPr>
          <a:xfrm flipV="1">
            <a:off x="4972465" y="3175765"/>
            <a:ext cx="2655916" cy="8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73" y="1580339"/>
            <a:ext cx="4196250" cy="29702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</p:pic>
      <p:sp>
        <p:nvSpPr>
          <p:cNvPr id="10" name="pole tekstowe 9"/>
          <p:cNvSpPr txBox="1"/>
          <p:nvPr/>
        </p:nvSpPr>
        <p:spPr>
          <a:xfrm>
            <a:off x="4889338" y="3859002"/>
            <a:ext cx="25250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600" dirty="0"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pl-PL" sz="1600" dirty="0">
                <a:latin typeface="Roboto Light" panose="02000000000000000000" pitchFamily="2" charset="0"/>
                <a:ea typeface="Roboto Light" panose="02000000000000000000" pitchFamily="2" charset="0"/>
              </a:rPr>
              <a:t>www.uw.edu.pl</a:t>
            </a:r>
          </a:p>
          <a:p>
            <a:endParaRPr lang="pl-PL" sz="1600" dirty="0"/>
          </a:p>
        </p:txBody>
      </p:sp>
      <p:sp>
        <p:nvSpPr>
          <p:cNvPr id="7" name="Trójkąt prostokątny 6"/>
          <p:cNvSpPr/>
          <p:nvPr/>
        </p:nvSpPr>
        <p:spPr>
          <a:xfrm rot="5400000">
            <a:off x="-4313" y="4311"/>
            <a:ext cx="569343" cy="560718"/>
          </a:xfrm>
          <a:prstGeom prst="rt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 dirty="0"/>
          </a:p>
        </p:txBody>
      </p:sp>
    </p:spTree>
    <p:extLst>
      <p:ext uri="{BB962C8B-B14F-4D97-AF65-F5344CB8AC3E}">
        <p14:creationId xmlns:p14="http://schemas.microsoft.com/office/powerpoint/2010/main" val="2802325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err="1" smtClean="0"/>
              <a:t>Structure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642460"/>
            <a:ext cx="7886700" cy="4646202"/>
          </a:xfrm>
        </p:spPr>
        <p:txBody>
          <a:bodyPr>
            <a:normAutofit/>
          </a:bodyPr>
          <a:lstStyle/>
          <a:p>
            <a:r>
              <a:rPr lang="en-GB" dirty="0"/>
              <a:t>Concept of decentralization</a:t>
            </a:r>
          </a:p>
          <a:p>
            <a:r>
              <a:rPr lang="en-GB" dirty="0"/>
              <a:t>Local government restoration and reform in Poland, the degree of local autonomy for the territorial </a:t>
            </a:r>
            <a:r>
              <a:rPr lang="en-GB" dirty="0" smtClean="0"/>
              <a:t>units </a:t>
            </a:r>
            <a:endParaRPr lang="en-GB" dirty="0"/>
          </a:p>
          <a:p>
            <a:r>
              <a:rPr lang="en-GB" dirty="0"/>
              <a:t>Practical aspects of local government’s functioning </a:t>
            </a:r>
            <a:r>
              <a:rPr lang="en-GB" dirty="0" smtClean="0"/>
              <a:t>-tensions </a:t>
            </a:r>
            <a:r>
              <a:rPr lang="en-GB" dirty="0"/>
              <a:t>between recentralization and local </a:t>
            </a:r>
            <a:r>
              <a:rPr lang="en-GB" dirty="0" smtClean="0"/>
              <a:t>autonomy </a:t>
            </a:r>
            <a:endParaRPr lang="en-GB" dirty="0"/>
          </a:p>
          <a:p>
            <a:r>
              <a:rPr lang="en-GB" dirty="0"/>
              <a:t>The main argument of the </a:t>
            </a:r>
            <a:r>
              <a:rPr lang="en-GB" dirty="0" smtClean="0"/>
              <a:t>paper: by </a:t>
            </a:r>
            <a:r>
              <a:rPr lang="en-GB" dirty="0"/>
              <a:t>restoration of local self-government in Poland it was possible to build and strengthen democratic regime on all – local, regional and national – levels.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3835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Decentralization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Understanding </a:t>
            </a:r>
            <a:r>
              <a:rPr lang="en-GB" dirty="0"/>
              <a:t>as the right </a:t>
            </a:r>
            <a:r>
              <a:rPr lang="en-GB" dirty="0" smtClean="0"/>
              <a:t>(and ability) of </a:t>
            </a:r>
            <a:r>
              <a:rPr lang="en-GB" dirty="0"/>
              <a:t>local communities to govern themselves (bottom-up approach</a:t>
            </a:r>
            <a:r>
              <a:rPr lang="en-GB" dirty="0" smtClean="0"/>
              <a:t>)</a:t>
            </a:r>
            <a:endParaRPr lang="pl-PL" dirty="0" smtClean="0">
              <a:effectLst/>
            </a:endParaRPr>
          </a:p>
          <a:p>
            <a:r>
              <a:rPr lang="en-GB" dirty="0" smtClean="0"/>
              <a:t>Local </a:t>
            </a:r>
            <a:r>
              <a:rPr lang="en-GB" dirty="0"/>
              <a:t>government is an emanation of the interests of these citizens - a public law corporation, that is, a public administration entity equipped with administrative </a:t>
            </a:r>
            <a:r>
              <a:rPr lang="en-GB" dirty="0" smtClean="0"/>
              <a:t>authority</a:t>
            </a:r>
          </a:p>
          <a:p>
            <a:r>
              <a:rPr lang="pl-PL" dirty="0"/>
              <a:t>O</a:t>
            </a:r>
            <a:r>
              <a:rPr lang="en-GB" dirty="0" err="1" smtClean="0"/>
              <a:t>bligation</a:t>
            </a:r>
            <a:r>
              <a:rPr lang="en-GB" dirty="0" smtClean="0"/>
              <a:t> </a:t>
            </a:r>
            <a:r>
              <a:rPr lang="en-GB" dirty="0"/>
              <a:t>to perform the delegated functions and the exclusive fulfilment of this </a:t>
            </a:r>
            <a:r>
              <a:rPr lang="en-GB" dirty="0" smtClean="0"/>
              <a:t>obligation </a:t>
            </a:r>
          </a:p>
          <a:p>
            <a:r>
              <a:rPr lang="en-GB" dirty="0" smtClean="0"/>
              <a:t>A</a:t>
            </a:r>
            <a:r>
              <a:rPr lang="en-GB" dirty="0" smtClean="0"/>
              <a:t>dditional guarantees </a:t>
            </a:r>
            <a:r>
              <a:rPr lang="en-GB" dirty="0"/>
              <a:t>by legal provisions that, apart from the designated scope of supervision, the state can not interfere with its activities</a:t>
            </a:r>
            <a:r>
              <a:rPr lang="pl-PL" dirty="0" smtClean="0">
                <a:effectLst/>
              </a:rPr>
              <a:t>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69922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Restoration and reform of Polish local </a:t>
            </a:r>
            <a:r>
              <a:rPr lang="en-GB" b="1" dirty="0" smtClean="0"/>
              <a:t>government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6437" y="1703514"/>
            <a:ext cx="7886700" cy="465841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 restoration of Polish local self-government in 1990 (and the deepening of decentralization in 1998) </a:t>
            </a:r>
            <a:r>
              <a:rPr lang="en-GB" dirty="0" smtClean="0"/>
              <a:t>after 40 years of non-existence</a:t>
            </a:r>
          </a:p>
          <a:p>
            <a:r>
              <a:rPr lang="pl-PL" dirty="0"/>
              <a:t>Move from </a:t>
            </a:r>
            <a:r>
              <a:rPr lang="pl-PL" dirty="0" err="1"/>
              <a:t>centralization</a:t>
            </a:r>
            <a:r>
              <a:rPr lang="pl-PL" dirty="0"/>
              <a:t> of </a:t>
            </a:r>
            <a:r>
              <a:rPr lang="pl-PL" dirty="0" err="1"/>
              <a:t>socialist</a:t>
            </a:r>
            <a:r>
              <a:rPr lang="pl-PL" dirty="0"/>
              <a:t> regime to </a:t>
            </a:r>
            <a:r>
              <a:rPr lang="pl-PL" dirty="0" err="1"/>
              <a:t>decentralization</a:t>
            </a:r>
            <a:r>
              <a:rPr lang="pl-PL" dirty="0"/>
              <a:t> and </a:t>
            </a:r>
            <a:r>
              <a:rPr lang="pl-PL" dirty="0" err="1"/>
              <a:t>distribution</a:t>
            </a:r>
            <a:r>
              <a:rPr lang="pl-PL" dirty="0"/>
              <a:t> of </a:t>
            </a:r>
            <a:r>
              <a:rPr lang="pl-PL" dirty="0" err="1"/>
              <a:t>powers</a:t>
            </a:r>
            <a:r>
              <a:rPr lang="pl-PL" dirty="0"/>
              <a:t> in </a:t>
            </a:r>
            <a:r>
              <a:rPr lang="pl-PL" dirty="0" err="1" smtClean="0"/>
              <a:t>democracy</a:t>
            </a:r>
            <a:endParaRPr lang="en-GB" dirty="0" smtClean="0"/>
          </a:p>
          <a:p>
            <a:r>
              <a:rPr lang="en-GB" dirty="0" smtClean="0"/>
              <a:t>Restitution </a:t>
            </a:r>
            <a:r>
              <a:rPr lang="en-GB" dirty="0"/>
              <a:t>of self-governing local government was one of the necessary conditions for restoring the democratic system in Poland and building a civil society</a:t>
            </a:r>
            <a:r>
              <a:rPr lang="pl-PL" dirty="0" smtClean="0">
                <a:effectLst/>
              </a:rPr>
              <a:t> </a:t>
            </a:r>
            <a:endParaRPr lang="pl-PL" dirty="0" smtClean="0">
              <a:effectLst/>
            </a:endParaRPr>
          </a:p>
          <a:p>
            <a:r>
              <a:rPr lang="pl-PL" dirty="0" smtClean="0"/>
              <a:t>Poland as a „champion of </a:t>
            </a:r>
            <a:r>
              <a:rPr lang="pl-PL" dirty="0" err="1" smtClean="0"/>
              <a:t>decentralization</a:t>
            </a:r>
            <a:r>
              <a:rPr lang="pl-PL" dirty="0" smtClean="0"/>
              <a:t>” in CEE – </a:t>
            </a:r>
            <a:r>
              <a:rPr lang="pl-PL" dirty="0" err="1" smtClean="0"/>
              <a:t>other</a:t>
            </a:r>
            <a:r>
              <a:rPr lang="pl-PL" dirty="0" smtClean="0"/>
              <a:t> </a:t>
            </a:r>
            <a:r>
              <a:rPr lang="pl-PL" dirty="0" err="1" smtClean="0"/>
              <a:t>countries</a:t>
            </a:r>
            <a:r>
              <a:rPr lang="pl-PL" dirty="0" smtClean="0"/>
              <a:t> </a:t>
            </a:r>
            <a:r>
              <a:rPr lang="pl-PL" dirty="0" err="1" smtClean="0"/>
              <a:t>rather</a:t>
            </a:r>
            <a:r>
              <a:rPr lang="pl-PL" dirty="0" smtClean="0"/>
              <a:t> </a:t>
            </a:r>
            <a:r>
              <a:rPr lang="pl-PL" dirty="0" err="1" smtClean="0"/>
              <a:t>superficial</a:t>
            </a:r>
            <a:r>
              <a:rPr lang="pl-PL" dirty="0" smtClean="0"/>
              <a:t> </a:t>
            </a:r>
            <a:r>
              <a:rPr lang="pl-PL" dirty="0" err="1" smtClean="0"/>
              <a:t>changes</a:t>
            </a:r>
            <a:r>
              <a:rPr lang="pl-PL" dirty="0" smtClean="0"/>
              <a:t> (</a:t>
            </a:r>
            <a:r>
              <a:rPr lang="pl-PL" dirty="0" err="1" smtClean="0"/>
              <a:t>Nordic</a:t>
            </a:r>
            <a:r>
              <a:rPr lang="pl-PL" dirty="0" smtClean="0"/>
              <a:t> </a:t>
            </a:r>
            <a:r>
              <a:rPr lang="pl-PL" dirty="0" err="1" smtClean="0"/>
              <a:t>countries</a:t>
            </a:r>
            <a:r>
              <a:rPr lang="pl-PL" dirty="0" smtClean="0"/>
              <a:t> as role </a:t>
            </a:r>
            <a:r>
              <a:rPr lang="pl-PL" dirty="0" err="1" smtClean="0"/>
              <a:t>models</a:t>
            </a:r>
            <a:r>
              <a:rPr lang="pl-PL" dirty="0" smtClean="0"/>
              <a:t>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61301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/>
              <a:t>Local</a:t>
            </a:r>
            <a:r>
              <a:rPr lang="pl-PL" b="1" dirty="0" smtClean="0"/>
              <a:t> </a:t>
            </a:r>
            <a:r>
              <a:rPr lang="pl-PL" b="1" dirty="0" err="1" smtClean="0"/>
              <a:t>government</a:t>
            </a:r>
            <a:r>
              <a:rPr lang="pl-PL" b="1" dirty="0" smtClean="0"/>
              <a:t> </a:t>
            </a:r>
            <a:r>
              <a:rPr lang="pl-PL" b="1" dirty="0" err="1" smtClean="0"/>
              <a:t>units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532561"/>
            <a:ext cx="7886700" cy="4351338"/>
          </a:xfrm>
        </p:spPr>
        <p:txBody>
          <a:bodyPr>
            <a:normAutofit lnSpcReduction="10000"/>
          </a:bodyPr>
          <a:lstStyle/>
          <a:p>
            <a:endParaRPr lang="pl-PL" dirty="0" smtClean="0"/>
          </a:p>
          <a:p>
            <a:r>
              <a:rPr lang="pl-PL" dirty="0" err="1" smtClean="0"/>
              <a:t>Structure</a:t>
            </a:r>
            <a:r>
              <a:rPr lang="pl-PL" dirty="0" smtClean="0"/>
              <a:t> </a:t>
            </a:r>
            <a:r>
              <a:rPr lang="pl-PL" dirty="0" smtClean="0"/>
              <a:t>of </a:t>
            </a:r>
            <a:r>
              <a:rPr lang="pl-PL" dirty="0" err="1" smtClean="0"/>
              <a:t>local</a:t>
            </a:r>
            <a:r>
              <a:rPr lang="pl-PL" dirty="0" smtClean="0"/>
              <a:t> </a:t>
            </a:r>
            <a:r>
              <a:rPr lang="pl-PL" dirty="0" err="1" smtClean="0"/>
              <a:t>government</a:t>
            </a:r>
            <a:r>
              <a:rPr lang="pl-PL" dirty="0" smtClean="0"/>
              <a:t>:</a:t>
            </a:r>
          </a:p>
          <a:p>
            <a:endParaRPr lang="pl-PL" dirty="0" smtClean="0"/>
          </a:p>
          <a:p>
            <a:pPr lvl="1"/>
            <a:r>
              <a:rPr lang="en-GB" dirty="0" smtClean="0"/>
              <a:t>communes </a:t>
            </a:r>
            <a:r>
              <a:rPr lang="en-GB" dirty="0"/>
              <a:t>(</a:t>
            </a:r>
            <a:r>
              <a:rPr lang="en-GB" i="1" dirty="0" err="1"/>
              <a:t>gmina</a:t>
            </a:r>
            <a:r>
              <a:rPr lang="en-GB" dirty="0" smtClean="0"/>
              <a:t>) – </a:t>
            </a:r>
            <a:r>
              <a:rPr lang="en-GB" dirty="0" smtClean="0"/>
              <a:t>2478</a:t>
            </a:r>
            <a:endParaRPr lang="en-GB" dirty="0" smtClean="0"/>
          </a:p>
          <a:p>
            <a:pPr lvl="1"/>
            <a:r>
              <a:rPr lang="en-GB" dirty="0" smtClean="0"/>
              <a:t>counties </a:t>
            </a:r>
            <a:r>
              <a:rPr lang="en-GB" dirty="0"/>
              <a:t>(</a:t>
            </a:r>
            <a:r>
              <a:rPr lang="en-GB" i="1" dirty="0" err="1"/>
              <a:t>powiat</a:t>
            </a:r>
            <a:r>
              <a:rPr lang="en-GB" i="1" dirty="0"/>
              <a:t>)</a:t>
            </a:r>
            <a:r>
              <a:rPr lang="en-GB" dirty="0"/>
              <a:t> </a:t>
            </a:r>
            <a:r>
              <a:rPr lang="en-GB" dirty="0" smtClean="0"/>
              <a:t>– 380</a:t>
            </a:r>
          </a:p>
          <a:p>
            <a:pPr lvl="1"/>
            <a:endParaRPr lang="en-GB" dirty="0" smtClean="0"/>
          </a:p>
          <a:p>
            <a:pPr lvl="1"/>
            <a:r>
              <a:rPr lang="en-GB" dirty="0" err="1"/>
              <a:t>v</a:t>
            </a:r>
            <a:r>
              <a:rPr lang="en-GB" dirty="0" err="1" smtClean="0"/>
              <a:t>oivodships</a:t>
            </a:r>
            <a:r>
              <a:rPr lang="en-GB" dirty="0" smtClean="0"/>
              <a:t>/regions (</a:t>
            </a:r>
            <a:r>
              <a:rPr lang="en-GB" i="1" dirty="0" err="1" smtClean="0"/>
              <a:t>województwo</a:t>
            </a:r>
            <a:r>
              <a:rPr lang="en-GB" i="1" dirty="0" smtClean="0"/>
              <a:t>)</a:t>
            </a:r>
            <a:r>
              <a:rPr lang="en-GB" dirty="0" smtClean="0"/>
              <a:t> – 16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Note: Poland </a:t>
            </a:r>
            <a:r>
              <a:rPr lang="en-GB" dirty="0"/>
              <a:t>is approximately 312,685 </a:t>
            </a:r>
            <a:r>
              <a:rPr lang="en-GB" dirty="0" err="1"/>
              <a:t>sq</a:t>
            </a:r>
            <a:r>
              <a:rPr lang="en-GB" dirty="0"/>
              <a:t> km, while Kazakhstan is approximately 2,724,900 </a:t>
            </a:r>
            <a:r>
              <a:rPr lang="en-GB" dirty="0" err="1"/>
              <a:t>sq</a:t>
            </a:r>
            <a:r>
              <a:rPr lang="en-GB" dirty="0"/>
              <a:t> </a:t>
            </a:r>
            <a:r>
              <a:rPr lang="en-GB" dirty="0" smtClean="0"/>
              <a:t>km</a:t>
            </a:r>
            <a:r>
              <a:rPr lang="en-GB" dirty="0"/>
              <a:t> 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(1/9 the size of Kazakhstan)</a:t>
            </a:r>
            <a:endParaRPr lang="en-GB" dirty="0" smtClean="0"/>
          </a:p>
          <a:p>
            <a:pPr lvl="1"/>
            <a:endParaRPr lang="pl-PL" dirty="0" smtClean="0"/>
          </a:p>
          <a:p>
            <a:pPr lvl="1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90723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/>
              <a:t>Poland – </a:t>
            </a:r>
            <a:r>
              <a:rPr lang="pl-PL" b="1" dirty="0" err="1" smtClean="0"/>
              <a:t>administrative</a:t>
            </a:r>
            <a:r>
              <a:rPr lang="pl-PL" b="1" dirty="0" smtClean="0"/>
              <a:t> </a:t>
            </a:r>
            <a:r>
              <a:rPr lang="pl-PL" b="1" dirty="0" err="1" smtClean="0"/>
              <a:t>division</a:t>
            </a:r>
            <a:endParaRPr lang="pl-PL" b="1" dirty="0"/>
          </a:p>
        </p:txBody>
      </p:sp>
      <p:pic>
        <p:nvPicPr>
          <p:cNvPr id="4" name="Symbol zastępczy zawartości 3" descr="mapa_administracyjna_polski_2018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9" b="109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2538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Constitutional framework of Polish local </a:t>
            </a:r>
            <a:r>
              <a:rPr lang="en-GB" b="1" dirty="0" smtClean="0"/>
              <a:t>government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600" dirty="0"/>
              <a:t>Constitution of April 2, 1997 devotes to the local government the whole Chapter VII (Articles 163-172) </a:t>
            </a:r>
            <a:endParaRPr lang="en-GB" sz="2600" dirty="0" smtClean="0"/>
          </a:p>
          <a:p>
            <a:r>
              <a:rPr lang="en-GB" sz="2600" dirty="0"/>
              <a:t>F</a:t>
            </a:r>
            <a:r>
              <a:rPr lang="en-GB" sz="2600" dirty="0" smtClean="0"/>
              <a:t>undamental articles </a:t>
            </a:r>
            <a:r>
              <a:rPr lang="en-GB" sz="2600" dirty="0"/>
              <a:t>15 and 16, 	</a:t>
            </a:r>
            <a:endParaRPr lang="en-GB" sz="2600" dirty="0" smtClean="0"/>
          </a:p>
          <a:p>
            <a:pPr lvl="1"/>
            <a:r>
              <a:rPr lang="en-GB" sz="2600" dirty="0" smtClean="0"/>
              <a:t>principle of decentralization of public authority, taking into account social, economic or cultural ties in territorial division, </a:t>
            </a:r>
          </a:p>
          <a:p>
            <a:pPr lvl="1"/>
            <a:r>
              <a:rPr lang="en-GB" sz="2600" dirty="0" smtClean="0"/>
              <a:t>creating </a:t>
            </a:r>
            <a:r>
              <a:rPr lang="en-GB" sz="2600" i="1" dirty="0" smtClean="0"/>
              <a:t>ex </a:t>
            </a:r>
            <a:r>
              <a:rPr lang="en-GB" sz="2600" i="1" dirty="0" err="1" smtClean="0"/>
              <a:t>lege</a:t>
            </a:r>
            <a:r>
              <a:rPr lang="en-GB" sz="2600" dirty="0" smtClean="0"/>
              <a:t> of the local government community by the population of the territorial units. 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L</a:t>
            </a:r>
            <a:r>
              <a:rPr lang="en-GB" sz="2600" dirty="0" smtClean="0"/>
              <a:t>ocal government participates in the exercise of public authority, and performs public tasks on its own behalf and on its own responsibility</a:t>
            </a:r>
            <a:r>
              <a:rPr lang="pl-PL" sz="2600" dirty="0" smtClean="0">
                <a:effectLst/>
              </a:rPr>
              <a:t> </a:t>
            </a:r>
            <a:r>
              <a:rPr lang="pl-PL" sz="2600" dirty="0" smtClean="0">
                <a:effectLst/>
              </a:rPr>
              <a:t>(</a:t>
            </a:r>
            <a:r>
              <a:rPr lang="pl-PL" sz="2600" dirty="0" err="1" smtClean="0">
                <a:effectLst/>
              </a:rPr>
              <a:t>financial</a:t>
            </a:r>
            <a:r>
              <a:rPr lang="pl-PL" sz="2600" dirty="0" smtClean="0">
                <a:effectLst/>
              </a:rPr>
              <a:t>, </a:t>
            </a:r>
            <a:r>
              <a:rPr lang="pl-PL" sz="2600" dirty="0" err="1" smtClean="0">
                <a:effectLst/>
              </a:rPr>
              <a:t>legal</a:t>
            </a:r>
            <a:r>
              <a:rPr lang="pl-PL" sz="2600" dirty="0" smtClean="0">
                <a:effectLst/>
              </a:rPr>
              <a:t> and </a:t>
            </a:r>
            <a:r>
              <a:rPr lang="pl-PL" sz="2600" dirty="0" err="1" smtClean="0">
                <a:effectLst/>
              </a:rPr>
              <a:t>decision-making</a:t>
            </a:r>
            <a:r>
              <a:rPr lang="pl-PL" sz="2600" dirty="0" smtClean="0">
                <a:effectLst/>
              </a:rPr>
              <a:t> </a:t>
            </a:r>
            <a:r>
              <a:rPr lang="pl-PL" sz="2600" dirty="0" err="1" smtClean="0">
                <a:effectLst/>
              </a:rPr>
              <a:t>autonomy</a:t>
            </a:r>
            <a:r>
              <a:rPr lang="pl-PL" sz="2600" dirty="0" smtClean="0">
                <a:effectLst/>
              </a:rPr>
              <a:t>)</a:t>
            </a:r>
            <a:endParaRPr lang="pl-PL" sz="2600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97725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/>
              <a:t>Features</a:t>
            </a:r>
            <a:r>
              <a:rPr lang="pl-PL" b="1" dirty="0" smtClean="0"/>
              <a:t> of </a:t>
            </a:r>
            <a:r>
              <a:rPr lang="pl-PL" b="1" dirty="0" err="1" smtClean="0"/>
              <a:t>Polish</a:t>
            </a:r>
            <a:r>
              <a:rPr lang="pl-PL" b="1" dirty="0" smtClean="0"/>
              <a:t> </a:t>
            </a:r>
            <a:r>
              <a:rPr lang="pl-PL" b="1" dirty="0" err="1" smtClean="0"/>
              <a:t>local</a:t>
            </a:r>
            <a:r>
              <a:rPr lang="pl-PL" b="1" dirty="0" smtClean="0"/>
              <a:t> </a:t>
            </a:r>
            <a:r>
              <a:rPr lang="pl-PL" b="1" dirty="0" err="1" smtClean="0"/>
              <a:t>government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dirty="0" smtClean="0"/>
              <a:t>Part of a </a:t>
            </a:r>
            <a:r>
              <a:rPr lang="pl-PL" dirty="0" err="1" smtClean="0"/>
              <a:t>broader</a:t>
            </a:r>
            <a:r>
              <a:rPr lang="pl-PL" dirty="0" smtClean="0"/>
              <a:t> </a:t>
            </a:r>
            <a:r>
              <a:rPr lang="pl-PL" dirty="0" err="1" smtClean="0"/>
              <a:t>state-building</a:t>
            </a:r>
            <a:r>
              <a:rPr lang="pl-PL" dirty="0" smtClean="0"/>
              <a:t> </a:t>
            </a:r>
            <a:r>
              <a:rPr lang="pl-PL" dirty="0" err="1" smtClean="0"/>
              <a:t>strategy</a:t>
            </a:r>
            <a:r>
              <a:rPr lang="pl-PL" dirty="0" smtClean="0"/>
              <a:t>, with </a:t>
            </a:r>
            <a:r>
              <a:rPr lang="pl-PL" dirty="0" err="1" smtClean="0"/>
              <a:t>purposeful</a:t>
            </a:r>
            <a:r>
              <a:rPr lang="pl-PL" dirty="0" smtClean="0"/>
              <a:t> </a:t>
            </a:r>
            <a:r>
              <a:rPr lang="pl-PL" dirty="0" err="1" smtClean="0"/>
              <a:t>division</a:t>
            </a:r>
            <a:r>
              <a:rPr lang="pl-PL" dirty="0" smtClean="0"/>
              <a:t> of </a:t>
            </a:r>
            <a:r>
              <a:rPr lang="pl-PL" dirty="0" err="1" smtClean="0"/>
              <a:t>powers</a:t>
            </a:r>
            <a:r>
              <a:rPr lang="pl-PL" dirty="0" smtClean="0"/>
              <a:t> </a:t>
            </a:r>
            <a:r>
              <a:rPr lang="pl-PL" dirty="0" err="1" smtClean="0"/>
              <a:t>between</a:t>
            </a:r>
            <a:r>
              <a:rPr lang="pl-PL" dirty="0" smtClean="0"/>
              <a:t> central and </a:t>
            </a:r>
            <a:r>
              <a:rPr lang="pl-PL" dirty="0" err="1" smtClean="0"/>
              <a:t>local</a:t>
            </a:r>
            <a:r>
              <a:rPr lang="pl-PL" dirty="0" smtClean="0"/>
              <a:t> </a:t>
            </a:r>
            <a:r>
              <a:rPr lang="pl-PL" dirty="0" err="1" smtClean="0"/>
              <a:t>government</a:t>
            </a:r>
            <a:endParaRPr lang="pl-PL" dirty="0" smtClean="0"/>
          </a:p>
          <a:p>
            <a:r>
              <a:rPr lang="pl-PL" dirty="0" err="1" smtClean="0"/>
              <a:t>Democratic</a:t>
            </a:r>
            <a:r>
              <a:rPr lang="pl-PL" dirty="0" smtClean="0"/>
              <a:t> </a:t>
            </a:r>
            <a:r>
              <a:rPr lang="pl-PL" dirty="0" err="1" smtClean="0"/>
              <a:t>mandate</a:t>
            </a:r>
            <a:r>
              <a:rPr lang="pl-PL" dirty="0" smtClean="0"/>
              <a:t> from popular </a:t>
            </a:r>
            <a:r>
              <a:rPr lang="pl-PL" dirty="0" err="1" smtClean="0"/>
              <a:t>vote</a:t>
            </a:r>
            <a:endParaRPr lang="pl-PL" dirty="0" smtClean="0"/>
          </a:p>
          <a:p>
            <a:r>
              <a:rPr lang="pl-PL" dirty="0" err="1" smtClean="0"/>
              <a:t>Legal</a:t>
            </a:r>
            <a:r>
              <a:rPr lang="pl-PL" dirty="0" smtClean="0"/>
              <a:t> </a:t>
            </a:r>
            <a:r>
              <a:rPr lang="pl-PL" dirty="0" err="1" smtClean="0"/>
              <a:t>identity</a:t>
            </a:r>
            <a:r>
              <a:rPr lang="pl-PL" dirty="0" smtClean="0"/>
              <a:t> and </a:t>
            </a:r>
            <a:r>
              <a:rPr lang="pl-PL" dirty="0" err="1" smtClean="0"/>
              <a:t>autonomy</a:t>
            </a:r>
            <a:r>
              <a:rPr lang="pl-PL" dirty="0" smtClean="0"/>
              <a:t> </a:t>
            </a:r>
            <a:r>
              <a:rPr lang="pl-PL" dirty="0" err="1" smtClean="0"/>
              <a:t>protected</a:t>
            </a:r>
            <a:r>
              <a:rPr lang="pl-PL" dirty="0" smtClean="0"/>
              <a:t> by the </a:t>
            </a:r>
            <a:r>
              <a:rPr lang="pl-PL" dirty="0" err="1" smtClean="0"/>
              <a:t>Constitution</a:t>
            </a:r>
            <a:endParaRPr lang="pl-PL" dirty="0" smtClean="0"/>
          </a:p>
          <a:p>
            <a:r>
              <a:rPr lang="pl-PL" dirty="0" smtClean="0"/>
              <a:t>Independent </a:t>
            </a:r>
            <a:r>
              <a:rPr lang="pl-PL" dirty="0" err="1"/>
              <a:t>b</a:t>
            </a:r>
            <a:r>
              <a:rPr lang="pl-PL" dirty="0" err="1" smtClean="0"/>
              <a:t>udget</a:t>
            </a:r>
            <a:r>
              <a:rPr lang="pl-PL" dirty="0" smtClean="0"/>
              <a:t> and </a:t>
            </a:r>
            <a:r>
              <a:rPr lang="pl-PL" dirty="0" err="1" smtClean="0"/>
              <a:t>own</a:t>
            </a:r>
            <a:r>
              <a:rPr lang="pl-PL" dirty="0" smtClean="0"/>
              <a:t> </a:t>
            </a:r>
            <a:r>
              <a:rPr lang="pl-PL" dirty="0" err="1" smtClean="0"/>
              <a:t>sources</a:t>
            </a:r>
            <a:r>
              <a:rPr lang="pl-PL" dirty="0" smtClean="0"/>
              <a:t> of </a:t>
            </a:r>
            <a:r>
              <a:rPr lang="pl-PL" dirty="0" err="1" smtClean="0"/>
              <a:t>income</a:t>
            </a:r>
            <a:r>
              <a:rPr lang="pl-PL" dirty="0" smtClean="0"/>
              <a:t> (</a:t>
            </a:r>
            <a:r>
              <a:rPr lang="pl-PL" dirty="0" err="1" smtClean="0"/>
              <a:t>local</a:t>
            </a:r>
            <a:r>
              <a:rPr lang="pl-PL" dirty="0" smtClean="0"/>
              <a:t> </a:t>
            </a:r>
            <a:r>
              <a:rPr lang="pl-PL" dirty="0" err="1" smtClean="0"/>
              <a:t>taxes</a:t>
            </a:r>
            <a:r>
              <a:rPr lang="pl-PL" dirty="0" smtClean="0"/>
              <a:t> and </a:t>
            </a:r>
            <a:r>
              <a:rPr lang="pl-PL" dirty="0" err="1" smtClean="0"/>
              <a:t>share</a:t>
            </a:r>
            <a:r>
              <a:rPr lang="pl-PL" dirty="0" smtClean="0"/>
              <a:t> in </a:t>
            </a:r>
            <a:r>
              <a:rPr lang="pl-PL" dirty="0" err="1" smtClean="0"/>
              <a:t>income</a:t>
            </a:r>
            <a:r>
              <a:rPr lang="pl-PL" dirty="0" smtClean="0"/>
              <a:t> </a:t>
            </a:r>
            <a:r>
              <a:rPr lang="pl-PL" dirty="0" err="1" smtClean="0"/>
              <a:t>taxes</a:t>
            </a:r>
            <a:r>
              <a:rPr lang="pl-PL" dirty="0" smtClean="0"/>
              <a:t>)</a:t>
            </a:r>
          </a:p>
          <a:p>
            <a:r>
              <a:rPr lang="pl-PL" dirty="0" err="1" smtClean="0"/>
              <a:t>Property</a:t>
            </a:r>
            <a:r>
              <a:rPr lang="pl-PL" dirty="0" smtClean="0"/>
              <a:t> </a:t>
            </a:r>
            <a:r>
              <a:rPr lang="pl-PL" dirty="0" err="1" smtClean="0"/>
              <a:t>rights</a:t>
            </a:r>
            <a:r>
              <a:rPr lang="pl-PL" dirty="0" smtClean="0"/>
              <a:t> (</a:t>
            </a:r>
            <a:r>
              <a:rPr lang="pl-PL" dirty="0" err="1" smtClean="0"/>
              <a:t>communal</a:t>
            </a:r>
            <a:r>
              <a:rPr lang="pl-PL" dirty="0" smtClean="0"/>
              <a:t> </a:t>
            </a:r>
            <a:r>
              <a:rPr lang="pl-PL" dirty="0" err="1" smtClean="0"/>
              <a:t>property</a:t>
            </a:r>
            <a:r>
              <a:rPr lang="pl-PL" dirty="0" smtClean="0"/>
              <a:t>)</a:t>
            </a:r>
          </a:p>
          <a:p>
            <a:r>
              <a:rPr lang="pl-PL" dirty="0" smtClean="0"/>
              <a:t>Control </a:t>
            </a:r>
            <a:r>
              <a:rPr lang="pl-PL" dirty="0" err="1" smtClean="0"/>
              <a:t>over</a:t>
            </a:r>
            <a:r>
              <a:rPr lang="pl-PL" dirty="0" smtClean="0"/>
              <a:t> </a:t>
            </a:r>
            <a:r>
              <a:rPr lang="pl-PL" dirty="0" err="1" smtClean="0"/>
              <a:t>personnel</a:t>
            </a:r>
            <a:r>
              <a:rPr lang="pl-PL" dirty="0" smtClean="0"/>
              <a:t> (</a:t>
            </a:r>
            <a:r>
              <a:rPr lang="pl-PL" dirty="0" err="1" smtClean="0"/>
              <a:t>local</a:t>
            </a:r>
            <a:r>
              <a:rPr lang="pl-PL" dirty="0" smtClean="0"/>
              <a:t> </a:t>
            </a:r>
            <a:r>
              <a:rPr lang="pl-PL" dirty="0" err="1" smtClean="0"/>
              <a:t>government</a:t>
            </a:r>
            <a:r>
              <a:rPr lang="pl-PL" dirty="0" smtClean="0"/>
              <a:t> </a:t>
            </a:r>
            <a:r>
              <a:rPr lang="pl-PL" dirty="0" err="1" smtClean="0"/>
              <a:t>officials</a:t>
            </a:r>
            <a:r>
              <a:rPr lang="pl-PL" dirty="0" smtClean="0"/>
              <a:t>)</a:t>
            </a:r>
          </a:p>
          <a:p>
            <a:r>
              <a:rPr lang="pl-PL" dirty="0" err="1" smtClean="0"/>
              <a:t>Substantive</a:t>
            </a:r>
            <a:r>
              <a:rPr lang="pl-PL" dirty="0" smtClean="0"/>
              <a:t> </a:t>
            </a:r>
            <a:r>
              <a:rPr lang="pl-PL" dirty="0" err="1" smtClean="0"/>
              <a:t>competences</a:t>
            </a:r>
            <a:r>
              <a:rPr lang="pl-PL" dirty="0" smtClean="0"/>
              <a:t> in the field of public services</a:t>
            </a:r>
          </a:p>
          <a:p>
            <a:r>
              <a:rPr lang="pl-PL" dirty="0" err="1" smtClean="0"/>
              <a:t>Strong</a:t>
            </a:r>
            <a:r>
              <a:rPr lang="pl-PL" dirty="0" smtClean="0"/>
              <a:t> one-</a:t>
            </a:r>
            <a:r>
              <a:rPr lang="pl-PL" dirty="0" err="1" smtClean="0"/>
              <a:t>man</a:t>
            </a:r>
            <a:r>
              <a:rPr lang="pl-PL" dirty="0" smtClean="0"/>
              <a:t> </a:t>
            </a:r>
            <a:r>
              <a:rPr lang="pl-PL" dirty="0" err="1" smtClean="0"/>
              <a:t>leadership</a:t>
            </a:r>
            <a:r>
              <a:rPr lang="pl-PL" dirty="0" smtClean="0"/>
              <a:t> of </a:t>
            </a:r>
            <a:r>
              <a:rPr lang="pl-PL" dirty="0" err="1" smtClean="0"/>
              <a:t>commune</a:t>
            </a:r>
            <a:r>
              <a:rPr lang="pl-PL" dirty="0" smtClean="0"/>
              <a:t> </a:t>
            </a:r>
            <a:r>
              <a:rPr lang="pl-PL" dirty="0" err="1" smtClean="0"/>
              <a:t>heads</a:t>
            </a:r>
            <a:r>
              <a:rPr lang="pl-PL" dirty="0" smtClean="0"/>
              <a:t>/</a:t>
            </a:r>
            <a:r>
              <a:rPr lang="pl-PL" dirty="0" err="1" smtClean="0"/>
              <a:t>mayors</a:t>
            </a:r>
            <a:r>
              <a:rPr lang="pl-PL" dirty="0" smtClean="0"/>
              <a:t>/</a:t>
            </a:r>
            <a:r>
              <a:rPr lang="pl-PL" dirty="0" err="1" smtClean="0"/>
              <a:t>city</a:t>
            </a:r>
            <a:r>
              <a:rPr lang="pl-PL" dirty="0" smtClean="0"/>
              <a:t> </a:t>
            </a:r>
            <a:r>
              <a:rPr lang="pl-PL" dirty="0" err="1" smtClean="0"/>
              <a:t>presidents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57895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The practice of Polish local government </a:t>
            </a:r>
            <a:r>
              <a:rPr lang="en-GB" b="1" dirty="0" smtClean="0"/>
              <a:t>functioning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functioning of local government can be considered one of the greatest successes of the Polish </a:t>
            </a:r>
            <a:r>
              <a:rPr lang="en-GB" dirty="0" smtClean="0"/>
              <a:t>transformation</a:t>
            </a:r>
          </a:p>
          <a:p>
            <a:r>
              <a:rPr lang="en-GB" dirty="0" smtClean="0"/>
              <a:t>Local government as the heart of functioning democracy – issues of trust, shared responsibilities, civic participation</a:t>
            </a:r>
          </a:p>
          <a:p>
            <a:r>
              <a:rPr lang="en-GB" dirty="0" smtClean="0"/>
              <a:t>Majority of public services and public affairs are local government’s responsibility </a:t>
            </a:r>
          </a:p>
          <a:p>
            <a:r>
              <a:rPr lang="en-GB" dirty="0" smtClean="0"/>
              <a:t>Accountability to local citizens (elections, referenda)</a:t>
            </a:r>
            <a:endParaRPr lang="en-GB" dirty="0" smtClean="0"/>
          </a:p>
          <a:p>
            <a:r>
              <a:rPr lang="en-GB" dirty="0"/>
              <a:t>N</a:t>
            </a:r>
            <a:r>
              <a:rPr lang="en-GB" dirty="0" smtClean="0"/>
              <a:t>arrow government’s supervision (only legal)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6759195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UW2017">
  <a:themeElements>
    <a:clrScheme name="Niestandardowy 4">
      <a:dk1>
        <a:srgbClr val="000000"/>
      </a:dk1>
      <a:lt1>
        <a:srgbClr val="FFFFFF"/>
      </a:lt1>
      <a:dk2>
        <a:srgbClr val="00447A"/>
      </a:dk2>
      <a:lt2>
        <a:srgbClr val="FFFFFF"/>
      </a:lt2>
      <a:accent1>
        <a:srgbClr val="0092CE"/>
      </a:accent1>
      <a:accent2>
        <a:srgbClr val="F9B531"/>
      </a:accent2>
      <a:accent3>
        <a:srgbClr val="C4D121"/>
      </a:accent3>
      <a:accent4>
        <a:srgbClr val="E76153"/>
      </a:accent4>
      <a:accent5>
        <a:srgbClr val="34BCE5"/>
      </a:accent5>
      <a:accent6>
        <a:srgbClr val="A6DBF4"/>
      </a:accent6>
      <a:hlink>
        <a:srgbClr val="00589B"/>
      </a:hlink>
      <a:folHlink>
        <a:srgbClr val="BFBFBF"/>
      </a:folHlink>
    </a:clrScheme>
    <a:fontScheme name="uw 2017-2020">
      <a:majorFont>
        <a:latin typeface="Roboto Medium"/>
        <a:ea typeface=""/>
        <a:cs typeface=""/>
      </a:majorFont>
      <a:minorFont>
        <a:latin typeface="Roboto Light"/>
        <a:ea typeface=""/>
        <a:cs typeface="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otywUW2017" id="{1B705226-CE0E-490F-AD80-E7EB2AE0513D}" vid="{0B81D375-18C1-427F-AEA0-73786F7E7E12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8793</TotalTime>
  <Words>724</Words>
  <Application>Microsoft Macintosh PowerPoint</Application>
  <PresentationFormat>Pokaz na ekranie (4:3)</PresentationFormat>
  <Paragraphs>73</Paragraphs>
  <Slides>12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MotywUW2017</vt:lpstr>
      <vt:lpstr>Prezentacja programu PowerPoint</vt:lpstr>
      <vt:lpstr>Structure</vt:lpstr>
      <vt:lpstr>Decentralization </vt:lpstr>
      <vt:lpstr>Restoration and reform of Polish local government</vt:lpstr>
      <vt:lpstr>Local government units</vt:lpstr>
      <vt:lpstr>Poland – administrative division</vt:lpstr>
      <vt:lpstr>Constitutional framework of Polish local government</vt:lpstr>
      <vt:lpstr>Features of Polish local government</vt:lpstr>
      <vt:lpstr>The practice of Polish local government functioning</vt:lpstr>
      <vt:lpstr>Problems of Polish local government</vt:lpstr>
      <vt:lpstr>Conclusions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Ania</dc:creator>
  <cp:lastModifiedBy>Jowanka Jakubek-Lalik</cp:lastModifiedBy>
  <cp:revision>226</cp:revision>
  <cp:lastPrinted>2018-07-09T08:18:03Z</cp:lastPrinted>
  <dcterms:created xsi:type="dcterms:W3CDTF">2017-02-20T13:47:12Z</dcterms:created>
  <dcterms:modified xsi:type="dcterms:W3CDTF">2018-10-01T16:05:05Z</dcterms:modified>
</cp:coreProperties>
</file>