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60" r:id="rId2"/>
    <p:sldId id="261" r:id="rId3"/>
    <p:sldId id="259" r:id="rId4"/>
    <p:sldId id="263" r:id="rId5"/>
    <p:sldId id="264" r:id="rId6"/>
    <p:sldId id="265" r:id="rId7"/>
    <p:sldId id="266" r:id="rId8"/>
    <p:sldId id="267" r:id="rId9"/>
    <p:sldId id="269" r:id="rId10"/>
    <p:sldId id="268" r:id="rId11"/>
    <p:sldId id="270" r:id="rId12"/>
    <p:sldId id="271" r:id="rId13"/>
    <p:sldId id="272" r:id="rId14"/>
    <p:sldId id="273" r:id="rId15"/>
    <p:sldId id="274" r:id="rId16"/>
    <p:sldId id="275" r:id="rId17"/>
    <p:sldId id="276" r:id="rId18"/>
    <p:sldId id="277" r:id="rId19"/>
    <p:sldId id="279" r:id="rId20"/>
    <p:sldId id="278" r:id="rId21"/>
    <p:sldId id="281" r:id="rId22"/>
    <p:sldId id="280"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5" roundtripDataSignature="AMtx7mhCbJ+RlA27jOsnN7y8E4nKoSmiT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7" autoAdjust="0"/>
  </p:normalViewPr>
  <p:slideViewPr>
    <p:cSldViewPr snapToGrid="0">
      <p:cViewPr varScale="1">
        <p:scale>
          <a:sx n="111" d="100"/>
          <a:sy n="111" d="100"/>
        </p:scale>
        <p:origin x="634"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5.png"/></Relationships>
</file>

<file path=ppt/diagrams/_rels/data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image" Target="../media/image69.png"/></Relationships>
</file>

<file path=ppt/diagrams/_rels/drawing2.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D54408-F734-471B-8D08-12C6D23F6E18}" type="doc">
      <dgm:prSet loTypeId="urn:microsoft.com/office/officeart/2008/layout/VerticalCurvedList" loCatId="list" qsTypeId="urn:microsoft.com/office/officeart/2005/8/quickstyle/simple3" qsCatId="simple" csTypeId="urn:microsoft.com/office/officeart/2005/8/colors/accent4_1" csCatId="accent4" phldr="1"/>
      <dgm:spPr/>
      <dgm:t>
        <a:bodyPr/>
        <a:lstStyle/>
        <a:p>
          <a:endParaRPr lang="en-US"/>
        </a:p>
      </dgm:t>
    </dgm:pt>
    <dgm:pt modelId="{1951BFBD-22E1-4BAB-8067-9C54D3CF8BF6}">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Introduction</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64E34950-3837-4993-81F1-1B660B3610E2}" type="parTrans" cxnId="{556107C7-D9EC-41BE-B820-0FDDBC8E8BE0}">
      <dgm:prSet/>
      <dgm:spPr/>
      <dgm:t>
        <a:bodyPr/>
        <a:lstStyle/>
        <a:p>
          <a:endParaRPr lang="en-US"/>
        </a:p>
      </dgm:t>
    </dgm:pt>
    <dgm:pt modelId="{96BEC272-5A07-47CA-9FDD-20861214A867}" type="sibTrans" cxnId="{556107C7-D9EC-41BE-B820-0FDDBC8E8BE0}">
      <dgm:prSet/>
      <dgm:spPr/>
      <dgm:t>
        <a:bodyPr/>
        <a:lstStyle/>
        <a:p>
          <a:endParaRPr lang="en-US"/>
        </a:p>
      </dgm:t>
    </dgm:pt>
    <dgm:pt modelId="{1FE9A50F-BEB2-4A11-82C6-E2CBA6F10552}">
      <dgm:prSet phldrT="[Text]" custT="1"/>
      <dgm:spPr/>
      <dgm:t>
        <a:bodyPr/>
        <a:lstStyle/>
        <a:p>
          <a:r>
            <a:rPr lang="en-US" sz="1100" dirty="0" smtClean="0">
              <a:solidFill>
                <a:schemeClr val="bg1"/>
              </a:solidFill>
              <a:latin typeface="Times New Roman" panose="02020603050405020304" pitchFamily="18" charset="0"/>
              <a:cs typeface="Times New Roman" panose="02020603050405020304" pitchFamily="18" charset="0"/>
            </a:rPr>
            <a:t>   Background</a:t>
          </a:r>
          <a:endParaRPr lang="en-US" sz="1100" dirty="0">
            <a:solidFill>
              <a:schemeClr val="bg1"/>
            </a:solidFill>
            <a:latin typeface="Times New Roman" panose="02020603050405020304" pitchFamily="18" charset="0"/>
            <a:cs typeface="Times New Roman" panose="02020603050405020304" pitchFamily="18" charset="0"/>
          </a:endParaRPr>
        </a:p>
      </dgm:t>
    </dgm:pt>
    <dgm:pt modelId="{DFDC3FAA-6ACD-452E-BF5E-AFC38B21F9C2}" type="parTrans" cxnId="{11CCCA05-2B72-4D57-824D-6D39EDE70A7A}">
      <dgm:prSet/>
      <dgm:spPr/>
      <dgm:t>
        <a:bodyPr/>
        <a:lstStyle/>
        <a:p>
          <a:endParaRPr lang="en-US"/>
        </a:p>
      </dgm:t>
    </dgm:pt>
    <dgm:pt modelId="{0D3AAFC0-C1E1-405A-B2FC-6AD3ACE399FE}" type="sibTrans" cxnId="{11CCCA05-2B72-4D57-824D-6D39EDE70A7A}">
      <dgm:prSet/>
      <dgm:spPr/>
      <dgm:t>
        <a:bodyPr/>
        <a:lstStyle/>
        <a:p>
          <a:endParaRPr lang="en-US"/>
        </a:p>
      </dgm:t>
    </dgm:pt>
    <dgm:pt modelId="{2DCC6C60-969A-4C7D-A17B-E8B439289FED}">
      <dgm:prSet phldrT="[Text]" custT="1"/>
      <dgm:spPr/>
      <dgm:t>
        <a:bodyPr/>
        <a:lstStyle/>
        <a:p>
          <a:r>
            <a:rPr lang="en-US" sz="1100" dirty="0" smtClean="0">
              <a:solidFill>
                <a:schemeClr val="bg1"/>
              </a:solidFill>
              <a:latin typeface="Times New Roman" panose="02020603050405020304" pitchFamily="18" charset="0"/>
              <a:cs typeface="Times New Roman" panose="02020603050405020304" pitchFamily="18" charset="0"/>
            </a:rPr>
            <a:t>      Research Objectives</a:t>
          </a:r>
          <a:endParaRPr lang="en-US" sz="1100" dirty="0">
            <a:solidFill>
              <a:schemeClr val="bg1"/>
            </a:solidFill>
            <a:latin typeface="Times New Roman" panose="02020603050405020304" pitchFamily="18" charset="0"/>
            <a:cs typeface="Times New Roman" panose="02020603050405020304" pitchFamily="18" charset="0"/>
          </a:endParaRPr>
        </a:p>
      </dgm:t>
    </dgm:pt>
    <dgm:pt modelId="{E6E04F17-B8C6-4072-A6DB-52E56B378095}" type="parTrans" cxnId="{4976842E-44FF-471B-9833-C310BF4EE72A}">
      <dgm:prSet/>
      <dgm:spPr/>
      <dgm:t>
        <a:bodyPr/>
        <a:lstStyle/>
        <a:p>
          <a:endParaRPr lang="en-US"/>
        </a:p>
      </dgm:t>
    </dgm:pt>
    <dgm:pt modelId="{54AA7BA0-F54F-4595-A709-105827233DDF}" type="sibTrans" cxnId="{4976842E-44FF-471B-9833-C310BF4EE72A}">
      <dgm:prSet/>
      <dgm:spPr/>
      <dgm:t>
        <a:bodyPr/>
        <a:lstStyle/>
        <a:p>
          <a:endParaRPr lang="en-US"/>
        </a:p>
      </dgm:t>
    </dgm:pt>
    <dgm:pt modelId="{8C84BEF2-C0A4-4021-B5FE-5D222573689A}">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Literature Review</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6D062576-EBAD-4349-8869-E3E354EB3214}" type="parTrans" cxnId="{D0D8913C-E971-4E75-8A92-59EBB6382114}">
      <dgm:prSet/>
      <dgm:spPr/>
      <dgm:t>
        <a:bodyPr/>
        <a:lstStyle/>
        <a:p>
          <a:endParaRPr lang="en-US"/>
        </a:p>
      </dgm:t>
    </dgm:pt>
    <dgm:pt modelId="{4733ED90-D21B-444E-A884-3651DF460F2A}" type="sibTrans" cxnId="{D0D8913C-E971-4E75-8A92-59EBB6382114}">
      <dgm:prSet/>
      <dgm:spPr/>
      <dgm:t>
        <a:bodyPr/>
        <a:lstStyle/>
        <a:p>
          <a:endParaRPr lang="en-US"/>
        </a:p>
      </dgm:t>
    </dgm:pt>
    <dgm:pt modelId="{4B226FB5-4C29-412C-8F20-4D0A393E561C}">
      <dgm:prSet phldrT="[Text]" custT="1"/>
      <dgm:spPr/>
      <dgm:t>
        <a:bodyPr/>
        <a:lstStyle/>
        <a:p>
          <a:r>
            <a:rPr lang="en-US" sz="1050" dirty="0" smtClean="0">
              <a:solidFill>
                <a:schemeClr val="bg1"/>
              </a:solidFill>
              <a:latin typeface="Times New Roman" panose="02020603050405020304" pitchFamily="18" charset="0"/>
              <a:cs typeface="Times New Roman" panose="02020603050405020304" pitchFamily="18" charset="0"/>
            </a:rPr>
            <a:t>   Space heating systems</a:t>
          </a:r>
          <a:endParaRPr lang="en-US" sz="1050" dirty="0">
            <a:solidFill>
              <a:schemeClr val="bg1"/>
            </a:solidFill>
            <a:latin typeface="Times New Roman" panose="02020603050405020304" pitchFamily="18" charset="0"/>
            <a:cs typeface="Times New Roman" panose="02020603050405020304" pitchFamily="18" charset="0"/>
          </a:endParaRPr>
        </a:p>
      </dgm:t>
    </dgm:pt>
    <dgm:pt modelId="{DD12CEE6-30C5-438F-87DC-5D2006FF8B2B}" type="parTrans" cxnId="{48B0E506-317E-4F6F-B525-5080938CBFDD}">
      <dgm:prSet/>
      <dgm:spPr/>
      <dgm:t>
        <a:bodyPr/>
        <a:lstStyle/>
        <a:p>
          <a:endParaRPr lang="en-US"/>
        </a:p>
      </dgm:t>
    </dgm:pt>
    <dgm:pt modelId="{483586CA-2A29-4E6A-A6F1-157678C5B2D6}" type="sibTrans" cxnId="{48B0E506-317E-4F6F-B525-5080938CBFDD}">
      <dgm:prSet/>
      <dgm:spPr/>
      <dgm:t>
        <a:bodyPr/>
        <a:lstStyle/>
        <a:p>
          <a:endParaRPr lang="en-US"/>
        </a:p>
      </dgm:t>
    </dgm:pt>
    <dgm:pt modelId="{148938E9-9C1D-4FA8-96DD-F2A495FF3B21}">
      <dgm:prSet phldrT="[Text]" custT="1"/>
      <dgm:spPr/>
      <dgm:t>
        <a:bodyPr/>
        <a:lstStyle/>
        <a:p>
          <a:r>
            <a:rPr lang="en-US" sz="1050" smtClean="0">
              <a:solidFill>
                <a:schemeClr val="bg1"/>
              </a:solidFill>
              <a:latin typeface="Times New Roman" panose="02020603050405020304" pitchFamily="18" charset="0"/>
              <a:cs typeface="Times New Roman" panose="02020603050405020304" pitchFamily="18" charset="0"/>
            </a:rPr>
            <a:t>   Numerical Study</a:t>
          </a:r>
          <a:endParaRPr lang="en-US" sz="1050" dirty="0">
            <a:solidFill>
              <a:schemeClr val="bg1"/>
            </a:solidFill>
            <a:latin typeface="Times New Roman" panose="02020603050405020304" pitchFamily="18" charset="0"/>
            <a:cs typeface="Times New Roman" panose="02020603050405020304" pitchFamily="18" charset="0"/>
          </a:endParaRPr>
        </a:p>
      </dgm:t>
    </dgm:pt>
    <dgm:pt modelId="{401CE03C-42E9-485F-AE38-6502B56D8316}" type="parTrans" cxnId="{00696184-000D-4C34-9F1B-1F9FFE5EA52E}">
      <dgm:prSet/>
      <dgm:spPr/>
      <dgm:t>
        <a:bodyPr/>
        <a:lstStyle/>
        <a:p>
          <a:endParaRPr lang="en-US"/>
        </a:p>
      </dgm:t>
    </dgm:pt>
    <dgm:pt modelId="{EFCA18F1-7D78-44A3-AFED-4D8A0B4F85F2}" type="sibTrans" cxnId="{00696184-000D-4C34-9F1B-1F9FFE5EA52E}">
      <dgm:prSet/>
      <dgm:spPr/>
      <dgm:t>
        <a:bodyPr/>
        <a:lstStyle/>
        <a:p>
          <a:endParaRPr lang="en-US"/>
        </a:p>
      </dgm:t>
    </dgm:pt>
    <dgm:pt modelId="{13D64C2E-95A3-4FAB-8DD9-E966C84077E7}">
      <dgm:prSet phldrT="[Text]" custT="1"/>
      <dgm:spPr/>
      <dgm:t>
        <a:bodyPr/>
        <a:lstStyle/>
        <a:p>
          <a:r>
            <a:rPr lang="en-US" sz="1050" dirty="0" smtClean="0">
              <a:solidFill>
                <a:schemeClr val="bg1"/>
              </a:solidFill>
              <a:latin typeface="Times New Roman" panose="02020603050405020304" pitchFamily="18" charset="0"/>
              <a:cs typeface="Times New Roman" panose="02020603050405020304" pitchFamily="18" charset="0"/>
            </a:rPr>
            <a:t>   Overview</a:t>
          </a:r>
          <a:endParaRPr lang="en-US" sz="1050" dirty="0">
            <a:solidFill>
              <a:schemeClr val="bg1"/>
            </a:solidFill>
            <a:latin typeface="Times New Roman" panose="02020603050405020304" pitchFamily="18" charset="0"/>
            <a:cs typeface="Times New Roman" panose="02020603050405020304" pitchFamily="18" charset="0"/>
          </a:endParaRPr>
        </a:p>
      </dgm:t>
    </dgm:pt>
    <dgm:pt modelId="{54235977-264B-4472-9843-141655C79462}" type="parTrans" cxnId="{817330B0-918C-44AB-8BC3-570DFCB313EC}">
      <dgm:prSet/>
      <dgm:spPr/>
      <dgm:t>
        <a:bodyPr/>
        <a:lstStyle/>
        <a:p>
          <a:endParaRPr lang="en-US"/>
        </a:p>
      </dgm:t>
    </dgm:pt>
    <dgm:pt modelId="{275ED0DA-7B38-4440-BF1A-96EA0A238A4C}" type="sibTrans" cxnId="{817330B0-918C-44AB-8BC3-570DFCB313EC}">
      <dgm:prSet/>
      <dgm:spPr/>
      <dgm:t>
        <a:bodyPr/>
        <a:lstStyle/>
        <a:p>
          <a:endParaRPr lang="en-US"/>
        </a:p>
      </dgm:t>
    </dgm:pt>
    <dgm:pt modelId="{9CD1FDCA-05D2-41EA-939C-7280CC3CB768}">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Model Configuration</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CB478984-2AA9-4DBF-97F2-0D5DB650250E}" type="parTrans" cxnId="{C968B190-3B2B-4798-9D6B-FA7CAE5183BE}">
      <dgm:prSet/>
      <dgm:spPr/>
      <dgm:t>
        <a:bodyPr/>
        <a:lstStyle/>
        <a:p>
          <a:endParaRPr lang="en-US"/>
        </a:p>
      </dgm:t>
    </dgm:pt>
    <dgm:pt modelId="{88841367-7020-40F5-A930-9B6E819B39BB}" type="sibTrans" cxnId="{C968B190-3B2B-4798-9D6B-FA7CAE5183BE}">
      <dgm:prSet/>
      <dgm:spPr/>
      <dgm:t>
        <a:bodyPr/>
        <a:lstStyle/>
        <a:p>
          <a:endParaRPr lang="en-US"/>
        </a:p>
      </dgm:t>
    </dgm:pt>
    <dgm:pt modelId="{59D33F48-E15B-4D4B-ADB9-335C59E4C051}">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Results and Discussion</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7A57B54D-1AB4-4399-858A-60D5C809C2D1}" type="parTrans" cxnId="{E312FFA8-40DA-4F77-965F-0D9EB80BBEE6}">
      <dgm:prSet/>
      <dgm:spPr/>
      <dgm:t>
        <a:bodyPr/>
        <a:lstStyle/>
        <a:p>
          <a:endParaRPr lang="en-US"/>
        </a:p>
      </dgm:t>
    </dgm:pt>
    <dgm:pt modelId="{F3543CEB-843B-4BFD-971A-62D57DA5F276}" type="sibTrans" cxnId="{E312FFA8-40DA-4F77-965F-0D9EB80BBEE6}">
      <dgm:prSet/>
      <dgm:spPr/>
      <dgm:t>
        <a:bodyPr/>
        <a:lstStyle/>
        <a:p>
          <a:endParaRPr lang="en-US"/>
        </a:p>
      </dgm:t>
    </dgm:pt>
    <dgm:pt modelId="{A626B215-744E-44EE-932D-1D9CEA23930F}">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Conclusions</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7AF37F8A-0ACC-4F7F-B425-3A133BE29525}" type="parTrans" cxnId="{AAC7E847-3527-4AA0-94D6-0E159EDB8826}">
      <dgm:prSet/>
      <dgm:spPr/>
      <dgm:t>
        <a:bodyPr/>
        <a:lstStyle/>
        <a:p>
          <a:endParaRPr lang="en-US"/>
        </a:p>
      </dgm:t>
    </dgm:pt>
    <dgm:pt modelId="{A836AD55-A69F-4F14-BE3D-6043B30F010D}" type="sibTrans" cxnId="{AAC7E847-3527-4AA0-94D6-0E159EDB8826}">
      <dgm:prSet/>
      <dgm:spPr/>
      <dgm:t>
        <a:bodyPr/>
        <a:lstStyle/>
        <a:p>
          <a:endParaRPr lang="en-US"/>
        </a:p>
      </dgm:t>
    </dgm:pt>
    <dgm:pt modelId="{A7755AD6-287E-4D7B-A92B-779D5DBFB844}">
      <dgm:prSet phldrT="[Text]" custT="1"/>
      <dgm:spPr/>
      <dgm:t>
        <a:bodyPr/>
        <a:lstStyle/>
        <a:p>
          <a:r>
            <a:rPr lang="en-US" sz="1000" dirty="0" smtClean="0">
              <a:solidFill>
                <a:schemeClr val="bg1"/>
              </a:solidFill>
              <a:latin typeface="Times New Roman" panose="02020603050405020304" pitchFamily="18" charset="0"/>
              <a:cs typeface="Times New Roman" panose="02020603050405020304" pitchFamily="18" charset="0"/>
            </a:rPr>
            <a:t>   Mesh Verification</a:t>
          </a:r>
          <a:endParaRPr lang="en-US" sz="1000" dirty="0">
            <a:solidFill>
              <a:schemeClr val="bg1"/>
            </a:solidFill>
            <a:latin typeface="Times New Roman" panose="02020603050405020304" pitchFamily="18" charset="0"/>
            <a:cs typeface="Times New Roman" panose="02020603050405020304" pitchFamily="18" charset="0"/>
          </a:endParaRPr>
        </a:p>
      </dgm:t>
    </dgm:pt>
    <dgm:pt modelId="{BD75817C-FE97-492E-8B37-921C4A6C4ABB}" type="parTrans" cxnId="{B52AD879-9ADB-4454-BE81-E6491F6050B4}">
      <dgm:prSet/>
      <dgm:spPr/>
      <dgm:t>
        <a:bodyPr/>
        <a:lstStyle/>
        <a:p>
          <a:endParaRPr lang="en-US"/>
        </a:p>
      </dgm:t>
    </dgm:pt>
    <dgm:pt modelId="{25C6A459-2A60-453A-B7FB-08FC3D8024BC}" type="sibTrans" cxnId="{B52AD879-9ADB-4454-BE81-E6491F6050B4}">
      <dgm:prSet/>
      <dgm:spPr/>
      <dgm:t>
        <a:bodyPr/>
        <a:lstStyle/>
        <a:p>
          <a:endParaRPr lang="en-US"/>
        </a:p>
      </dgm:t>
    </dgm:pt>
    <dgm:pt modelId="{040750FF-7991-4387-85A1-9993551124F8}">
      <dgm:prSet phldrT="[Text]" custT="1"/>
      <dgm:spPr/>
      <dgm:t>
        <a:bodyPr/>
        <a:lstStyle/>
        <a:p>
          <a:r>
            <a:rPr lang="en-US" sz="1050" dirty="0" smtClean="0">
              <a:solidFill>
                <a:schemeClr val="bg1"/>
              </a:solidFill>
              <a:latin typeface="Times New Roman" panose="02020603050405020304" pitchFamily="18" charset="0"/>
              <a:cs typeface="Times New Roman" panose="02020603050405020304" pitchFamily="18" charset="0"/>
            </a:rPr>
            <a:t>   Temperature and Velocity distribution</a:t>
          </a:r>
          <a:endParaRPr lang="en-US" sz="1050" dirty="0">
            <a:solidFill>
              <a:schemeClr val="bg1"/>
            </a:solidFill>
            <a:latin typeface="Times New Roman" panose="02020603050405020304" pitchFamily="18" charset="0"/>
            <a:cs typeface="Times New Roman" panose="02020603050405020304" pitchFamily="18" charset="0"/>
          </a:endParaRPr>
        </a:p>
      </dgm:t>
    </dgm:pt>
    <dgm:pt modelId="{2A5DA0D4-4F64-42E6-B4CE-1477E525C76C}" type="parTrans" cxnId="{C4718FEF-A650-40DC-BB6F-2E4E7D0C6FF3}">
      <dgm:prSet/>
      <dgm:spPr/>
      <dgm:t>
        <a:bodyPr/>
        <a:lstStyle/>
        <a:p>
          <a:endParaRPr lang="en-US"/>
        </a:p>
      </dgm:t>
    </dgm:pt>
    <dgm:pt modelId="{838A5E01-2B1A-4741-A7F9-20337338F503}" type="sibTrans" cxnId="{C4718FEF-A650-40DC-BB6F-2E4E7D0C6FF3}">
      <dgm:prSet/>
      <dgm:spPr/>
      <dgm:t>
        <a:bodyPr/>
        <a:lstStyle/>
        <a:p>
          <a:endParaRPr lang="en-US"/>
        </a:p>
      </dgm:t>
    </dgm:pt>
    <dgm:pt modelId="{2280177F-ADDA-4116-AC42-81D78BF5DF85}">
      <dgm:prSet phldrT="[Text]" custT="1"/>
      <dgm:spPr/>
      <dgm:t>
        <a:bodyPr/>
        <a:lstStyle/>
        <a:p>
          <a:r>
            <a:rPr lang="en-US" sz="1050" dirty="0" smtClean="0">
              <a:solidFill>
                <a:schemeClr val="bg1"/>
              </a:solidFill>
              <a:latin typeface="Times New Roman" panose="02020603050405020304" pitchFamily="18" charset="0"/>
              <a:cs typeface="Times New Roman" panose="02020603050405020304" pitchFamily="18" charset="0"/>
            </a:rPr>
            <a:t>   Experimental Study</a:t>
          </a:r>
          <a:endParaRPr lang="en-US" sz="1050" dirty="0">
            <a:solidFill>
              <a:schemeClr val="bg1"/>
            </a:solidFill>
            <a:latin typeface="Times New Roman" panose="02020603050405020304" pitchFamily="18" charset="0"/>
            <a:cs typeface="Times New Roman" panose="02020603050405020304" pitchFamily="18" charset="0"/>
          </a:endParaRPr>
        </a:p>
      </dgm:t>
    </dgm:pt>
    <dgm:pt modelId="{4857B76A-585D-40C0-95B6-DD169A1E3B77}" type="parTrans" cxnId="{3D95FC73-92D0-4AF6-B19D-31B0B5EE81C5}">
      <dgm:prSet/>
      <dgm:spPr/>
      <dgm:t>
        <a:bodyPr/>
        <a:lstStyle/>
        <a:p>
          <a:endParaRPr lang="en-US"/>
        </a:p>
      </dgm:t>
    </dgm:pt>
    <dgm:pt modelId="{0AF10AFC-0049-4EA4-ABCE-1A85FEBF26CE}" type="sibTrans" cxnId="{3D95FC73-92D0-4AF6-B19D-31B0B5EE81C5}">
      <dgm:prSet/>
      <dgm:spPr/>
      <dgm:t>
        <a:bodyPr/>
        <a:lstStyle/>
        <a:p>
          <a:endParaRPr lang="en-US"/>
        </a:p>
      </dgm:t>
    </dgm:pt>
    <dgm:pt modelId="{BF43970D-CF12-4C47-AEDD-96703271083D}">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Methodology</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0641ADE7-7BA0-4338-A05A-F3F309972AC7}" type="sibTrans" cxnId="{D8F72758-A42A-4BA0-8BBA-F2876FBB5A31}">
      <dgm:prSet/>
      <dgm:spPr/>
      <dgm:t>
        <a:bodyPr/>
        <a:lstStyle/>
        <a:p>
          <a:endParaRPr lang="en-US"/>
        </a:p>
      </dgm:t>
    </dgm:pt>
    <dgm:pt modelId="{4B9AE923-8780-4A97-9C8C-56DF64E660E5}" type="parTrans" cxnId="{D8F72758-A42A-4BA0-8BBA-F2876FBB5A31}">
      <dgm:prSet/>
      <dgm:spPr/>
      <dgm:t>
        <a:bodyPr/>
        <a:lstStyle/>
        <a:p>
          <a:endParaRPr lang="en-US"/>
        </a:p>
      </dgm:t>
    </dgm:pt>
    <dgm:pt modelId="{884693A7-8A17-4F01-ABD4-E7F96C2D0668}">
      <dgm:prSet phldrT="[Text]" custT="1"/>
      <dgm:spPr/>
      <dgm:t>
        <a:bodyPr/>
        <a:lstStyle/>
        <a:p>
          <a:r>
            <a:rPr lang="en-US" sz="1050" dirty="0" smtClean="0">
              <a:solidFill>
                <a:schemeClr val="bg1"/>
              </a:solidFill>
              <a:latin typeface="Times New Roman" panose="02020603050405020304" pitchFamily="18" charset="0"/>
              <a:cs typeface="Times New Roman" panose="02020603050405020304" pitchFamily="18" charset="0"/>
            </a:rPr>
            <a:t>   Computational Thermal Manikin (CTM)</a:t>
          </a:r>
          <a:endParaRPr lang="en-US" sz="1050" dirty="0">
            <a:solidFill>
              <a:schemeClr val="bg1"/>
            </a:solidFill>
            <a:latin typeface="Times New Roman" panose="02020603050405020304" pitchFamily="18" charset="0"/>
            <a:cs typeface="Times New Roman" panose="02020603050405020304" pitchFamily="18" charset="0"/>
          </a:endParaRPr>
        </a:p>
      </dgm:t>
    </dgm:pt>
    <dgm:pt modelId="{83594EC2-701C-45F1-90C9-23E3C8935004}" type="parTrans" cxnId="{F74155D7-886F-487D-A256-50D873E54355}">
      <dgm:prSet/>
      <dgm:spPr/>
      <dgm:t>
        <a:bodyPr/>
        <a:lstStyle/>
        <a:p>
          <a:endParaRPr lang="en-US"/>
        </a:p>
      </dgm:t>
    </dgm:pt>
    <dgm:pt modelId="{11B03E26-4857-4D7E-A98E-80CE7EE656C4}" type="sibTrans" cxnId="{F74155D7-886F-487D-A256-50D873E54355}">
      <dgm:prSet/>
      <dgm:spPr/>
      <dgm:t>
        <a:bodyPr/>
        <a:lstStyle/>
        <a:p>
          <a:endParaRPr lang="en-US"/>
        </a:p>
      </dgm:t>
    </dgm:pt>
    <dgm:pt modelId="{B83F9CD4-12C2-4DCF-BA3C-18C36BC3FF91}">
      <dgm:prSet phldrT="[Text]" custT="1"/>
      <dgm:spPr/>
      <dgm:t>
        <a:bodyPr/>
        <a:lstStyle/>
        <a:p>
          <a:r>
            <a:rPr lang="en-US" sz="1000" dirty="0" smtClean="0">
              <a:solidFill>
                <a:schemeClr val="bg1"/>
              </a:solidFill>
              <a:latin typeface="Times New Roman" panose="02020603050405020304" pitchFamily="18" charset="0"/>
              <a:cs typeface="Times New Roman" panose="02020603050405020304" pitchFamily="18" charset="0"/>
            </a:rPr>
            <a:t>   Model Validation</a:t>
          </a:r>
          <a:endParaRPr lang="en-US" sz="1000" dirty="0">
            <a:solidFill>
              <a:schemeClr val="bg1"/>
            </a:solidFill>
            <a:latin typeface="Times New Roman" panose="02020603050405020304" pitchFamily="18" charset="0"/>
            <a:cs typeface="Times New Roman" panose="02020603050405020304" pitchFamily="18" charset="0"/>
          </a:endParaRPr>
        </a:p>
      </dgm:t>
    </dgm:pt>
    <dgm:pt modelId="{F8CD5B46-555F-44A3-A890-710F583A036C}" type="parTrans" cxnId="{3B793FB5-5988-455E-9009-CCCDB0292930}">
      <dgm:prSet/>
      <dgm:spPr/>
      <dgm:t>
        <a:bodyPr/>
        <a:lstStyle/>
        <a:p>
          <a:endParaRPr lang="en-US"/>
        </a:p>
      </dgm:t>
    </dgm:pt>
    <dgm:pt modelId="{409A1E0B-4C8D-4DF5-A43A-D6A65F61897D}" type="sibTrans" cxnId="{3B793FB5-5988-455E-9009-CCCDB0292930}">
      <dgm:prSet/>
      <dgm:spPr/>
      <dgm:t>
        <a:bodyPr/>
        <a:lstStyle/>
        <a:p>
          <a:endParaRPr lang="en-US"/>
        </a:p>
      </dgm:t>
    </dgm:pt>
    <dgm:pt modelId="{5BAEA369-19DB-479E-8597-1DFEEF4E91C2}" type="pres">
      <dgm:prSet presAssocID="{F9D54408-F734-471B-8D08-12C6D23F6E18}" presName="Name0" presStyleCnt="0">
        <dgm:presLayoutVars>
          <dgm:chMax val="7"/>
          <dgm:chPref val="7"/>
          <dgm:dir/>
        </dgm:presLayoutVars>
      </dgm:prSet>
      <dgm:spPr/>
      <dgm:t>
        <a:bodyPr/>
        <a:lstStyle/>
        <a:p>
          <a:endParaRPr lang="en-US"/>
        </a:p>
      </dgm:t>
    </dgm:pt>
    <dgm:pt modelId="{8ED6B1A1-4952-4565-B9AF-24D39472A24B}" type="pres">
      <dgm:prSet presAssocID="{F9D54408-F734-471B-8D08-12C6D23F6E18}" presName="Name1" presStyleCnt="0"/>
      <dgm:spPr/>
    </dgm:pt>
    <dgm:pt modelId="{7D6A7BD3-63C9-4CB9-99A6-54440C3885E4}" type="pres">
      <dgm:prSet presAssocID="{F9D54408-F734-471B-8D08-12C6D23F6E18}" presName="cycle" presStyleCnt="0"/>
      <dgm:spPr/>
    </dgm:pt>
    <dgm:pt modelId="{C6BA7A54-9562-4332-9D19-705B195F2F3D}" type="pres">
      <dgm:prSet presAssocID="{F9D54408-F734-471B-8D08-12C6D23F6E18}" presName="srcNode" presStyleLbl="node1" presStyleIdx="0" presStyleCnt="6"/>
      <dgm:spPr/>
    </dgm:pt>
    <dgm:pt modelId="{0D6A3FD3-1F73-4144-A02A-9B94CD521371}" type="pres">
      <dgm:prSet presAssocID="{F9D54408-F734-471B-8D08-12C6D23F6E18}" presName="conn" presStyleLbl="parChTrans1D2" presStyleIdx="0" presStyleCnt="1"/>
      <dgm:spPr/>
      <dgm:t>
        <a:bodyPr/>
        <a:lstStyle/>
        <a:p>
          <a:endParaRPr lang="en-US"/>
        </a:p>
      </dgm:t>
    </dgm:pt>
    <dgm:pt modelId="{DEDC9971-388C-499F-8886-15930A23E07D}" type="pres">
      <dgm:prSet presAssocID="{F9D54408-F734-471B-8D08-12C6D23F6E18}" presName="extraNode" presStyleLbl="node1" presStyleIdx="0" presStyleCnt="6"/>
      <dgm:spPr/>
    </dgm:pt>
    <dgm:pt modelId="{F868A890-9436-4C9C-AD5F-844345BED77E}" type="pres">
      <dgm:prSet presAssocID="{F9D54408-F734-471B-8D08-12C6D23F6E18}" presName="dstNode" presStyleLbl="node1" presStyleIdx="0" presStyleCnt="6"/>
      <dgm:spPr/>
    </dgm:pt>
    <dgm:pt modelId="{44A55B4D-BBA8-4679-AB46-25C60215CA76}" type="pres">
      <dgm:prSet presAssocID="{1951BFBD-22E1-4BAB-8067-9C54D3CF8BF6}" presName="text_1" presStyleLbl="node1" presStyleIdx="0" presStyleCnt="6" custScaleY="66810">
        <dgm:presLayoutVars>
          <dgm:bulletEnabled val="1"/>
        </dgm:presLayoutVars>
      </dgm:prSet>
      <dgm:spPr/>
      <dgm:t>
        <a:bodyPr/>
        <a:lstStyle/>
        <a:p>
          <a:endParaRPr lang="en-US"/>
        </a:p>
      </dgm:t>
    </dgm:pt>
    <dgm:pt modelId="{247B9B56-0E53-4F88-8C68-3E06BA00E348}" type="pres">
      <dgm:prSet presAssocID="{1951BFBD-22E1-4BAB-8067-9C54D3CF8BF6}" presName="accent_1" presStyleCnt="0"/>
      <dgm:spPr/>
    </dgm:pt>
    <dgm:pt modelId="{5941815B-7D7D-48BA-97B1-BBD5CEED731E}" type="pres">
      <dgm:prSet presAssocID="{1951BFBD-22E1-4BAB-8067-9C54D3CF8BF6}" presName="accentRepeatNode" presStyleLbl="solidFgAcc1" presStyleIdx="0" presStyleCnt="6"/>
      <dgm:spPr/>
    </dgm:pt>
    <dgm:pt modelId="{8D8C9FA0-94C1-41E3-BC84-E022EEEC7228}" type="pres">
      <dgm:prSet presAssocID="{8C84BEF2-C0A4-4021-B5FE-5D222573689A}" presName="text_2" presStyleLbl="node1" presStyleIdx="1" presStyleCnt="6" custScaleY="67601">
        <dgm:presLayoutVars>
          <dgm:bulletEnabled val="1"/>
        </dgm:presLayoutVars>
      </dgm:prSet>
      <dgm:spPr/>
      <dgm:t>
        <a:bodyPr/>
        <a:lstStyle/>
        <a:p>
          <a:endParaRPr lang="en-US"/>
        </a:p>
      </dgm:t>
    </dgm:pt>
    <dgm:pt modelId="{4856C6EA-28F3-4B5A-B82E-0C18033BD777}" type="pres">
      <dgm:prSet presAssocID="{8C84BEF2-C0A4-4021-B5FE-5D222573689A}" presName="accent_2" presStyleCnt="0"/>
      <dgm:spPr/>
    </dgm:pt>
    <dgm:pt modelId="{1B97B2B5-60FA-4C7D-BC85-C9F96128F313}" type="pres">
      <dgm:prSet presAssocID="{8C84BEF2-C0A4-4021-B5FE-5D222573689A}" presName="accentRepeatNode" presStyleLbl="solidFgAcc1" presStyleIdx="1" presStyleCnt="6"/>
      <dgm:spPr/>
    </dgm:pt>
    <dgm:pt modelId="{21EFF94C-2EFD-4085-B5C4-5A9E3DA9F05A}" type="pres">
      <dgm:prSet presAssocID="{BF43970D-CF12-4C47-AEDD-96703271083D}" presName="text_3" presStyleLbl="node1" presStyleIdx="2" presStyleCnt="6" custScaleY="67601">
        <dgm:presLayoutVars>
          <dgm:bulletEnabled val="1"/>
        </dgm:presLayoutVars>
      </dgm:prSet>
      <dgm:spPr/>
      <dgm:t>
        <a:bodyPr/>
        <a:lstStyle/>
        <a:p>
          <a:endParaRPr lang="en-US"/>
        </a:p>
      </dgm:t>
    </dgm:pt>
    <dgm:pt modelId="{1CED231A-9D49-412F-A21B-6029BDC41D98}" type="pres">
      <dgm:prSet presAssocID="{BF43970D-CF12-4C47-AEDD-96703271083D}" presName="accent_3" presStyleCnt="0"/>
      <dgm:spPr/>
    </dgm:pt>
    <dgm:pt modelId="{5A7324BC-855A-4B11-8F84-58B97E66DE37}" type="pres">
      <dgm:prSet presAssocID="{BF43970D-CF12-4C47-AEDD-96703271083D}" presName="accentRepeatNode" presStyleLbl="solidFgAcc1" presStyleIdx="2" presStyleCnt="6"/>
      <dgm:spPr/>
    </dgm:pt>
    <dgm:pt modelId="{7FC25340-5B05-43BF-9C0A-54EDBF1676EF}" type="pres">
      <dgm:prSet presAssocID="{9CD1FDCA-05D2-41EA-939C-7280CC3CB768}" presName="text_4" presStyleLbl="node1" presStyleIdx="3" presStyleCnt="6" custScaleY="67601">
        <dgm:presLayoutVars>
          <dgm:bulletEnabled val="1"/>
        </dgm:presLayoutVars>
      </dgm:prSet>
      <dgm:spPr/>
      <dgm:t>
        <a:bodyPr/>
        <a:lstStyle/>
        <a:p>
          <a:endParaRPr lang="en-US"/>
        </a:p>
      </dgm:t>
    </dgm:pt>
    <dgm:pt modelId="{A2302301-31B3-475E-8263-4FD24DB3B830}" type="pres">
      <dgm:prSet presAssocID="{9CD1FDCA-05D2-41EA-939C-7280CC3CB768}" presName="accent_4" presStyleCnt="0"/>
      <dgm:spPr/>
    </dgm:pt>
    <dgm:pt modelId="{C516AB71-DC2C-4EBF-ACD2-A013302274F4}" type="pres">
      <dgm:prSet presAssocID="{9CD1FDCA-05D2-41EA-939C-7280CC3CB768}" presName="accentRepeatNode" presStyleLbl="solidFgAcc1" presStyleIdx="3" presStyleCnt="6"/>
      <dgm:spPr/>
    </dgm:pt>
    <dgm:pt modelId="{89542BA6-3982-4A1F-80E8-635906F7DE7D}" type="pres">
      <dgm:prSet presAssocID="{59D33F48-E15B-4D4B-ADB9-335C59E4C051}" presName="text_5" presStyleLbl="node1" presStyleIdx="4" presStyleCnt="6" custScaleY="67601">
        <dgm:presLayoutVars>
          <dgm:bulletEnabled val="1"/>
        </dgm:presLayoutVars>
      </dgm:prSet>
      <dgm:spPr/>
      <dgm:t>
        <a:bodyPr/>
        <a:lstStyle/>
        <a:p>
          <a:endParaRPr lang="en-US"/>
        </a:p>
      </dgm:t>
    </dgm:pt>
    <dgm:pt modelId="{8372409C-9309-4CF4-B058-8DFC33D49AB0}" type="pres">
      <dgm:prSet presAssocID="{59D33F48-E15B-4D4B-ADB9-335C59E4C051}" presName="accent_5" presStyleCnt="0"/>
      <dgm:spPr/>
    </dgm:pt>
    <dgm:pt modelId="{2346DB86-0A96-4462-B435-601FD1866ADA}" type="pres">
      <dgm:prSet presAssocID="{59D33F48-E15B-4D4B-ADB9-335C59E4C051}" presName="accentRepeatNode" presStyleLbl="solidFgAcc1" presStyleIdx="4" presStyleCnt="6"/>
      <dgm:spPr/>
    </dgm:pt>
    <dgm:pt modelId="{DB02C453-D4F0-45C7-B6FA-564DA445E8B1}" type="pres">
      <dgm:prSet presAssocID="{A626B215-744E-44EE-932D-1D9CEA23930F}" presName="text_6" presStyleLbl="node1" presStyleIdx="5" presStyleCnt="6" custScaleY="67601">
        <dgm:presLayoutVars>
          <dgm:bulletEnabled val="1"/>
        </dgm:presLayoutVars>
      </dgm:prSet>
      <dgm:spPr/>
      <dgm:t>
        <a:bodyPr/>
        <a:lstStyle/>
        <a:p>
          <a:endParaRPr lang="en-US"/>
        </a:p>
      </dgm:t>
    </dgm:pt>
    <dgm:pt modelId="{B04A3528-425A-44AD-81FA-44C6418C1ADA}" type="pres">
      <dgm:prSet presAssocID="{A626B215-744E-44EE-932D-1D9CEA23930F}" presName="accent_6" presStyleCnt="0"/>
      <dgm:spPr/>
    </dgm:pt>
    <dgm:pt modelId="{4EA312EE-8C0F-4D65-AF21-0ED35F722466}" type="pres">
      <dgm:prSet presAssocID="{A626B215-744E-44EE-932D-1D9CEA23930F}" presName="accentRepeatNode" presStyleLbl="solidFgAcc1" presStyleIdx="5" presStyleCnt="6"/>
      <dgm:spPr/>
    </dgm:pt>
  </dgm:ptLst>
  <dgm:cxnLst>
    <dgm:cxn modelId="{E312FFA8-40DA-4F77-965F-0D9EB80BBEE6}" srcId="{F9D54408-F734-471B-8D08-12C6D23F6E18}" destId="{59D33F48-E15B-4D4B-ADB9-335C59E4C051}" srcOrd="4" destOrd="0" parTransId="{7A57B54D-1AB4-4399-858A-60D5C809C2D1}" sibTransId="{F3543CEB-843B-4BFD-971A-62D57DA5F276}"/>
    <dgm:cxn modelId="{3B793FB5-5988-455E-9009-CCCDB0292930}" srcId="{9CD1FDCA-05D2-41EA-939C-7280CC3CB768}" destId="{B83F9CD4-12C2-4DCF-BA3C-18C36BC3FF91}" srcOrd="1" destOrd="0" parTransId="{F8CD5B46-555F-44A3-A890-710F583A036C}" sibTransId="{409A1E0B-4C8D-4DF5-A43A-D6A65F61897D}"/>
    <dgm:cxn modelId="{F74155D7-886F-487D-A256-50D873E54355}" srcId="{BF43970D-CF12-4C47-AEDD-96703271083D}" destId="{884693A7-8A17-4F01-ABD4-E7F96C2D0668}" srcOrd="1" destOrd="0" parTransId="{83594EC2-701C-45F1-90C9-23E3C8935004}" sibTransId="{11B03E26-4857-4D7E-A98E-80CE7EE656C4}"/>
    <dgm:cxn modelId="{48B0E506-317E-4F6F-B525-5080938CBFDD}" srcId="{8C84BEF2-C0A4-4021-B5FE-5D222573689A}" destId="{4B226FB5-4C29-412C-8F20-4D0A393E561C}" srcOrd="0" destOrd="0" parTransId="{DD12CEE6-30C5-438F-87DC-5D2006FF8B2B}" sibTransId="{483586CA-2A29-4E6A-A6F1-157678C5B2D6}"/>
    <dgm:cxn modelId="{00696184-000D-4C34-9F1B-1F9FFE5EA52E}" srcId="{8C84BEF2-C0A4-4021-B5FE-5D222573689A}" destId="{148938E9-9C1D-4FA8-96DD-F2A495FF3B21}" srcOrd="2" destOrd="0" parTransId="{401CE03C-42E9-485F-AE38-6502B56D8316}" sibTransId="{EFCA18F1-7D78-44A3-AFED-4D8A0B4F85F2}"/>
    <dgm:cxn modelId="{219AD339-0B94-4929-A900-863CA01CCD0B}" type="presOf" srcId="{1951BFBD-22E1-4BAB-8067-9C54D3CF8BF6}" destId="{44A55B4D-BBA8-4679-AB46-25C60215CA76}" srcOrd="0" destOrd="0" presId="urn:microsoft.com/office/officeart/2008/layout/VerticalCurvedList"/>
    <dgm:cxn modelId="{B52AD879-9ADB-4454-BE81-E6491F6050B4}" srcId="{9CD1FDCA-05D2-41EA-939C-7280CC3CB768}" destId="{A7755AD6-287E-4D7B-A92B-779D5DBFB844}" srcOrd="0" destOrd="0" parTransId="{BD75817C-FE97-492E-8B37-921C4A6C4ABB}" sibTransId="{25C6A459-2A60-453A-B7FB-08FC3D8024BC}"/>
    <dgm:cxn modelId="{4976842E-44FF-471B-9833-C310BF4EE72A}" srcId="{1951BFBD-22E1-4BAB-8067-9C54D3CF8BF6}" destId="{2DCC6C60-969A-4C7D-A17B-E8B439289FED}" srcOrd="1" destOrd="0" parTransId="{E6E04F17-B8C6-4072-A6DB-52E56B378095}" sibTransId="{54AA7BA0-F54F-4595-A709-105827233DDF}"/>
    <dgm:cxn modelId="{9592C313-28B7-4F02-8B18-33D7C7039670}" type="presOf" srcId="{4B226FB5-4C29-412C-8F20-4D0A393E561C}" destId="{8D8C9FA0-94C1-41E3-BC84-E022EEEC7228}" srcOrd="0" destOrd="1" presId="urn:microsoft.com/office/officeart/2008/layout/VerticalCurvedList"/>
    <dgm:cxn modelId="{9279C3C8-9CAF-44A4-9C08-9E749E715C7D}" type="presOf" srcId="{884693A7-8A17-4F01-ABD4-E7F96C2D0668}" destId="{21EFF94C-2EFD-4085-B5C4-5A9E3DA9F05A}" srcOrd="0" destOrd="2" presId="urn:microsoft.com/office/officeart/2008/layout/VerticalCurvedList"/>
    <dgm:cxn modelId="{BEBFACCE-E34F-4D9D-B499-436F2268636F}" type="presOf" srcId="{2DCC6C60-969A-4C7D-A17B-E8B439289FED}" destId="{44A55B4D-BBA8-4679-AB46-25C60215CA76}" srcOrd="0" destOrd="2" presId="urn:microsoft.com/office/officeart/2008/layout/VerticalCurvedList"/>
    <dgm:cxn modelId="{3D95FC73-92D0-4AF6-B19D-31B0B5EE81C5}" srcId="{8C84BEF2-C0A4-4021-B5FE-5D222573689A}" destId="{2280177F-ADDA-4116-AC42-81D78BF5DF85}" srcOrd="1" destOrd="0" parTransId="{4857B76A-585D-40C0-95B6-DD169A1E3B77}" sibTransId="{0AF10AFC-0049-4EA4-ABCE-1A85FEBF26CE}"/>
    <dgm:cxn modelId="{271B3869-9B5C-4032-84C0-01D219E13F7D}" type="presOf" srcId="{BF43970D-CF12-4C47-AEDD-96703271083D}" destId="{21EFF94C-2EFD-4085-B5C4-5A9E3DA9F05A}" srcOrd="0" destOrd="0" presId="urn:microsoft.com/office/officeart/2008/layout/VerticalCurvedList"/>
    <dgm:cxn modelId="{AB645813-81BA-4B39-AE35-9425E95BD96B}" type="presOf" srcId="{13D64C2E-95A3-4FAB-8DD9-E966C84077E7}" destId="{21EFF94C-2EFD-4085-B5C4-5A9E3DA9F05A}" srcOrd="0" destOrd="1" presId="urn:microsoft.com/office/officeart/2008/layout/VerticalCurvedList"/>
    <dgm:cxn modelId="{B1658E33-7239-499A-88EE-BFC0F18E10A5}" type="presOf" srcId="{8C84BEF2-C0A4-4021-B5FE-5D222573689A}" destId="{8D8C9FA0-94C1-41E3-BC84-E022EEEC7228}" srcOrd="0" destOrd="0" presId="urn:microsoft.com/office/officeart/2008/layout/VerticalCurvedList"/>
    <dgm:cxn modelId="{556107C7-D9EC-41BE-B820-0FDDBC8E8BE0}" srcId="{F9D54408-F734-471B-8D08-12C6D23F6E18}" destId="{1951BFBD-22E1-4BAB-8067-9C54D3CF8BF6}" srcOrd="0" destOrd="0" parTransId="{64E34950-3837-4993-81F1-1B660B3610E2}" sibTransId="{96BEC272-5A07-47CA-9FDD-20861214A867}"/>
    <dgm:cxn modelId="{2CC7B383-E7EA-4A56-8170-C5C8B52B9D09}" type="presOf" srcId="{B83F9CD4-12C2-4DCF-BA3C-18C36BC3FF91}" destId="{7FC25340-5B05-43BF-9C0A-54EDBF1676EF}" srcOrd="0" destOrd="2" presId="urn:microsoft.com/office/officeart/2008/layout/VerticalCurvedList"/>
    <dgm:cxn modelId="{7B95C2EE-268E-4D38-8A93-695D475D3086}" type="presOf" srcId="{A626B215-744E-44EE-932D-1D9CEA23930F}" destId="{DB02C453-D4F0-45C7-B6FA-564DA445E8B1}" srcOrd="0" destOrd="0" presId="urn:microsoft.com/office/officeart/2008/layout/VerticalCurvedList"/>
    <dgm:cxn modelId="{4F83F866-03C6-4272-B15A-98D8BF38BC76}" type="presOf" srcId="{148938E9-9C1D-4FA8-96DD-F2A495FF3B21}" destId="{8D8C9FA0-94C1-41E3-BC84-E022EEEC7228}" srcOrd="0" destOrd="3" presId="urn:microsoft.com/office/officeart/2008/layout/VerticalCurvedList"/>
    <dgm:cxn modelId="{D0D8913C-E971-4E75-8A92-59EBB6382114}" srcId="{F9D54408-F734-471B-8D08-12C6D23F6E18}" destId="{8C84BEF2-C0A4-4021-B5FE-5D222573689A}" srcOrd="1" destOrd="0" parTransId="{6D062576-EBAD-4349-8869-E3E354EB3214}" sibTransId="{4733ED90-D21B-444E-A884-3651DF460F2A}"/>
    <dgm:cxn modelId="{8B6D00FD-67C2-4983-8E46-5892B81B41C3}" type="presOf" srcId="{040750FF-7991-4387-85A1-9993551124F8}" destId="{89542BA6-3982-4A1F-80E8-635906F7DE7D}" srcOrd="0" destOrd="1" presId="urn:microsoft.com/office/officeart/2008/layout/VerticalCurvedList"/>
    <dgm:cxn modelId="{D8F72758-A42A-4BA0-8BBA-F2876FBB5A31}" srcId="{F9D54408-F734-471B-8D08-12C6D23F6E18}" destId="{BF43970D-CF12-4C47-AEDD-96703271083D}" srcOrd="2" destOrd="0" parTransId="{4B9AE923-8780-4A97-9C8C-56DF64E660E5}" sibTransId="{0641ADE7-7BA0-4338-A05A-F3F309972AC7}"/>
    <dgm:cxn modelId="{817330B0-918C-44AB-8BC3-570DFCB313EC}" srcId="{BF43970D-CF12-4C47-AEDD-96703271083D}" destId="{13D64C2E-95A3-4FAB-8DD9-E966C84077E7}" srcOrd="0" destOrd="0" parTransId="{54235977-264B-4472-9843-141655C79462}" sibTransId="{275ED0DA-7B38-4440-BF1A-96EA0A238A4C}"/>
    <dgm:cxn modelId="{AAC7E847-3527-4AA0-94D6-0E159EDB8826}" srcId="{F9D54408-F734-471B-8D08-12C6D23F6E18}" destId="{A626B215-744E-44EE-932D-1D9CEA23930F}" srcOrd="5" destOrd="0" parTransId="{7AF37F8A-0ACC-4F7F-B425-3A133BE29525}" sibTransId="{A836AD55-A69F-4F14-BE3D-6043B30F010D}"/>
    <dgm:cxn modelId="{1310823E-F416-4146-A154-CAD975B409EC}" type="presOf" srcId="{9CD1FDCA-05D2-41EA-939C-7280CC3CB768}" destId="{7FC25340-5B05-43BF-9C0A-54EDBF1676EF}" srcOrd="0" destOrd="0" presId="urn:microsoft.com/office/officeart/2008/layout/VerticalCurvedList"/>
    <dgm:cxn modelId="{C968B190-3B2B-4798-9D6B-FA7CAE5183BE}" srcId="{F9D54408-F734-471B-8D08-12C6D23F6E18}" destId="{9CD1FDCA-05D2-41EA-939C-7280CC3CB768}" srcOrd="3" destOrd="0" parTransId="{CB478984-2AA9-4DBF-97F2-0D5DB650250E}" sibTransId="{88841367-7020-40F5-A930-9B6E819B39BB}"/>
    <dgm:cxn modelId="{F93FB3ED-9778-4D39-8224-D1C9D7D19180}" type="presOf" srcId="{0D3AAFC0-C1E1-405A-B2FC-6AD3ACE399FE}" destId="{0D6A3FD3-1F73-4144-A02A-9B94CD521371}" srcOrd="0" destOrd="0" presId="urn:microsoft.com/office/officeart/2008/layout/VerticalCurvedList"/>
    <dgm:cxn modelId="{D1B90AE6-C429-4463-BC85-A9911252669A}" type="presOf" srcId="{F9D54408-F734-471B-8D08-12C6D23F6E18}" destId="{5BAEA369-19DB-479E-8597-1DFEEF4E91C2}" srcOrd="0" destOrd="0" presId="urn:microsoft.com/office/officeart/2008/layout/VerticalCurvedList"/>
    <dgm:cxn modelId="{7E479415-82E2-4B60-B49D-75B436DEB1CF}" type="presOf" srcId="{1FE9A50F-BEB2-4A11-82C6-E2CBA6F10552}" destId="{44A55B4D-BBA8-4679-AB46-25C60215CA76}" srcOrd="0" destOrd="1" presId="urn:microsoft.com/office/officeart/2008/layout/VerticalCurvedList"/>
    <dgm:cxn modelId="{C4718FEF-A650-40DC-BB6F-2E4E7D0C6FF3}" srcId="{59D33F48-E15B-4D4B-ADB9-335C59E4C051}" destId="{040750FF-7991-4387-85A1-9993551124F8}" srcOrd="0" destOrd="0" parTransId="{2A5DA0D4-4F64-42E6-B4CE-1477E525C76C}" sibTransId="{838A5E01-2B1A-4741-A7F9-20337338F503}"/>
    <dgm:cxn modelId="{11CCCA05-2B72-4D57-824D-6D39EDE70A7A}" srcId="{1951BFBD-22E1-4BAB-8067-9C54D3CF8BF6}" destId="{1FE9A50F-BEB2-4A11-82C6-E2CBA6F10552}" srcOrd="0" destOrd="0" parTransId="{DFDC3FAA-6ACD-452E-BF5E-AFC38B21F9C2}" sibTransId="{0D3AAFC0-C1E1-405A-B2FC-6AD3ACE399FE}"/>
    <dgm:cxn modelId="{542198CB-9FCB-46BF-8FDD-7F3BE5E8C425}" type="presOf" srcId="{2280177F-ADDA-4116-AC42-81D78BF5DF85}" destId="{8D8C9FA0-94C1-41E3-BC84-E022EEEC7228}" srcOrd="0" destOrd="2" presId="urn:microsoft.com/office/officeart/2008/layout/VerticalCurvedList"/>
    <dgm:cxn modelId="{7DBBB8B0-E767-4496-A1DA-209C797C9408}" type="presOf" srcId="{A7755AD6-287E-4D7B-A92B-779D5DBFB844}" destId="{7FC25340-5B05-43BF-9C0A-54EDBF1676EF}" srcOrd="0" destOrd="1" presId="urn:microsoft.com/office/officeart/2008/layout/VerticalCurvedList"/>
    <dgm:cxn modelId="{877704E7-4E41-4FB0-AC43-EFBCB46A25B4}" type="presOf" srcId="{59D33F48-E15B-4D4B-ADB9-335C59E4C051}" destId="{89542BA6-3982-4A1F-80E8-635906F7DE7D}" srcOrd="0" destOrd="0" presId="urn:microsoft.com/office/officeart/2008/layout/VerticalCurvedList"/>
    <dgm:cxn modelId="{3D1C4096-D917-4449-AAED-BCC6B344BF1A}" type="presParOf" srcId="{5BAEA369-19DB-479E-8597-1DFEEF4E91C2}" destId="{8ED6B1A1-4952-4565-B9AF-24D39472A24B}" srcOrd="0" destOrd="0" presId="urn:microsoft.com/office/officeart/2008/layout/VerticalCurvedList"/>
    <dgm:cxn modelId="{F90C3C77-65C4-4AC1-B5BC-9C4D087B57C5}" type="presParOf" srcId="{8ED6B1A1-4952-4565-B9AF-24D39472A24B}" destId="{7D6A7BD3-63C9-4CB9-99A6-54440C3885E4}" srcOrd="0" destOrd="0" presId="urn:microsoft.com/office/officeart/2008/layout/VerticalCurvedList"/>
    <dgm:cxn modelId="{173A6FE5-8396-46E7-909D-4A76833D1F6F}" type="presParOf" srcId="{7D6A7BD3-63C9-4CB9-99A6-54440C3885E4}" destId="{C6BA7A54-9562-4332-9D19-705B195F2F3D}" srcOrd="0" destOrd="0" presId="urn:microsoft.com/office/officeart/2008/layout/VerticalCurvedList"/>
    <dgm:cxn modelId="{637F4656-1241-4B4F-90CC-804C8EA885DA}" type="presParOf" srcId="{7D6A7BD3-63C9-4CB9-99A6-54440C3885E4}" destId="{0D6A3FD3-1F73-4144-A02A-9B94CD521371}" srcOrd="1" destOrd="0" presId="urn:microsoft.com/office/officeart/2008/layout/VerticalCurvedList"/>
    <dgm:cxn modelId="{CE605184-9205-4CD2-B6C2-D8880D8E9FFB}" type="presParOf" srcId="{7D6A7BD3-63C9-4CB9-99A6-54440C3885E4}" destId="{DEDC9971-388C-499F-8886-15930A23E07D}" srcOrd="2" destOrd="0" presId="urn:microsoft.com/office/officeart/2008/layout/VerticalCurvedList"/>
    <dgm:cxn modelId="{3261B656-0D3B-450A-B3F9-E37CB65C7460}" type="presParOf" srcId="{7D6A7BD3-63C9-4CB9-99A6-54440C3885E4}" destId="{F868A890-9436-4C9C-AD5F-844345BED77E}" srcOrd="3" destOrd="0" presId="urn:microsoft.com/office/officeart/2008/layout/VerticalCurvedList"/>
    <dgm:cxn modelId="{19AA646D-0C05-4D5F-B4D3-939860334F37}" type="presParOf" srcId="{8ED6B1A1-4952-4565-B9AF-24D39472A24B}" destId="{44A55B4D-BBA8-4679-AB46-25C60215CA76}" srcOrd="1" destOrd="0" presId="urn:microsoft.com/office/officeart/2008/layout/VerticalCurvedList"/>
    <dgm:cxn modelId="{D1891F8A-1D9E-457F-8E51-1B9508B96D35}" type="presParOf" srcId="{8ED6B1A1-4952-4565-B9AF-24D39472A24B}" destId="{247B9B56-0E53-4F88-8C68-3E06BA00E348}" srcOrd="2" destOrd="0" presId="urn:microsoft.com/office/officeart/2008/layout/VerticalCurvedList"/>
    <dgm:cxn modelId="{B32F3F01-6CFB-4064-BBE6-0299469547E2}" type="presParOf" srcId="{247B9B56-0E53-4F88-8C68-3E06BA00E348}" destId="{5941815B-7D7D-48BA-97B1-BBD5CEED731E}" srcOrd="0" destOrd="0" presId="urn:microsoft.com/office/officeart/2008/layout/VerticalCurvedList"/>
    <dgm:cxn modelId="{C6284328-8317-43E0-8FE6-74979FAB95F4}" type="presParOf" srcId="{8ED6B1A1-4952-4565-B9AF-24D39472A24B}" destId="{8D8C9FA0-94C1-41E3-BC84-E022EEEC7228}" srcOrd="3" destOrd="0" presId="urn:microsoft.com/office/officeart/2008/layout/VerticalCurvedList"/>
    <dgm:cxn modelId="{D933F7F6-163B-41F0-A33C-C802FFCFEB03}" type="presParOf" srcId="{8ED6B1A1-4952-4565-B9AF-24D39472A24B}" destId="{4856C6EA-28F3-4B5A-B82E-0C18033BD777}" srcOrd="4" destOrd="0" presId="urn:microsoft.com/office/officeart/2008/layout/VerticalCurvedList"/>
    <dgm:cxn modelId="{DA5526BC-FAC4-4555-9F2E-D883F755733D}" type="presParOf" srcId="{4856C6EA-28F3-4B5A-B82E-0C18033BD777}" destId="{1B97B2B5-60FA-4C7D-BC85-C9F96128F313}" srcOrd="0" destOrd="0" presId="urn:microsoft.com/office/officeart/2008/layout/VerticalCurvedList"/>
    <dgm:cxn modelId="{4732E4E5-E528-42FB-961B-76E9DE905BC9}" type="presParOf" srcId="{8ED6B1A1-4952-4565-B9AF-24D39472A24B}" destId="{21EFF94C-2EFD-4085-B5C4-5A9E3DA9F05A}" srcOrd="5" destOrd="0" presId="urn:microsoft.com/office/officeart/2008/layout/VerticalCurvedList"/>
    <dgm:cxn modelId="{218B239F-6B57-45FE-A9BA-02235B0A0293}" type="presParOf" srcId="{8ED6B1A1-4952-4565-B9AF-24D39472A24B}" destId="{1CED231A-9D49-412F-A21B-6029BDC41D98}" srcOrd="6" destOrd="0" presId="urn:microsoft.com/office/officeart/2008/layout/VerticalCurvedList"/>
    <dgm:cxn modelId="{D3CB9326-6B16-45D7-8D6D-1F10A3124FDC}" type="presParOf" srcId="{1CED231A-9D49-412F-A21B-6029BDC41D98}" destId="{5A7324BC-855A-4B11-8F84-58B97E66DE37}" srcOrd="0" destOrd="0" presId="urn:microsoft.com/office/officeart/2008/layout/VerticalCurvedList"/>
    <dgm:cxn modelId="{628F10D6-D772-4091-B5B1-7D98D2550FE4}" type="presParOf" srcId="{8ED6B1A1-4952-4565-B9AF-24D39472A24B}" destId="{7FC25340-5B05-43BF-9C0A-54EDBF1676EF}" srcOrd="7" destOrd="0" presId="urn:microsoft.com/office/officeart/2008/layout/VerticalCurvedList"/>
    <dgm:cxn modelId="{DD087152-C0DC-4450-905F-A4BB1E73616F}" type="presParOf" srcId="{8ED6B1A1-4952-4565-B9AF-24D39472A24B}" destId="{A2302301-31B3-475E-8263-4FD24DB3B830}" srcOrd="8" destOrd="0" presId="urn:microsoft.com/office/officeart/2008/layout/VerticalCurvedList"/>
    <dgm:cxn modelId="{75095E44-1472-44FF-855C-E7E7EE83B1E3}" type="presParOf" srcId="{A2302301-31B3-475E-8263-4FD24DB3B830}" destId="{C516AB71-DC2C-4EBF-ACD2-A013302274F4}" srcOrd="0" destOrd="0" presId="urn:microsoft.com/office/officeart/2008/layout/VerticalCurvedList"/>
    <dgm:cxn modelId="{B75A7372-52E6-44B7-9500-BE25A971B5B0}" type="presParOf" srcId="{8ED6B1A1-4952-4565-B9AF-24D39472A24B}" destId="{89542BA6-3982-4A1F-80E8-635906F7DE7D}" srcOrd="9" destOrd="0" presId="urn:microsoft.com/office/officeart/2008/layout/VerticalCurvedList"/>
    <dgm:cxn modelId="{570F0299-6222-4D57-8C57-1CF8F5135AC6}" type="presParOf" srcId="{8ED6B1A1-4952-4565-B9AF-24D39472A24B}" destId="{8372409C-9309-4CF4-B058-8DFC33D49AB0}" srcOrd="10" destOrd="0" presId="urn:microsoft.com/office/officeart/2008/layout/VerticalCurvedList"/>
    <dgm:cxn modelId="{68D1F0F6-5149-48EF-8065-F519EDFE7BDC}" type="presParOf" srcId="{8372409C-9309-4CF4-B058-8DFC33D49AB0}" destId="{2346DB86-0A96-4462-B435-601FD1866ADA}" srcOrd="0" destOrd="0" presId="urn:microsoft.com/office/officeart/2008/layout/VerticalCurvedList"/>
    <dgm:cxn modelId="{FD61E6E5-4065-4B9C-8528-74C6ED7AC87F}" type="presParOf" srcId="{8ED6B1A1-4952-4565-B9AF-24D39472A24B}" destId="{DB02C453-D4F0-45C7-B6FA-564DA445E8B1}" srcOrd="11" destOrd="0" presId="urn:microsoft.com/office/officeart/2008/layout/VerticalCurvedList"/>
    <dgm:cxn modelId="{ABDACD4B-5610-4E3B-A5CC-A08B868A1639}" type="presParOf" srcId="{8ED6B1A1-4952-4565-B9AF-24D39472A24B}" destId="{B04A3528-425A-44AD-81FA-44C6418C1ADA}" srcOrd="12" destOrd="0" presId="urn:microsoft.com/office/officeart/2008/layout/VerticalCurvedList"/>
    <dgm:cxn modelId="{D9835DA1-FB4F-432B-B967-C42B15B8FF7E}" type="presParOf" srcId="{B04A3528-425A-44AD-81FA-44C6418C1ADA}" destId="{4EA312EE-8C0F-4D65-AF21-0ED35F72246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77D875-B722-47D7-8200-536BD032E0B3}" type="doc">
      <dgm:prSet loTypeId="urn:microsoft.com/office/officeart/2008/layout/PictureGrid" loCatId="picture" qsTypeId="urn:microsoft.com/office/officeart/2005/8/quickstyle/simple1" qsCatId="simple" csTypeId="urn:microsoft.com/office/officeart/2005/8/colors/accent1_2" csCatId="accent1" phldr="1"/>
      <dgm:spPr/>
      <dgm:t>
        <a:bodyPr/>
        <a:lstStyle/>
        <a:p>
          <a:endParaRPr lang="en-US"/>
        </a:p>
      </dgm:t>
    </dgm:pt>
    <dgm:pt modelId="{53C4D4D7-C7B3-404A-BD75-5680293D711E}">
      <dgm:prSet phldrT="[Text]" custT="1"/>
      <dgm:spPr/>
      <dgm:t>
        <a:bodyPr/>
        <a:lstStyle/>
        <a:p>
          <a:pPr algn="ctr"/>
          <a:r>
            <a:rPr lang="en-US" sz="1400" b="1" dirty="0" smtClean="0">
              <a:solidFill>
                <a:schemeClr val="bg1"/>
              </a:solidFill>
              <a:latin typeface="Times New Roman" panose="02020603050405020304" pitchFamily="18" charset="0"/>
              <a:cs typeface="Times New Roman" panose="02020603050405020304" pitchFamily="18" charset="0"/>
            </a:rPr>
            <a:t>Total Final Consumption (TFC) by sector, 2017</a:t>
          </a:r>
          <a:endParaRPr lang="en-US" sz="1400" b="1" dirty="0">
            <a:solidFill>
              <a:schemeClr val="bg1"/>
            </a:solidFill>
            <a:latin typeface="Times New Roman" panose="02020603050405020304" pitchFamily="18" charset="0"/>
            <a:cs typeface="Times New Roman" panose="02020603050405020304" pitchFamily="18" charset="0"/>
          </a:endParaRPr>
        </a:p>
      </dgm:t>
    </dgm:pt>
    <dgm:pt modelId="{475CB2AD-5C82-4B29-AC31-B04F2EB60364}" type="parTrans" cxnId="{67D64AAC-0C39-4744-8864-7565B18B4640}">
      <dgm:prSet/>
      <dgm:spPr/>
      <dgm:t>
        <a:bodyPr/>
        <a:lstStyle/>
        <a:p>
          <a:endParaRPr lang="en-US"/>
        </a:p>
      </dgm:t>
    </dgm:pt>
    <dgm:pt modelId="{D65D9305-129D-467F-BAD8-B34CCA7B8CFB}" type="sibTrans" cxnId="{67D64AAC-0C39-4744-8864-7565B18B4640}">
      <dgm:prSet/>
      <dgm:spPr/>
      <dgm:t>
        <a:bodyPr/>
        <a:lstStyle/>
        <a:p>
          <a:endParaRPr lang="en-US"/>
        </a:p>
      </dgm:t>
    </dgm:pt>
    <dgm:pt modelId="{9477B894-8CA0-4C51-A8C0-20BB030BE113}">
      <dgm:prSet phldrT="[Text]" custT="1"/>
      <dgm:spPr/>
      <dgm:t>
        <a:bodyPr/>
        <a:lstStyle/>
        <a:p>
          <a:pPr algn="ctr"/>
          <a:r>
            <a:rPr lang="en-US" sz="1400" b="1" dirty="0" smtClean="0">
              <a:solidFill>
                <a:schemeClr val="bg1"/>
              </a:solidFill>
              <a:latin typeface="Times New Roman" panose="02020603050405020304" pitchFamily="18" charset="0"/>
              <a:cs typeface="Times New Roman" panose="02020603050405020304" pitchFamily="18" charset="0"/>
            </a:rPr>
            <a:t>Energy consumption in a residential sector</a:t>
          </a:r>
          <a:endParaRPr lang="en-US" sz="1400" b="1" dirty="0">
            <a:solidFill>
              <a:schemeClr val="bg1"/>
            </a:solidFill>
            <a:latin typeface="Times New Roman" panose="02020603050405020304" pitchFamily="18" charset="0"/>
            <a:cs typeface="Times New Roman" panose="02020603050405020304" pitchFamily="18" charset="0"/>
          </a:endParaRPr>
        </a:p>
      </dgm:t>
    </dgm:pt>
    <dgm:pt modelId="{FD4482FB-F8D6-428B-9EA3-1F93797A0939}" type="parTrans" cxnId="{27D677C0-7E81-4AD1-AF32-D7F6B4BD469B}">
      <dgm:prSet/>
      <dgm:spPr/>
      <dgm:t>
        <a:bodyPr/>
        <a:lstStyle/>
        <a:p>
          <a:endParaRPr lang="en-US"/>
        </a:p>
      </dgm:t>
    </dgm:pt>
    <dgm:pt modelId="{7365880F-96DC-4B85-A59C-73200CDA9344}" type="sibTrans" cxnId="{27D677C0-7E81-4AD1-AF32-D7F6B4BD469B}">
      <dgm:prSet/>
      <dgm:spPr/>
      <dgm:t>
        <a:bodyPr/>
        <a:lstStyle/>
        <a:p>
          <a:endParaRPr lang="en-US"/>
        </a:p>
      </dgm:t>
    </dgm:pt>
    <dgm:pt modelId="{8578897D-00E1-4A70-90D1-E7C2B9198B80}" type="pres">
      <dgm:prSet presAssocID="{5377D875-B722-47D7-8200-536BD032E0B3}" presName="Name0" presStyleCnt="0">
        <dgm:presLayoutVars>
          <dgm:dir/>
        </dgm:presLayoutVars>
      </dgm:prSet>
      <dgm:spPr/>
      <dgm:t>
        <a:bodyPr/>
        <a:lstStyle/>
        <a:p>
          <a:endParaRPr lang="en-US"/>
        </a:p>
      </dgm:t>
    </dgm:pt>
    <dgm:pt modelId="{86779E3F-978A-4A9E-949F-F3DC3F222391}" type="pres">
      <dgm:prSet presAssocID="{53C4D4D7-C7B3-404A-BD75-5680293D711E}" presName="composite" presStyleCnt="0"/>
      <dgm:spPr/>
    </dgm:pt>
    <dgm:pt modelId="{958E20C2-293E-4B77-9E39-5A9E21DE0B29}" type="pres">
      <dgm:prSet presAssocID="{53C4D4D7-C7B3-404A-BD75-5680293D711E}" presName="rect2" presStyleLbl="revTx" presStyleIdx="0" presStyleCnt="2" custLinFactNeighborY="-42081">
        <dgm:presLayoutVars>
          <dgm:bulletEnabled val="1"/>
        </dgm:presLayoutVars>
      </dgm:prSet>
      <dgm:spPr/>
      <dgm:t>
        <a:bodyPr/>
        <a:lstStyle/>
        <a:p>
          <a:endParaRPr lang="en-US"/>
        </a:p>
      </dgm:t>
    </dgm:pt>
    <dgm:pt modelId="{BFFBFBCD-EADB-4105-ACAE-33DA96DF6616}" type="pres">
      <dgm:prSet presAssocID="{53C4D4D7-C7B3-404A-BD75-5680293D711E}" presName="rect1" presStyleLbl="alignImgPlace1" presStyleIdx="0" presStyleCnt="2" custScaleX="116744" custScaleY="109945" custLinFactNeighborY="-2886"/>
      <dgm:spPr>
        <a:noFill/>
        <a:ln>
          <a:noFill/>
        </a:ln>
      </dgm:spPr>
    </dgm:pt>
    <dgm:pt modelId="{74B1A851-0EA9-4FF3-A389-4DA513DE839F}" type="pres">
      <dgm:prSet presAssocID="{D65D9305-129D-467F-BAD8-B34CCA7B8CFB}" presName="sibTrans" presStyleCnt="0"/>
      <dgm:spPr/>
    </dgm:pt>
    <dgm:pt modelId="{B084CD65-BBCA-45CE-8A05-140F5D560724}" type="pres">
      <dgm:prSet presAssocID="{9477B894-8CA0-4C51-A8C0-20BB030BE113}" presName="composite" presStyleCnt="0"/>
      <dgm:spPr/>
    </dgm:pt>
    <dgm:pt modelId="{D45CB52D-FE81-4CC8-B032-50671D37EEC2}" type="pres">
      <dgm:prSet presAssocID="{9477B894-8CA0-4C51-A8C0-20BB030BE113}" presName="rect2" presStyleLbl="revTx" presStyleIdx="1" presStyleCnt="2" custLinFactNeighborY="-40080">
        <dgm:presLayoutVars>
          <dgm:bulletEnabled val="1"/>
        </dgm:presLayoutVars>
      </dgm:prSet>
      <dgm:spPr/>
      <dgm:t>
        <a:bodyPr/>
        <a:lstStyle/>
        <a:p>
          <a:endParaRPr lang="en-US"/>
        </a:p>
      </dgm:t>
    </dgm:pt>
    <dgm:pt modelId="{A4B06749-CFDA-499B-B0F0-47B198AD108A}" type="pres">
      <dgm:prSet presAssocID="{9477B894-8CA0-4C51-A8C0-20BB030BE113}" presName="rect1" presStyleLbl="alignImgPlace1" presStyleIdx="1" presStyleCnt="2" custScaleX="116716" custScaleY="109921" custLinFactNeighborX="-2420" custLinFactNeighborY="-2860"/>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a:noFill/>
        </a:ln>
      </dgm:spPr>
    </dgm:pt>
  </dgm:ptLst>
  <dgm:cxnLst>
    <dgm:cxn modelId="{5AABB92F-1DE2-49B4-B2A2-E5F8785C8A42}" type="presOf" srcId="{5377D875-B722-47D7-8200-536BD032E0B3}" destId="{8578897D-00E1-4A70-90D1-E7C2B9198B80}" srcOrd="0" destOrd="0" presId="urn:microsoft.com/office/officeart/2008/layout/PictureGrid"/>
    <dgm:cxn modelId="{683BE50A-752E-4E67-B33D-0937AFBF4AD2}" type="presOf" srcId="{53C4D4D7-C7B3-404A-BD75-5680293D711E}" destId="{958E20C2-293E-4B77-9E39-5A9E21DE0B29}" srcOrd="0" destOrd="0" presId="urn:microsoft.com/office/officeart/2008/layout/PictureGrid"/>
    <dgm:cxn modelId="{27D677C0-7E81-4AD1-AF32-D7F6B4BD469B}" srcId="{5377D875-B722-47D7-8200-536BD032E0B3}" destId="{9477B894-8CA0-4C51-A8C0-20BB030BE113}" srcOrd="1" destOrd="0" parTransId="{FD4482FB-F8D6-428B-9EA3-1F93797A0939}" sibTransId="{7365880F-96DC-4B85-A59C-73200CDA9344}"/>
    <dgm:cxn modelId="{67D64AAC-0C39-4744-8864-7565B18B4640}" srcId="{5377D875-B722-47D7-8200-536BD032E0B3}" destId="{53C4D4D7-C7B3-404A-BD75-5680293D711E}" srcOrd="0" destOrd="0" parTransId="{475CB2AD-5C82-4B29-AC31-B04F2EB60364}" sibTransId="{D65D9305-129D-467F-BAD8-B34CCA7B8CFB}"/>
    <dgm:cxn modelId="{C05043E7-72D6-4247-8446-9AB181CD4B55}" type="presOf" srcId="{9477B894-8CA0-4C51-A8C0-20BB030BE113}" destId="{D45CB52D-FE81-4CC8-B032-50671D37EEC2}" srcOrd="0" destOrd="0" presId="urn:microsoft.com/office/officeart/2008/layout/PictureGrid"/>
    <dgm:cxn modelId="{BE531D92-1D30-4003-A791-3E3DCE4CBF4B}" type="presParOf" srcId="{8578897D-00E1-4A70-90D1-E7C2B9198B80}" destId="{86779E3F-978A-4A9E-949F-F3DC3F222391}" srcOrd="0" destOrd="0" presId="urn:microsoft.com/office/officeart/2008/layout/PictureGrid"/>
    <dgm:cxn modelId="{AE86B2C2-064C-49A6-961F-C72B29DAE39E}" type="presParOf" srcId="{86779E3F-978A-4A9E-949F-F3DC3F222391}" destId="{958E20C2-293E-4B77-9E39-5A9E21DE0B29}" srcOrd="0" destOrd="0" presId="urn:microsoft.com/office/officeart/2008/layout/PictureGrid"/>
    <dgm:cxn modelId="{1B224821-08CB-42CE-9F3E-0C7FFB57193A}" type="presParOf" srcId="{86779E3F-978A-4A9E-949F-F3DC3F222391}" destId="{BFFBFBCD-EADB-4105-ACAE-33DA96DF6616}" srcOrd="1" destOrd="0" presId="urn:microsoft.com/office/officeart/2008/layout/PictureGrid"/>
    <dgm:cxn modelId="{BCB87DDC-72B9-4C93-88F6-794927A61768}" type="presParOf" srcId="{8578897D-00E1-4A70-90D1-E7C2B9198B80}" destId="{74B1A851-0EA9-4FF3-A389-4DA513DE839F}" srcOrd="1" destOrd="0" presId="urn:microsoft.com/office/officeart/2008/layout/PictureGrid"/>
    <dgm:cxn modelId="{66A2A9E8-ACC3-40F6-8063-60B00B9FFD24}" type="presParOf" srcId="{8578897D-00E1-4A70-90D1-E7C2B9198B80}" destId="{B084CD65-BBCA-45CE-8A05-140F5D560724}" srcOrd="2" destOrd="0" presId="urn:microsoft.com/office/officeart/2008/layout/PictureGrid"/>
    <dgm:cxn modelId="{C7B4FD6F-AD4E-495A-A70B-C69BCA3DC252}" type="presParOf" srcId="{B084CD65-BBCA-45CE-8A05-140F5D560724}" destId="{D45CB52D-FE81-4CC8-B032-50671D37EEC2}" srcOrd="0" destOrd="0" presId="urn:microsoft.com/office/officeart/2008/layout/PictureGrid"/>
    <dgm:cxn modelId="{07BF0655-DA10-4899-BF9A-2FC22D8A39B4}" type="presParOf" srcId="{B084CD65-BBCA-45CE-8A05-140F5D560724}" destId="{A4B06749-CFDA-499B-B0F0-47B198AD108A}" srcOrd="1" destOrd="0" presId="urn:microsoft.com/office/officeart/2008/layout/PictureGri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DB0FA9-FAAF-49C8-BCE2-CDBD924392E5}"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C3F983CA-D7C2-4F44-A1B1-C9F566F6C6ED}">
      <dgm:prSet phldrT="[Text]" custT="1"/>
      <dgm:spPr/>
      <dgm:t>
        <a:bodyPr/>
        <a:lstStyle/>
        <a:p>
          <a:r>
            <a:rPr lang="en-US" sz="1600" b="1" smtClean="0">
              <a:solidFill>
                <a:schemeClr val="bg1"/>
              </a:solidFill>
              <a:latin typeface="Times New Roman" panose="02020603050405020304" pitchFamily="18" charset="0"/>
              <a:cs typeface="Times New Roman" panose="02020603050405020304" pitchFamily="18" charset="0"/>
            </a:rPr>
            <a:t>PROBLEM STATEMENT</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4545C088-40F2-4587-8643-C4A8D7828E6E}" type="parTrans" cxnId="{BF16E380-CEE9-45BC-B0E0-D17E536CE506}">
      <dgm:prSet/>
      <dgm:spPr/>
      <dgm:t>
        <a:bodyPr/>
        <a:lstStyle/>
        <a:p>
          <a:endParaRPr lang="en-US"/>
        </a:p>
      </dgm:t>
    </dgm:pt>
    <dgm:pt modelId="{5839A1C1-F669-4D28-98D8-A8B4DEC15B50}" type="sibTrans" cxnId="{BF16E380-CEE9-45BC-B0E0-D17E536CE506}">
      <dgm:prSet/>
      <dgm:spPr/>
      <dgm:t>
        <a:bodyPr/>
        <a:lstStyle/>
        <a:p>
          <a:endParaRPr lang="en-US"/>
        </a:p>
      </dgm:t>
    </dgm:pt>
    <dgm:pt modelId="{E5E1C95E-8B2D-44B7-B1B0-93E8E7213D88}">
      <dgm:prSet phldrT="[Text]" custT="1"/>
      <dgm:spPr/>
      <dgm:t>
        <a:bodyPr/>
        <a:lstStyle/>
        <a:p>
          <a:pPr algn="just"/>
          <a:r>
            <a:rPr lang="en-US" sz="1600" dirty="0" smtClean="0">
              <a:solidFill>
                <a:schemeClr val="bg1"/>
              </a:solidFill>
              <a:latin typeface="Times New Roman" panose="02020603050405020304" pitchFamily="18" charset="0"/>
              <a:cs typeface="Times New Roman" panose="02020603050405020304" pitchFamily="18" charset="0"/>
            </a:rPr>
            <a:t>Is it possible to reduce the heat output of space heating in residential sector so that less energy is consumed while maintaining an acceptable level of comfort? What are the different space heating strategies?</a:t>
          </a:r>
          <a:endParaRPr lang="en-US" sz="1600" dirty="0">
            <a:solidFill>
              <a:schemeClr val="bg1"/>
            </a:solidFill>
            <a:latin typeface="Times New Roman" panose="02020603050405020304" pitchFamily="18" charset="0"/>
            <a:cs typeface="Times New Roman" panose="02020603050405020304" pitchFamily="18" charset="0"/>
          </a:endParaRPr>
        </a:p>
      </dgm:t>
    </dgm:pt>
    <dgm:pt modelId="{D04E9F23-51AD-4423-B888-5A8B67EBD382}" type="parTrans" cxnId="{1D6A86B9-423D-4B3F-925C-CA890B6A76FB}">
      <dgm:prSet/>
      <dgm:spPr/>
      <dgm:t>
        <a:bodyPr/>
        <a:lstStyle/>
        <a:p>
          <a:endParaRPr lang="en-US"/>
        </a:p>
      </dgm:t>
    </dgm:pt>
    <dgm:pt modelId="{FEF1FFF9-3C8B-4D59-B439-B0A3A53CCD7F}" type="sibTrans" cxnId="{1D6A86B9-423D-4B3F-925C-CA890B6A76FB}">
      <dgm:prSet/>
      <dgm:spPr/>
      <dgm:t>
        <a:bodyPr/>
        <a:lstStyle/>
        <a:p>
          <a:endParaRPr lang="en-US"/>
        </a:p>
      </dgm:t>
    </dgm:pt>
    <dgm:pt modelId="{C53D41CE-CB2A-4932-BE5E-1FD14CB3F2C8}">
      <dgm:prSet phldrT="[Text]" custT="1"/>
      <dgm:spPr/>
      <dgm:t>
        <a:bodyPr/>
        <a:lstStyle/>
        <a:p>
          <a:pPr algn="just"/>
          <a:endParaRPr lang="en-US" sz="1600" dirty="0">
            <a:solidFill>
              <a:schemeClr val="bg1"/>
            </a:solidFill>
            <a:latin typeface="Times New Roman" panose="02020603050405020304" pitchFamily="18" charset="0"/>
            <a:cs typeface="Times New Roman" panose="02020603050405020304" pitchFamily="18" charset="0"/>
          </a:endParaRPr>
        </a:p>
      </dgm:t>
    </dgm:pt>
    <dgm:pt modelId="{A4F86F79-61E4-4B92-9B7A-B68E6DCF1548}" type="parTrans" cxnId="{E0126C5B-D21C-43AA-B6C8-687A43590C6A}">
      <dgm:prSet/>
      <dgm:spPr/>
      <dgm:t>
        <a:bodyPr/>
        <a:lstStyle/>
        <a:p>
          <a:endParaRPr lang="en-US"/>
        </a:p>
      </dgm:t>
    </dgm:pt>
    <dgm:pt modelId="{0ABB12D5-3C6C-40C6-8E3D-2B98AD8625B0}" type="sibTrans" cxnId="{E0126C5B-D21C-43AA-B6C8-687A43590C6A}">
      <dgm:prSet/>
      <dgm:spPr/>
      <dgm:t>
        <a:bodyPr/>
        <a:lstStyle/>
        <a:p>
          <a:endParaRPr lang="en-US"/>
        </a:p>
      </dgm:t>
    </dgm:pt>
    <dgm:pt modelId="{F8A4DC2F-27A1-49F7-99A8-D7CF8E2108C6}" type="pres">
      <dgm:prSet presAssocID="{8CDB0FA9-FAAF-49C8-BCE2-CDBD924392E5}" presName="linear" presStyleCnt="0">
        <dgm:presLayoutVars>
          <dgm:animLvl val="lvl"/>
          <dgm:resizeHandles val="exact"/>
        </dgm:presLayoutVars>
      </dgm:prSet>
      <dgm:spPr/>
      <dgm:t>
        <a:bodyPr/>
        <a:lstStyle/>
        <a:p>
          <a:endParaRPr lang="en-US"/>
        </a:p>
      </dgm:t>
    </dgm:pt>
    <dgm:pt modelId="{639B0AE0-5CEE-457E-9739-D55D10A8B577}" type="pres">
      <dgm:prSet presAssocID="{C3F983CA-D7C2-4F44-A1B1-C9F566F6C6ED}" presName="parentText" presStyleLbl="node1" presStyleIdx="0" presStyleCnt="1" custScaleY="48494" custLinFactNeighborX="-1649" custLinFactNeighborY="-3620">
        <dgm:presLayoutVars>
          <dgm:chMax val="0"/>
          <dgm:bulletEnabled val="1"/>
        </dgm:presLayoutVars>
      </dgm:prSet>
      <dgm:spPr/>
      <dgm:t>
        <a:bodyPr/>
        <a:lstStyle/>
        <a:p>
          <a:endParaRPr lang="en-US"/>
        </a:p>
      </dgm:t>
    </dgm:pt>
    <dgm:pt modelId="{B3E06310-FFAA-4179-BA99-19A58BBA41EC}" type="pres">
      <dgm:prSet presAssocID="{C3F983CA-D7C2-4F44-A1B1-C9F566F6C6ED}" presName="childText" presStyleLbl="revTx" presStyleIdx="0" presStyleCnt="1">
        <dgm:presLayoutVars>
          <dgm:bulletEnabled val="1"/>
        </dgm:presLayoutVars>
      </dgm:prSet>
      <dgm:spPr/>
      <dgm:t>
        <a:bodyPr/>
        <a:lstStyle/>
        <a:p>
          <a:endParaRPr lang="en-US"/>
        </a:p>
      </dgm:t>
    </dgm:pt>
  </dgm:ptLst>
  <dgm:cxnLst>
    <dgm:cxn modelId="{7779BFE9-7353-4591-9EF6-6969D0CF4513}" type="presOf" srcId="{C3F983CA-D7C2-4F44-A1B1-C9F566F6C6ED}" destId="{639B0AE0-5CEE-457E-9739-D55D10A8B577}" srcOrd="0" destOrd="0" presId="urn:microsoft.com/office/officeart/2005/8/layout/vList2"/>
    <dgm:cxn modelId="{1D6A86B9-423D-4B3F-925C-CA890B6A76FB}" srcId="{C3F983CA-D7C2-4F44-A1B1-C9F566F6C6ED}" destId="{E5E1C95E-8B2D-44B7-B1B0-93E8E7213D88}" srcOrd="1" destOrd="0" parTransId="{D04E9F23-51AD-4423-B888-5A8B67EBD382}" sibTransId="{FEF1FFF9-3C8B-4D59-B439-B0A3A53CCD7F}"/>
    <dgm:cxn modelId="{BF16E380-CEE9-45BC-B0E0-D17E536CE506}" srcId="{8CDB0FA9-FAAF-49C8-BCE2-CDBD924392E5}" destId="{C3F983CA-D7C2-4F44-A1B1-C9F566F6C6ED}" srcOrd="0" destOrd="0" parTransId="{4545C088-40F2-4587-8643-C4A8D7828E6E}" sibTransId="{5839A1C1-F669-4D28-98D8-A8B4DEC15B50}"/>
    <dgm:cxn modelId="{BA45BB03-6794-4C4B-93D1-5F849ABF2F62}" type="presOf" srcId="{C53D41CE-CB2A-4932-BE5E-1FD14CB3F2C8}" destId="{B3E06310-FFAA-4179-BA99-19A58BBA41EC}" srcOrd="0" destOrd="0" presId="urn:microsoft.com/office/officeart/2005/8/layout/vList2"/>
    <dgm:cxn modelId="{EFB86E78-A27A-4FBE-9036-B0CDDC22E950}" type="presOf" srcId="{E5E1C95E-8B2D-44B7-B1B0-93E8E7213D88}" destId="{B3E06310-FFAA-4179-BA99-19A58BBA41EC}" srcOrd="0" destOrd="1" presId="urn:microsoft.com/office/officeart/2005/8/layout/vList2"/>
    <dgm:cxn modelId="{E0126C5B-D21C-43AA-B6C8-687A43590C6A}" srcId="{C3F983CA-D7C2-4F44-A1B1-C9F566F6C6ED}" destId="{C53D41CE-CB2A-4932-BE5E-1FD14CB3F2C8}" srcOrd="0" destOrd="0" parTransId="{A4F86F79-61E4-4B92-9B7A-B68E6DCF1548}" sibTransId="{0ABB12D5-3C6C-40C6-8E3D-2B98AD8625B0}"/>
    <dgm:cxn modelId="{2CBBD22B-9B2B-4317-BC8C-3DA4214599AE}" type="presOf" srcId="{8CDB0FA9-FAAF-49C8-BCE2-CDBD924392E5}" destId="{F8A4DC2F-27A1-49F7-99A8-D7CF8E2108C6}" srcOrd="0" destOrd="0" presId="urn:microsoft.com/office/officeart/2005/8/layout/vList2"/>
    <dgm:cxn modelId="{AA6629A5-D63B-45E2-9BEE-D3F8941EA249}" type="presParOf" srcId="{F8A4DC2F-27A1-49F7-99A8-D7CF8E2108C6}" destId="{639B0AE0-5CEE-457E-9739-D55D10A8B577}" srcOrd="0" destOrd="0" presId="urn:microsoft.com/office/officeart/2005/8/layout/vList2"/>
    <dgm:cxn modelId="{25554091-B42C-473A-BE74-B309AAEC7ACC}" type="presParOf" srcId="{F8A4DC2F-27A1-49F7-99A8-D7CF8E2108C6}" destId="{B3E06310-FFAA-4179-BA99-19A58BBA41EC}"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3239D3-6694-4542-924D-BF294D0F0FB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670B683-DAC0-4F52-B0BD-1D79CD1E0E93}">
      <dgm:prSet phldrT="[Text]" custT="1">
        <dgm:style>
          <a:lnRef idx="1">
            <a:schemeClr val="dk1"/>
          </a:lnRef>
          <a:fillRef idx="2">
            <a:schemeClr val="dk1"/>
          </a:fillRef>
          <a:effectRef idx="1">
            <a:schemeClr val="dk1"/>
          </a:effectRef>
          <a:fontRef idx="minor">
            <a:schemeClr val="dk1"/>
          </a:fontRef>
        </dgm:style>
      </dgm:prSet>
      <dgm:spPr>
        <a:xfrm>
          <a:off x="2144631" y="825"/>
          <a:ext cx="957708" cy="478854"/>
        </a:xfr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dgm:spPr>
      <dgm:t>
        <a:bodyPr/>
        <a:lstStyle/>
        <a:p>
          <a:r>
            <a:rPr lang="en-US" sz="1000" b="1">
              <a:solidFill>
                <a:sysClr val="windowText" lastClr="000000"/>
              </a:solidFill>
              <a:latin typeface="Times New Roman" panose="02020603050405020304" pitchFamily="18" charset="0"/>
              <a:ea typeface="+mn-ea"/>
              <a:cs typeface="Times New Roman" panose="02020603050405020304" pitchFamily="18" charset="0"/>
            </a:rPr>
            <a:t>RHC systems</a:t>
          </a:r>
        </a:p>
      </dgm:t>
    </dgm:pt>
    <dgm:pt modelId="{61B0A714-6E0E-4815-8DFD-07C2C00FB549}" type="parTrans" cxnId="{010B71BD-8415-4CE9-B48D-17958C584BBD}">
      <dgm:prSet/>
      <dgm:spPr/>
      <dgm:t>
        <a:bodyPr/>
        <a:lstStyle/>
        <a:p>
          <a:endParaRPr lang="en-US"/>
        </a:p>
      </dgm:t>
    </dgm:pt>
    <dgm:pt modelId="{77013286-F8B3-4280-9515-E0B93A90B846}" type="sibTrans" cxnId="{010B71BD-8415-4CE9-B48D-17958C584BBD}">
      <dgm:prSet/>
      <dgm:spPr/>
      <dgm:t>
        <a:bodyPr/>
        <a:lstStyle/>
        <a:p>
          <a:endParaRPr lang="en-US"/>
        </a:p>
      </dgm:t>
    </dgm:pt>
    <dgm:pt modelId="{2CC1A110-8778-4E45-8589-2AFC51D673B4}">
      <dgm:prSet phldrT="[Text]" custT="1">
        <dgm:style>
          <a:lnRef idx="2">
            <a:schemeClr val="dk1"/>
          </a:lnRef>
          <a:fillRef idx="1">
            <a:schemeClr val="lt1"/>
          </a:fillRef>
          <a:effectRef idx="0">
            <a:schemeClr val="dk1"/>
          </a:effectRef>
          <a:fontRef idx="minor">
            <a:schemeClr val="dk1"/>
          </a:fontRef>
        </dgm:style>
      </dgm:prSet>
      <dgm:spPr>
        <a:xfrm>
          <a:off x="2144631" y="680799"/>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Embedded </a:t>
          </a:r>
        </a:p>
        <a:p>
          <a:r>
            <a:rPr lang="en-US" sz="900">
              <a:solidFill>
                <a:sysClr val="windowText" lastClr="000000"/>
              </a:solidFill>
              <a:latin typeface="Times New Roman" panose="02020603050405020304" pitchFamily="18" charset="0"/>
              <a:ea typeface="+mn-ea"/>
              <a:cs typeface="Times New Roman" panose="02020603050405020304" pitchFamily="18" charset="0"/>
            </a:rPr>
            <a:t>tubing in ↓</a:t>
          </a:r>
        </a:p>
      </dgm:t>
    </dgm:pt>
    <dgm:pt modelId="{9984B3F9-F7A4-4A5A-BBA1-8981347A110A}" type="parTrans" cxnId="{8B119F53-EA01-4F21-8777-A4EF7824947A}">
      <dgm:prSet>
        <dgm:style>
          <a:lnRef idx="2">
            <a:schemeClr val="dk1"/>
          </a:lnRef>
          <a:fillRef idx="1">
            <a:schemeClr val="lt1"/>
          </a:fillRef>
          <a:effectRef idx="0">
            <a:schemeClr val="dk1"/>
          </a:effectRef>
          <a:fontRef idx="minor">
            <a:schemeClr val="dk1"/>
          </a:fontRef>
        </dgm:style>
      </dgm:prSet>
      <dgm:spPr>
        <a:xfrm>
          <a:off x="2577766" y="479680"/>
          <a:ext cx="91440" cy="201118"/>
        </a:xfrm>
        <a:noFill/>
        <a:ln w="12700" cap="flat" cmpd="sng" algn="ctr">
          <a:solidFill>
            <a:sysClr val="windowText" lastClr="000000"/>
          </a:solidFill>
          <a:prstDash val="solid"/>
          <a:miter lim="800000"/>
        </a:ln>
        <a:effectLst/>
      </dgm:spPr>
      <dgm:t>
        <a:bodyPr/>
        <a:lstStyle/>
        <a:p>
          <a:endParaRPr lang="en-US"/>
        </a:p>
      </dgm:t>
    </dgm:pt>
    <dgm:pt modelId="{EAE11A57-2EC7-4741-A28F-A493DF250B53}" type="sibTrans" cxnId="{8B119F53-EA01-4F21-8777-A4EF7824947A}">
      <dgm:prSet/>
      <dgm:spPr/>
      <dgm:t>
        <a:bodyPr/>
        <a:lstStyle/>
        <a:p>
          <a:endParaRPr lang="en-US"/>
        </a:p>
      </dgm:t>
    </dgm:pt>
    <dgm:pt modelId="{B24C297A-6550-4C72-8832-B9DE956F5685}">
      <dgm:prSet phldrT="[Text]" custT="1">
        <dgm:style>
          <a:lnRef idx="2">
            <a:schemeClr val="dk1"/>
          </a:lnRef>
          <a:fillRef idx="1">
            <a:schemeClr val="lt1"/>
          </a:fillRef>
          <a:effectRef idx="0">
            <a:schemeClr val="dk1"/>
          </a:effectRef>
          <a:fontRef idx="minor">
            <a:schemeClr val="dk1"/>
          </a:fontRef>
        </dgm:style>
      </dgm:prSet>
      <dgm:spPr>
        <a:xfrm>
          <a:off x="3303459" y="680799"/>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Electrically heated radiant systems ↓</a:t>
          </a:r>
        </a:p>
      </dgm:t>
    </dgm:pt>
    <dgm:pt modelId="{1A83C0CF-0894-484F-80D8-5BED6FBD7FF8}" type="parTrans" cxnId="{712056C2-B3B1-4054-AECF-CF90CA43FA9F}">
      <dgm:prSet>
        <dgm:style>
          <a:lnRef idx="2">
            <a:schemeClr val="dk1"/>
          </a:lnRef>
          <a:fillRef idx="1">
            <a:schemeClr val="lt1"/>
          </a:fillRef>
          <a:effectRef idx="0">
            <a:schemeClr val="dk1"/>
          </a:effectRef>
          <a:fontRef idx="minor">
            <a:schemeClr val="dk1"/>
          </a:fontRef>
        </dgm:style>
      </dgm:prSet>
      <dgm:spPr>
        <a:xfrm>
          <a:off x="2623486" y="479680"/>
          <a:ext cx="1158827" cy="201118"/>
        </a:xfrm>
        <a:noFill/>
        <a:ln w="12700" cap="flat" cmpd="sng" algn="ctr">
          <a:solidFill>
            <a:sysClr val="windowText" lastClr="000000"/>
          </a:solidFill>
          <a:prstDash val="solid"/>
          <a:miter lim="800000"/>
        </a:ln>
        <a:effectLst/>
      </dgm:spPr>
      <dgm:t>
        <a:bodyPr/>
        <a:lstStyle/>
        <a:p>
          <a:endParaRPr lang="en-US"/>
        </a:p>
      </dgm:t>
    </dgm:pt>
    <dgm:pt modelId="{0C4F00DE-108A-45D4-A4C1-7F87E3842B5A}" type="sibTrans" cxnId="{712056C2-B3B1-4054-AECF-CF90CA43FA9F}">
      <dgm:prSet/>
      <dgm:spPr/>
      <dgm:t>
        <a:bodyPr/>
        <a:lstStyle/>
        <a:p>
          <a:endParaRPr lang="en-US"/>
        </a:p>
      </dgm:t>
    </dgm:pt>
    <dgm:pt modelId="{3EDCBFDB-BEF7-4A8E-A95B-AC86F291A213}">
      <dgm:prSet phldrT="[Text]" custT="1">
        <dgm:style>
          <a:lnRef idx="2">
            <a:schemeClr val="dk1"/>
          </a:lnRef>
          <a:fillRef idx="1">
            <a:schemeClr val="lt1"/>
          </a:fillRef>
          <a:effectRef idx="0">
            <a:schemeClr val="dk1"/>
          </a:effectRef>
          <a:fontRef idx="minor">
            <a:schemeClr val="dk1"/>
          </a:fontRef>
        </dgm:style>
      </dgm:prSet>
      <dgm:spPr>
        <a:xfrm>
          <a:off x="2384059" y="1360772"/>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Ceilings</a:t>
          </a:r>
        </a:p>
      </dgm:t>
    </dgm:pt>
    <dgm:pt modelId="{E9D33A9D-7DD7-4CB9-BF1E-58BF4ACEB2C8}" type="parTrans" cxnId="{E15B1319-7CB8-4125-AFD2-8B89D1F041D7}">
      <dgm:prSet>
        <dgm:style>
          <a:lnRef idx="2">
            <a:schemeClr val="dk1"/>
          </a:lnRef>
          <a:fillRef idx="1">
            <a:schemeClr val="lt1"/>
          </a:fillRef>
          <a:effectRef idx="0">
            <a:schemeClr val="dk1"/>
          </a:effectRef>
          <a:fontRef idx="minor">
            <a:schemeClr val="dk1"/>
          </a:fontRef>
        </dgm:style>
      </dgm:prSet>
      <dgm:spPr>
        <a:xfrm>
          <a:off x="2240402" y="1159653"/>
          <a:ext cx="143656" cy="440546"/>
        </a:xfrm>
        <a:noFill/>
        <a:ln w="12700" cap="flat" cmpd="sng" algn="ctr">
          <a:solidFill>
            <a:sysClr val="windowText" lastClr="000000"/>
          </a:solidFill>
          <a:prstDash val="solid"/>
          <a:miter lim="800000"/>
        </a:ln>
        <a:effectLst/>
      </dgm:spPr>
      <dgm:t>
        <a:bodyPr/>
        <a:lstStyle/>
        <a:p>
          <a:endParaRPr lang="en-US"/>
        </a:p>
      </dgm:t>
    </dgm:pt>
    <dgm:pt modelId="{D906E76E-7559-46CD-9B86-9AB4A1C0162C}" type="sibTrans" cxnId="{E15B1319-7CB8-4125-AFD2-8B89D1F041D7}">
      <dgm:prSet/>
      <dgm:spPr/>
      <dgm:t>
        <a:bodyPr/>
        <a:lstStyle/>
        <a:p>
          <a:endParaRPr lang="en-US"/>
        </a:p>
      </dgm:t>
    </dgm:pt>
    <dgm:pt modelId="{22922A43-BF6E-44A4-85FD-BE92342CDA2F}">
      <dgm:prSet phldrT="[Text]" custT="1">
        <dgm:style>
          <a:lnRef idx="2">
            <a:schemeClr val="dk1"/>
          </a:lnRef>
          <a:fillRef idx="1">
            <a:schemeClr val="lt1"/>
          </a:fillRef>
          <a:effectRef idx="0">
            <a:schemeClr val="dk1"/>
          </a:effectRef>
          <a:fontRef idx="minor">
            <a:schemeClr val="dk1"/>
          </a:fontRef>
        </dgm:style>
      </dgm:prSet>
      <dgm:spPr>
        <a:xfrm>
          <a:off x="2384059" y="2040746"/>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Walls</a:t>
          </a:r>
        </a:p>
      </dgm:t>
    </dgm:pt>
    <dgm:pt modelId="{90146366-4ED4-4431-82B4-23ED33795331}" type="parTrans" cxnId="{0E6E7197-BF5E-4554-B543-C659799E3B14}">
      <dgm:prSet>
        <dgm:style>
          <a:lnRef idx="2">
            <a:schemeClr val="dk1"/>
          </a:lnRef>
          <a:fillRef idx="1">
            <a:schemeClr val="lt1"/>
          </a:fillRef>
          <a:effectRef idx="0">
            <a:schemeClr val="dk1"/>
          </a:effectRef>
          <a:fontRef idx="minor">
            <a:schemeClr val="dk1"/>
          </a:fontRef>
        </dgm:style>
      </dgm:prSet>
      <dgm:spPr>
        <a:xfrm>
          <a:off x="2240402" y="1159653"/>
          <a:ext cx="143656" cy="1120519"/>
        </a:xfrm>
        <a:noFill/>
        <a:ln w="12700" cap="flat" cmpd="sng" algn="ctr">
          <a:solidFill>
            <a:sysClr val="windowText" lastClr="000000"/>
          </a:solidFill>
          <a:prstDash val="solid"/>
          <a:miter lim="800000"/>
        </a:ln>
        <a:effectLst/>
      </dgm:spPr>
      <dgm:t>
        <a:bodyPr/>
        <a:lstStyle/>
        <a:p>
          <a:endParaRPr lang="en-US"/>
        </a:p>
      </dgm:t>
    </dgm:pt>
    <dgm:pt modelId="{093C5194-85A7-44ED-8B85-F2AFC07BB847}" type="sibTrans" cxnId="{0E6E7197-BF5E-4554-B543-C659799E3B14}">
      <dgm:prSet/>
      <dgm:spPr/>
      <dgm:t>
        <a:bodyPr/>
        <a:lstStyle/>
        <a:p>
          <a:endParaRPr lang="en-US"/>
        </a:p>
      </dgm:t>
    </dgm:pt>
    <dgm:pt modelId="{CB25FA99-3487-4939-8BB8-027AFA692BA1}">
      <dgm:prSet phldrT="[Text]" custT="1">
        <dgm:style>
          <a:lnRef idx="2">
            <a:schemeClr val="dk1"/>
          </a:lnRef>
          <a:fillRef idx="1">
            <a:schemeClr val="lt1"/>
          </a:fillRef>
          <a:effectRef idx="0">
            <a:schemeClr val="dk1"/>
          </a:effectRef>
          <a:fontRef idx="minor">
            <a:schemeClr val="dk1"/>
          </a:fontRef>
        </dgm:style>
      </dgm:prSet>
      <dgm:spPr>
        <a:xfrm>
          <a:off x="2384059" y="2720719"/>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Floors</a:t>
          </a:r>
        </a:p>
      </dgm:t>
    </dgm:pt>
    <dgm:pt modelId="{F8EBF69E-1663-46E2-9DEA-DEF3977D0988}" type="parTrans" cxnId="{D310E260-66A7-46FD-A3D5-285718044172}">
      <dgm:prSet>
        <dgm:style>
          <a:lnRef idx="2">
            <a:schemeClr val="dk1"/>
          </a:lnRef>
          <a:fillRef idx="1">
            <a:schemeClr val="lt1"/>
          </a:fillRef>
          <a:effectRef idx="0">
            <a:schemeClr val="dk1"/>
          </a:effectRef>
          <a:fontRef idx="minor">
            <a:schemeClr val="dk1"/>
          </a:fontRef>
        </dgm:style>
      </dgm:prSet>
      <dgm:spPr>
        <a:xfrm>
          <a:off x="2240402" y="1159653"/>
          <a:ext cx="143656" cy="1800492"/>
        </a:xfrm>
        <a:noFill/>
        <a:ln w="12700" cap="flat" cmpd="sng" algn="ctr">
          <a:solidFill>
            <a:sysClr val="windowText" lastClr="000000"/>
          </a:solidFill>
          <a:prstDash val="solid"/>
          <a:miter lim="800000"/>
        </a:ln>
        <a:effectLst/>
      </dgm:spPr>
      <dgm:t>
        <a:bodyPr/>
        <a:lstStyle/>
        <a:p>
          <a:endParaRPr lang="en-US"/>
        </a:p>
      </dgm:t>
    </dgm:pt>
    <dgm:pt modelId="{AA7FC391-D9C6-4217-AA20-6B882FD6EE1A}" type="sibTrans" cxnId="{D310E260-66A7-46FD-A3D5-285718044172}">
      <dgm:prSet/>
      <dgm:spPr/>
      <dgm:t>
        <a:bodyPr/>
        <a:lstStyle/>
        <a:p>
          <a:endParaRPr lang="en-US"/>
        </a:p>
      </dgm:t>
    </dgm:pt>
    <dgm:pt modelId="{64761CE6-B333-4F11-95C7-7A258256090C}">
      <dgm:prSet phldrT="[Text]" custT="1">
        <dgm:style>
          <a:lnRef idx="2">
            <a:schemeClr val="dk1"/>
          </a:lnRef>
          <a:fillRef idx="1">
            <a:schemeClr val="lt1"/>
          </a:fillRef>
          <a:effectRef idx="0">
            <a:schemeClr val="dk1"/>
          </a:effectRef>
          <a:fontRef idx="minor">
            <a:schemeClr val="dk1"/>
          </a:fontRef>
        </dgm:style>
      </dgm:prSet>
      <dgm:spPr>
        <a:xfrm>
          <a:off x="3542887" y="1360772"/>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Electric ceiling panels</a:t>
          </a:r>
        </a:p>
      </dgm:t>
    </dgm:pt>
    <dgm:pt modelId="{4AD177CD-209F-4870-81C5-9963655F55DC}" type="parTrans" cxnId="{F5B7F39D-E555-42CA-BDE9-F7597386C002}">
      <dgm:prSet>
        <dgm:style>
          <a:lnRef idx="2">
            <a:schemeClr val="dk1"/>
          </a:lnRef>
          <a:fillRef idx="1">
            <a:schemeClr val="lt1"/>
          </a:fillRef>
          <a:effectRef idx="0">
            <a:schemeClr val="dk1"/>
          </a:effectRef>
          <a:fontRef idx="minor">
            <a:schemeClr val="dk1"/>
          </a:fontRef>
        </dgm:style>
      </dgm:prSet>
      <dgm:spPr>
        <a:xfrm>
          <a:off x="3399230" y="1159653"/>
          <a:ext cx="143656" cy="440546"/>
        </a:xfrm>
        <a:noFill/>
        <a:ln w="12700" cap="flat" cmpd="sng" algn="ctr">
          <a:solidFill>
            <a:sysClr val="windowText" lastClr="000000"/>
          </a:solidFill>
          <a:prstDash val="solid"/>
          <a:miter lim="800000"/>
        </a:ln>
        <a:effectLst/>
      </dgm:spPr>
      <dgm:t>
        <a:bodyPr/>
        <a:lstStyle/>
        <a:p>
          <a:endParaRPr lang="en-US"/>
        </a:p>
      </dgm:t>
    </dgm:pt>
    <dgm:pt modelId="{062DAB7F-AB45-41AD-A5BA-12BF76CEEEE0}" type="sibTrans" cxnId="{F5B7F39D-E555-42CA-BDE9-F7597386C002}">
      <dgm:prSet/>
      <dgm:spPr/>
      <dgm:t>
        <a:bodyPr/>
        <a:lstStyle/>
        <a:p>
          <a:endParaRPr lang="en-US"/>
        </a:p>
      </dgm:t>
    </dgm:pt>
    <dgm:pt modelId="{CFB370AE-E41D-4353-B8E6-14D40262479C}">
      <dgm:prSet phldrT="[Text]" custT="1">
        <dgm:style>
          <a:lnRef idx="2">
            <a:schemeClr val="dk1"/>
          </a:lnRef>
          <a:fillRef idx="1">
            <a:schemeClr val="lt1"/>
          </a:fillRef>
          <a:effectRef idx="0">
            <a:schemeClr val="dk1"/>
          </a:effectRef>
          <a:fontRef idx="minor">
            <a:schemeClr val="dk1"/>
          </a:fontRef>
        </dgm:style>
      </dgm:prSet>
      <dgm:spPr>
        <a:xfrm>
          <a:off x="3542887" y="2040746"/>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Electric wall </a:t>
          </a:r>
        </a:p>
        <a:p>
          <a:r>
            <a:rPr lang="en-US" sz="900">
              <a:solidFill>
                <a:sysClr val="windowText" lastClr="000000"/>
              </a:solidFill>
              <a:latin typeface="Times New Roman" panose="02020603050405020304" pitchFamily="18" charset="0"/>
              <a:ea typeface="+mn-ea"/>
              <a:cs typeface="Times New Roman" panose="02020603050405020304" pitchFamily="18" charset="0"/>
            </a:rPr>
            <a:t>heating</a:t>
          </a:r>
        </a:p>
      </dgm:t>
    </dgm:pt>
    <dgm:pt modelId="{23C7291A-DC10-481C-92EC-4E76A3B491E5}" type="parTrans" cxnId="{7C176DA4-5A62-4FB1-A8E1-042B622E7EF3}">
      <dgm:prSet>
        <dgm:style>
          <a:lnRef idx="2">
            <a:schemeClr val="dk1"/>
          </a:lnRef>
          <a:fillRef idx="1">
            <a:schemeClr val="lt1"/>
          </a:fillRef>
          <a:effectRef idx="0">
            <a:schemeClr val="dk1"/>
          </a:effectRef>
          <a:fontRef idx="minor">
            <a:schemeClr val="dk1"/>
          </a:fontRef>
        </dgm:style>
      </dgm:prSet>
      <dgm:spPr>
        <a:xfrm>
          <a:off x="3399230" y="1159653"/>
          <a:ext cx="143656" cy="1120519"/>
        </a:xfrm>
        <a:noFill/>
        <a:ln w="12700" cap="flat" cmpd="sng" algn="ctr">
          <a:solidFill>
            <a:sysClr val="windowText" lastClr="000000"/>
          </a:solidFill>
          <a:prstDash val="solid"/>
          <a:miter lim="800000"/>
        </a:ln>
        <a:effectLst/>
      </dgm:spPr>
      <dgm:t>
        <a:bodyPr/>
        <a:lstStyle/>
        <a:p>
          <a:endParaRPr lang="en-US"/>
        </a:p>
      </dgm:t>
    </dgm:pt>
    <dgm:pt modelId="{E24E8905-224D-4E41-A319-0E1D554BE5AA}" type="sibTrans" cxnId="{7C176DA4-5A62-4FB1-A8E1-042B622E7EF3}">
      <dgm:prSet/>
      <dgm:spPr/>
      <dgm:t>
        <a:bodyPr/>
        <a:lstStyle/>
        <a:p>
          <a:endParaRPr lang="en-US"/>
        </a:p>
      </dgm:t>
    </dgm:pt>
    <dgm:pt modelId="{907117B7-3868-4A5F-8189-57EB1042186E}">
      <dgm:prSet phldrT="[Text]" custT="1">
        <dgm:style>
          <a:lnRef idx="2">
            <a:schemeClr val="dk1"/>
          </a:lnRef>
          <a:fillRef idx="1">
            <a:schemeClr val="lt1"/>
          </a:fillRef>
          <a:effectRef idx="0">
            <a:schemeClr val="dk1"/>
          </a:effectRef>
          <a:fontRef idx="minor">
            <a:schemeClr val="dk1"/>
          </a:fontRef>
        </dgm:style>
      </dgm:prSet>
      <dgm:spPr>
        <a:xfrm>
          <a:off x="3542887" y="2720719"/>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Electric floor heating</a:t>
          </a:r>
        </a:p>
      </dgm:t>
    </dgm:pt>
    <dgm:pt modelId="{05E0A460-4485-4ACF-A84A-A8C4D5EB3B80}" type="parTrans" cxnId="{FD4602D9-D8A8-4C75-A5DF-7B4BE23CB021}">
      <dgm:prSet>
        <dgm:style>
          <a:lnRef idx="2">
            <a:schemeClr val="dk1"/>
          </a:lnRef>
          <a:fillRef idx="1">
            <a:schemeClr val="lt1"/>
          </a:fillRef>
          <a:effectRef idx="0">
            <a:schemeClr val="dk1"/>
          </a:effectRef>
          <a:fontRef idx="minor">
            <a:schemeClr val="dk1"/>
          </a:fontRef>
        </dgm:style>
      </dgm:prSet>
      <dgm:spPr>
        <a:xfrm>
          <a:off x="3399230" y="1159653"/>
          <a:ext cx="143656" cy="1800492"/>
        </a:xfrm>
        <a:noFill/>
        <a:ln w="12700" cap="flat" cmpd="sng" algn="ctr">
          <a:solidFill>
            <a:sysClr val="windowText" lastClr="000000"/>
          </a:solidFill>
          <a:prstDash val="solid"/>
          <a:miter lim="800000"/>
        </a:ln>
        <a:effectLst/>
      </dgm:spPr>
      <dgm:t>
        <a:bodyPr/>
        <a:lstStyle/>
        <a:p>
          <a:endParaRPr lang="en-US"/>
        </a:p>
      </dgm:t>
    </dgm:pt>
    <dgm:pt modelId="{63672446-3CBB-41A4-9846-F80E93F70D45}" type="sibTrans" cxnId="{FD4602D9-D8A8-4C75-A5DF-7B4BE23CB021}">
      <dgm:prSet/>
      <dgm:spPr/>
      <dgm:t>
        <a:bodyPr/>
        <a:lstStyle/>
        <a:p>
          <a:endParaRPr lang="en-US"/>
        </a:p>
      </dgm:t>
    </dgm:pt>
    <dgm:pt modelId="{A25B78CC-9CCC-44BF-A6C4-8292C3C9B925}">
      <dgm:prSet phldrT="[Text]" custT="1">
        <dgm:style>
          <a:lnRef idx="2">
            <a:schemeClr val="dk1"/>
          </a:lnRef>
          <a:fillRef idx="1">
            <a:schemeClr val="lt1"/>
          </a:fillRef>
          <a:effectRef idx="0">
            <a:schemeClr val="dk1"/>
          </a:effectRef>
          <a:fontRef idx="minor">
            <a:schemeClr val="dk1"/>
          </a:fontRef>
        </dgm:style>
      </dgm:prSet>
      <dgm:spPr>
        <a:xfrm>
          <a:off x="985804" y="680799"/>
          <a:ext cx="957708" cy="478854"/>
        </a:xfrm>
        <a:solidFill>
          <a:sysClr val="window" lastClr="FFFFFF"/>
        </a:solidFill>
        <a:ln w="12700" cap="flat" cmpd="sng" algn="ctr">
          <a:solidFill>
            <a:sysClr val="windowText" lastClr="000000"/>
          </a:solidFill>
          <a:prstDash val="solid"/>
          <a:miter lim="800000"/>
        </a:ln>
        <a:effectLst/>
      </dgm:spPr>
      <dgm:t>
        <a:bodyPr/>
        <a:lstStyle/>
        <a:p>
          <a:r>
            <a:rPr lang="en-US" sz="900">
              <a:solidFill>
                <a:sysClr val="windowText" lastClr="000000"/>
              </a:solidFill>
              <a:latin typeface="Times New Roman" panose="02020603050405020304" pitchFamily="18" charset="0"/>
              <a:ea typeface="+mn-ea"/>
              <a:cs typeface="Times New Roman" panose="02020603050405020304" pitchFamily="18" charset="0"/>
            </a:rPr>
            <a:t>Hydronic ceiling panels</a:t>
          </a:r>
        </a:p>
      </dgm:t>
    </dgm:pt>
    <dgm:pt modelId="{429891CB-A71A-4C39-B088-BA0C154C2EB6}" type="parTrans" cxnId="{BA5FECFF-EA38-48DF-AB03-BFF8FEF78E1A}">
      <dgm:prSet>
        <dgm:style>
          <a:lnRef idx="2">
            <a:schemeClr val="dk1"/>
          </a:lnRef>
          <a:fillRef idx="1">
            <a:schemeClr val="lt1"/>
          </a:fillRef>
          <a:effectRef idx="0">
            <a:schemeClr val="dk1"/>
          </a:effectRef>
          <a:fontRef idx="minor">
            <a:schemeClr val="dk1"/>
          </a:fontRef>
        </dgm:style>
      </dgm:prSet>
      <dgm:spPr>
        <a:xfrm>
          <a:off x="1464658" y="479680"/>
          <a:ext cx="1158827" cy="201118"/>
        </a:xfrm>
        <a:noFill/>
        <a:ln w="12700" cap="flat" cmpd="sng" algn="ctr">
          <a:solidFill>
            <a:sysClr val="windowText" lastClr="000000"/>
          </a:solidFill>
          <a:prstDash val="solid"/>
          <a:miter lim="800000"/>
        </a:ln>
        <a:effectLst/>
      </dgm:spPr>
      <dgm:t>
        <a:bodyPr/>
        <a:lstStyle/>
        <a:p>
          <a:endParaRPr lang="en-US"/>
        </a:p>
      </dgm:t>
    </dgm:pt>
    <dgm:pt modelId="{BD4ACF3D-E28A-4A6B-B44E-09E651A2FDD1}" type="sibTrans" cxnId="{BA5FECFF-EA38-48DF-AB03-BFF8FEF78E1A}">
      <dgm:prSet/>
      <dgm:spPr/>
      <dgm:t>
        <a:bodyPr/>
        <a:lstStyle/>
        <a:p>
          <a:endParaRPr lang="en-US"/>
        </a:p>
      </dgm:t>
    </dgm:pt>
    <dgm:pt modelId="{F07CA9A1-B42E-40E6-9F21-AD2A26E618CD}" type="pres">
      <dgm:prSet presAssocID="{F73239D3-6694-4542-924D-BF294D0F0FB8}" presName="hierChild1" presStyleCnt="0">
        <dgm:presLayoutVars>
          <dgm:orgChart val="1"/>
          <dgm:chPref val="1"/>
          <dgm:dir/>
          <dgm:animOne val="branch"/>
          <dgm:animLvl val="lvl"/>
          <dgm:resizeHandles/>
        </dgm:presLayoutVars>
      </dgm:prSet>
      <dgm:spPr/>
      <dgm:t>
        <a:bodyPr/>
        <a:lstStyle/>
        <a:p>
          <a:endParaRPr lang="en-US"/>
        </a:p>
      </dgm:t>
    </dgm:pt>
    <dgm:pt modelId="{8C720573-C12B-4417-B6CA-0D056DD63523}" type="pres">
      <dgm:prSet presAssocID="{B670B683-DAC0-4F52-B0BD-1D79CD1E0E93}" presName="hierRoot1" presStyleCnt="0">
        <dgm:presLayoutVars>
          <dgm:hierBranch val="init"/>
        </dgm:presLayoutVars>
      </dgm:prSet>
      <dgm:spPr/>
    </dgm:pt>
    <dgm:pt modelId="{71FE3021-C5B2-40FE-B997-BFA4E0C3B0DE}" type="pres">
      <dgm:prSet presAssocID="{B670B683-DAC0-4F52-B0BD-1D79CD1E0E93}" presName="rootComposite1" presStyleCnt="0"/>
      <dgm:spPr/>
    </dgm:pt>
    <dgm:pt modelId="{7AC68EFA-65AA-48F9-B1E9-CC631FBB627A}" type="pres">
      <dgm:prSet presAssocID="{B670B683-DAC0-4F52-B0BD-1D79CD1E0E93}" presName="rootText1" presStyleLbl="node0" presStyleIdx="0" presStyleCnt="1">
        <dgm:presLayoutVars>
          <dgm:chPref val="3"/>
        </dgm:presLayoutVars>
      </dgm:prSet>
      <dgm:spPr>
        <a:prstGeom prst="roundRect">
          <a:avLst/>
        </a:prstGeom>
      </dgm:spPr>
      <dgm:t>
        <a:bodyPr/>
        <a:lstStyle/>
        <a:p>
          <a:endParaRPr lang="en-US"/>
        </a:p>
      </dgm:t>
    </dgm:pt>
    <dgm:pt modelId="{6D9DC800-C8CF-4E33-84B4-1590F6D76B1E}" type="pres">
      <dgm:prSet presAssocID="{B670B683-DAC0-4F52-B0BD-1D79CD1E0E93}" presName="rootConnector1" presStyleLbl="node1" presStyleIdx="0" presStyleCnt="0"/>
      <dgm:spPr/>
      <dgm:t>
        <a:bodyPr/>
        <a:lstStyle/>
        <a:p>
          <a:endParaRPr lang="en-US"/>
        </a:p>
      </dgm:t>
    </dgm:pt>
    <dgm:pt modelId="{AB9D8646-DE94-4AEB-A55C-E4BFEA0C1E91}" type="pres">
      <dgm:prSet presAssocID="{B670B683-DAC0-4F52-B0BD-1D79CD1E0E93}" presName="hierChild2" presStyleCnt="0"/>
      <dgm:spPr/>
    </dgm:pt>
    <dgm:pt modelId="{F89D2492-F2BF-4017-A7C9-202C0F86D327}" type="pres">
      <dgm:prSet presAssocID="{429891CB-A71A-4C39-B088-BA0C154C2EB6}" presName="Name37" presStyleLbl="parChTrans1D2" presStyleIdx="0" presStyleCnt="3"/>
      <dgm:spPr>
        <a:custGeom>
          <a:avLst/>
          <a:gdLst/>
          <a:ahLst/>
          <a:cxnLst/>
          <a:rect l="0" t="0" r="0" b="0"/>
          <a:pathLst>
            <a:path>
              <a:moveTo>
                <a:pt x="1158827" y="0"/>
              </a:moveTo>
              <a:lnTo>
                <a:pt x="1158827" y="100559"/>
              </a:lnTo>
              <a:lnTo>
                <a:pt x="0" y="100559"/>
              </a:lnTo>
              <a:lnTo>
                <a:pt x="0" y="201118"/>
              </a:lnTo>
            </a:path>
          </a:pathLst>
        </a:custGeom>
      </dgm:spPr>
      <dgm:t>
        <a:bodyPr/>
        <a:lstStyle/>
        <a:p>
          <a:endParaRPr lang="en-US"/>
        </a:p>
      </dgm:t>
    </dgm:pt>
    <dgm:pt modelId="{C43A06CE-3590-48E3-8191-7474F432D571}" type="pres">
      <dgm:prSet presAssocID="{A25B78CC-9CCC-44BF-A6C4-8292C3C9B925}" presName="hierRoot2" presStyleCnt="0">
        <dgm:presLayoutVars>
          <dgm:hierBranch val="init"/>
        </dgm:presLayoutVars>
      </dgm:prSet>
      <dgm:spPr/>
    </dgm:pt>
    <dgm:pt modelId="{9451B34D-A456-4C2A-9EDC-663F45C384FF}" type="pres">
      <dgm:prSet presAssocID="{A25B78CC-9CCC-44BF-A6C4-8292C3C9B925}" presName="rootComposite" presStyleCnt="0"/>
      <dgm:spPr/>
    </dgm:pt>
    <dgm:pt modelId="{ECBA91DB-CAAF-4BF9-A0CF-4E3DA18AD3D3}" type="pres">
      <dgm:prSet presAssocID="{A25B78CC-9CCC-44BF-A6C4-8292C3C9B925}" presName="rootText" presStyleLbl="node2" presStyleIdx="0" presStyleCnt="3">
        <dgm:presLayoutVars>
          <dgm:chPref val="3"/>
        </dgm:presLayoutVars>
      </dgm:prSet>
      <dgm:spPr>
        <a:prstGeom prst="rect">
          <a:avLst/>
        </a:prstGeom>
      </dgm:spPr>
      <dgm:t>
        <a:bodyPr/>
        <a:lstStyle/>
        <a:p>
          <a:endParaRPr lang="en-US"/>
        </a:p>
      </dgm:t>
    </dgm:pt>
    <dgm:pt modelId="{EB9BE9A6-008D-4F9D-A0BD-EC16978A8BB5}" type="pres">
      <dgm:prSet presAssocID="{A25B78CC-9CCC-44BF-A6C4-8292C3C9B925}" presName="rootConnector" presStyleLbl="node2" presStyleIdx="0" presStyleCnt="3"/>
      <dgm:spPr/>
      <dgm:t>
        <a:bodyPr/>
        <a:lstStyle/>
        <a:p>
          <a:endParaRPr lang="en-US"/>
        </a:p>
      </dgm:t>
    </dgm:pt>
    <dgm:pt modelId="{617905B2-5F5B-44C2-9507-A43A951E0FE0}" type="pres">
      <dgm:prSet presAssocID="{A25B78CC-9CCC-44BF-A6C4-8292C3C9B925}" presName="hierChild4" presStyleCnt="0"/>
      <dgm:spPr/>
    </dgm:pt>
    <dgm:pt modelId="{64A334CF-80C4-4828-B5B9-6F388C195432}" type="pres">
      <dgm:prSet presAssocID="{A25B78CC-9CCC-44BF-A6C4-8292C3C9B925}" presName="hierChild5" presStyleCnt="0"/>
      <dgm:spPr/>
    </dgm:pt>
    <dgm:pt modelId="{74F8BCCB-59A8-44BB-9E11-261DDEB3938E}" type="pres">
      <dgm:prSet presAssocID="{9984B3F9-F7A4-4A5A-BBA1-8981347A110A}" presName="Name37" presStyleLbl="parChTrans1D2" presStyleIdx="1" presStyleCnt="3"/>
      <dgm:spPr>
        <a:custGeom>
          <a:avLst/>
          <a:gdLst/>
          <a:ahLst/>
          <a:cxnLst/>
          <a:rect l="0" t="0" r="0" b="0"/>
          <a:pathLst>
            <a:path>
              <a:moveTo>
                <a:pt x="45720" y="0"/>
              </a:moveTo>
              <a:lnTo>
                <a:pt x="45720" y="201118"/>
              </a:lnTo>
            </a:path>
          </a:pathLst>
        </a:custGeom>
      </dgm:spPr>
      <dgm:t>
        <a:bodyPr/>
        <a:lstStyle/>
        <a:p>
          <a:endParaRPr lang="en-US"/>
        </a:p>
      </dgm:t>
    </dgm:pt>
    <dgm:pt modelId="{FBDB4596-CD8C-447A-89D1-4F0AB211241E}" type="pres">
      <dgm:prSet presAssocID="{2CC1A110-8778-4E45-8589-2AFC51D673B4}" presName="hierRoot2" presStyleCnt="0">
        <dgm:presLayoutVars>
          <dgm:hierBranch val="init"/>
        </dgm:presLayoutVars>
      </dgm:prSet>
      <dgm:spPr/>
    </dgm:pt>
    <dgm:pt modelId="{5DB060CC-5414-4CA1-AFC1-0419AC3865DD}" type="pres">
      <dgm:prSet presAssocID="{2CC1A110-8778-4E45-8589-2AFC51D673B4}" presName="rootComposite" presStyleCnt="0"/>
      <dgm:spPr/>
    </dgm:pt>
    <dgm:pt modelId="{F3B481D8-BE81-4DE2-A6F6-285060766897}" type="pres">
      <dgm:prSet presAssocID="{2CC1A110-8778-4E45-8589-2AFC51D673B4}" presName="rootText" presStyleLbl="node2" presStyleIdx="1" presStyleCnt="3">
        <dgm:presLayoutVars>
          <dgm:chPref val="3"/>
        </dgm:presLayoutVars>
      </dgm:prSet>
      <dgm:spPr>
        <a:prstGeom prst="rect">
          <a:avLst/>
        </a:prstGeom>
      </dgm:spPr>
      <dgm:t>
        <a:bodyPr/>
        <a:lstStyle/>
        <a:p>
          <a:endParaRPr lang="en-US"/>
        </a:p>
      </dgm:t>
    </dgm:pt>
    <dgm:pt modelId="{FA69FE29-0130-4139-88CE-2A1038640F7B}" type="pres">
      <dgm:prSet presAssocID="{2CC1A110-8778-4E45-8589-2AFC51D673B4}" presName="rootConnector" presStyleLbl="node2" presStyleIdx="1" presStyleCnt="3"/>
      <dgm:spPr/>
      <dgm:t>
        <a:bodyPr/>
        <a:lstStyle/>
        <a:p>
          <a:endParaRPr lang="en-US"/>
        </a:p>
      </dgm:t>
    </dgm:pt>
    <dgm:pt modelId="{E03E8DE4-5197-4F99-89A6-1022249A8278}" type="pres">
      <dgm:prSet presAssocID="{2CC1A110-8778-4E45-8589-2AFC51D673B4}" presName="hierChild4" presStyleCnt="0"/>
      <dgm:spPr/>
    </dgm:pt>
    <dgm:pt modelId="{5F499471-077B-40C8-90D1-F03136A429BA}" type="pres">
      <dgm:prSet presAssocID="{E9D33A9D-7DD7-4CB9-BF1E-58BF4ACEB2C8}" presName="Name37" presStyleLbl="parChTrans1D3" presStyleIdx="0" presStyleCnt="6"/>
      <dgm:spPr>
        <a:custGeom>
          <a:avLst/>
          <a:gdLst/>
          <a:ahLst/>
          <a:cxnLst/>
          <a:rect l="0" t="0" r="0" b="0"/>
          <a:pathLst>
            <a:path>
              <a:moveTo>
                <a:pt x="0" y="0"/>
              </a:moveTo>
              <a:lnTo>
                <a:pt x="0" y="440546"/>
              </a:lnTo>
              <a:lnTo>
                <a:pt x="143656" y="440546"/>
              </a:lnTo>
            </a:path>
          </a:pathLst>
        </a:custGeom>
      </dgm:spPr>
      <dgm:t>
        <a:bodyPr/>
        <a:lstStyle/>
        <a:p>
          <a:endParaRPr lang="en-US"/>
        </a:p>
      </dgm:t>
    </dgm:pt>
    <dgm:pt modelId="{BF2F8C44-C41E-4B27-BCA7-B79CF072E9A0}" type="pres">
      <dgm:prSet presAssocID="{3EDCBFDB-BEF7-4A8E-A95B-AC86F291A213}" presName="hierRoot2" presStyleCnt="0">
        <dgm:presLayoutVars>
          <dgm:hierBranch val="init"/>
        </dgm:presLayoutVars>
      </dgm:prSet>
      <dgm:spPr/>
    </dgm:pt>
    <dgm:pt modelId="{7CB3D78E-8C53-43E3-A2B4-79D9BACA6395}" type="pres">
      <dgm:prSet presAssocID="{3EDCBFDB-BEF7-4A8E-A95B-AC86F291A213}" presName="rootComposite" presStyleCnt="0"/>
      <dgm:spPr/>
    </dgm:pt>
    <dgm:pt modelId="{8B3FC6EA-E261-4C3B-BA22-C7C50BCFC083}" type="pres">
      <dgm:prSet presAssocID="{3EDCBFDB-BEF7-4A8E-A95B-AC86F291A213}" presName="rootText" presStyleLbl="node3" presStyleIdx="0" presStyleCnt="6">
        <dgm:presLayoutVars>
          <dgm:chPref val="3"/>
        </dgm:presLayoutVars>
      </dgm:prSet>
      <dgm:spPr>
        <a:prstGeom prst="rect">
          <a:avLst/>
        </a:prstGeom>
      </dgm:spPr>
      <dgm:t>
        <a:bodyPr/>
        <a:lstStyle/>
        <a:p>
          <a:endParaRPr lang="en-US"/>
        </a:p>
      </dgm:t>
    </dgm:pt>
    <dgm:pt modelId="{570BF27C-7988-4185-85B8-90D0C408D9C2}" type="pres">
      <dgm:prSet presAssocID="{3EDCBFDB-BEF7-4A8E-A95B-AC86F291A213}" presName="rootConnector" presStyleLbl="node3" presStyleIdx="0" presStyleCnt="6"/>
      <dgm:spPr/>
      <dgm:t>
        <a:bodyPr/>
        <a:lstStyle/>
        <a:p>
          <a:endParaRPr lang="en-US"/>
        </a:p>
      </dgm:t>
    </dgm:pt>
    <dgm:pt modelId="{4AEFDD31-EB41-448D-9FD7-14D0BB889602}" type="pres">
      <dgm:prSet presAssocID="{3EDCBFDB-BEF7-4A8E-A95B-AC86F291A213}" presName="hierChild4" presStyleCnt="0"/>
      <dgm:spPr/>
    </dgm:pt>
    <dgm:pt modelId="{D7439679-641F-40D8-A054-6B6AFF9F1C14}" type="pres">
      <dgm:prSet presAssocID="{3EDCBFDB-BEF7-4A8E-A95B-AC86F291A213}" presName="hierChild5" presStyleCnt="0"/>
      <dgm:spPr/>
    </dgm:pt>
    <dgm:pt modelId="{5698FD81-C37F-4282-861F-66219FD10E98}" type="pres">
      <dgm:prSet presAssocID="{90146366-4ED4-4431-82B4-23ED33795331}" presName="Name37" presStyleLbl="parChTrans1D3" presStyleIdx="1" presStyleCnt="6"/>
      <dgm:spPr>
        <a:custGeom>
          <a:avLst/>
          <a:gdLst/>
          <a:ahLst/>
          <a:cxnLst/>
          <a:rect l="0" t="0" r="0" b="0"/>
          <a:pathLst>
            <a:path>
              <a:moveTo>
                <a:pt x="0" y="0"/>
              </a:moveTo>
              <a:lnTo>
                <a:pt x="0" y="1120519"/>
              </a:lnTo>
              <a:lnTo>
                <a:pt x="143656" y="1120519"/>
              </a:lnTo>
            </a:path>
          </a:pathLst>
        </a:custGeom>
      </dgm:spPr>
      <dgm:t>
        <a:bodyPr/>
        <a:lstStyle/>
        <a:p>
          <a:endParaRPr lang="en-US"/>
        </a:p>
      </dgm:t>
    </dgm:pt>
    <dgm:pt modelId="{E9FD4E15-58AF-4C56-B861-4701D0D0E113}" type="pres">
      <dgm:prSet presAssocID="{22922A43-BF6E-44A4-85FD-BE92342CDA2F}" presName="hierRoot2" presStyleCnt="0">
        <dgm:presLayoutVars>
          <dgm:hierBranch val="init"/>
        </dgm:presLayoutVars>
      </dgm:prSet>
      <dgm:spPr/>
    </dgm:pt>
    <dgm:pt modelId="{75D8C192-FC61-42BB-BC3D-6F03B6AE4AC1}" type="pres">
      <dgm:prSet presAssocID="{22922A43-BF6E-44A4-85FD-BE92342CDA2F}" presName="rootComposite" presStyleCnt="0"/>
      <dgm:spPr/>
    </dgm:pt>
    <dgm:pt modelId="{878F151F-0E25-4562-8D0E-51FFAC58D4B3}" type="pres">
      <dgm:prSet presAssocID="{22922A43-BF6E-44A4-85FD-BE92342CDA2F}" presName="rootText" presStyleLbl="node3" presStyleIdx="1" presStyleCnt="6">
        <dgm:presLayoutVars>
          <dgm:chPref val="3"/>
        </dgm:presLayoutVars>
      </dgm:prSet>
      <dgm:spPr>
        <a:prstGeom prst="rect">
          <a:avLst/>
        </a:prstGeom>
      </dgm:spPr>
      <dgm:t>
        <a:bodyPr/>
        <a:lstStyle/>
        <a:p>
          <a:endParaRPr lang="en-US"/>
        </a:p>
      </dgm:t>
    </dgm:pt>
    <dgm:pt modelId="{B57ACDBD-383A-4FEF-AA54-16EECB4C208F}" type="pres">
      <dgm:prSet presAssocID="{22922A43-BF6E-44A4-85FD-BE92342CDA2F}" presName="rootConnector" presStyleLbl="node3" presStyleIdx="1" presStyleCnt="6"/>
      <dgm:spPr/>
      <dgm:t>
        <a:bodyPr/>
        <a:lstStyle/>
        <a:p>
          <a:endParaRPr lang="en-US"/>
        </a:p>
      </dgm:t>
    </dgm:pt>
    <dgm:pt modelId="{B09AC48B-9FEC-41DC-9662-C6640A6614C2}" type="pres">
      <dgm:prSet presAssocID="{22922A43-BF6E-44A4-85FD-BE92342CDA2F}" presName="hierChild4" presStyleCnt="0"/>
      <dgm:spPr/>
    </dgm:pt>
    <dgm:pt modelId="{1F9B1EA5-4036-4CCC-BAC4-98D0751CE8C7}" type="pres">
      <dgm:prSet presAssocID="{22922A43-BF6E-44A4-85FD-BE92342CDA2F}" presName="hierChild5" presStyleCnt="0"/>
      <dgm:spPr/>
    </dgm:pt>
    <dgm:pt modelId="{A234A18C-91C5-4268-965C-A61C2DDD768A}" type="pres">
      <dgm:prSet presAssocID="{F8EBF69E-1663-46E2-9DEA-DEF3977D0988}" presName="Name37" presStyleLbl="parChTrans1D3" presStyleIdx="2" presStyleCnt="6"/>
      <dgm:spPr>
        <a:custGeom>
          <a:avLst/>
          <a:gdLst/>
          <a:ahLst/>
          <a:cxnLst/>
          <a:rect l="0" t="0" r="0" b="0"/>
          <a:pathLst>
            <a:path>
              <a:moveTo>
                <a:pt x="0" y="0"/>
              </a:moveTo>
              <a:lnTo>
                <a:pt x="0" y="1800492"/>
              </a:lnTo>
              <a:lnTo>
                <a:pt x="143656" y="1800492"/>
              </a:lnTo>
            </a:path>
          </a:pathLst>
        </a:custGeom>
      </dgm:spPr>
      <dgm:t>
        <a:bodyPr/>
        <a:lstStyle/>
        <a:p>
          <a:endParaRPr lang="en-US"/>
        </a:p>
      </dgm:t>
    </dgm:pt>
    <dgm:pt modelId="{A5CCE4AA-8E25-43B0-869B-10ED8726DF70}" type="pres">
      <dgm:prSet presAssocID="{CB25FA99-3487-4939-8BB8-027AFA692BA1}" presName="hierRoot2" presStyleCnt="0">
        <dgm:presLayoutVars>
          <dgm:hierBranch val="init"/>
        </dgm:presLayoutVars>
      </dgm:prSet>
      <dgm:spPr/>
    </dgm:pt>
    <dgm:pt modelId="{510BF23A-362E-449E-AF9D-1DBC6E9D6C4E}" type="pres">
      <dgm:prSet presAssocID="{CB25FA99-3487-4939-8BB8-027AFA692BA1}" presName="rootComposite" presStyleCnt="0"/>
      <dgm:spPr/>
    </dgm:pt>
    <dgm:pt modelId="{4E12671A-7AA0-44AB-BF88-6FF5BA88FBC5}" type="pres">
      <dgm:prSet presAssocID="{CB25FA99-3487-4939-8BB8-027AFA692BA1}" presName="rootText" presStyleLbl="node3" presStyleIdx="2" presStyleCnt="6">
        <dgm:presLayoutVars>
          <dgm:chPref val="3"/>
        </dgm:presLayoutVars>
      </dgm:prSet>
      <dgm:spPr>
        <a:prstGeom prst="rect">
          <a:avLst/>
        </a:prstGeom>
      </dgm:spPr>
      <dgm:t>
        <a:bodyPr/>
        <a:lstStyle/>
        <a:p>
          <a:endParaRPr lang="en-US"/>
        </a:p>
      </dgm:t>
    </dgm:pt>
    <dgm:pt modelId="{16C01537-2C35-47E8-8590-7E4E82703E0A}" type="pres">
      <dgm:prSet presAssocID="{CB25FA99-3487-4939-8BB8-027AFA692BA1}" presName="rootConnector" presStyleLbl="node3" presStyleIdx="2" presStyleCnt="6"/>
      <dgm:spPr/>
      <dgm:t>
        <a:bodyPr/>
        <a:lstStyle/>
        <a:p>
          <a:endParaRPr lang="en-US"/>
        </a:p>
      </dgm:t>
    </dgm:pt>
    <dgm:pt modelId="{F20F5042-1CC7-41BF-89BC-2AC8B6AC5AEA}" type="pres">
      <dgm:prSet presAssocID="{CB25FA99-3487-4939-8BB8-027AFA692BA1}" presName="hierChild4" presStyleCnt="0"/>
      <dgm:spPr/>
    </dgm:pt>
    <dgm:pt modelId="{D255F46B-1F7D-4CD3-BEE1-04CC98CB7E59}" type="pres">
      <dgm:prSet presAssocID="{CB25FA99-3487-4939-8BB8-027AFA692BA1}" presName="hierChild5" presStyleCnt="0"/>
      <dgm:spPr/>
    </dgm:pt>
    <dgm:pt modelId="{E37C36CF-09C8-4512-AF00-7CB8681C98B8}" type="pres">
      <dgm:prSet presAssocID="{2CC1A110-8778-4E45-8589-2AFC51D673B4}" presName="hierChild5" presStyleCnt="0"/>
      <dgm:spPr/>
    </dgm:pt>
    <dgm:pt modelId="{947AA0DB-A35A-4027-B9BE-E848092BCB06}" type="pres">
      <dgm:prSet presAssocID="{1A83C0CF-0894-484F-80D8-5BED6FBD7FF8}" presName="Name37" presStyleLbl="parChTrans1D2" presStyleIdx="2" presStyleCnt="3"/>
      <dgm:spPr>
        <a:custGeom>
          <a:avLst/>
          <a:gdLst/>
          <a:ahLst/>
          <a:cxnLst/>
          <a:rect l="0" t="0" r="0" b="0"/>
          <a:pathLst>
            <a:path>
              <a:moveTo>
                <a:pt x="0" y="0"/>
              </a:moveTo>
              <a:lnTo>
                <a:pt x="0" y="100559"/>
              </a:lnTo>
              <a:lnTo>
                <a:pt x="1158827" y="100559"/>
              </a:lnTo>
              <a:lnTo>
                <a:pt x="1158827" y="201118"/>
              </a:lnTo>
            </a:path>
          </a:pathLst>
        </a:custGeom>
      </dgm:spPr>
      <dgm:t>
        <a:bodyPr/>
        <a:lstStyle/>
        <a:p>
          <a:endParaRPr lang="en-US"/>
        </a:p>
      </dgm:t>
    </dgm:pt>
    <dgm:pt modelId="{6A834007-FC5E-4E86-BCEC-D252BCEF4AB4}" type="pres">
      <dgm:prSet presAssocID="{B24C297A-6550-4C72-8832-B9DE956F5685}" presName="hierRoot2" presStyleCnt="0">
        <dgm:presLayoutVars>
          <dgm:hierBranch val="init"/>
        </dgm:presLayoutVars>
      </dgm:prSet>
      <dgm:spPr/>
    </dgm:pt>
    <dgm:pt modelId="{6A34857D-7CA3-4B97-8002-F1905D897A20}" type="pres">
      <dgm:prSet presAssocID="{B24C297A-6550-4C72-8832-B9DE956F5685}" presName="rootComposite" presStyleCnt="0"/>
      <dgm:spPr/>
    </dgm:pt>
    <dgm:pt modelId="{79DE7451-EF2B-4A75-BC78-539FA3333D5D}" type="pres">
      <dgm:prSet presAssocID="{B24C297A-6550-4C72-8832-B9DE956F5685}" presName="rootText" presStyleLbl="node2" presStyleIdx="2" presStyleCnt="3">
        <dgm:presLayoutVars>
          <dgm:chPref val="3"/>
        </dgm:presLayoutVars>
      </dgm:prSet>
      <dgm:spPr>
        <a:prstGeom prst="rect">
          <a:avLst/>
        </a:prstGeom>
      </dgm:spPr>
      <dgm:t>
        <a:bodyPr/>
        <a:lstStyle/>
        <a:p>
          <a:endParaRPr lang="en-US"/>
        </a:p>
      </dgm:t>
    </dgm:pt>
    <dgm:pt modelId="{9A4D85CD-0320-4B00-A7C7-9317CD367922}" type="pres">
      <dgm:prSet presAssocID="{B24C297A-6550-4C72-8832-B9DE956F5685}" presName="rootConnector" presStyleLbl="node2" presStyleIdx="2" presStyleCnt="3"/>
      <dgm:spPr/>
      <dgm:t>
        <a:bodyPr/>
        <a:lstStyle/>
        <a:p>
          <a:endParaRPr lang="en-US"/>
        </a:p>
      </dgm:t>
    </dgm:pt>
    <dgm:pt modelId="{BAA74868-6202-4CD4-9E44-27CC801F745D}" type="pres">
      <dgm:prSet presAssocID="{B24C297A-6550-4C72-8832-B9DE956F5685}" presName="hierChild4" presStyleCnt="0"/>
      <dgm:spPr/>
    </dgm:pt>
    <dgm:pt modelId="{89A4052F-00B0-449E-B797-15FB415548AB}" type="pres">
      <dgm:prSet presAssocID="{4AD177CD-209F-4870-81C5-9963655F55DC}" presName="Name37" presStyleLbl="parChTrans1D3" presStyleIdx="3" presStyleCnt="6"/>
      <dgm:spPr>
        <a:custGeom>
          <a:avLst/>
          <a:gdLst/>
          <a:ahLst/>
          <a:cxnLst/>
          <a:rect l="0" t="0" r="0" b="0"/>
          <a:pathLst>
            <a:path>
              <a:moveTo>
                <a:pt x="0" y="0"/>
              </a:moveTo>
              <a:lnTo>
                <a:pt x="0" y="440546"/>
              </a:lnTo>
              <a:lnTo>
                <a:pt x="143656" y="440546"/>
              </a:lnTo>
            </a:path>
          </a:pathLst>
        </a:custGeom>
      </dgm:spPr>
      <dgm:t>
        <a:bodyPr/>
        <a:lstStyle/>
        <a:p>
          <a:endParaRPr lang="en-US"/>
        </a:p>
      </dgm:t>
    </dgm:pt>
    <dgm:pt modelId="{A753446C-DB18-43D8-B66D-0A09F888430A}" type="pres">
      <dgm:prSet presAssocID="{64761CE6-B333-4F11-95C7-7A258256090C}" presName="hierRoot2" presStyleCnt="0">
        <dgm:presLayoutVars>
          <dgm:hierBranch val="init"/>
        </dgm:presLayoutVars>
      </dgm:prSet>
      <dgm:spPr/>
    </dgm:pt>
    <dgm:pt modelId="{C2A29956-CE81-471C-9A79-49119A22B543}" type="pres">
      <dgm:prSet presAssocID="{64761CE6-B333-4F11-95C7-7A258256090C}" presName="rootComposite" presStyleCnt="0"/>
      <dgm:spPr/>
    </dgm:pt>
    <dgm:pt modelId="{8537A7A4-8E69-406E-8064-0F5622ACD14C}" type="pres">
      <dgm:prSet presAssocID="{64761CE6-B333-4F11-95C7-7A258256090C}" presName="rootText" presStyleLbl="node3" presStyleIdx="3" presStyleCnt="6">
        <dgm:presLayoutVars>
          <dgm:chPref val="3"/>
        </dgm:presLayoutVars>
      </dgm:prSet>
      <dgm:spPr>
        <a:prstGeom prst="rect">
          <a:avLst/>
        </a:prstGeom>
      </dgm:spPr>
      <dgm:t>
        <a:bodyPr/>
        <a:lstStyle/>
        <a:p>
          <a:endParaRPr lang="en-US"/>
        </a:p>
      </dgm:t>
    </dgm:pt>
    <dgm:pt modelId="{F117F940-64C1-4B8A-A24C-66B968386F3B}" type="pres">
      <dgm:prSet presAssocID="{64761CE6-B333-4F11-95C7-7A258256090C}" presName="rootConnector" presStyleLbl="node3" presStyleIdx="3" presStyleCnt="6"/>
      <dgm:spPr/>
      <dgm:t>
        <a:bodyPr/>
        <a:lstStyle/>
        <a:p>
          <a:endParaRPr lang="en-US"/>
        </a:p>
      </dgm:t>
    </dgm:pt>
    <dgm:pt modelId="{A93586C0-9794-450F-9BCD-BEE57DBE8A26}" type="pres">
      <dgm:prSet presAssocID="{64761CE6-B333-4F11-95C7-7A258256090C}" presName="hierChild4" presStyleCnt="0"/>
      <dgm:spPr/>
    </dgm:pt>
    <dgm:pt modelId="{908B97C1-D543-4B69-B96E-ED985E13855D}" type="pres">
      <dgm:prSet presAssocID="{64761CE6-B333-4F11-95C7-7A258256090C}" presName="hierChild5" presStyleCnt="0"/>
      <dgm:spPr/>
    </dgm:pt>
    <dgm:pt modelId="{F48FB869-B973-4200-910C-D8932DD5A0BA}" type="pres">
      <dgm:prSet presAssocID="{23C7291A-DC10-481C-92EC-4E76A3B491E5}" presName="Name37" presStyleLbl="parChTrans1D3" presStyleIdx="4" presStyleCnt="6"/>
      <dgm:spPr>
        <a:custGeom>
          <a:avLst/>
          <a:gdLst/>
          <a:ahLst/>
          <a:cxnLst/>
          <a:rect l="0" t="0" r="0" b="0"/>
          <a:pathLst>
            <a:path>
              <a:moveTo>
                <a:pt x="0" y="0"/>
              </a:moveTo>
              <a:lnTo>
                <a:pt x="0" y="1120519"/>
              </a:lnTo>
              <a:lnTo>
                <a:pt x="143656" y="1120519"/>
              </a:lnTo>
            </a:path>
          </a:pathLst>
        </a:custGeom>
      </dgm:spPr>
      <dgm:t>
        <a:bodyPr/>
        <a:lstStyle/>
        <a:p>
          <a:endParaRPr lang="en-US"/>
        </a:p>
      </dgm:t>
    </dgm:pt>
    <dgm:pt modelId="{5A02EAE5-AE95-4A6F-955D-05B675E9CEF4}" type="pres">
      <dgm:prSet presAssocID="{CFB370AE-E41D-4353-B8E6-14D40262479C}" presName="hierRoot2" presStyleCnt="0">
        <dgm:presLayoutVars>
          <dgm:hierBranch val="init"/>
        </dgm:presLayoutVars>
      </dgm:prSet>
      <dgm:spPr/>
    </dgm:pt>
    <dgm:pt modelId="{C6C7841B-F0C3-4EE9-9B17-6D59E923DC95}" type="pres">
      <dgm:prSet presAssocID="{CFB370AE-E41D-4353-B8E6-14D40262479C}" presName="rootComposite" presStyleCnt="0"/>
      <dgm:spPr/>
    </dgm:pt>
    <dgm:pt modelId="{47692A7D-131A-4D72-BAD1-17099B07B0B4}" type="pres">
      <dgm:prSet presAssocID="{CFB370AE-E41D-4353-B8E6-14D40262479C}" presName="rootText" presStyleLbl="node3" presStyleIdx="4" presStyleCnt="6">
        <dgm:presLayoutVars>
          <dgm:chPref val="3"/>
        </dgm:presLayoutVars>
      </dgm:prSet>
      <dgm:spPr>
        <a:prstGeom prst="rect">
          <a:avLst/>
        </a:prstGeom>
      </dgm:spPr>
      <dgm:t>
        <a:bodyPr/>
        <a:lstStyle/>
        <a:p>
          <a:endParaRPr lang="en-US"/>
        </a:p>
      </dgm:t>
    </dgm:pt>
    <dgm:pt modelId="{A6E5A831-51B1-406F-BC18-1E42CACC5513}" type="pres">
      <dgm:prSet presAssocID="{CFB370AE-E41D-4353-B8E6-14D40262479C}" presName="rootConnector" presStyleLbl="node3" presStyleIdx="4" presStyleCnt="6"/>
      <dgm:spPr/>
      <dgm:t>
        <a:bodyPr/>
        <a:lstStyle/>
        <a:p>
          <a:endParaRPr lang="en-US"/>
        </a:p>
      </dgm:t>
    </dgm:pt>
    <dgm:pt modelId="{710B0CCF-D11D-409B-B6D1-77EF19CA2C50}" type="pres">
      <dgm:prSet presAssocID="{CFB370AE-E41D-4353-B8E6-14D40262479C}" presName="hierChild4" presStyleCnt="0"/>
      <dgm:spPr/>
    </dgm:pt>
    <dgm:pt modelId="{5BAB0F7F-B708-435B-8488-B68447FF492A}" type="pres">
      <dgm:prSet presAssocID="{CFB370AE-E41D-4353-B8E6-14D40262479C}" presName="hierChild5" presStyleCnt="0"/>
      <dgm:spPr/>
    </dgm:pt>
    <dgm:pt modelId="{EA0983C4-3285-48BC-9676-5AB8A923726F}" type="pres">
      <dgm:prSet presAssocID="{05E0A460-4485-4ACF-A84A-A8C4D5EB3B80}" presName="Name37" presStyleLbl="parChTrans1D3" presStyleIdx="5" presStyleCnt="6"/>
      <dgm:spPr>
        <a:custGeom>
          <a:avLst/>
          <a:gdLst/>
          <a:ahLst/>
          <a:cxnLst/>
          <a:rect l="0" t="0" r="0" b="0"/>
          <a:pathLst>
            <a:path>
              <a:moveTo>
                <a:pt x="0" y="0"/>
              </a:moveTo>
              <a:lnTo>
                <a:pt x="0" y="1800492"/>
              </a:lnTo>
              <a:lnTo>
                <a:pt x="143656" y="1800492"/>
              </a:lnTo>
            </a:path>
          </a:pathLst>
        </a:custGeom>
      </dgm:spPr>
      <dgm:t>
        <a:bodyPr/>
        <a:lstStyle/>
        <a:p>
          <a:endParaRPr lang="en-US"/>
        </a:p>
      </dgm:t>
    </dgm:pt>
    <dgm:pt modelId="{F376FA71-01AD-4F4A-99D7-4D74D0355EF0}" type="pres">
      <dgm:prSet presAssocID="{907117B7-3868-4A5F-8189-57EB1042186E}" presName="hierRoot2" presStyleCnt="0">
        <dgm:presLayoutVars>
          <dgm:hierBranch val="init"/>
        </dgm:presLayoutVars>
      </dgm:prSet>
      <dgm:spPr/>
    </dgm:pt>
    <dgm:pt modelId="{F248AF0E-FDA7-4977-A9CB-77F3D6EC9701}" type="pres">
      <dgm:prSet presAssocID="{907117B7-3868-4A5F-8189-57EB1042186E}" presName="rootComposite" presStyleCnt="0"/>
      <dgm:spPr/>
    </dgm:pt>
    <dgm:pt modelId="{A49AF5E2-E924-48D2-8EB8-4FF15C6FF744}" type="pres">
      <dgm:prSet presAssocID="{907117B7-3868-4A5F-8189-57EB1042186E}" presName="rootText" presStyleLbl="node3" presStyleIdx="5" presStyleCnt="6">
        <dgm:presLayoutVars>
          <dgm:chPref val="3"/>
        </dgm:presLayoutVars>
      </dgm:prSet>
      <dgm:spPr>
        <a:prstGeom prst="rect">
          <a:avLst/>
        </a:prstGeom>
      </dgm:spPr>
      <dgm:t>
        <a:bodyPr/>
        <a:lstStyle/>
        <a:p>
          <a:endParaRPr lang="en-US"/>
        </a:p>
      </dgm:t>
    </dgm:pt>
    <dgm:pt modelId="{3C5855A8-DC87-4305-9770-F25139EB33CD}" type="pres">
      <dgm:prSet presAssocID="{907117B7-3868-4A5F-8189-57EB1042186E}" presName="rootConnector" presStyleLbl="node3" presStyleIdx="5" presStyleCnt="6"/>
      <dgm:spPr/>
      <dgm:t>
        <a:bodyPr/>
        <a:lstStyle/>
        <a:p>
          <a:endParaRPr lang="en-US"/>
        </a:p>
      </dgm:t>
    </dgm:pt>
    <dgm:pt modelId="{EFCA9D40-0730-4D00-B1A0-3E588394C46F}" type="pres">
      <dgm:prSet presAssocID="{907117B7-3868-4A5F-8189-57EB1042186E}" presName="hierChild4" presStyleCnt="0"/>
      <dgm:spPr/>
    </dgm:pt>
    <dgm:pt modelId="{878E366D-41D7-43EC-8B92-2AF010A9B20A}" type="pres">
      <dgm:prSet presAssocID="{907117B7-3868-4A5F-8189-57EB1042186E}" presName="hierChild5" presStyleCnt="0"/>
      <dgm:spPr/>
    </dgm:pt>
    <dgm:pt modelId="{F5EAF53F-46BB-43DD-B785-1E7C60A0FCA6}" type="pres">
      <dgm:prSet presAssocID="{B24C297A-6550-4C72-8832-B9DE956F5685}" presName="hierChild5" presStyleCnt="0"/>
      <dgm:spPr/>
    </dgm:pt>
    <dgm:pt modelId="{076EBE26-1D22-4645-BBB5-101F89C0E812}" type="pres">
      <dgm:prSet presAssocID="{B670B683-DAC0-4F52-B0BD-1D79CD1E0E93}" presName="hierChild3" presStyleCnt="0"/>
      <dgm:spPr/>
    </dgm:pt>
  </dgm:ptLst>
  <dgm:cxnLst>
    <dgm:cxn modelId="{87F94B7B-3014-45F9-96AE-BBB8F0070482}" type="presOf" srcId="{05E0A460-4485-4ACF-A84A-A8C4D5EB3B80}" destId="{EA0983C4-3285-48BC-9676-5AB8A923726F}" srcOrd="0" destOrd="0" presId="urn:microsoft.com/office/officeart/2005/8/layout/orgChart1"/>
    <dgm:cxn modelId="{C77C147B-4B6D-4619-AA07-135626EEE505}" type="presOf" srcId="{3EDCBFDB-BEF7-4A8E-A95B-AC86F291A213}" destId="{570BF27C-7988-4185-85B8-90D0C408D9C2}" srcOrd="1" destOrd="0" presId="urn:microsoft.com/office/officeart/2005/8/layout/orgChart1"/>
    <dgm:cxn modelId="{DA70507F-A03E-4268-9647-384A8D6B27EF}" type="presOf" srcId="{F73239D3-6694-4542-924D-BF294D0F0FB8}" destId="{F07CA9A1-B42E-40E6-9F21-AD2A26E618CD}" srcOrd="0" destOrd="0" presId="urn:microsoft.com/office/officeart/2005/8/layout/orgChart1"/>
    <dgm:cxn modelId="{127E96AC-C819-4FAC-9768-C9B609DE4478}" type="presOf" srcId="{F8EBF69E-1663-46E2-9DEA-DEF3977D0988}" destId="{A234A18C-91C5-4268-965C-A61C2DDD768A}" srcOrd="0" destOrd="0" presId="urn:microsoft.com/office/officeart/2005/8/layout/orgChart1"/>
    <dgm:cxn modelId="{1123B2BF-1E9D-459A-A044-849D411CCBAB}" type="presOf" srcId="{23C7291A-DC10-481C-92EC-4E76A3B491E5}" destId="{F48FB869-B973-4200-910C-D8932DD5A0BA}" srcOrd="0" destOrd="0" presId="urn:microsoft.com/office/officeart/2005/8/layout/orgChart1"/>
    <dgm:cxn modelId="{1951A2FA-6962-468D-824B-0575970B8047}" type="presOf" srcId="{B670B683-DAC0-4F52-B0BD-1D79CD1E0E93}" destId="{7AC68EFA-65AA-48F9-B1E9-CC631FBB627A}" srcOrd="0" destOrd="0" presId="urn:microsoft.com/office/officeart/2005/8/layout/orgChart1"/>
    <dgm:cxn modelId="{63ADFBF8-58F8-4784-A79D-95A6F51C7BAE}" type="presOf" srcId="{2CC1A110-8778-4E45-8589-2AFC51D673B4}" destId="{F3B481D8-BE81-4DE2-A6F6-285060766897}" srcOrd="0" destOrd="0" presId="urn:microsoft.com/office/officeart/2005/8/layout/orgChart1"/>
    <dgm:cxn modelId="{F5B7F39D-E555-42CA-BDE9-F7597386C002}" srcId="{B24C297A-6550-4C72-8832-B9DE956F5685}" destId="{64761CE6-B333-4F11-95C7-7A258256090C}" srcOrd="0" destOrd="0" parTransId="{4AD177CD-209F-4870-81C5-9963655F55DC}" sibTransId="{062DAB7F-AB45-41AD-A5BA-12BF76CEEEE0}"/>
    <dgm:cxn modelId="{C5D49A30-2FA8-49AA-9A64-CEFADAA27133}" type="presOf" srcId="{CB25FA99-3487-4939-8BB8-027AFA692BA1}" destId="{4E12671A-7AA0-44AB-BF88-6FF5BA88FBC5}" srcOrd="0" destOrd="0" presId="urn:microsoft.com/office/officeart/2005/8/layout/orgChart1"/>
    <dgm:cxn modelId="{E2AA24F4-CD62-4145-AB1A-A6BB5F6307F7}" type="presOf" srcId="{90146366-4ED4-4431-82B4-23ED33795331}" destId="{5698FD81-C37F-4282-861F-66219FD10E98}" srcOrd="0" destOrd="0" presId="urn:microsoft.com/office/officeart/2005/8/layout/orgChart1"/>
    <dgm:cxn modelId="{4BB597F5-BBDC-4B74-A239-BCDF3CEBDDDC}" type="presOf" srcId="{1A83C0CF-0894-484F-80D8-5BED6FBD7FF8}" destId="{947AA0DB-A35A-4027-B9BE-E848092BCB06}" srcOrd="0" destOrd="0" presId="urn:microsoft.com/office/officeart/2005/8/layout/orgChart1"/>
    <dgm:cxn modelId="{158BCE9E-1FB2-4318-923B-63CADC29A32F}" type="presOf" srcId="{B24C297A-6550-4C72-8832-B9DE956F5685}" destId="{79DE7451-EF2B-4A75-BC78-539FA3333D5D}" srcOrd="0" destOrd="0" presId="urn:microsoft.com/office/officeart/2005/8/layout/orgChart1"/>
    <dgm:cxn modelId="{010B71BD-8415-4CE9-B48D-17958C584BBD}" srcId="{F73239D3-6694-4542-924D-BF294D0F0FB8}" destId="{B670B683-DAC0-4F52-B0BD-1D79CD1E0E93}" srcOrd="0" destOrd="0" parTransId="{61B0A714-6E0E-4815-8DFD-07C2C00FB549}" sibTransId="{77013286-F8B3-4280-9515-E0B93A90B846}"/>
    <dgm:cxn modelId="{987A0EF6-788E-4BC9-BE03-D5A09954865D}" type="presOf" srcId="{9984B3F9-F7A4-4A5A-BBA1-8981347A110A}" destId="{74F8BCCB-59A8-44BB-9E11-261DDEB3938E}" srcOrd="0" destOrd="0" presId="urn:microsoft.com/office/officeart/2005/8/layout/orgChart1"/>
    <dgm:cxn modelId="{0B1D1931-80DB-4065-BA90-5081841495B1}" type="presOf" srcId="{64761CE6-B333-4F11-95C7-7A258256090C}" destId="{F117F940-64C1-4B8A-A24C-66B968386F3B}" srcOrd="1" destOrd="0" presId="urn:microsoft.com/office/officeart/2005/8/layout/orgChart1"/>
    <dgm:cxn modelId="{F5E0022E-EF56-4363-8B83-F42D4986B478}" type="presOf" srcId="{907117B7-3868-4A5F-8189-57EB1042186E}" destId="{A49AF5E2-E924-48D2-8EB8-4FF15C6FF744}" srcOrd="0" destOrd="0" presId="urn:microsoft.com/office/officeart/2005/8/layout/orgChart1"/>
    <dgm:cxn modelId="{41FF904A-3074-48B5-A88C-B45508F9EA73}" type="presOf" srcId="{3EDCBFDB-BEF7-4A8E-A95B-AC86F291A213}" destId="{8B3FC6EA-E261-4C3B-BA22-C7C50BCFC083}" srcOrd="0" destOrd="0" presId="urn:microsoft.com/office/officeart/2005/8/layout/orgChart1"/>
    <dgm:cxn modelId="{40E17D4B-8DBC-413B-994D-398A6BC1587B}" type="presOf" srcId="{64761CE6-B333-4F11-95C7-7A258256090C}" destId="{8537A7A4-8E69-406E-8064-0F5622ACD14C}" srcOrd="0" destOrd="0" presId="urn:microsoft.com/office/officeart/2005/8/layout/orgChart1"/>
    <dgm:cxn modelId="{805AE75A-4C4E-463B-9944-9048966669E2}" type="presOf" srcId="{907117B7-3868-4A5F-8189-57EB1042186E}" destId="{3C5855A8-DC87-4305-9770-F25139EB33CD}" srcOrd="1" destOrd="0" presId="urn:microsoft.com/office/officeart/2005/8/layout/orgChart1"/>
    <dgm:cxn modelId="{D310E260-66A7-46FD-A3D5-285718044172}" srcId="{2CC1A110-8778-4E45-8589-2AFC51D673B4}" destId="{CB25FA99-3487-4939-8BB8-027AFA692BA1}" srcOrd="2" destOrd="0" parTransId="{F8EBF69E-1663-46E2-9DEA-DEF3977D0988}" sibTransId="{AA7FC391-D9C6-4217-AA20-6B882FD6EE1A}"/>
    <dgm:cxn modelId="{E15B1319-7CB8-4125-AFD2-8B89D1F041D7}" srcId="{2CC1A110-8778-4E45-8589-2AFC51D673B4}" destId="{3EDCBFDB-BEF7-4A8E-A95B-AC86F291A213}" srcOrd="0" destOrd="0" parTransId="{E9D33A9D-7DD7-4CB9-BF1E-58BF4ACEB2C8}" sibTransId="{D906E76E-7559-46CD-9B86-9AB4A1C0162C}"/>
    <dgm:cxn modelId="{0E6E7197-BF5E-4554-B543-C659799E3B14}" srcId="{2CC1A110-8778-4E45-8589-2AFC51D673B4}" destId="{22922A43-BF6E-44A4-85FD-BE92342CDA2F}" srcOrd="1" destOrd="0" parTransId="{90146366-4ED4-4431-82B4-23ED33795331}" sibTransId="{093C5194-85A7-44ED-8B85-F2AFC07BB847}"/>
    <dgm:cxn modelId="{0DA1F460-E4DC-4AF6-AF44-67245868FD0D}" type="presOf" srcId="{429891CB-A71A-4C39-B088-BA0C154C2EB6}" destId="{F89D2492-F2BF-4017-A7C9-202C0F86D327}" srcOrd="0" destOrd="0" presId="urn:microsoft.com/office/officeart/2005/8/layout/orgChart1"/>
    <dgm:cxn modelId="{58920901-9FC5-4B10-B2E6-EA872A8D5605}" type="presOf" srcId="{22922A43-BF6E-44A4-85FD-BE92342CDA2F}" destId="{878F151F-0E25-4562-8D0E-51FFAC58D4B3}" srcOrd="0" destOrd="0" presId="urn:microsoft.com/office/officeart/2005/8/layout/orgChart1"/>
    <dgm:cxn modelId="{3B26223C-D6EF-484A-A44D-B6983177A1DB}" type="presOf" srcId="{22922A43-BF6E-44A4-85FD-BE92342CDA2F}" destId="{B57ACDBD-383A-4FEF-AA54-16EECB4C208F}" srcOrd="1" destOrd="0" presId="urn:microsoft.com/office/officeart/2005/8/layout/orgChart1"/>
    <dgm:cxn modelId="{3D5417FB-EFAB-4313-820C-55BD6B217C49}" type="presOf" srcId="{4AD177CD-209F-4870-81C5-9963655F55DC}" destId="{89A4052F-00B0-449E-B797-15FB415548AB}" srcOrd="0" destOrd="0" presId="urn:microsoft.com/office/officeart/2005/8/layout/orgChart1"/>
    <dgm:cxn modelId="{A0E8D3C3-D2FD-4185-B240-C60FD6471EDF}" type="presOf" srcId="{CFB370AE-E41D-4353-B8E6-14D40262479C}" destId="{A6E5A831-51B1-406F-BC18-1E42CACC5513}" srcOrd="1" destOrd="0" presId="urn:microsoft.com/office/officeart/2005/8/layout/orgChart1"/>
    <dgm:cxn modelId="{FD4602D9-D8A8-4C75-A5DF-7B4BE23CB021}" srcId="{B24C297A-6550-4C72-8832-B9DE956F5685}" destId="{907117B7-3868-4A5F-8189-57EB1042186E}" srcOrd="2" destOrd="0" parTransId="{05E0A460-4485-4ACF-A84A-A8C4D5EB3B80}" sibTransId="{63672446-3CBB-41A4-9846-F80E93F70D45}"/>
    <dgm:cxn modelId="{7C176DA4-5A62-4FB1-A8E1-042B622E7EF3}" srcId="{B24C297A-6550-4C72-8832-B9DE956F5685}" destId="{CFB370AE-E41D-4353-B8E6-14D40262479C}" srcOrd="1" destOrd="0" parTransId="{23C7291A-DC10-481C-92EC-4E76A3B491E5}" sibTransId="{E24E8905-224D-4E41-A319-0E1D554BE5AA}"/>
    <dgm:cxn modelId="{8B119F53-EA01-4F21-8777-A4EF7824947A}" srcId="{B670B683-DAC0-4F52-B0BD-1D79CD1E0E93}" destId="{2CC1A110-8778-4E45-8589-2AFC51D673B4}" srcOrd="1" destOrd="0" parTransId="{9984B3F9-F7A4-4A5A-BBA1-8981347A110A}" sibTransId="{EAE11A57-2EC7-4741-A28F-A493DF250B53}"/>
    <dgm:cxn modelId="{712056C2-B3B1-4054-AECF-CF90CA43FA9F}" srcId="{B670B683-DAC0-4F52-B0BD-1D79CD1E0E93}" destId="{B24C297A-6550-4C72-8832-B9DE956F5685}" srcOrd="2" destOrd="0" parTransId="{1A83C0CF-0894-484F-80D8-5BED6FBD7FF8}" sibTransId="{0C4F00DE-108A-45D4-A4C1-7F87E3842B5A}"/>
    <dgm:cxn modelId="{F1A59F76-5A84-4ADB-ACAB-FD122DE4FE99}" type="presOf" srcId="{B24C297A-6550-4C72-8832-B9DE956F5685}" destId="{9A4D85CD-0320-4B00-A7C7-9317CD367922}" srcOrd="1" destOrd="0" presId="urn:microsoft.com/office/officeart/2005/8/layout/orgChart1"/>
    <dgm:cxn modelId="{BA5FECFF-EA38-48DF-AB03-BFF8FEF78E1A}" srcId="{B670B683-DAC0-4F52-B0BD-1D79CD1E0E93}" destId="{A25B78CC-9CCC-44BF-A6C4-8292C3C9B925}" srcOrd="0" destOrd="0" parTransId="{429891CB-A71A-4C39-B088-BA0C154C2EB6}" sibTransId="{BD4ACF3D-E28A-4A6B-B44E-09E651A2FDD1}"/>
    <dgm:cxn modelId="{1E73B693-C220-40C8-B5B7-F0CD4E05293B}" type="presOf" srcId="{CB25FA99-3487-4939-8BB8-027AFA692BA1}" destId="{16C01537-2C35-47E8-8590-7E4E82703E0A}" srcOrd="1" destOrd="0" presId="urn:microsoft.com/office/officeart/2005/8/layout/orgChart1"/>
    <dgm:cxn modelId="{336951AB-1FF5-4B4F-ADEC-37882353D94C}" type="presOf" srcId="{A25B78CC-9CCC-44BF-A6C4-8292C3C9B925}" destId="{ECBA91DB-CAAF-4BF9-A0CF-4E3DA18AD3D3}" srcOrd="0" destOrd="0" presId="urn:microsoft.com/office/officeart/2005/8/layout/orgChart1"/>
    <dgm:cxn modelId="{DE772E4E-E68B-4503-A654-E380AAF03DCC}" type="presOf" srcId="{B670B683-DAC0-4F52-B0BD-1D79CD1E0E93}" destId="{6D9DC800-C8CF-4E33-84B4-1590F6D76B1E}" srcOrd="1" destOrd="0" presId="urn:microsoft.com/office/officeart/2005/8/layout/orgChart1"/>
    <dgm:cxn modelId="{6C63F9B5-F68C-4971-929A-3B22EB318DB6}" type="presOf" srcId="{CFB370AE-E41D-4353-B8E6-14D40262479C}" destId="{47692A7D-131A-4D72-BAD1-17099B07B0B4}" srcOrd="0" destOrd="0" presId="urn:microsoft.com/office/officeart/2005/8/layout/orgChart1"/>
    <dgm:cxn modelId="{E429774A-01B0-4771-8792-1804E3C1ECE4}" type="presOf" srcId="{2CC1A110-8778-4E45-8589-2AFC51D673B4}" destId="{FA69FE29-0130-4139-88CE-2A1038640F7B}" srcOrd="1" destOrd="0" presId="urn:microsoft.com/office/officeart/2005/8/layout/orgChart1"/>
    <dgm:cxn modelId="{6E6E7480-664D-4C8A-870D-F7B1DFAA89D4}" type="presOf" srcId="{A25B78CC-9CCC-44BF-A6C4-8292C3C9B925}" destId="{EB9BE9A6-008D-4F9D-A0BD-EC16978A8BB5}" srcOrd="1" destOrd="0" presId="urn:microsoft.com/office/officeart/2005/8/layout/orgChart1"/>
    <dgm:cxn modelId="{5617A6F9-6D99-4CBB-A773-2BAC43A69C19}" type="presOf" srcId="{E9D33A9D-7DD7-4CB9-BF1E-58BF4ACEB2C8}" destId="{5F499471-077B-40C8-90D1-F03136A429BA}" srcOrd="0" destOrd="0" presId="urn:microsoft.com/office/officeart/2005/8/layout/orgChart1"/>
    <dgm:cxn modelId="{12B1AEC1-DBBC-483D-BEAA-D7730976D71A}" type="presParOf" srcId="{F07CA9A1-B42E-40E6-9F21-AD2A26E618CD}" destId="{8C720573-C12B-4417-B6CA-0D056DD63523}" srcOrd="0" destOrd="0" presId="urn:microsoft.com/office/officeart/2005/8/layout/orgChart1"/>
    <dgm:cxn modelId="{E1340D4B-32B2-4C20-845F-7D0A64988D6C}" type="presParOf" srcId="{8C720573-C12B-4417-B6CA-0D056DD63523}" destId="{71FE3021-C5B2-40FE-B997-BFA4E0C3B0DE}" srcOrd="0" destOrd="0" presId="urn:microsoft.com/office/officeart/2005/8/layout/orgChart1"/>
    <dgm:cxn modelId="{CC105A80-4B03-4ACC-88A4-83F6AAA6A4F7}" type="presParOf" srcId="{71FE3021-C5B2-40FE-B997-BFA4E0C3B0DE}" destId="{7AC68EFA-65AA-48F9-B1E9-CC631FBB627A}" srcOrd="0" destOrd="0" presId="urn:microsoft.com/office/officeart/2005/8/layout/orgChart1"/>
    <dgm:cxn modelId="{7A3895AB-274A-4DCB-BE19-8163294225A5}" type="presParOf" srcId="{71FE3021-C5B2-40FE-B997-BFA4E0C3B0DE}" destId="{6D9DC800-C8CF-4E33-84B4-1590F6D76B1E}" srcOrd="1" destOrd="0" presId="urn:microsoft.com/office/officeart/2005/8/layout/orgChart1"/>
    <dgm:cxn modelId="{14431FB2-F570-49DF-B3F5-F82064379C8F}" type="presParOf" srcId="{8C720573-C12B-4417-B6CA-0D056DD63523}" destId="{AB9D8646-DE94-4AEB-A55C-E4BFEA0C1E91}" srcOrd="1" destOrd="0" presId="urn:microsoft.com/office/officeart/2005/8/layout/orgChart1"/>
    <dgm:cxn modelId="{DF811B83-8FAD-40F1-B1E6-A169547862E7}" type="presParOf" srcId="{AB9D8646-DE94-4AEB-A55C-E4BFEA0C1E91}" destId="{F89D2492-F2BF-4017-A7C9-202C0F86D327}" srcOrd="0" destOrd="0" presId="urn:microsoft.com/office/officeart/2005/8/layout/orgChart1"/>
    <dgm:cxn modelId="{3563C02C-C2B8-4FB3-BF4E-EFBE71D43986}" type="presParOf" srcId="{AB9D8646-DE94-4AEB-A55C-E4BFEA0C1E91}" destId="{C43A06CE-3590-48E3-8191-7474F432D571}" srcOrd="1" destOrd="0" presId="urn:microsoft.com/office/officeart/2005/8/layout/orgChart1"/>
    <dgm:cxn modelId="{227EA5EB-F9F5-48CF-A8E2-7B87FAFCC022}" type="presParOf" srcId="{C43A06CE-3590-48E3-8191-7474F432D571}" destId="{9451B34D-A456-4C2A-9EDC-663F45C384FF}" srcOrd="0" destOrd="0" presId="urn:microsoft.com/office/officeart/2005/8/layout/orgChart1"/>
    <dgm:cxn modelId="{7D8B94AB-6149-493C-9425-FD917F95D726}" type="presParOf" srcId="{9451B34D-A456-4C2A-9EDC-663F45C384FF}" destId="{ECBA91DB-CAAF-4BF9-A0CF-4E3DA18AD3D3}" srcOrd="0" destOrd="0" presId="urn:microsoft.com/office/officeart/2005/8/layout/orgChart1"/>
    <dgm:cxn modelId="{BA3F3DD3-8C15-4969-BB6D-763CD81CCB83}" type="presParOf" srcId="{9451B34D-A456-4C2A-9EDC-663F45C384FF}" destId="{EB9BE9A6-008D-4F9D-A0BD-EC16978A8BB5}" srcOrd="1" destOrd="0" presId="urn:microsoft.com/office/officeart/2005/8/layout/orgChart1"/>
    <dgm:cxn modelId="{276E797C-984F-4EB1-9D07-32D3449E131D}" type="presParOf" srcId="{C43A06CE-3590-48E3-8191-7474F432D571}" destId="{617905B2-5F5B-44C2-9507-A43A951E0FE0}" srcOrd="1" destOrd="0" presId="urn:microsoft.com/office/officeart/2005/8/layout/orgChart1"/>
    <dgm:cxn modelId="{43B4D962-0DC6-4566-896B-43EB60DAD383}" type="presParOf" srcId="{C43A06CE-3590-48E3-8191-7474F432D571}" destId="{64A334CF-80C4-4828-B5B9-6F388C195432}" srcOrd="2" destOrd="0" presId="urn:microsoft.com/office/officeart/2005/8/layout/orgChart1"/>
    <dgm:cxn modelId="{5F426908-F7E7-4CFB-B99F-9C09EB94B16D}" type="presParOf" srcId="{AB9D8646-DE94-4AEB-A55C-E4BFEA0C1E91}" destId="{74F8BCCB-59A8-44BB-9E11-261DDEB3938E}" srcOrd="2" destOrd="0" presId="urn:microsoft.com/office/officeart/2005/8/layout/orgChart1"/>
    <dgm:cxn modelId="{612B5C37-F416-49C4-BB86-350887B6ECEA}" type="presParOf" srcId="{AB9D8646-DE94-4AEB-A55C-E4BFEA0C1E91}" destId="{FBDB4596-CD8C-447A-89D1-4F0AB211241E}" srcOrd="3" destOrd="0" presId="urn:microsoft.com/office/officeart/2005/8/layout/orgChart1"/>
    <dgm:cxn modelId="{F936679A-F8EA-47CF-B68E-D7BF6A0791B2}" type="presParOf" srcId="{FBDB4596-CD8C-447A-89D1-4F0AB211241E}" destId="{5DB060CC-5414-4CA1-AFC1-0419AC3865DD}" srcOrd="0" destOrd="0" presId="urn:microsoft.com/office/officeart/2005/8/layout/orgChart1"/>
    <dgm:cxn modelId="{7B47560B-F00B-48EB-9E04-E3191BC5167B}" type="presParOf" srcId="{5DB060CC-5414-4CA1-AFC1-0419AC3865DD}" destId="{F3B481D8-BE81-4DE2-A6F6-285060766897}" srcOrd="0" destOrd="0" presId="urn:microsoft.com/office/officeart/2005/8/layout/orgChart1"/>
    <dgm:cxn modelId="{888F2B6D-B23C-41A0-ABCD-19FE6B44C4E4}" type="presParOf" srcId="{5DB060CC-5414-4CA1-AFC1-0419AC3865DD}" destId="{FA69FE29-0130-4139-88CE-2A1038640F7B}" srcOrd="1" destOrd="0" presId="urn:microsoft.com/office/officeart/2005/8/layout/orgChart1"/>
    <dgm:cxn modelId="{92C67FB5-E71A-4EC6-88FC-828291ABC6FA}" type="presParOf" srcId="{FBDB4596-CD8C-447A-89D1-4F0AB211241E}" destId="{E03E8DE4-5197-4F99-89A6-1022249A8278}" srcOrd="1" destOrd="0" presId="urn:microsoft.com/office/officeart/2005/8/layout/orgChart1"/>
    <dgm:cxn modelId="{1AA179CB-31FE-4C09-AE56-DDA7E775ADD7}" type="presParOf" srcId="{E03E8DE4-5197-4F99-89A6-1022249A8278}" destId="{5F499471-077B-40C8-90D1-F03136A429BA}" srcOrd="0" destOrd="0" presId="urn:microsoft.com/office/officeart/2005/8/layout/orgChart1"/>
    <dgm:cxn modelId="{12495E14-42EC-4E2E-90F1-442C1A53D793}" type="presParOf" srcId="{E03E8DE4-5197-4F99-89A6-1022249A8278}" destId="{BF2F8C44-C41E-4B27-BCA7-B79CF072E9A0}" srcOrd="1" destOrd="0" presId="urn:microsoft.com/office/officeart/2005/8/layout/orgChart1"/>
    <dgm:cxn modelId="{7282B246-8355-457C-ADD3-436DE312820D}" type="presParOf" srcId="{BF2F8C44-C41E-4B27-BCA7-B79CF072E9A0}" destId="{7CB3D78E-8C53-43E3-A2B4-79D9BACA6395}" srcOrd="0" destOrd="0" presId="urn:microsoft.com/office/officeart/2005/8/layout/orgChart1"/>
    <dgm:cxn modelId="{50B70199-85D6-4023-8F8B-ED63DE7FA926}" type="presParOf" srcId="{7CB3D78E-8C53-43E3-A2B4-79D9BACA6395}" destId="{8B3FC6EA-E261-4C3B-BA22-C7C50BCFC083}" srcOrd="0" destOrd="0" presId="urn:microsoft.com/office/officeart/2005/8/layout/orgChart1"/>
    <dgm:cxn modelId="{C46366A9-8D82-488D-A4FD-6BDCDF3752C1}" type="presParOf" srcId="{7CB3D78E-8C53-43E3-A2B4-79D9BACA6395}" destId="{570BF27C-7988-4185-85B8-90D0C408D9C2}" srcOrd="1" destOrd="0" presId="urn:microsoft.com/office/officeart/2005/8/layout/orgChart1"/>
    <dgm:cxn modelId="{C98F658B-64D9-46B6-BA29-1DBC2E5C617C}" type="presParOf" srcId="{BF2F8C44-C41E-4B27-BCA7-B79CF072E9A0}" destId="{4AEFDD31-EB41-448D-9FD7-14D0BB889602}" srcOrd="1" destOrd="0" presId="urn:microsoft.com/office/officeart/2005/8/layout/orgChart1"/>
    <dgm:cxn modelId="{83891768-5314-4FBB-AFCB-7F33559FC209}" type="presParOf" srcId="{BF2F8C44-C41E-4B27-BCA7-B79CF072E9A0}" destId="{D7439679-641F-40D8-A054-6B6AFF9F1C14}" srcOrd="2" destOrd="0" presId="urn:microsoft.com/office/officeart/2005/8/layout/orgChart1"/>
    <dgm:cxn modelId="{A1B9923B-DEB0-4041-8197-7B25BE7EE156}" type="presParOf" srcId="{E03E8DE4-5197-4F99-89A6-1022249A8278}" destId="{5698FD81-C37F-4282-861F-66219FD10E98}" srcOrd="2" destOrd="0" presId="urn:microsoft.com/office/officeart/2005/8/layout/orgChart1"/>
    <dgm:cxn modelId="{451CE6C6-11D2-42A7-865F-C5F3DB627E48}" type="presParOf" srcId="{E03E8DE4-5197-4F99-89A6-1022249A8278}" destId="{E9FD4E15-58AF-4C56-B861-4701D0D0E113}" srcOrd="3" destOrd="0" presId="urn:microsoft.com/office/officeart/2005/8/layout/orgChart1"/>
    <dgm:cxn modelId="{37D01151-6923-442B-812D-D92E259BC632}" type="presParOf" srcId="{E9FD4E15-58AF-4C56-B861-4701D0D0E113}" destId="{75D8C192-FC61-42BB-BC3D-6F03B6AE4AC1}" srcOrd="0" destOrd="0" presId="urn:microsoft.com/office/officeart/2005/8/layout/orgChart1"/>
    <dgm:cxn modelId="{2A0CED49-E9A9-4DA1-A373-E9B6D906E40D}" type="presParOf" srcId="{75D8C192-FC61-42BB-BC3D-6F03B6AE4AC1}" destId="{878F151F-0E25-4562-8D0E-51FFAC58D4B3}" srcOrd="0" destOrd="0" presId="urn:microsoft.com/office/officeart/2005/8/layout/orgChart1"/>
    <dgm:cxn modelId="{1518A778-C9D9-4A5B-9C05-9F72AEC1E2F0}" type="presParOf" srcId="{75D8C192-FC61-42BB-BC3D-6F03B6AE4AC1}" destId="{B57ACDBD-383A-4FEF-AA54-16EECB4C208F}" srcOrd="1" destOrd="0" presId="urn:microsoft.com/office/officeart/2005/8/layout/orgChart1"/>
    <dgm:cxn modelId="{EAC26D29-EDC7-4CD3-89DC-0F8F1AFF11D8}" type="presParOf" srcId="{E9FD4E15-58AF-4C56-B861-4701D0D0E113}" destId="{B09AC48B-9FEC-41DC-9662-C6640A6614C2}" srcOrd="1" destOrd="0" presId="urn:microsoft.com/office/officeart/2005/8/layout/orgChart1"/>
    <dgm:cxn modelId="{6D0AE640-C529-437C-A554-2F65DD958827}" type="presParOf" srcId="{E9FD4E15-58AF-4C56-B861-4701D0D0E113}" destId="{1F9B1EA5-4036-4CCC-BAC4-98D0751CE8C7}" srcOrd="2" destOrd="0" presId="urn:microsoft.com/office/officeart/2005/8/layout/orgChart1"/>
    <dgm:cxn modelId="{2CEDD78E-5D32-426E-87FE-5E7D4204F4FF}" type="presParOf" srcId="{E03E8DE4-5197-4F99-89A6-1022249A8278}" destId="{A234A18C-91C5-4268-965C-A61C2DDD768A}" srcOrd="4" destOrd="0" presId="urn:microsoft.com/office/officeart/2005/8/layout/orgChart1"/>
    <dgm:cxn modelId="{EDA00B50-851F-4521-8911-53C4B4C3A07B}" type="presParOf" srcId="{E03E8DE4-5197-4F99-89A6-1022249A8278}" destId="{A5CCE4AA-8E25-43B0-869B-10ED8726DF70}" srcOrd="5" destOrd="0" presId="urn:microsoft.com/office/officeart/2005/8/layout/orgChart1"/>
    <dgm:cxn modelId="{696E2614-3F59-48E9-BF21-0B5F2FE1A6AF}" type="presParOf" srcId="{A5CCE4AA-8E25-43B0-869B-10ED8726DF70}" destId="{510BF23A-362E-449E-AF9D-1DBC6E9D6C4E}" srcOrd="0" destOrd="0" presId="urn:microsoft.com/office/officeart/2005/8/layout/orgChart1"/>
    <dgm:cxn modelId="{8E4DC9AA-F24A-4EC7-9AF2-F608E02793D4}" type="presParOf" srcId="{510BF23A-362E-449E-AF9D-1DBC6E9D6C4E}" destId="{4E12671A-7AA0-44AB-BF88-6FF5BA88FBC5}" srcOrd="0" destOrd="0" presId="urn:microsoft.com/office/officeart/2005/8/layout/orgChart1"/>
    <dgm:cxn modelId="{869B6729-065A-4708-BE50-B9D619433D0E}" type="presParOf" srcId="{510BF23A-362E-449E-AF9D-1DBC6E9D6C4E}" destId="{16C01537-2C35-47E8-8590-7E4E82703E0A}" srcOrd="1" destOrd="0" presId="urn:microsoft.com/office/officeart/2005/8/layout/orgChart1"/>
    <dgm:cxn modelId="{711DC67B-A914-42F7-B8A9-A5EDF891DFD5}" type="presParOf" srcId="{A5CCE4AA-8E25-43B0-869B-10ED8726DF70}" destId="{F20F5042-1CC7-41BF-89BC-2AC8B6AC5AEA}" srcOrd="1" destOrd="0" presId="urn:microsoft.com/office/officeart/2005/8/layout/orgChart1"/>
    <dgm:cxn modelId="{841B8050-9DEB-4E64-BB96-2AE66C0D40BF}" type="presParOf" srcId="{A5CCE4AA-8E25-43B0-869B-10ED8726DF70}" destId="{D255F46B-1F7D-4CD3-BEE1-04CC98CB7E59}" srcOrd="2" destOrd="0" presId="urn:microsoft.com/office/officeart/2005/8/layout/orgChart1"/>
    <dgm:cxn modelId="{0AA32218-1D35-4A1D-BB4D-B69D443328A0}" type="presParOf" srcId="{FBDB4596-CD8C-447A-89D1-4F0AB211241E}" destId="{E37C36CF-09C8-4512-AF00-7CB8681C98B8}" srcOrd="2" destOrd="0" presId="urn:microsoft.com/office/officeart/2005/8/layout/orgChart1"/>
    <dgm:cxn modelId="{17D89734-9A60-49F0-96FC-853FCEBEE234}" type="presParOf" srcId="{AB9D8646-DE94-4AEB-A55C-E4BFEA0C1E91}" destId="{947AA0DB-A35A-4027-B9BE-E848092BCB06}" srcOrd="4" destOrd="0" presId="urn:microsoft.com/office/officeart/2005/8/layout/orgChart1"/>
    <dgm:cxn modelId="{A4DB8D1F-7CD0-4ABD-8B60-A6D5C39EFD0E}" type="presParOf" srcId="{AB9D8646-DE94-4AEB-A55C-E4BFEA0C1E91}" destId="{6A834007-FC5E-4E86-BCEC-D252BCEF4AB4}" srcOrd="5" destOrd="0" presId="urn:microsoft.com/office/officeart/2005/8/layout/orgChart1"/>
    <dgm:cxn modelId="{76627B47-1806-4187-AD8A-2CD110FD9700}" type="presParOf" srcId="{6A834007-FC5E-4E86-BCEC-D252BCEF4AB4}" destId="{6A34857D-7CA3-4B97-8002-F1905D897A20}" srcOrd="0" destOrd="0" presId="urn:microsoft.com/office/officeart/2005/8/layout/orgChart1"/>
    <dgm:cxn modelId="{22E49477-7CA3-4E83-B5EF-80BE2DC685D7}" type="presParOf" srcId="{6A34857D-7CA3-4B97-8002-F1905D897A20}" destId="{79DE7451-EF2B-4A75-BC78-539FA3333D5D}" srcOrd="0" destOrd="0" presId="urn:microsoft.com/office/officeart/2005/8/layout/orgChart1"/>
    <dgm:cxn modelId="{2DA99E44-F4D3-43AC-B770-34575C90C838}" type="presParOf" srcId="{6A34857D-7CA3-4B97-8002-F1905D897A20}" destId="{9A4D85CD-0320-4B00-A7C7-9317CD367922}" srcOrd="1" destOrd="0" presId="urn:microsoft.com/office/officeart/2005/8/layout/orgChart1"/>
    <dgm:cxn modelId="{F847AB5E-E7B9-424B-B5D9-6B47C386C3D6}" type="presParOf" srcId="{6A834007-FC5E-4E86-BCEC-D252BCEF4AB4}" destId="{BAA74868-6202-4CD4-9E44-27CC801F745D}" srcOrd="1" destOrd="0" presId="urn:microsoft.com/office/officeart/2005/8/layout/orgChart1"/>
    <dgm:cxn modelId="{3C76285A-9A0B-461E-9F70-AD317648BE83}" type="presParOf" srcId="{BAA74868-6202-4CD4-9E44-27CC801F745D}" destId="{89A4052F-00B0-449E-B797-15FB415548AB}" srcOrd="0" destOrd="0" presId="urn:microsoft.com/office/officeart/2005/8/layout/orgChart1"/>
    <dgm:cxn modelId="{9EF4BE0C-74F3-4D51-B362-BD2E6A271DDF}" type="presParOf" srcId="{BAA74868-6202-4CD4-9E44-27CC801F745D}" destId="{A753446C-DB18-43D8-B66D-0A09F888430A}" srcOrd="1" destOrd="0" presId="urn:microsoft.com/office/officeart/2005/8/layout/orgChart1"/>
    <dgm:cxn modelId="{96AB7C37-7CF2-4A9E-A92D-0E0D43FD8A0F}" type="presParOf" srcId="{A753446C-DB18-43D8-B66D-0A09F888430A}" destId="{C2A29956-CE81-471C-9A79-49119A22B543}" srcOrd="0" destOrd="0" presId="urn:microsoft.com/office/officeart/2005/8/layout/orgChart1"/>
    <dgm:cxn modelId="{BA7AEC60-8440-41A4-92EA-BE0360DEC9E2}" type="presParOf" srcId="{C2A29956-CE81-471C-9A79-49119A22B543}" destId="{8537A7A4-8E69-406E-8064-0F5622ACD14C}" srcOrd="0" destOrd="0" presId="urn:microsoft.com/office/officeart/2005/8/layout/orgChart1"/>
    <dgm:cxn modelId="{1ADD6E8D-BC80-4A68-869A-F4B60C934068}" type="presParOf" srcId="{C2A29956-CE81-471C-9A79-49119A22B543}" destId="{F117F940-64C1-4B8A-A24C-66B968386F3B}" srcOrd="1" destOrd="0" presId="urn:microsoft.com/office/officeart/2005/8/layout/orgChart1"/>
    <dgm:cxn modelId="{88B608B2-BD37-4C96-BE64-88433B9606DD}" type="presParOf" srcId="{A753446C-DB18-43D8-B66D-0A09F888430A}" destId="{A93586C0-9794-450F-9BCD-BEE57DBE8A26}" srcOrd="1" destOrd="0" presId="urn:microsoft.com/office/officeart/2005/8/layout/orgChart1"/>
    <dgm:cxn modelId="{7C36ACB3-2C4B-4F98-A333-64D8D75C950B}" type="presParOf" srcId="{A753446C-DB18-43D8-B66D-0A09F888430A}" destId="{908B97C1-D543-4B69-B96E-ED985E13855D}" srcOrd="2" destOrd="0" presId="urn:microsoft.com/office/officeart/2005/8/layout/orgChart1"/>
    <dgm:cxn modelId="{DBED0276-033A-4C07-BEF7-F98C82B7965C}" type="presParOf" srcId="{BAA74868-6202-4CD4-9E44-27CC801F745D}" destId="{F48FB869-B973-4200-910C-D8932DD5A0BA}" srcOrd="2" destOrd="0" presId="urn:microsoft.com/office/officeart/2005/8/layout/orgChart1"/>
    <dgm:cxn modelId="{9D6E5067-2708-49E9-90BB-3CD34B6277DE}" type="presParOf" srcId="{BAA74868-6202-4CD4-9E44-27CC801F745D}" destId="{5A02EAE5-AE95-4A6F-955D-05B675E9CEF4}" srcOrd="3" destOrd="0" presId="urn:microsoft.com/office/officeart/2005/8/layout/orgChart1"/>
    <dgm:cxn modelId="{7BCF5E53-8C36-4B98-BF0A-D9FD4CB000AF}" type="presParOf" srcId="{5A02EAE5-AE95-4A6F-955D-05B675E9CEF4}" destId="{C6C7841B-F0C3-4EE9-9B17-6D59E923DC95}" srcOrd="0" destOrd="0" presId="urn:microsoft.com/office/officeart/2005/8/layout/orgChart1"/>
    <dgm:cxn modelId="{E16EEF3B-8E59-4D69-B5D9-52EA4D05ED06}" type="presParOf" srcId="{C6C7841B-F0C3-4EE9-9B17-6D59E923DC95}" destId="{47692A7D-131A-4D72-BAD1-17099B07B0B4}" srcOrd="0" destOrd="0" presId="urn:microsoft.com/office/officeart/2005/8/layout/orgChart1"/>
    <dgm:cxn modelId="{930E226D-E56D-4005-9E53-08FC1B3E9665}" type="presParOf" srcId="{C6C7841B-F0C3-4EE9-9B17-6D59E923DC95}" destId="{A6E5A831-51B1-406F-BC18-1E42CACC5513}" srcOrd="1" destOrd="0" presId="urn:microsoft.com/office/officeart/2005/8/layout/orgChart1"/>
    <dgm:cxn modelId="{28A4D1C5-0364-4DE9-885A-3ACB137FDA4D}" type="presParOf" srcId="{5A02EAE5-AE95-4A6F-955D-05B675E9CEF4}" destId="{710B0CCF-D11D-409B-B6D1-77EF19CA2C50}" srcOrd="1" destOrd="0" presId="urn:microsoft.com/office/officeart/2005/8/layout/orgChart1"/>
    <dgm:cxn modelId="{5F9CC4B0-A1CE-4136-917D-6B075F130F07}" type="presParOf" srcId="{5A02EAE5-AE95-4A6F-955D-05B675E9CEF4}" destId="{5BAB0F7F-B708-435B-8488-B68447FF492A}" srcOrd="2" destOrd="0" presId="urn:microsoft.com/office/officeart/2005/8/layout/orgChart1"/>
    <dgm:cxn modelId="{3D8E643A-F0C9-4331-ADDA-05CB022E8503}" type="presParOf" srcId="{BAA74868-6202-4CD4-9E44-27CC801F745D}" destId="{EA0983C4-3285-48BC-9676-5AB8A923726F}" srcOrd="4" destOrd="0" presId="urn:microsoft.com/office/officeart/2005/8/layout/orgChart1"/>
    <dgm:cxn modelId="{567066E8-589D-42CF-9A8A-7618CEFC0419}" type="presParOf" srcId="{BAA74868-6202-4CD4-9E44-27CC801F745D}" destId="{F376FA71-01AD-4F4A-99D7-4D74D0355EF0}" srcOrd="5" destOrd="0" presId="urn:microsoft.com/office/officeart/2005/8/layout/orgChart1"/>
    <dgm:cxn modelId="{CBBAC485-DD76-4FE6-9FA0-39617757260B}" type="presParOf" srcId="{F376FA71-01AD-4F4A-99D7-4D74D0355EF0}" destId="{F248AF0E-FDA7-4977-A9CB-77F3D6EC9701}" srcOrd="0" destOrd="0" presId="urn:microsoft.com/office/officeart/2005/8/layout/orgChart1"/>
    <dgm:cxn modelId="{65E76F50-2D49-4833-9275-D5960FDD819C}" type="presParOf" srcId="{F248AF0E-FDA7-4977-A9CB-77F3D6EC9701}" destId="{A49AF5E2-E924-48D2-8EB8-4FF15C6FF744}" srcOrd="0" destOrd="0" presId="urn:microsoft.com/office/officeart/2005/8/layout/orgChart1"/>
    <dgm:cxn modelId="{172E9C51-BCA2-4C1B-8F63-22E67769A694}" type="presParOf" srcId="{F248AF0E-FDA7-4977-A9CB-77F3D6EC9701}" destId="{3C5855A8-DC87-4305-9770-F25139EB33CD}" srcOrd="1" destOrd="0" presId="urn:microsoft.com/office/officeart/2005/8/layout/orgChart1"/>
    <dgm:cxn modelId="{CD020F67-3835-44D3-B141-CE7E7A2A68AE}" type="presParOf" srcId="{F376FA71-01AD-4F4A-99D7-4D74D0355EF0}" destId="{EFCA9D40-0730-4D00-B1A0-3E588394C46F}" srcOrd="1" destOrd="0" presId="urn:microsoft.com/office/officeart/2005/8/layout/orgChart1"/>
    <dgm:cxn modelId="{8EBEC30E-07D3-4CA6-856F-FD51DB687BA7}" type="presParOf" srcId="{F376FA71-01AD-4F4A-99D7-4D74D0355EF0}" destId="{878E366D-41D7-43EC-8B92-2AF010A9B20A}" srcOrd="2" destOrd="0" presId="urn:microsoft.com/office/officeart/2005/8/layout/orgChart1"/>
    <dgm:cxn modelId="{FDD6D8ED-E294-40B8-B2BC-45BD04B75D88}" type="presParOf" srcId="{6A834007-FC5E-4E86-BCEC-D252BCEF4AB4}" destId="{F5EAF53F-46BB-43DD-B785-1E7C60A0FCA6}" srcOrd="2" destOrd="0" presId="urn:microsoft.com/office/officeart/2005/8/layout/orgChart1"/>
    <dgm:cxn modelId="{590E3509-A9F0-46D7-A653-82095F7D2688}" type="presParOf" srcId="{8C720573-C12B-4417-B6CA-0D056DD63523}" destId="{076EBE26-1D22-4645-BBB5-101F89C0E812}"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DB0FA9-FAAF-49C8-BCE2-CDBD924392E5}"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E6CE6FA2-F7FA-49E0-8DE2-A347C54A8016}">
      <dgm:prSet phldrT="[Text]" custT="1"/>
      <dgm:spPr/>
      <dgm:t>
        <a:bodyPr/>
        <a:lstStyle/>
        <a:p>
          <a:pPr algn="just"/>
          <a:r>
            <a:rPr lang="en-US" sz="1600" b="1" smtClean="0">
              <a:solidFill>
                <a:schemeClr val="bg1"/>
              </a:solidFill>
              <a:latin typeface="Times New Roman" panose="02020603050405020304" pitchFamily="18" charset="0"/>
              <a:cs typeface="Times New Roman" panose="02020603050405020304" pitchFamily="18" charset="0"/>
            </a:rPr>
            <a:t>HYPOTHESIS</a:t>
          </a:r>
          <a:endParaRPr lang="en-US" sz="1600" dirty="0">
            <a:solidFill>
              <a:schemeClr val="bg1"/>
            </a:solidFill>
            <a:latin typeface="Times New Roman" panose="02020603050405020304" pitchFamily="18" charset="0"/>
            <a:cs typeface="Times New Roman" panose="02020603050405020304" pitchFamily="18" charset="0"/>
          </a:endParaRPr>
        </a:p>
      </dgm:t>
    </dgm:pt>
    <dgm:pt modelId="{45B27FAB-4332-4E05-85EC-1B55BEF14FD7}" type="parTrans" cxnId="{16292FDC-8089-4818-8C8F-47D00A333B6C}">
      <dgm:prSet/>
      <dgm:spPr/>
      <dgm:t>
        <a:bodyPr/>
        <a:lstStyle/>
        <a:p>
          <a:endParaRPr lang="en-US"/>
        </a:p>
      </dgm:t>
    </dgm:pt>
    <dgm:pt modelId="{77BAB4BA-7BA2-44C6-832C-CE1A2B95A7AA}" type="sibTrans" cxnId="{16292FDC-8089-4818-8C8F-47D00A333B6C}">
      <dgm:prSet/>
      <dgm:spPr/>
      <dgm:t>
        <a:bodyPr/>
        <a:lstStyle/>
        <a:p>
          <a:endParaRPr lang="en-US"/>
        </a:p>
      </dgm:t>
    </dgm:pt>
    <dgm:pt modelId="{93BEAB3F-1C5A-4F01-A213-44F46F7478EE}">
      <dgm:prSet phldrT="[Text]" custT="1"/>
      <dgm:spPr/>
      <dgm:t>
        <a:bodyPr/>
        <a:lstStyle/>
        <a:p>
          <a:pPr algn="just"/>
          <a:endParaRPr lang="en-US" sz="1600" dirty="0">
            <a:solidFill>
              <a:schemeClr val="bg1"/>
            </a:solidFill>
            <a:latin typeface="Times New Roman" panose="02020603050405020304" pitchFamily="18" charset="0"/>
            <a:cs typeface="Times New Roman" panose="02020603050405020304" pitchFamily="18" charset="0"/>
          </a:endParaRPr>
        </a:p>
      </dgm:t>
    </dgm:pt>
    <dgm:pt modelId="{64E0DDC0-3227-4BF0-8412-DEBD2EC6233B}" type="parTrans" cxnId="{B807C573-AC91-46E7-BCD3-12F524700745}">
      <dgm:prSet/>
      <dgm:spPr/>
      <dgm:t>
        <a:bodyPr/>
        <a:lstStyle/>
        <a:p>
          <a:endParaRPr lang="en-US"/>
        </a:p>
      </dgm:t>
    </dgm:pt>
    <dgm:pt modelId="{7572EDEB-C0AF-486E-8FAC-7101C6E953CE}" type="sibTrans" cxnId="{B807C573-AC91-46E7-BCD3-12F524700745}">
      <dgm:prSet/>
      <dgm:spPr/>
      <dgm:t>
        <a:bodyPr/>
        <a:lstStyle/>
        <a:p>
          <a:endParaRPr lang="en-US"/>
        </a:p>
      </dgm:t>
    </dgm:pt>
    <dgm:pt modelId="{E9380EDB-DC63-4106-BE59-5AE93F63D60B}">
      <dgm:prSet phldrT="[Text]" custT="1"/>
      <dgm:spPr/>
      <dgm:t>
        <a:bodyPr/>
        <a:lstStyle/>
        <a:p>
          <a:pPr algn="just"/>
          <a:endParaRPr lang="en-US" sz="1400" dirty="0">
            <a:solidFill>
              <a:schemeClr val="bg1"/>
            </a:solidFill>
            <a:latin typeface="Times New Roman" panose="02020603050405020304" pitchFamily="18" charset="0"/>
            <a:cs typeface="Times New Roman" panose="02020603050405020304" pitchFamily="18" charset="0"/>
          </a:endParaRPr>
        </a:p>
      </dgm:t>
    </dgm:pt>
    <dgm:pt modelId="{2B6D80AF-BD53-46CD-99C9-BA2B22FBC224}" type="parTrans" cxnId="{FB6D759F-30AA-4593-B0F8-EB90DEE3EBDC}">
      <dgm:prSet/>
      <dgm:spPr/>
      <dgm:t>
        <a:bodyPr/>
        <a:lstStyle/>
        <a:p>
          <a:endParaRPr lang="en-US"/>
        </a:p>
      </dgm:t>
    </dgm:pt>
    <dgm:pt modelId="{87AAEE04-36CF-47B2-A958-93817F6374C9}" type="sibTrans" cxnId="{FB6D759F-30AA-4593-B0F8-EB90DEE3EBDC}">
      <dgm:prSet/>
      <dgm:spPr/>
      <dgm:t>
        <a:bodyPr/>
        <a:lstStyle/>
        <a:p>
          <a:endParaRPr lang="en-US"/>
        </a:p>
      </dgm:t>
    </dgm:pt>
    <dgm:pt modelId="{D8ABAE92-B1B0-4CA1-92CD-1BA44096A831}">
      <dgm:prSet phldrT="[Text]" custT="1"/>
      <dgm:spPr/>
      <dgm:t>
        <a:bodyPr/>
        <a:lstStyle/>
        <a:p>
          <a:pPr algn="just"/>
          <a:endParaRPr lang="en-US" sz="1600" dirty="0">
            <a:solidFill>
              <a:schemeClr val="bg1"/>
            </a:solidFill>
            <a:latin typeface="Times New Roman" panose="02020603050405020304" pitchFamily="18" charset="0"/>
            <a:cs typeface="Times New Roman" panose="02020603050405020304" pitchFamily="18" charset="0"/>
          </a:endParaRPr>
        </a:p>
      </dgm:t>
    </dgm:pt>
    <dgm:pt modelId="{AC2D1972-276A-4AFE-868D-16B56CC95678}" type="parTrans" cxnId="{9B631047-2A47-453D-B586-AC93434F6295}">
      <dgm:prSet/>
      <dgm:spPr/>
      <dgm:t>
        <a:bodyPr/>
        <a:lstStyle/>
        <a:p>
          <a:endParaRPr lang="en-US"/>
        </a:p>
      </dgm:t>
    </dgm:pt>
    <dgm:pt modelId="{3A0C94F5-7F0C-4A6F-812D-1EC9B15DAF98}" type="sibTrans" cxnId="{9B631047-2A47-453D-B586-AC93434F6295}">
      <dgm:prSet/>
      <dgm:spPr/>
      <dgm:t>
        <a:bodyPr/>
        <a:lstStyle/>
        <a:p>
          <a:endParaRPr lang="en-US"/>
        </a:p>
      </dgm:t>
    </dgm:pt>
    <dgm:pt modelId="{5B640EC7-7E40-4F98-8504-00DB9CBA2926}">
      <dgm:prSet phldrT="[Text]" custT="1"/>
      <dgm:spPr/>
      <dgm:t>
        <a:bodyPr/>
        <a:lstStyle/>
        <a:p>
          <a:pPr algn="just"/>
          <a:r>
            <a:rPr lang="en-US" sz="1600" dirty="0" smtClean="0">
              <a:solidFill>
                <a:schemeClr val="bg1"/>
              </a:solidFill>
              <a:latin typeface="Times New Roman" panose="02020603050405020304" pitchFamily="18" charset="0"/>
              <a:cs typeface="Times New Roman" panose="02020603050405020304" pitchFamily="18" charset="0"/>
            </a:rPr>
            <a:t>Focused heating (heating directly an occupant) may be a more economical strategy to provide comfortable heating to occupants under the same conditions as conventional heating</a:t>
          </a:r>
          <a:endParaRPr lang="en-US" sz="1600" dirty="0">
            <a:solidFill>
              <a:schemeClr val="bg1"/>
            </a:solidFill>
            <a:latin typeface="Times New Roman" panose="02020603050405020304" pitchFamily="18" charset="0"/>
            <a:cs typeface="Times New Roman" panose="02020603050405020304" pitchFamily="18" charset="0"/>
          </a:endParaRPr>
        </a:p>
      </dgm:t>
    </dgm:pt>
    <dgm:pt modelId="{9F9F04AE-F1F1-44DD-91E9-BE4AE87760B9}" type="parTrans" cxnId="{E5A3F30B-B2DD-4A6D-B64A-77BDBD2108DB}">
      <dgm:prSet/>
      <dgm:spPr/>
      <dgm:t>
        <a:bodyPr/>
        <a:lstStyle/>
        <a:p>
          <a:endParaRPr lang="en-US"/>
        </a:p>
      </dgm:t>
    </dgm:pt>
    <dgm:pt modelId="{4EFDEC1F-04B4-4929-B39A-EBB85B6CFA4D}" type="sibTrans" cxnId="{E5A3F30B-B2DD-4A6D-B64A-77BDBD2108DB}">
      <dgm:prSet/>
      <dgm:spPr/>
      <dgm:t>
        <a:bodyPr/>
        <a:lstStyle/>
        <a:p>
          <a:endParaRPr lang="en-US"/>
        </a:p>
      </dgm:t>
    </dgm:pt>
    <dgm:pt modelId="{F8A4DC2F-27A1-49F7-99A8-D7CF8E2108C6}" type="pres">
      <dgm:prSet presAssocID="{8CDB0FA9-FAAF-49C8-BCE2-CDBD924392E5}" presName="linear" presStyleCnt="0">
        <dgm:presLayoutVars>
          <dgm:animLvl val="lvl"/>
          <dgm:resizeHandles val="exact"/>
        </dgm:presLayoutVars>
      </dgm:prSet>
      <dgm:spPr/>
      <dgm:t>
        <a:bodyPr/>
        <a:lstStyle/>
        <a:p>
          <a:endParaRPr lang="en-US"/>
        </a:p>
      </dgm:t>
    </dgm:pt>
    <dgm:pt modelId="{753FC427-F28A-4D86-999E-C68C2ADBF3AD}" type="pres">
      <dgm:prSet presAssocID="{E6CE6FA2-F7FA-49E0-8DE2-A347C54A8016}" presName="parentText" presStyleLbl="node1" presStyleIdx="0" presStyleCnt="1" custScaleY="48846">
        <dgm:presLayoutVars>
          <dgm:chMax val="0"/>
          <dgm:bulletEnabled val="1"/>
        </dgm:presLayoutVars>
      </dgm:prSet>
      <dgm:spPr/>
      <dgm:t>
        <a:bodyPr/>
        <a:lstStyle/>
        <a:p>
          <a:endParaRPr lang="en-US"/>
        </a:p>
      </dgm:t>
    </dgm:pt>
    <dgm:pt modelId="{AE0E06DD-B3A9-43B9-A78B-C4EF1793EBA0}" type="pres">
      <dgm:prSet presAssocID="{E6CE6FA2-F7FA-49E0-8DE2-A347C54A8016}" presName="childText" presStyleLbl="revTx" presStyleIdx="0" presStyleCnt="1">
        <dgm:presLayoutVars>
          <dgm:bulletEnabled val="1"/>
        </dgm:presLayoutVars>
      </dgm:prSet>
      <dgm:spPr/>
      <dgm:t>
        <a:bodyPr/>
        <a:lstStyle/>
        <a:p>
          <a:endParaRPr lang="en-US"/>
        </a:p>
      </dgm:t>
    </dgm:pt>
  </dgm:ptLst>
  <dgm:cxnLst>
    <dgm:cxn modelId="{16292FDC-8089-4818-8C8F-47D00A333B6C}" srcId="{8CDB0FA9-FAAF-49C8-BCE2-CDBD924392E5}" destId="{E6CE6FA2-F7FA-49E0-8DE2-A347C54A8016}" srcOrd="0" destOrd="0" parTransId="{45B27FAB-4332-4E05-85EC-1B55BEF14FD7}" sibTransId="{77BAB4BA-7BA2-44C6-832C-CE1A2B95A7AA}"/>
    <dgm:cxn modelId="{C99677C5-E525-4129-A150-5A5C834988F0}" type="presOf" srcId="{E6CE6FA2-F7FA-49E0-8DE2-A347C54A8016}" destId="{753FC427-F28A-4D86-999E-C68C2ADBF3AD}" srcOrd="0" destOrd="0" presId="urn:microsoft.com/office/officeart/2005/8/layout/vList2"/>
    <dgm:cxn modelId="{FB6D759F-30AA-4593-B0F8-EB90DEE3EBDC}" srcId="{E6CE6FA2-F7FA-49E0-8DE2-A347C54A8016}" destId="{E9380EDB-DC63-4106-BE59-5AE93F63D60B}" srcOrd="3" destOrd="0" parTransId="{2B6D80AF-BD53-46CD-99C9-BA2B22FBC224}" sibTransId="{87AAEE04-36CF-47B2-A958-93817F6374C9}"/>
    <dgm:cxn modelId="{948797BA-11C8-475E-932D-CFB8D34F1D29}" type="presOf" srcId="{93BEAB3F-1C5A-4F01-A213-44F46F7478EE}" destId="{AE0E06DD-B3A9-43B9-A78B-C4EF1793EBA0}" srcOrd="0" destOrd="0" presId="urn:microsoft.com/office/officeart/2005/8/layout/vList2"/>
    <dgm:cxn modelId="{661DB8B4-E7EF-416F-9F21-9CF3B7203E49}" type="presOf" srcId="{5B640EC7-7E40-4F98-8504-00DB9CBA2926}" destId="{AE0E06DD-B3A9-43B9-A78B-C4EF1793EBA0}" srcOrd="0" destOrd="1" presId="urn:microsoft.com/office/officeart/2005/8/layout/vList2"/>
    <dgm:cxn modelId="{90B7A74B-6EB4-43AC-9629-6A5D3CCC41EB}" type="presOf" srcId="{8CDB0FA9-FAAF-49C8-BCE2-CDBD924392E5}" destId="{F8A4DC2F-27A1-49F7-99A8-D7CF8E2108C6}" srcOrd="0" destOrd="0" presId="urn:microsoft.com/office/officeart/2005/8/layout/vList2"/>
    <dgm:cxn modelId="{CF1D63D1-5ED1-4A37-9596-854BCA13711D}" type="presOf" srcId="{D8ABAE92-B1B0-4CA1-92CD-1BA44096A831}" destId="{AE0E06DD-B3A9-43B9-A78B-C4EF1793EBA0}" srcOrd="0" destOrd="2" presId="urn:microsoft.com/office/officeart/2005/8/layout/vList2"/>
    <dgm:cxn modelId="{B807C573-AC91-46E7-BCD3-12F524700745}" srcId="{E6CE6FA2-F7FA-49E0-8DE2-A347C54A8016}" destId="{93BEAB3F-1C5A-4F01-A213-44F46F7478EE}" srcOrd="0" destOrd="0" parTransId="{64E0DDC0-3227-4BF0-8412-DEBD2EC6233B}" sibTransId="{7572EDEB-C0AF-486E-8FAC-7101C6E953CE}"/>
    <dgm:cxn modelId="{E5A3F30B-B2DD-4A6D-B64A-77BDBD2108DB}" srcId="{E6CE6FA2-F7FA-49E0-8DE2-A347C54A8016}" destId="{5B640EC7-7E40-4F98-8504-00DB9CBA2926}" srcOrd="1" destOrd="0" parTransId="{9F9F04AE-F1F1-44DD-91E9-BE4AE87760B9}" sibTransId="{4EFDEC1F-04B4-4929-B39A-EBB85B6CFA4D}"/>
    <dgm:cxn modelId="{9B631047-2A47-453D-B586-AC93434F6295}" srcId="{E6CE6FA2-F7FA-49E0-8DE2-A347C54A8016}" destId="{D8ABAE92-B1B0-4CA1-92CD-1BA44096A831}" srcOrd="2" destOrd="0" parTransId="{AC2D1972-276A-4AFE-868D-16B56CC95678}" sibTransId="{3A0C94F5-7F0C-4A6F-812D-1EC9B15DAF98}"/>
    <dgm:cxn modelId="{6E5609BC-8770-4E71-A19E-2787135A3214}" type="presOf" srcId="{E9380EDB-DC63-4106-BE59-5AE93F63D60B}" destId="{AE0E06DD-B3A9-43B9-A78B-C4EF1793EBA0}" srcOrd="0" destOrd="3" presId="urn:microsoft.com/office/officeart/2005/8/layout/vList2"/>
    <dgm:cxn modelId="{19BAB46E-8403-450F-84DF-35DD19756ABF}" type="presParOf" srcId="{F8A4DC2F-27A1-49F7-99A8-D7CF8E2108C6}" destId="{753FC427-F28A-4D86-999E-C68C2ADBF3AD}" srcOrd="0" destOrd="0" presId="urn:microsoft.com/office/officeart/2005/8/layout/vList2"/>
    <dgm:cxn modelId="{02B54526-57DC-4653-95F5-62ECC9D13634}" type="presParOf" srcId="{F8A4DC2F-27A1-49F7-99A8-D7CF8E2108C6}" destId="{AE0E06DD-B3A9-43B9-A78B-C4EF1793EBA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A99E1AB-F3C4-4191-9A2F-807C01C8B76B}"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2896B0A7-181A-4CFA-A483-A6635FAF2EB4}">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Case 2</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160214D9-807E-469C-A709-7167094C5014}" type="parTrans" cxnId="{BAB462E0-2D72-4749-9634-13CB86FBD090}">
      <dgm:prSet/>
      <dgm:spPr/>
      <dgm:t>
        <a:bodyPr/>
        <a:lstStyle/>
        <a:p>
          <a:endParaRPr lang="en-US"/>
        </a:p>
      </dgm:t>
    </dgm:pt>
    <dgm:pt modelId="{3D4AFD72-BDEB-4A9F-9312-EE2F55F71E7F}" type="sibTrans" cxnId="{BAB462E0-2D72-4749-9634-13CB86FBD090}">
      <dgm:prSet/>
      <dgm:spPr/>
      <dgm:t>
        <a:bodyPr/>
        <a:lstStyle/>
        <a:p>
          <a:endParaRPr lang="en-US"/>
        </a:p>
      </dgm:t>
    </dgm:pt>
    <mc:AlternateContent xmlns:mc="http://schemas.openxmlformats.org/markup-compatibility/2006" xmlns:a14="http://schemas.microsoft.com/office/drawing/2010/main">
      <mc:Choice Requires="a14">
        <dgm:pt modelId="{BA142065-92FB-4EED-B863-189F706E1927}">
          <dgm:prSet phldrT="[Text]" custT="1"/>
          <dgm:spPr/>
          <dgm:t>
            <a:bodyPr/>
            <a:lstStyle/>
            <a:p>
              <a:pPr algn="ctr"/>
              <a14:m>
                <m:oMathPara xmlns:m="http://schemas.openxmlformats.org/officeDocument/2006/math">
                  <m:oMathParaPr>
                    <m:jc m:val="center"/>
                  </m:oMathParaPr>
                  <m:oMath xmlns:m="http://schemas.openxmlformats.org/officeDocument/2006/math">
                    <m:acc>
                      <m:accPr>
                        <m:chr m:val="̇"/>
                        <m:ctrlPr>
                          <a:rPr lang="en-US" sz="1200" i="1" smtClean="0">
                            <a:solidFill>
                              <a:schemeClr val="bg1"/>
                            </a:solidFill>
                            <a:latin typeface="Cambria Math" panose="02040503050406030204" pitchFamily="18" charset="0"/>
                          </a:rPr>
                        </m:ctrlPr>
                      </m:accPr>
                      <m:e>
                        <m:r>
                          <a:rPr lang="en-US" sz="1200" i="1">
                            <a:solidFill>
                              <a:schemeClr val="bg1"/>
                            </a:solidFill>
                            <a:latin typeface="Cambria Math" panose="02040503050406030204" pitchFamily="18" charset="0"/>
                          </a:rPr>
                          <m:t>𝑄</m:t>
                        </m:r>
                      </m:e>
                    </m:acc>
                    <m:r>
                      <a:rPr lang="en-US" sz="1200" i="1">
                        <a:solidFill>
                          <a:schemeClr val="bg1"/>
                        </a:solidFill>
                        <a:latin typeface="Cambria Math" panose="02040503050406030204" pitchFamily="18" charset="0"/>
                      </a:rPr>
                      <m:t>=1 351+ </m:t>
                    </m:r>
                    <m:d>
                      <m:dPr>
                        <m:begChr m:val="|"/>
                        <m:endChr m:val="|"/>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8.7×</m:t>
                        </m:r>
                        <m:sSup>
                          <m:sSupPr>
                            <m:ctrlPr>
                              <a:rPr lang="en-US" sz="1200" i="1">
                                <a:solidFill>
                                  <a:schemeClr val="bg1"/>
                                </a:solidFill>
                                <a:latin typeface="Cambria Math" panose="02040503050406030204" pitchFamily="18" charset="0"/>
                              </a:rPr>
                            </m:ctrlPr>
                          </m:sSupPr>
                          <m:e>
                            <m:r>
                              <a:rPr lang="en-US" sz="1200" i="1">
                                <a:solidFill>
                                  <a:schemeClr val="bg1"/>
                                </a:solidFill>
                                <a:latin typeface="Cambria Math" panose="02040503050406030204" pitchFamily="18" charset="0"/>
                              </a:rPr>
                              <m:t>10</m:t>
                            </m:r>
                          </m:e>
                          <m:sup>
                            <m:r>
                              <a:rPr lang="en-US" sz="1200" i="1">
                                <a:solidFill>
                                  <a:schemeClr val="bg1"/>
                                </a:solidFill>
                                <a:latin typeface="Cambria Math" panose="02040503050406030204" pitchFamily="18" charset="0"/>
                              </a:rPr>
                              <m:t>−6</m:t>
                            </m:r>
                          </m:sup>
                        </m:sSup>
                        <m:r>
                          <a:rPr lang="en-US" sz="1200">
                            <a:solidFill>
                              <a:schemeClr val="bg1"/>
                            </a:solidFill>
                            <a:latin typeface="Cambria Math" panose="02040503050406030204" pitchFamily="18" charset="0"/>
                          </a:rPr>
                          <m:t>× </m:t>
                        </m:r>
                        <m:d>
                          <m:dPr>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m:t>
                            </m:r>
                            <m:r>
                              <a:rPr lang="en-US" sz="1200">
                                <a:solidFill>
                                  <a:schemeClr val="bg1"/>
                                </a:solidFill>
                                <a:latin typeface="Cambria Math" panose="02040503050406030204" pitchFamily="18" charset="0"/>
                              </a:rPr>
                              <m:t>3973</m:t>
                            </m:r>
                          </m:e>
                        </m:d>
                      </m:e>
                    </m:d>
                    <m:r>
                      <a:rPr lang="en-US" sz="1200" i="1">
                        <a:solidFill>
                          <a:schemeClr val="bg1"/>
                        </a:solidFill>
                        <a:latin typeface="Cambria Math" panose="02040503050406030204" pitchFamily="18" charset="0"/>
                      </a:rPr>
                      <m:t>−</m:t>
                    </m:r>
                    <m:d>
                      <m:dPr>
                        <m:begChr m:val="|"/>
                        <m:endChr m:val="|"/>
                        <m:ctrlPr>
                          <a:rPr lang="en-US" sz="1200" i="1">
                            <a:solidFill>
                              <a:schemeClr val="bg1"/>
                            </a:solidFill>
                            <a:latin typeface="Cambria Math" panose="02040503050406030204" pitchFamily="18" charset="0"/>
                          </a:rPr>
                        </m:ctrlPr>
                      </m:dPr>
                      <m:e>
                        <m:d>
                          <m:dPr>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−4.14×</m:t>
                            </m:r>
                            <m:sSup>
                              <m:sSupPr>
                                <m:ctrlPr>
                                  <a:rPr lang="en-US" sz="1200" i="1">
                                    <a:solidFill>
                                      <a:schemeClr val="bg1"/>
                                    </a:solidFill>
                                    <a:latin typeface="Cambria Math" panose="02040503050406030204" pitchFamily="18" charset="0"/>
                                  </a:rPr>
                                </m:ctrlPr>
                              </m:sSupPr>
                              <m:e>
                                <m:r>
                                  <a:rPr lang="en-US" sz="1200" i="1">
                                    <a:solidFill>
                                      <a:schemeClr val="bg1"/>
                                    </a:solidFill>
                                    <a:latin typeface="Cambria Math" panose="02040503050406030204" pitchFamily="18" charset="0"/>
                                  </a:rPr>
                                  <m:t>10</m:t>
                                </m:r>
                              </m:e>
                              <m:sup>
                                <m:r>
                                  <a:rPr lang="en-US" sz="1200" i="1">
                                    <a:solidFill>
                                      <a:schemeClr val="bg1"/>
                                    </a:solidFill>
                                    <a:latin typeface="Cambria Math" panose="02040503050406030204" pitchFamily="18" charset="0"/>
                                  </a:rPr>
                                  <m:t>−5</m:t>
                                </m:r>
                              </m:sup>
                            </m:sSup>
                          </m:e>
                        </m:d>
                        <m:r>
                          <a:rPr lang="en-US" sz="1200">
                            <a:solidFill>
                              <a:schemeClr val="bg1"/>
                            </a:solidFill>
                            <a:latin typeface="Cambria Math" panose="02040503050406030204" pitchFamily="18" charset="0"/>
                          </a:rPr>
                          <m:t> ×</m:t>
                        </m:r>
                        <m:d>
                          <m:dPr>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m:t>
                            </m:r>
                            <m:r>
                              <a:rPr lang="en-US" sz="1200">
                                <a:solidFill>
                                  <a:schemeClr val="bg1"/>
                                </a:solidFill>
                                <a:latin typeface="Cambria Math" panose="02040503050406030204" pitchFamily="18" charset="0"/>
                              </a:rPr>
                              <m:t>68.6 </m:t>
                            </m:r>
                          </m:e>
                        </m:d>
                      </m:e>
                    </m:d>
                    <m:r>
                      <a:rPr lang="en-US" sz="1200" i="1">
                        <a:solidFill>
                          <a:schemeClr val="bg1"/>
                        </a:solidFill>
                        <a:latin typeface="Cambria Math" panose="02040503050406030204" pitchFamily="18" charset="0"/>
                      </a:rPr>
                      <m:t>=1 351 [</m:t>
                    </m:r>
                    <m:r>
                      <a:rPr lang="en-US" sz="1200" i="1">
                        <a:solidFill>
                          <a:schemeClr val="bg1"/>
                        </a:solidFill>
                        <a:latin typeface="Cambria Math" panose="02040503050406030204" pitchFamily="18" charset="0"/>
                      </a:rPr>
                      <m:t>𝑊</m:t>
                    </m:r>
                    <m:r>
                      <a:rPr lang="en-US" sz="1200" i="1">
                        <a:solidFill>
                          <a:schemeClr val="bg1"/>
                        </a:solidFill>
                        <a:latin typeface="Cambria Math" panose="02040503050406030204" pitchFamily="18" charset="0"/>
                      </a:rPr>
                      <m:t>]</m:t>
                    </m:r>
                  </m:oMath>
                </m:oMathPara>
              </a14:m>
              <a:endParaRPr lang="en-US" sz="1200" dirty="0">
                <a:solidFill>
                  <a:schemeClr val="bg1"/>
                </a:solidFill>
                <a:latin typeface="Times New Roman" panose="02020603050405020304" pitchFamily="18" charset="0"/>
                <a:cs typeface="Times New Roman" panose="02020603050405020304" pitchFamily="18" charset="0"/>
              </a:endParaRPr>
            </a:p>
          </dgm:t>
        </dgm:pt>
      </mc:Choice>
      <mc:Fallback xmlns="">
        <dgm:pt modelId="{BA142065-92FB-4EED-B863-189F706E1927}">
          <dgm:prSet phldrT="[Text]" custT="1"/>
          <dgm:spPr/>
          <dgm:t>
            <a:bodyPr/>
            <a:lstStyle/>
            <a:p>
              <a:pPr algn="ctr"/>
              <a:r>
                <a:rPr lang="en-US" sz="1200" i="0">
                  <a:solidFill>
                    <a:schemeClr val="bg1"/>
                  </a:solidFill>
                </a:rPr>
                <a:t>𝑄</a:t>
              </a:r>
              <a:r>
                <a:rPr lang="en-US" sz="1200" i="0" smtClean="0">
                  <a:solidFill>
                    <a:schemeClr val="bg1"/>
                  </a:solidFill>
                </a:rPr>
                <a:t> ̇</a:t>
              </a:r>
              <a:r>
                <a:rPr lang="en-US" sz="1200" i="0">
                  <a:solidFill>
                    <a:schemeClr val="bg1"/>
                  </a:solidFill>
                </a:rPr>
                <a:t>=1 351+ |8.7×〖10〗^(−6)× (−3973)|−|(−4.14×〖10〗^(−5) )  ×(−68.6 )|=1 351 [𝑊]</a:t>
              </a:r>
              <a:endParaRPr lang="en-US" sz="1200" dirty="0">
                <a:solidFill>
                  <a:schemeClr val="bg1"/>
                </a:solidFill>
                <a:latin typeface="Times New Roman" panose="02020603050405020304" pitchFamily="18" charset="0"/>
                <a:cs typeface="Times New Roman" panose="02020603050405020304" pitchFamily="18" charset="0"/>
              </a:endParaRPr>
            </a:p>
          </dgm:t>
        </dgm:pt>
      </mc:Fallback>
    </mc:AlternateContent>
    <dgm:pt modelId="{32004C12-81B6-4092-8C17-2E6E702EEED1}" type="parTrans" cxnId="{7993CFD3-A9D2-4290-951D-5D100FD7E702}">
      <dgm:prSet/>
      <dgm:spPr/>
      <dgm:t>
        <a:bodyPr/>
        <a:lstStyle/>
        <a:p>
          <a:endParaRPr lang="en-US"/>
        </a:p>
      </dgm:t>
    </dgm:pt>
    <dgm:pt modelId="{FF0268B3-3515-451C-B7CE-7F2BF086C525}" type="sibTrans" cxnId="{7993CFD3-A9D2-4290-951D-5D100FD7E702}">
      <dgm:prSet/>
      <dgm:spPr/>
      <dgm:t>
        <a:bodyPr/>
        <a:lstStyle/>
        <a:p>
          <a:endParaRPr lang="en-US"/>
        </a:p>
      </dgm:t>
    </dgm:pt>
    <dgm:pt modelId="{ACF990CD-C9A7-487D-9F73-2E2FF097AD98}">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Case 3</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33DDA733-223B-476F-808E-478326BA433D}" type="parTrans" cxnId="{C182BF1A-861F-4409-82AA-E80F12D417B3}">
      <dgm:prSet/>
      <dgm:spPr/>
      <dgm:t>
        <a:bodyPr/>
        <a:lstStyle/>
        <a:p>
          <a:endParaRPr lang="en-US"/>
        </a:p>
      </dgm:t>
    </dgm:pt>
    <dgm:pt modelId="{70F3A062-7359-4350-88B1-4B6A3EFDAB28}" type="sibTrans" cxnId="{C182BF1A-861F-4409-82AA-E80F12D417B3}">
      <dgm:prSet/>
      <dgm:spPr/>
      <dgm:t>
        <a:bodyPr/>
        <a:lstStyle/>
        <a:p>
          <a:endParaRPr lang="en-US"/>
        </a:p>
      </dgm:t>
    </dgm:pt>
    <mc:AlternateContent xmlns:mc="http://schemas.openxmlformats.org/markup-compatibility/2006" xmlns:a14="http://schemas.microsoft.com/office/drawing/2010/main">
      <mc:Choice Requires="a14">
        <dgm:pt modelId="{3C8A44BE-0A54-424B-AAB2-E3A7CC954145}">
          <dgm:prSet phldrT="[Text]" custT="1"/>
          <dgm:spPr/>
          <dgm:t>
            <a:bodyPr/>
            <a:lstStyle/>
            <a:p>
              <a:pPr algn="ctr"/>
              <a14:m>
                <m:oMathPara xmlns:m="http://schemas.openxmlformats.org/officeDocument/2006/math">
                  <m:oMathParaPr>
                    <m:jc m:val="centerGroup"/>
                  </m:oMathParaPr>
                  <m:oMath xmlns:m="http://schemas.openxmlformats.org/officeDocument/2006/math">
                    <m:acc>
                      <m:accPr>
                        <m:chr m:val="̇"/>
                        <m:ctrlPr>
                          <a:rPr lang="en-US" sz="1200" i="1" smtClean="0">
                            <a:solidFill>
                              <a:schemeClr val="bg1"/>
                            </a:solidFill>
                            <a:latin typeface="Cambria Math" panose="02040503050406030204" pitchFamily="18" charset="0"/>
                          </a:rPr>
                        </m:ctrlPr>
                      </m:accPr>
                      <m:e>
                        <m:r>
                          <a:rPr lang="en-US" sz="1200" i="1">
                            <a:solidFill>
                              <a:schemeClr val="bg1"/>
                            </a:solidFill>
                            <a:latin typeface="Cambria Math" panose="02040503050406030204" pitchFamily="18" charset="0"/>
                          </a:rPr>
                          <m:t>𝑄</m:t>
                        </m:r>
                      </m:e>
                    </m:acc>
                    <m:r>
                      <a:rPr lang="en-US" sz="1200" i="1">
                        <a:solidFill>
                          <a:schemeClr val="bg1"/>
                        </a:solidFill>
                        <a:latin typeface="Cambria Math" panose="02040503050406030204" pitchFamily="18" charset="0"/>
                      </a:rPr>
                      <m:t>=574.5+232.9+641+ </m:t>
                    </m:r>
                    <m:d>
                      <m:dPr>
                        <m:begChr m:val="|"/>
                        <m:endChr m:val="|"/>
                        <m:ctrlPr>
                          <a:rPr lang="en-US" sz="1200" i="1" smtClean="0">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1.4×</m:t>
                        </m:r>
                        <m:sSup>
                          <m:sSupPr>
                            <m:ctrlPr>
                              <a:rPr lang="en-US" sz="1200" i="1">
                                <a:solidFill>
                                  <a:schemeClr val="bg1"/>
                                </a:solidFill>
                                <a:latin typeface="Cambria Math" panose="02040503050406030204" pitchFamily="18" charset="0"/>
                              </a:rPr>
                            </m:ctrlPr>
                          </m:sSupPr>
                          <m:e>
                            <m:r>
                              <a:rPr lang="en-US" sz="1200" i="1">
                                <a:solidFill>
                                  <a:schemeClr val="bg1"/>
                                </a:solidFill>
                                <a:latin typeface="Cambria Math" panose="02040503050406030204" pitchFamily="18" charset="0"/>
                              </a:rPr>
                              <m:t>10</m:t>
                            </m:r>
                          </m:e>
                          <m:sup>
                            <m:r>
                              <a:rPr lang="en-US" sz="1200" i="1">
                                <a:solidFill>
                                  <a:schemeClr val="bg1"/>
                                </a:solidFill>
                                <a:latin typeface="Cambria Math" panose="02040503050406030204" pitchFamily="18" charset="0"/>
                              </a:rPr>
                              <m:t>−5</m:t>
                            </m:r>
                          </m:sup>
                        </m:sSup>
                        <m:r>
                          <a:rPr lang="en-US" sz="1200">
                            <a:solidFill>
                              <a:schemeClr val="bg1"/>
                            </a:solidFill>
                            <a:latin typeface="Cambria Math" panose="02040503050406030204" pitchFamily="18" charset="0"/>
                          </a:rPr>
                          <m:t>× </m:t>
                        </m:r>
                        <m:d>
                          <m:dPr>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m:t>
                            </m:r>
                            <m:r>
                              <a:rPr lang="en-US" sz="1200">
                                <a:solidFill>
                                  <a:schemeClr val="bg1"/>
                                </a:solidFill>
                                <a:latin typeface="Cambria Math" panose="02040503050406030204" pitchFamily="18" charset="0"/>
                              </a:rPr>
                              <m:t>3948</m:t>
                            </m:r>
                          </m:e>
                        </m:d>
                      </m:e>
                    </m:d>
                    <m:r>
                      <a:rPr lang="en-US" sz="1200" i="1">
                        <a:solidFill>
                          <a:schemeClr val="bg1"/>
                        </a:solidFill>
                        <a:latin typeface="Cambria Math" panose="02040503050406030204" pitchFamily="18" charset="0"/>
                      </a:rPr>
                      <m:t>−</m:t>
                    </m:r>
                    <m:d>
                      <m:dPr>
                        <m:begChr m:val="|"/>
                        <m:endChr m:val="|"/>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−4.13×</m:t>
                        </m:r>
                        <m:sSup>
                          <m:sSupPr>
                            <m:ctrlPr>
                              <a:rPr lang="en-US" sz="1200" i="1">
                                <a:solidFill>
                                  <a:schemeClr val="bg1"/>
                                </a:solidFill>
                                <a:latin typeface="Cambria Math" panose="02040503050406030204" pitchFamily="18" charset="0"/>
                              </a:rPr>
                            </m:ctrlPr>
                          </m:sSupPr>
                          <m:e>
                            <m:r>
                              <a:rPr lang="en-US" sz="1200" i="1">
                                <a:solidFill>
                                  <a:schemeClr val="bg1"/>
                                </a:solidFill>
                                <a:latin typeface="Cambria Math" panose="02040503050406030204" pitchFamily="18" charset="0"/>
                              </a:rPr>
                              <m:t>10</m:t>
                            </m:r>
                          </m:e>
                          <m:sup>
                            <m:r>
                              <a:rPr lang="en-US" sz="1200" i="1">
                                <a:solidFill>
                                  <a:schemeClr val="bg1"/>
                                </a:solidFill>
                                <a:latin typeface="Cambria Math" panose="02040503050406030204" pitchFamily="18" charset="0"/>
                              </a:rPr>
                              <m:t>−5</m:t>
                            </m:r>
                          </m:sup>
                        </m:sSup>
                        <m:r>
                          <a:rPr lang="en-US" sz="1200">
                            <a:solidFill>
                              <a:schemeClr val="bg1"/>
                            </a:solidFill>
                            <a:latin typeface="Cambria Math" panose="02040503050406030204" pitchFamily="18" charset="0"/>
                          </a:rPr>
                          <m:t> ×</m:t>
                        </m:r>
                        <m:d>
                          <m:dPr>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−2214</m:t>
                            </m:r>
                            <m:r>
                              <a:rPr lang="en-US" sz="1200">
                                <a:solidFill>
                                  <a:schemeClr val="bg1"/>
                                </a:solidFill>
                                <a:latin typeface="Cambria Math" panose="02040503050406030204" pitchFamily="18" charset="0"/>
                              </a:rPr>
                              <m:t> </m:t>
                            </m:r>
                          </m:e>
                        </m:d>
                      </m:e>
                    </m:d>
                    <m:r>
                      <a:rPr lang="en-US" sz="1200" i="1">
                        <a:solidFill>
                          <a:schemeClr val="bg1"/>
                        </a:solidFill>
                        <a:latin typeface="Cambria Math" panose="02040503050406030204" pitchFamily="18" charset="0"/>
                      </a:rPr>
                      <m:t>=574.5+232.9+641+0.06−0.09=1 448 </m:t>
                    </m:r>
                    <m:d>
                      <m:dPr>
                        <m:begChr m:val="["/>
                        <m:endChr m:val="]"/>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𝑊</m:t>
                        </m:r>
                      </m:e>
                    </m:d>
                  </m:oMath>
                </m:oMathPara>
              </a14:m>
              <a:endParaRPr lang="en-US" sz="1200" dirty="0">
                <a:solidFill>
                  <a:schemeClr val="bg1"/>
                </a:solidFill>
                <a:latin typeface="Times New Roman" panose="02020603050405020304" pitchFamily="18" charset="0"/>
                <a:cs typeface="Times New Roman" panose="02020603050405020304" pitchFamily="18" charset="0"/>
              </a:endParaRPr>
            </a:p>
          </dgm:t>
        </dgm:pt>
      </mc:Choice>
      <mc:Fallback xmlns="">
        <dgm:pt modelId="{3C8A44BE-0A54-424B-AAB2-E3A7CC954145}">
          <dgm:prSet phldrT="[Text]" custT="1"/>
          <dgm:spPr/>
          <dgm:t>
            <a:bodyPr/>
            <a:lstStyle/>
            <a:p>
              <a:pPr algn="ctr"/>
              <a:r>
                <a:rPr lang="en-US" sz="1200" i="0">
                  <a:solidFill>
                    <a:schemeClr val="bg1"/>
                  </a:solidFill>
                </a:rPr>
                <a:t>𝑄</a:t>
              </a:r>
              <a:r>
                <a:rPr lang="en-US" sz="1200" i="0" smtClean="0">
                  <a:solidFill>
                    <a:schemeClr val="bg1"/>
                  </a:solidFill>
                </a:rPr>
                <a:t> ̇</a:t>
              </a:r>
              <a:r>
                <a:rPr lang="en-US" sz="1200" i="0">
                  <a:solidFill>
                    <a:schemeClr val="bg1"/>
                  </a:solidFill>
                </a:rPr>
                <a:t>=574.5+232.9+641+ </a:t>
              </a:r>
              <a:r>
                <a:rPr lang="en-US" sz="1200" i="0" smtClean="0">
                  <a:solidFill>
                    <a:schemeClr val="bg1"/>
                  </a:solidFill>
                </a:rPr>
                <a:t>|</a:t>
              </a:r>
              <a:r>
                <a:rPr lang="en-US" sz="1200" i="0">
                  <a:solidFill>
                    <a:schemeClr val="bg1"/>
                  </a:solidFill>
                </a:rPr>
                <a:t>1.4×〖10〗^(−5)× (−3948)|−|−4.13×〖10〗^(−5)  ×(−2214 )|=574.5+232.9+641+0.06−0.09=1 448 [𝑊]</a:t>
              </a:r>
              <a:endParaRPr lang="en-US" sz="1200" dirty="0">
                <a:solidFill>
                  <a:schemeClr val="bg1"/>
                </a:solidFill>
                <a:latin typeface="Times New Roman" panose="02020603050405020304" pitchFamily="18" charset="0"/>
                <a:cs typeface="Times New Roman" panose="02020603050405020304" pitchFamily="18" charset="0"/>
              </a:endParaRPr>
            </a:p>
          </dgm:t>
        </dgm:pt>
      </mc:Fallback>
    </mc:AlternateContent>
    <dgm:pt modelId="{0AF626B1-93DF-48D2-9682-4BD229C8381F}" type="parTrans" cxnId="{16E21387-28B8-4C66-808A-316ACB81CC83}">
      <dgm:prSet/>
      <dgm:spPr/>
      <dgm:t>
        <a:bodyPr/>
        <a:lstStyle/>
        <a:p>
          <a:endParaRPr lang="en-US"/>
        </a:p>
      </dgm:t>
    </dgm:pt>
    <dgm:pt modelId="{F7417601-0E65-47D5-AC54-908D0B1B4E0D}" type="sibTrans" cxnId="{16E21387-28B8-4C66-808A-316ACB81CC83}">
      <dgm:prSet/>
      <dgm:spPr/>
      <dgm:t>
        <a:bodyPr/>
        <a:lstStyle/>
        <a:p>
          <a:endParaRPr lang="en-US"/>
        </a:p>
      </dgm:t>
    </dgm:pt>
    <mc:AlternateContent xmlns:mc="http://schemas.openxmlformats.org/markup-compatibility/2006" xmlns:a14="http://schemas.microsoft.com/office/drawing/2010/main">
      <mc:Choice Requires="a14">
        <dgm:pt modelId="{20F6AE2F-EC85-4425-88FA-0A05EAB5F257}">
          <dgm:prSet custT="1"/>
          <dgm:spPr/>
          <dgm:t>
            <a:bodyPr/>
            <a:lstStyle/>
            <a:p>
              <a:pPr algn="ctr"/>
              <a14:m>
                <m:oMathPara xmlns:m="http://schemas.openxmlformats.org/officeDocument/2006/math">
                  <m:oMathParaPr>
                    <m:jc m:val="centerGroup"/>
                  </m:oMathParaPr>
                  <m:oMath xmlns:m="http://schemas.openxmlformats.org/officeDocument/2006/math">
                    <m:acc>
                      <m:accPr>
                        <m:chr m:val="̇"/>
                        <m:ctrlPr>
                          <a:rPr lang="en-US" sz="1200" i="1" smtClean="0">
                            <a:solidFill>
                              <a:schemeClr val="bg1"/>
                            </a:solidFill>
                            <a:latin typeface="Cambria Math" panose="02040503050406030204" pitchFamily="18" charset="0"/>
                          </a:rPr>
                        </m:ctrlPr>
                      </m:accPr>
                      <m:e>
                        <m:r>
                          <a:rPr lang="en-US" sz="1200" i="1">
                            <a:solidFill>
                              <a:schemeClr val="bg1"/>
                            </a:solidFill>
                            <a:latin typeface="Cambria Math" panose="02040503050406030204" pitchFamily="18" charset="0"/>
                          </a:rPr>
                          <m:t>𝑄</m:t>
                        </m:r>
                      </m:e>
                    </m:acc>
                    <m:r>
                      <a:rPr lang="en-US" sz="1200" i="1">
                        <a:solidFill>
                          <a:schemeClr val="bg1"/>
                        </a:solidFill>
                        <a:latin typeface="Cambria Math" panose="02040503050406030204" pitchFamily="18" charset="0"/>
                      </a:rPr>
                      <m:t>= 1 351 </m:t>
                    </m:r>
                    <m:d>
                      <m:dPr>
                        <m:begChr m:val="["/>
                        <m:endChr m:val="]"/>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𝑊</m:t>
                        </m:r>
                      </m:e>
                    </m:d>
                    <m:r>
                      <a:rPr lang="en-US" sz="1200" i="1">
                        <a:solidFill>
                          <a:schemeClr val="bg1"/>
                        </a:solidFill>
                        <a:latin typeface="Cambria Math" panose="02040503050406030204" pitchFamily="18" charset="0"/>
                      </a:rPr>
                      <m:t>≈</m:t>
                    </m:r>
                    <m:r>
                      <a:rPr lang="en-US" sz="1200" b="1" i="1">
                        <a:solidFill>
                          <a:schemeClr val="bg1"/>
                        </a:solidFill>
                        <a:latin typeface="Cambria Math" panose="02040503050406030204" pitchFamily="18" charset="0"/>
                      </a:rPr>
                      <m:t>𝟏</m:t>
                    </m:r>
                    <m:r>
                      <a:rPr lang="en-US" sz="1200" b="1" i="1">
                        <a:solidFill>
                          <a:schemeClr val="bg1"/>
                        </a:solidFill>
                        <a:latin typeface="Cambria Math" panose="02040503050406030204" pitchFamily="18" charset="0"/>
                      </a:rPr>
                      <m:t>.</m:t>
                    </m:r>
                    <m:r>
                      <a:rPr lang="en-US" sz="1200" b="1" i="1">
                        <a:solidFill>
                          <a:schemeClr val="bg1"/>
                        </a:solidFill>
                        <a:latin typeface="Cambria Math" panose="02040503050406030204" pitchFamily="18" charset="0"/>
                      </a:rPr>
                      <m:t>𝟑𝟓</m:t>
                    </m:r>
                    <m:r>
                      <a:rPr lang="en-US" sz="1200" b="1" i="1">
                        <a:solidFill>
                          <a:schemeClr val="bg1"/>
                        </a:solidFill>
                        <a:latin typeface="Cambria Math" panose="02040503050406030204" pitchFamily="18" charset="0"/>
                      </a:rPr>
                      <m:t> </m:t>
                    </m:r>
                    <m:r>
                      <a:rPr lang="en-US" sz="1200" b="1" i="1">
                        <a:solidFill>
                          <a:schemeClr val="bg1"/>
                        </a:solidFill>
                        <a:latin typeface="Cambria Math" panose="02040503050406030204" pitchFamily="18" charset="0"/>
                      </a:rPr>
                      <m:t>𝒌𝑾</m:t>
                    </m:r>
                  </m:oMath>
                </m:oMathPara>
              </a14:m>
              <a:endParaRPr lang="en-US" sz="1200" b="1" dirty="0">
                <a:solidFill>
                  <a:schemeClr val="bg1"/>
                </a:solidFill>
                <a:latin typeface="Times New Roman" panose="02020603050405020304" pitchFamily="18" charset="0"/>
                <a:cs typeface="Times New Roman" panose="02020603050405020304" pitchFamily="18" charset="0"/>
              </a:endParaRPr>
            </a:p>
          </dgm:t>
        </dgm:pt>
      </mc:Choice>
      <mc:Fallback xmlns="">
        <dgm:pt modelId="{20F6AE2F-EC85-4425-88FA-0A05EAB5F257}">
          <dgm:prSet custT="1"/>
          <dgm:spPr/>
          <dgm:t>
            <a:bodyPr/>
            <a:lstStyle/>
            <a:p>
              <a:pPr algn="ctr"/>
              <a:r>
                <a:rPr lang="en-US" sz="1200" i="0">
                  <a:solidFill>
                    <a:schemeClr val="bg1"/>
                  </a:solidFill>
                </a:rPr>
                <a:t>𝑄</a:t>
              </a:r>
              <a:r>
                <a:rPr lang="en-US" sz="1200" i="0" smtClean="0">
                  <a:solidFill>
                    <a:schemeClr val="bg1"/>
                  </a:solidFill>
                </a:rPr>
                <a:t> ̇</a:t>
              </a:r>
              <a:r>
                <a:rPr lang="en-US" sz="1200" i="0">
                  <a:solidFill>
                    <a:schemeClr val="bg1"/>
                  </a:solidFill>
                </a:rPr>
                <a:t>= 1 351 [𝑊]≈</a:t>
              </a:r>
              <a:r>
                <a:rPr lang="en-US" sz="1200" b="1" i="0">
                  <a:solidFill>
                    <a:schemeClr val="bg1"/>
                  </a:solidFill>
                </a:rPr>
                <a:t>𝟏.𝟑𝟓 𝒌𝑾</a:t>
              </a:r>
              <a:endParaRPr lang="en-US" sz="1200" b="1" dirty="0">
                <a:solidFill>
                  <a:schemeClr val="bg1"/>
                </a:solidFill>
                <a:latin typeface="Times New Roman" panose="02020603050405020304" pitchFamily="18" charset="0"/>
                <a:cs typeface="Times New Roman" panose="02020603050405020304" pitchFamily="18" charset="0"/>
              </a:endParaRPr>
            </a:p>
          </dgm:t>
        </dgm:pt>
      </mc:Fallback>
    </mc:AlternateContent>
    <dgm:pt modelId="{1721EFEB-B0EE-4DD6-B1AB-59BD9753E525}" type="parTrans" cxnId="{8C5BC07E-A4F6-4CEE-981E-1D699F581425}">
      <dgm:prSet/>
      <dgm:spPr/>
      <dgm:t>
        <a:bodyPr/>
        <a:lstStyle/>
        <a:p>
          <a:endParaRPr lang="en-US"/>
        </a:p>
      </dgm:t>
    </dgm:pt>
    <dgm:pt modelId="{962DAD30-EB3A-46F9-8D88-7FF2F3FD7EF1}" type="sibTrans" cxnId="{8C5BC07E-A4F6-4CEE-981E-1D699F581425}">
      <dgm:prSet/>
      <dgm:spPr/>
      <dgm:t>
        <a:bodyPr/>
        <a:lstStyle/>
        <a:p>
          <a:endParaRPr lang="en-US"/>
        </a:p>
      </dgm:t>
    </dgm:pt>
    <mc:AlternateContent xmlns:mc="http://schemas.openxmlformats.org/markup-compatibility/2006" xmlns:a14="http://schemas.microsoft.com/office/drawing/2010/main">
      <mc:Choice Requires="a14">
        <dgm:pt modelId="{09055831-075F-4B31-AE1A-3381B4F42E87}">
          <dgm:prSet custT="1"/>
          <dgm:spPr/>
          <dgm:t>
            <a:bodyPr/>
            <a:lstStyle/>
            <a:p>
              <a:pPr algn="ctr"/>
              <a14:m>
                <m:oMathPara xmlns:m="http://schemas.openxmlformats.org/officeDocument/2006/math">
                  <m:oMathParaPr>
                    <m:jc m:val="centerGroup"/>
                  </m:oMathParaPr>
                  <m:oMath xmlns:m="http://schemas.openxmlformats.org/officeDocument/2006/math">
                    <m:acc>
                      <m:accPr>
                        <m:chr m:val="̇"/>
                        <m:ctrlPr>
                          <a:rPr lang="en-US" sz="1200" i="1" smtClean="0">
                            <a:solidFill>
                              <a:schemeClr val="bg1"/>
                            </a:solidFill>
                            <a:latin typeface="Cambria Math" panose="02040503050406030204" pitchFamily="18" charset="0"/>
                          </a:rPr>
                        </m:ctrlPr>
                      </m:accPr>
                      <m:e>
                        <m:r>
                          <a:rPr lang="en-US" sz="1200" i="1">
                            <a:solidFill>
                              <a:schemeClr val="bg1"/>
                            </a:solidFill>
                            <a:latin typeface="Cambria Math" panose="02040503050406030204" pitchFamily="18" charset="0"/>
                          </a:rPr>
                          <m:t>𝑄</m:t>
                        </m:r>
                      </m:e>
                    </m:acc>
                    <m:r>
                      <a:rPr lang="en-US" sz="1200" i="1">
                        <a:solidFill>
                          <a:schemeClr val="bg1"/>
                        </a:solidFill>
                        <a:latin typeface="Cambria Math" panose="02040503050406030204" pitchFamily="18" charset="0"/>
                      </a:rPr>
                      <m:t>= 1 448 </m:t>
                    </m:r>
                    <m:d>
                      <m:dPr>
                        <m:begChr m:val="["/>
                        <m:endChr m:val="]"/>
                        <m:ctrlPr>
                          <a:rPr lang="en-US" sz="1200" i="1">
                            <a:solidFill>
                              <a:schemeClr val="bg1"/>
                            </a:solidFill>
                            <a:latin typeface="Cambria Math" panose="02040503050406030204" pitchFamily="18" charset="0"/>
                          </a:rPr>
                        </m:ctrlPr>
                      </m:dPr>
                      <m:e>
                        <m:r>
                          <a:rPr lang="en-US" sz="1200" i="1">
                            <a:solidFill>
                              <a:schemeClr val="bg1"/>
                            </a:solidFill>
                            <a:latin typeface="Cambria Math" panose="02040503050406030204" pitchFamily="18" charset="0"/>
                          </a:rPr>
                          <m:t>𝑊</m:t>
                        </m:r>
                      </m:e>
                    </m:d>
                    <m:r>
                      <a:rPr lang="en-US" sz="1200" i="1">
                        <a:solidFill>
                          <a:schemeClr val="bg1"/>
                        </a:solidFill>
                        <a:latin typeface="Cambria Math" panose="02040503050406030204" pitchFamily="18" charset="0"/>
                      </a:rPr>
                      <m:t>≈</m:t>
                    </m:r>
                    <m:r>
                      <a:rPr lang="en-US" sz="1200" b="1" i="1">
                        <a:solidFill>
                          <a:schemeClr val="bg1"/>
                        </a:solidFill>
                        <a:latin typeface="Cambria Math" panose="02040503050406030204" pitchFamily="18" charset="0"/>
                      </a:rPr>
                      <m:t>𝟏</m:t>
                    </m:r>
                    <m:r>
                      <a:rPr lang="en-US" sz="1200" b="1" i="1">
                        <a:solidFill>
                          <a:schemeClr val="bg1"/>
                        </a:solidFill>
                        <a:latin typeface="Cambria Math" panose="02040503050406030204" pitchFamily="18" charset="0"/>
                      </a:rPr>
                      <m:t>.</m:t>
                    </m:r>
                    <m:r>
                      <a:rPr lang="en-US" sz="1200" b="1" i="1">
                        <a:solidFill>
                          <a:schemeClr val="bg1"/>
                        </a:solidFill>
                        <a:latin typeface="Cambria Math" panose="02040503050406030204" pitchFamily="18" charset="0"/>
                      </a:rPr>
                      <m:t>𝟒𝟓</m:t>
                    </m:r>
                    <m:r>
                      <a:rPr lang="en-US" sz="1200" b="1" i="1">
                        <a:solidFill>
                          <a:schemeClr val="bg1"/>
                        </a:solidFill>
                        <a:latin typeface="Cambria Math" panose="02040503050406030204" pitchFamily="18" charset="0"/>
                      </a:rPr>
                      <m:t> </m:t>
                    </m:r>
                    <m:r>
                      <a:rPr lang="en-US" sz="1200" b="1" i="1">
                        <a:solidFill>
                          <a:schemeClr val="bg1"/>
                        </a:solidFill>
                        <a:latin typeface="Cambria Math" panose="02040503050406030204" pitchFamily="18" charset="0"/>
                      </a:rPr>
                      <m:t>𝒌𝑾</m:t>
                    </m:r>
                  </m:oMath>
                </m:oMathPara>
              </a14:m>
              <a:endParaRPr lang="en-US" sz="1200" b="1" dirty="0">
                <a:solidFill>
                  <a:schemeClr val="bg1"/>
                </a:solidFill>
                <a:latin typeface="Times New Roman" panose="02020603050405020304" pitchFamily="18" charset="0"/>
                <a:cs typeface="Times New Roman" panose="02020603050405020304" pitchFamily="18" charset="0"/>
              </a:endParaRPr>
            </a:p>
          </dgm:t>
        </dgm:pt>
      </mc:Choice>
      <mc:Fallback xmlns="">
        <dgm:pt modelId="{09055831-075F-4B31-AE1A-3381B4F42E87}">
          <dgm:prSet custT="1"/>
          <dgm:spPr/>
          <dgm:t>
            <a:bodyPr/>
            <a:lstStyle/>
            <a:p>
              <a:pPr algn="ctr"/>
              <a:r>
                <a:rPr lang="en-US" sz="1200" i="0">
                  <a:solidFill>
                    <a:schemeClr val="bg1"/>
                  </a:solidFill>
                </a:rPr>
                <a:t>𝑄</a:t>
              </a:r>
              <a:r>
                <a:rPr lang="en-US" sz="1200" i="0" smtClean="0">
                  <a:solidFill>
                    <a:schemeClr val="bg1"/>
                  </a:solidFill>
                </a:rPr>
                <a:t> ̇</a:t>
              </a:r>
              <a:r>
                <a:rPr lang="en-US" sz="1200" i="0">
                  <a:solidFill>
                    <a:schemeClr val="bg1"/>
                  </a:solidFill>
                </a:rPr>
                <a:t>= 1 448 [𝑊]≈</a:t>
              </a:r>
              <a:r>
                <a:rPr lang="en-US" sz="1200" b="1" i="0">
                  <a:solidFill>
                    <a:schemeClr val="bg1"/>
                  </a:solidFill>
                </a:rPr>
                <a:t>𝟏.𝟒𝟓 𝒌𝑾</a:t>
              </a:r>
              <a:endParaRPr lang="en-US" sz="1200" b="1" dirty="0">
                <a:solidFill>
                  <a:schemeClr val="bg1"/>
                </a:solidFill>
                <a:latin typeface="Times New Roman" panose="02020603050405020304" pitchFamily="18" charset="0"/>
                <a:cs typeface="Times New Roman" panose="02020603050405020304" pitchFamily="18" charset="0"/>
              </a:endParaRPr>
            </a:p>
          </dgm:t>
        </dgm:pt>
      </mc:Fallback>
    </mc:AlternateContent>
    <dgm:pt modelId="{13EFDD19-1C6F-4BBC-A8C4-9B3B944B4307}" type="parTrans" cxnId="{11EE8281-6477-4559-AF67-A881E4CEF80F}">
      <dgm:prSet/>
      <dgm:spPr/>
      <dgm:t>
        <a:bodyPr/>
        <a:lstStyle/>
        <a:p>
          <a:endParaRPr lang="en-US"/>
        </a:p>
      </dgm:t>
    </dgm:pt>
    <dgm:pt modelId="{E0768773-39EA-4BAD-B5F0-8C3AE43AC652}" type="sibTrans" cxnId="{11EE8281-6477-4559-AF67-A881E4CEF80F}">
      <dgm:prSet/>
      <dgm:spPr/>
      <dgm:t>
        <a:bodyPr/>
        <a:lstStyle/>
        <a:p>
          <a:endParaRPr lang="en-US"/>
        </a:p>
      </dgm:t>
    </dgm:pt>
    <dgm:pt modelId="{82374CA8-6572-4F47-B92F-D5446E5019F2}" type="pres">
      <dgm:prSet presAssocID="{FA99E1AB-F3C4-4191-9A2F-807C01C8B76B}" presName="linear" presStyleCnt="0">
        <dgm:presLayoutVars>
          <dgm:animLvl val="lvl"/>
          <dgm:resizeHandles val="exact"/>
        </dgm:presLayoutVars>
      </dgm:prSet>
      <dgm:spPr/>
      <dgm:t>
        <a:bodyPr/>
        <a:lstStyle/>
        <a:p>
          <a:endParaRPr lang="en-US"/>
        </a:p>
      </dgm:t>
    </dgm:pt>
    <dgm:pt modelId="{F640769A-343A-4764-8EF2-9C5AB8370669}" type="pres">
      <dgm:prSet presAssocID="{2896B0A7-181A-4CFA-A483-A6635FAF2EB4}" presName="parentText" presStyleLbl="node1" presStyleIdx="0" presStyleCnt="2" custScaleY="41791" custLinFactNeighborX="-3809" custLinFactNeighborY="4993">
        <dgm:presLayoutVars>
          <dgm:chMax val="0"/>
          <dgm:bulletEnabled val="1"/>
        </dgm:presLayoutVars>
      </dgm:prSet>
      <dgm:spPr/>
      <dgm:t>
        <a:bodyPr/>
        <a:lstStyle/>
        <a:p>
          <a:endParaRPr lang="en-US"/>
        </a:p>
      </dgm:t>
    </dgm:pt>
    <dgm:pt modelId="{DCAD3D6F-1364-45DE-A70C-0D99B8814921}" type="pres">
      <dgm:prSet presAssocID="{2896B0A7-181A-4CFA-A483-A6635FAF2EB4}" presName="childText" presStyleLbl="revTx" presStyleIdx="0" presStyleCnt="2" custLinFactNeighborY="9702">
        <dgm:presLayoutVars>
          <dgm:bulletEnabled val="1"/>
        </dgm:presLayoutVars>
      </dgm:prSet>
      <dgm:spPr/>
      <dgm:t>
        <a:bodyPr/>
        <a:lstStyle/>
        <a:p>
          <a:endParaRPr lang="en-US"/>
        </a:p>
      </dgm:t>
    </dgm:pt>
    <dgm:pt modelId="{CBD595AC-0AB7-4ADB-B3FA-80FA07C380AD}" type="pres">
      <dgm:prSet presAssocID="{ACF990CD-C9A7-487D-9F73-2E2FF097AD98}" presName="parentText" presStyleLbl="node1" presStyleIdx="1" presStyleCnt="2" custScaleY="43094" custLinFactNeighborY="-6275">
        <dgm:presLayoutVars>
          <dgm:chMax val="0"/>
          <dgm:bulletEnabled val="1"/>
        </dgm:presLayoutVars>
      </dgm:prSet>
      <dgm:spPr/>
      <dgm:t>
        <a:bodyPr/>
        <a:lstStyle/>
        <a:p>
          <a:endParaRPr lang="en-US"/>
        </a:p>
      </dgm:t>
    </dgm:pt>
    <dgm:pt modelId="{A919CB98-5B64-410A-BCD4-C7F4AA31923E}" type="pres">
      <dgm:prSet presAssocID="{ACF990CD-C9A7-487D-9F73-2E2FF097AD98}" presName="childText" presStyleLbl="revTx" presStyleIdx="1" presStyleCnt="2" custLinFactNeighborY="-73">
        <dgm:presLayoutVars>
          <dgm:bulletEnabled val="1"/>
        </dgm:presLayoutVars>
      </dgm:prSet>
      <dgm:spPr/>
      <dgm:t>
        <a:bodyPr/>
        <a:lstStyle/>
        <a:p>
          <a:endParaRPr lang="en-US"/>
        </a:p>
      </dgm:t>
    </dgm:pt>
  </dgm:ptLst>
  <dgm:cxnLst>
    <dgm:cxn modelId="{C182BF1A-861F-4409-82AA-E80F12D417B3}" srcId="{FA99E1AB-F3C4-4191-9A2F-807C01C8B76B}" destId="{ACF990CD-C9A7-487D-9F73-2E2FF097AD98}" srcOrd="1" destOrd="0" parTransId="{33DDA733-223B-476F-808E-478326BA433D}" sibTransId="{70F3A062-7359-4350-88B1-4B6A3EFDAB28}"/>
    <dgm:cxn modelId="{CCBC2A4C-3385-4DDE-9398-7AEFFFB47EFF}" type="presOf" srcId="{09055831-075F-4B31-AE1A-3381B4F42E87}" destId="{A919CB98-5B64-410A-BCD4-C7F4AA31923E}" srcOrd="0" destOrd="1" presId="urn:microsoft.com/office/officeart/2005/8/layout/vList2"/>
    <dgm:cxn modelId="{8C5BC07E-A4F6-4CEE-981E-1D699F581425}" srcId="{2896B0A7-181A-4CFA-A483-A6635FAF2EB4}" destId="{20F6AE2F-EC85-4425-88FA-0A05EAB5F257}" srcOrd="1" destOrd="0" parTransId="{1721EFEB-B0EE-4DD6-B1AB-59BD9753E525}" sibTransId="{962DAD30-EB3A-46F9-8D88-7FF2F3FD7EF1}"/>
    <dgm:cxn modelId="{BAB462E0-2D72-4749-9634-13CB86FBD090}" srcId="{FA99E1AB-F3C4-4191-9A2F-807C01C8B76B}" destId="{2896B0A7-181A-4CFA-A483-A6635FAF2EB4}" srcOrd="0" destOrd="0" parTransId="{160214D9-807E-469C-A709-7167094C5014}" sibTransId="{3D4AFD72-BDEB-4A9F-9312-EE2F55F71E7F}"/>
    <dgm:cxn modelId="{D6D01558-D0B2-4276-90CB-BD8A8A9F7668}" type="presOf" srcId="{2896B0A7-181A-4CFA-A483-A6635FAF2EB4}" destId="{F640769A-343A-4764-8EF2-9C5AB8370669}" srcOrd="0" destOrd="0" presId="urn:microsoft.com/office/officeart/2005/8/layout/vList2"/>
    <dgm:cxn modelId="{3014AE74-16D7-470B-BEE5-278EF5D7610B}" type="presOf" srcId="{ACF990CD-C9A7-487D-9F73-2E2FF097AD98}" destId="{CBD595AC-0AB7-4ADB-B3FA-80FA07C380AD}" srcOrd="0" destOrd="0" presId="urn:microsoft.com/office/officeart/2005/8/layout/vList2"/>
    <dgm:cxn modelId="{16E21387-28B8-4C66-808A-316ACB81CC83}" srcId="{ACF990CD-C9A7-487D-9F73-2E2FF097AD98}" destId="{3C8A44BE-0A54-424B-AAB2-E3A7CC954145}" srcOrd="0" destOrd="0" parTransId="{0AF626B1-93DF-48D2-9682-4BD229C8381F}" sibTransId="{F7417601-0E65-47D5-AC54-908D0B1B4E0D}"/>
    <dgm:cxn modelId="{927B57CA-EAF8-4F1D-B314-D26BBD7ADF9D}" type="presOf" srcId="{3C8A44BE-0A54-424B-AAB2-E3A7CC954145}" destId="{A919CB98-5B64-410A-BCD4-C7F4AA31923E}" srcOrd="0" destOrd="0" presId="urn:microsoft.com/office/officeart/2005/8/layout/vList2"/>
    <dgm:cxn modelId="{8A5CF04D-B243-4E3C-8BD4-E26A9AE79833}" type="presOf" srcId="{BA142065-92FB-4EED-B863-189F706E1927}" destId="{DCAD3D6F-1364-45DE-A70C-0D99B8814921}" srcOrd="0" destOrd="0" presId="urn:microsoft.com/office/officeart/2005/8/layout/vList2"/>
    <dgm:cxn modelId="{7993CFD3-A9D2-4290-951D-5D100FD7E702}" srcId="{2896B0A7-181A-4CFA-A483-A6635FAF2EB4}" destId="{BA142065-92FB-4EED-B863-189F706E1927}" srcOrd="0" destOrd="0" parTransId="{32004C12-81B6-4092-8C17-2E6E702EEED1}" sibTransId="{FF0268B3-3515-451C-B7CE-7F2BF086C525}"/>
    <dgm:cxn modelId="{5529487E-AB99-4458-9CC5-BF62106937F2}" type="presOf" srcId="{20F6AE2F-EC85-4425-88FA-0A05EAB5F257}" destId="{DCAD3D6F-1364-45DE-A70C-0D99B8814921}" srcOrd="0" destOrd="1" presId="urn:microsoft.com/office/officeart/2005/8/layout/vList2"/>
    <dgm:cxn modelId="{11EE8281-6477-4559-AF67-A881E4CEF80F}" srcId="{ACF990CD-C9A7-487D-9F73-2E2FF097AD98}" destId="{09055831-075F-4B31-AE1A-3381B4F42E87}" srcOrd="1" destOrd="0" parTransId="{13EFDD19-1C6F-4BBC-A8C4-9B3B944B4307}" sibTransId="{E0768773-39EA-4BAD-B5F0-8C3AE43AC652}"/>
    <dgm:cxn modelId="{1F2400DB-67EF-4F9D-8267-18FC791DE572}" type="presOf" srcId="{FA99E1AB-F3C4-4191-9A2F-807C01C8B76B}" destId="{82374CA8-6572-4F47-B92F-D5446E5019F2}" srcOrd="0" destOrd="0" presId="urn:microsoft.com/office/officeart/2005/8/layout/vList2"/>
    <dgm:cxn modelId="{06704A54-A454-4DD7-86C6-67775CF513C5}" type="presParOf" srcId="{82374CA8-6572-4F47-B92F-D5446E5019F2}" destId="{F640769A-343A-4764-8EF2-9C5AB8370669}" srcOrd="0" destOrd="0" presId="urn:microsoft.com/office/officeart/2005/8/layout/vList2"/>
    <dgm:cxn modelId="{40D8FA86-EFF5-496C-935F-41991C786769}" type="presParOf" srcId="{82374CA8-6572-4F47-B92F-D5446E5019F2}" destId="{DCAD3D6F-1364-45DE-A70C-0D99B8814921}" srcOrd="1" destOrd="0" presId="urn:microsoft.com/office/officeart/2005/8/layout/vList2"/>
    <dgm:cxn modelId="{706FAF49-3998-4A61-B7DC-CE5BA997586E}" type="presParOf" srcId="{82374CA8-6572-4F47-B92F-D5446E5019F2}" destId="{CBD595AC-0AB7-4ADB-B3FA-80FA07C380AD}" srcOrd="2" destOrd="0" presId="urn:microsoft.com/office/officeart/2005/8/layout/vList2"/>
    <dgm:cxn modelId="{5C34E589-C83C-4EA1-A408-3FA738810BDB}" type="presParOf" srcId="{82374CA8-6572-4F47-B92F-D5446E5019F2}" destId="{A919CB98-5B64-410A-BCD4-C7F4AA31923E}"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A99E1AB-F3C4-4191-9A2F-807C01C8B76B}"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2896B0A7-181A-4CFA-A483-A6635FAF2EB4}">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Case 2</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160214D9-807E-469C-A709-7167094C5014}" type="parTrans" cxnId="{BAB462E0-2D72-4749-9634-13CB86FBD090}">
      <dgm:prSet/>
      <dgm:spPr/>
      <dgm:t>
        <a:bodyPr/>
        <a:lstStyle/>
        <a:p>
          <a:endParaRPr lang="en-US"/>
        </a:p>
      </dgm:t>
    </dgm:pt>
    <dgm:pt modelId="{3D4AFD72-BDEB-4A9F-9312-EE2F55F71E7F}" type="sibTrans" cxnId="{BAB462E0-2D72-4749-9634-13CB86FBD090}">
      <dgm:prSet/>
      <dgm:spPr/>
      <dgm:t>
        <a:bodyPr/>
        <a:lstStyle/>
        <a:p>
          <a:endParaRPr lang="en-US"/>
        </a:p>
      </dgm:t>
    </dgm:pt>
    <dgm:pt modelId="{BA142065-92FB-4EED-B863-189F706E1927}">
      <dgm:prSet phldrT="[Text]" custT="1"/>
      <dgm:spPr>
        <a:blipFill rotWithShape="0">
          <a:blip xmlns:r="http://schemas.openxmlformats.org/officeDocument/2006/relationships" r:embed="rId1"/>
          <a:stretch>
            <a:fillRect t="-4861"/>
          </a:stretch>
        </a:blipFill>
      </dgm:spPr>
      <dgm:t>
        <a:bodyPr/>
        <a:lstStyle/>
        <a:p>
          <a:r>
            <a:rPr lang="en-US">
              <a:noFill/>
            </a:rPr>
            <a:t> </a:t>
          </a:r>
        </a:p>
      </dgm:t>
    </dgm:pt>
    <dgm:pt modelId="{32004C12-81B6-4092-8C17-2E6E702EEED1}" type="parTrans" cxnId="{7993CFD3-A9D2-4290-951D-5D100FD7E702}">
      <dgm:prSet/>
      <dgm:spPr/>
      <dgm:t>
        <a:bodyPr/>
        <a:lstStyle/>
        <a:p>
          <a:endParaRPr lang="en-US"/>
        </a:p>
      </dgm:t>
    </dgm:pt>
    <dgm:pt modelId="{FF0268B3-3515-451C-B7CE-7F2BF086C525}" type="sibTrans" cxnId="{7993CFD3-A9D2-4290-951D-5D100FD7E702}">
      <dgm:prSet/>
      <dgm:spPr/>
      <dgm:t>
        <a:bodyPr/>
        <a:lstStyle/>
        <a:p>
          <a:endParaRPr lang="en-US"/>
        </a:p>
      </dgm:t>
    </dgm:pt>
    <dgm:pt modelId="{ACF990CD-C9A7-487D-9F73-2E2FF097AD98}">
      <dgm:prSet phldrT="[Text]" custT="1"/>
      <dgm:spPr/>
      <dgm:t>
        <a:bodyPr/>
        <a:lstStyle/>
        <a:p>
          <a:r>
            <a:rPr lang="en-US" sz="1600" b="1" dirty="0" smtClean="0">
              <a:solidFill>
                <a:schemeClr val="bg1"/>
              </a:solidFill>
              <a:latin typeface="Times New Roman" panose="02020603050405020304" pitchFamily="18" charset="0"/>
              <a:cs typeface="Times New Roman" panose="02020603050405020304" pitchFamily="18" charset="0"/>
            </a:rPr>
            <a:t>Case 3</a:t>
          </a:r>
          <a:endParaRPr lang="en-US" sz="1600" b="1" dirty="0">
            <a:solidFill>
              <a:schemeClr val="bg1"/>
            </a:solidFill>
            <a:latin typeface="Times New Roman" panose="02020603050405020304" pitchFamily="18" charset="0"/>
            <a:cs typeface="Times New Roman" panose="02020603050405020304" pitchFamily="18" charset="0"/>
          </a:endParaRPr>
        </a:p>
      </dgm:t>
    </dgm:pt>
    <dgm:pt modelId="{33DDA733-223B-476F-808E-478326BA433D}" type="parTrans" cxnId="{C182BF1A-861F-4409-82AA-E80F12D417B3}">
      <dgm:prSet/>
      <dgm:spPr/>
      <dgm:t>
        <a:bodyPr/>
        <a:lstStyle/>
        <a:p>
          <a:endParaRPr lang="en-US"/>
        </a:p>
      </dgm:t>
    </dgm:pt>
    <dgm:pt modelId="{70F3A062-7359-4350-88B1-4B6A3EFDAB28}" type="sibTrans" cxnId="{C182BF1A-861F-4409-82AA-E80F12D417B3}">
      <dgm:prSet/>
      <dgm:spPr/>
      <dgm:t>
        <a:bodyPr/>
        <a:lstStyle/>
        <a:p>
          <a:endParaRPr lang="en-US"/>
        </a:p>
      </dgm:t>
    </dgm:pt>
    <dgm:pt modelId="{3C8A44BE-0A54-424B-AAB2-E3A7CC954145}">
      <dgm:prSet phldrT="[Text]" custT="1"/>
      <dgm:spPr>
        <a:blipFill rotWithShape="0">
          <a:blip xmlns:r="http://schemas.openxmlformats.org/officeDocument/2006/relationships" r:embed="rId2"/>
          <a:stretch>
            <a:fillRect t="-4167"/>
          </a:stretch>
        </a:blipFill>
      </dgm:spPr>
      <dgm:t>
        <a:bodyPr/>
        <a:lstStyle/>
        <a:p>
          <a:r>
            <a:rPr lang="en-US">
              <a:noFill/>
            </a:rPr>
            <a:t> </a:t>
          </a:r>
        </a:p>
      </dgm:t>
    </dgm:pt>
    <dgm:pt modelId="{0AF626B1-93DF-48D2-9682-4BD229C8381F}" type="parTrans" cxnId="{16E21387-28B8-4C66-808A-316ACB81CC83}">
      <dgm:prSet/>
      <dgm:spPr/>
      <dgm:t>
        <a:bodyPr/>
        <a:lstStyle/>
        <a:p>
          <a:endParaRPr lang="en-US"/>
        </a:p>
      </dgm:t>
    </dgm:pt>
    <dgm:pt modelId="{F7417601-0E65-47D5-AC54-908D0B1B4E0D}" type="sibTrans" cxnId="{16E21387-28B8-4C66-808A-316ACB81CC83}">
      <dgm:prSet/>
      <dgm:spPr/>
      <dgm:t>
        <a:bodyPr/>
        <a:lstStyle/>
        <a:p>
          <a:endParaRPr lang="en-US"/>
        </a:p>
      </dgm:t>
    </dgm:pt>
    <dgm:pt modelId="{20F6AE2F-EC85-4425-88FA-0A05EAB5F257}">
      <dgm:prSet custT="1"/>
      <dgm:spPr/>
      <dgm:t>
        <a:bodyPr/>
        <a:lstStyle/>
        <a:p>
          <a:r>
            <a:rPr lang="en-US">
              <a:noFill/>
            </a:rPr>
            <a:t> </a:t>
          </a:r>
        </a:p>
      </dgm:t>
    </dgm:pt>
    <dgm:pt modelId="{1721EFEB-B0EE-4DD6-B1AB-59BD9753E525}" type="parTrans" cxnId="{8C5BC07E-A4F6-4CEE-981E-1D699F581425}">
      <dgm:prSet/>
      <dgm:spPr/>
      <dgm:t>
        <a:bodyPr/>
        <a:lstStyle/>
        <a:p>
          <a:endParaRPr lang="en-US"/>
        </a:p>
      </dgm:t>
    </dgm:pt>
    <dgm:pt modelId="{962DAD30-EB3A-46F9-8D88-7FF2F3FD7EF1}" type="sibTrans" cxnId="{8C5BC07E-A4F6-4CEE-981E-1D699F581425}">
      <dgm:prSet/>
      <dgm:spPr/>
      <dgm:t>
        <a:bodyPr/>
        <a:lstStyle/>
        <a:p>
          <a:endParaRPr lang="en-US"/>
        </a:p>
      </dgm:t>
    </dgm:pt>
    <dgm:pt modelId="{09055831-075F-4B31-AE1A-3381B4F42E87}">
      <dgm:prSet custT="1"/>
      <dgm:spPr/>
      <dgm:t>
        <a:bodyPr/>
        <a:lstStyle/>
        <a:p>
          <a:r>
            <a:rPr lang="en-US">
              <a:noFill/>
            </a:rPr>
            <a:t> </a:t>
          </a:r>
        </a:p>
      </dgm:t>
    </dgm:pt>
    <dgm:pt modelId="{13EFDD19-1C6F-4BBC-A8C4-9B3B944B4307}" type="parTrans" cxnId="{11EE8281-6477-4559-AF67-A881E4CEF80F}">
      <dgm:prSet/>
      <dgm:spPr/>
      <dgm:t>
        <a:bodyPr/>
        <a:lstStyle/>
        <a:p>
          <a:endParaRPr lang="en-US"/>
        </a:p>
      </dgm:t>
    </dgm:pt>
    <dgm:pt modelId="{E0768773-39EA-4BAD-B5F0-8C3AE43AC652}" type="sibTrans" cxnId="{11EE8281-6477-4559-AF67-A881E4CEF80F}">
      <dgm:prSet/>
      <dgm:spPr/>
      <dgm:t>
        <a:bodyPr/>
        <a:lstStyle/>
        <a:p>
          <a:endParaRPr lang="en-US"/>
        </a:p>
      </dgm:t>
    </dgm:pt>
    <dgm:pt modelId="{82374CA8-6572-4F47-B92F-D5446E5019F2}" type="pres">
      <dgm:prSet presAssocID="{FA99E1AB-F3C4-4191-9A2F-807C01C8B76B}" presName="linear" presStyleCnt="0">
        <dgm:presLayoutVars>
          <dgm:animLvl val="lvl"/>
          <dgm:resizeHandles val="exact"/>
        </dgm:presLayoutVars>
      </dgm:prSet>
      <dgm:spPr/>
      <dgm:t>
        <a:bodyPr/>
        <a:lstStyle/>
        <a:p>
          <a:endParaRPr lang="en-US"/>
        </a:p>
      </dgm:t>
    </dgm:pt>
    <dgm:pt modelId="{F640769A-343A-4764-8EF2-9C5AB8370669}" type="pres">
      <dgm:prSet presAssocID="{2896B0A7-181A-4CFA-A483-A6635FAF2EB4}" presName="parentText" presStyleLbl="node1" presStyleIdx="0" presStyleCnt="2" custScaleY="41791" custLinFactNeighborX="-3809" custLinFactNeighborY="4993">
        <dgm:presLayoutVars>
          <dgm:chMax val="0"/>
          <dgm:bulletEnabled val="1"/>
        </dgm:presLayoutVars>
      </dgm:prSet>
      <dgm:spPr/>
      <dgm:t>
        <a:bodyPr/>
        <a:lstStyle/>
        <a:p>
          <a:endParaRPr lang="en-US"/>
        </a:p>
      </dgm:t>
    </dgm:pt>
    <dgm:pt modelId="{DCAD3D6F-1364-45DE-A70C-0D99B8814921}" type="pres">
      <dgm:prSet presAssocID="{2896B0A7-181A-4CFA-A483-A6635FAF2EB4}" presName="childText" presStyleLbl="revTx" presStyleIdx="0" presStyleCnt="2" custLinFactNeighborY="9702">
        <dgm:presLayoutVars>
          <dgm:bulletEnabled val="1"/>
        </dgm:presLayoutVars>
      </dgm:prSet>
      <dgm:spPr/>
      <dgm:t>
        <a:bodyPr/>
        <a:lstStyle/>
        <a:p>
          <a:endParaRPr lang="en-US"/>
        </a:p>
      </dgm:t>
    </dgm:pt>
    <dgm:pt modelId="{CBD595AC-0AB7-4ADB-B3FA-80FA07C380AD}" type="pres">
      <dgm:prSet presAssocID="{ACF990CD-C9A7-487D-9F73-2E2FF097AD98}" presName="parentText" presStyleLbl="node1" presStyleIdx="1" presStyleCnt="2" custScaleY="43094" custLinFactNeighborY="-6275">
        <dgm:presLayoutVars>
          <dgm:chMax val="0"/>
          <dgm:bulletEnabled val="1"/>
        </dgm:presLayoutVars>
      </dgm:prSet>
      <dgm:spPr/>
      <dgm:t>
        <a:bodyPr/>
        <a:lstStyle/>
        <a:p>
          <a:endParaRPr lang="en-US"/>
        </a:p>
      </dgm:t>
    </dgm:pt>
    <dgm:pt modelId="{A919CB98-5B64-410A-BCD4-C7F4AA31923E}" type="pres">
      <dgm:prSet presAssocID="{ACF990CD-C9A7-487D-9F73-2E2FF097AD98}" presName="childText" presStyleLbl="revTx" presStyleIdx="1" presStyleCnt="2" custLinFactNeighborY="-73">
        <dgm:presLayoutVars>
          <dgm:bulletEnabled val="1"/>
        </dgm:presLayoutVars>
      </dgm:prSet>
      <dgm:spPr/>
      <dgm:t>
        <a:bodyPr/>
        <a:lstStyle/>
        <a:p>
          <a:endParaRPr lang="en-US"/>
        </a:p>
      </dgm:t>
    </dgm:pt>
  </dgm:ptLst>
  <dgm:cxnLst>
    <dgm:cxn modelId="{C182BF1A-861F-4409-82AA-E80F12D417B3}" srcId="{FA99E1AB-F3C4-4191-9A2F-807C01C8B76B}" destId="{ACF990CD-C9A7-487D-9F73-2E2FF097AD98}" srcOrd="1" destOrd="0" parTransId="{33DDA733-223B-476F-808E-478326BA433D}" sibTransId="{70F3A062-7359-4350-88B1-4B6A3EFDAB28}"/>
    <dgm:cxn modelId="{CCBC2A4C-3385-4DDE-9398-7AEFFFB47EFF}" type="presOf" srcId="{09055831-075F-4B31-AE1A-3381B4F42E87}" destId="{A919CB98-5B64-410A-BCD4-C7F4AA31923E}" srcOrd="0" destOrd="1" presId="urn:microsoft.com/office/officeart/2005/8/layout/vList2"/>
    <dgm:cxn modelId="{8C5BC07E-A4F6-4CEE-981E-1D699F581425}" srcId="{2896B0A7-181A-4CFA-A483-A6635FAF2EB4}" destId="{20F6AE2F-EC85-4425-88FA-0A05EAB5F257}" srcOrd="1" destOrd="0" parTransId="{1721EFEB-B0EE-4DD6-B1AB-59BD9753E525}" sibTransId="{962DAD30-EB3A-46F9-8D88-7FF2F3FD7EF1}"/>
    <dgm:cxn modelId="{BAB462E0-2D72-4749-9634-13CB86FBD090}" srcId="{FA99E1AB-F3C4-4191-9A2F-807C01C8B76B}" destId="{2896B0A7-181A-4CFA-A483-A6635FAF2EB4}" srcOrd="0" destOrd="0" parTransId="{160214D9-807E-469C-A709-7167094C5014}" sibTransId="{3D4AFD72-BDEB-4A9F-9312-EE2F55F71E7F}"/>
    <dgm:cxn modelId="{D6D01558-D0B2-4276-90CB-BD8A8A9F7668}" type="presOf" srcId="{2896B0A7-181A-4CFA-A483-A6635FAF2EB4}" destId="{F640769A-343A-4764-8EF2-9C5AB8370669}" srcOrd="0" destOrd="0" presId="urn:microsoft.com/office/officeart/2005/8/layout/vList2"/>
    <dgm:cxn modelId="{3014AE74-16D7-470B-BEE5-278EF5D7610B}" type="presOf" srcId="{ACF990CD-C9A7-487D-9F73-2E2FF097AD98}" destId="{CBD595AC-0AB7-4ADB-B3FA-80FA07C380AD}" srcOrd="0" destOrd="0" presId="urn:microsoft.com/office/officeart/2005/8/layout/vList2"/>
    <dgm:cxn modelId="{16E21387-28B8-4C66-808A-316ACB81CC83}" srcId="{ACF990CD-C9A7-487D-9F73-2E2FF097AD98}" destId="{3C8A44BE-0A54-424B-AAB2-E3A7CC954145}" srcOrd="0" destOrd="0" parTransId="{0AF626B1-93DF-48D2-9682-4BD229C8381F}" sibTransId="{F7417601-0E65-47D5-AC54-908D0B1B4E0D}"/>
    <dgm:cxn modelId="{927B57CA-EAF8-4F1D-B314-D26BBD7ADF9D}" type="presOf" srcId="{3C8A44BE-0A54-424B-AAB2-E3A7CC954145}" destId="{A919CB98-5B64-410A-BCD4-C7F4AA31923E}" srcOrd="0" destOrd="0" presId="urn:microsoft.com/office/officeart/2005/8/layout/vList2"/>
    <dgm:cxn modelId="{8A5CF04D-B243-4E3C-8BD4-E26A9AE79833}" type="presOf" srcId="{BA142065-92FB-4EED-B863-189F706E1927}" destId="{DCAD3D6F-1364-45DE-A70C-0D99B8814921}" srcOrd="0" destOrd="0" presId="urn:microsoft.com/office/officeart/2005/8/layout/vList2"/>
    <dgm:cxn modelId="{7993CFD3-A9D2-4290-951D-5D100FD7E702}" srcId="{2896B0A7-181A-4CFA-A483-A6635FAF2EB4}" destId="{BA142065-92FB-4EED-B863-189F706E1927}" srcOrd="0" destOrd="0" parTransId="{32004C12-81B6-4092-8C17-2E6E702EEED1}" sibTransId="{FF0268B3-3515-451C-B7CE-7F2BF086C525}"/>
    <dgm:cxn modelId="{5529487E-AB99-4458-9CC5-BF62106937F2}" type="presOf" srcId="{20F6AE2F-EC85-4425-88FA-0A05EAB5F257}" destId="{DCAD3D6F-1364-45DE-A70C-0D99B8814921}" srcOrd="0" destOrd="1" presId="urn:microsoft.com/office/officeart/2005/8/layout/vList2"/>
    <dgm:cxn modelId="{11EE8281-6477-4559-AF67-A881E4CEF80F}" srcId="{ACF990CD-C9A7-487D-9F73-2E2FF097AD98}" destId="{09055831-075F-4B31-AE1A-3381B4F42E87}" srcOrd="1" destOrd="0" parTransId="{13EFDD19-1C6F-4BBC-A8C4-9B3B944B4307}" sibTransId="{E0768773-39EA-4BAD-B5F0-8C3AE43AC652}"/>
    <dgm:cxn modelId="{1F2400DB-67EF-4F9D-8267-18FC791DE572}" type="presOf" srcId="{FA99E1AB-F3C4-4191-9A2F-807C01C8B76B}" destId="{82374CA8-6572-4F47-B92F-D5446E5019F2}" srcOrd="0" destOrd="0" presId="urn:microsoft.com/office/officeart/2005/8/layout/vList2"/>
    <dgm:cxn modelId="{06704A54-A454-4DD7-86C6-67775CF513C5}" type="presParOf" srcId="{82374CA8-6572-4F47-B92F-D5446E5019F2}" destId="{F640769A-343A-4764-8EF2-9C5AB8370669}" srcOrd="0" destOrd="0" presId="urn:microsoft.com/office/officeart/2005/8/layout/vList2"/>
    <dgm:cxn modelId="{40D8FA86-EFF5-496C-935F-41991C786769}" type="presParOf" srcId="{82374CA8-6572-4F47-B92F-D5446E5019F2}" destId="{DCAD3D6F-1364-45DE-A70C-0D99B8814921}" srcOrd="1" destOrd="0" presId="urn:microsoft.com/office/officeart/2005/8/layout/vList2"/>
    <dgm:cxn modelId="{706FAF49-3998-4A61-B7DC-CE5BA997586E}" type="presParOf" srcId="{82374CA8-6572-4F47-B92F-D5446E5019F2}" destId="{CBD595AC-0AB7-4ADB-B3FA-80FA07C380AD}" srcOrd="2" destOrd="0" presId="urn:microsoft.com/office/officeart/2005/8/layout/vList2"/>
    <dgm:cxn modelId="{5C34E589-C83C-4EA1-A408-3FA738810BDB}" type="presParOf" srcId="{82374CA8-6572-4F47-B92F-D5446E5019F2}" destId="{A919CB98-5B64-410A-BCD4-C7F4AA31923E}"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E20C2-293E-4B77-9E39-5A9E21DE0B29}">
      <dsp:nvSpPr>
        <dsp:cNvPr id="0" name=""/>
        <dsp:cNvSpPr/>
      </dsp:nvSpPr>
      <dsp:spPr>
        <a:xfrm>
          <a:off x="195861" y="45321"/>
          <a:ext cx="2311469" cy="34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53340" rIns="53340" bIns="0" numCol="1" spcCol="1270" anchor="b"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Times New Roman" panose="02020603050405020304" pitchFamily="18" charset="0"/>
              <a:cs typeface="Times New Roman" panose="02020603050405020304" pitchFamily="18" charset="0"/>
            </a:rPr>
            <a:t>Total Final Consumption (TFC) by sector, 2017</a:t>
          </a:r>
          <a:endParaRPr lang="en-US" sz="1400" b="1" kern="1200" dirty="0">
            <a:solidFill>
              <a:schemeClr val="bg1"/>
            </a:solidFill>
            <a:latin typeface="Times New Roman" panose="02020603050405020304" pitchFamily="18" charset="0"/>
            <a:cs typeface="Times New Roman" panose="02020603050405020304" pitchFamily="18" charset="0"/>
          </a:endParaRPr>
        </a:p>
      </dsp:txBody>
      <dsp:txXfrm>
        <a:off x="195861" y="45321"/>
        <a:ext cx="2311469" cy="346720"/>
      </dsp:txXfrm>
    </dsp:sp>
    <dsp:sp modelId="{BFFBFBCD-EADB-4105-ACAE-33DA96DF6616}">
      <dsp:nvSpPr>
        <dsp:cNvPr id="0" name=""/>
        <dsp:cNvSpPr/>
      </dsp:nvSpPr>
      <dsp:spPr>
        <a:xfrm>
          <a:off x="2345" y="425019"/>
          <a:ext cx="2698502" cy="2541345"/>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D45CB52D-FE81-4CC8-B032-50671D37EEC2}">
      <dsp:nvSpPr>
        <dsp:cNvPr id="0" name=""/>
        <dsp:cNvSpPr/>
      </dsp:nvSpPr>
      <dsp:spPr>
        <a:xfrm>
          <a:off x="3138381" y="52398"/>
          <a:ext cx="2311469" cy="34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53340" rIns="53340" bIns="0" numCol="1" spcCol="1270" anchor="b"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Times New Roman" panose="02020603050405020304" pitchFamily="18" charset="0"/>
              <a:cs typeface="Times New Roman" panose="02020603050405020304" pitchFamily="18" charset="0"/>
            </a:rPr>
            <a:t>Energy consumption in a residential sector</a:t>
          </a:r>
          <a:endParaRPr lang="en-US" sz="1400" b="1" kern="1200" dirty="0">
            <a:solidFill>
              <a:schemeClr val="bg1"/>
            </a:solidFill>
            <a:latin typeface="Times New Roman" panose="02020603050405020304" pitchFamily="18" charset="0"/>
            <a:cs typeface="Times New Roman" panose="02020603050405020304" pitchFamily="18" charset="0"/>
          </a:endParaRPr>
        </a:p>
      </dsp:txBody>
      <dsp:txXfrm>
        <a:off x="3138381" y="52398"/>
        <a:ext cx="2311469" cy="346720"/>
      </dsp:txXfrm>
    </dsp:sp>
    <dsp:sp modelId="{A4B06749-CFDA-499B-B0F0-47B198AD108A}">
      <dsp:nvSpPr>
        <dsp:cNvPr id="0" name=""/>
        <dsp:cNvSpPr/>
      </dsp:nvSpPr>
      <dsp:spPr>
        <a:xfrm>
          <a:off x="2889251" y="426036"/>
          <a:ext cx="2697855" cy="254079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9B0AE0-5CEE-457E-9739-D55D10A8B577}">
      <dsp:nvSpPr>
        <dsp:cNvPr id="0" name=""/>
        <dsp:cNvSpPr/>
      </dsp:nvSpPr>
      <dsp:spPr>
        <a:xfrm>
          <a:off x="0" y="566487"/>
          <a:ext cx="8520599" cy="59007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solidFill>
                <a:schemeClr val="bg1"/>
              </a:solidFill>
              <a:latin typeface="Times New Roman" panose="02020603050405020304" pitchFamily="18" charset="0"/>
              <a:cs typeface="Times New Roman" panose="02020603050405020304" pitchFamily="18" charset="0"/>
            </a:rPr>
            <a:t>PROBLEM STATEMENT</a:t>
          </a:r>
          <a:endParaRPr lang="en-US" sz="1600" b="1" kern="1200" dirty="0">
            <a:solidFill>
              <a:schemeClr val="bg1"/>
            </a:solidFill>
            <a:latin typeface="Times New Roman" panose="02020603050405020304" pitchFamily="18" charset="0"/>
            <a:cs typeface="Times New Roman" panose="02020603050405020304" pitchFamily="18" charset="0"/>
          </a:endParaRPr>
        </a:p>
      </dsp:txBody>
      <dsp:txXfrm>
        <a:off x="28805" y="595292"/>
        <a:ext cx="8462989" cy="532464"/>
      </dsp:txXfrm>
    </dsp:sp>
    <dsp:sp modelId="{B3E06310-FFAA-4179-BA99-19A58BBA41EC}">
      <dsp:nvSpPr>
        <dsp:cNvPr id="0" name=""/>
        <dsp:cNvSpPr/>
      </dsp:nvSpPr>
      <dsp:spPr>
        <a:xfrm>
          <a:off x="0" y="1195528"/>
          <a:ext cx="8520599"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529" tIns="20320" rIns="113792" bIns="20320" numCol="1" spcCol="1270" anchor="t" anchorCtr="0">
          <a:noAutofit/>
        </a:bodyPr>
        <a:lstStyle/>
        <a:p>
          <a:pPr marL="171450" lvl="1" indent="-171450" algn="just" defTabSz="711200">
            <a:lnSpc>
              <a:spcPct val="90000"/>
            </a:lnSpc>
            <a:spcBef>
              <a:spcPct val="0"/>
            </a:spcBef>
            <a:spcAft>
              <a:spcPct val="20000"/>
            </a:spcAft>
            <a:buChar char="••"/>
          </a:pPr>
          <a:endParaRPr lang="en-US" sz="1600" kern="1200" dirty="0">
            <a:solidFill>
              <a:schemeClr val="bg1"/>
            </a:solidFill>
            <a:latin typeface="Times New Roman" panose="02020603050405020304" pitchFamily="18" charset="0"/>
            <a:cs typeface="Times New Roman" panose="02020603050405020304" pitchFamily="18" charset="0"/>
          </a:endParaRPr>
        </a:p>
        <a:p>
          <a:pPr marL="171450" lvl="1" indent="-171450" algn="just" defTabSz="711200">
            <a:lnSpc>
              <a:spcPct val="90000"/>
            </a:lnSpc>
            <a:spcBef>
              <a:spcPct val="0"/>
            </a:spcBef>
            <a:spcAft>
              <a:spcPct val="20000"/>
            </a:spcAft>
            <a:buChar char="••"/>
          </a:pPr>
          <a:r>
            <a:rPr lang="en-US" sz="1600" kern="1200" dirty="0" smtClean="0">
              <a:solidFill>
                <a:schemeClr val="bg1"/>
              </a:solidFill>
              <a:latin typeface="Times New Roman" panose="02020603050405020304" pitchFamily="18" charset="0"/>
              <a:cs typeface="Times New Roman" panose="02020603050405020304" pitchFamily="18" charset="0"/>
            </a:rPr>
            <a:t>Is it possible to reduce the heat output of space heating in residential sector so that less energy is consumed while maintaining an acceptable level of comfort? What are the different space heating strategies?</a:t>
          </a:r>
          <a:endParaRPr lang="en-US" sz="1600" kern="1200" dirty="0">
            <a:solidFill>
              <a:schemeClr val="bg1"/>
            </a:solidFill>
            <a:latin typeface="Times New Roman" panose="02020603050405020304" pitchFamily="18" charset="0"/>
            <a:cs typeface="Times New Roman" panose="02020603050405020304" pitchFamily="18" charset="0"/>
          </a:endParaRPr>
        </a:p>
      </dsp:txBody>
      <dsp:txXfrm>
        <a:off x="0" y="1195528"/>
        <a:ext cx="8520599" cy="1076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983C4-3285-48BC-9676-5AB8A923726F}">
      <dsp:nvSpPr>
        <dsp:cNvPr id="0" name=""/>
        <dsp:cNvSpPr/>
      </dsp:nvSpPr>
      <dsp:spPr>
        <a:xfrm>
          <a:off x="3399230" y="1159653"/>
          <a:ext cx="143656" cy="1800492"/>
        </a:xfrm>
        <a:custGeom>
          <a:avLst/>
          <a:gdLst/>
          <a:ahLst/>
          <a:cxnLst/>
          <a:rect l="0" t="0" r="0" b="0"/>
          <a:pathLst>
            <a:path>
              <a:moveTo>
                <a:pt x="0" y="0"/>
              </a:moveTo>
              <a:lnTo>
                <a:pt x="0" y="1800492"/>
              </a:lnTo>
              <a:lnTo>
                <a:pt x="143656" y="1800492"/>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F48FB869-B973-4200-910C-D8932DD5A0BA}">
      <dsp:nvSpPr>
        <dsp:cNvPr id="0" name=""/>
        <dsp:cNvSpPr/>
      </dsp:nvSpPr>
      <dsp:spPr>
        <a:xfrm>
          <a:off x="3399230" y="1159653"/>
          <a:ext cx="143656" cy="1120519"/>
        </a:xfrm>
        <a:custGeom>
          <a:avLst/>
          <a:gdLst/>
          <a:ahLst/>
          <a:cxnLst/>
          <a:rect l="0" t="0" r="0" b="0"/>
          <a:pathLst>
            <a:path>
              <a:moveTo>
                <a:pt x="0" y="0"/>
              </a:moveTo>
              <a:lnTo>
                <a:pt x="0" y="1120519"/>
              </a:lnTo>
              <a:lnTo>
                <a:pt x="143656" y="1120519"/>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89A4052F-00B0-449E-B797-15FB415548AB}">
      <dsp:nvSpPr>
        <dsp:cNvPr id="0" name=""/>
        <dsp:cNvSpPr/>
      </dsp:nvSpPr>
      <dsp:spPr>
        <a:xfrm>
          <a:off x="3399230" y="1159653"/>
          <a:ext cx="143656" cy="440546"/>
        </a:xfrm>
        <a:custGeom>
          <a:avLst/>
          <a:gdLst/>
          <a:ahLst/>
          <a:cxnLst/>
          <a:rect l="0" t="0" r="0" b="0"/>
          <a:pathLst>
            <a:path>
              <a:moveTo>
                <a:pt x="0" y="0"/>
              </a:moveTo>
              <a:lnTo>
                <a:pt x="0" y="440546"/>
              </a:lnTo>
              <a:lnTo>
                <a:pt x="143656" y="440546"/>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947AA0DB-A35A-4027-B9BE-E848092BCB06}">
      <dsp:nvSpPr>
        <dsp:cNvPr id="0" name=""/>
        <dsp:cNvSpPr/>
      </dsp:nvSpPr>
      <dsp:spPr>
        <a:xfrm>
          <a:off x="2623486" y="479680"/>
          <a:ext cx="1158827" cy="201118"/>
        </a:xfrm>
        <a:custGeom>
          <a:avLst/>
          <a:gdLst/>
          <a:ahLst/>
          <a:cxnLst/>
          <a:rect l="0" t="0" r="0" b="0"/>
          <a:pathLst>
            <a:path>
              <a:moveTo>
                <a:pt x="0" y="0"/>
              </a:moveTo>
              <a:lnTo>
                <a:pt x="0" y="100559"/>
              </a:lnTo>
              <a:lnTo>
                <a:pt x="1158827" y="100559"/>
              </a:lnTo>
              <a:lnTo>
                <a:pt x="1158827" y="201118"/>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A234A18C-91C5-4268-965C-A61C2DDD768A}">
      <dsp:nvSpPr>
        <dsp:cNvPr id="0" name=""/>
        <dsp:cNvSpPr/>
      </dsp:nvSpPr>
      <dsp:spPr>
        <a:xfrm>
          <a:off x="2240402" y="1159653"/>
          <a:ext cx="143656" cy="1800492"/>
        </a:xfrm>
        <a:custGeom>
          <a:avLst/>
          <a:gdLst/>
          <a:ahLst/>
          <a:cxnLst/>
          <a:rect l="0" t="0" r="0" b="0"/>
          <a:pathLst>
            <a:path>
              <a:moveTo>
                <a:pt x="0" y="0"/>
              </a:moveTo>
              <a:lnTo>
                <a:pt x="0" y="1800492"/>
              </a:lnTo>
              <a:lnTo>
                <a:pt x="143656" y="1800492"/>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5698FD81-C37F-4282-861F-66219FD10E98}">
      <dsp:nvSpPr>
        <dsp:cNvPr id="0" name=""/>
        <dsp:cNvSpPr/>
      </dsp:nvSpPr>
      <dsp:spPr>
        <a:xfrm>
          <a:off x="2240402" y="1159653"/>
          <a:ext cx="143656" cy="1120519"/>
        </a:xfrm>
        <a:custGeom>
          <a:avLst/>
          <a:gdLst/>
          <a:ahLst/>
          <a:cxnLst/>
          <a:rect l="0" t="0" r="0" b="0"/>
          <a:pathLst>
            <a:path>
              <a:moveTo>
                <a:pt x="0" y="0"/>
              </a:moveTo>
              <a:lnTo>
                <a:pt x="0" y="1120519"/>
              </a:lnTo>
              <a:lnTo>
                <a:pt x="143656" y="1120519"/>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5F499471-077B-40C8-90D1-F03136A429BA}">
      <dsp:nvSpPr>
        <dsp:cNvPr id="0" name=""/>
        <dsp:cNvSpPr/>
      </dsp:nvSpPr>
      <dsp:spPr>
        <a:xfrm>
          <a:off x="2240402" y="1159653"/>
          <a:ext cx="143656" cy="440546"/>
        </a:xfrm>
        <a:custGeom>
          <a:avLst/>
          <a:gdLst/>
          <a:ahLst/>
          <a:cxnLst/>
          <a:rect l="0" t="0" r="0" b="0"/>
          <a:pathLst>
            <a:path>
              <a:moveTo>
                <a:pt x="0" y="0"/>
              </a:moveTo>
              <a:lnTo>
                <a:pt x="0" y="440546"/>
              </a:lnTo>
              <a:lnTo>
                <a:pt x="143656" y="440546"/>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74F8BCCB-59A8-44BB-9E11-261DDEB3938E}">
      <dsp:nvSpPr>
        <dsp:cNvPr id="0" name=""/>
        <dsp:cNvSpPr/>
      </dsp:nvSpPr>
      <dsp:spPr>
        <a:xfrm>
          <a:off x="2577766" y="479680"/>
          <a:ext cx="91440" cy="201118"/>
        </a:xfrm>
        <a:custGeom>
          <a:avLst/>
          <a:gdLst/>
          <a:ahLst/>
          <a:cxnLst/>
          <a:rect l="0" t="0" r="0" b="0"/>
          <a:pathLst>
            <a:path>
              <a:moveTo>
                <a:pt x="45720" y="0"/>
              </a:moveTo>
              <a:lnTo>
                <a:pt x="45720" y="201118"/>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F89D2492-F2BF-4017-A7C9-202C0F86D327}">
      <dsp:nvSpPr>
        <dsp:cNvPr id="0" name=""/>
        <dsp:cNvSpPr/>
      </dsp:nvSpPr>
      <dsp:spPr>
        <a:xfrm>
          <a:off x="1464658" y="479680"/>
          <a:ext cx="1158827" cy="201118"/>
        </a:xfrm>
        <a:custGeom>
          <a:avLst/>
          <a:gdLst/>
          <a:ahLst/>
          <a:cxnLst/>
          <a:rect l="0" t="0" r="0" b="0"/>
          <a:pathLst>
            <a:path>
              <a:moveTo>
                <a:pt x="1158827" y="0"/>
              </a:moveTo>
              <a:lnTo>
                <a:pt x="1158827" y="100559"/>
              </a:lnTo>
              <a:lnTo>
                <a:pt x="0" y="100559"/>
              </a:lnTo>
              <a:lnTo>
                <a:pt x="0" y="201118"/>
              </a:lnTo>
            </a:path>
          </a:pathLst>
        </a:custGeom>
        <a:no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7AC68EFA-65AA-48F9-B1E9-CC631FBB627A}">
      <dsp:nvSpPr>
        <dsp:cNvPr id="0" name=""/>
        <dsp:cNvSpPr/>
      </dsp:nvSpPr>
      <dsp:spPr>
        <a:xfrm>
          <a:off x="2144631" y="825"/>
          <a:ext cx="957708" cy="478854"/>
        </a:xfrm>
        <a:prstGeom prst="round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a:solidFill>
                <a:sysClr val="windowText" lastClr="000000"/>
              </a:solidFill>
              <a:latin typeface="Times New Roman" panose="02020603050405020304" pitchFamily="18" charset="0"/>
              <a:ea typeface="+mn-ea"/>
              <a:cs typeface="Times New Roman" panose="02020603050405020304" pitchFamily="18" charset="0"/>
            </a:rPr>
            <a:t>RHC systems</a:t>
          </a:r>
        </a:p>
      </dsp:txBody>
      <dsp:txXfrm>
        <a:off x="2168007" y="24201"/>
        <a:ext cx="910956" cy="432102"/>
      </dsp:txXfrm>
    </dsp:sp>
    <dsp:sp modelId="{ECBA91DB-CAAF-4BF9-A0CF-4E3DA18AD3D3}">
      <dsp:nvSpPr>
        <dsp:cNvPr id="0" name=""/>
        <dsp:cNvSpPr/>
      </dsp:nvSpPr>
      <dsp:spPr>
        <a:xfrm>
          <a:off x="985804" y="680799"/>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Hydronic ceiling panels</a:t>
          </a:r>
        </a:p>
      </dsp:txBody>
      <dsp:txXfrm>
        <a:off x="985804" y="680799"/>
        <a:ext cx="957708" cy="478854"/>
      </dsp:txXfrm>
    </dsp:sp>
    <dsp:sp modelId="{F3B481D8-BE81-4DE2-A6F6-285060766897}">
      <dsp:nvSpPr>
        <dsp:cNvPr id="0" name=""/>
        <dsp:cNvSpPr/>
      </dsp:nvSpPr>
      <dsp:spPr>
        <a:xfrm>
          <a:off x="2144631" y="680799"/>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Embedded </a:t>
          </a:r>
        </a:p>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tubing in ↓</a:t>
          </a:r>
        </a:p>
      </dsp:txBody>
      <dsp:txXfrm>
        <a:off x="2144631" y="680799"/>
        <a:ext cx="957708" cy="478854"/>
      </dsp:txXfrm>
    </dsp:sp>
    <dsp:sp modelId="{8B3FC6EA-E261-4C3B-BA22-C7C50BCFC083}">
      <dsp:nvSpPr>
        <dsp:cNvPr id="0" name=""/>
        <dsp:cNvSpPr/>
      </dsp:nvSpPr>
      <dsp:spPr>
        <a:xfrm>
          <a:off x="2384059" y="1360772"/>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Ceilings</a:t>
          </a:r>
        </a:p>
      </dsp:txBody>
      <dsp:txXfrm>
        <a:off x="2384059" y="1360772"/>
        <a:ext cx="957708" cy="478854"/>
      </dsp:txXfrm>
    </dsp:sp>
    <dsp:sp modelId="{878F151F-0E25-4562-8D0E-51FFAC58D4B3}">
      <dsp:nvSpPr>
        <dsp:cNvPr id="0" name=""/>
        <dsp:cNvSpPr/>
      </dsp:nvSpPr>
      <dsp:spPr>
        <a:xfrm>
          <a:off x="2384059" y="2040746"/>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Walls</a:t>
          </a:r>
        </a:p>
      </dsp:txBody>
      <dsp:txXfrm>
        <a:off x="2384059" y="2040746"/>
        <a:ext cx="957708" cy="478854"/>
      </dsp:txXfrm>
    </dsp:sp>
    <dsp:sp modelId="{4E12671A-7AA0-44AB-BF88-6FF5BA88FBC5}">
      <dsp:nvSpPr>
        <dsp:cNvPr id="0" name=""/>
        <dsp:cNvSpPr/>
      </dsp:nvSpPr>
      <dsp:spPr>
        <a:xfrm>
          <a:off x="2384059" y="2720719"/>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Floors</a:t>
          </a:r>
        </a:p>
      </dsp:txBody>
      <dsp:txXfrm>
        <a:off x="2384059" y="2720719"/>
        <a:ext cx="957708" cy="478854"/>
      </dsp:txXfrm>
    </dsp:sp>
    <dsp:sp modelId="{79DE7451-EF2B-4A75-BC78-539FA3333D5D}">
      <dsp:nvSpPr>
        <dsp:cNvPr id="0" name=""/>
        <dsp:cNvSpPr/>
      </dsp:nvSpPr>
      <dsp:spPr>
        <a:xfrm>
          <a:off x="3303459" y="680799"/>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Electrically heated radiant systems ↓</a:t>
          </a:r>
        </a:p>
      </dsp:txBody>
      <dsp:txXfrm>
        <a:off x="3303459" y="680799"/>
        <a:ext cx="957708" cy="478854"/>
      </dsp:txXfrm>
    </dsp:sp>
    <dsp:sp modelId="{8537A7A4-8E69-406E-8064-0F5622ACD14C}">
      <dsp:nvSpPr>
        <dsp:cNvPr id="0" name=""/>
        <dsp:cNvSpPr/>
      </dsp:nvSpPr>
      <dsp:spPr>
        <a:xfrm>
          <a:off x="3542887" y="1360772"/>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Electric ceiling panels</a:t>
          </a:r>
        </a:p>
      </dsp:txBody>
      <dsp:txXfrm>
        <a:off x="3542887" y="1360772"/>
        <a:ext cx="957708" cy="478854"/>
      </dsp:txXfrm>
    </dsp:sp>
    <dsp:sp modelId="{47692A7D-131A-4D72-BAD1-17099B07B0B4}">
      <dsp:nvSpPr>
        <dsp:cNvPr id="0" name=""/>
        <dsp:cNvSpPr/>
      </dsp:nvSpPr>
      <dsp:spPr>
        <a:xfrm>
          <a:off x="3542887" y="2040746"/>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Electric wall </a:t>
          </a:r>
        </a:p>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heating</a:t>
          </a:r>
        </a:p>
      </dsp:txBody>
      <dsp:txXfrm>
        <a:off x="3542887" y="2040746"/>
        <a:ext cx="957708" cy="478854"/>
      </dsp:txXfrm>
    </dsp:sp>
    <dsp:sp modelId="{A49AF5E2-E924-48D2-8EB8-4FF15C6FF744}">
      <dsp:nvSpPr>
        <dsp:cNvPr id="0" name=""/>
        <dsp:cNvSpPr/>
      </dsp:nvSpPr>
      <dsp:spPr>
        <a:xfrm>
          <a:off x="3542887" y="2720719"/>
          <a:ext cx="957708" cy="478854"/>
        </a:xfrm>
        <a:prstGeom prst="rect">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a:solidFill>
                <a:sysClr val="windowText" lastClr="000000"/>
              </a:solidFill>
              <a:latin typeface="Times New Roman" panose="02020603050405020304" pitchFamily="18" charset="0"/>
              <a:ea typeface="+mn-ea"/>
              <a:cs typeface="Times New Roman" panose="02020603050405020304" pitchFamily="18" charset="0"/>
            </a:rPr>
            <a:t>Electric floor heating</a:t>
          </a:r>
        </a:p>
      </dsp:txBody>
      <dsp:txXfrm>
        <a:off x="3542887" y="2720719"/>
        <a:ext cx="957708" cy="4788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FC427-F28A-4D86-999E-C68C2ADBF3AD}">
      <dsp:nvSpPr>
        <dsp:cNvPr id="0" name=""/>
        <dsp:cNvSpPr/>
      </dsp:nvSpPr>
      <dsp:spPr>
        <a:xfrm>
          <a:off x="0" y="1282789"/>
          <a:ext cx="8520600" cy="59435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n-US" sz="1600" b="1" kern="1200" smtClean="0">
              <a:solidFill>
                <a:schemeClr val="bg1"/>
              </a:solidFill>
              <a:latin typeface="Times New Roman" panose="02020603050405020304" pitchFamily="18" charset="0"/>
              <a:cs typeface="Times New Roman" panose="02020603050405020304" pitchFamily="18" charset="0"/>
            </a:rPr>
            <a:t>HYPOTHESIS</a:t>
          </a:r>
          <a:endParaRPr lang="en-US" sz="1600" kern="1200" dirty="0">
            <a:solidFill>
              <a:schemeClr val="bg1"/>
            </a:solidFill>
            <a:latin typeface="Times New Roman" panose="02020603050405020304" pitchFamily="18" charset="0"/>
            <a:cs typeface="Times New Roman" panose="02020603050405020304" pitchFamily="18" charset="0"/>
          </a:endParaRPr>
        </a:p>
      </dsp:txBody>
      <dsp:txXfrm>
        <a:off x="29014" y="1311803"/>
        <a:ext cx="8462572" cy="536330"/>
      </dsp:txXfrm>
    </dsp:sp>
    <dsp:sp modelId="{AE0E06DD-B3A9-43B9-A78B-C4EF1793EBA0}">
      <dsp:nvSpPr>
        <dsp:cNvPr id="0" name=""/>
        <dsp:cNvSpPr/>
      </dsp:nvSpPr>
      <dsp:spPr>
        <a:xfrm>
          <a:off x="0" y="1877147"/>
          <a:ext cx="8520600" cy="1210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529" tIns="20320" rIns="113792" bIns="20320" numCol="1" spcCol="1270" anchor="t" anchorCtr="0">
          <a:noAutofit/>
        </a:bodyPr>
        <a:lstStyle/>
        <a:p>
          <a:pPr marL="171450" lvl="1" indent="-171450" algn="just" defTabSz="711200">
            <a:lnSpc>
              <a:spcPct val="90000"/>
            </a:lnSpc>
            <a:spcBef>
              <a:spcPct val="0"/>
            </a:spcBef>
            <a:spcAft>
              <a:spcPct val="20000"/>
            </a:spcAft>
            <a:buChar char="••"/>
          </a:pPr>
          <a:endParaRPr lang="en-US" sz="1600" kern="1200" dirty="0">
            <a:solidFill>
              <a:schemeClr val="bg1"/>
            </a:solidFill>
            <a:latin typeface="Times New Roman" panose="02020603050405020304" pitchFamily="18" charset="0"/>
            <a:cs typeface="Times New Roman" panose="02020603050405020304" pitchFamily="18" charset="0"/>
          </a:endParaRPr>
        </a:p>
        <a:p>
          <a:pPr marL="171450" lvl="1" indent="-171450" algn="just" defTabSz="711200">
            <a:lnSpc>
              <a:spcPct val="90000"/>
            </a:lnSpc>
            <a:spcBef>
              <a:spcPct val="0"/>
            </a:spcBef>
            <a:spcAft>
              <a:spcPct val="20000"/>
            </a:spcAft>
            <a:buChar char="••"/>
          </a:pPr>
          <a:r>
            <a:rPr lang="en-US" sz="1600" kern="1200" dirty="0" smtClean="0">
              <a:solidFill>
                <a:schemeClr val="bg1"/>
              </a:solidFill>
              <a:latin typeface="Times New Roman" panose="02020603050405020304" pitchFamily="18" charset="0"/>
              <a:cs typeface="Times New Roman" panose="02020603050405020304" pitchFamily="18" charset="0"/>
            </a:rPr>
            <a:t>Focused heating (heating directly an occupant) may be a more economical strategy to provide comfortable heating to occupants under the same conditions as conventional heating</a:t>
          </a:r>
          <a:endParaRPr lang="en-US" sz="1600" kern="1200" dirty="0">
            <a:solidFill>
              <a:schemeClr val="bg1"/>
            </a:solidFill>
            <a:latin typeface="Times New Roman" panose="02020603050405020304" pitchFamily="18" charset="0"/>
            <a:cs typeface="Times New Roman" panose="02020603050405020304" pitchFamily="18" charset="0"/>
          </a:endParaRPr>
        </a:p>
        <a:p>
          <a:pPr marL="171450" lvl="1" indent="-171450" algn="just" defTabSz="711200">
            <a:lnSpc>
              <a:spcPct val="90000"/>
            </a:lnSpc>
            <a:spcBef>
              <a:spcPct val="0"/>
            </a:spcBef>
            <a:spcAft>
              <a:spcPct val="20000"/>
            </a:spcAft>
            <a:buChar char="••"/>
          </a:pPr>
          <a:endParaRPr lang="en-US" sz="1600" kern="1200" dirty="0">
            <a:solidFill>
              <a:schemeClr val="bg1"/>
            </a:solidFill>
            <a:latin typeface="Times New Roman" panose="02020603050405020304" pitchFamily="18" charset="0"/>
            <a:cs typeface="Times New Roman" panose="02020603050405020304" pitchFamily="18" charset="0"/>
          </a:endParaRPr>
        </a:p>
        <a:p>
          <a:pPr marL="114300" lvl="1" indent="-114300" algn="just" defTabSz="622300">
            <a:lnSpc>
              <a:spcPct val="90000"/>
            </a:lnSpc>
            <a:spcBef>
              <a:spcPct val="0"/>
            </a:spcBef>
            <a:spcAft>
              <a:spcPct val="20000"/>
            </a:spcAft>
            <a:buChar char="••"/>
          </a:pPr>
          <a:endParaRPr lang="en-US" sz="1400" kern="1200" dirty="0">
            <a:solidFill>
              <a:schemeClr val="bg1"/>
            </a:solidFill>
            <a:latin typeface="Times New Roman" panose="02020603050405020304" pitchFamily="18" charset="0"/>
            <a:cs typeface="Times New Roman" panose="02020603050405020304" pitchFamily="18" charset="0"/>
          </a:endParaRPr>
        </a:p>
      </dsp:txBody>
      <dsp:txXfrm>
        <a:off x="0" y="1877147"/>
        <a:ext cx="8520600" cy="12109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0769A-343A-4764-8EF2-9C5AB8370669}">
      <dsp:nvSpPr>
        <dsp:cNvPr id="0" name=""/>
        <dsp:cNvSpPr/>
      </dsp:nvSpPr>
      <dsp:spPr>
        <a:xfrm>
          <a:off x="0" y="49970"/>
          <a:ext cx="6864590" cy="414633"/>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bg1"/>
              </a:solidFill>
              <a:latin typeface="Times New Roman" panose="02020603050405020304" pitchFamily="18" charset="0"/>
              <a:cs typeface="Times New Roman" panose="02020603050405020304" pitchFamily="18" charset="0"/>
            </a:rPr>
            <a:t>Case 2</a:t>
          </a:r>
          <a:endParaRPr lang="en-US" sz="1600" b="1" kern="1200" dirty="0">
            <a:solidFill>
              <a:schemeClr val="bg1"/>
            </a:solidFill>
            <a:latin typeface="Times New Roman" panose="02020603050405020304" pitchFamily="18" charset="0"/>
            <a:cs typeface="Times New Roman" panose="02020603050405020304" pitchFamily="18" charset="0"/>
          </a:endParaRPr>
        </a:p>
      </dsp:txBody>
      <dsp:txXfrm>
        <a:off x="20241" y="70211"/>
        <a:ext cx="6824108" cy="374151"/>
      </dsp:txXfrm>
    </dsp:sp>
    <dsp:sp modelId="{DCAD3D6F-1364-45DE-A70C-0D99B8814921}">
      <dsp:nvSpPr>
        <dsp:cNvPr id="0" name=""/>
        <dsp:cNvSpPr/>
      </dsp:nvSpPr>
      <dsp:spPr>
        <a:xfrm>
          <a:off x="0" y="517040"/>
          <a:ext cx="6864590"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51" tIns="15240" rIns="85344" bIns="15240" numCol="1" spcCol="1270" anchor="t" anchorCtr="0">
          <a:noAutofit/>
        </a:bodyPr>
        <a:lstStyle/>
        <a:p>
          <a:pPr marL="114300" lvl="1" indent="-114300" algn="ctr" defTabSz="533400">
            <a:lnSpc>
              <a:spcPct val="90000"/>
            </a:lnSpc>
            <a:spcBef>
              <a:spcPct val="0"/>
            </a:spcBef>
            <a:spcAft>
              <a:spcPct val="20000"/>
            </a:spcAft>
            <a:buChar char="••"/>
          </a:pPr>
          <a14:m xmlns:a14="http://schemas.microsoft.com/office/drawing/2010/main">
            <m:oMath xmlns:m="http://schemas.openxmlformats.org/officeDocument/2006/math">
              <m:acc>
                <m:accPr>
                  <m:chr m:val="̇"/>
                  <m:ctrlPr>
                    <a:rPr lang="en-US" sz="1200" i="1" kern="1200" smtClean="0">
                      <a:solidFill>
                        <a:schemeClr val="bg1"/>
                      </a:solidFill>
                      <a:latin typeface="Cambria Math" panose="02040503050406030204" pitchFamily="18" charset="0"/>
                    </a:rPr>
                  </m:ctrlPr>
                </m:accPr>
                <m:e>
                  <m:r>
                    <a:rPr lang="en-US" sz="1200" i="1" kern="1200">
                      <a:solidFill>
                        <a:schemeClr val="bg1"/>
                      </a:solidFill>
                      <a:latin typeface="Cambria Math" panose="02040503050406030204" pitchFamily="18" charset="0"/>
                    </a:rPr>
                    <m:t>𝑄</m:t>
                  </m:r>
                </m:e>
              </m:acc>
              <m:r>
                <a:rPr lang="en-US" sz="1200" i="1" kern="1200">
                  <a:solidFill>
                    <a:schemeClr val="bg1"/>
                  </a:solidFill>
                  <a:latin typeface="Cambria Math" panose="02040503050406030204" pitchFamily="18" charset="0"/>
                </a:rPr>
                <m:t>=1 351+ </m:t>
              </m:r>
              <m:d>
                <m:dPr>
                  <m:begChr m:val="|"/>
                  <m:endChr m:val="|"/>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8.7×</m:t>
                  </m:r>
                  <m:sSup>
                    <m:sSupPr>
                      <m:ctrlPr>
                        <a:rPr lang="en-US" sz="1200" i="1" kern="1200">
                          <a:solidFill>
                            <a:schemeClr val="bg1"/>
                          </a:solidFill>
                          <a:latin typeface="Cambria Math" panose="02040503050406030204" pitchFamily="18" charset="0"/>
                        </a:rPr>
                      </m:ctrlPr>
                    </m:sSupPr>
                    <m:e>
                      <m:r>
                        <a:rPr lang="en-US" sz="1200" i="1" kern="1200">
                          <a:solidFill>
                            <a:schemeClr val="bg1"/>
                          </a:solidFill>
                          <a:latin typeface="Cambria Math" panose="02040503050406030204" pitchFamily="18" charset="0"/>
                        </a:rPr>
                        <m:t>10</m:t>
                      </m:r>
                    </m:e>
                    <m:sup>
                      <m:r>
                        <a:rPr lang="en-US" sz="1200" i="1" kern="1200">
                          <a:solidFill>
                            <a:schemeClr val="bg1"/>
                          </a:solidFill>
                          <a:latin typeface="Cambria Math" panose="02040503050406030204" pitchFamily="18" charset="0"/>
                        </a:rPr>
                        <m:t>−6</m:t>
                      </m:r>
                    </m:sup>
                  </m:sSup>
                  <m:r>
                    <a:rPr lang="en-US" sz="1200" kern="1200">
                      <a:solidFill>
                        <a:schemeClr val="bg1"/>
                      </a:solidFill>
                      <a:latin typeface="Cambria Math" panose="02040503050406030204" pitchFamily="18" charset="0"/>
                    </a:rPr>
                    <m:t>× </m:t>
                  </m:r>
                  <m:d>
                    <m:dPr>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m:t>
                      </m:r>
                      <m:r>
                        <a:rPr lang="en-US" sz="1200" kern="1200">
                          <a:solidFill>
                            <a:schemeClr val="bg1"/>
                          </a:solidFill>
                          <a:latin typeface="Cambria Math" panose="02040503050406030204" pitchFamily="18" charset="0"/>
                        </a:rPr>
                        <m:t>3973</m:t>
                      </m:r>
                    </m:e>
                  </m:d>
                </m:e>
              </m:d>
              <m:r>
                <a:rPr lang="en-US" sz="1200" i="1" kern="1200">
                  <a:solidFill>
                    <a:schemeClr val="bg1"/>
                  </a:solidFill>
                  <a:latin typeface="Cambria Math" panose="02040503050406030204" pitchFamily="18" charset="0"/>
                </a:rPr>
                <m:t>−</m:t>
              </m:r>
              <m:d>
                <m:dPr>
                  <m:begChr m:val="|"/>
                  <m:endChr m:val="|"/>
                  <m:ctrlPr>
                    <a:rPr lang="en-US" sz="1200" i="1" kern="1200">
                      <a:solidFill>
                        <a:schemeClr val="bg1"/>
                      </a:solidFill>
                      <a:latin typeface="Cambria Math" panose="02040503050406030204" pitchFamily="18" charset="0"/>
                    </a:rPr>
                  </m:ctrlPr>
                </m:dPr>
                <m:e>
                  <m:d>
                    <m:dPr>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−4.14×</m:t>
                      </m:r>
                      <m:sSup>
                        <m:sSupPr>
                          <m:ctrlPr>
                            <a:rPr lang="en-US" sz="1200" i="1" kern="1200">
                              <a:solidFill>
                                <a:schemeClr val="bg1"/>
                              </a:solidFill>
                              <a:latin typeface="Cambria Math" panose="02040503050406030204" pitchFamily="18" charset="0"/>
                            </a:rPr>
                          </m:ctrlPr>
                        </m:sSupPr>
                        <m:e>
                          <m:r>
                            <a:rPr lang="en-US" sz="1200" i="1" kern="1200">
                              <a:solidFill>
                                <a:schemeClr val="bg1"/>
                              </a:solidFill>
                              <a:latin typeface="Cambria Math" panose="02040503050406030204" pitchFamily="18" charset="0"/>
                            </a:rPr>
                            <m:t>10</m:t>
                          </m:r>
                        </m:e>
                        <m:sup>
                          <m:r>
                            <a:rPr lang="en-US" sz="1200" i="1" kern="1200">
                              <a:solidFill>
                                <a:schemeClr val="bg1"/>
                              </a:solidFill>
                              <a:latin typeface="Cambria Math" panose="02040503050406030204" pitchFamily="18" charset="0"/>
                            </a:rPr>
                            <m:t>−5</m:t>
                          </m:r>
                        </m:sup>
                      </m:sSup>
                    </m:e>
                  </m:d>
                  <m:r>
                    <a:rPr lang="en-US" sz="1200" kern="1200">
                      <a:solidFill>
                        <a:schemeClr val="bg1"/>
                      </a:solidFill>
                      <a:latin typeface="Cambria Math" panose="02040503050406030204" pitchFamily="18" charset="0"/>
                    </a:rPr>
                    <m:t> ×</m:t>
                  </m:r>
                  <m:d>
                    <m:dPr>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m:t>
                      </m:r>
                      <m:r>
                        <a:rPr lang="en-US" sz="1200" kern="1200">
                          <a:solidFill>
                            <a:schemeClr val="bg1"/>
                          </a:solidFill>
                          <a:latin typeface="Cambria Math" panose="02040503050406030204" pitchFamily="18" charset="0"/>
                        </a:rPr>
                        <m:t>68.6 </m:t>
                      </m:r>
                    </m:e>
                  </m:d>
                </m:e>
              </m:d>
              <m:r>
                <a:rPr lang="en-US" sz="1200" i="1" kern="1200">
                  <a:solidFill>
                    <a:schemeClr val="bg1"/>
                  </a:solidFill>
                  <a:latin typeface="Cambria Math" panose="02040503050406030204" pitchFamily="18" charset="0"/>
                </a:rPr>
                <m:t>=1 351 [</m:t>
              </m:r>
              <m:r>
                <a:rPr lang="en-US" sz="1200" i="1" kern="1200">
                  <a:solidFill>
                    <a:schemeClr val="bg1"/>
                  </a:solidFill>
                  <a:latin typeface="Cambria Math" panose="02040503050406030204" pitchFamily="18" charset="0"/>
                </a:rPr>
                <m:t>𝑊</m:t>
              </m:r>
              <m:r>
                <a:rPr lang="en-US" sz="1200" i="1" kern="1200">
                  <a:solidFill>
                    <a:schemeClr val="bg1"/>
                  </a:solidFill>
                  <a:latin typeface="Cambria Math" panose="02040503050406030204" pitchFamily="18" charset="0"/>
                </a:rPr>
                <m:t>]</m:t>
              </m:r>
            </m:oMath>
          </a14:m>
          <a:endParaRPr lang="en-US" sz="1200" kern="1200" dirty="0">
            <a:solidFill>
              <a:schemeClr val="bg1"/>
            </a:solidFill>
            <a:latin typeface="Times New Roman" panose="02020603050405020304" pitchFamily="18" charset="0"/>
            <a:cs typeface="Times New Roman" panose="02020603050405020304" pitchFamily="18" charset="0"/>
          </a:endParaRPr>
        </a:p>
        <a:p>
          <a:pPr marL="114300" lvl="1" indent="-114300" algn="ctr" defTabSz="533400">
            <a:lnSpc>
              <a:spcPct val="90000"/>
            </a:lnSpc>
            <a:spcBef>
              <a:spcPct val="0"/>
            </a:spcBef>
            <a:spcAft>
              <a:spcPct val="20000"/>
            </a:spcAft>
            <a:buChar char="••"/>
          </a:pPr>
          <a14:m xmlns:a14="http://schemas.microsoft.com/office/drawing/2010/main">
            <m:oMath xmlns:m="http://schemas.openxmlformats.org/officeDocument/2006/math">
              <m:acc>
                <m:accPr>
                  <m:chr m:val="̇"/>
                  <m:ctrlPr>
                    <a:rPr lang="en-US" sz="1200" i="1" kern="1200" smtClean="0">
                      <a:solidFill>
                        <a:schemeClr val="bg1"/>
                      </a:solidFill>
                      <a:latin typeface="Cambria Math" panose="02040503050406030204" pitchFamily="18" charset="0"/>
                    </a:rPr>
                  </m:ctrlPr>
                </m:accPr>
                <m:e>
                  <m:r>
                    <a:rPr lang="en-US" sz="1200" i="1" kern="1200">
                      <a:solidFill>
                        <a:schemeClr val="bg1"/>
                      </a:solidFill>
                      <a:latin typeface="Cambria Math" panose="02040503050406030204" pitchFamily="18" charset="0"/>
                    </a:rPr>
                    <m:t>𝑄</m:t>
                  </m:r>
                </m:e>
              </m:acc>
              <m:r>
                <a:rPr lang="en-US" sz="1200" i="1" kern="1200">
                  <a:solidFill>
                    <a:schemeClr val="bg1"/>
                  </a:solidFill>
                  <a:latin typeface="Cambria Math" panose="02040503050406030204" pitchFamily="18" charset="0"/>
                </a:rPr>
                <m:t>= 1 351 </m:t>
              </m:r>
              <m:d>
                <m:dPr>
                  <m:begChr m:val="["/>
                  <m:endChr m:val="]"/>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𝑊</m:t>
                  </m:r>
                </m:e>
              </m:d>
              <m:r>
                <a:rPr lang="en-US" sz="1200" i="1" kern="1200">
                  <a:solidFill>
                    <a:schemeClr val="bg1"/>
                  </a:solidFill>
                  <a:latin typeface="Cambria Math" panose="02040503050406030204" pitchFamily="18" charset="0"/>
                </a:rPr>
                <m:t>≈</m:t>
              </m:r>
              <m:r>
                <a:rPr lang="en-US" sz="1200" b="1" i="1" kern="1200">
                  <a:solidFill>
                    <a:schemeClr val="bg1"/>
                  </a:solidFill>
                  <a:latin typeface="Cambria Math" panose="02040503050406030204" pitchFamily="18" charset="0"/>
                </a:rPr>
                <m:t>𝟏</m:t>
              </m:r>
              <m:r>
                <a:rPr lang="en-US" sz="1200" b="1" i="1" kern="1200">
                  <a:solidFill>
                    <a:schemeClr val="bg1"/>
                  </a:solidFill>
                  <a:latin typeface="Cambria Math" panose="02040503050406030204" pitchFamily="18" charset="0"/>
                </a:rPr>
                <m:t>.</m:t>
              </m:r>
              <m:r>
                <a:rPr lang="en-US" sz="1200" b="1" i="1" kern="1200">
                  <a:solidFill>
                    <a:schemeClr val="bg1"/>
                  </a:solidFill>
                  <a:latin typeface="Cambria Math" panose="02040503050406030204" pitchFamily="18" charset="0"/>
                </a:rPr>
                <m:t>𝟑𝟓</m:t>
              </m:r>
              <m:r>
                <a:rPr lang="en-US" sz="1200" b="1" i="1" kern="1200">
                  <a:solidFill>
                    <a:schemeClr val="bg1"/>
                  </a:solidFill>
                  <a:latin typeface="Cambria Math" panose="02040503050406030204" pitchFamily="18" charset="0"/>
                </a:rPr>
                <m:t> </m:t>
              </m:r>
              <m:r>
                <a:rPr lang="en-US" sz="1200" b="1" i="1" kern="1200">
                  <a:solidFill>
                    <a:schemeClr val="bg1"/>
                  </a:solidFill>
                  <a:latin typeface="Cambria Math" panose="02040503050406030204" pitchFamily="18" charset="0"/>
                </a:rPr>
                <m:t>𝒌𝑾</m:t>
              </m:r>
            </m:oMath>
          </a14:m>
          <a:endParaRPr lang="en-US" sz="1200" b="1" kern="1200" dirty="0">
            <a:solidFill>
              <a:schemeClr val="bg1"/>
            </a:solidFill>
            <a:latin typeface="Times New Roman" panose="02020603050405020304" pitchFamily="18" charset="0"/>
            <a:cs typeface="Times New Roman" panose="02020603050405020304" pitchFamily="18" charset="0"/>
          </a:endParaRPr>
        </a:p>
      </dsp:txBody>
      <dsp:txXfrm>
        <a:off x="0" y="517040"/>
        <a:ext cx="6864590" cy="877680"/>
      </dsp:txXfrm>
    </dsp:sp>
    <dsp:sp modelId="{CBD595AC-0AB7-4ADB-B3FA-80FA07C380AD}">
      <dsp:nvSpPr>
        <dsp:cNvPr id="0" name=""/>
        <dsp:cNvSpPr/>
      </dsp:nvSpPr>
      <dsp:spPr>
        <a:xfrm>
          <a:off x="0" y="1243386"/>
          <a:ext cx="6864590" cy="427561"/>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bg1"/>
              </a:solidFill>
              <a:latin typeface="Times New Roman" panose="02020603050405020304" pitchFamily="18" charset="0"/>
              <a:cs typeface="Times New Roman" panose="02020603050405020304" pitchFamily="18" charset="0"/>
            </a:rPr>
            <a:t>Case 3</a:t>
          </a:r>
          <a:endParaRPr lang="en-US" sz="1600" b="1" kern="1200" dirty="0">
            <a:solidFill>
              <a:schemeClr val="bg1"/>
            </a:solidFill>
            <a:latin typeface="Times New Roman" panose="02020603050405020304" pitchFamily="18" charset="0"/>
            <a:cs typeface="Times New Roman" panose="02020603050405020304" pitchFamily="18" charset="0"/>
          </a:endParaRPr>
        </a:p>
      </dsp:txBody>
      <dsp:txXfrm>
        <a:off x="20872" y="1264258"/>
        <a:ext cx="6822846" cy="385817"/>
      </dsp:txXfrm>
    </dsp:sp>
    <dsp:sp modelId="{A919CB98-5B64-410A-BCD4-C7F4AA31923E}">
      <dsp:nvSpPr>
        <dsp:cNvPr id="0" name=""/>
        <dsp:cNvSpPr/>
      </dsp:nvSpPr>
      <dsp:spPr>
        <a:xfrm>
          <a:off x="0" y="1725298"/>
          <a:ext cx="6864590"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951" tIns="15240" rIns="85344" bIns="15240" numCol="1" spcCol="1270" anchor="t" anchorCtr="0">
          <a:noAutofit/>
        </a:bodyPr>
        <a:lstStyle/>
        <a:p>
          <a:pPr marL="114300" lvl="1" indent="-114300" algn="ctr" defTabSz="533400">
            <a:lnSpc>
              <a:spcPct val="90000"/>
            </a:lnSpc>
            <a:spcBef>
              <a:spcPct val="0"/>
            </a:spcBef>
            <a:spcAft>
              <a:spcPct val="20000"/>
            </a:spcAft>
            <a:buChar char="••"/>
          </a:pPr>
          <a14:m xmlns:a14="http://schemas.microsoft.com/office/drawing/2010/main">
            <m:oMath xmlns:m="http://schemas.openxmlformats.org/officeDocument/2006/math">
              <m:acc>
                <m:accPr>
                  <m:chr m:val="̇"/>
                  <m:ctrlPr>
                    <a:rPr lang="en-US" sz="1200" i="1" kern="1200" smtClean="0">
                      <a:solidFill>
                        <a:schemeClr val="bg1"/>
                      </a:solidFill>
                      <a:latin typeface="Cambria Math" panose="02040503050406030204" pitchFamily="18" charset="0"/>
                    </a:rPr>
                  </m:ctrlPr>
                </m:accPr>
                <m:e>
                  <m:r>
                    <a:rPr lang="en-US" sz="1200" i="1" kern="1200">
                      <a:solidFill>
                        <a:schemeClr val="bg1"/>
                      </a:solidFill>
                      <a:latin typeface="Cambria Math" panose="02040503050406030204" pitchFamily="18" charset="0"/>
                    </a:rPr>
                    <m:t>𝑄</m:t>
                  </m:r>
                </m:e>
              </m:acc>
              <m:r>
                <a:rPr lang="en-US" sz="1200" i="1" kern="1200">
                  <a:solidFill>
                    <a:schemeClr val="bg1"/>
                  </a:solidFill>
                  <a:latin typeface="Cambria Math" panose="02040503050406030204" pitchFamily="18" charset="0"/>
                </a:rPr>
                <m:t>=574.5+232.9+641+ </m:t>
              </m:r>
              <m:d>
                <m:dPr>
                  <m:begChr m:val="|"/>
                  <m:endChr m:val="|"/>
                  <m:ctrlPr>
                    <a:rPr lang="en-US" sz="1200" i="1" kern="1200" smtClean="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1.4×</m:t>
                  </m:r>
                  <m:sSup>
                    <m:sSupPr>
                      <m:ctrlPr>
                        <a:rPr lang="en-US" sz="1200" i="1" kern="1200">
                          <a:solidFill>
                            <a:schemeClr val="bg1"/>
                          </a:solidFill>
                          <a:latin typeface="Cambria Math" panose="02040503050406030204" pitchFamily="18" charset="0"/>
                        </a:rPr>
                      </m:ctrlPr>
                    </m:sSupPr>
                    <m:e>
                      <m:r>
                        <a:rPr lang="en-US" sz="1200" i="1" kern="1200">
                          <a:solidFill>
                            <a:schemeClr val="bg1"/>
                          </a:solidFill>
                          <a:latin typeface="Cambria Math" panose="02040503050406030204" pitchFamily="18" charset="0"/>
                        </a:rPr>
                        <m:t>10</m:t>
                      </m:r>
                    </m:e>
                    <m:sup>
                      <m:r>
                        <a:rPr lang="en-US" sz="1200" i="1" kern="1200">
                          <a:solidFill>
                            <a:schemeClr val="bg1"/>
                          </a:solidFill>
                          <a:latin typeface="Cambria Math" panose="02040503050406030204" pitchFamily="18" charset="0"/>
                        </a:rPr>
                        <m:t>−5</m:t>
                      </m:r>
                    </m:sup>
                  </m:sSup>
                  <m:r>
                    <a:rPr lang="en-US" sz="1200" kern="1200">
                      <a:solidFill>
                        <a:schemeClr val="bg1"/>
                      </a:solidFill>
                      <a:latin typeface="Cambria Math" panose="02040503050406030204" pitchFamily="18" charset="0"/>
                    </a:rPr>
                    <m:t>× </m:t>
                  </m:r>
                  <m:d>
                    <m:dPr>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m:t>
                      </m:r>
                      <m:r>
                        <a:rPr lang="en-US" sz="1200" kern="1200">
                          <a:solidFill>
                            <a:schemeClr val="bg1"/>
                          </a:solidFill>
                          <a:latin typeface="Cambria Math" panose="02040503050406030204" pitchFamily="18" charset="0"/>
                        </a:rPr>
                        <m:t>3948</m:t>
                      </m:r>
                    </m:e>
                  </m:d>
                </m:e>
              </m:d>
              <m:r>
                <a:rPr lang="en-US" sz="1200" i="1" kern="1200">
                  <a:solidFill>
                    <a:schemeClr val="bg1"/>
                  </a:solidFill>
                  <a:latin typeface="Cambria Math" panose="02040503050406030204" pitchFamily="18" charset="0"/>
                </a:rPr>
                <m:t>−</m:t>
              </m:r>
              <m:d>
                <m:dPr>
                  <m:begChr m:val="|"/>
                  <m:endChr m:val="|"/>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−4.13×</m:t>
                  </m:r>
                  <m:sSup>
                    <m:sSupPr>
                      <m:ctrlPr>
                        <a:rPr lang="en-US" sz="1200" i="1" kern="1200">
                          <a:solidFill>
                            <a:schemeClr val="bg1"/>
                          </a:solidFill>
                          <a:latin typeface="Cambria Math" panose="02040503050406030204" pitchFamily="18" charset="0"/>
                        </a:rPr>
                      </m:ctrlPr>
                    </m:sSupPr>
                    <m:e>
                      <m:r>
                        <a:rPr lang="en-US" sz="1200" i="1" kern="1200">
                          <a:solidFill>
                            <a:schemeClr val="bg1"/>
                          </a:solidFill>
                          <a:latin typeface="Cambria Math" panose="02040503050406030204" pitchFamily="18" charset="0"/>
                        </a:rPr>
                        <m:t>10</m:t>
                      </m:r>
                    </m:e>
                    <m:sup>
                      <m:r>
                        <a:rPr lang="en-US" sz="1200" i="1" kern="1200">
                          <a:solidFill>
                            <a:schemeClr val="bg1"/>
                          </a:solidFill>
                          <a:latin typeface="Cambria Math" panose="02040503050406030204" pitchFamily="18" charset="0"/>
                        </a:rPr>
                        <m:t>−5</m:t>
                      </m:r>
                    </m:sup>
                  </m:sSup>
                  <m:r>
                    <a:rPr lang="en-US" sz="1200" kern="1200">
                      <a:solidFill>
                        <a:schemeClr val="bg1"/>
                      </a:solidFill>
                      <a:latin typeface="Cambria Math" panose="02040503050406030204" pitchFamily="18" charset="0"/>
                    </a:rPr>
                    <m:t> ×</m:t>
                  </m:r>
                  <m:d>
                    <m:dPr>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−2214</m:t>
                      </m:r>
                      <m:r>
                        <a:rPr lang="en-US" sz="1200" kern="1200">
                          <a:solidFill>
                            <a:schemeClr val="bg1"/>
                          </a:solidFill>
                          <a:latin typeface="Cambria Math" panose="02040503050406030204" pitchFamily="18" charset="0"/>
                        </a:rPr>
                        <m:t> </m:t>
                      </m:r>
                    </m:e>
                  </m:d>
                </m:e>
              </m:d>
              <m:r>
                <a:rPr lang="en-US" sz="1200" i="1" kern="1200">
                  <a:solidFill>
                    <a:schemeClr val="bg1"/>
                  </a:solidFill>
                  <a:latin typeface="Cambria Math" panose="02040503050406030204" pitchFamily="18" charset="0"/>
                </a:rPr>
                <m:t>=574.5+232.9+641+0.06−0.09=1 448 </m:t>
              </m:r>
              <m:d>
                <m:dPr>
                  <m:begChr m:val="["/>
                  <m:endChr m:val="]"/>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𝑊</m:t>
                  </m:r>
                </m:e>
              </m:d>
            </m:oMath>
          </a14:m>
          <a:endParaRPr lang="en-US" sz="1200" kern="1200" dirty="0">
            <a:solidFill>
              <a:schemeClr val="bg1"/>
            </a:solidFill>
            <a:latin typeface="Times New Roman" panose="02020603050405020304" pitchFamily="18" charset="0"/>
            <a:cs typeface="Times New Roman" panose="02020603050405020304" pitchFamily="18" charset="0"/>
          </a:endParaRPr>
        </a:p>
        <a:p>
          <a:pPr marL="114300" lvl="1" indent="-114300" algn="ctr" defTabSz="533400">
            <a:lnSpc>
              <a:spcPct val="90000"/>
            </a:lnSpc>
            <a:spcBef>
              <a:spcPct val="0"/>
            </a:spcBef>
            <a:spcAft>
              <a:spcPct val="20000"/>
            </a:spcAft>
            <a:buChar char="••"/>
          </a:pPr>
          <a14:m xmlns:a14="http://schemas.microsoft.com/office/drawing/2010/main">
            <m:oMath xmlns:m="http://schemas.openxmlformats.org/officeDocument/2006/math">
              <m:acc>
                <m:accPr>
                  <m:chr m:val="̇"/>
                  <m:ctrlPr>
                    <a:rPr lang="en-US" sz="1200" i="1" kern="1200" smtClean="0">
                      <a:solidFill>
                        <a:schemeClr val="bg1"/>
                      </a:solidFill>
                      <a:latin typeface="Cambria Math" panose="02040503050406030204" pitchFamily="18" charset="0"/>
                    </a:rPr>
                  </m:ctrlPr>
                </m:accPr>
                <m:e>
                  <m:r>
                    <a:rPr lang="en-US" sz="1200" i="1" kern="1200">
                      <a:solidFill>
                        <a:schemeClr val="bg1"/>
                      </a:solidFill>
                      <a:latin typeface="Cambria Math" panose="02040503050406030204" pitchFamily="18" charset="0"/>
                    </a:rPr>
                    <m:t>𝑄</m:t>
                  </m:r>
                </m:e>
              </m:acc>
              <m:r>
                <a:rPr lang="en-US" sz="1200" i="1" kern="1200">
                  <a:solidFill>
                    <a:schemeClr val="bg1"/>
                  </a:solidFill>
                  <a:latin typeface="Cambria Math" panose="02040503050406030204" pitchFamily="18" charset="0"/>
                </a:rPr>
                <m:t>= 1 448 </m:t>
              </m:r>
              <m:d>
                <m:dPr>
                  <m:begChr m:val="["/>
                  <m:endChr m:val="]"/>
                  <m:ctrlPr>
                    <a:rPr lang="en-US" sz="1200" i="1" kern="1200">
                      <a:solidFill>
                        <a:schemeClr val="bg1"/>
                      </a:solidFill>
                      <a:latin typeface="Cambria Math" panose="02040503050406030204" pitchFamily="18" charset="0"/>
                    </a:rPr>
                  </m:ctrlPr>
                </m:dPr>
                <m:e>
                  <m:r>
                    <a:rPr lang="en-US" sz="1200" i="1" kern="1200">
                      <a:solidFill>
                        <a:schemeClr val="bg1"/>
                      </a:solidFill>
                      <a:latin typeface="Cambria Math" panose="02040503050406030204" pitchFamily="18" charset="0"/>
                    </a:rPr>
                    <m:t>𝑊</m:t>
                  </m:r>
                </m:e>
              </m:d>
              <m:r>
                <a:rPr lang="en-US" sz="1200" i="1" kern="1200">
                  <a:solidFill>
                    <a:schemeClr val="bg1"/>
                  </a:solidFill>
                  <a:latin typeface="Cambria Math" panose="02040503050406030204" pitchFamily="18" charset="0"/>
                </a:rPr>
                <m:t>≈</m:t>
              </m:r>
              <m:r>
                <a:rPr lang="en-US" sz="1200" b="1" i="1" kern="1200">
                  <a:solidFill>
                    <a:schemeClr val="bg1"/>
                  </a:solidFill>
                  <a:latin typeface="Cambria Math" panose="02040503050406030204" pitchFamily="18" charset="0"/>
                </a:rPr>
                <m:t>𝟏</m:t>
              </m:r>
              <m:r>
                <a:rPr lang="en-US" sz="1200" b="1" i="1" kern="1200">
                  <a:solidFill>
                    <a:schemeClr val="bg1"/>
                  </a:solidFill>
                  <a:latin typeface="Cambria Math" panose="02040503050406030204" pitchFamily="18" charset="0"/>
                </a:rPr>
                <m:t>.</m:t>
              </m:r>
              <m:r>
                <a:rPr lang="en-US" sz="1200" b="1" i="1" kern="1200">
                  <a:solidFill>
                    <a:schemeClr val="bg1"/>
                  </a:solidFill>
                  <a:latin typeface="Cambria Math" panose="02040503050406030204" pitchFamily="18" charset="0"/>
                </a:rPr>
                <m:t>𝟒𝟓</m:t>
              </m:r>
              <m:r>
                <a:rPr lang="en-US" sz="1200" b="1" i="1" kern="1200">
                  <a:solidFill>
                    <a:schemeClr val="bg1"/>
                  </a:solidFill>
                  <a:latin typeface="Cambria Math" panose="02040503050406030204" pitchFamily="18" charset="0"/>
                </a:rPr>
                <m:t> </m:t>
              </m:r>
              <m:r>
                <a:rPr lang="en-US" sz="1200" b="1" i="1" kern="1200">
                  <a:solidFill>
                    <a:schemeClr val="bg1"/>
                  </a:solidFill>
                  <a:latin typeface="Cambria Math" panose="02040503050406030204" pitchFamily="18" charset="0"/>
                </a:rPr>
                <m:t>𝒌𝑾</m:t>
              </m:r>
            </m:oMath>
          </a14:m>
          <a:endParaRPr lang="en-US" sz="1200" b="1" kern="1200" dirty="0">
            <a:solidFill>
              <a:schemeClr val="bg1"/>
            </a:solidFill>
            <a:latin typeface="Times New Roman" panose="02020603050405020304" pitchFamily="18" charset="0"/>
            <a:cs typeface="Times New Roman" panose="02020603050405020304" pitchFamily="18" charset="0"/>
          </a:endParaRPr>
        </a:p>
      </dsp:txBody>
      <dsp:txXfrm>
        <a:off x="0" y="1725298"/>
        <a:ext cx="6864590" cy="87768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PictureGrid">
  <dgm:title val=""/>
  <dgm:desc val=""/>
  <dgm:catLst>
    <dgm:cat type="picture" pri="11000"/>
    <dgm:cat type="pictureconvert" pri="11000"/>
  </dgm:catLst>
  <dgm:samp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varLst>
    <dgm:choose name="Name1">
      <dgm:if name="Name2" axis="ch" ptType="node" func="cnt" op="lte" val="4">
        <dgm:choose name="Name3">
          <dgm:if name="Name4" func="var" arg="dir" op="equ" val="norm">
            <dgm:alg type="snake">
              <dgm:param type="off" val="ctr"/>
              <dgm:param type="bkpt" val="fixed"/>
              <dgm:param type="bkPtFixedVal" val="2"/>
            </dgm:alg>
          </dgm:if>
          <dgm:else name="Name5">
            <dgm:alg type="snake">
              <dgm:param type="off" val="ctr"/>
              <dgm:param type="grDir" val="tR"/>
              <dgm:param type="bkpt" val="fixed"/>
              <dgm:param type="bkPtFixedVal" val="2"/>
            </dgm:alg>
          </dgm:else>
        </dgm:choose>
      </dgm:if>
      <dgm:else name="Name6">
        <dgm:choose name="Name7">
          <dgm:if name="Name8" axis="ch" ptType="node" func="cnt" op="lte" val="9">
            <dgm:choose name="Name9">
              <dgm:if name="Name10" func="var" arg="dir" op="equ" val="norm">
                <dgm:alg type="snake">
                  <dgm:param type="off" val="ctr"/>
                  <dgm:param type="bkpt" val="fixed"/>
                  <dgm:param type="bkPtFixedVal" val="3"/>
                </dgm:alg>
              </dgm:if>
              <dgm:else name="Name11">
                <dgm:alg type="snake">
                  <dgm:param type="off" val="ctr"/>
                  <dgm:param type="grDir" val="tR"/>
                  <dgm:param type="bkpt" val="fixed"/>
                  <dgm:param type="bkPtFixedVal" val="3"/>
                </dgm:alg>
              </dgm:else>
            </dgm:choose>
          </dgm:if>
          <dgm:else name="Name12">
            <dgm:choose name="Name13">
              <dgm:if name="Name14" axis="ch" ptType="node" func="cnt" op="lte" val="16">
                <dgm:choose name="Name15">
                  <dgm:if name="Name16" func="var" arg="dir" op="equ" val="norm">
                    <dgm:alg type="snake">
                      <dgm:param type="off" val="ctr"/>
                      <dgm:param type="bkpt" val="fixed"/>
                      <dgm:param type="bkPtFixedVal" val="4"/>
                    </dgm:alg>
                  </dgm:if>
                  <dgm:else name="Name17">
                    <dgm:alg type="snake">
                      <dgm:param type="off" val="ctr"/>
                      <dgm:param type="grDir" val="tR"/>
                      <dgm:param type="bkpt" val="fixed"/>
                      <dgm:param type="bkPtFixedVal" val="4"/>
                    </dgm:alg>
                  </dgm:else>
                </dgm:choose>
              </dgm:if>
              <dgm:else name="Name18">
                <dgm:choose name="Name19">
                  <dgm:if name="Name20" axis="ch" ptType="node" func="cnt" op="lte" val="25">
                    <dgm:choose name="Name21">
                      <dgm:if name="Name22" func="var" arg="dir" op="equ" val="norm">
                        <dgm:alg type="snake">
                          <dgm:param type="off" val="ctr"/>
                          <dgm:param type="bkpt" val="fixed"/>
                          <dgm:param type="bkPtFixedVal" val="5"/>
                        </dgm:alg>
                      </dgm:if>
                      <dgm:else name="Name23">
                        <dgm:alg type="snake">
                          <dgm:param type="off" val="ctr"/>
                          <dgm:param type="grDir" val="tR"/>
                          <dgm:param type="bkpt" val="fixed"/>
                          <dgm:param type="bkPtFixedVal" val="5"/>
                        </dgm:alg>
                      </dgm:else>
                    </dgm:choose>
                  </dgm:if>
                  <dgm:else name="Name24">
                    <dgm:choose name="Name25">
                      <dgm:if name="Name26" func="var" arg="dir" op="equ" val="norm">
                        <dgm:alg type="snake">
                          <dgm:param type="off" val="ctr"/>
                        </dgm:alg>
                      </dgm:if>
                      <dgm:else name="Name27">
                        <dgm:alg type="snake">
                          <dgm:param type="off" val="ctr"/>
                          <dgm:param type="grDir" val="tR"/>
                        </dgm:alg>
                      </dgm:else>
                    </dgm:choose>
                  </dgm:else>
                </dgm:choose>
              </dgm:else>
            </dgm:choose>
          </dgm:else>
        </dgm:choose>
      </dgm:else>
    </dgm:choose>
    <dgm:shape xmlns:r="http://schemas.openxmlformats.org/officeDocument/2006/relationships" r:blip="">
      <dgm:adjLst/>
    </dgm:shape>
    <dgm:constrLst>
      <dgm:constr type="primFontSz" for="des" ptType="node" op="equ" val="65"/>
      <dgm:constr type="w" for="ch" forName="composite" refType="h" fact="0.8"/>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0.7568"/>
        </dgm:alg>
        <dgm:shape xmlns:r="http://schemas.openxmlformats.org/officeDocument/2006/relationships" r:blip="">
          <dgm:adjLst/>
        </dgm:shape>
        <dgm:constrLst>
          <dgm:constr type="l" for="ch" forName="rect1" refType="w" fact="0"/>
          <dgm:constr type="t" for="ch" forName="rect1" refType="h" fact="0.15"/>
          <dgm:constr type="w" for="ch" forName="rect1" refType="w"/>
          <dgm:constr type="h" for="ch" forName="rect1" refType="w"/>
          <dgm:constr type="l" for="ch" forName="rect2" refType="w" fact="0"/>
          <dgm:constr type="t" for="ch" forName="rect2" refType="h" fact="0"/>
          <dgm:constr type="w" for="ch" forName="rect2" refType="w"/>
          <dgm:constr type="h" for="ch" forName="rect2" refType="w" fact="0.15"/>
        </dgm:constrLst>
        <dgm:layoutNode name="rect2" styleLbl="revTx">
          <dgm:varLst>
            <dgm:bulletEnabled val="1"/>
          </dgm:varLst>
          <dgm:alg type="tx">
            <dgm:param type="stBulletLvl" val="3"/>
            <dgm:param type="parTxLTRAlign" val="l"/>
            <dgm:param type="parTxRTLAlign" val="r"/>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3"/>
            <dgm:constr type="tMarg" refType="primFontSz" fact="0.3"/>
            <dgm:constr type="bMarg" refType="primFontSz" fact="0"/>
            <dgm:constr type="secFontSz" refType="primFontSz" fact="0.8"/>
          </dgm:constrLst>
          <dgm:ruleLst>
            <dgm:rule type="primFontSz" val="5" fact="NaN" max="NaN"/>
          </dgm:ruleLst>
        </dgm:layoutNode>
        <dgm:layoutNode name="rect1"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422548748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46378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557259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52859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251749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1434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577050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036671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746175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987450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9859236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46668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470652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829794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671393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056414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613673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559906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974514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18825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55667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pic>
        <p:nvPicPr>
          <p:cNvPr id="10" name="Google Shape;10;p5"/>
          <p:cNvPicPr preferRelativeResize="0"/>
          <p:nvPr/>
        </p:nvPicPr>
        <p:blipFill rotWithShape="1">
          <a:blip r:embed="rId2">
            <a:alphaModFix/>
          </a:blip>
          <a:srcRect l="-1" r="-1" b="183"/>
          <a:stretch/>
        </p:blipFill>
        <p:spPr>
          <a:xfrm>
            <a:off x="-51155" y="1"/>
            <a:ext cx="9195155" cy="5141102"/>
          </a:xfrm>
          <a:prstGeom prst="rect">
            <a:avLst/>
          </a:prstGeom>
          <a:noFill/>
          <a:ln>
            <a:noFill/>
          </a:ln>
        </p:spPr>
      </p:pic>
      <p:sp>
        <p:nvSpPr>
          <p:cNvPr id="11" name="Google Shape;11;p5"/>
          <p:cNvSpPr txBox="1">
            <a:spLocks noGrp="1"/>
          </p:cNvSpPr>
          <p:nvPr>
            <p:ph type="title"/>
          </p:nvPr>
        </p:nvSpPr>
        <p:spPr>
          <a:xfrm>
            <a:off x="311698" y="3989079"/>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solidFill>
                  <a:srgbClr val="676559"/>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
        <p:cNvGrpSpPr/>
        <p:nvPr/>
      </p:nvGrpSpPr>
      <p:grpSpPr>
        <a:xfrm>
          <a:off x="0" y="0"/>
          <a:ext cx="0" cy="0"/>
          <a:chOff x="0" y="0"/>
          <a:chExt cx="0" cy="0"/>
        </a:xfrm>
      </p:grpSpPr>
      <p:sp>
        <p:nvSpPr>
          <p:cNvPr id="13" name="Google Shape;13;p6"/>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 name="Google Shape;14;p6"/>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solidFill>
                  <a:srgbClr val="676559"/>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6" name="Google Shape;16;p6"/>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solidFill>
                  <a:srgbClr val="8F8F8F"/>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 name="Google Shape;17;p6"/>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solidFill>
                  <a:srgbClr val="8F8F8F"/>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18" name="Google Shape;18;p6"/>
          <p:cNvPicPr preferRelativeResize="0"/>
          <p:nvPr/>
        </p:nvPicPr>
        <p:blipFill rotWithShape="1">
          <a:blip r:embed="rId2">
            <a:alphaModFix/>
          </a:blip>
          <a:srcRect l="8264" t="37674" r="7129" b="37669"/>
          <a:stretch/>
        </p:blipFill>
        <p:spPr>
          <a:xfrm>
            <a:off x="233775" y="207796"/>
            <a:ext cx="1852666" cy="54004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19"/>
        <p:cNvGrpSpPr/>
        <p:nvPr/>
      </p:nvGrpSpPr>
      <p:grpSpPr>
        <a:xfrm>
          <a:off x="0" y="0"/>
          <a:ext cx="0" cy="0"/>
          <a:chOff x="0" y="0"/>
          <a:chExt cx="0" cy="0"/>
        </a:xfrm>
      </p:grpSpPr>
      <p:pic>
        <p:nvPicPr>
          <p:cNvPr id="20" name="Google Shape;20;p7"/>
          <p:cNvPicPr preferRelativeResize="0"/>
          <p:nvPr/>
        </p:nvPicPr>
        <p:blipFill rotWithShape="1">
          <a:blip r:embed="rId2">
            <a:alphaModFix/>
          </a:blip>
          <a:srcRect/>
          <a:stretch/>
        </p:blipFill>
        <p:spPr>
          <a:xfrm>
            <a:off x="-67231" y="-57550"/>
            <a:ext cx="9233937" cy="5256201"/>
          </a:xfrm>
          <a:prstGeom prst="rect">
            <a:avLst/>
          </a:prstGeom>
          <a:noFill/>
          <a:ln>
            <a:noFill/>
          </a:ln>
        </p:spPr>
      </p:pic>
      <p:sp>
        <p:nvSpPr>
          <p:cNvPr id="21" name="Google Shape;21;p7"/>
          <p:cNvSpPr txBox="1">
            <a:spLocks noGrp="1"/>
          </p:cNvSpPr>
          <p:nvPr>
            <p:ph type="title"/>
          </p:nvPr>
        </p:nvSpPr>
        <p:spPr>
          <a:xfrm>
            <a:off x="345567" y="1608983"/>
            <a:ext cx="3847127" cy="1838643"/>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600"/>
              <a:buNone/>
              <a:defRPr sz="3600">
                <a:solidFill>
                  <a:srgbClr val="676559"/>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2" name="Google Shape;22;p7"/>
          <p:cNvPicPr preferRelativeResize="0"/>
          <p:nvPr/>
        </p:nvPicPr>
        <p:blipFill rotWithShape="1">
          <a:blip r:embed="rId3">
            <a:alphaModFix/>
          </a:blip>
          <a:srcRect l="8264" t="37674" r="7129" b="37669"/>
          <a:stretch/>
        </p:blipFill>
        <p:spPr>
          <a:xfrm>
            <a:off x="233775" y="207796"/>
            <a:ext cx="1852666" cy="540048"/>
          </a:xfrm>
          <a:prstGeom prst="rect">
            <a:avLst/>
          </a:prstGeom>
          <a:noFill/>
          <a:ln>
            <a:noFill/>
          </a:ln>
        </p:spPr>
      </p:pic>
      <p:sp>
        <p:nvSpPr>
          <p:cNvPr id="23" name="Google Shape;23;p7"/>
          <p:cNvSpPr txBox="1"/>
          <p:nvPr/>
        </p:nvSpPr>
        <p:spPr>
          <a:xfrm>
            <a:off x="3884257" y="4894868"/>
            <a:ext cx="1330960" cy="21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825" b="0" i="0" u="none" strike="noStrike" cap="none">
                <a:solidFill>
                  <a:srgbClr val="58574B"/>
                </a:solidFill>
                <a:latin typeface="Arial"/>
                <a:ea typeface="Arial"/>
                <a:cs typeface="Arial"/>
                <a:sym typeface="Arial"/>
              </a:rPr>
              <a:t>www.nu.edu.kz</a:t>
            </a:r>
            <a:endParaRPr sz="825" b="0" i="0" u="none" strike="noStrike" cap="none">
              <a:solidFill>
                <a:srgbClr val="58574B"/>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24"/>
        <p:cNvGrpSpPr/>
        <p:nvPr/>
      </p:nvGrpSpPr>
      <p:grpSpPr>
        <a:xfrm>
          <a:off x="0" y="0"/>
          <a:ext cx="0" cy="0"/>
          <a:chOff x="0" y="0"/>
          <a:chExt cx="0" cy="0"/>
        </a:xfrm>
      </p:grpSpPr>
      <p:sp>
        <p:nvSpPr>
          <p:cNvPr id="25" name="Google Shape;25;p8"/>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 name="Google Shape;26;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8" name="Google Shape;28;p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notesSlide" Target="../notesSlides/notesSlide12.xml"/><Relationship Id="rId7"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8.png"/><Relationship Id="rId11" Type="http://schemas.openxmlformats.org/officeDocument/2006/relationships/image" Target="../media/image35.emf"/><Relationship Id="rId5" Type="http://schemas.openxmlformats.org/officeDocument/2006/relationships/image" Target="../media/image37.png"/><Relationship Id="rId10" Type="http://schemas.openxmlformats.org/officeDocument/2006/relationships/package" Target="../embeddings/Microsoft_Word_Document1.docx"/><Relationship Id="rId4" Type="http://schemas.openxmlformats.org/officeDocument/2006/relationships/image" Target="../media/image36.png"/><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43.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package" Target="../embeddings/Microsoft_Word_Document3.docx"/><Relationship Id="rId5" Type="http://schemas.openxmlformats.org/officeDocument/2006/relationships/image" Target="../media/image42.emf"/><Relationship Id="rId4" Type="http://schemas.openxmlformats.org/officeDocument/2006/relationships/package" Target="../embeddings/Microsoft_Word_Document2.docx"/></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7.png"/><Relationship Id="rId7"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jpeg"/></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6.xml"/><Relationship Id="rId3" Type="http://schemas.openxmlformats.org/officeDocument/2006/relationships/notesSlide" Target="../notesSlides/notesSlide18.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8.png"/><Relationship Id="rId11" Type="http://schemas.microsoft.com/office/2007/relationships/diagramDrawing" Target="../diagrams/drawing6.xml"/><Relationship Id="rId5" Type="http://schemas.openxmlformats.org/officeDocument/2006/relationships/image" Target="../media/image67.emf"/><Relationship Id="rId15" Type="http://schemas.openxmlformats.org/officeDocument/2006/relationships/diagramColors" Target="../diagrams/colors6.xml"/><Relationship Id="rId10" Type="http://schemas.openxmlformats.org/officeDocument/2006/relationships/diagramColors" Target="../diagrams/colors6.xml"/><Relationship Id="rId4" Type="http://schemas.openxmlformats.org/officeDocument/2006/relationships/package" Target="../embeddings/Microsoft_Word_Document4.docx"/><Relationship Id="rId9" Type="http://schemas.openxmlformats.org/officeDocument/2006/relationships/diagramQuickStyle" Target="../diagrams/quickStyle6.xml"/><Relationship Id="rId1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ea.or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a:spLocks noGrp="1"/>
          </p:cNvSpPr>
          <p:nvPr>
            <p:ph type="title"/>
          </p:nvPr>
        </p:nvSpPr>
        <p:spPr>
          <a:xfrm>
            <a:off x="-2007752" y="2827595"/>
            <a:ext cx="6390450" cy="631350"/>
          </a:xfrm>
          <a:prstGeom prst="rect">
            <a:avLst/>
          </a:prstGeom>
        </p:spPr>
        <p:txBody>
          <a:bodyPr spcFirstLastPara="1" wrap="square" lIns="68569" tIns="68569" rIns="68569" bIns="68569" anchor="ctr" anchorCtr="0">
            <a:noAutofit/>
          </a:bodyPr>
          <a:lstStyle/>
          <a:p>
            <a:pPr indent="219065">
              <a:lnSpc>
                <a:spcPct val="115000"/>
              </a:lnSpc>
            </a:pPr>
            <a:r>
              <a:rPr lang="en-US" sz="1600" u="sng"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MSc Thesis Title:</a:t>
            </a:r>
            <a:endParaRPr lang="en-US" sz="1600" u="sng" dirty="0">
              <a:solidFill>
                <a:schemeClr val="bg1"/>
              </a:solidFill>
              <a:latin typeface="Times New Roman" panose="02020603050405020304" pitchFamily="18" charset="0"/>
              <a:ea typeface="Times New Roman"/>
              <a:cs typeface="Times New Roman" panose="02020603050405020304" pitchFamily="18" charset="0"/>
              <a:sym typeface="Times New Roman"/>
            </a:endParaRPr>
          </a:p>
        </p:txBody>
      </p:sp>
      <p:sp>
        <p:nvSpPr>
          <p:cNvPr id="5" name="Google Shape;54;p13"/>
          <p:cNvSpPr txBox="1">
            <a:spLocks/>
          </p:cNvSpPr>
          <p:nvPr/>
        </p:nvSpPr>
        <p:spPr>
          <a:xfrm>
            <a:off x="1079405" y="3369736"/>
            <a:ext cx="7182983" cy="631350"/>
          </a:xfrm>
          <a:prstGeom prst="rect">
            <a:avLst/>
          </a:prstGeom>
          <a:no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2400" b="0" i="0" u="none" strike="noStrike" cap="none">
                <a:solidFill>
                  <a:srgbClr val="58574B"/>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9pPr>
          </a:lstStyle>
          <a:p>
            <a:pPr indent="219065">
              <a:lnSpc>
                <a:spcPct val="115000"/>
              </a:lnSpc>
            </a:pPr>
            <a:r>
              <a:rPr lang="en-US" b="1"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SMART HEATING OF RESIDENTIAL SECTOR USING HEATING PANELS</a:t>
            </a:r>
            <a:endParaRPr lang="en-US" b="1" dirty="0">
              <a:solidFill>
                <a:schemeClr val="bg1"/>
              </a:solidFill>
              <a:latin typeface="Times New Roman" panose="02020603050405020304" pitchFamily="18" charset="0"/>
              <a:ea typeface="Times New Roman"/>
              <a:cs typeface="Times New Roman" panose="02020603050405020304" pitchFamily="18" charset="0"/>
              <a:sym typeface="Times New Roman"/>
            </a:endParaRPr>
          </a:p>
        </p:txBody>
      </p:sp>
      <p:sp>
        <p:nvSpPr>
          <p:cNvPr id="6" name="Google Shape;54;p13"/>
          <p:cNvSpPr txBox="1">
            <a:spLocks/>
          </p:cNvSpPr>
          <p:nvPr/>
        </p:nvSpPr>
        <p:spPr>
          <a:xfrm>
            <a:off x="290627" y="4156672"/>
            <a:ext cx="6390450" cy="631350"/>
          </a:xfrm>
          <a:prstGeom prst="rect">
            <a:avLst/>
          </a:prstGeom>
          <a:no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2400" b="0" i="0" u="none" strike="noStrike" cap="none">
                <a:solidFill>
                  <a:srgbClr val="58574B"/>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2700" b="0" i="0" u="none" strike="noStrike" cap="none">
                <a:solidFill>
                  <a:schemeClr val="dk1"/>
                </a:solidFill>
                <a:latin typeface="Arial"/>
                <a:ea typeface="Arial"/>
                <a:cs typeface="Arial"/>
                <a:sym typeface="Arial"/>
              </a:defRPr>
            </a:lvl9pPr>
          </a:lstStyle>
          <a:p>
            <a:pPr indent="219065" algn="l">
              <a:lnSpc>
                <a:spcPct val="115000"/>
              </a:lnSpc>
            </a:pPr>
            <a:r>
              <a:rPr lang="en-US" sz="1600"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Zhanar Rakhimbayeva</a:t>
            </a:r>
          </a:p>
          <a:p>
            <a:pPr indent="219065" algn="l">
              <a:lnSpc>
                <a:spcPct val="115000"/>
              </a:lnSpc>
            </a:pPr>
            <a:r>
              <a:rPr lang="en-US" sz="1600"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2</a:t>
            </a:r>
            <a:r>
              <a:rPr lang="en-US" sz="1600" baseline="30000"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nd</a:t>
            </a:r>
            <a:r>
              <a:rPr lang="en-US" sz="1600"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 year MSc student</a:t>
            </a:r>
          </a:p>
          <a:p>
            <a:pPr indent="219065" algn="l">
              <a:lnSpc>
                <a:spcPct val="115000"/>
              </a:lnSpc>
            </a:pPr>
            <a:r>
              <a:rPr lang="en-US" sz="1600" dirty="0" smtClean="0">
                <a:solidFill>
                  <a:schemeClr val="bg1"/>
                </a:solidFill>
                <a:latin typeface="Times New Roman" panose="02020603050405020304" pitchFamily="18" charset="0"/>
                <a:ea typeface="Times New Roman"/>
                <a:cs typeface="Times New Roman" panose="02020603050405020304" pitchFamily="18" charset="0"/>
                <a:sym typeface="Times New Roman"/>
              </a:rPr>
              <a:t>zhanar.rakhimbayeva@nu.edu.kz</a:t>
            </a:r>
            <a:endParaRPr lang="en-US" sz="1600" dirty="0">
              <a:solidFill>
                <a:schemeClr val="bg1"/>
              </a:solidFill>
              <a:latin typeface="Times New Roman" panose="02020603050405020304" pitchFamily="18" charset="0"/>
              <a:ea typeface="Times New Roman"/>
              <a:cs typeface="Times New Roman" panose="02020603050405020304" pitchFamily="18" charset="0"/>
              <a:sym typeface="Times New Roman"/>
            </a:endParaRPr>
          </a:p>
        </p:txBody>
      </p:sp>
    </p:spTree>
    <p:extLst>
      <p:ext uri="{BB962C8B-B14F-4D97-AF65-F5344CB8AC3E}">
        <p14:creationId xmlns:p14="http://schemas.microsoft.com/office/powerpoint/2010/main" val="14491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10</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Methodology</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Overview</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311700" y="4663217"/>
            <a:ext cx="3902790" cy="246221"/>
          </a:xfrm>
          <a:prstGeom prst="rect">
            <a:avLst/>
          </a:prstGeom>
          <a:noFill/>
        </p:spPr>
        <p:txBody>
          <a:bodyPr wrap="square" rtlCol="0">
            <a:spAutoFit/>
          </a:bodyPr>
          <a:lstStyle/>
          <a:p>
            <a:pPr algn="ct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5: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Methodology of the present CFD numerical analysis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5, 19</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a:p>
        </p:txBody>
      </p:sp>
      <p:pic>
        <p:nvPicPr>
          <p:cNvPr id="75" name="Picture 74"/>
          <p:cNvPicPr>
            <a:picLocks noChangeAspect="1"/>
          </p:cNvPicPr>
          <p:nvPr/>
        </p:nvPicPr>
        <p:blipFill rotWithShape="1">
          <a:blip r:embed="rId3"/>
          <a:srcRect l="3874" t="5848" r="2986"/>
          <a:stretch/>
        </p:blipFill>
        <p:spPr>
          <a:xfrm>
            <a:off x="318577" y="1452186"/>
            <a:ext cx="3625937" cy="3211031"/>
          </a:xfrm>
          <a:prstGeom prst="rect">
            <a:avLst/>
          </a:prstGeom>
        </p:spPr>
      </p:pic>
      <p:sp>
        <p:nvSpPr>
          <p:cNvPr id="81" name="TextBox 80"/>
          <p:cNvSpPr txBox="1"/>
          <p:nvPr/>
        </p:nvSpPr>
        <p:spPr>
          <a:xfrm>
            <a:off x="4214490" y="1452186"/>
            <a:ext cx="4617810" cy="5232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governing equations</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Turbulence models: </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2" name="TextBox 81"/>
              <p:cNvSpPr txBox="1"/>
              <p:nvPr/>
            </p:nvSpPr>
            <p:spPr>
              <a:xfrm>
                <a:off x="4716780" y="1908575"/>
                <a:ext cx="3238500" cy="738664"/>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The Standard </a:t>
                </a:r>
                <a14:m>
                  <m:oMath xmlns:m="http://schemas.openxmlformats.org/officeDocument/2006/math">
                    <m:r>
                      <a:rPr lang="en-US" b="0" i="1" smtClean="0">
                        <a:latin typeface="Cambria Math" panose="02040503050406030204" pitchFamily="18" charset="0"/>
                      </a:rPr>
                      <m:t>𝑘</m:t>
                    </m:r>
                  </m:oMath>
                </a14:m>
                <a:r>
                  <a:rPr lang="en-US" dirty="0" smtClean="0">
                    <a:latin typeface="Times New Roman" panose="02020603050405020304" pitchFamily="18" charset="0"/>
                    <a:cs typeface="Times New Roman" panose="02020603050405020304" pitchFamily="18" charset="0"/>
                  </a:rPr>
                  <a:t>-</a:t>
                </a:r>
                <a14:m>
                  <m:oMath xmlns:m="http://schemas.openxmlformats.org/officeDocument/2006/math">
                    <m:r>
                      <a:rPr lang="en-US" i="1" dirty="0" smtClean="0">
                        <a:latin typeface="Cambria Math" panose="02040503050406030204" pitchFamily="18" charset="0"/>
                        <a:ea typeface="Cambria Math" panose="02040503050406030204" pitchFamily="18" charset="0"/>
                      </a:rPr>
                      <m:t>𝜀</m:t>
                    </m:r>
                    <m:r>
                      <a:rPr lang="en-US" b="0" i="1" dirty="0" smtClean="0">
                        <a:latin typeface="Cambria Math" panose="02040503050406030204" pitchFamily="18" charset="0"/>
                        <a:ea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model</a:t>
                </a: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The Standard </a:t>
                </a:r>
                <a14:m>
                  <m:oMath xmlns:m="http://schemas.openxmlformats.org/officeDocument/2006/math">
                    <m:r>
                      <a:rPr lang="en-US" i="1">
                        <a:latin typeface="Cambria Math" panose="02040503050406030204" pitchFamily="18" charset="0"/>
                      </a:rPr>
                      <m:t>𝑘</m:t>
                    </m:r>
                  </m:oMath>
                </a14:m>
                <a:r>
                  <a:rPr lang="en-US" dirty="0">
                    <a:latin typeface="Times New Roman" panose="02020603050405020304" pitchFamily="18" charset="0"/>
                    <a:cs typeface="Times New Roman" panose="02020603050405020304" pitchFamily="18" charset="0"/>
                  </a:rPr>
                  <a:t>-</a:t>
                </a:r>
                <a14:m>
                  <m:oMath xmlns:m="http://schemas.openxmlformats.org/officeDocument/2006/math">
                    <m:r>
                      <a:rPr lang="en-US" i="1" dirty="0" smtClean="0">
                        <a:latin typeface="Cambria Math" panose="02040503050406030204" pitchFamily="18" charset="0"/>
                        <a:ea typeface="Cambria Math" panose="02040503050406030204" pitchFamily="18" charset="0"/>
                      </a:rPr>
                      <m:t>𝜔</m:t>
                    </m:r>
                    <m:r>
                      <a:rPr lang="en-US" i="1" dirty="0">
                        <a:latin typeface="Cambria Math" panose="02040503050406030204" pitchFamily="18" charset="0"/>
                        <a:ea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model</a:t>
                </a:r>
              </a:p>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The Shear Stress Transport (</a:t>
                </a:r>
                <a14:m>
                  <m:oMath xmlns:m="http://schemas.openxmlformats.org/officeDocument/2006/math">
                    <m:r>
                      <a:rPr lang="en-US" i="1" dirty="0" smtClean="0">
                        <a:latin typeface="Cambria Math" panose="02040503050406030204" pitchFamily="18" charset="0"/>
                      </a:rPr>
                      <m:t>𝑆𝑆𝑇</m:t>
                    </m:r>
                  </m:oMath>
                </a14:m>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mc:Choice>
        <mc:Fallback xmlns="">
          <p:sp>
            <p:nvSpPr>
              <p:cNvPr id="82" name="TextBox 81"/>
              <p:cNvSpPr txBox="1">
                <a:spLocks noRot="1" noChangeAspect="1" noMove="1" noResize="1" noEditPoints="1" noAdjustHandles="1" noChangeArrowheads="1" noChangeShapeType="1" noTextEdit="1"/>
              </p:cNvSpPr>
              <p:nvPr/>
            </p:nvSpPr>
            <p:spPr>
              <a:xfrm>
                <a:off x="4716780" y="1908575"/>
                <a:ext cx="3238500" cy="738664"/>
              </a:xfrm>
              <a:prstGeom prst="rect">
                <a:avLst/>
              </a:prstGeom>
              <a:blipFill rotWithShape="0">
                <a:blip r:embed="rId4"/>
                <a:stretch>
                  <a:fillRect l="-377" t="-1653" b="-8264"/>
                </a:stretch>
              </a:blipFill>
            </p:spPr>
            <p:txBody>
              <a:bodyPr/>
              <a:lstStyle/>
              <a:p>
                <a:r>
                  <a:rPr lang="en-US">
                    <a:noFill/>
                  </a:rPr>
                  <a:t> </a:t>
                </a:r>
              </a:p>
            </p:txBody>
          </p:sp>
        </mc:Fallback>
      </mc:AlternateContent>
      <p:sp>
        <p:nvSpPr>
          <p:cNvPr id="83" name="TextBox 82"/>
          <p:cNvSpPr txBox="1"/>
          <p:nvPr/>
        </p:nvSpPr>
        <p:spPr>
          <a:xfrm>
            <a:off x="4214490" y="3216841"/>
            <a:ext cx="4617810" cy="307777"/>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Thermal Comfort:</a:t>
            </a:r>
          </a:p>
        </p:txBody>
      </p:sp>
      <p:sp>
        <p:nvSpPr>
          <p:cNvPr id="84" name="TextBox 83"/>
          <p:cNvSpPr txBox="1"/>
          <p:nvPr/>
        </p:nvSpPr>
        <p:spPr>
          <a:xfrm>
            <a:off x="4716780" y="3438661"/>
            <a:ext cx="3238500" cy="523220"/>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ISO 7730 International Standard</a:t>
            </a:r>
          </a:p>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ASHRAE Standard 55-2017</a:t>
            </a:r>
            <a:endParaRPr lang="en-US" dirty="0">
              <a:latin typeface="Times New Roman" panose="02020603050405020304" pitchFamily="18" charset="0"/>
              <a:cs typeface="Times New Roman" panose="02020603050405020304" pitchFamily="18" charset="0"/>
            </a:endParaRPr>
          </a:p>
        </p:txBody>
      </p:sp>
      <p:sp>
        <p:nvSpPr>
          <p:cNvPr id="85" name="TextBox 84"/>
          <p:cNvSpPr txBox="1"/>
          <p:nvPr/>
        </p:nvSpPr>
        <p:spPr>
          <a:xfrm>
            <a:off x="4214490" y="2550602"/>
            <a:ext cx="4617810" cy="307777"/>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Radiation models: </a:t>
            </a:r>
            <a:endParaRPr lang="en-US" dirty="0">
              <a:latin typeface="Times New Roman" panose="02020603050405020304" pitchFamily="18" charset="0"/>
              <a:cs typeface="Times New Roman" panose="02020603050405020304" pitchFamily="18" charset="0"/>
            </a:endParaRPr>
          </a:p>
        </p:txBody>
      </p:sp>
      <p:sp>
        <p:nvSpPr>
          <p:cNvPr id="86" name="TextBox 85"/>
          <p:cNvSpPr txBox="1"/>
          <p:nvPr/>
        </p:nvSpPr>
        <p:spPr>
          <a:xfrm>
            <a:off x="4716780" y="2771309"/>
            <a:ext cx="3238500" cy="523220"/>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Discrete Transfer</a:t>
            </a:r>
          </a:p>
          <a:p>
            <a:pPr marL="285750" indent="-285750">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Monte Carlo</a:t>
            </a:r>
            <a:endParaRPr lang="en-US" dirty="0">
              <a:latin typeface="Times New Roman" panose="02020603050405020304" pitchFamily="18" charset="0"/>
              <a:cs typeface="Times New Roman" panose="02020603050405020304" pitchFamily="18" charset="0"/>
            </a:endParaRPr>
          </a:p>
        </p:txBody>
      </p:sp>
      <p:sp>
        <p:nvSpPr>
          <p:cNvPr id="87" name="TextBox 86"/>
          <p:cNvSpPr txBox="1"/>
          <p:nvPr/>
        </p:nvSpPr>
        <p:spPr>
          <a:xfrm>
            <a:off x="4375833" y="4128820"/>
            <a:ext cx="1669172" cy="523220"/>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Acceptable range for thermal comfort</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8" name="TextBox 87"/>
              <p:cNvSpPr txBox="1"/>
              <p:nvPr/>
            </p:nvSpPr>
            <p:spPr>
              <a:xfrm>
                <a:off x="6088534" y="3961881"/>
                <a:ext cx="2583180" cy="340519"/>
              </a:xfrm>
              <a:prstGeom prst="roundRect">
                <a:avLst/>
              </a:prstGeom>
              <a:ln w="3175"/>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latin typeface="Times New Roman" panose="02020603050405020304" pitchFamily="18" charset="0"/>
                    <a:cs typeface="Times New Roman" panose="02020603050405020304" pitchFamily="18" charset="0"/>
                  </a:rPr>
                  <a:t>PMV: </a:t>
                </a:r>
                <a14:m>
                  <m:oMath xmlns:m="http://schemas.openxmlformats.org/officeDocument/2006/math">
                    <m:r>
                      <a:rPr lang="en-US" b="0" i="1" smtClean="0">
                        <a:latin typeface="Cambria Math" panose="02040503050406030204" pitchFamily="18" charset="0"/>
                      </a:rPr>
                      <m:t>−0.5&lt;</m:t>
                    </m:r>
                    <m:r>
                      <a:rPr lang="en-US" b="0" i="1" smtClean="0">
                        <a:latin typeface="Cambria Math" panose="02040503050406030204" pitchFamily="18" charset="0"/>
                      </a:rPr>
                      <m:t>𝑋</m:t>
                    </m:r>
                    <m:r>
                      <a:rPr lang="en-US" b="0" i="1" smtClean="0">
                        <a:latin typeface="Cambria Math" panose="02040503050406030204" pitchFamily="18" charset="0"/>
                      </a:rPr>
                      <m:t>&lt;0.5</m:t>
                    </m:r>
                  </m:oMath>
                </a14:m>
                <a:endParaRPr lang="en-US" dirty="0">
                  <a:latin typeface="Times New Roman" panose="02020603050405020304" pitchFamily="18" charset="0"/>
                  <a:cs typeface="Times New Roman" panose="02020603050405020304" pitchFamily="18" charset="0"/>
                </a:endParaRPr>
              </a:p>
            </p:txBody>
          </p:sp>
        </mc:Choice>
        <mc:Fallback xmlns="">
          <p:sp>
            <p:nvSpPr>
              <p:cNvPr id="88" name="TextBox 87"/>
              <p:cNvSpPr txBox="1">
                <a:spLocks noRot="1" noChangeAspect="1" noMove="1" noResize="1" noEditPoints="1" noAdjustHandles="1" noChangeArrowheads="1" noChangeShapeType="1" noTextEdit="1"/>
              </p:cNvSpPr>
              <p:nvPr/>
            </p:nvSpPr>
            <p:spPr>
              <a:xfrm>
                <a:off x="6088534" y="3961881"/>
                <a:ext cx="2583180" cy="340519"/>
              </a:xfrm>
              <a:prstGeom prst="roundRect">
                <a:avLst/>
              </a:prstGeom>
              <a:blipFill rotWithShape="0">
                <a:blip r:embed="rId5"/>
                <a:stretch>
                  <a:fillRect/>
                </a:stretch>
              </a:blipFill>
              <a:ln w="3175"/>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9" name="TextBox 88"/>
              <p:cNvSpPr txBox="1"/>
              <p:nvPr/>
            </p:nvSpPr>
            <p:spPr>
              <a:xfrm>
                <a:off x="6088534" y="4430863"/>
                <a:ext cx="2583180" cy="340519"/>
              </a:xfrm>
              <a:prstGeom prst="roundRect">
                <a:avLst/>
              </a:prstGeom>
              <a:ln w="3175"/>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latin typeface="Times New Roman" panose="02020603050405020304" pitchFamily="18" charset="0"/>
                    <a:cs typeface="Times New Roman" panose="02020603050405020304" pitchFamily="18" charset="0"/>
                  </a:rPr>
                  <a:t>PPD: </a:t>
                </a:r>
                <a14:m>
                  <m:oMath xmlns:m="http://schemas.openxmlformats.org/officeDocument/2006/math">
                    <m:r>
                      <a:rPr lang="en-US" b="0" i="1" smtClean="0">
                        <a:latin typeface="Cambria Math" panose="02040503050406030204" pitchFamily="18" charset="0"/>
                      </a:rPr>
                      <m:t>𝑋</m:t>
                    </m:r>
                    <m:r>
                      <a:rPr lang="en-US" b="0" i="1" smtClean="0">
                        <a:latin typeface="Cambria Math" panose="02040503050406030204" pitchFamily="18" charset="0"/>
                      </a:rPr>
                      <m:t>&lt;10%</m:t>
                    </m:r>
                  </m:oMath>
                </a14:m>
                <a:endParaRPr lang="en-US" dirty="0">
                  <a:latin typeface="Times New Roman" panose="02020603050405020304" pitchFamily="18" charset="0"/>
                  <a:cs typeface="Times New Roman" panose="02020603050405020304" pitchFamily="18" charset="0"/>
                </a:endParaRPr>
              </a:p>
            </p:txBody>
          </p:sp>
        </mc:Choice>
        <mc:Fallback xmlns="">
          <p:sp>
            <p:nvSpPr>
              <p:cNvPr id="89" name="TextBox 88"/>
              <p:cNvSpPr txBox="1">
                <a:spLocks noRot="1" noChangeAspect="1" noMove="1" noResize="1" noEditPoints="1" noAdjustHandles="1" noChangeArrowheads="1" noChangeShapeType="1" noTextEdit="1"/>
              </p:cNvSpPr>
              <p:nvPr/>
            </p:nvSpPr>
            <p:spPr>
              <a:xfrm>
                <a:off x="6088534" y="4430863"/>
                <a:ext cx="2583180" cy="340519"/>
              </a:xfrm>
              <a:prstGeom prst="roundRect">
                <a:avLst/>
              </a:prstGeom>
              <a:blipFill rotWithShape="0">
                <a:blip r:embed="rId6"/>
                <a:stretch>
                  <a:fillRect/>
                </a:stretch>
              </a:blipFill>
              <a:ln w="3175"/>
            </p:spPr>
            <p:txBody>
              <a:bodyPr/>
              <a:lstStyle/>
              <a:p>
                <a:r>
                  <a:rPr lang="en-US">
                    <a:noFill/>
                  </a:rPr>
                  <a:t> </a:t>
                </a:r>
              </a:p>
            </p:txBody>
          </p:sp>
        </mc:Fallback>
      </mc:AlternateContent>
      <p:sp>
        <p:nvSpPr>
          <p:cNvPr id="90" name="Left Brace 89"/>
          <p:cNvSpPr/>
          <p:nvPr/>
        </p:nvSpPr>
        <p:spPr>
          <a:xfrm>
            <a:off x="5940023" y="4128820"/>
            <a:ext cx="145574" cy="54064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Right Brace 90"/>
          <p:cNvSpPr/>
          <p:nvPr/>
        </p:nvSpPr>
        <p:spPr>
          <a:xfrm>
            <a:off x="7505700" y="3564905"/>
            <a:ext cx="213360" cy="297551"/>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le 91"/>
          <p:cNvSpPr/>
          <p:nvPr/>
        </p:nvSpPr>
        <p:spPr>
          <a:xfrm>
            <a:off x="7726050" y="3433574"/>
            <a:ext cx="844898" cy="449505"/>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b="1" dirty="0" smtClean="0">
                <a:latin typeface="Times New Roman" panose="02020603050405020304" pitchFamily="18" charset="0"/>
                <a:cs typeface="Times New Roman" panose="02020603050405020304" pitchFamily="18" charset="0"/>
              </a:rPr>
              <a:t>PMV &amp; PPD</a:t>
            </a:r>
            <a:endParaRPr lang="en-US" sz="1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681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11</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Methodology</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Computational Thermal Manikin (CTM)</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1329894" y="1526735"/>
            <a:ext cx="2575213" cy="155334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435454" y="3242859"/>
            <a:ext cx="2163368" cy="1630801"/>
          </a:xfrm>
          <a:prstGeom prst="rect">
            <a:avLst/>
          </a:prstGeom>
        </p:spPr>
      </p:pic>
      <p:pic>
        <p:nvPicPr>
          <p:cNvPr id="10" name="Picture 9"/>
          <p:cNvPicPr/>
          <p:nvPr/>
        </p:nvPicPr>
        <p:blipFill>
          <a:blip r:embed="rId5" cstate="print">
            <a:extLst>
              <a:ext uri="{28A0092B-C50C-407E-A947-70E740481C1C}">
                <a14:useLocalDpi xmlns:a14="http://schemas.microsoft.com/office/drawing/2010/main" val="0"/>
              </a:ext>
            </a:extLst>
          </a:blip>
          <a:stretch>
            <a:fillRect/>
          </a:stretch>
        </p:blipFill>
        <p:spPr>
          <a:xfrm>
            <a:off x="2653821" y="3242859"/>
            <a:ext cx="2248187" cy="1664208"/>
          </a:xfrm>
          <a:prstGeom prst="rect">
            <a:avLst/>
          </a:prstGeom>
        </p:spPr>
      </p:pic>
      <p:sp>
        <p:nvSpPr>
          <p:cNvPr id="11" name="TextBox 10"/>
          <p:cNvSpPr txBox="1"/>
          <p:nvPr/>
        </p:nvSpPr>
        <p:spPr>
          <a:xfrm>
            <a:off x="692993" y="4810596"/>
            <a:ext cx="3921655"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6: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A geometry of CTM: a) simplified model; b) body parts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21</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a:p>
        </p:txBody>
      </p:sp>
      <p:sp>
        <p:nvSpPr>
          <p:cNvPr id="12" name="Rectangle 11"/>
          <p:cNvSpPr/>
          <p:nvPr/>
        </p:nvSpPr>
        <p:spPr>
          <a:xfrm>
            <a:off x="1361991" y="4491721"/>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sp>
        <p:nvSpPr>
          <p:cNvPr id="13" name="Rectangle 12"/>
          <p:cNvSpPr/>
          <p:nvPr/>
        </p:nvSpPr>
        <p:spPr>
          <a:xfrm>
            <a:off x="3749960" y="4491721"/>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b)</a:t>
            </a:r>
          </a:p>
        </p:txBody>
      </p:sp>
      <mc:AlternateContent xmlns:mc="http://schemas.openxmlformats.org/markup-compatibility/2006">
        <mc:Choice xmlns:a14="http://schemas.microsoft.com/office/drawing/2010/main" Requires="a14">
          <p:sp>
            <p:nvSpPr>
              <p:cNvPr id="14" name="TextBox 13"/>
              <p:cNvSpPr txBox="1"/>
              <p:nvPr/>
            </p:nvSpPr>
            <p:spPr>
              <a:xfrm>
                <a:off x="4897690" y="3539955"/>
                <a:ext cx="3930292" cy="1200329"/>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CTM model by </a:t>
                </a:r>
                <a:r>
                  <a:rPr lang="en-US" sz="1600" dirty="0" err="1" smtClean="0">
                    <a:latin typeface="Times New Roman" panose="02020603050405020304" pitchFamily="18" charset="0"/>
                    <a:ea typeface="Calibri" panose="020F0502020204030204" pitchFamily="34" charset="0"/>
                    <a:cs typeface="Times New Roman" panose="02020603050405020304" pitchFamily="18" charset="0"/>
                  </a:rPr>
                  <a:t>Sørensen</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smtClean="0">
                    <a:latin typeface="Times New Roman" panose="02020603050405020304" pitchFamily="18" charset="0"/>
                    <a:ea typeface="Calibri" panose="020F0502020204030204" pitchFamily="34" charset="0"/>
                    <a:cs typeface="Times New Roman" panose="02020603050405020304" pitchFamily="18" charset="0"/>
                  </a:rPr>
                  <a:t>and Voigt</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21</a:t>
                </a:r>
                <a:r>
                  <a:rPr lang="en-US"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ANSYS </a:t>
                </a:r>
                <a:r>
                  <a:rPr lang="en-US" dirty="0" err="1">
                    <a:latin typeface="Times New Roman" panose="02020603050405020304" pitchFamily="18" charset="0"/>
                    <a:cs typeface="Times New Roman" panose="02020603050405020304" pitchFamily="18" charset="0"/>
                  </a:rPr>
                  <a:t>DesignModeler</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software</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onstructed </a:t>
                </a:r>
                <a:r>
                  <a:rPr lang="en-US" dirty="0">
                    <a:latin typeface="Times New Roman" panose="02020603050405020304" pitchFamily="18" charset="0"/>
                    <a:cs typeface="Times New Roman" panose="02020603050405020304" pitchFamily="18" charset="0"/>
                  </a:rPr>
                  <a:t>mainly </a:t>
                </a:r>
                <a:r>
                  <a:rPr lang="en-US" dirty="0" smtClean="0">
                    <a:latin typeface="Times New Roman" panose="02020603050405020304" pitchFamily="18" charset="0"/>
                    <a:cs typeface="Times New Roman" panose="02020603050405020304" pitchFamily="18" charset="0"/>
                  </a:rPr>
                  <a:t>with cylindrical </a:t>
                </a:r>
                <a:r>
                  <a:rPr lang="en-US" dirty="0">
                    <a:latin typeface="Times New Roman" panose="02020603050405020304" pitchFamily="18" charset="0"/>
                    <a:cs typeface="Times New Roman" panose="02020603050405020304" pitchFamily="18" charset="0"/>
                  </a:rPr>
                  <a:t>and elliptical shapes </a:t>
                </a:r>
                <a:endParaRPr lang="en-US"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whole body area deviation by </a:t>
                </a:r>
                <a14:m>
                  <m:oMath xmlns:m="http://schemas.openxmlformats.org/officeDocument/2006/math">
                    <m:r>
                      <a:rPr lang="en-US">
                        <a:latin typeface="Cambria Math" panose="02040503050406030204" pitchFamily="18" charset="0"/>
                        <a:ea typeface="Calibri" panose="020F0502020204030204" pitchFamily="34" charset="0"/>
                        <a:cs typeface="Times New Roman" panose="02020603050405020304" pitchFamily="18" charset="0"/>
                      </a:rPr>
                      <m:t>0.16 </m:t>
                    </m:r>
                    <m:sSup>
                      <m:sSupPr>
                        <m:ctrlPr>
                          <a:rPr lang="en-US"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i="1">
                            <a:effectLst/>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dirty="0">
                  <a:latin typeface="Times New Roman" panose="02020603050405020304" pitchFamily="18" charset="0"/>
                  <a:cs typeface="Times New Roman" panose="02020603050405020304" pitchFamily="18" charset="0"/>
                </a:endParaRPr>
              </a:p>
            </p:txBody>
          </p:sp>
        </mc:Choice>
        <mc:Fallback>
          <p:sp>
            <p:nvSpPr>
              <p:cNvPr id="14" name="TextBox 13"/>
              <p:cNvSpPr txBox="1">
                <a:spLocks noRot="1" noChangeAspect="1" noMove="1" noResize="1" noEditPoints="1" noAdjustHandles="1" noChangeArrowheads="1" noChangeShapeType="1" noTextEdit="1"/>
              </p:cNvSpPr>
              <p:nvPr/>
            </p:nvSpPr>
            <p:spPr>
              <a:xfrm>
                <a:off x="4897690" y="3539955"/>
                <a:ext cx="3930292" cy="1200329"/>
              </a:xfrm>
              <a:prstGeom prst="rect">
                <a:avLst/>
              </a:prstGeom>
              <a:blipFill rotWithShape="0">
                <a:blip r:embed="rId6"/>
                <a:stretch>
                  <a:fillRect l="-155" t="-1523" r="-465" b="-4061"/>
                </a:stretch>
              </a:blipFill>
            </p:spPr>
            <p:txBody>
              <a:bodyPr/>
              <a:lstStyle/>
              <a:p>
                <a:r>
                  <a:rPr lang="en-US">
                    <a:noFill/>
                  </a:rPr>
                  <a:t> </a:t>
                </a:r>
              </a:p>
            </p:txBody>
          </p:sp>
        </mc:Fallback>
      </mc:AlternateContent>
      <p:sp>
        <p:nvSpPr>
          <p:cNvPr id="15" name="TextBox 14"/>
          <p:cNvSpPr txBox="1"/>
          <p:nvPr/>
        </p:nvSpPr>
        <p:spPr>
          <a:xfrm>
            <a:off x="4897690" y="1526735"/>
            <a:ext cx="3930293" cy="523220"/>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Times New Roman" panose="02020603050405020304" pitchFamily="18" charset="0"/>
                <a:ea typeface="Calibri" panose="020F0502020204030204" pitchFamily="34" charset="0"/>
              </a:rPr>
              <a:t>Computational Thermal Manikin (</a:t>
            </a:r>
            <a:r>
              <a:rPr lang="en-US" dirty="0" smtClean="0">
                <a:latin typeface="Times New Roman" panose="02020603050405020304" pitchFamily="18" charset="0"/>
                <a:ea typeface="Calibri" panose="020F0502020204030204" pitchFamily="34" charset="0"/>
              </a:rPr>
              <a:t>CTM) – a real </a:t>
            </a:r>
            <a:r>
              <a:rPr lang="en-US" dirty="0">
                <a:latin typeface="Times New Roman" panose="02020603050405020304" pitchFamily="18" charset="0"/>
                <a:ea typeface="Calibri" panose="020F0502020204030204" pitchFamily="34" charset="0"/>
              </a:rPr>
              <a:t>human body </a:t>
            </a:r>
            <a:r>
              <a:rPr lang="en-US" dirty="0" smtClean="0">
                <a:latin typeface="Times New Roman" panose="02020603050405020304" pitchFamily="18" charset="0"/>
                <a:ea typeface="Calibri" panose="020F0502020204030204" pitchFamily="34" charset="0"/>
              </a:rPr>
              <a:t>model:</a:t>
            </a:r>
          </a:p>
        </p:txBody>
      </p:sp>
      <p:sp>
        <p:nvSpPr>
          <p:cNvPr id="16" name="TextBox 15"/>
          <p:cNvSpPr txBox="1"/>
          <p:nvPr/>
        </p:nvSpPr>
        <p:spPr>
          <a:xfrm>
            <a:off x="5574823" y="1965871"/>
            <a:ext cx="3253159" cy="738664"/>
          </a:xfrm>
          <a:prstGeom prst="rect">
            <a:avLst/>
          </a:prstGeom>
          <a:noFill/>
        </p:spPr>
        <p:txBody>
          <a:bodyPr wrap="square" rtlCol="0">
            <a:spAutoFit/>
          </a:bodyPr>
          <a:lstStyle/>
          <a:p>
            <a:pPr marL="285750" indent="-285750">
              <a:buFont typeface="Wingdings" panose="05000000000000000000" pitchFamily="2" charset="2"/>
              <a:buChar char="§"/>
            </a:pPr>
            <a:r>
              <a:rPr lang="en-US" dirty="0">
                <a:latin typeface="Times New Roman" panose="02020603050405020304" pitchFamily="18" charset="0"/>
                <a:ea typeface="Calibri" panose="020F0502020204030204" pitchFamily="34" charset="0"/>
              </a:rPr>
              <a:t>t</a:t>
            </a:r>
            <a:r>
              <a:rPr lang="en-US" dirty="0" smtClean="0">
                <a:latin typeface="Times New Roman" panose="02020603050405020304" pitchFamily="18" charset="0"/>
                <a:ea typeface="Calibri" panose="020F0502020204030204" pitchFamily="34" charset="0"/>
              </a:rPr>
              <a:t>o analyze </a:t>
            </a:r>
            <a:r>
              <a:rPr lang="en-US" dirty="0">
                <a:latin typeface="Times New Roman" panose="02020603050405020304" pitchFamily="18" charset="0"/>
                <a:ea typeface="Calibri" panose="020F0502020204030204" pitchFamily="34" charset="0"/>
              </a:rPr>
              <a:t>heat loss </a:t>
            </a:r>
          </a:p>
          <a:p>
            <a:pPr marL="285750" indent="-285750">
              <a:buFont typeface="Wingdings" panose="05000000000000000000" pitchFamily="2" charset="2"/>
              <a:buChar char="§"/>
            </a:pPr>
            <a:r>
              <a:rPr lang="en-US" dirty="0">
                <a:latin typeface="Times New Roman" panose="02020603050405020304" pitchFamily="18" charset="0"/>
                <a:ea typeface="Calibri" panose="020F0502020204030204" pitchFamily="34" charset="0"/>
              </a:rPr>
              <a:t>t</a:t>
            </a:r>
            <a:r>
              <a:rPr lang="en-US" dirty="0" smtClean="0">
                <a:latin typeface="Times New Roman" panose="02020603050405020304" pitchFamily="18" charset="0"/>
                <a:ea typeface="Calibri" panose="020F0502020204030204" pitchFamily="34" charset="0"/>
              </a:rPr>
              <a:t>o assess </a:t>
            </a:r>
            <a:r>
              <a:rPr lang="en-US" dirty="0">
                <a:latin typeface="Times New Roman" panose="02020603050405020304" pitchFamily="18" charset="0"/>
                <a:ea typeface="Calibri" panose="020F0502020204030204" pitchFamily="34" charset="0"/>
              </a:rPr>
              <a:t>the thermal comfort</a:t>
            </a:r>
          </a:p>
          <a:p>
            <a:endParaRPr lang="en-US" dirty="0"/>
          </a:p>
        </p:txBody>
      </p:sp>
      <p:sp>
        <p:nvSpPr>
          <p:cNvPr id="20" name="TextBox 19"/>
          <p:cNvSpPr txBox="1"/>
          <p:nvPr/>
        </p:nvSpPr>
        <p:spPr>
          <a:xfrm>
            <a:off x="4897689" y="2404654"/>
            <a:ext cx="3930293" cy="523220"/>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latin typeface="Times New Roman" panose="02020603050405020304" pitchFamily="18" charset="0"/>
                <a:ea typeface="Calibri" panose="020F0502020204030204" pitchFamily="34" charset="0"/>
              </a:rPr>
              <a:t>Miyanaga</a:t>
            </a:r>
            <a:r>
              <a:rPr lang="en-US" dirty="0">
                <a:latin typeface="Times New Roman" panose="02020603050405020304" pitchFamily="18" charset="0"/>
                <a:ea typeface="Calibri" panose="020F0502020204030204" pitchFamily="34" charset="0"/>
              </a:rPr>
              <a:t> et al. </a:t>
            </a:r>
            <a:r>
              <a:rPr lang="en-US" dirty="0" smtClean="0">
                <a:latin typeface="Times New Roman" panose="02020603050405020304" pitchFamily="18" charset="0"/>
                <a:ea typeface="Calibri" panose="020F0502020204030204" pitchFamily="34" charset="0"/>
              </a:rPr>
              <a:t>[</a:t>
            </a:r>
            <a:r>
              <a:rPr lang="en-US" dirty="0" smtClean="0">
                <a:latin typeface="Times New Roman" panose="02020603050405020304" pitchFamily="18" charset="0"/>
                <a:ea typeface="Calibri" panose="020F0502020204030204" pitchFamily="34" charset="0"/>
              </a:rPr>
              <a:t>20</a:t>
            </a:r>
            <a:r>
              <a:rPr lang="en-US" dirty="0" smtClean="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conducted a comprehensive study on a simplified CTM </a:t>
            </a:r>
            <a:endParaRPr lang="en-US" dirty="0" smtClean="0">
              <a:latin typeface="Times New Roman" panose="02020603050405020304" pitchFamily="18" charset="0"/>
              <a:ea typeface="Calibri" panose="020F0502020204030204" pitchFamily="34" charset="0"/>
            </a:endParaRPr>
          </a:p>
        </p:txBody>
      </p:sp>
      <p:sp>
        <p:nvSpPr>
          <p:cNvPr id="21" name="TextBox 20"/>
          <p:cNvSpPr txBox="1"/>
          <p:nvPr/>
        </p:nvSpPr>
        <p:spPr>
          <a:xfrm>
            <a:off x="5574823" y="2836523"/>
            <a:ext cx="3253160" cy="523220"/>
          </a:xfrm>
          <a:prstGeom prst="rect">
            <a:avLst/>
          </a:prstGeom>
          <a:noFill/>
        </p:spPr>
        <p:txBody>
          <a:bodyPr wrap="square" rtlCol="0">
            <a:spAutoFit/>
          </a:bodyPr>
          <a:lstStyle/>
          <a:p>
            <a:pPr marL="285750" indent="-285750" algn="just">
              <a:buFont typeface="Wingdings" panose="05000000000000000000" pitchFamily="2" charset="2"/>
              <a:buChar char="§"/>
            </a:pPr>
            <a:r>
              <a:rPr lang="en-US" dirty="0" smtClean="0">
                <a:latin typeface="Times New Roman" panose="02020603050405020304" pitchFamily="18" charset="0"/>
                <a:ea typeface="Calibri" panose="020F0502020204030204" pitchFamily="34" charset="0"/>
              </a:rPr>
              <a:t>validation </a:t>
            </a:r>
            <a:r>
              <a:rPr lang="en-US" dirty="0">
                <a:latin typeface="Times New Roman" panose="02020603050405020304" pitchFamily="18" charset="0"/>
                <a:ea typeface="Calibri" panose="020F0502020204030204" pitchFamily="34" charset="0"/>
              </a:rPr>
              <a:t>of the geometry with experimental data</a:t>
            </a:r>
            <a:endParaRPr lang="en-US" dirty="0"/>
          </a:p>
        </p:txBody>
      </p:sp>
      <p:sp>
        <p:nvSpPr>
          <p:cNvPr id="22" name="TextBox 21"/>
          <p:cNvSpPr txBox="1"/>
          <p:nvPr/>
        </p:nvSpPr>
        <p:spPr>
          <a:xfrm>
            <a:off x="435454" y="3065287"/>
            <a:ext cx="5303264"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3</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The simplification of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complicated model with same dimensions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20</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a:p>
        </p:txBody>
      </p:sp>
    </p:spTree>
    <p:extLst>
      <p:ext uri="{BB962C8B-B14F-4D97-AF65-F5344CB8AC3E}">
        <p14:creationId xmlns:p14="http://schemas.microsoft.com/office/powerpoint/2010/main" val="872481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12</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Methodology</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Geometry of the CFD domain</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19" name="Picture 18"/>
          <p:cNvPicPr/>
          <p:nvPr/>
        </p:nvPicPr>
        <p:blipFill rotWithShape="1">
          <a:blip r:embed="rId3" cstate="print">
            <a:extLst>
              <a:ext uri="{28A0092B-C50C-407E-A947-70E740481C1C}">
                <a14:useLocalDpi xmlns:a14="http://schemas.microsoft.com/office/drawing/2010/main" val="0"/>
              </a:ext>
            </a:extLst>
          </a:blip>
          <a:srcRect l="3179" t="3395" r="3989" b="1632"/>
          <a:stretch/>
        </p:blipFill>
        <p:spPr bwMode="auto">
          <a:xfrm>
            <a:off x="1213506" y="1485483"/>
            <a:ext cx="1688980" cy="1629738"/>
          </a:xfrm>
          <a:prstGeom prst="rect">
            <a:avLst/>
          </a:prstGeom>
          <a:ln>
            <a:noFill/>
          </a:ln>
          <a:extLst>
            <a:ext uri="{53640926-AAD7-44D8-BBD7-CCE9431645EC}">
              <a14:shadowObscured xmlns:a14="http://schemas.microsoft.com/office/drawing/2010/main"/>
            </a:ext>
          </a:extLst>
        </p:spPr>
      </p:pic>
      <p:pic>
        <p:nvPicPr>
          <p:cNvPr id="23" name="Picture 22"/>
          <p:cNvPicPr/>
          <p:nvPr/>
        </p:nvPicPr>
        <p:blipFill rotWithShape="1">
          <a:blip r:embed="rId4" cstate="print">
            <a:extLst>
              <a:ext uri="{28A0092B-C50C-407E-A947-70E740481C1C}">
                <a14:useLocalDpi xmlns:a14="http://schemas.microsoft.com/office/drawing/2010/main" val="0"/>
              </a:ext>
            </a:extLst>
          </a:blip>
          <a:srcRect l="4322" t="2930" r="5110" b="1992"/>
          <a:stretch/>
        </p:blipFill>
        <p:spPr bwMode="auto">
          <a:xfrm>
            <a:off x="311700" y="3194445"/>
            <a:ext cx="1668354" cy="1363806"/>
          </a:xfrm>
          <a:prstGeom prst="rect">
            <a:avLst/>
          </a:prstGeom>
          <a:ln>
            <a:noFill/>
          </a:ln>
          <a:extLst>
            <a:ext uri="{53640926-AAD7-44D8-BBD7-CCE9431645EC}">
              <a14:shadowObscured xmlns:a14="http://schemas.microsoft.com/office/drawing/2010/main"/>
            </a:ext>
          </a:extLst>
        </p:spPr>
      </p:pic>
      <p:pic>
        <p:nvPicPr>
          <p:cNvPr id="24" name="Picture 23"/>
          <p:cNvPicPr/>
          <p:nvPr/>
        </p:nvPicPr>
        <p:blipFill rotWithShape="1">
          <a:blip r:embed="rId5" cstate="print">
            <a:extLst>
              <a:ext uri="{28A0092B-C50C-407E-A947-70E740481C1C}">
                <a14:useLocalDpi xmlns:a14="http://schemas.microsoft.com/office/drawing/2010/main" val="0"/>
              </a:ext>
            </a:extLst>
          </a:blip>
          <a:srcRect l="5107" t="4424" r="4229" b="4705"/>
          <a:stretch/>
        </p:blipFill>
        <p:spPr bwMode="auto">
          <a:xfrm>
            <a:off x="2068309" y="3198484"/>
            <a:ext cx="1668354" cy="1359767"/>
          </a:xfrm>
          <a:prstGeom prst="rect">
            <a:avLst/>
          </a:prstGeom>
          <a:ln>
            <a:noFill/>
          </a:ln>
          <a:extLst>
            <a:ext uri="{53640926-AAD7-44D8-BBD7-CCE9431645EC}">
              <a14:shadowObscured xmlns:a14="http://schemas.microsoft.com/office/drawing/2010/main"/>
            </a:ext>
          </a:extLst>
        </p:spPr>
      </p:pic>
      <p:sp>
        <p:nvSpPr>
          <p:cNvPr id="25" name="Rectangle 24"/>
          <p:cNvSpPr/>
          <p:nvPr/>
        </p:nvSpPr>
        <p:spPr>
          <a:xfrm>
            <a:off x="2423790" y="2664993"/>
            <a:ext cx="957392" cy="384282"/>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a) Isometric view</a:t>
            </a:r>
          </a:p>
        </p:txBody>
      </p:sp>
      <p:sp>
        <p:nvSpPr>
          <p:cNvPr id="26" name="Rectangle 25"/>
          <p:cNvSpPr/>
          <p:nvPr/>
        </p:nvSpPr>
        <p:spPr>
          <a:xfrm>
            <a:off x="667181" y="3267955"/>
            <a:ext cx="957392" cy="384282"/>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b</a:t>
            </a:r>
            <a:r>
              <a:rPr lang="en-US" sz="1200" dirty="0" smtClean="0">
                <a:latin typeface="Times New Roman" panose="02020603050405020304" pitchFamily="18" charset="0"/>
                <a:cs typeface="Times New Roman" panose="02020603050405020304" pitchFamily="18" charset="0"/>
              </a:rPr>
              <a:t>) Side view</a:t>
            </a:r>
          </a:p>
        </p:txBody>
      </p:sp>
      <p:sp>
        <p:nvSpPr>
          <p:cNvPr id="27" name="Rectangle 26"/>
          <p:cNvSpPr/>
          <p:nvPr/>
        </p:nvSpPr>
        <p:spPr>
          <a:xfrm>
            <a:off x="2423790" y="3259796"/>
            <a:ext cx="957392" cy="384282"/>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 Front view</a:t>
            </a:r>
          </a:p>
        </p:txBody>
      </p:sp>
      <p:sp>
        <p:nvSpPr>
          <p:cNvPr id="28" name="TextBox 27"/>
          <p:cNvSpPr txBox="1"/>
          <p:nvPr/>
        </p:nvSpPr>
        <p:spPr>
          <a:xfrm>
            <a:off x="311700" y="4522474"/>
            <a:ext cx="3424963" cy="553998"/>
          </a:xfrm>
          <a:prstGeom prst="rect">
            <a:avLst/>
          </a:prstGeom>
          <a:noFill/>
        </p:spPr>
        <p:txBody>
          <a:bodyPr wrap="square" rtlCol="0">
            <a:spAutoFit/>
          </a:bodyPr>
          <a:lstStyle/>
          <a:p>
            <a:pPr algn="just">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7: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A redesigned CTM in a seated position in an enclosed space with a modified and simplified geometry scheme</a:t>
            </a:r>
            <a:endParaRPr lang="en-US" dirty="0"/>
          </a:p>
        </p:txBody>
      </p:sp>
      <mc:AlternateContent xmlns:mc="http://schemas.openxmlformats.org/markup-compatibility/2006" xmlns:a14="http://schemas.microsoft.com/office/drawing/2010/main">
        <mc:Choice Requires="a14">
          <p:sp>
            <p:nvSpPr>
              <p:cNvPr id="29" name="TextBox 28"/>
              <p:cNvSpPr txBox="1"/>
              <p:nvPr/>
            </p:nvSpPr>
            <p:spPr>
              <a:xfrm>
                <a:off x="3736663" y="3719556"/>
                <a:ext cx="5095637" cy="1169551"/>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Dimensions: </a:t>
                </a:r>
                <a14:m>
                  <m:oMath xmlns:m="http://schemas.openxmlformats.org/officeDocument/2006/math">
                    <m:r>
                      <a:rPr lang="en-US" i="1">
                        <a:latin typeface="Cambria Math" panose="02040503050406030204" pitchFamily="18" charset="0"/>
                      </a:rPr>
                      <m:t>𝐿</m:t>
                    </m:r>
                    <m:d>
                      <m:dPr>
                        <m:ctrlPr>
                          <a:rPr lang="en-US"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m:t>
                    </m:r>
                    <m:r>
                      <a:rPr lang="en-US" i="1">
                        <a:latin typeface="Cambria Math" panose="02040503050406030204" pitchFamily="18" charset="0"/>
                      </a:rPr>
                      <m:t>𝐻</m:t>
                    </m:r>
                    <m:d>
                      <m:dPr>
                        <m:ctrlPr>
                          <a:rPr lang="en-US" i="1">
                            <a:latin typeface="Cambria Math" panose="02040503050406030204" pitchFamily="18" charset="0"/>
                          </a:rPr>
                        </m:ctrlPr>
                      </m:dPr>
                      <m:e>
                        <m:r>
                          <a:rPr lang="en-US" i="1">
                            <a:latin typeface="Cambria Math" panose="02040503050406030204" pitchFamily="18" charset="0"/>
                          </a:rPr>
                          <m:t>𝑦</m:t>
                        </m:r>
                      </m:e>
                    </m:d>
                    <m:r>
                      <a:rPr lang="en-US" i="1">
                        <a:latin typeface="Cambria Math" panose="02040503050406030204" pitchFamily="18" charset="0"/>
                      </a:rPr>
                      <m:t>×</m:t>
                    </m:r>
                    <m:r>
                      <a:rPr lang="en-US" i="1">
                        <a:latin typeface="Cambria Math" panose="02040503050406030204" pitchFamily="18" charset="0"/>
                      </a:rPr>
                      <m:t>𝑊</m:t>
                    </m:r>
                    <m:d>
                      <m:dPr>
                        <m:ctrlPr>
                          <a:rPr lang="en-US" i="1">
                            <a:latin typeface="Cambria Math" panose="02040503050406030204" pitchFamily="18" charset="0"/>
                          </a:rPr>
                        </m:ctrlPr>
                      </m:dPr>
                      <m:e>
                        <m:r>
                          <a:rPr lang="en-US" i="1">
                            <a:latin typeface="Cambria Math" panose="02040503050406030204" pitchFamily="18" charset="0"/>
                          </a:rPr>
                          <m:t>𝑧</m:t>
                        </m:r>
                      </m:e>
                    </m:d>
                    <m:r>
                      <a:rPr lang="en-US" i="1">
                        <a:latin typeface="Cambria Math" panose="02040503050406030204" pitchFamily="18" charset="0"/>
                      </a:rPr>
                      <m:t>=2.95 </m:t>
                    </m:r>
                    <m:r>
                      <a:rPr lang="en-US" i="1">
                        <a:latin typeface="Cambria Math" panose="02040503050406030204" pitchFamily="18" charset="0"/>
                      </a:rPr>
                      <m:t>𝑚</m:t>
                    </m:r>
                    <m:r>
                      <a:rPr lang="en-US" i="1">
                        <a:latin typeface="Cambria Math" panose="02040503050406030204" pitchFamily="18" charset="0"/>
                      </a:rPr>
                      <m:t>×2.95 </m:t>
                    </m:r>
                    <m:r>
                      <a:rPr lang="en-US" i="1">
                        <a:latin typeface="Cambria Math" panose="02040503050406030204" pitchFamily="18" charset="0"/>
                      </a:rPr>
                      <m:t>𝑚</m:t>
                    </m:r>
                    <m:r>
                      <a:rPr lang="en-US" i="1">
                        <a:latin typeface="Cambria Math" panose="02040503050406030204" pitchFamily="18" charset="0"/>
                      </a:rPr>
                      <m:t>×2.4 </m:t>
                    </m:r>
                    <m:r>
                      <a:rPr lang="en-US" i="1">
                        <a:latin typeface="Cambria Math" panose="02040503050406030204" pitchFamily="18" charset="0"/>
                      </a:rPr>
                      <m:t>𝑚</m:t>
                    </m:r>
                  </m:oMath>
                </a14:m>
                <a:endParaRPr lang="en-US"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ea typeface="Calibri" panose="020F0502020204030204" pitchFamily="34" charset="0"/>
                    <a:cs typeface="Times New Roman" panose="02020603050405020304" pitchFamily="18" charset="0"/>
                  </a:rPr>
                  <a:t>At a height of</a:t>
                </a: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𝑧</m:t>
                    </m:r>
                    <m:r>
                      <a:rPr lang="en-US" i="1">
                        <a:effectLst/>
                        <a:latin typeface="Cambria Math" panose="02040503050406030204" pitchFamily="18" charset="0"/>
                        <a:ea typeface="Calibri" panose="020F0502020204030204" pitchFamily="34" charset="0"/>
                        <a:cs typeface="Times New Roman" panose="02020603050405020304" pitchFamily="18" charset="0"/>
                      </a:rPr>
                      <m:t>=1.34 </m:t>
                    </m:r>
                    <m:r>
                      <a:rPr lang="en-US" i="1">
                        <a:effectLst/>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effectLst/>
                    <a:latin typeface="Times New Roman" panose="02020603050405020304" pitchFamily="18" charset="0"/>
                    <a:ea typeface="Calibri" panose="020F0502020204030204" pitchFamily="34" charset="0"/>
                    <a:cs typeface="Times New Roman" panose="02020603050405020304" pitchFamily="18" charset="0"/>
                  </a:rPr>
                  <a:t>, the manikin was positioned so that the tip of the nose was midway between the walls</a:t>
                </a: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i="1">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effectLst/>
                            <a:latin typeface="Cambria Math" panose="02040503050406030204" pitchFamily="18" charset="0"/>
                            <a:ea typeface="Calibri" panose="020F0502020204030204" pitchFamily="34" charset="0"/>
                            <a:cs typeface="Times New Roman" panose="02020603050405020304" pitchFamily="18" charset="0"/>
                          </a:rPr>
                          <m:t>𝑥</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𝑦</m:t>
                        </m:r>
                        <m:r>
                          <a:rPr lang="en-US" i="1">
                            <a:effectLst/>
                            <a:latin typeface="Cambria Math" panose="02040503050406030204" pitchFamily="18" charset="0"/>
                            <a:ea typeface="Calibri" panose="020F0502020204030204" pitchFamily="34" charset="0"/>
                            <a:cs typeface="Times New Roman" panose="02020603050405020304" pitchFamily="18" charset="0"/>
                          </a:rPr>
                          <m:t>=1.475 </m:t>
                        </m:r>
                        <m:r>
                          <a:rPr lang="en-US" i="1">
                            <a:effectLst/>
                            <a:latin typeface="Cambria Math" panose="02040503050406030204" pitchFamily="18" charset="0"/>
                            <a:ea typeface="Calibri" panose="020F0502020204030204" pitchFamily="34" charset="0"/>
                            <a:cs typeface="Times New Roman" panose="02020603050405020304" pitchFamily="18" charset="0"/>
                          </a:rPr>
                          <m:t>𝑚</m:t>
                        </m:r>
                      </m:e>
                    </m:d>
                  </m:oMath>
                </a14:m>
                <a:endParaRPr lang="en-US"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feet were 0.02 m above the </a:t>
                </a:r>
                <a:r>
                  <a:rPr lang="en-US" dirty="0" smtClean="0">
                    <a:latin typeface="Times New Roman" panose="02020603050405020304" pitchFamily="18" charset="0"/>
                    <a:cs typeface="Times New Roman" panose="02020603050405020304" pitchFamily="18" charset="0"/>
                  </a:rPr>
                  <a:t>floor</a:t>
                </a:r>
                <a:endParaRPr lang="en-US" dirty="0"/>
              </a:p>
            </p:txBody>
          </p:sp>
        </mc:Choice>
        <mc:Fallback xmlns="">
          <p:sp>
            <p:nvSpPr>
              <p:cNvPr id="29" name="TextBox 28"/>
              <p:cNvSpPr txBox="1">
                <a:spLocks noRot="1" noChangeAspect="1" noMove="1" noResize="1" noEditPoints="1" noAdjustHandles="1" noChangeArrowheads="1" noChangeShapeType="1" noTextEdit="1"/>
              </p:cNvSpPr>
              <p:nvPr/>
            </p:nvSpPr>
            <p:spPr>
              <a:xfrm>
                <a:off x="3736663" y="3719556"/>
                <a:ext cx="5095637" cy="1169551"/>
              </a:xfrm>
              <a:prstGeom prst="rect">
                <a:avLst/>
              </a:prstGeom>
              <a:blipFill rotWithShape="0">
                <a:blip r:embed="rId6"/>
                <a:stretch>
                  <a:fillRect l="-239" t="-1042" r="-359" b="-23438"/>
                </a:stretch>
              </a:blipFill>
            </p:spPr>
            <p:txBody>
              <a:bodyPr/>
              <a:lstStyle/>
              <a:p>
                <a:r>
                  <a:rPr lang="en-US">
                    <a:noFill/>
                  </a:rPr>
                  <a:t> </a:t>
                </a:r>
              </a:p>
            </p:txBody>
          </p:sp>
        </mc:Fallback>
      </mc:AlternateContent>
      <p:pic>
        <p:nvPicPr>
          <p:cNvPr id="30" name="Picture 29"/>
          <p:cNvPicPr/>
          <p:nvPr/>
        </p:nvPicPr>
        <p:blipFill rotWithShape="1">
          <a:blip r:embed="rId7">
            <a:extLst>
              <a:ext uri="{28A0092B-C50C-407E-A947-70E740481C1C}">
                <a14:useLocalDpi xmlns:a14="http://schemas.microsoft.com/office/drawing/2010/main" val="0"/>
              </a:ext>
            </a:extLst>
          </a:blip>
          <a:srcRect l="2697" t="7277" r="8638" b="2026"/>
          <a:stretch/>
        </p:blipFill>
        <p:spPr bwMode="auto">
          <a:xfrm>
            <a:off x="3741055" y="1382801"/>
            <a:ext cx="2411783" cy="2125640"/>
          </a:xfrm>
          <a:prstGeom prst="rect">
            <a:avLst/>
          </a:prstGeom>
          <a:ln>
            <a:noFill/>
          </a:ln>
          <a:extLst>
            <a:ext uri="{53640926-AAD7-44D8-BBD7-CCE9431645EC}">
              <a14:shadowObscured xmlns:a14="http://schemas.microsoft.com/office/drawing/2010/main"/>
            </a:ext>
          </a:extLst>
        </p:spPr>
      </p:pic>
      <p:sp>
        <p:nvSpPr>
          <p:cNvPr id="32" name="TextBox 31"/>
          <p:cNvSpPr txBox="1"/>
          <p:nvPr/>
        </p:nvSpPr>
        <p:spPr>
          <a:xfrm>
            <a:off x="4025005" y="3456769"/>
            <a:ext cx="2127833"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8: Inlet and outlet locations</a:t>
            </a:r>
            <a:endParaRPr lang="en-US" dirty="0"/>
          </a:p>
        </p:txBody>
      </p:sp>
      <p:sp>
        <p:nvSpPr>
          <p:cNvPr id="33" name="Rectangle 32"/>
          <p:cNvSpPr/>
          <p:nvPr/>
        </p:nvSpPr>
        <p:spPr>
          <a:xfrm>
            <a:off x="6152838" y="1383908"/>
            <a:ext cx="4794684" cy="276999"/>
          </a:xfrm>
          <a:prstGeom prst="rect">
            <a:avLst/>
          </a:prstGeom>
        </p:spPr>
        <p:txBody>
          <a:bodyPr wrap="square">
            <a:spAutoFit/>
          </a:bodyPr>
          <a:lstStyle/>
          <a:p>
            <a:pPr>
              <a:spcAft>
                <a:spcPts val="1000"/>
              </a:spcAft>
            </a:pPr>
            <a:r>
              <a:rPr lang="en-US" sz="1200" b="1" i="1" dirty="0">
                <a:latin typeface="Times New Roman" panose="02020603050405020304" pitchFamily="18" charset="0"/>
                <a:ea typeface="Calibri" panose="020F0502020204030204" pitchFamily="34" charset="0"/>
                <a:cs typeface="Times New Roman" panose="02020603050405020304" pitchFamily="18" charset="0"/>
              </a:rPr>
              <a:t>Table 3</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Boundary conditions </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21</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8"/>
          <a:stretch>
            <a:fillRect/>
          </a:stretch>
        </p:blipFill>
        <p:spPr>
          <a:xfrm>
            <a:off x="6157230" y="1615258"/>
            <a:ext cx="2602349" cy="1601446"/>
          </a:xfrm>
          <a:prstGeom prst="rect">
            <a:avLst/>
          </a:prstGeom>
        </p:spPr>
      </p:pic>
    </p:spTree>
    <p:extLst>
      <p:ext uri="{BB962C8B-B14F-4D97-AF65-F5344CB8AC3E}">
        <p14:creationId xmlns:p14="http://schemas.microsoft.com/office/powerpoint/2010/main" val="3044767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13</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Model Configuration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Mesh Verification</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20" name="Picture 19"/>
          <p:cNvPicPr/>
          <p:nvPr/>
        </p:nvPicPr>
        <p:blipFill rotWithShape="1">
          <a:blip r:embed="rId4" cstate="print">
            <a:extLst>
              <a:ext uri="{28A0092B-C50C-407E-A947-70E740481C1C}">
                <a14:useLocalDpi xmlns:a14="http://schemas.microsoft.com/office/drawing/2010/main" val="0"/>
              </a:ext>
            </a:extLst>
          </a:blip>
          <a:srcRect l="7199" t="4112" r="7647" b="714"/>
          <a:stretch/>
        </p:blipFill>
        <p:spPr>
          <a:xfrm>
            <a:off x="311700" y="1517410"/>
            <a:ext cx="2479040" cy="2201651"/>
          </a:xfrm>
          <a:prstGeom prst="rect">
            <a:avLst/>
          </a:prstGeom>
        </p:spPr>
      </p:pic>
      <p:pic>
        <p:nvPicPr>
          <p:cNvPr id="21" name="Picture 20"/>
          <p:cNvPicPr/>
          <p:nvPr/>
        </p:nvPicPr>
        <p:blipFill rotWithShape="1">
          <a:blip r:embed="rId5">
            <a:extLst>
              <a:ext uri="{28A0092B-C50C-407E-A947-70E740481C1C}">
                <a14:useLocalDpi xmlns:a14="http://schemas.microsoft.com/office/drawing/2010/main" val="0"/>
              </a:ext>
            </a:extLst>
          </a:blip>
          <a:srcRect r="1619"/>
          <a:stretch/>
        </p:blipFill>
        <p:spPr bwMode="auto">
          <a:xfrm>
            <a:off x="311700" y="3745184"/>
            <a:ext cx="1727206" cy="423685"/>
          </a:xfrm>
          <a:prstGeom prst="rect">
            <a:avLst/>
          </a:prstGeom>
          <a:ln>
            <a:noFill/>
          </a:ln>
          <a:extLst>
            <a:ext uri="{53640926-AAD7-44D8-BBD7-CCE9431645EC}">
              <a14:shadowObscured xmlns:a14="http://schemas.microsoft.com/office/drawing/2010/main"/>
            </a:ext>
          </a:extLst>
        </p:spPr>
      </p:pic>
      <p:pic>
        <p:nvPicPr>
          <p:cNvPr id="22" name="Picture 21"/>
          <p:cNvPicPr/>
          <p:nvPr/>
        </p:nvPicPr>
        <p:blipFill rotWithShape="1">
          <a:blip r:embed="rId6" cstate="print">
            <a:extLst>
              <a:ext uri="{28A0092B-C50C-407E-A947-70E740481C1C}">
                <a14:useLocalDpi xmlns:a14="http://schemas.microsoft.com/office/drawing/2010/main" val="0"/>
              </a:ext>
            </a:extLst>
          </a:blip>
          <a:srcRect t="43533"/>
          <a:stretch/>
        </p:blipFill>
        <p:spPr bwMode="auto">
          <a:xfrm>
            <a:off x="310690" y="4245751"/>
            <a:ext cx="1728216" cy="420624"/>
          </a:xfrm>
          <a:prstGeom prst="rect">
            <a:avLst/>
          </a:prstGeom>
          <a:ln>
            <a:noFill/>
          </a:ln>
          <a:extLst>
            <a:ext uri="{53640926-AAD7-44D8-BBD7-CCE9431645EC}">
              <a14:shadowObscured xmlns:a14="http://schemas.microsoft.com/office/drawing/2010/main"/>
            </a:ext>
          </a:extLst>
        </p:spPr>
      </p:pic>
      <p:sp>
        <p:nvSpPr>
          <p:cNvPr id="34" name="Rectangle 33"/>
          <p:cNvSpPr/>
          <p:nvPr/>
        </p:nvSpPr>
        <p:spPr>
          <a:xfrm>
            <a:off x="1834452" y="2618235"/>
            <a:ext cx="1094377" cy="392823"/>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r>
              <a:rPr lang="en-US" sz="1200" b="1" i="1" dirty="0">
                <a:latin typeface="Times New Roman" panose="02020603050405020304" pitchFamily="18" charset="0"/>
                <a:ea typeface="Calibri" panose="020F0502020204030204" pitchFamily="34" charset="0"/>
                <a:cs typeface="Times New Roman" panose="02020603050405020304" pitchFamily="18" charset="0"/>
              </a:rPr>
              <a:t> inflation method</a:t>
            </a:r>
            <a:endParaRPr lang="en-US" sz="1200" dirty="0" smtClean="0">
              <a:latin typeface="Times New Roman" panose="02020603050405020304" pitchFamily="18" charset="0"/>
              <a:cs typeface="Times New Roman" panose="02020603050405020304" pitchFamily="18" charset="0"/>
            </a:endParaRPr>
          </a:p>
        </p:txBody>
      </p:sp>
      <p:sp>
        <p:nvSpPr>
          <p:cNvPr id="37" name="TextBox 36"/>
          <p:cNvSpPr txBox="1"/>
          <p:nvPr/>
        </p:nvSpPr>
        <p:spPr>
          <a:xfrm>
            <a:off x="311700" y="4690864"/>
            <a:ext cx="2768306"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9: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Refinement of the final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mesh</a:t>
            </a:r>
            <a:endParaRPr lang="en-US" dirty="0"/>
          </a:p>
        </p:txBody>
      </p:sp>
      <p:sp>
        <p:nvSpPr>
          <p:cNvPr id="38" name="Rectangle 37"/>
          <p:cNvSpPr/>
          <p:nvPr/>
        </p:nvSpPr>
        <p:spPr>
          <a:xfrm>
            <a:off x="1834452" y="3760614"/>
            <a:ext cx="1094378" cy="392823"/>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b</a:t>
            </a:r>
            <a:r>
              <a:rPr lang="en-US" sz="1200" dirty="0" smtClean="0">
                <a:latin typeface="Times New Roman" panose="02020603050405020304" pitchFamily="18" charset="0"/>
                <a:cs typeface="Times New Roman" panose="02020603050405020304" pitchFamily="18" charset="0"/>
              </a:rPr>
              <a:t>)</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skewness quality</a:t>
            </a:r>
            <a:endParaRPr lang="en-US" sz="1200" dirty="0" smtClean="0">
              <a:latin typeface="Times New Roman" panose="02020603050405020304" pitchFamily="18" charset="0"/>
              <a:cs typeface="Times New Roman" panose="02020603050405020304" pitchFamily="18" charset="0"/>
            </a:endParaRPr>
          </a:p>
        </p:txBody>
      </p:sp>
      <p:sp>
        <p:nvSpPr>
          <p:cNvPr id="39" name="Rectangle 38"/>
          <p:cNvSpPr/>
          <p:nvPr/>
        </p:nvSpPr>
        <p:spPr>
          <a:xfrm>
            <a:off x="1834451" y="4270317"/>
            <a:ext cx="1094379" cy="392823"/>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orthogonal quality</a:t>
            </a:r>
            <a:endParaRPr lang="en-US" sz="1200" dirty="0" smtClean="0">
              <a:latin typeface="Times New Roman" panose="02020603050405020304" pitchFamily="18" charset="0"/>
              <a:cs typeface="Times New Roman" panose="02020603050405020304" pitchFamily="18" charset="0"/>
            </a:endParaRPr>
          </a:p>
        </p:txBody>
      </p:sp>
      <p:sp>
        <p:nvSpPr>
          <p:cNvPr id="40" name="TextBox 39"/>
          <p:cNvSpPr txBox="1"/>
          <p:nvPr/>
        </p:nvSpPr>
        <p:spPr>
          <a:xfrm>
            <a:off x="4746280" y="2784564"/>
            <a:ext cx="2294912" cy="246221"/>
          </a:xfrm>
          <a:prstGeom prst="rect">
            <a:avLst/>
          </a:prstGeom>
          <a:noFill/>
        </p:spPr>
        <p:txBody>
          <a:bodyPr wrap="square" rtlCol="0">
            <a:spAutoFit/>
          </a:bodyPr>
          <a:lstStyle/>
          <a:p>
            <a:pPr>
              <a:spcAft>
                <a:spcPts val="1000"/>
              </a:spcAft>
            </a:pP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Figure 10: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Mesh verification graphs</a:t>
            </a:r>
            <a:endParaRPr lang="en-US" dirty="0"/>
          </a:p>
        </p:txBody>
      </p:sp>
      <p:pic>
        <p:nvPicPr>
          <p:cNvPr id="41" name="Picture 40"/>
          <p:cNvPicPr/>
          <p:nvPr/>
        </p:nvPicPr>
        <p:blipFill>
          <a:blip r:embed="rId7">
            <a:extLst>
              <a:ext uri="{28A0092B-C50C-407E-A947-70E740481C1C}">
                <a14:useLocalDpi xmlns:a14="http://schemas.microsoft.com/office/drawing/2010/main" val="0"/>
              </a:ext>
            </a:extLst>
          </a:blip>
          <a:stretch>
            <a:fillRect/>
          </a:stretch>
        </p:blipFill>
        <p:spPr>
          <a:xfrm>
            <a:off x="3216425" y="1572921"/>
            <a:ext cx="1873341" cy="1206618"/>
          </a:xfrm>
          <a:prstGeom prst="rect">
            <a:avLst/>
          </a:prstGeom>
        </p:spPr>
      </p:pic>
      <p:pic>
        <p:nvPicPr>
          <p:cNvPr id="42" name="Picture 41"/>
          <p:cNvPicPr/>
          <p:nvPr/>
        </p:nvPicPr>
        <p:blipFill>
          <a:blip r:embed="rId8">
            <a:extLst>
              <a:ext uri="{28A0092B-C50C-407E-A947-70E740481C1C}">
                <a14:useLocalDpi xmlns:a14="http://schemas.microsoft.com/office/drawing/2010/main" val="0"/>
              </a:ext>
            </a:extLst>
          </a:blip>
          <a:stretch>
            <a:fillRect/>
          </a:stretch>
        </p:blipFill>
        <p:spPr>
          <a:xfrm>
            <a:off x="5083260" y="1611431"/>
            <a:ext cx="1874520" cy="1207008"/>
          </a:xfrm>
          <a:prstGeom prst="rect">
            <a:avLst/>
          </a:prstGeom>
        </p:spPr>
      </p:pic>
      <p:pic>
        <p:nvPicPr>
          <p:cNvPr id="43" name="Picture 42"/>
          <p:cNvPicPr/>
          <p:nvPr/>
        </p:nvPicPr>
        <p:blipFill rotWithShape="1">
          <a:blip r:embed="rId9">
            <a:extLst>
              <a:ext uri="{28A0092B-C50C-407E-A947-70E740481C1C}">
                <a14:useLocalDpi xmlns:a14="http://schemas.microsoft.com/office/drawing/2010/main" val="0"/>
              </a:ext>
            </a:extLst>
          </a:blip>
          <a:srcRect t="1" b="1558"/>
          <a:stretch/>
        </p:blipFill>
        <p:spPr>
          <a:xfrm>
            <a:off x="6957780" y="1572726"/>
            <a:ext cx="1874520" cy="1207008"/>
          </a:xfrm>
          <a:prstGeom prst="rect">
            <a:avLst/>
          </a:prstGeom>
        </p:spPr>
      </p:pic>
      <p:graphicFrame>
        <p:nvGraphicFramePr>
          <p:cNvPr id="44" name="Object 43"/>
          <p:cNvGraphicFramePr>
            <a:graphicFrameLocks noChangeAspect="1"/>
          </p:cNvGraphicFramePr>
          <p:nvPr>
            <p:extLst>
              <p:ext uri="{D42A27DB-BD31-4B8C-83A1-F6EECF244321}">
                <p14:modId xmlns:p14="http://schemas.microsoft.com/office/powerpoint/2010/main" val="376445950"/>
              </p:ext>
            </p:extLst>
          </p:nvPr>
        </p:nvGraphicFramePr>
        <p:xfrm>
          <a:off x="3216425" y="3834458"/>
          <a:ext cx="5929312" cy="1381125"/>
        </p:xfrm>
        <a:graphic>
          <a:graphicData uri="http://schemas.openxmlformats.org/presentationml/2006/ole">
            <mc:AlternateContent xmlns:mc="http://schemas.openxmlformats.org/markup-compatibility/2006">
              <mc:Choice xmlns:v="urn:schemas-microsoft-com:vml" Requires="v">
                <p:oleObj spid="_x0000_s8229" name="Document" r:id="rId10" imgW="5929084" imgH="1381572" progId="Word.Document.12">
                  <p:embed/>
                </p:oleObj>
              </mc:Choice>
              <mc:Fallback>
                <p:oleObj name="Document" r:id="rId10" imgW="5929084" imgH="1381572" progId="Word.Document.12">
                  <p:embed/>
                  <p:pic>
                    <p:nvPicPr>
                      <p:cNvPr id="0" name=""/>
                      <p:cNvPicPr/>
                      <p:nvPr/>
                    </p:nvPicPr>
                    <p:blipFill>
                      <a:blip r:embed="rId11"/>
                      <a:stretch>
                        <a:fillRect/>
                      </a:stretch>
                    </p:blipFill>
                    <p:spPr>
                      <a:xfrm>
                        <a:off x="3216425" y="3834458"/>
                        <a:ext cx="5929312" cy="1381125"/>
                      </a:xfrm>
                      <a:prstGeom prst="rect">
                        <a:avLst/>
                      </a:prstGeom>
                    </p:spPr>
                  </p:pic>
                </p:oleObj>
              </mc:Fallback>
            </mc:AlternateContent>
          </a:graphicData>
        </a:graphic>
      </p:graphicFrame>
      <p:sp>
        <p:nvSpPr>
          <p:cNvPr id="45" name="Rectangle 44"/>
          <p:cNvSpPr/>
          <p:nvPr/>
        </p:nvSpPr>
        <p:spPr>
          <a:xfrm>
            <a:off x="3249676" y="3575973"/>
            <a:ext cx="4443659" cy="276999"/>
          </a:xfrm>
          <a:prstGeom prst="rect">
            <a:avLst/>
          </a:prstGeom>
        </p:spPr>
        <p:txBody>
          <a:bodyPr wrap="square">
            <a:spAutoFit/>
          </a:bodyPr>
          <a:lstStyle/>
          <a:p>
            <a:pPr>
              <a:spcAft>
                <a:spcPts val="1000"/>
              </a:spcAft>
            </a:pPr>
            <a:r>
              <a:rPr lang="en-US" sz="1200" b="1" i="1" dirty="0">
                <a:latin typeface="Times New Roman" panose="02020603050405020304" pitchFamily="18" charset="0"/>
                <a:ea typeface="Calibri" panose="020F0502020204030204" pitchFamily="34" charset="0"/>
                <a:cs typeface="Times New Roman" panose="02020603050405020304" pitchFamily="18" charset="0"/>
              </a:rPr>
              <a:t>Table 4</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200" b="1" i="1" dirty="0">
                <a:latin typeface="Times New Roman" panose="02020603050405020304" pitchFamily="18" charset="0"/>
                <a:ea typeface="Calibri" panose="020F0502020204030204" pitchFamily="34" charset="0"/>
                <a:cs typeface="Times New Roman" panose="02020603050405020304" pitchFamily="18" charset="0"/>
              </a:rPr>
              <a:t>Estimation of error between mesh refinements</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6" name="TextBox 45"/>
          <p:cNvSpPr txBox="1"/>
          <p:nvPr/>
        </p:nvSpPr>
        <p:spPr>
          <a:xfrm>
            <a:off x="3216425" y="3074991"/>
            <a:ext cx="5615875" cy="523220"/>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Refining the previous mesh by 50%, and Mesh 3 selected as the final mesh with 3 243 468 nodes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5021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14</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Model Configuration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Model Validation</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35" name="Object 34"/>
          <p:cNvGraphicFramePr>
            <a:graphicFrameLocks noChangeAspect="1"/>
          </p:cNvGraphicFramePr>
          <p:nvPr>
            <p:extLst>
              <p:ext uri="{D42A27DB-BD31-4B8C-83A1-F6EECF244321}">
                <p14:modId xmlns:p14="http://schemas.microsoft.com/office/powerpoint/2010/main" val="2297400758"/>
              </p:ext>
            </p:extLst>
          </p:nvPr>
        </p:nvGraphicFramePr>
        <p:xfrm>
          <a:off x="394042" y="1668907"/>
          <a:ext cx="4416095" cy="3489128"/>
        </p:xfrm>
        <a:graphic>
          <a:graphicData uri="http://schemas.openxmlformats.org/presentationml/2006/ole">
            <mc:AlternateContent xmlns:mc="http://schemas.openxmlformats.org/markup-compatibility/2006">
              <mc:Choice xmlns:v="urn:schemas-microsoft-com:vml" Requires="v">
                <p:oleObj spid="_x0000_s9286" name="Document" r:id="rId4" imgW="5929084" imgH="4684315" progId="Word.Document.12">
                  <p:embed/>
                </p:oleObj>
              </mc:Choice>
              <mc:Fallback>
                <p:oleObj name="Document" r:id="rId4" imgW="5929084" imgH="4684315" progId="Word.Document.12">
                  <p:embed/>
                  <p:pic>
                    <p:nvPicPr>
                      <p:cNvPr id="0" name=""/>
                      <p:cNvPicPr/>
                      <p:nvPr/>
                    </p:nvPicPr>
                    <p:blipFill>
                      <a:blip r:embed="rId5"/>
                      <a:stretch>
                        <a:fillRect/>
                      </a:stretch>
                    </p:blipFill>
                    <p:spPr>
                      <a:xfrm>
                        <a:off x="394042" y="1668907"/>
                        <a:ext cx="4416095" cy="3489128"/>
                      </a:xfrm>
                      <a:prstGeom prst="rect">
                        <a:avLst/>
                      </a:prstGeom>
                    </p:spPr>
                  </p:pic>
                </p:oleObj>
              </mc:Fallback>
            </mc:AlternateContent>
          </a:graphicData>
        </a:graphic>
      </p:graphicFrame>
      <p:sp>
        <p:nvSpPr>
          <p:cNvPr id="36" name="Rectangle 35"/>
          <p:cNvSpPr/>
          <p:nvPr/>
        </p:nvSpPr>
        <p:spPr>
          <a:xfrm>
            <a:off x="311700" y="1411457"/>
            <a:ext cx="4608606" cy="276999"/>
          </a:xfrm>
          <a:prstGeom prst="rect">
            <a:avLst/>
          </a:prstGeom>
        </p:spPr>
        <p:txBody>
          <a:bodyPr wrap="square">
            <a:spAutoFit/>
          </a:bodyPr>
          <a:lstStyle/>
          <a:p>
            <a:pPr algn="just">
              <a:spcAft>
                <a:spcPts val="1000"/>
              </a:spcAft>
            </a:pPr>
            <a:r>
              <a:rPr lang="en-US" sz="1200" b="1" i="1" dirty="0">
                <a:latin typeface="Times New Roman" panose="02020603050405020304" pitchFamily="18" charset="0"/>
                <a:ea typeface="Calibri" panose="020F0502020204030204" pitchFamily="34" charset="0"/>
                <a:cs typeface="Times New Roman" panose="02020603050405020304" pitchFamily="18" charset="0"/>
              </a:rPr>
              <a:t>Table 5</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200" b="1" i="1" dirty="0">
                <a:latin typeface="Times New Roman" panose="02020603050405020304" pitchFamily="18" charset="0"/>
                <a:ea typeface="Calibri" panose="020F0502020204030204" pitchFamily="34" charset="0"/>
                <a:cs typeface="Times New Roman" panose="02020603050405020304" pitchFamily="18" charset="0"/>
              </a:rPr>
              <a:t>The comparison between simulated and experimental results</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7" name="Oval 46"/>
          <p:cNvSpPr/>
          <p:nvPr/>
        </p:nvSpPr>
        <p:spPr>
          <a:xfrm>
            <a:off x="580266" y="2685954"/>
            <a:ext cx="339846" cy="243810"/>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61046" y="3461598"/>
            <a:ext cx="550785" cy="283499"/>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66515" y="4273068"/>
            <a:ext cx="339846" cy="243810"/>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669797" y="4671092"/>
            <a:ext cx="333987" cy="255150"/>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4315916" y="4670351"/>
            <a:ext cx="333987" cy="255150"/>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4609757" y="4644037"/>
            <a:ext cx="621098" cy="307777"/>
          </a:xfrm>
          <a:prstGeom prst="rect">
            <a:avLst/>
          </a:prstGeom>
          <a:noFill/>
        </p:spPr>
        <p:txBody>
          <a:bodyPr wrap="square" rtlCol="0">
            <a:spAutoFit/>
          </a:bodyPr>
          <a:lstStyle/>
          <a:p>
            <a:r>
              <a:rPr lang="en-US" b="1" i="1" dirty="0" smtClean="0">
                <a:latin typeface="Times New Roman" panose="02020603050405020304" pitchFamily="18" charset="0"/>
                <a:cs typeface="Times New Roman" panose="02020603050405020304" pitchFamily="18" charset="0"/>
              </a:rPr>
              <a:t>&lt; 2%</a:t>
            </a:r>
            <a:endParaRPr lang="en-US" b="1" i="1" dirty="0">
              <a:latin typeface="Times New Roman" panose="02020603050405020304" pitchFamily="18" charset="0"/>
              <a:cs typeface="Times New Roman" panose="02020603050405020304" pitchFamily="18" charset="0"/>
            </a:endParaRPr>
          </a:p>
        </p:txBody>
      </p:sp>
      <p:graphicFrame>
        <p:nvGraphicFramePr>
          <p:cNvPr id="53" name="Object 52"/>
          <p:cNvGraphicFramePr>
            <a:graphicFrameLocks noChangeAspect="1"/>
          </p:cNvGraphicFramePr>
          <p:nvPr>
            <p:extLst>
              <p:ext uri="{D42A27DB-BD31-4B8C-83A1-F6EECF244321}">
                <p14:modId xmlns:p14="http://schemas.microsoft.com/office/powerpoint/2010/main" val="147990719"/>
              </p:ext>
            </p:extLst>
          </p:nvPr>
        </p:nvGraphicFramePr>
        <p:xfrm>
          <a:off x="5108087" y="1906184"/>
          <a:ext cx="3913071" cy="2047160"/>
        </p:xfrm>
        <a:graphic>
          <a:graphicData uri="http://schemas.openxmlformats.org/presentationml/2006/ole">
            <mc:AlternateContent xmlns:mc="http://schemas.openxmlformats.org/markup-compatibility/2006">
              <mc:Choice xmlns:v="urn:schemas-microsoft-com:vml" Requires="v">
                <p:oleObj spid="_x0000_s9287" name="Document" r:id="rId6" imgW="5929084" imgH="3102239" progId="Word.Document.12">
                  <p:embed/>
                </p:oleObj>
              </mc:Choice>
              <mc:Fallback>
                <p:oleObj name="Document" r:id="rId6" imgW="5929084" imgH="3102239" progId="Word.Document.12">
                  <p:embed/>
                  <p:pic>
                    <p:nvPicPr>
                      <p:cNvPr id="0" name=""/>
                      <p:cNvPicPr/>
                      <p:nvPr/>
                    </p:nvPicPr>
                    <p:blipFill>
                      <a:blip r:embed="rId7"/>
                      <a:stretch>
                        <a:fillRect/>
                      </a:stretch>
                    </p:blipFill>
                    <p:spPr>
                      <a:xfrm>
                        <a:off x="5108087" y="1906184"/>
                        <a:ext cx="3913071" cy="2047160"/>
                      </a:xfrm>
                      <a:prstGeom prst="rect">
                        <a:avLst/>
                      </a:prstGeom>
                    </p:spPr>
                  </p:pic>
                </p:oleObj>
              </mc:Fallback>
            </mc:AlternateContent>
          </a:graphicData>
        </a:graphic>
      </p:graphicFrame>
      <p:sp>
        <p:nvSpPr>
          <p:cNvPr id="54" name="Rectangle 53"/>
          <p:cNvSpPr/>
          <p:nvPr/>
        </p:nvSpPr>
        <p:spPr>
          <a:xfrm>
            <a:off x="5108087" y="1414495"/>
            <a:ext cx="3724213" cy="461665"/>
          </a:xfrm>
          <a:prstGeom prst="rect">
            <a:avLst/>
          </a:prstGeom>
        </p:spPr>
        <p:txBody>
          <a:bodyPr wrap="square">
            <a:spAutoFit/>
          </a:bodyPr>
          <a:lstStyle/>
          <a:p>
            <a:pPr algn="just">
              <a:spcAft>
                <a:spcPts val="1000"/>
              </a:spcAft>
            </a:pPr>
            <a:r>
              <a:rPr lang="en-US" sz="1200" b="1" i="1" dirty="0">
                <a:latin typeface="Times New Roman" panose="02020603050405020304" pitchFamily="18" charset="0"/>
                <a:ea typeface="Calibri" panose="020F0502020204030204" pitchFamily="34" charset="0"/>
                <a:cs typeface="Times New Roman" panose="02020603050405020304" pitchFamily="18" charset="0"/>
              </a:rPr>
              <a:t>Table 6</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200" b="1" i="1" dirty="0">
                <a:latin typeface="Times New Roman" panose="02020603050405020304" pitchFamily="18" charset="0"/>
                <a:ea typeface="Calibri" panose="020F0502020204030204" pitchFamily="34" charset="0"/>
                <a:cs typeface="Times New Roman" panose="02020603050405020304" pitchFamily="18" charset="0"/>
              </a:rPr>
              <a:t>Mesh validation compared with three turbulence models and radiation models</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5" name="TextBox 54"/>
          <p:cNvSpPr txBox="1"/>
          <p:nvPr/>
        </p:nvSpPr>
        <p:spPr>
          <a:xfrm>
            <a:off x="4982610" y="3843818"/>
            <a:ext cx="3849690" cy="1169551"/>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ea typeface="Calibri" panose="020F0502020204030204" pitchFamily="34" charset="0"/>
              </a:rPr>
              <a:t>SST </a:t>
            </a:r>
            <a:r>
              <a:rPr lang="en-US" dirty="0">
                <a:latin typeface="Times New Roman" panose="02020603050405020304" pitchFamily="18" charset="0"/>
                <a:ea typeface="Calibri" panose="020F0502020204030204" pitchFamily="34" charset="0"/>
              </a:rPr>
              <a:t>turbulence </a:t>
            </a:r>
            <a:r>
              <a:rPr lang="en-US" dirty="0" smtClean="0">
                <a:latin typeface="Times New Roman" panose="02020603050405020304" pitchFamily="18" charset="0"/>
                <a:ea typeface="Calibri" panose="020F0502020204030204" pitchFamily="34" charset="0"/>
              </a:rPr>
              <a:t>model – k-ɛ </a:t>
            </a:r>
            <a:r>
              <a:rPr lang="en-US" dirty="0">
                <a:latin typeface="Times New Roman" panose="02020603050405020304" pitchFamily="18" charset="0"/>
                <a:ea typeface="Calibri" panose="020F0502020204030204" pitchFamily="34" charset="0"/>
              </a:rPr>
              <a:t>and k-ω turbulence models as a blending </a:t>
            </a:r>
            <a:r>
              <a:rPr lang="en-US" dirty="0" smtClean="0">
                <a:latin typeface="Times New Roman" panose="02020603050405020304" pitchFamily="18" charset="0"/>
                <a:ea typeface="Calibri" panose="020F0502020204030204" pitchFamily="34" charset="0"/>
              </a:rPr>
              <a:t>function </a:t>
            </a:r>
            <a:r>
              <a:rPr lang="en-US" dirty="0" smtClean="0">
                <a:latin typeface="Times New Roman" panose="02020603050405020304" pitchFamily="18" charset="0"/>
                <a:ea typeface="Calibri" panose="020F0502020204030204" pitchFamily="34" charset="0"/>
              </a:rPr>
              <a:t>[</a:t>
            </a:r>
            <a:r>
              <a:rPr lang="en-US" dirty="0" smtClean="0">
                <a:latin typeface="Times New Roman" panose="02020603050405020304" pitchFamily="18" charset="0"/>
                <a:ea typeface="Calibri" panose="020F0502020204030204" pitchFamily="34" charset="0"/>
              </a:rPr>
              <a:t>22</a:t>
            </a:r>
            <a:r>
              <a:rPr lang="en-US" dirty="0" smtClean="0">
                <a:latin typeface="Times New Roman" panose="02020603050405020304" pitchFamily="18" charset="0"/>
                <a:ea typeface="Calibri" panose="020F0502020204030204" pitchFamily="34" charset="0"/>
              </a:rPr>
              <a:t>]</a:t>
            </a:r>
            <a:endParaRPr lang="en-US" dirty="0" smtClean="0">
              <a:latin typeface="Times New Roman" panose="02020603050405020304" pitchFamily="18" charset="0"/>
              <a:ea typeface="Calibri" panose="020F0502020204030204" pitchFamily="34" charset="0"/>
            </a:endParaRPr>
          </a:p>
          <a:p>
            <a:pPr marL="285750" indent="-285750" algn="just">
              <a:buFont typeface="Arial" panose="020B0604020202020204" pitchFamily="34" charset="0"/>
              <a:buChar char="•"/>
            </a:pPr>
            <a:r>
              <a:rPr lang="en-US" dirty="0">
                <a:latin typeface="Times New Roman" panose="02020603050405020304" pitchFamily="18" charset="0"/>
                <a:ea typeface="Calibri" panose="020F0502020204030204" pitchFamily="34" charset="0"/>
              </a:rPr>
              <a:t>The Monte Carlo </a:t>
            </a:r>
            <a:r>
              <a:rPr lang="en-US" dirty="0" smtClean="0">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accurate </a:t>
            </a:r>
            <a:r>
              <a:rPr lang="en-US" dirty="0">
                <a:latin typeface="Times New Roman" panose="02020603050405020304" pitchFamily="18" charset="0"/>
                <a:ea typeface="Calibri" panose="020F0502020204030204" pitchFamily="34" charset="0"/>
              </a:rPr>
              <a:t>and robust performance of the radiative heat transfer </a:t>
            </a:r>
            <a:r>
              <a:rPr lang="en-US" dirty="0" smtClean="0">
                <a:latin typeface="Times New Roman" panose="02020603050405020304" pitchFamily="18" charset="0"/>
                <a:ea typeface="Calibri" panose="020F0502020204030204" pitchFamily="34" charset="0"/>
              </a:rPr>
              <a:t>[23-24</a:t>
            </a:r>
            <a:r>
              <a:rPr lang="en-US" dirty="0" smtClean="0">
                <a:latin typeface="Times New Roman" panose="02020603050405020304" pitchFamily="18" charset="0"/>
                <a:ea typeface="Calibri" panose="020F0502020204030204" pitchFamily="34" charset="0"/>
              </a:rPr>
              <a:t>]</a:t>
            </a:r>
            <a:endParaRPr lang="en-US" dirty="0"/>
          </a:p>
        </p:txBody>
      </p:sp>
    </p:spTree>
    <p:extLst>
      <p:ext uri="{BB962C8B-B14F-4D97-AF65-F5344CB8AC3E}">
        <p14:creationId xmlns:p14="http://schemas.microsoft.com/office/powerpoint/2010/main" val="3862170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15</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Model Configuration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a:solidFill>
                  <a:schemeClr val="bg1"/>
                </a:solidFill>
                <a:latin typeface="Times New Roman" panose="02020603050405020304" pitchFamily="18" charset="0"/>
                <a:cs typeface="Times New Roman" panose="02020603050405020304" pitchFamily="18" charset="0"/>
              </a:rPr>
              <a:t>Case Study &amp; Boundary Conditions</a:t>
            </a: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16" name="Picture 15"/>
          <p:cNvPicPr/>
          <p:nvPr/>
        </p:nvPicPr>
        <p:blipFill rotWithShape="1">
          <a:blip r:embed="rId3" cstate="print">
            <a:extLst>
              <a:ext uri="{28A0092B-C50C-407E-A947-70E740481C1C}">
                <a14:useLocalDpi xmlns:a14="http://schemas.microsoft.com/office/drawing/2010/main" val="0"/>
              </a:ext>
            </a:extLst>
          </a:blip>
          <a:srcRect l="9260" t="9909" r="1695" b="1831"/>
          <a:stretch/>
        </p:blipFill>
        <p:spPr bwMode="auto">
          <a:xfrm>
            <a:off x="1033759" y="1602378"/>
            <a:ext cx="1889602" cy="1971114"/>
          </a:xfrm>
          <a:prstGeom prst="rect">
            <a:avLst/>
          </a:prstGeom>
          <a:ln>
            <a:noFill/>
          </a:ln>
          <a:extLst>
            <a:ext uri="{53640926-AAD7-44D8-BBD7-CCE9431645EC}">
              <a14:shadowObscured xmlns:a14="http://schemas.microsoft.com/office/drawing/2010/main"/>
            </a:ext>
          </a:extLst>
        </p:spPr>
      </p:pic>
      <p:pic>
        <p:nvPicPr>
          <p:cNvPr id="19" name="Picture 18"/>
          <p:cNvPicPr/>
          <p:nvPr/>
        </p:nvPicPr>
        <p:blipFill rotWithShape="1">
          <a:blip r:embed="rId4" cstate="print">
            <a:extLst>
              <a:ext uri="{28A0092B-C50C-407E-A947-70E740481C1C}">
                <a14:useLocalDpi xmlns:a14="http://schemas.microsoft.com/office/drawing/2010/main" val="0"/>
              </a:ext>
            </a:extLst>
          </a:blip>
          <a:srcRect l="12536" t="8363" r="1105" b="1877"/>
          <a:stretch/>
        </p:blipFill>
        <p:spPr bwMode="auto">
          <a:xfrm>
            <a:off x="3464358" y="1567225"/>
            <a:ext cx="1935227" cy="1997202"/>
          </a:xfrm>
          <a:prstGeom prst="rect">
            <a:avLst/>
          </a:prstGeom>
          <a:ln>
            <a:noFill/>
          </a:ln>
          <a:extLst>
            <a:ext uri="{53640926-AAD7-44D8-BBD7-CCE9431645EC}">
              <a14:shadowObscured xmlns:a14="http://schemas.microsoft.com/office/drawing/2010/main"/>
            </a:ext>
          </a:extLst>
        </p:spPr>
      </p:pic>
      <p:pic>
        <p:nvPicPr>
          <p:cNvPr id="20" name="Picture 19"/>
          <p:cNvPicPr/>
          <p:nvPr/>
        </p:nvPicPr>
        <p:blipFill rotWithShape="1">
          <a:blip r:embed="rId5" cstate="print">
            <a:extLst>
              <a:ext uri="{28A0092B-C50C-407E-A947-70E740481C1C}">
                <a14:useLocalDpi xmlns:a14="http://schemas.microsoft.com/office/drawing/2010/main" val="0"/>
              </a:ext>
            </a:extLst>
          </a:blip>
          <a:srcRect l="11681" t="8121" r="2639" b="1694"/>
          <a:stretch/>
        </p:blipFill>
        <p:spPr bwMode="auto">
          <a:xfrm>
            <a:off x="5906206" y="1567225"/>
            <a:ext cx="1917033" cy="1991417"/>
          </a:xfrm>
          <a:prstGeom prst="rect">
            <a:avLst/>
          </a:prstGeom>
          <a:ln>
            <a:noFill/>
          </a:ln>
          <a:extLst>
            <a:ext uri="{53640926-AAD7-44D8-BBD7-CCE9431645EC}">
              <a14:shadowObscured xmlns:a14="http://schemas.microsoft.com/office/drawing/2010/main"/>
            </a:ext>
          </a:extLst>
        </p:spPr>
      </p:pic>
      <p:sp>
        <p:nvSpPr>
          <p:cNvPr id="21" name="Rectangle 20"/>
          <p:cNvSpPr/>
          <p:nvPr/>
        </p:nvSpPr>
        <p:spPr>
          <a:xfrm>
            <a:off x="1189937" y="3066914"/>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sp>
        <p:nvSpPr>
          <p:cNvPr id="22" name="Rectangle 21"/>
          <p:cNvSpPr/>
          <p:nvPr/>
        </p:nvSpPr>
        <p:spPr>
          <a:xfrm>
            <a:off x="3647888" y="3066914"/>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b)</a:t>
            </a:r>
          </a:p>
        </p:txBody>
      </p:sp>
      <p:sp>
        <p:nvSpPr>
          <p:cNvPr id="23" name="Rectangle 22"/>
          <p:cNvSpPr/>
          <p:nvPr/>
        </p:nvSpPr>
        <p:spPr>
          <a:xfrm>
            <a:off x="6083051" y="3066914"/>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p:txBody>
      </p:sp>
      <p:sp>
        <p:nvSpPr>
          <p:cNvPr id="24" name="TextBox 23"/>
          <p:cNvSpPr txBox="1"/>
          <p:nvPr/>
        </p:nvSpPr>
        <p:spPr>
          <a:xfrm>
            <a:off x="1293641" y="3593668"/>
            <a:ext cx="6237130"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11: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Geometry of case studies: a) forced heat convection; b) and c) forced heat convection and heat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radiation</a:t>
            </a:r>
            <a:endParaRPr lang="en-US" dirty="0"/>
          </a:p>
        </p:txBody>
      </p:sp>
      <mc:AlternateContent xmlns:mc="http://schemas.openxmlformats.org/markup-compatibility/2006" xmlns:a14="http://schemas.microsoft.com/office/drawing/2010/main">
        <mc:Choice Requires="a14">
          <p:sp>
            <p:nvSpPr>
              <p:cNvPr id="25" name="TextBox 24"/>
              <p:cNvSpPr txBox="1"/>
              <p:nvPr/>
            </p:nvSpPr>
            <p:spPr>
              <a:xfrm>
                <a:off x="2979089" y="3819264"/>
                <a:ext cx="5740961" cy="1457835"/>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Winter condition set as in </a:t>
                </a:r>
                <a:r>
                  <a:rPr lang="en-US" dirty="0" err="1" smtClean="0">
                    <a:latin typeface="Times New Roman" panose="02020603050405020304" pitchFamily="18" charset="0"/>
                    <a:cs typeface="Times New Roman" panose="02020603050405020304" pitchFamily="18" charset="0"/>
                  </a:rPr>
                  <a:t>Nur</a:t>
                </a:r>
                <a:r>
                  <a:rPr lang="en-US" dirty="0" smtClean="0">
                    <a:latin typeface="Times New Roman" panose="02020603050405020304" pitchFamily="18" charset="0"/>
                    <a:cs typeface="Times New Roman" panose="02020603050405020304" pitchFamily="18" charset="0"/>
                  </a:rPr>
                  <a:t>-Sultan</a:t>
                </a:r>
              </a:p>
              <a:p>
                <a:pPr marL="285750" indent="-285750">
                  <a:buFont typeface="Wingdings" panose="05000000000000000000" pitchFamily="2" charset="2"/>
                  <a:buChar char="Ø"/>
                </a:pP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𝑜𝑢𝑡𝑠𝑖𝑑𝑒</m:t>
                        </m:r>
                      </m:sub>
                    </m:sSub>
                    <m:r>
                      <a:rPr lang="en-US" b="0" i="1" smtClean="0">
                        <a:latin typeface="Cambria Math" panose="02040503050406030204" pitchFamily="18" charset="0"/>
                      </a:rPr>
                      <m:t>=−6.9</m:t>
                    </m:r>
                    <m:r>
                      <a:rPr lang="en-US" b="0" i="1"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 daily average temperature</a:t>
                </a:r>
              </a:p>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nlet: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𝑎𝑖𝑟</m:t>
                        </m:r>
                      </m:sub>
                    </m:sSub>
                    <m:r>
                      <a:rPr lang="en-US" b="0" i="1" smtClean="0">
                        <a:latin typeface="Cambria Math" panose="02040503050406030204" pitchFamily="18" charset="0"/>
                      </a:rPr>
                      <m:t>=21</m:t>
                    </m:r>
                    <m:r>
                      <a:rPr lang="en-US" b="0" i="1" smtClean="0">
                        <a:latin typeface="Cambria Math" panose="02040503050406030204" pitchFamily="18" charset="0"/>
                        <a:ea typeface="Cambria Math" panose="02040503050406030204" pitchFamily="18" charset="0"/>
                      </a:rPr>
                      <m:t>℃</m:t>
                    </m:r>
                  </m:oMath>
                </a14:m>
                <a:r>
                  <a:rPr lang="en-US"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𝑎𝑖𝑟</m:t>
                        </m:r>
                      </m:sub>
                    </m:sSub>
                    <m:r>
                      <a:rPr lang="en-US" b="0" i="1" smtClean="0">
                        <a:latin typeface="Cambria Math" panose="02040503050406030204" pitchFamily="18" charset="0"/>
                      </a:rPr>
                      <m:t>=0.15</m:t>
                    </m:r>
                    <m:f>
                      <m:fPr>
                        <m:ctrlPr>
                          <a:rPr lang="en-US" b="0" i="1" smtClean="0">
                            <a:latin typeface="Cambria Math" panose="02040503050406030204" pitchFamily="18" charset="0"/>
                          </a:rPr>
                        </m:ctrlPr>
                      </m:fPr>
                      <m:num>
                        <m:r>
                          <a:rPr lang="en-US" b="0" i="1" smtClean="0">
                            <a:latin typeface="Cambria Math" panose="02040503050406030204" pitchFamily="18" charset="0"/>
                          </a:rPr>
                          <m:t>𝑚</m:t>
                        </m:r>
                      </m:num>
                      <m:den>
                        <m:r>
                          <a:rPr lang="en-US" b="0" i="1" smtClean="0">
                            <a:latin typeface="Cambria Math" panose="02040503050406030204" pitchFamily="18" charset="0"/>
                          </a:rPr>
                          <m:t>𝑠</m:t>
                        </m:r>
                      </m:den>
                    </m:f>
                    <m:r>
                      <a:rPr lang="en-US" b="0" i="0" smtClean="0">
                        <a:latin typeface="Cambria Math" panose="02040503050406030204" pitchFamily="18" charset="0"/>
                      </a:rPr>
                      <m:t> </m:t>
                    </m:r>
                  </m:oMath>
                </a14:m>
                <a:r>
                  <a:rPr lang="en-US" b="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Outlet: </a:t>
                </a:r>
                <a14:m>
                  <m:oMath xmlns:m="http://schemas.openxmlformats.org/officeDocument/2006/math">
                    <m:r>
                      <a:rPr lang="en-US" i="1">
                        <a:latin typeface="Cambria Math" panose="02040503050406030204" pitchFamily="18" charset="0"/>
                      </a:rPr>
                      <m:t>0 </m:t>
                    </m:r>
                    <m:r>
                      <a:rPr lang="en-US" i="1">
                        <a:latin typeface="Cambria Math" panose="02040503050406030204" pitchFamily="18" charset="0"/>
                      </a:rPr>
                      <m:t>𝑃𝑎</m:t>
                    </m:r>
                  </m:oMath>
                </a14:m>
                <a:endParaRPr lang="en-US" b="0"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Interior walls: </a:t>
                </a:r>
                <a14:m>
                  <m:oMath xmlns:m="http://schemas.openxmlformats.org/officeDocument/2006/math">
                    <m:r>
                      <a:rPr lang="en-US" b="0" i="1" smtClean="0">
                        <a:latin typeface="Cambria Math" panose="02040503050406030204" pitchFamily="18" charset="0"/>
                      </a:rPr>
                      <m:t>𝐴𝑑𝑖𝑎𝑏𝑎𝑡𝑖𝑐</m:t>
                    </m:r>
                  </m:oMath>
                </a14:m>
                <a:endParaRPr lang="en-US" b="0"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Exterior wall: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𝑤𝑎𝑙𝑙</m:t>
                        </m:r>
                      </m:sub>
                    </m:sSub>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oMath>
                </a14:m>
                <a:endParaRPr lang="en-US" dirty="0" smtClean="0">
                  <a:latin typeface="Times New Roman" panose="02020603050405020304" pitchFamily="18" charset="0"/>
                  <a:cs typeface="Times New Roman" panose="02020603050405020304" pitchFamily="18" charset="0"/>
                </a:endParaRPr>
              </a:p>
              <a:p>
                <a:endParaRPr lang="en-US" dirty="0"/>
              </a:p>
            </p:txBody>
          </p:sp>
        </mc:Choice>
        <mc:Fallback xmlns="">
          <p:sp>
            <p:nvSpPr>
              <p:cNvPr id="25" name="TextBox 24"/>
              <p:cNvSpPr txBox="1">
                <a:spLocks noRot="1" noChangeAspect="1" noMove="1" noResize="1" noEditPoints="1" noAdjustHandles="1" noChangeArrowheads="1" noChangeShapeType="1" noTextEdit="1"/>
              </p:cNvSpPr>
              <p:nvPr/>
            </p:nvSpPr>
            <p:spPr>
              <a:xfrm>
                <a:off x="2979089" y="3819264"/>
                <a:ext cx="5740961" cy="1457835"/>
              </a:xfrm>
              <a:prstGeom prst="rect">
                <a:avLst/>
              </a:prstGeom>
              <a:blipFill rotWithShape="0">
                <a:blip r:embed="rId6"/>
                <a:stretch>
                  <a:fillRect l="-213" t="-837"/>
                </a:stretch>
              </a:blipFill>
            </p:spPr>
            <p:txBody>
              <a:bodyPr/>
              <a:lstStyle/>
              <a:p>
                <a:r>
                  <a:rPr lang="en-US">
                    <a:noFill/>
                  </a:rPr>
                  <a:t> </a:t>
                </a:r>
              </a:p>
            </p:txBody>
          </p:sp>
        </mc:Fallback>
      </mc:AlternateContent>
      <p:sp>
        <p:nvSpPr>
          <p:cNvPr id="26" name="TextBox 25"/>
          <p:cNvSpPr txBox="1"/>
          <p:nvPr/>
        </p:nvSpPr>
        <p:spPr>
          <a:xfrm>
            <a:off x="1574946" y="4149718"/>
            <a:ext cx="1230806" cy="578882"/>
          </a:xfrm>
          <a:prstGeom prst="round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b="1" dirty="0" smtClean="0">
                <a:solidFill>
                  <a:schemeClr val="bg1"/>
                </a:solidFill>
                <a:latin typeface="Times New Roman" panose="02020603050405020304" pitchFamily="18" charset="0"/>
                <a:cs typeface="Times New Roman" panose="02020603050405020304" pitchFamily="18" charset="0"/>
              </a:rPr>
              <a:t>Boundary Conditions</a:t>
            </a: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27" name="Left Brace 26"/>
          <p:cNvSpPr/>
          <p:nvPr/>
        </p:nvSpPr>
        <p:spPr>
          <a:xfrm>
            <a:off x="2805752" y="3956121"/>
            <a:ext cx="230346" cy="966076"/>
          </a:xfrm>
          <a:prstGeom prst="lef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15933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16</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Results and Discussion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Temperature and Velocity distribution</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2236097" y="2968323"/>
            <a:ext cx="6083809"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12: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Air temperature distribution along the x=1.38 m: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1;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b)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2;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c)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3</a:t>
            </a:r>
            <a:endParaRPr lang="en-US" dirty="0"/>
          </a:p>
        </p:txBody>
      </p:sp>
      <p:pic>
        <p:nvPicPr>
          <p:cNvPr id="28" name="Picture 27"/>
          <p:cNvPicPr/>
          <p:nvPr/>
        </p:nvPicPr>
        <p:blipFill rotWithShape="1">
          <a:blip r:embed="rId3" cstate="print">
            <a:extLst>
              <a:ext uri="{28A0092B-C50C-407E-A947-70E740481C1C}">
                <a14:useLocalDpi xmlns:a14="http://schemas.microsoft.com/office/drawing/2010/main" val="0"/>
              </a:ext>
            </a:extLst>
          </a:blip>
          <a:srcRect l="15385" t="17274" r="23532" b="9570"/>
          <a:stretch/>
        </p:blipFill>
        <p:spPr bwMode="auto">
          <a:xfrm>
            <a:off x="418527" y="1467858"/>
            <a:ext cx="2144705" cy="1569089"/>
          </a:xfrm>
          <a:prstGeom prst="rect">
            <a:avLst/>
          </a:prstGeom>
          <a:ln>
            <a:noFill/>
          </a:ln>
          <a:extLst>
            <a:ext uri="{53640926-AAD7-44D8-BBD7-CCE9431645EC}">
              <a14:shadowObscured xmlns:a14="http://schemas.microsoft.com/office/drawing/2010/main"/>
            </a:ext>
          </a:extLst>
        </p:spPr>
      </p:pic>
      <p:pic>
        <p:nvPicPr>
          <p:cNvPr id="29" name="Picture 28"/>
          <p:cNvPicPr/>
          <p:nvPr/>
        </p:nvPicPr>
        <p:blipFill rotWithShape="1">
          <a:blip r:embed="rId4" cstate="print">
            <a:extLst>
              <a:ext uri="{28A0092B-C50C-407E-A947-70E740481C1C}">
                <a14:useLocalDpi xmlns:a14="http://schemas.microsoft.com/office/drawing/2010/main" val="0"/>
              </a:ext>
            </a:extLst>
          </a:blip>
          <a:srcRect l="15778" t="14814" r="23669" b="7829"/>
          <a:stretch/>
        </p:blipFill>
        <p:spPr bwMode="auto">
          <a:xfrm>
            <a:off x="3248867" y="1459593"/>
            <a:ext cx="2120655" cy="1577354"/>
          </a:xfrm>
          <a:prstGeom prst="rect">
            <a:avLst/>
          </a:prstGeom>
          <a:ln>
            <a:noFill/>
          </a:ln>
          <a:extLst>
            <a:ext uri="{53640926-AAD7-44D8-BBD7-CCE9431645EC}">
              <a14:shadowObscured xmlns:a14="http://schemas.microsoft.com/office/drawing/2010/main"/>
            </a:ext>
          </a:extLst>
        </p:spPr>
      </p:pic>
      <p:pic>
        <p:nvPicPr>
          <p:cNvPr id="30" name="Picture 29"/>
          <p:cNvPicPr/>
          <p:nvPr/>
        </p:nvPicPr>
        <p:blipFill rotWithShape="1">
          <a:blip r:embed="rId5" cstate="print">
            <a:extLst>
              <a:ext uri="{28A0092B-C50C-407E-A947-70E740481C1C}">
                <a14:useLocalDpi xmlns:a14="http://schemas.microsoft.com/office/drawing/2010/main" val="0"/>
              </a:ext>
            </a:extLst>
          </a:blip>
          <a:srcRect l="15385" t="15458" r="23908" b="7434"/>
          <a:stretch/>
        </p:blipFill>
        <p:spPr bwMode="auto">
          <a:xfrm>
            <a:off x="6086931" y="1459593"/>
            <a:ext cx="2163296" cy="1577354"/>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31" name="Rectangle 30"/>
              <p:cNvSpPr/>
              <p:nvPr/>
            </p:nvSpPr>
            <p:spPr>
              <a:xfrm>
                <a:off x="2082963" y="2366030"/>
                <a:ext cx="1066800" cy="429297"/>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𝑎𝑣𝑔</m:t>
                          </m:r>
                        </m:sub>
                      </m:sSub>
                      <m:r>
                        <a:rPr lang="en-US" sz="1200" b="0" i="1" smtClean="0">
                          <a:latin typeface="Cambria Math" panose="02040503050406030204" pitchFamily="18" charset="0"/>
                        </a:rPr>
                        <m:t>=5.7</m:t>
                      </m:r>
                      <m:r>
                        <a:rPr lang="en-US" sz="1200" b="0" i="1" smtClean="0">
                          <a:latin typeface="Cambria Math" panose="02040503050406030204" pitchFamily="18" charset="0"/>
                          <a:ea typeface="Cambria Math" panose="02040503050406030204" pitchFamily="18" charset="0"/>
                        </a:rPr>
                        <m:t>℃</m:t>
                      </m:r>
                    </m:oMath>
                  </m:oMathPara>
                </a14:m>
                <a:endParaRPr lang="en-US" sz="1200" dirty="0"/>
              </a:p>
            </p:txBody>
          </p:sp>
        </mc:Choice>
        <mc:Fallback xmlns="">
          <p:sp>
            <p:nvSpPr>
              <p:cNvPr id="31" name="Rectangle 30"/>
              <p:cNvSpPr>
                <a:spLocks noRot="1" noChangeAspect="1" noMove="1" noResize="1" noEditPoints="1" noAdjustHandles="1" noChangeArrowheads="1" noChangeShapeType="1" noTextEdit="1"/>
              </p:cNvSpPr>
              <p:nvPr/>
            </p:nvSpPr>
            <p:spPr>
              <a:xfrm>
                <a:off x="2082963" y="2366030"/>
                <a:ext cx="1066800" cy="429297"/>
              </a:xfrm>
              <a:prstGeom prst="rect">
                <a:avLst/>
              </a:prstGeom>
              <a:blipFill rotWithShape="0">
                <a:blip r:embed="rId6"/>
                <a:stretch>
                  <a:fillRect/>
                </a:stretch>
              </a:blipFill>
              <a:ln w="635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7732893" y="2367698"/>
                <a:ext cx="1099407" cy="429768"/>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𝑎𝑣𝑔</m:t>
                          </m:r>
                        </m:sub>
                      </m:sSub>
                      <m:r>
                        <a:rPr lang="en-US" sz="1200" b="0" i="1" smtClean="0">
                          <a:latin typeface="Cambria Math" panose="02040503050406030204" pitchFamily="18" charset="0"/>
                        </a:rPr>
                        <m:t>=22.7</m:t>
                      </m:r>
                      <m:r>
                        <a:rPr lang="en-US" sz="1200" b="0" i="1" smtClean="0">
                          <a:latin typeface="Cambria Math" panose="02040503050406030204" pitchFamily="18" charset="0"/>
                          <a:ea typeface="Cambria Math" panose="02040503050406030204" pitchFamily="18" charset="0"/>
                        </a:rPr>
                        <m:t>℃</m:t>
                      </m:r>
                    </m:oMath>
                  </m:oMathPara>
                </a14:m>
                <a:endParaRPr lang="en-US" sz="1200" dirty="0"/>
              </a:p>
            </p:txBody>
          </p:sp>
        </mc:Choice>
        <mc:Fallback xmlns="">
          <p:sp>
            <p:nvSpPr>
              <p:cNvPr id="32" name="Rectangle 31"/>
              <p:cNvSpPr>
                <a:spLocks noRot="1" noChangeAspect="1" noMove="1" noResize="1" noEditPoints="1" noAdjustHandles="1" noChangeArrowheads="1" noChangeShapeType="1" noTextEdit="1"/>
              </p:cNvSpPr>
              <p:nvPr/>
            </p:nvSpPr>
            <p:spPr>
              <a:xfrm>
                <a:off x="7732893" y="2367698"/>
                <a:ext cx="1099407" cy="429768"/>
              </a:xfrm>
              <a:prstGeom prst="rect">
                <a:avLst/>
              </a:prstGeom>
              <a:blipFill rotWithShape="0">
                <a:blip r:embed="rId7"/>
                <a:stretch>
                  <a:fillRect/>
                </a:stretch>
              </a:blipFill>
              <a:ln w="635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4958081" y="2367698"/>
                <a:ext cx="1097280" cy="429768"/>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b</a:t>
                </a:r>
                <a:r>
                  <a:rPr lang="en-US" sz="1200" dirty="0" smtClean="0">
                    <a:latin typeface="Times New Roman" panose="02020603050405020304" pitchFamily="18" charset="0"/>
                    <a:cs typeface="Times New Roman" panose="02020603050405020304" pitchFamily="18" charset="0"/>
                  </a:rPr>
                  <a:t>)</a:t>
                </a:r>
              </a:p>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𝑎𝑣𝑔</m:t>
                          </m:r>
                        </m:sub>
                      </m:sSub>
                      <m:r>
                        <a:rPr lang="en-US" sz="1200" b="0" i="1" smtClean="0">
                          <a:latin typeface="Cambria Math" panose="02040503050406030204" pitchFamily="18" charset="0"/>
                        </a:rPr>
                        <m:t>=23.7</m:t>
                      </m:r>
                      <m:r>
                        <a:rPr lang="en-US" sz="1200" b="0" i="1" smtClean="0">
                          <a:latin typeface="Cambria Math" panose="02040503050406030204" pitchFamily="18" charset="0"/>
                          <a:ea typeface="Cambria Math" panose="02040503050406030204" pitchFamily="18" charset="0"/>
                        </a:rPr>
                        <m:t>℃</m:t>
                      </m:r>
                    </m:oMath>
                  </m:oMathPara>
                </a14:m>
                <a:endParaRPr lang="en-US" sz="1200" dirty="0"/>
              </a:p>
            </p:txBody>
          </p:sp>
        </mc:Choice>
        <mc:Fallback xmlns="">
          <p:sp>
            <p:nvSpPr>
              <p:cNvPr id="33" name="Rectangle 32"/>
              <p:cNvSpPr>
                <a:spLocks noRot="1" noChangeAspect="1" noMove="1" noResize="1" noEditPoints="1" noAdjustHandles="1" noChangeArrowheads="1" noChangeShapeType="1" noTextEdit="1"/>
              </p:cNvSpPr>
              <p:nvPr/>
            </p:nvSpPr>
            <p:spPr>
              <a:xfrm>
                <a:off x="4958081" y="2367698"/>
                <a:ext cx="1097280" cy="429768"/>
              </a:xfrm>
              <a:prstGeom prst="rect">
                <a:avLst/>
              </a:prstGeom>
              <a:blipFill rotWithShape="0">
                <a:blip r:embed="rId8"/>
                <a:stretch>
                  <a:fillRect/>
                </a:stretch>
              </a:blipFill>
              <a:ln w="6350"/>
            </p:spPr>
            <p:txBody>
              <a:bodyPr/>
              <a:lstStyle/>
              <a:p>
                <a:r>
                  <a:rPr lang="en-US">
                    <a:noFill/>
                  </a:rPr>
                  <a:t> </a:t>
                </a:r>
              </a:p>
            </p:txBody>
          </p:sp>
        </mc:Fallback>
      </mc:AlternateContent>
      <p:sp>
        <p:nvSpPr>
          <p:cNvPr id="34" name="TextBox 33"/>
          <p:cNvSpPr txBox="1"/>
          <p:nvPr/>
        </p:nvSpPr>
        <p:spPr>
          <a:xfrm>
            <a:off x="2327617" y="4809006"/>
            <a:ext cx="6083809"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13: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Air velocity distribution along the z=1.38 m: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1;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b)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2;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c)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3</a:t>
            </a:r>
            <a:endParaRPr lang="en-US" dirty="0"/>
          </a:p>
        </p:txBody>
      </p:sp>
      <p:pic>
        <p:nvPicPr>
          <p:cNvPr id="35" name="Picture 34"/>
          <p:cNvPicPr/>
          <p:nvPr/>
        </p:nvPicPr>
        <p:blipFill rotWithShape="1">
          <a:blip r:embed="rId9" cstate="print">
            <a:extLst>
              <a:ext uri="{28A0092B-C50C-407E-A947-70E740481C1C}">
                <a14:useLocalDpi xmlns:a14="http://schemas.microsoft.com/office/drawing/2010/main" val="0"/>
              </a:ext>
            </a:extLst>
          </a:blip>
          <a:srcRect l="13106" t="17488" r="23280" b="9566"/>
          <a:stretch/>
        </p:blipFill>
        <p:spPr bwMode="auto">
          <a:xfrm>
            <a:off x="311700" y="3284798"/>
            <a:ext cx="2251532" cy="1583781"/>
          </a:xfrm>
          <a:prstGeom prst="rect">
            <a:avLst/>
          </a:prstGeom>
          <a:ln>
            <a:noFill/>
          </a:ln>
          <a:extLst>
            <a:ext uri="{53640926-AAD7-44D8-BBD7-CCE9431645EC}">
              <a14:shadowObscured xmlns:a14="http://schemas.microsoft.com/office/drawing/2010/main"/>
            </a:ext>
          </a:extLst>
        </p:spPr>
      </p:pic>
      <p:pic>
        <p:nvPicPr>
          <p:cNvPr id="36" name="Picture 35"/>
          <p:cNvPicPr/>
          <p:nvPr/>
        </p:nvPicPr>
        <p:blipFill rotWithShape="1">
          <a:blip r:embed="rId10" cstate="print">
            <a:extLst>
              <a:ext uri="{28A0092B-C50C-407E-A947-70E740481C1C}">
                <a14:useLocalDpi xmlns:a14="http://schemas.microsoft.com/office/drawing/2010/main" val="0"/>
              </a:ext>
            </a:extLst>
          </a:blip>
          <a:srcRect l="13960" t="14755" r="23644" b="7720"/>
          <a:stretch/>
        </p:blipFill>
        <p:spPr bwMode="auto">
          <a:xfrm>
            <a:off x="3186667" y="3234177"/>
            <a:ext cx="2182856" cy="1634401"/>
          </a:xfrm>
          <a:prstGeom prst="rect">
            <a:avLst/>
          </a:prstGeom>
          <a:ln>
            <a:noFill/>
          </a:ln>
          <a:extLst>
            <a:ext uri="{53640926-AAD7-44D8-BBD7-CCE9431645EC}">
              <a14:shadowObscured xmlns:a14="http://schemas.microsoft.com/office/drawing/2010/main"/>
            </a:ext>
          </a:extLst>
        </p:spPr>
      </p:pic>
      <p:pic>
        <p:nvPicPr>
          <p:cNvPr id="37" name="Picture 36"/>
          <p:cNvPicPr/>
          <p:nvPr/>
        </p:nvPicPr>
        <p:blipFill rotWithShape="1">
          <a:blip r:embed="rId11" cstate="print">
            <a:extLst>
              <a:ext uri="{28A0092B-C50C-407E-A947-70E740481C1C}">
                <a14:useLocalDpi xmlns:a14="http://schemas.microsoft.com/office/drawing/2010/main" val="0"/>
              </a:ext>
            </a:extLst>
          </a:blip>
          <a:srcRect l="13378" t="14661" r="23501" b="7394"/>
          <a:stretch/>
        </p:blipFill>
        <p:spPr bwMode="auto">
          <a:xfrm>
            <a:off x="5963146" y="3197434"/>
            <a:ext cx="2300831" cy="1671144"/>
          </a:xfrm>
          <a:prstGeom prst="rect">
            <a:avLst/>
          </a:prstGeom>
          <a:ln>
            <a:noFill/>
          </a:ln>
          <a:extLst>
            <a:ext uri="{53640926-AAD7-44D8-BBD7-CCE9431645EC}">
              <a14:shadowObscured xmlns:a14="http://schemas.microsoft.com/office/drawing/2010/main"/>
            </a:ext>
          </a:extLst>
        </p:spPr>
      </p:pic>
      <p:sp>
        <p:nvSpPr>
          <p:cNvPr id="38" name="Rectangle 37"/>
          <p:cNvSpPr/>
          <p:nvPr/>
        </p:nvSpPr>
        <p:spPr>
          <a:xfrm>
            <a:off x="5122856" y="4310353"/>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b)</a:t>
            </a:r>
          </a:p>
        </p:txBody>
      </p:sp>
      <p:sp>
        <p:nvSpPr>
          <p:cNvPr id="39" name="Rectangle 38"/>
          <p:cNvSpPr/>
          <p:nvPr/>
        </p:nvSpPr>
        <p:spPr>
          <a:xfrm>
            <a:off x="2346377" y="4350922"/>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sp>
        <p:nvSpPr>
          <p:cNvPr id="41" name="Rectangle 40"/>
          <p:cNvSpPr/>
          <p:nvPr/>
        </p:nvSpPr>
        <p:spPr>
          <a:xfrm>
            <a:off x="8057924" y="4310353"/>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p:txBody>
      </p:sp>
      <p:pic>
        <p:nvPicPr>
          <p:cNvPr id="42" name="Picture 41"/>
          <p:cNvPicPr/>
          <p:nvPr/>
        </p:nvPicPr>
        <p:blipFill rotWithShape="1">
          <a:blip r:embed="rId12">
            <a:extLst>
              <a:ext uri="{28A0092B-C50C-407E-A947-70E740481C1C}">
                <a14:useLocalDpi xmlns:a14="http://schemas.microsoft.com/office/drawing/2010/main" val="0"/>
              </a:ext>
            </a:extLst>
          </a:blip>
          <a:srcRect l="12537" t="12410" r="4558" b="3252"/>
          <a:stretch/>
        </p:blipFill>
        <p:spPr bwMode="auto">
          <a:xfrm>
            <a:off x="7452427" y="88943"/>
            <a:ext cx="1373710" cy="13278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79699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17</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Results and Discussion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Thermal Comfort</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3322359" y="4509092"/>
            <a:ext cx="6083809"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15: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PMV and PPD values using CBE thermal comfort tool: a) Case 1; b) Case 2; c) Case 3</a:t>
            </a:r>
            <a:endParaRPr lang="en-US" dirty="0"/>
          </a:p>
        </p:txBody>
      </p:sp>
      <p:sp>
        <p:nvSpPr>
          <p:cNvPr id="20" name="Rectangle 19"/>
          <p:cNvSpPr/>
          <p:nvPr/>
        </p:nvSpPr>
        <p:spPr>
          <a:xfrm>
            <a:off x="3758584" y="3998237"/>
            <a:ext cx="323489" cy="271570"/>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pic>
        <p:nvPicPr>
          <p:cNvPr id="21" name="Picture 20"/>
          <p:cNvPicPr/>
          <p:nvPr/>
        </p:nvPicPr>
        <p:blipFill>
          <a:blip r:embed="rId3"/>
          <a:stretch>
            <a:fillRect/>
          </a:stretch>
        </p:blipFill>
        <p:spPr>
          <a:xfrm>
            <a:off x="2937349" y="1684020"/>
            <a:ext cx="1965960" cy="2286000"/>
          </a:xfrm>
          <a:prstGeom prst="rect">
            <a:avLst/>
          </a:prstGeom>
        </p:spPr>
      </p:pic>
      <p:pic>
        <p:nvPicPr>
          <p:cNvPr id="22" name="Picture 21"/>
          <p:cNvPicPr/>
          <p:nvPr/>
        </p:nvPicPr>
        <p:blipFill>
          <a:blip r:embed="rId4"/>
          <a:stretch>
            <a:fillRect/>
          </a:stretch>
        </p:blipFill>
        <p:spPr>
          <a:xfrm>
            <a:off x="4900380" y="1684020"/>
            <a:ext cx="1965960" cy="2286000"/>
          </a:xfrm>
          <a:prstGeom prst="rect">
            <a:avLst/>
          </a:prstGeom>
        </p:spPr>
      </p:pic>
      <p:pic>
        <p:nvPicPr>
          <p:cNvPr id="23" name="Picture 22"/>
          <p:cNvPicPr/>
          <p:nvPr/>
        </p:nvPicPr>
        <p:blipFill>
          <a:blip r:embed="rId5"/>
          <a:stretch>
            <a:fillRect/>
          </a:stretch>
        </p:blipFill>
        <p:spPr>
          <a:xfrm>
            <a:off x="6866340" y="1684020"/>
            <a:ext cx="1965960" cy="2286000"/>
          </a:xfrm>
          <a:prstGeom prst="rect">
            <a:avLst/>
          </a:prstGeom>
        </p:spPr>
      </p:pic>
      <p:sp>
        <p:nvSpPr>
          <p:cNvPr id="3" name="Oval 2"/>
          <p:cNvSpPr/>
          <p:nvPr/>
        </p:nvSpPr>
        <p:spPr>
          <a:xfrm>
            <a:off x="3107782" y="1774540"/>
            <a:ext cx="495014" cy="343760"/>
          </a:xfrm>
          <a:prstGeom prst="ellipse">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721615" y="4002003"/>
            <a:ext cx="323489" cy="271570"/>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b</a:t>
            </a:r>
            <a:r>
              <a:rPr lang="en-US" sz="1200" dirty="0" smtClean="0">
                <a:latin typeface="Times New Roman" panose="02020603050405020304" pitchFamily="18" charset="0"/>
                <a:cs typeface="Times New Roman" panose="02020603050405020304" pitchFamily="18" charset="0"/>
              </a:rPr>
              <a:t>)</a:t>
            </a:r>
          </a:p>
        </p:txBody>
      </p:sp>
      <p:sp>
        <p:nvSpPr>
          <p:cNvPr id="46" name="Rectangle 45"/>
          <p:cNvSpPr/>
          <p:nvPr/>
        </p:nvSpPr>
        <p:spPr>
          <a:xfrm>
            <a:off x="7687575" y="3998237"/>
            <a:ext cx="323489" cy="271570"/>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p:txBody>
      </p:sp>
      <p:sp>
        <p:nvSpPr>
          <p:cNvPr id="47" name="Oval 46"/>
          <p:cNvSpPr/>
          <p:nvPr/>
        </p:nvSpPr>
        <p:spPr>
          <a:xfrm>
            <a:off x="5120385" y="1779620"/>
            <a:ext cx="495014" cy="343760"/>
          </a:xfrm>
          <a:prstGeom prst="ellipse">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063611" y="1772678"/>
            <a:ext cx="495014" cy="343760"/>
          </a:xfrm>
          <a:prstGeom prst="ellipse">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4183516" y="1787600"/>
            <a:ext cx="453762" cy="151953"/>
          </a:xfrm>
          <a:prstGeom prst="round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6163954" y="1808834"/>
            <a:ext cx="453762" cy="151953"/>
          </a:xfrm>
          <a:prstGeom prst="round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p:nvPr/>
        </p:nvSpPr>
        <p:spPr>
          <a:xfrm>
            <a:off x="8126985" y="1797136"/>
            <a:ext cx="453762" cy="151953"/>
          </a:xfrm>
          <a:prstGeom prst="round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11700" y="1567225"/>
            <a:ext cx="2408573" cy="1384995"/>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CBE Thermal Comfort tool – online PMV and PPD evaluation tool</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Parameters:</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685801" y="2656885"/>
            <a:ext cx="2034472" cy="1600438"/>
          </a:xfrm>
          <a:prstGeom prst="rect">
            <a:avLst/>
          </a:prstGeom>
          <a:noFill/>
        </p:spPr>
        <p:txBody>
          <a:bodyPr wrap="square" rtlCol="0">
            <a:spAutoFit/>
          </a:bodyPr>
          <a:lstStyle/>
          <a:p>
            <a:pPr marL="285750" lvl="1"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Relative humidity – 50%</a:t>
            </a:r>
          </a:p>
          <a:p>
            <a:pPr marL="285750" lvl="1"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Metabolic rate – 1 met</a:t>
            </a:r>
          </a:p>
          <a:p>
            <a:pPr marL="285750" lvl="1"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Clothing level – 0.61 </a:t>
            </a:r>
            <a:r>
              <a:rPr lang="en-US" dirty="0" err="1">
                <a:latin typeface="Times New Roman" panose="02020603050405020304" pitchFamily="18" charset="0"/>
                <a:cs typeface="Times New Roman" panose="02020603050405020304" pitchFamily="18" charset="0"/>
              </a:rPr>
              <a:t>clo</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97277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18</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Results and Discussion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PMV and PPD</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42" name="Picture 41"/>
          <p:cNvPicPr/>
          <p:nvPr/>
        </p:nvPicPr>
        <p:blipFill rotWithShape="1">
          <a:blip r:embed="rId3">
            <a:extLst>
              <a:ext uri="{28A0092B-C50C-407E-A947-70E740481C1C}">
                <a14:useLocalDpi xmlns:a14="http://schemas.microsoft.com/office/drawing/2010/main" val="0"/>
              </a:ext>
            </a:extLst>
          </a:blip>
          <a:srcRect l="12537" t="12410" r="4558" b="3252"/>
          <a:stretch/>
        </p:blipFill>
        <p:spPr bwMode="auto">
          <a:xfrm>
            <a:off x="7452427" y="88943"/>
            <a:ext cx="1373710" cy="1327888"/>
          </a:xfrm>
          <a:prstGeom prst="rect">
            <a:avLst/>
          </a:prstGeom>
          <a:ln>
            <a:noFill/>
          </a:ln>
          <a:extLst>
            <a:ext uri="{53640926-AAD7-44D8-BBD7-CCE9431645EC}">
              <a14:shadowObscured xmlns:a14="http://schemas.microsoft.com/office/drawing/2010/main"/>
            </a:ext>
          </a:extLst>
        </p:spPr>
      </p:pic>
      <p:sp>
        <p:nvSpPr>
          <p:cNvPr id="20" name="TextBox 19"/>
          <p:cNvSpPr txBox="1"/>
          <p:nvPr/>
        </p:nvSpPr>
        <p:spPr>
          <a:xfrm>
            <a:off x="1056673" y="3030124"/>
            <a:ext cx="7415785"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16: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PMV comfort parameter along the plane at x=1.38m illustrated on air temperature profile: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1;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b)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2;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c)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3</a:t>
            </a:r>
            <a:endParaRPr lang="en-US" dirty="0"/>
          </a:p>
        </p:txBody>
      </p:sp>
      <p:pic>
        <p:nvPicPr>
          <p:cNvPr id="21" name="Picture 20"/>
          <p:cNvPicPr/>
          <p:nvPr/>
        </p:nvPicPr>
        <p:blipFill rotWithShape="1">
          <a:blip r:embed="rId4" cstate="print">
            <a:extLst>
              <a:ext uri="{28A0092B-C50C-407E-A947-70E740481C1C}">
                <a14:useLocalDpi xmlns:a14="http://schemas.microsoft.com/office/drawing/2010/main" val="0"/>
              </a:ext>
            </a:extLst>
          </a:blip>
          <a:srcRect l="14529" t="17474" r="23147" b="10692"/>
          <a:stretch/>
        </p:blipFill>
        <p:spPr bwMode="auto">
          <a:xfrm>
            <a:off x="311700" y="1391832"/>
            <a:ext cx="2359143" cy="1705385"/>
          </a:xfrm>
          <a:prstGeom prst="rect">
            <a:avLst/>
          </a:prstGeom>
          <a:ln>
            <a:noFill/>
          </a:ln>
          <a:extLst>
            <a:ext uri="{53640926-AAD7-44D8-BBD7-CCE9431645EC}">
              <a14:shadowObscured xmlns:a14="http://schemas.microsoft.com/office/drawing/2010/main"/>
            </a:ext>
          </a:extLst>
        </p:spPr>
      </p:pic>
      <p:pic>
        <p:nvPicPr>
          <p:cNvPr id="22" name="Picture 21"/>
          <p:cNvPicPr/>
          <p:nvPr/>
        </p:nvPicPr>
        <p:blipFill rotWithShape="1">
          <a:blip r:embed="rId5" cstate="print">
            <a:extLst>
              <a:ext uri="{28A0092B-C50C-407E-A947-70E740481C1C}">
                <a14:useLocalDpi xmlns:a14="http://schemas.microsoft.com/office/drawing/2010/main" val="0"/>
              </a:ext>
            </a:extLst>
          </a:blip>
          <a:srcRect l="14388" t="17474" r="23211" b="10491"/>
          <a:stretch/>
        </p:blipFill>
        <p:spPr bwMode="auto">
          <a:xfrm>
            <a:off x="3322126" y="1391832"/>
            <a:ext cx="2404840" cy="1721793"/>
          </a:xfrm>
          <a:prstGeom prst="rect">
            <a:avLst/>
          </a:prstGeom>
          <a:ln>
            <a:noFill/>
          </a:ln>
          <a:extLst>
            <a:ext uri="{53640926-AAD7-44D8-BBD7-CCE9431645EC}">
              <a14:shadowObscured xmlns:a14="http://schemas.microsoft.com/office/drawing/2010/main"/>
            </a:ext>
          </a:extLst>
        </p:spPr>
      </p:pic>
      <p:pic>
        <p:nvPicPr>
          <p:cNvPr id="23" name="Picture 22"/>
          <p:cNvPicPr/>
          <p:nvPr/>
        </p:nvPicPr>
        <p:blipFill rotWithShape="1">
          <a:blip r:embed="rId6" cstate="print">
            <a:extLst>
              <a:ext uri="{28A0092B-C50C-407E-A947-70E740481C1C}">
                <a14:useLocalDpi xmlns:a14="http://schemas.microsoft.com/office/drawing/2010/main" val="0"/>
              </a:ext>
            </a:extLst>
          </a:blip>
          <a:srcRect l="14530" t="17261" r="23240" b="9952"/>
          <a:stretch/>
        </p:blipFill>
        <p:spPr bwMode="auto">
          <a:xfrm>
            <a:off x="6160074" y="1407317"/>
            <a:ext cx="2404840" cy="1707979"/>
          </a:xfrm>
          <a:prstGeom prst="rect">
            <a:avLst/>
          </a:prstGeom>
          <a:ln>
            <a:noFill/>
          </a:ln>
          <a:extLst>
            <a:ext uri="{53640926-AAD7-44D8-BBD7-CCE9431645EC}">
              <a14:shadowObscured xmlns:a14="http://schemas.microsoft.com/office/drawing/2010/main"/>
            </a:ext>
          </a:extLst>
        </p:spPr>
      </p:pic>
      <p:pic>
        <p:nvPicPr>
          <p:cNvPr id="24" name="Picture 23"/>
          <p:cNvPicPr/>
          <p:nvPr/>
        </p:nvPicPr>
        <p:blipFill rotWithShape="1">
          <a:blip r:embed="rId7" cstate="print">
            <a:extLst>
              <a:ext uri="{28A0092B-C50C-407E-A947-70E740481C1C}">
                <a14:useLocalDpi xmlns:a14="http://schemas.microsoft.com/office/drawing/2010/main" val="0"/>
              </a:ext>
            </a:extLst>
          </a:blip>
          <a:srcRect l="13676" t="17048" r="23270" b="10135"/>
          <a:stretch/>
        </p:blipFill>
        <p:spPr bwMode="auto">
          <a:xfrm>
            <a:off x="6160074" y="3281817"/>
            <a:ext cx="2446366" cy="1653080"/>
          </a:xfrm>
          <a:prstGeom prst="rect">
            <a:avLst/>
          </a:prstGeom>
          <a:ln>
            <a:noFill/>
          </a:ln>
          <a:extLst>
            <a:ext uri="{53640926-AAD7-44D8-BBD7-CCE9431645EC}">
              <a14:shadowObscured xmlns:a14="http://schemas.microsoft.com/office/drawing/2010/main"/>
            </a:ext>
          </a:extLst>
        </p:spPr>
      </p:pic>
      <p:pic>
        <p:nvPicPr>
          <p:cNvPr id="25" name="Picture 24"/>
          <p:cNvPicPr/>
          <p:nvPr/>
        </p:nvPicPr>
        <p:blipFill rotWithShape="1">
          <a:blip r:embed="rId8" cstate="print">
            <a:extLst>
              <a:ext uri="{28A0092B-C50C-407E-A947-70E740481C1C}">
                <a14:useLocalDpi xmlns:a14="http://schemas.microsoft.com/office/drawing/2010/main" val="0"/>
              </a:ext>
            </a:extLst>
          </a:blip>
          <a:srcRect l="16382" t="17687" r="23784" b="10920"/>
          <a:stretch/>
        </p:blipFill>
        <p:spPr bwMode="auto">
          <a:xfrm>
            <a:off x="3346018" y="3283965"/>
            <a:ext cx="2357055" cy="1673643"/>
          </a:xfrm>
          <a:prstGeom prst="rect">
            <a:avLst/>
          </a:prstGeom>
          <a:ln>
            <a:noFill/>
          </a:ln>
          <a:extLst>
            <a:ext uri="{53640926-AAD7-44D8-BBD7-CCE9431645EC}">
              <a14:shadowObscured xmlns:a14="http://schemas.microsoft.com/office/drawing/2010/main"/>
            </a:ext>
          </a:extLst>
        </p:spPr>
      </p:pic>
      <p:pic>
        <p:nvPicPr>
          <p:cNvPr id="26" name="Picture 25"/>
          <p:cNvPicPr/>
          <p:nvPr/>
        </p:nvPicPr>
        <p:blipFill rotWithShape="1">
          <a:blip r:embed="rId9" cstate="print">
            <a:extLst>
              <a:ext uri="{28A0092B-C50C-407E-A947-70E740481C1C}">
                <a14:useLocalDpi xmlns:a14="http://schemas.microsoft.com/office/drawing/2010/main" val="0"/>
              </a:ext>
            </a:extLst>
          </a:blip>
          <a:srcRect l="15812" t="17687" r="23044" b="11426"/>
          <a:stretch/>
        </p:blipFill>
        <p:spPr bwMode="auto">
          <a:xfrm>
            <a:off x="313545" y="3283965"/>
            <a:ext cx="2357298" cy="1607256"/>
          </a:xfrm>
          <a:prstGeom prst="rect">
            <a:avLst/>
          </a:prstGeom>
          <a:ln>
            <a:noFill/>
          </a:ln>
          <a:extLst>
            <a:ext uri="{53640926-AAD7-44D8-BBD7-CCE9431645EC}">
              <a14:shadowObscured xmlns:a14="http://schemas.microsoft.com/office/drawing/2010/main"/>
            </a:ext>
          </a:extLst>
        </p:spPr>
      </p:pic>
      <p:sp>
        <p:nvSpPr>
          <p:cNvPr id="40" name="TextBox 39"/>
          <p:cNvSpPr txBox="1"/>
          <p:nvPr/>
        </p:nvSpPr>
        <p:spPr>
          <a:xfrm>
            <a:off x="968392" y="4862898"/>
            <a:ext cx="8246365" cy="246221"/>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17: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PPD comfort parameter along the plane at x=1.38m illustrated on air temperature profile: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a)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1;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b)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2;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c)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Case 3 </a:t>
            </a:r>
            <a:endParaRPr lang="en-US" dirty="0"/>
          </a:p>
        </p:txBody>
      </p:sp>
      <p:sp>
        <p:nvSpPr>
          <p:cNvPr id="43" name="Rectangle 42"/>
          <p:cNvSpPr/>
          <p:nvPr/>
        </p:nvSpPr>
        <p:spPr>
          <a:xfrm>
            <a:off x="5338931" y="2675710"/>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b)</a:t>
            </a:r>
          </a:p>
        </p:txBody>
      </p:sp>
      <p:sp>
        <p:nvSpPr>
          <p:cNvPr id="44" name="Rectangle 43"/>
          <p:cNvSpPr/>
          <p:nvPr/>
        </p:nvSpPr>
        <p:spPr>
          <a:xfrm>
            <a:off x="2201597" y="2676508"/>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sp>
        <p:nvSpPr>
          <p:cNvPr id="45" name="Rectangle 44"/>
          <p:cNvSpPr/>
          <p:nvPr/>
        </p:nvSpPr>
        <p:spPr>
          <a:xfrm>
            <a:off x="8139282" y="2675428"/>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p:txBody>
      </p:sp>
      <p:sp>
        <p:nvSpPr>
          <p:cNvPr id="46" name="Rectangle 45"/>
          <p:cNvSpPr/>
          <p:nvPr/>
        </p:nvSpPr>
        <p:spPr>
          <a:xfrm>
            <a:off x="5338931" y="4507662"/>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b)</a:t>
            </a:r>
          </a:p>
        </p:txBody>
      </p:sp>
      <p:sp>
        <p:nvSpPr>
          <p:cNvPr id="47" name="Rectangle 46"/>
          <p:cNvSpPr/>
          <p:nvPr/>
        </p:nvSpPr>
        <p:spPr>
          <a:xfrm>
            <a:off x="2201597" y="4508460"/>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a:t>
            </a:r>
          </a:p>
        </p:txBody>
      </p:sp>
      <p:sp>
        <p:nvSpPr>
          <p:cNvPr id="48" name="Rectangle 47"/>
          <p:cNvSpPr/>
          <p:nvPr/>
        </p:nvSpPr>
        <p:spPr>
          <a:xfrm>
            <a:off x="8139282" y="4507380"/>
            <a:ext cx="310293" cy="271436"/>
          </a:xfrm>
          <a:prstGeom prst="rect">
            <a:avLst/>
          </a:prstGeom>
          <a:ln w="6350"/>
        </p:spPr>
        <p:style>
          <a:lnRef idx="3">
            <a:schemeClr val="lt1"/>
          </a:lnRef>
          <a:fillRef idx="1">
            <a:schemeClr val="dk1"/>
          </a:fillRef>
          <a:effectRef idx="1">
            <a:schemeClr val="dk1"/>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66064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19</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Results and Discussion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Energy Consumption</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1194008954"/>
              </p:ext>
            </p:extLst>
          </p:nvPr>
        </p:nvGraphicFramePr>
        <p:xfrm>
          <a:off x="1607344" y="1567225"/>
          <a:ext cx="5929312" cy="879475"/>
        </p:xfrm>
        <a:graphic>
          <a:graphicData uri="http://schemas.openxmlformats.org/presentationml/2006/ole">
            <mc:AlternateContent xmlns:mc="http://schemas.openxmlformats.org/markup-compatibility/2006">
              <mc:Choice xmlns:v="urn:schemas-microsoft-com:vml" Requires="v">
                <p:oleObj spid="_x0000_s10272" name="Document" r:id="rId4" imgW="5929084" imgH="879772" progId="Word.Document.12">
                  <p:embed/>
                </p:oleObj>
              </mc:Choice>
              <mc:Fallback>
                <p:oleObj name="Document" r:id="rId4" imgW="5929084" imgH="879772" progId="Word.Document.12">
                  <p:embed/>
                  <p:pic>
                    <p:nvPicPr>
                      <p:cNvPr id="0" name=""/>
                      <p:cNvPicPr/>
                      <p:nvPr/>
                    </p:nvPicPr>
                    <p:blipFill>
                      <a:blip r:embed="rId5"/>
                      <a:stretch>
                        <a:fillRect/>
                      </a:stretch>
                    </p:blipFill>
                    <p:spPr>
                      <a:xfrm>
                        <a:off x="1607344" y="1567225"/>
                        <a:ext cx="5929312" cy="87947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8" name="TextBox 27"/>
              <p:cNvSpPr txBox="1"/>
              <p:nvPr/>
            </p:nvSpPr>
            <p:spPr>
              <a:xfrm>
                <a:off x="311700" y="2027587"/>
                <a:ext cx="8520600" cy="698525"/>
              </a:xfrm>
              <a:prstGeom prst="rect">
                <a:avLst/>
              </a:prstGeom>
              <a:noFill/>
            </p:spPr>
            <p:txBody>
              <a:bodyPr wrap="square" rtlCol="0">
                <a:spAutoFit/>
              </a:bodyPr>
              <a:lstStyle/>
              <a:p>
                <a:pPr algn="just"/>
                <a:r>
                  <a:rPr lang="en-US" sz="1200" dirty="0">
                    <a:latin typeface="Times New Roman" panose="02020603050405020304" pitchFamily="18" charset="0"/>
                    <a:cs typeface="Times New Roman" panose="02020603050405020304" pitchFamily="18" charset="0"/>
                  </a:rPr>
                  <a:t>where </a:t>
                </a:r>
                <a14:m>
                  <m:oMath xmlns:m="http://schemas.openxmlformats.org/officeDocument/2006/math">
                    <m:sSub>
                      <m:sSubPr>
                        <m:ctrlPr>
                          <a:rPr lang="en-US" sz="1200" i="1">
                            <a:effectLst/>
                            <a:latin typeface="Cambria Math" panose="02040503050406030204" pitchFamily="18" charset="0"/>
                            <a:cs typeface="Times New Roman" panose="02020603050405020304" pitchFamily="18" charset="0"/>
                          </a:rPr>
                        </m:ctrlPr>
                      </m:sSubPr>
                      <m:e>
                        <m:acc>
                          <m:accPr>
                            <m:chr m:val="̇"/>
                            <m:ctrlPr>
                              <a:rPr lang="en-US" sz="1200" i="1">
                                <a:effectLst/>
                                <a:latin typeface="Cambria Math" panose="02040503050406030204" pitchFamily="18" charset="0"/>
                                <a:cs typeface="Times New Roman" panose="02020603050405020304" pitchFamily="18" charset="0"/>
                              </a:rPr>
                            </m:ctrlPr>
                          </m:accPr>
                          <m:e>
                            <m:r>
                              <a:rPr lang="en-US" sz="1200" i="1">
                                <a:effectLst/>
                                <a:latin typeface="Cambria Math" panose="02040503050406030204" pitchFamily="18" charset="0"/>
                                <a:cs typeface="Times New Roman" panose="02020603050405020304" pitchFamily="18" charset="0"/>
                              </a:rPr>
                              <m:t>𝑚</m:t>
                            </m:r>
                          </m:e>
                        </m:acc>
                      </m:e>
                      <m:sub>
                        <m:r>
                          <a:rPr lang="en-US" sz="1200" i="1">
                            <a:effectLst/>
                            <a:latin typeface="Cambria Math" panose="02040503050406030204" pitchFamily="18" charset="0"/>
                            <a:cs typeface="Times New Roman" panose="02020603050405020304" pitchFamily="18" charset="0"/>
                          </a:rPr>
                          <m:t>𝑖</m:t>
                        </m:r>
                      </m:sub>
                    </m:sSub>
                  </m:oMath>
                </a14:m>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is the mass flow at the inlet; </a:t>
                </a:r>
                <a14:m>
                  <m:oMath xmlns:m="http://schemas.openxmlformats.org/officeDocument/2006/math">
                    <m:sSub>
                      <m:sSubPr>
                        <m:ctrlPr>
                          <a:rPr lang="en-US" sz="1200" i="1">
                            <a:effectLst/>
                            <a:latin typeface="Cambria Math" panose="02040503050406030204" pitchFamily="18" charset="0"/>
                            <a:cs typeface="Times New Roman" panose="02020603050405020304" pitchFamily="18" charset="0"/>
                          </a:rPr>
                        </m:ctrlPr>
                      </m:sSubPr>
                      <m:e>
                        <m:acc>
                          <m:accPr>
                            <m:chr m:val="̇"/>
                            <m:ctrlPr>
                              <a:rPr lang="en-US" sz="1200" i="1">
                                <a:effectLst/>
                                <a:latin typeface="Cambria Math" panose="02040503050406030204" pitchFamily="18" charset="0"/>
                                <a:cs typeface="Times New Roman" panose="02020603050405020304" pitchFamily="18" charset="0"/>
                              </a:rPr>
                            </m:ctrlPr>
                          </m:accPr>
                          <m:e>
                            <m:r>
                              <a:rPr lang="en-US" sz="1200" i="1">
                                <a:effectLst/>
                                <a:latin typeface="Cambria Math" panose="02040503050406030204" pitchFamily="18" charset="0"/>
                                <a:cs typeface="Times New Roman" panose="02020603050405020304" pitchFamily="18" charset="0"/>
                              </a:rPr>
                              <m:t>𝑚</m:t>
                            </m:r>
                          </m:e>
                        </m:acc>
                      </m:e>
                      <m:sub>
                        <m:r>
                          <a:rPr lang="en-US" sz="1200" i="1">
                            <a:effectLst/>
                            <a:latin typeface="Cambria Math" panose="02040503050406030204" pitchFamily="18" charset="0"/>
                            <a:cs typeface="Times New Roman" panose="02020603050405020304" pitchFamily="18" charset="0"/>
                          </a:rPr>
                          <m:t>𝑜</m:t>
                        </m:r>
                      </m:sub>
                    </m:sSub>
                  </m:oMath>
                </a14:m>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is the mass flow at the outlet; </a:t>
                </a:r>
                <a14:m>
                  <m:oMath xmlns:m="http://schemas.openxmlformats.org/officeDocument/2006/math">
                    <m:sSub>
                      <m:sSubPr>
                        <m:ctrlPr>
                          <a:rPr lang="en-US" sz="1200" i="1">
                            <a:effectLst/>
                            <a:latin typeface="Cambria Math" panose="02040503050406030204" pitchFamily="18" charset="0"/>
                            <a:cs typeface="Times New Roman" panose="02020603050405020304" pitchFamily="18" charset="0"/>
                          </a:rPr>
                        </m:ctrlPr>
                      </m:sSubPr>
                      <m:e>
                        <m:acc>
                          <m:accPr>
                            <m:chr m:val="̇"/>
                            <m:ctrlPr>
                              <a:rPr lang="en-US" sz="1200" i="1">
                                <a:effectLst/>
                                <a:latin typeface="Cambria Math" panose="02040503050406030204" pitchFamily="18" charset="0"/>
                                <a:cs typeface="Times New Roman" panose="02020603050405020304" pitchFamily="18" charset="0"/>
                              </a:rPr>
                            </m:ctrlPr>
                          </m:accPr>
                          <m:e>
                            <m:r>
                              <a:rPr lang="en-US" sz="1200" i="1">
                                <a:effectLst/>
                                <a:latin typeface="Cambria Math" panose="02040503050406030204" pitchFamily="18" charset="0"/>
                                <a:cs typeface="Times New Roman" panose="02020603050405020304" pitchFamily="18" charset="0"/>
                              </a:rPr>
                              <m:t>h</m:t>
                            </m:r>
                          </m:e>
                        </m:acc>
                      </m:e>
                      <m:sub>
                        <m:r>
                          <a:rPr lang="en-US" sz="1200" i="1">
                            <a:effectLst/>
                            <a:latin typeface="Cambria Math" panose="02040503050406030204" pitchFamily="18" charset="0"/>
                            <a:cs typeface="Times New Roman" panose="02020603050405020304" pitchFamily="18" charset="0"/>
                          </a:rPr>
                          <m:t>𝑖</m:t>
                        </m:r>
                      </m:sub>
                    </m:sSub>
                  </m:oMath>
                </a14:m>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is the static enthalpy at the inlet; </a:t>
                </a:r>
                <a14:m>
                  <m:oMath xmlns:m="http://schemas.openxmlformats.org/officeDocument/2006/math">
                    <m:sSub>
                      <m:sSubPr>
                        <m:ctrlPr>
                          <a:rPr lang="en-US" sz="1200" i="1">
                            <a:effectLst/>
                            <a:latin typeface="Cambria Math" panose="02040503050406030204" pitchFamily="18" charset="0"/>
                            <a:cs typeface="Times New Roman" panose="02020603050405020304" pitchFamily="18" charset="0"/>
                          </a:rPr>
                        </m:ctrlPr>
                      </m:sSubPr>
                      <m:e>
                        <m:acc>
                          <m:accPr>
                            <m:chr m:val="̇"/>
                            <m:ctrlPr>
                              <a:rPr lang="en-US" sz="1200" i="1">
                                <a:effectLst/>
                                <a:latin typeface="Cambria Math" panose="02040503050406030204" pitchFamily="18" charset="0"/>
                                <a:cs typeface="Times New Roman" panose="02020603050405020304" pitchFamily="18" charset="0"/>
                              </a:rPr>
                            </m:ctrlPr>
                          </m:accPr>
                          <m:e>
                            <m:r>
                              <a:rPr lang="en-US" sz="1200" i="1">
                                <a:effectLst/>
                                <a:latin typeface="Cambria Math" panose="02040503050406030204" pitchFamily="18" charset="0"/>
                                <a:cs typeface="Times New Roman" panose="02020603050405020304" pitchFamily="18" charset="0"/>
                              </a:rPr>
                              <m:t>h</m:t>
                            </m:r>
                          </m:e>
                        </m:acc>
                      </m:e>
                      <m:sub>
                        <m:r>
                          <a:rPr lang="en-US" sz="1200" i="1">
                            <a:effectLst/>
                            <a:latin typeface="Cambria Math" panose="02040503050406030204" pitchFamily="18" charset="0"/>
                            <a:cs typeface="Times New Roman" panose="02020603050405020304" pitchFamily="18" charset="0"/>
                          </a:rPr>
                          <m:t>𝑜</m:t>
                        </m:r>
                      </m:sub>
                    </m:sSub>
                  </m:oMath>
                </a14:m>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is the static enthalpy at the outlet; </a:t>
                </a:r>
                <a14:m>
                  <m:oMath xmlns:m="http://schemas.openxmlformats.org/officeDocument/2006/math">
                    <m:sSub>
                      <m:sSubPr>
                        <m:ctrlPr>
                          <a:rPr lang="en-US" sz="1200" i="1">
                            <a:effectLst/>
                            <a:latin typeface="Cambria Math" panose="02040503050406030204" pitchFamily="18" charset="0"/>
                            <a:cs typeface="Times New Roman" panose="02020603050405020304" pitchFamily="18" charset="0"/>
                          </a:rPr>
                        </m:ctrlPr>
                      </m:sSubPr>
                      <m:e>
                        <m:acc>
                          <m:accPr>
                            <m:chr m:val="̇"/>
                            <m:ctrlPr>
                              <a:rPr lang="en-US" sz="1200" i="1">
                                <a:effectLst/>
                                <a:latin typeface="Cambria Math" panose="02040503050406030204" pitchFamily="18" charset="0"/>
                                <a:cs typeface="Times New Roman" panose="02020603050405020304" pitchFamily="18" charset="0"/>
                              </a:rPr>
                            </m:ctrlPr>
                          </m:accPr>
                          <m:e>
                            <m:r>
                              <a:rPr lang="en-US" sz="1200" i="1">
                                <a:effectLst/>
                                <a:latin typeface="Cambria Math" panose="02040503050406030204" pitchFamily="18" charset="0"/>
                                <a:cs typeface="Times New Roman" panose="02020603050405020304" pitchFamily="18" charset="0"/>
                              </a:rPr>
                              <m:t>𝑄</m:t>
                            </m:r>
                          </m:e>
                        </m:acc>
                      </m:e>
                      <m:sub>
                        <m:r>
                          <a:rPr lang="en-US" sz="1200" i="1">
                            <a:effectLst/>
                            <a:latin typeface="Cambria Math" panose="02040503050406030204" pitchFamily="18" charset="0"/>
                            <a:cs typeface="Times New Roman" panose="02020603050405020304" pitchFamily="18" charset="0"/>
                          </a:rPr>
                          <m:t>𝑅</m:t>
                        </m:r>
                      </m:sub>
                    </m:sSub>
                  </m:oMath>
                </a14:m>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is the heat flux of radiator panel. </a:t>
                </a:r>
                <a:endParaRPr lang="en-US" sz="1200" dirty="0">
                  <a:effectLst/>
                  <a:latin typeface="Times New Roman" panose="02020603050405020304" pitchFamily="18" charset="0"/>
                  <a:cs typeface="Times New Roman" panose="02020603050405020304" pitchFamily="18" charset="0"/>
                </a:endParaRPr>
              </a:p>
              <a:p>
                <a:endParaRPr lang="en-US" dirty="0"/>
              </a:p>
            </p:txBody>
          </p:sp>
        </mc:Choice>
        <mc:Fallback xmlns="">
          <p:sp>
            <p:nvSpPr>
              <p:cNvPr id="28" name="TextBox 27"/>
              <p:cNvSpPr txBox="1">
                <a:spLocks noRot="1" noChangeAspect="1" noMove="1" noResize="1" noEditPoints="1" noAdjustHandles="1" noChangeArrowheads="1" noChangeShapeType="1" noTextEdit="1"/>
              </p:cNvSpPr>
              <p:nvPr/>
            </p:nvSpPr>
            <p:spPr>
              <a:xfrm>
                <a:off x="311700" y="2027587"/>
                <a:ext cx="8520600" cy="698525"/>
              </a:xfrm>
              <a:prstGeom prst="rect">
                <a:avLst/>
              </a:prstGeom>
              <a:blipFill rotWithShape="0">
                <a:blip r:embed="rId6"/>
                <a:stretch>
                  <a:fillRect r="-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9" name="Diagram 28"/>
              <p:cNvGraphicFramePr/>
              <p:nvPr>
                <p:extLst>
                  <p:ext uri="{D42A27DB-BD31-4B8C-83A1-F6EECF244321}">
                    <p14:modId xmlns:p14="http://schemas.microsoft.com/office/powerpoint/2010/main" val="3933113144"/>
                  </p:ext>
                </p:extLst>
              </p:nvPr>
            </p:nvGraphicFramePr>
            <p:xfrm>
              <a:off x="1139705" y="2585142"/>
              <a:ext cx="6864590" cy="26098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Choice>
        <mc:Fallback xmlns="">
          <p:graphicFrame>
            <p:nvGraphicFramePr>
              <p:cNvPr id="29" name="Diagram 28"/>
              <p:cNvGraphicFramePr/>
              <p:nvPr>
                <p:extLst>
                  <p:ext uri="{D42A27DB-BD31-4B8C-83A1-F6EECF244321}">
                    <p14:modId xmlns:p14="http://schemas.microsoft.com/office/powerpoint/2010/main" val="3933113144"/>
                  </p:ext>
                </p:extLst>
              </p:nvPr>
            </p:nvGraphicFramePr>
            <p:xfrm>
              <a:off x="1139705" y="2585142"/>
              <a:ext cx="6864590" cy="26098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mc:Fallback>
      </mc:AlternateContent>
    </p:spTree>
    <p:extLst>
      <p:ext uri="{BB962C8B-B14F-4D97-AF65-F5344CB8AC3E}">
        <p14:creationId xmlns:p14="http://schemas.microsoft.com/office/powerpoint/2010/main" val="3840622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Contents</a:t>
            </a: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1642690389"/>
              </p:ext>
            </p:extLst>
          </p:nvPr>
        </p:nvGraphicFramePr>
        <p:xfrm>
          <a:off x="1668406" y="891487"/>
          <a:ext cx="5806440" cy="4111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098955" y="2081002"/>
            <a:ext cx="2213811" cy="46935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171450" lvl="0" indent="-171450">
              <a:buFont typeface="Arial" panose="020B0604020202020204" pitchFamily="34" charset="0"/>
              <a:buChar char="•"/>
            </a:pPr>
            <a:r>
              <a:rPr lang="en-US" sz="1050" dirty="0" smtClean="0">
                <a:solidFill>
                  <a:schemeClr val="bg1"/>
                </a:solidFill>
                <a:latin typeface="Times New Roman" panose="02020603050405020304" pitchFamily="18" charset="0"/>
                <a:cs typeface="Times New Roman" panose="02020603050405020304" pitchFamily="18" charset="0"/>
              </a:rPr>
              <a:t>Numerical Study</a:t>
            </a:r>
            <a:endParaRPr lang="en-US" sz="1050" dirty="0">
              <a:solidFill>
                <a:schemeClr val="bg1"/>
              </a:solidFill>
              <a:latin typeface="Times New Roman" panose="02020603050405020304" pitchFamily="18" charset="0"/>
              <a:cs typeface="Times New Roman" panose="02020603050405020304" pitchFamily="18" charset="0"/>
            </a:endParaRPr>
          </a:p>
          <a:p>
            <a:endParaRPr lang="en-US" dirty="0"/>
          </a:p>
        </p:txBody>
      </p:sp>
      <p:sp>
        <p:nvSpPr>
          <p:cNvPr id="9" name="TextBox 8"/>
          <p:cNvSpPr txBox="1"/>
          <p:nvPr/>
        </p:nvSpPr>
        <p:spPr>
          <a:xfrm>
            <a:off x="5205860" y="2747724"/>
            <a:ext cx="2213811" cy="63094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171450" lvl="0" indent="-171450">
              <a:buFont typeface="Arial" panose="020B0604020202020204" pitchFamily="34" charset="0"/>
              <a:buChar char="•"/>
            </a:pPr>
            <a:r>
              <a:rPr lang="en-US" sz="1050" dirty="0" smtClean="0">
                <a:solidFill>
                  <a:schemeClr val="bg1"/>
                </a:solidFill>
                <a:latin typeface="Times New Roman" panose="02020603050405020304" pitchFamily="18" charset="0"/>
                <a:cs typeface="Times New Roman" panose="02020603050405020304" pitchFamily="18" charset="0"/>
              </a:rPr>
              <a:t>Geometry of the CFD domain</a:t>
            </a:r>
            <a:endParaRPr lang="en-US" sz="1050" dirty="0">
              <a:solidFill>
                <a:schemeClr val="bg1"/>
              </a:solidFill>
              <a:latin typeface="Times New Roman" panose="02020603050405020304" pitchFamily="18" charset="0"/>
              <a:cs typeface="Times New Roman" panose="02020603050405020304" pitchFamily="18" charset="0"/>
            </a:endParaRPr>
          </a:p>
          <a:p>
            <a:pPr marL="171450" lvl="0" indent="-171450">
              <a:buFont typeface="Arial" panose="020B0604020202020204" pitchFamily="34" charset="0"/>
              <a:buChar char="•"/>
            </a:pPr>
            <a:r>
              <a:rPr lang="en-US" sz="1050" dirty="0" smtClean="0">
                <a:solidFill>
                  <a:schemeClr val="bg1"/>
                </a:solidFill>
                <a:latin typeface="Times New Roman" panose="02020603050405020304" pitchFamily="18" charset="0"/>
                <a:cs typeface="Times New Roman" panose="02020603050405020304" pitchFamily="18" charset="0"/>
              </a:rPr>
              <a:t>Boundary Settings</a:t>
            </a:r>
            <a:endParaRPr lang="en-US" sz="1050" dirty="0">
              <a:solidFill>
                <a:schemeClr val="bg1"/>
              </a:solidFill>
              <a:latin typeface="Times New Roman" panose="02020603050405020304" pitchFamily="18" charset="0"/>
              <a:cs typeface="Times New Roman" panose="02020603050405020304" pitchFamily="18" charset="0"/>
            </a:endParaRPr>
          </a:p>
          <a:p>
            <a:endParaRPr lang="en-US" dirty="0"/>
          </a:p>
        </p:txBody>
      </p:sp>
      <p:sp>
        <p:nvSpPr>
          <p:cNvPr id="10" name="TextBox 9"/>
          <p:cNvSpPr txBox="1"/>
          <p:nvPr/>
        </p:nvSpPr>
        <p:spPr>
          <a:xfrm>
            <a:off x="4062859" y="3384621"/>
            <a:ext cx="2841176" cy="46935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171450" lvl="0" indent="-171450">
              <a:buFont typeface="Arial" panose="020B0604020202020204" pitchFamily="34" charset="0"/>
              <a:buChar char="•"/>
            </a:pPr>
            <a:r>
              <a:rPr lang="en-US" sz="1050" dirty="0" smtClean="0">
                <a:solidFill>
                  <a:schemeClr val="bg1"/>
                </a:solidFill>
                <a:latin typeface="Times New Roman" panose="02020603050405020304" pitchFamily="18" charset="0"/>
                <a:cs typeface="Times New Roman" panose="02020603050405020304" pitchFamily="18" charset="0"/>
              </a:rPr>
              <a:t>Case study &amp; Boundary Conditions</a:t>
            </a:r>
            <a:endParaRPr lang="en-US" sz="1050" dirty="0">
              <a:solidFill>
                <a:schemeClr val="bg1"/>
              </a:solidFill>
              <a:latin typeface="Times New Roman" panose="02020603050405020304" pitchFamily="18" charset="0"/>
              <a:cs typeface="Times New Roman" panose="02020603050405020304" pitchFamily="18" charset="0"/>
            </a:endParaRPr>
          </a:p>
          <a:p>
            <a:endParaRPr lang="en-US" dirty="0"/>
          </a:p>
        </p:txBody>
      </p:sp>
      <p:sp>
        <p:nvSpPr>
          <p:cNvPr id="11" name="TextBox 10"/>
          <p:cNvSpPr txBox="1"/>
          <p:nvPr/>
        </p:nvSpPr>
        <p:spPr>
          <a:xfrm>
            <a:off x="2602029" y="4205231"/>
            <a:ext cx="2213811" cy="63094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171450" lvl="0" indent="-171450">
              <a:buFont typeface="Arial" panose="020B0604020202020204" pitchFamily="34" charset="0"/>
              <a:buChar char="•"/>
            </a:pPr>
            <a:r>
              <a:rPr lang="en-US" sz="1050" dirty="0" smtClean="0">
                <a:solidFill>
                  <a:schemeClr val="bg1"/>
                </a:solidFill>
                <a:latin typeface="Times New Roman" panose="02020603050405020304" pitchFamily="18" charset="0"/>
                <a:cs typeface="Times New Roman" panose="02020603050405020304" pitchFamily="18" charset="0"/>
              </a:rPr>
              <a:t>Thermal comfort: PMV &amp; PPD</a:t>
            </a:r>
          </a:p>
          <a:p>
            <a:pPr lvl="0"/>
            <a:endParaRPr lang="en-US" sz="1050" dirty="0">
              <a:solidFill>
                <a:schemeClr val="bg1"/>
              </a:solidFill>
              <a:latin typeface="Times New Roman" panose="02020603050405020304" pitchFamily="18" charset="0"/>
              <a:cs typeface="Times New Roman" panose="02020603050405020304" pitchFamily="18" charset="0"/>
            </a:endParaRPr>
          </a:p>
          <a:p>
            <a:endParaRPr lang="en-US" dirty="0"/>
          </a:p>
        </p:txBody>
      </p:sp>
      <p:sp>
        <p:nvSpPr>
          <p:cNvPr id="13" name="Slide Number Placeholder 1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2</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5035608" y="4051343"/>
            <a:ext cx="1492120" cy="469359"/>
          </a:xfrm>
          <a:prstGeom prst="rect">
            <a:avLst/>
          </a:prstGeom>
          <a:noFill/>
        </p:spPr>
        <p:txBody>
          <a:bodyPr wrap="square" rtlCol="0">
            <a:spAutoFit/>
          </a:bodyPr>
          <a:lstStyle/>
          <a:p>
            <a:pPr marL="171450" lvl="0" indent="-171450">
              <a:buFont typeface="Arial" panose="020B0604020202020204" pitchFamily="34" charset="0"/>
              <a:buChar char="•"/>
            </a:pPr>
            <a:r>
              <a:rPr lang="en-US" sz="1050" dirty="0">
                <a:solidFill>
                  <a:srgbClr val="212121"/>
                </a:solidFill>
                <a:latin typeface="Times New Roman" panose="02020603050405020304" pitchFamily="18" charset="0"/>
                <a:cs typeface="Times New Roman" panose="02020603050405020304" pitchFamily="18" charset="0"/>
              </a:rPr>
              <a:t>Energy consumption</a:t>
            </a:r>
            <a:endParaRPr lang="en-US" sz="1050" dirty="0"/>
          </a:p>
          <a:p>
            <a:endParaRPr lang="en-US" dirty="0"/>
          </a:p>
        </p:txBody>
      </p:sp>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141" y="2312608"/>
            <a:ext cx="1066058" cy="1066058"/>
          </a:xfrm>
          <a:prstGeom prst="rect">
            <a:avLst/>
          </a:prstGeom>
        </p:spPr>
      </p:pic>
    </p:spTree>
    <p:extLst>
      <p:ext uri="{BB962C8B-B14F-4D97-AF65-F5344CB8AC3E}">
        <p14:creationId xmlns:p14="http://schemas.microsoft.com/office/powerpoint/2010/main" val="1080225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20</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Conclusions</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311700" y="1225875"/>
            <a:ext cx="8520600" cy="523220"/>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Times New Roman" panose="02020603050405020304" pitchFamily="18" charset="0"/>
                <a:ea typeface="Calibri" panose="020F0502020204030204" pitchFamily="34" charset="0"/>
              </a:rPr>
              <a:t>A primary case with pure ventilation system, was also analyzed as benchmarking condition for both cases with combined forced convection and </a:t>
            </a:r>
            <a:r>
              <a:rPr lang="en-US" dirty="0" smtClean="0">
                <a:latin typeface="Times New Roman" panose="02020603050405020304" pitchFamily="18" charset="0"/>
                <a:ea typeface="Calibri" panose="020F0502020204030204" pitchFamily="34" charset="0"/>
              </a:rPr>
              <a:t>radiation. The results showed:</a:t>
            </a:r>
          </a:p>
        </p:txBody>
      </p:sp>
      <mc:AlternateContent xmlns:mc="http://schemas.openxmlformats.org/markup-compatibility/2006" xmlns:a14="http://schemas.microsoft.com/office/drawing/2010/main">
        <mc:Choice Requires="a14">
          <p:sp>
            <p:nvSpPr>
              <p:cNvPr id="15" name="TextBox 14"/>
              <p:cNvSpPr txBox="1"/>
              <p:nvPr/>
            </p:nvSpPr>
            <p:spPr>
              <a:xfrm>
                <a:off x="978574" y="1934081"/>
                <a:ext cx="7853726" cy="1169551"/>
              </a:xfrm>
              <a:prstGeom prst="rect">
                <a:avLst/>
              </a:prstGeom>
              <a:noFill/>
            </p:spPr>
            <p:txBody>
              <a:bodyPr wrap="square" rtlCol="0">
                <a:spAutoFit/>
              </a:bodyPr>
              <a:lstStyle/>
              <a:p>
                <a:pPr marL="285750" indent="-285750" algn="just">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In case 1 (benchmark case), the PMV value was -7.43 and PPD was 100</a:t>
                </a:r>
                <a:r>
                  <a:rPr lang="en-US" dirty="0" smtClean="0">
                    <a:latin typeface="Times New Roman" panose="02020603050405020304" pitchFamily="18" charset="0"/>
                    <a:ea typeface="Calibri" panose="020F0502020204030204" pitchFamily="34" charset="0"/>
                  </a:rPr>
                  <a:t>%;</a:t>
                </a:r>
              </a:p>
              <a:p>
                <a:pPr marL="285750" indent="-285750" algn="just">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In case 2, the performance of the traditional ventilation (at 21</a:t>
                </a: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dirty="0">
                    <a:effectLst/>
                    <a:latin typeface="Times New Roman" panose="02020603050405020304" pitchFamily="18" charset="0"/>
                    <a:ea typeface="Times New Roman" panose="02020603050405020304" pitchFamily="18" charset="0"/>
                  </a:rPr>
                  <a:t>C</a:t>
                </a:r>
                <a:r>
                  <a:rPr lang="en-US" dirty="0">
                    <a:effectLst/>
                    <a:latin typeface="Times New Roman" panose="02020603050405020304" pitchFamily="18" charset="0"/>
                    <a:ea typeface="Calibri" panose="020F0502020204030204" pitchFamily="34" charset="0"/>
                  </a:rPr>
                  <a:t>) with a side radiator heating systems showed PMV and PPD values of -0.46 and 9%, </a:t>
                </a:r>
                <a:r>
                  <a:rPr lang="en-US" dirty="0" smtClean="0">
                    <a:effectLst/>
                    <a:latin typeface="Times New Roman" panose="02020603050405020304" pitchFamily="18" charset="0"/>
                    <a:ea typeface="Calibri" panose="020F0502020204030204" pitchFamily="34" charset="0"/>
                  </a:rPr>
                  <a:t>respectively;</a:t>
                </a:r>
              </a:p>
              <a:p>
                <a:pPr marL="285750" indent="-285750" algn="just">
                  <a:buFont typeface="Courier New" panose="02070309020205020404" pitchFamily="49" charset="0"/>
                  <a:buChar char="o"/>
                </a:pPr>
                <a:r>
                  <a:rPr lang="en-US" dirty="0">
                    <a:latin typeface="Times New Roman" panose="02020603050405020304" pitchFamily="18" charset="0"/>
                    <a:ea typeface="Calibri" panose="020F0502020204030204" pitchFamily="34" charset="0"/>
                  </a:rPr>
                  <a:t>In case 3, the ceiling’s small, focused heating panels </a:t>
                </a:r>
                <a:r>
                  <a:rPr lang="en-US" dirty="0" smtClean="0">
                    <a:latin typeface="Times New Roman" panose="02020603050405020304" pitchFamily="18" charset="0"/>
                    <a:ea typeface="Calibri" panose="020F0502020204030204" pitchFamily="34" charset="0"/>
                  </a:rPr>
                  <a:t>– PMV and PPD values: </a:t>
                </a:r>
                <a:r>
                  <a:rPr lang="en-US" dirty="0">
                    <a:latin typeface="Times New Roman" panose="02020603050405020304" pitchFamily="18" charset="0"/>
                    <a:ea typeface="Calibri" panose="020F0502020204030204" pitchFamily="34" charset="0"/>
                  </a:rPr>
                  <a:t>-0.46 and 9%, respectively</a:t>
                </a:r>
                <a:endParaRPr lang="en-US" dirty="0" smtClean="0">
                  <a:latin typeface="Times New Roman" panose="02020603050405020304" pitchFamily="18" charset="0"/>
                  <a:ea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978574" y="1934081"/>
                <a:ext cx="7853726" cy="1169551"/>
              </a:xfrm>
              <a:prstGeom prst="rect">
                <a:avLst/>
              </a:prstGeom>
              <a:blipFill rotWithShape="0">
                <a:blip r:embed="rId3"/>
                <a:stretch>
                  <a:fillRect l="-155" t="-521" r="-233" b="-4688"/>
                </a:stretch>
              </a:blipFill>
            </p:spPr>
            <p:txBody>
              <a:bodyPr/>
              <a:lstStyle/>
              <a:p>
                <a:r>
                  <a:rPr lang="en-US">
                    <a:noFill/>
                  </a:rPr>
                  <a:t> </a:t>
                </a:r>
              </a:p>
            </p:txBody>
          </p:sp>
        </mc:Fallback>
      </mc:AlternateContent>
      <p:sp>
        <p:nvSpPr>
          <p:cNvPr id="16" name="TextBox 15"/>
          <p:cNvSpPr txBox="1"/>
          <p:nvPr/>
        </p:nvSpPr>
        <p:spPr>
          <a:xfrm>
            <a:off x="311700" y="3406371"/>
            <a:ext cx="8520600" cy="954107"/>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Times New Roman" panose="02020603050405020304" pitchFamily="18" charset="0"/>
              </a:rPr>
              <a:t>T</a:t>
            </a:r>
            <a:r>
              <a:rPr lang="en-US" dirty="0" smtClean="0">
                <a:latin typeface="Times New Roman" panose="02020603050405020304" pitchFamily="18" charset="0"/>
              </a:rPr>
              <a:t>he </a:t>
            </a:r>
            <a:r>
              <a:rPr lang="en-US" dirty="0">
                <a:latin typeface="Times New Roman" panose="02020603050405020304" pitchFamily="18" charset="0"/>
              </a:rPr>
              <a:t>proposed idea can still be modified and </a:t>
            </a:r>
            <a:r>
              <a:rPr lang="en-US" dirty="0" smtClean="0">
                <a:latin typeface="Times New Roman" panose="02020603050405020304" pitchFamily="18" charset="0"/>
              </a:rPr>
              <a:t>optimized, </a:t>
            </a:r>
            <a:r>
              <a:rPr lang="en-US" dirty="0">
                <a:latin typeface="Times New Roman" panose="02020603050405020304" pitchFamily="18" charset="0"/>
              </a:rPr>
              <a:t>the forced heat convection </a:t>
            </a:r>
            <a:r>
              <a:rPr lang="en-US" dirty="0" smtClean="0">
                <a:latin typeface="Times New Roman" panose="02020603050405020304" pitchFamily="18" charset="0"/>
              </a:rPr>
              <a:t>works best with the </a:t>
            </a:r>
            <a:r>
              <a:rPr lang="en-US" dirty="0">
                <a:latin typeface="Times New Roman" panose="02020603050405020304" pitchFamily="18" charset="0"/>
              </a:rPr>
              <a:t>side </a:t>
            </a:r>
            <a:r>
              <a:rPr lang="en-US" dirty="0" smtClean="0">
                <a:latin typeface="Times New Roman" panose="02020603050405020304" pitchFamily="18" charset="0"/>
              </a:rPr>
              <a:t>radiator</a:t>
            </a:r>
          </a:p>
          <a:p>
            <a:pPr marL="285750" indent="-285750" algn="just">
              <a:buFont typeface="Arial" panose="020B0604020202020204" pitchFamily="34" charset="0"/>
              <a:buChar char="•"/>
            </a:pPr>
            <a:r>
              <a:rPr lang="en-US" dirty="0" smtClean="0">
                <a:latin typeface="Times New Roman" panose="02020603050405020304" pitchFamily="18" charset="0"/>
              </a:rPr>
              <a:t>CFD </a:t>
            </a:r>
            <a:r>
              <a:rPr lang="en-US" dirty="0">
                <a:latin typeface="Times New Roman" panose="02020603050405020304" pitchFamily="18" charset="0"/>
              </a:rPr>
              <a:t>method is a practical and valid tool suitable for heat transfer analysis in HVAC </a:t>
            </a:r>
            <a:r>
              <a:rPr lang="en-US" dirty="0" smtClean="0">
                <a:latin typeface="Times New Roman" panose="02020603050405020304" pitchFamily="18" charset="0"/>
              </a:rPr>
              <a:t>systems and PMV &amp; PPD thermal factors</a:t>
            </a:r>
            <a:endParaRPr lang="en-US" dirty="0">
              <a:effectLst/>
            </a:endParaRPr>
          </a:p>
        </p:txBody>
      </p:sp>
    </p:spTree>
    <p:extLst>
      <p:ext uri="{BB962C8B-B14F-4D97-AF65-F5344CB8AC3E}">
        <p14:creationId xmlns:p14="http://schemas.microsoft.com/office/powerpoint/2010/main" val="1145729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21</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References</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311700" y="1060869"/>
            <a:ext cx="8520600" cy="4258858"/>
          </a:xfrm>
          <a:prstGeom prst="rect">
            <a:avLst/>
          </a:prstGeom>
          <a:noFill/>
        </p:spPr>
        <p:txBody>
          <a:bodyPr wrap="square" rtlCol="0">
            <a:spAutoFit/>
          </a:bodyPr>
          <a:lstStyle/>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 </a:t>
            </a:r>
            <a:r>
              <a:rPr lang="en-US" sz="800" dirty="0">
                <a:latin typeface="Times New Roman" panose="02020603050405020304" pitchFamily="18" charset="0"/>
                <a:ea typeface="Calibri" panose="020F0502020204030204" pitchFamily="34" charset="0"/>
                <a:cs typeface="Times New Roman" panose="02020603050405020304" pitchFamily="18" charset="0"/>
              </a:rPr>
              <a:t>The International Energy Agency (IEA), </a:t>
            </a:r>
            <a:r>
              <a:rPr lang="en-US" sz="8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3"/>
              </a:rPr>
              <a:t>https://www.iea.org/</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[2] </a:t>
            </a:r>
            <a:r>
              <a:rPr lang="en-US" sz="800" dirty="0" err="1">
                <a:latin typeface="Times New Roman" panose="02020603050405020304" pitchFamily="18" charset="0"/>
                <a:ea typeface="Calibri" panose="020F0502020204030204" pitchFamily="34" charset="0"/>
                <a:cs typeface="Times New Roman" panose="02020603050405020304" pitchFamily="18" charset="0"/>
              </a:rPr>
              <a:t>Yildiz</a:t>
            </a:r>
            <a:r>
              <a:rPr lang="en-US" sz="800" dirty="0">
                <a:latin typeface="Times New Roman" panose="02020603050405020304" pitchFamily="18" charset="0"/>
                <a:ea typeface="Calibri" panose="020F0502020204030204" pitchFamily="34" charset="0"/>
                <a:cs typeface="Times New Roman" panose="02020603050405020304" pitchFamily="18" charset="0"/>
              </a:rPr>
              <a:t>, A.,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Güngör</a:t>
            </a:r>
            <a:r>
              <a:rPr lang="en-US" sz="800" dirty="0">
                <a:latin typeface="Times New Roman" panose="02020603050405020304" pitchFamily="18" charset="0"/>
                <a:ea typeface="Calibri" panose="020F0502020204030204" pitchFamily="34" charset="0"/>
                <a:cs typeface="Times New Roman" panose="02020603050405020304" pitchFamily="18" charset="0"/>
              </a:rPr>
              <a:t>, A. (2009). Energy and exergy analyses of space heating in buildings. </a:t>
            </a:r>
            <a:r>
              <a:rPr lang="en-US" sz="800" i="1" dirty="0">
                <a:latin typeface="Times New Roman" panose="02020603050405020304" pitchFamily="18" charset="0"/>
                <a:ea typeface="Calibri" panose="020F0502020204030204" pitchFamily="34" charset="0"/>
                <a:cs typeface="Times New Roman" panose="02020603050405020304" pitchFamily="18" charset="0"/>
              </a:rPr>
              <a:t>Applied Energy</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86</a:t>
            </a:r>
            <a:r>
              <a:rPr lang="en-US" sz="800" dirty="0">
                <a:latin typeface="Times New Roman" panose="02020603050405020304" pitchFamily="18" charset="0"/>
                <a:ea typeface="Calibri" panose="020F0502020204030204" pitchFamily="34" charset="0"/>
                <a:cs typeface="Times New Roman" panose="02020603050405020304" pitchFamily="18" charset="0"/>
              </a:rPr>
              <a:t>(10), 1939-1948. (10), 1939-1948</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[3] </a:t>
            </a:r>
            <a:r>
              <a:rPr lang="en-US" sz="800" dirty="0">
                <a:latin typeface="Times New Roman" panose="02020603050405020304" pitchFamily="18" charset="0"/>
                <a:ea typeface="Calibri" panose="020F0502020204030204" pitchFamily="34" charset="0"/>
                <a:cs typeface="Times New Roman" panose="02020603050405020304" pitchFamily="18" charset="0"/>
              </a:rPr>
              <a:t>ASHRAE (2016), HVAC Systems and Equipment. ASHRAE, Atlanta.</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[4] </a:t>
            </a:r>
            <a:r>
              <a:rPr lang="en-US" sz="800" dirty="0" err="1">
                <a:latin typeface="Times New Roman" panose="02020603050405020304" pitchFamily="18" charset="0"/>
                <a:ea typeface="Calibri" panose="020F0502020204030204" pitchFamily="34" charset="0"/>
                <a:cs typeface="Times New Roman" panose="02020603050405020304" pitchFamily="18" charset="0"/>
              </a:rPr>
              <a:t>Olesen</a:t>
            </a:r>
            <a:r>
              <a:rPr lang="en-US" sz="800" dirty="0">
                <a:latin typeface="Times New Roman" panose="02020603050405020304" pitchFamily="18" charset="0"/>
                <a:ea typeface="Calibri" panose="020F0502020204030204" pitchFamily="34" charset="0"/>
                <a:cs typeface="Times New Roman" panose="02020603050405020304" pitchFamily="18" charset="0"/>
              </a:rPr>
              <a:t>, B. W., &amp; BW, O. (1980). Thermal comfort in a room heated by different methods.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[5] </a:t>
            </a:r>
            <a:r>
              <a:rPr lang="en-US" sz="800" dirty="0">
                <a:latin typeface="Times New Roman" panose="02020603050405020304" pitchFamily="18" charset="0"/>
                <a:ea typeface="Calibri" panose="020F0502020204030204" pitchFamily="34" charset="0"/>
                <a:cs typeface="Times New Roman" panose="02020603050405020304" pitchFamily="18" charset="0"/>
              </a:rPr>
              <a:t>Dixit, A.,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Gade</a:t>
            </a:r>
            <a:r>
              <a:rPr lang="en-US" sz="800" dirty="0">
                <a:latin typeface="Times New Roman" panose="02020603050405020304" pitchFamily="18" charset="0"/>
                <a:ea typeface="Calibri" panose="020F0502020204030204" pitchFamily="34" charset="0"/>
                <a:cs typeface="Times New Roman" panose="02020603050405020304" pitchFamily="18" charset="0"/>
              </a:rPr>
              <a:t>, U. (2015). A case study on human bio-heat transfer and thermal comfort within CFD.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94</a:t>
            </a:r>
            <a:r>
              <a:rPr lang="en-US" sz="800" dirty="0">
                <a:latin typeface="Times New Roman" panose="02020603050405020304" pitchFamily="18" charset="0"/>
                <a:ea typeface="Calibri" panose="020F0502020204030204" pitchFamily="34" charset="0"/>
                <a:cs typeface="Times New Roman" panose="02020603050405020304" pitchFamily="18" charset="0"/>
              </a:rPr>
              <a:t>, 122-130.</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800" dirty="0">
                <a:latin typeface="Times New Roman" panose="02020603050405020304" pitchFamily="18" charset="0"/>
                <a:ea typeface="Calibri" panose="020F0502020204030204" pitchFamily="34" charset="0"/>
                <a:cs typeface="Times New Roman" panose="02020603050405020304" pitchFamily="18" charset="0"/>
              </a:rPr>
              <a:t>6</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Raczkowski</a:t>
            </a:r>
            <a:r>
              <a:rPr lang="en-US" sz="800" dirty="0">
                <a:latin typeface="Times New Roman" panose="02020603050405020304" pitchFamily="18" charset="0"/>
                <a:ea typeface="Calibri" panose="020F0502020204030204" pitchFamily="34" charset="0"/>
                <a:cs typeface="Times New Roman" panose="02020603050405020304" pitchFamily="18" charset="0"/>
              </a:rPr>
              <a:t>, A., </a:t>
            </a:r>
            <a:r>
              <a:rPr lang="en-US" sz="800" dirty="0" err="1">
                <a:latin typeface="Times New Roman" panose="02020603050405020304" pitchFamily="18" charset="0"/>
                <a:ea typeface="Calibri" panose="020F0502020204030204" pitchFamily="34" charset="0"/>
                <a:cs typeface="Times New Roman" panose="02020603050405020304" pitchFamily="18" charset="0"/>
              </a:rPr>
              <a:t>Suchorab</a:t>
            </a:r>
            <a:r>
              <a:rPr lang="en-US" sz="800" dirty="0">
                <a:latin typeface="Times New Roman" panose="02020603050405020304" pitchFamily="18" charset="0"/>
                <a:ea typeface="Calibri" panose="020F0502020204030204" pitchFamily="34" charset="0"/>
                <a:cs typeface="Times New Roman" panose="02020603050405020304" pitchFamily="18" charset="0"/>
              </a:rPr>
              <a:t>, Z.,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Brzyski</a:t>
            </a:r>
            <a:r>
              <a:rPr lang="en-US" sz="800" dirty="0">
                <a:latin typeface="Times New Roman" panose="02020603050405020304" pitchFamily="18" charset="0"/>
                <a:ea typeface="Calibri" panose="020F0502020204030204" pitchFamily="34" charset="0"/>
                <a:cs typeface="Times New Roman" panose="02020603050405020304" pitchFamily="18" charset="0"/>
              </a:rPr>
              <a:t>, P. (2019). Computational fluid dynamics simulation of thermal comfort in naturally ventilated room. In </a:t>
            </a:r>
            <a:r>
              <a:rPr lang="en-US" sz="800" i="1" dirty="0">
                <a:latin typeface="Times New Roman" panose="02020603050405020304" pitchFamily="18" charset="0"/>
                <a:ea typeface="Calibri" panose="020F0502020204030204" pitchFamily="34" charset="0"/>
                <a:cs typeface="Times New Roman" panose="02020603050405020304" pitchFamily="18" charset="0"/>
              </a:rPr>
              <a:t>MATEC Web of Conferences</a:t>
            </a:r>
            <a:r>
              <a:rPr lang="en-US" sz="800" dirty="0">
                <a:latin typeface="Times New Roman" panose="02020603050405020304" pitchFamily="18" charset="0"/>
                <a:ea typeface="Calibri" panose="020F0502020204030204" pitchFamily="34" charset="0"/>
                <a:cs typeface="Times New Roman" panose="02020603050405020304" pitchFamily="18" charset="0"/>
              </a:rPr>
              <a:t> (Vol. 252, p. 04007). EDP Sciences.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800" dirty="0">
                <a:latin typeface="Times New Roman" panose="02020603050405020304" pitchFamily="18" charset="0"/>
                <a:ea typeface="Calibri" panose="020F0502020204030204" pitchFamily="34" charset="0"/>
                <a:cs typeface="Times New Roman" panose="02020603050405020304" pitchFamily="18" charset="0"/>
              </a:rPr>
              <a:t>7</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Risberg</a:t>
            </a:r>
            <a:r>
              <a:rPr lang="en-US" sz="800" dirty="0">
                <a:latin typeface="Times New Roman" panose="02020603050405020304" pitchFamily="18" charset="0"/>
                <a:ea typeface="Calibri" panose="020F0502020204030204" pitchFamily="34" charset="0"/>
                <a:cs typeface="Times New Roman" panose="02020603050405020304" pitchFamily="18" charset="0"/>
              </a:rPr>
              <a:t>, D., </a:t>
            </a:r>
            <a:r>
              <a:rPr lang="en-US" sz="800" dirty="0" err="1">
                <a:latin typeface="Times New Roman" panose="02020603050405020304" pitchFamily="18" charset="0"/>
                <a:ea typeface="Calibri" panose="020F0502020204030204" pitchFamily="34" charset="0"/>
                <a:cs typeface="Times New Roman" panose="02020603050405020304" pitchFamily="18" charset="0"/>
              </a:rPr>
              <a:t>Westerlund</a:t>
            </a:r>
            <a:r>
              <a:rPr lang="en-US" sz="800" dirty="0">
                <a:latin typeface="Times New Roman" panose="02020603050405020304" pitchFamily="18" charset="0"/>
                <a:ea typeface="Calibri" panose="020F0502020204030204" pitchFamily="34" charset="0"/>
                <a:cs typeface="Times New Roman" panose="02020603050405020304" pitchFamily="18" charset="0"/>
              </a:rPr>
              <a:t>, L.,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Hellström</a:t>
            </a:r>
            <a:r>
              <a:rPr lang="en-US" sz="800" dirty="0">
                <a:latin typeface="Times New Roman" panose="02020603050405020304" pitchFamily="18" charset="0"/>
                <a:ea typeface="Calibri" panose="020F0502020204030204" pitchFamily="34" charset="0"/>
                <a:cs typeface="Times New Roman" panose="02020603050405020304" pitchFamily="18" charset="0"/>
              </a:rPr>
              <a:t>, G. J. (2017). Computational fluid dynamics simulation of indoor climate in low energy buildings: Computational set up. </a:t>
            </a:r>
            <a:r>
              <a:rPr lang="en-US" sz="800" i="1" dirty="0">
                <a:latin typeface="Times New Roman" panose="02020603050405020304" pitchFamily="18" charset="0"/>
                <a:ea typeface="Calibri" panose="020F0502020204030204" pitchFamily="34" charset="0"/>
                <a:cs typeface="Times New Roman" panose="02020603050405020304" pitchFamily="18" charset="0"/>
              </a:rPr>
              <a:t>Thermal Science</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21</a:t>
            </a:r>
            <a:r>
              <a:rPr lang="en-US" sz="800" dirty="0">
                <a:latin typeface="Times New Roman" panose="02020603050405020304" pitchFamily="18" charset="0"/>
                <a:ea typeface="Calibri" panose="020F0502020204030204" pitchFamily="34" charset="0"/>
                <a:cs typeface="Times New Roman" panose="02020603050405020304" pitchFamily="18" charset="0"/>
              </a:rPr>
              <a:t>(5), 1985-1998.</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800" dirty="0">
                <a:latin typeface="Times New Roman" panose="02020603050405020304" pitchFamily="18" charset="0"/>
                <a:ea typeface="Calibri" panose="020F0502020204030204" pitchFamily="34" charset="0"/>
                <a:cs typeface="Times New Roman" panose="02020603050405020304" pitchFamily="18" charset="0"/>
              </a:rPr>
              <a:t>8</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Teodosiu</a:t>
            </a:r>
            <a:r>
              <a:rPr lang="en-US" sz="800" dirty="0">
                <a:latin typeface="Times New Roman" panose="02020603050405020304" pitchFamily="18" charset="0"/>
                <a:ea typeface="Calibri" panose="020F0502020204030204" pitchFamily="34" charset="0"/>
                <a:cs typeface="Times New Roman" panose="02020603050405020304" pitchFamily="18" charset="0"/>
              </a:rPr>
              <a:t>, C., </a:t>
            </a:r>
            <a:r>
              <a:rPr lang="en-US" sz="800" dirty="0" err="1">
                <a:latin typeface="Times New Roman" panose="02020603050405020304" pitchFamily="18" charset="0"/>
                <a:ea typeface="Calibri" panose="020F0502020204030204" pitchFamily="34" charset="0"/>
                <a:cs typeface="Times New Roman" panose="02020603050405020304" pitchFamily="18" charset="0"/>
              </a:rPr>
              <a:t>Kuznik</a:t>
            </a:r>
            <a:r>
              <a:rPr lang="en-US" sz="800" dirty="0">
                <a:latin typeface="Times New Roman" panose="02020603050405020304" pitchFamily="18" charset="0"/>
                <a:ea typeface="Calibri" panose="020F0502020204030204" pitchFamily="34" charset="0"/>
                <a:cs typeface="Times New Roman" panose="02020603050405020304" pitchFamily="18" charset="0"/>
              </a:rPr>
              <a:t>, F.,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Teodosiu</a:t>
            </a:r>
            <a:r>
              <a:rPr lang="en-US" sz="800" dirty="0">
                <a:latin typeface="Times New Roman" panose="02020603050405020304" pitchFamily="18" charset="0"/>
                <a:ea typeface="Calibri" panose="020F0502020204030204" pitchFamily="34" charset="0"/>
                <a:cs typeface="Times New Roman" panose="02020603050405020304" pitchFamily="18" charset="0"/>
              </a:rPr>
              <a:t>, R. (2014). CFD modeling of buoyancy driven cavities with internal heat source—Application to heated rooms. </a:t>
            </a:r>
            <a:r>
              <a:rPr lang="en-US" sz="800" i="1" dirty="0">
                <a:latin typeface="Times New Roman" panose="02020603050405020304" pitchFamily="18" charset="0"/>
                <a:ea typeface="Calibri" panose="020F0502020204030204" pitchFamily="34" charset="0"/>
                <a:cs typeface="Times New Roman" panose="02020603050405020304" pitchFamily="18" charset="0"/>
              </a:rPr>
              <a:t>Energy and Buildings</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68</a:t>
            </a:r>
            <a:r>
              <a:rPr lang="en-US" sz="800" dirty="0">
                <a:latin typeface="Times New Roman" panose="02020603050405020304" pitchFamily="18" charset="0"/>
                <a:ea typeface="Calibri" panose="020F0502020204030204" pitchFamily="34" charset="0"/>
                <a:cs typeface="Times New Roman" panose="02020603050405020304" pitchFamily="18" charset="0"/>
              </a:rPr>
              <a:t>, 403-411.</a:t>
            </a: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800" dirty="0">
                <a:latin typeface="Times New Roman" panose="02020603050405020304" pitchFamily="18" charset="0"/>
                <a:ea typeface="Calibri" panose="020F0502020204030204" pitchFamily="34" charset="0"/>
                <a:cs typeface="Times New Roman" panose="02020603050405020304" pitchFamily="18" charset="0"/>
              </a:rPr>
              <a:t>9</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Myhren</a:t>
            </a:r>
            <a:r>
              <a:rPr lang="en-US" sz="800" dirty="0">
                <a:latin typeface="Times New Roman" panose="02020603050405020304" pitchFamily="18" charset="0"/>
                <a:ea typeface="Calibri" panose="020F0502020204030204" pitchFamily="34" charset="0"/>
                <a:cs typeface="Times New Roman" panose="02020603050405020304" pitchFamily="18" charset="0"/>
              </a:rPr>
              <a:t>, J. A., &amp; Holmberg, S. (2008). Flow patterns and thermal comfort in a room with panel, floor and wall heating. </a:t>
            </a:r>
            <a:r>
              <a:rPr lang="en-US" sz="800" i="1" dirty="0">
                <a:latin typeface="Times New Roman" panose="02020603050405020304" pitchFamily="18" charset="0"/>
                <a:ea typeface="Calibri" panose="020F0502020204030204" pitchFamily="34" charset="0"/>
                <a:cs typeface="Times New Roman" panose="02020603050405020304" pitchFamily="18" charset="0"/>
              </a:rPr>
              <a:t>Energy and buildings</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40</a:t>
            </a:r>
            <a:r>
              <a:rPr lang="en-US" sz="800" dirty="0">
                <a:latin typeface="Times New Roman" panose="02020603050405020304" pitchFamily="18" charset="0"/>
                <a:ea typeface="Calibri" panose="020F0502020204030204" pitchFamily="34" charset="0"/>
                <a:cs typeface="Times New Roman" panose="02020603050405020304" pitchFamily="18" charset="0"/>
              </a:rPr>
              <a:t>(4), 524-536.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[10] </a:t>
            </a:r>
            <a:r>
              <a:rPr lang="en-US" sz="800" dirty="0" err="1">
                <a:latin typeface="Times New Roman" panose="02020603050405020304" pitchFamily="18" charset="0"/>
                <a:ea typeface="Calibri" panose="020F0502020204030204" pitchFamily="34" charset="0"/>
                <a:cs typeface="Times New Roman" panose="02020603050405020304" pitchFamily="18" charset="0"/>
              </a:rPr>
              <a:t>Bohojło</a:t>
            </a:r>
            <a:r>
              <a:rPr lang="en-US" sz="800" dirty="0">
                <a:latin typeface="Times New Roman" panose="02020603050405020304" pitchFamily="18" charset="0"/>
                <a:ea typeface="Calibri" panose="020F0502020204030204" pitchFamily="34" charset="0"/>
                <a:cs typeface="Times New Roman" panose="02020603050405020304" pitchFamily="18" charset="0"/>
              </a:rPr>
              <a:t>, A. (2011). Numerical Analysis of Thermal Comfort Parameters in Living Quarters.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acta</a:t>
            </a:r>
            <a:r>
              <a:rPr lang="en-US" sz="800" i="1"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mechanica</a:t>
            </a:r>
            <a:r>
              <a:rPr lang="en-US" sz="800" i="1" dirty="0">
                <a:latin typeface="Times New Roman" panose="02020603050405020304" pitchFamily="18" charset="0"/>
                <a:ea typeface="Calibri" panose="020F0502020204030204" pitchFamily="34" charset="0"/>
                <a:cs typeface="Times New Roman" panose="02020603050405020304" pitchFamily="18" charset="0"/>
              </a:rPr>
              <a:t> et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automatica</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5</a:t>
            </a:r>
            <a:r>
              <a:rPr lang="en-US" sz="800" dirty="0">
                <a:latin typeface="Times New Roman" panose="02020603050405020304" pitchFamily="18" charset="0"/>
                <a:ea typeface="Calibri" panose="020F0502020204030204" pitchFamily="34" charset="0"/>
                <a:cs typeface="Times New Roman" panose="02020603050405020304" pitchFamily="18" charset="0"/>
              </a:rPr>
              <a:t>, 5-10.</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[11] </a:t>
            </a:r>
            <a:r>
              <a:rPr lang="en-US" sz="800" dirty="0" err="1">
                <a:latin typeface="Times New Roman" panose="02020603050405020304" pitchFamily="18" charset="0"/>
                <a:ea typeface="Calibri" panose="020F0502020204030204" pitchFamily="34" charset="0"/>
                <a:cs typeface="Times New Roman" panose="02020603050405020304" pitchFamily="18" charset="0"/>
              </a:rPr>
              <a:t>Sevilgen</a:t>
            </a:r>
            <a:r>
              <a:rPr lang="en-US" sz="800" dirty="0">
                <a:latin typeface="Times New Roman" panose="02020603050405020304" pitchFamily="18" charset="0"/>
                <a:ea typeface="Calibri" panose="020F0502020204030204" pitchFamily="34" charset="0"/>
                <a:cs typeface="Times New Roman" panose="02020603050405020304" pitchFamily="18" charset="0"/>
              </a:rPr>
              <a:t>, G.,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Kilic</a:t>
            </a:r>
            <a:r>
              <a:rPr lang="en-US" sz="800" dirty="0">
                <a:latin typeface="Times New Roman" panose="02020603050405020304" pitchFamily="18" charset="0"/>
                <a:ea typeface="Calibri" panose="020F0502020204030204" pitchFamily="34" charset="0"/>
                <a:cs typeface="Times New Roman" panose="02020603050405020304" pitchFamily="18" charset="0"/>
              </a:rPr>
              <a:t>, M. (2011). Numerical analysis of air flow, heat transfer, moisture transport and thermal comfort in a room heated by two-panel radiators. </a:t>
            </a:r>
            <a:r>
              <a:rPr lang="en-US" sz="800" i="1" dirty="0">
                <a:latin typeface="Times New Roman" panose="02020603050405020304" pitchFamily="18" charset="0"/>
                <a:ea typeface="Calibri" panose="020F0502020204030204" pitchFamily="34" charset="0"/>
                <a:cs typeface="Times New Roman" panose="02020603050405020304" pitchFamily="18" charset="0"/>
              </a:rPr>
              <a:t>Energy and buildings</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43</a:t>
            </a:r>
            <a:r>
              <a:rPr lang="en-US" sz="800" dirty="0">
                <a:latin typeface="Times New Roman" panose="02020603050405020304" pitchFamily="18" charset="0"/>
                <a:ea typeface="Calibri" panose="020F0502020204030204" pitchFamily="34" charset="0"/>
                <a:cs typeface="Times New Roman" panose="02020603050405020304" pitchFamily="18" charset="0"/>
              </a:rPr>
              <a:t>(1), 137-146.</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[12] </a:t>
            </a:r>
            <a:r>
              <a:rPr lang="en-US" sz="800" dirty="0" err="1">
                <a:latin typeface="Times New Roman" panose="02020603050405020304" pitchFamily="18" charset="0"/>
                <a:ea typeface="Calibri" panose="020F0502020204030204" pitchFamily="34" charset="0"/>
                <a:cs typeface="Times New Roman" panose="02020603050405020304" pitchFamily="18" charset="0"/>
              </a:rPr>
              <a:t>Horikiri</a:t>
            </a:r>
            <a:r>
              <a:rPr lang="en-US" sz="800" dirty="0">
                <a:latin typeface="Times New Roman" panose="02020603050405020304" pitchFamily="18" charset="0"/>
                <a:ea typeface="Calibri" panose="020F0502020204030204" pitchFamily="34" charset="0"/>
                <a:cs typeface="Times New Roman" panose="02020603050405020304" pitchFamily="18" charset="0"/>
              </a:rPr>
              <a:t>, K., Yao, Y., &amp; Yao, J. (2014). Modelling conjugate flow and heat transfer in a ventilated room for indoor thermal comfort assessment.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77</a:t>
            </a:r>
            <a:r>
              <a:rPr lang="en-US" sz="800" dirty="0">
                <a:latin typeface="Times New Roman" panose="02020603050405020304" pitchFamily="18" charset="0"/>
                <a:ea typeface="Calibri" panose="020F0502020204030204" pitchFamily="34" charset="0"/>
                <a:cs typeface="Times New Roman" panose="02020603050405020304" pitchFamily="18" charset="0"/>
              </a:rPr>
              <a:t>, 135-147.</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[13] </a:t>
            </a:r>
            <a:r>
              <a:rPr lang="en-US" sz="800" dirty="0" err="1">
                <a:latin typeface="Times New Roman" panose="02020603050405020304" pitchFamily="18" charset="0"/>
                <a:ea typeface="Calibri" panose="020F0502020204030204" pitchFamily="34" charset="0"/>
                <a:cs typeface="Times New Roman" panose="02020603050405020304" pitchFamily="18" charset="0"/>
              </a:rPr>
              <a:t>Errebai</a:t>
            </a:r>
            <a:r>
              <a:rPr lang="en-US" sz="800" dirty="0">
                <a:latin typeface="Times New Roman" panose="02020603050405020304" pitchFamily="18" charset="0"/>
                <a:ea typeface="Calibri" panose="020F0502020204030204" pitchFamily="34" charset="0"/>
                <a:cs typeface="Times New Roman" panose="02020603050405020304" pitchFamily="18" charset="0"/>
              </a:rPr>
              <a:t>, F. B., </a:t>
            </a:r>
            <a:r>
              <a:rPr lang="en-US" sz="800" dirty="0" err="1">
                <a:latin typeface="Times New Roman" panose="02020603050405020304" pitchFamily="18" charset="0"/>
                <a:ea typeface="Calibri" panose="020F0502020204030204" pitchFamily="34" charset="0"/>
                <a:cs typeface="Times New Roman" panose="02020603050405020304" pitchFamily="18" charset="0"/>
              </a:rPr>
              <a:t>Derradji</a:t>
            </a:r>
            <a:r>
              <a:rPr lang="en-US" sz="800" dirty="0">
                <a:latin typeface="Times New Roman" panose="02020603050405020304" pitchFamily="18" charset="0"/>
                <a:ea typeface="Calibri" panose="020F0502020204030204" pitchFamily="34" charset="0"/>
                <a:cs typeface="Times New Roman" panose="02020603050405020304" pitchFamily="18" charset="0"/>
              </a:rPr>
              <a:t>, L., &amp; Amara, M. (2017). Thermal </a:t>
            </a:r>
            <a:r>
              <a:rPr lang="en-US" sz="800" dirty="0" err="1">
                <a:latin typeface="Times New Roman" panose="02020603050405020304" pitchFamily="18" charset="0"/>
                <a:ea typeface="Calibri" panose="020F0502020204030204" pitchFamily="34" charset="0"/>
                <a:cs typeface="Times New Roman" panose="02020603050405020304" pitchFamily="18" charset="0"/>
              </a:rPr>
              <a:t>behaviour</a:t>
            </a:r>
            <a:r>
              <a:rPr lang="en-US" sz="800" dirty="0">
                <a:latin typeface="Times New Roman" panose="02020603050405020304" pitchFamily="18" charset="0"/>
                <a:ea typeface="Calibri" panose="020F0502020204030204" pitchFamily="34" charset="0"/>
                <a:cs typeface="Times New Roman" panose="02020603050405020304" pitchFamily="18" charset="0"/>
              </a:rPr>
              <a:t> of a dwelling heated by different heating systems. </a:t>
            </a:r>
            <a:r>
              <a:rPr lang="en-US" sz="800" i="1" dirty="0">
                <a:latin typeface="Times New Roman" panose="02020603050405020304" pitchFamily="18" charset="0"/>
                <a:ea typeface="Calibri" panose="020F0502020204030204" pitchFamily="34" charset="0"/>
                <a:cs typeface="Times New Roman" panose="02020603050405020304" pitchFamily="18" charset="0"/>
              </a:rPr>
              <a:t>Energy Procedia</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107</a:t>
            </a:r>
            <a:r>
              <a:rPr lang="en-US" sz="800" dirty="0">
                <a:latin typeface="Times New Roman" panose="02020603050405020304" pitchFamily="18" charset="0"/>
                <a:ea typeface="Calibri" panose="020F0502020204030204" pitchFamily="34" charset="0"/>
                <a:cs typeface="Times New Roman" panose="02020603050405020304" pitchFamily="18" charset="0"/>
              </a:rPr>
              <a:t>, 144-149.</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[14] </a:t>
            </a:r>
            <a:r>
              <a:rPr lang="en-US" sz="800" dirty="0" err="1">
                <a:latin typeface="Times New Roman" panose="02020603050405020304" pitchFamily="18" charset="0"/>
                <a:ea typeface="Calibri" panose="020F0502020204030204" pitchFamily="34" charset="0"/>
                <a:cs typeface="Times New Roman" panose="02020603050405020304" pitchFamily="18" charset="0"/>
              </a:rPr>
              <a:t>Raczkowski</a:t>
            </a:r>
            <a:r>
              <a:rPr lang="en-US" sz="800" dirty="0">
                <a:latin typeface="Times New Roman" panose="02020603050405020304" pitchFamily="18" charset="0"/>
                <a:ea typeface="Calibri" panose="020F0502020204030204" pitchFamily="34" charset="0"/>
                <a:cs typeface="Times New Roman" panose="02020603050405020304" pitchFamily="18" charset="0"/>
              </a:rPr>
              <a:t>, A., </a:t>
            </a:r>
            <a:r>
              <a:rPr lang="en-US" sz="800" dirty="0" err="1">
                <a:latin typeface="Times New Roman" panose="02020603050405020304" pitchFamily="18" charset="0"/>
                <a:ea typeface="Calibri" panose="020F0502020204030204" pitchFamily="34" charset="0"/>
                <a:cs typeface="Times New Roman" panose="02020603050405020304" pitchFamily="18" charset="0"/>
              </a:rPr>
              <a:t>Suchorab</a:t>
            </a:r>
            <a:r>
              <a:rPr lang="en-US" sz="800" dirty="0">
                <a:latin typeface="Times New Roman" panose="02020603050405020304" pitchFamily="18" charset="0"/>
                <a:ea typeface="Calibri" panose="020F0502020204030204" pitchFamily="34" charset="0"/>
                <a:cs typeface="Times New Roman" panose="02020603050405020304" pitchFamily="18" charset="0"/>
              </a:rPr>
              <a:t>, Z., </a:t>
            </a:r>
            <a:r>
              <a:rPr lang="en-US" sz="800" dirty="0" err="1">
                <a:latin typeface="Times New Roman" panose="02020603050405020304" pitchFamily="18" charset="0"/>
                <a:ea typeface="Calibri" panose="020F0502020204030204" pitchFamily="34" charset="0"/>
                <a:cs typeface="Times New Roman" panose="02020603050405020304" pitchFamily="18" charset="0"/>
              </a:rPr>
              <a:t>Połednik</a:t>
            </a:r>
            <a:r>
              <a:rPr lang="en-US" sz="800" dirty="0">
                <a:latin typeface="Times New Roman" panose="02020603050405020304" pitchFamily="18" charset="0"/>
                <a:ea typeface="Calibri" panose="020F0502020204030204" pitchFamily="34" charset="0"/>
                <a:cs typeface="Times New Roman" panose="02020603050405020304" pitchFamily="18" charset="0"/>
              </a:rPr>
              <a:t>, B., </a:t>
            </a:r>
            <a:r>
              <a:rPr lang="en-US" sz="800" dirty="0" err="1">
                <a:latin typeface="Times New Roman" panose="02020603050405020304" pitchFamily="18" charset="0"/>
                <a:ea typeface="Calibri" panose="020F0502020204030204" pitchFamily="34" charset="0"/>
                <a:cs typeface="Times New Roman" panose="02020603050405020304" pitchFamily="18" charset="0"/>
              </a:rPr>
              <a:t>Zarzeka-Raczkowska</a:t>
            </a:r>
            <a:r>
              <a:rPr lang="en-US" sz="800" dirty="0">
                <a:latin typeface="Times New Roman" panose="02020603050405020304" pitchFamily="18" charset="0"/>
                <a:ea typeface="Calibri" panose="020F0502020204030204" pitchFamily="34" charset="0"/>
                <a:cs typeface="Times New Roman" panose="02020603050405020304" pitchFamily="18" charset="0"/>
              </a:rPr>
              <a:t>, E.,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Życzyńska</a:t>
            </a:r>
            <a:r>
              <a:rPr lang="en-US" sz="800" dirty="0">
                <a:latin typeface="Times New Roman" panose="02020603050405020304" pitchFamily="18" charset="0"/>
                <a:ea typeface="Calibri" panose="020F0502020204030204" pitchFamily="34" charset="0"/>
                <a:cs typeface="Times New Roman" panose="02020603050405020304" pitchFamily="18" charset="0"/>
              </a:rPr>
              <a:t>, A. (2018, July). Computational fluid dynamics simulation of thermal comfort in naturally ventilated room by the fresh air valve installed in an external wall. In </a:t>
            </a:r>
            <a:r>
              <a:rPr lang="en-US" sz="800" i="1" dirty="0">
                <a:latin typeface="Times New Roman" panose="02020603050405020304" pitchFamily="18" charset="0"/>
                <a:ea typeface="Calibri" panose="020F0502020204030204" pitchFamily="34" charset="0"/>
                <a:cs typeface="Times New Roman" panose="02020603050405020304" pitchFamily="18" charset="0"/>
              </a:rPr>
              <a:t>AIP Conference Proceedings</a:t>
            </a:r>
            <a:r>
              <a:rPr lang="en-US" sz="800" dirty="0">
                <a:latin typeface="Times New Roman" panose="02020603050405020304" pitchFamily="18" charset="0"/>
                <a:ea typeface="Calibri" panose="020F0502020204030204" pitchFamily="34" charset="0"/>
                <a:cs typeface="Times New Roman" panose="02020603050405020304" pitchFamily="18" charset="0"/>
              </a:rPr>
              <a:t> (Vol. 1988, No. 1, p. 020041). AIP Publishing LLC.</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[15] </a:t>
            </a:r>
            <a:r>
              <a:rPr lang="en-US" sz="800" dirty="0" err="1">
                <a:latin typeface="Times New Roman" panose="02020603050405020304" pitchFamily="18" charset="0"/>
                <a:ea typeface="Calibri" panose="020F0502020204030204" pitchFamily="34" charset="0"/>
                <a:cs typeface="Times New Roman" panose="02020603050405020304" pitchFamily="18" charset="0"/>
              </a:rPr>
              <a:t>Rabanillo</a:t>
            </a:r>
            <a:r>
              <a:rPr lang="en-US" sz="800" dirty="0">
                <a:latin typeface="Times New Roman" panose="02020603050405020304" pitchFamily="18" charset="0"/>
                <a:ea typeface="Calibri" panose="020F0502020204030204" pitchFamily="34" charset="0"/>
                <a:cs typeface="Times New Roman" panose="02020603050405020304" pitchFamily="18" charset="0"/>
              </a:rPr>
              <a:t>-Herrero, M., Padilla-Marcos, M. Á., </a:t>
            </a:r>
            <a:r>
              <a:rPr lang="en-US" sz="800" dirty="0" err="1">
                <a:latin typeface="Times New Roman" panose="02020603050405020304" pitchFamily="18" charset="0"/>
                <a:ea typeface="Calibri" panose="020F0502020204030204" pitchFamily="34" charset="0"/>
                <a:cs typeface="Times New Roman" panose="02020603050405020304" pitchFamily="18" charset="0"/>
              </a:rPr>
              <a:t>Feijó</a:t>
            </a:r>
            <a:r>
              <a:rPr lang="en-US" sz="800" dirty="0">
                <a:latin typeface="Times New Roman" panose="02020603050405020304" pitchFamily="18" charset="0"/>
                <a:ea typeface="Calibri" panose="020F0502020204030204" pitchFamily="34" charset="0"/>
                <a:cs typeface="Times New Roman" panose="02020603050405020304" pitchFamily="18" charset="0"/>
              </a:rPr>
              <a:t>-Muñoz, J.,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Meiss</a:t>
            </a:r>
            <a:r>
              <a:rPr lang="en-US" sz="800" dirty="0">
                <a:latin typeface="Times New Roman" panose="02020603050405020304" pitchFamily="18" charset="0"/>
                <a:ea typeface="Calibri" panose="020F0502020204030204" pitchFamily="34" charset="0"/>
                <a:cs typeface="Times New Roman" panose="02020603050405020304" pitchFamily="18" charset="0"/>
              </a:rPr>
              <a:t>, A. (2019). Effects of the radiant heating system location on both the airflow and ventilation efficiency in a room. </a:t>
            </a:r>
            <a:r>
              <a:rPr lang="en-US" sz="800" i="1" dirty="0">
                <a:latin typeface="Times New Roman" panose="02020603050405020304" pitchFamily="18" charset="0"/>
                <a:ea typeface="Calibri" panose="020F0502020204030204" pitchFamily="34" charset="0"/>
                <a:cs typeface="Times New Roman" panose="02020603050405020304" pitchFamily="18" charset="0"/>
              </a:rPr>
              <a:t>Indoor and Built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28</a:t>
            </a:r>
            <a:r>
              <a:rPr lang="en-US" sz="800" dirty="0">
                <a:latin typeface="Times New Roman" panose="02020603050405020304" pitchFamily="18" charset="0"/>
                <a:ea typeface="Calibri" panose="020F0502020204030204" pitchFamily="34" charset="0"/>
                <a:cs typeface="Times New Roman" panose="02020603050405020304" pitchFamily="18" charset="0"/>
              </a:rPr>
              <a:t>(3), 372-383.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[16] </a:t>
            </a:r>
            <a:r>
              <a:rPr lang="en-US" sz="800" dirty="0" err="1">
                <a:latin typeface="Times New Roman" panose="02020603050405020304" pitchFamily="18" charset="0"/>
                <a:ea typeface="Calibri" panose="020F0502020204030204" pitchFamily="34" charset="0"/>
                <a:cs typeface="Times New Roman" panose="02020603050405020304" pitchFamily="18" charset="0"/>
              </a:rPr>
              <a:t>Karacavus</a:t>
            </a:r>
            <a:r>
              <a:rPr lang="en-US" sz="800" dirty="0">
                <a:latin typeface="Times New Roman" panose="02020603050405020304" pitchFamily="18" charset="0"/>
                <a:ea typeface="Calibri" panose="020F0502020204030204" pitchFamily="34" charset="0"/>
                <a:cs typeface="Times New Roman" panose="02020603050405020304" pitchFamily="18" charset="0"/>
              </a:rPr>
              <a:t>, B., &amp; Aydin, K. (2019). Numerical investigation of general and local thermal comfort of an office equipped with radiant panels. </a:t>
            </a:r>
            <a:r>
              <a:rPr lang="en-US" sz="800" i="1" dirty="0">
                <a:latin typeface="Times New Roman" panose="02020603050405020304" pitchFamily="18" charset="0"/>
                <a:ea typeface="Calibri" panose="020F0502020204030204" pitchFamily="34" charset="0"/>
                <a:cs typeface="Times New Roman" panose="02020603050405020304" pitchFamily="18" charset="0"/>
              </a:rPr>
              <a:t>Indoor and Built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28</a:t>
            </a:r>
            <a:r>
              <a:rPr lang="en-US" sz="800" dirty="0">
                <a:latin typeface="Times New Roman" panose="02020603050405020304" pitchFamily="18" charset="0"/>
                <a:ea typeface="Calibri" panose="020F0502020204030204" pitchFamily="34" charset="0"/>
                <a:cs typeface="Times New Roman" panose="02020603050405020304" pitchFamily="18" charset="0"/>
              </a:rPr>
              <a:t>(6), 806-824.</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[17] </a:t>
            </a:r>
            <a:r>
              <a:rPr lang="en-US" sz="800" dirty="0">
                <a:latin typeface="Times New Roman" panose="02020603050405020304" pitchFamily="18" charset="0"/>
                <a:ea typeface="Calibri" panose="020F0502020204030204" pitchFamily="34" charset="0"/>
                <a:cs typeface="Times New Roman" panose="02020603050405020304" pitchFamily="18" charset="0"/>
              </a:rPr>
              <a:t>Khalil, E. E.,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Sobhi</a:t>
            </a:r>
            <a:r>
              <a:rPr lang="en-US" sz="800" dirty="0">
                <a:latin typeface="Times New Roman" panose="02020603050405020304" pitchFamily="18" charset="0"/>
                <a:ea typeface="Calibri" panose="020F0502020204030204" pitchFamily="34" charset="0"/>
                <a:cs typeface="Times New Roman" panose="02020603050405020304" pitchFamily="18" charset="0"/>
              </a:rPr>
              <a:t>, M. (2020). Air Flow Patterns and Thermal Comfort in a Room with Diverse Heating Systems. In </a:t>
            </a:r>
            <a:r>
              <a:rPr lang="en-US" sz="800" i="1" dirty="0">
                <a:latin typeface="Times New Roman" panose="02020603050405020304" pitchFamily="18" charset="0"/>
                <a:ea typeface="Calibri" panose="020F0502020204030204" pitchFamily="34" charset="0"/>
                <a:cs typeface="Times New Roman" panose="02020603050405020304" pitchFamily="18" charset="0"/>
              </a:rPr>
              <a:t>AIAA </a:t>
            </a:r>
            <a:r>
              <a:rPr lang="en-US" sz="800" i="1" dirty="0" err="1">
                <a:latin typeface="Times New Roman" panose="02020603050405020304" pitchFamily="18" charset="0"/>
                <a:ea typeface="Calibri" panose="020F0502020204030204" pitchFamily="34" charset="0"/>
                <a:cs typeface="Times New Roman" panose="02020603050405020304" pitchFamily="18" charset="0"/>
              </a:rPr>
              <a:t>Scitech</a:t>
            </a:r>
            <a:r>
              <a:rPr lang="en-US" sz="800" i="1" dirty="0">
                <a:latin typeface="Times New Roman" panose="02020603050405020304" pitchFamily="18" charset="0"/>
                <a:ea typeface="Calibri" panose="020F0502020204030204" pitchFamily="34" charset="0"/>
                <a:cs typeface="Times New Roman" panose="02020603050405020304" pitchFamily="18" charset="0"/>
              </a:rPr>
              <a:t> 2020 Forum</a:t>
            </a:r>
            <a:r>
              <a:rPr lang="en-US" sz="800" dirty="0">
                <a:latin typeface="Times New Roman" panose="02020603050405020304" pitchFamily="18" charset="0"/>
                <a:ea typeface="Calibri" panose="020F0502020204030204" pitchFamily="34" charset="0"/>
                <a:cs typeface="Times New Roman" panose="02020603050405020304" pitchFamily="18" charset="0"/>
              </a:rPr>
              <a:t> (p. 1221).</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[18] </a:t>
            </a:r>
            <a:r>
              <a:rPr lang="en-US" sz="800" dirty="0">
                <a:latin typeface="Times New Roman" panose="02020603050405020304" pitchFamily="18" charset="0"/>
                <a:ea typeface="Calibri" panose="020F0502020204030204" pitchFamily="34" charset="0"/>
                <a:cs typeface="Times New Roman" panose="02020603050405020304" pitchFamily="18" charset="0"/>
              </a:rPr>
              <a:t>Anthony, A. S.,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Verma</a:t>
            </a:r>
            <a:r>
              <a:rPr lang="en-US" sz="800" dirty="0">
                <a:latin typeface="Times New Roman" panose="02020603050405020304" pitchFamily="18" charset="0"/>
                <a:ea typeface="Calibri" panose="020F0502020204030204" pitchFamily="34" charset="0"/>
                <a:cs typeface="Times New Roman" panose="02020603050405020304" pitchFamily="18" charset="0"/>
              </a:rPr>
              <a:t>, T. N. (2021). NUMERICAL ANALYSIS OF NATURAL CONVECTION IN A HEATED ROOM AND ITS IMPLICATION ON THERMAL COMFORT. </a:t>
            </a:r>
            <a:r>
              <a:rPr lang="en-US" sz="800" i="1" dirty="0">
                <a:latin typeface="Times New Roman" panose="02020603050405020304" pitchFamily="18" charset="0"/>
                <a:ea typeface="Calibri" panose="020F0502020204030204" pitchFamily="34" charset="0"/>
                <a:cs typeface="Times New Roman" panose="02020603050405020304" pitchFamily="18" charset="0"/>
              </a:rPr>
              <a:t>Journal of Thermal Engineering</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7</a:t>
            </a:r>
            <a:r>
              <a:rPr lang="en-US" sz="800" dirty="0">
                <a:latin typeface="Times New Roman" panose="02020603050405020304" pitchFamily="18" charset="0"/>
                <a:ea typeface="Calibri" panose="020F0502020204030204" pitchFamily="34" charset="0"/>
                <a:cs typeface="Times New Roman" panose="02020603050405020304" pitchFamily="18" charset="0"/>
              </a:rPr>
              <a:t>(1), 37-53.</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[19] </a:t>
            </a:r>
            <a:r>
              <a:rPr lang="en-US" sz="800" dirty="0" err="1">
                <a:latin typeface="Times New Roman" panose="02020603050405020304" pitchFamily="18" charset="0"/>
                <a:ea typeface="Calibri" panose="020F0502020204030204" pitchFamily="34" charset="0"/>
                <a:cs typeface="Times New Roman" panose="02020603050405020304" pitchFamily="18" charset="0"/>
              </a:rPr>
              <a:t>Hajdukiewicz</a:t>
            </a:r>
            <a:r>
              <a:rPr lang="en-US" sz="800" dirty="0">
                <a:latin typeface="Times New Roman" panose="02020603050405020304" pitchFamily="18" charset="0"/>
                <a:ea typeface="Calibri" panose="020F0502020204030204" pitchFamily="34" charset="0"/>
                <a:cs typeface="Times New Roman" panose="02020603050405020304" pitchFamily="18" charset="0"/>
              </a:rPr>
              <a:t>, M., </a:t>
            </a:r>
            <a:r>
              <a:rPr lang="en-US" sz="800" dirty="0" err="1">
                <a:latin typeface="Times New Roman" panose="02020603050405020304" pitchFamily="18" charset="0"/>
                <a:ea typeface="Calibri" panose="020F0502020204030204" pitchFamily="34" charset="0"/>
                <a:cs typeface="Times New Roman" panose="02020603050405020304" pitchFamily="18" charset="0"/>
              </a:rPr>
              <a:t>Geron</a:t>
            </a:r>
            <a:r>
              <a:rPr lang="en-US" sz="800" dirty="0">
                <a:latin typeface="Times New Roman" panose="02020603050405020304" pitchFamily="18" charset="0"/>
                <a:ea typeface="Calibri" panose="020F0502020204030204" pitchFamily="34" charset="0"/>
                <a:cs typeface="Times New Roman" panose="02020603050405020304" pitchFamily="18" charset="0"/>
              </a:rPr>
              <a:t>, M., &amp; Keane, M. M. (2013). Calibrated CFD simulation to evaluate thermal comfort in a highly-glazed naturally ventilated room.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70</a:t>
            </a:r>
            <a:r>
              <a:rPr lang="en-US" sz="800" dirty="0">
                <a:latin typeface="Times New Roman" panose="02020603050405020304" pitchFamily="18" charset="0"/>
                <a:ea typeface="Calibri" panose="020F0502020204030204" pitchFamily="34" charset="0"/>
                <a:cs typeface="Times New Roman" panose="02020603050405020304" pitchFamily="18" charset="0"/>
              </a:rPr>
              <a:t>, 73-89.</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[20] </a:t>
            </a:r>
            <a:r>
              <a:rPr lang="en-US" sz="800" dirty="0" err="1">
                <a:latin typeface="Times New Roman" panose="02020603050405020304" pitchFamily="18" charset="0"/>
                <a:ea typeface="Calibri" panose="020F0502020204030204" pitchFamily="34" charset="0"/>
                <a:cs typeface="Times New Roman" panose="02020603050405020304" pitchFamily="18" charset="0"/>
              </a:rPr>
              <a:t>Miyanaga</a:t>
            </a:r>
            <a:r>
              <a:rPr lang="en-US" sz="800" dirty="0">
                <a:latin typeface="Times New Roman" panose="02020603050405020304" pitchFamily="18" charset="0"/>
                <a:ea typeface="Calibri" panose="020F0502020204030204" pitchFamily="34" charset="0"/>
                <a:cs typeface="Times New Roman" panose="02020603050405020304" pitchFamily="18" charset="0"/>
              </a:rPr>
              <a:t>, T., Urabe, W., &amp; Nakano, Y. (2001). Simplified human body model for evaluating thermal radiant environment in a radiant cooled space.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36</a:t>
            </a:r>
            <a:r>
              <a:rPr lang="en-US" sz="800" dirty="0">
                <a:latin typeface="Times New Roman" panose="02020603050405020304" pitchFamily="18" charset="0"/>
                <a:ea typeface="Calibri" panose="020F0502020204030204" pitchFamily="34" charset="0"/>
                <a:cs typeface="Times New Roman" panose="02020603050405020304" pitchFamily="18" charset="0"/>
              </a:rPr>
              <a:t>(7), 801-808.</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[21] </a:t>
            </a:r>
            <a:r>
              <a:rPr lang="en-US" sz="800" dirty="0" err="1">
                <a:latin typeface="Times New Roman" panose="02020603050405020304" pitchFamily="18" charset="0"/>
                <a:ea typeface="Calibri" panose="020F0502020204030204" pitchFamily="34" charset="0"/>
                <a:cs typeface="Times New Roman" panose="02020603050405020304" pitchFamily="18" charset="0"/>
              </a:rPr>
              <a:t>Sørensen</a:t>
            </a:r>
            <a:r>
              <a:rPr lang="en-US" sz="800" dirty="0">
                <a:latin typeface="Times New Roman" panose="02020603050405020304" pitchFamily="18" charset="0"/>
                <a:ea typeface="Calibri" panose="020F0502020204030204" pitchFamily="34" charset="0"/>
                <a:cs typeface="Times New Roman" panose="02020603050405020304" pitchFamily="18" charset="0"/>
              </a:rPr>
              <a:t>, D. N., &amp; Voigt, L. K. (2003). Modelling flow and heat transfer around a seated human body by computational fluid dynamics.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38</a:t>
            </a:r>
            <a:r>
              <a:rPr lang="en-US" sz="800" dirty="0">
                <a:latin typeface="Times New Roman" panose="02020603050405020304" pitchFamily="18" charset="0"/>
                <a:ea typeface="Calibri" panose="020F0502020204030204" pitchFamily="34" charset="0"/>
                <a:cs typeface="Times New Roman" panose="02020603050405020304" pitchFamily="18" charset="0"/>
              </a:rPr>
              <a:t>(6), 753-762</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a:t>
            </a: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[22] </a:t>
            </a:r>
            <a:r>
              <a:rPr lang="en-US" sz="800" dirty="0" err="1">
                <a:latin typeface="Times New Roman" panose="02020603050405020304" pitchFamily="18" charset="0"/>
                <a:ea typeface="Calibri" panose="020F0502020204030204" pitchFamily="34" charset="0"/>
                <a:cs typeface="Times New Roman" panose="02020603050405020304" pitchFamily="18" charset="0"/>
              </a:rPr>
              <a:t>Stamou</a:t>
            </a:r>
            <a:r>
              <a:rPr lang="en-US" sz="800" dirty="0">
                <a:latin typeface="Times New Roman" panose="02020603050405020304" pitchFamily="18" charset="0"/>
                <a:ea typeface="Calibri" panose="020F0502020204030204" pitchFamily="34" charset="0"/>
                <a:cs typeface="Times New Roman" panose="02020603050405020304" pitchFamily="18" charset="0"/>
              </a:rPr>
              <a:t>, A., &amp; </a:t>
            </a:r>
            <a:r>
              <a:rPr lang="en-US" sz="800" dirty="0" err="1">
                <a:latin typeface="Times New Roman" panose="02020603050405020304" pitchFamily="18" charset="0"/>
                <a:ea typeface="Calibri" panose="020F0502020204030204" pitchFamily="34" charset="0"/>
                <a:cs typeface="Times New Roman" panose="02020603050405020304" pitchFamily="18" charset="0"/>
              </a:rPr>
              <a:t>Katsiris</a:t>
            </a:r>
            <a:r>
              <a:rPr lang="en-US" sz="800" dirty="0">
                <a:latin typeface="Times New Roman" panose="02020603050405020304" pitchFamily="18" charset="0"/>
                <a:ea typeface="Calibri" panose="020F0502020204030204" pitchFamily="34" charset="0"/>
                <a:cs typeface="Times New Roman" panose="02020603050405020304" pitchFamily="18" charset="0"/>
              </a:rPr>
              <a:t>, I. (2006). Verification of a CFD model for indoor airflow and heat transfer. </a:t>
            </a:r>
            <a:r>
              <a:rPr lang="en-US" sz="800" i="1" dirty="0">
                <a:latin typeface="Times New Roman" panose="02020603050405020304" pitchFamily="18" charset="0"/>
                <a:ea typeface="Calibri" panose="020F0502020204030204" pitchFamily="34" charset="0"/>
                <a:cs typeface="Times New Roman" panose="02020603050405020304" pitchFamily="18" charset="0"/>
              </a:rPr>
              <a:t>Building and Environment</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41</a:t>
            </a:r>
            <a:r>
              <a:rPr lang="en-US" sz="800" dirty="0">
                <a:latin typeface="Times New Roman" panose="02020603050405020304" pitchFamily="18" charset="0"/>
                <a:ea typeface="Calibri" panose="020F0502020204030204" pitchFamily="34" charset="0"/>
                <a:cs typeface="Times New Roman" panose="02020603050405020304" pitchFamily="18" charset="0"/>
              </a:rPr>
              <a:t>(9), 1171-1181.</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[23</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Malalasekera</a:t>
            </a:r>
            <a:r>
              <a:rPr lang="en-US" sz="800" dirty="0">
                <a:latin typeface="Times New Roman" panose="02020603050405020304" pitchFamily="18" charset="0"/>
                <a:ea typeface="Calibri" panose="020F0502020204030204" pitchFamily="34" charset="0"/>
                <a:cs typeface="Times New Roman" panose="02020603050405020304" pitchFamily="18" charset="0"/>
              </a:rPr>
              <a:t>, W., </a:t>
            </a:r>
            <a:r>
              <a:rPr lang="en-US" sz="800" dirty="0" err="1">
                <a:latin typeface="Times New Roman" panose="02020603050405020304" pitchFamily="18" charset="0"/>
                <a:ea typeface="Calibri" panose="020F0502020204030204" pitchFamily="34" charset="0"/>
                <a:cs typeface="Times New Roman" panose="02020603050405020304" pitchFamily="18" charset="0"/>
              </a:rPr>
              <a:t>Versteeg</a:t>
            </a:r>
            <a:r>
              <a:rPr lang="en-US" sz="800" dirty="0">
                <a:latin typeface="Times New Roman" panose="02020603050405020304" pitchFamily="18" charset="0"/>
                <a:ea typeface="Calibri" panose="020F0502020204030204" pitchFamily="34" charset="0"/>
                <a:cs typeface="Times New Roman" panose="02020603050405020304" pitchFamily="18" charset="0"/>
              </a:rPr>
              <a:t>, H. K., Henson, J. C., &amp; Jones, J. C. (2002). Calculation of radiative heat transfer in combustion systems. </a:t>
            </a:r>
            <a:r>
              <a:rPr lang="en-US" sz="800" i="1" dirty="0">
                <a:latin typeface="Times New Roman" panose="02020603050405020304" pitchFamily="18" charset="0"/>
                <a:ea typeface="Calibri" panose="020F0502020204030204" pitchFamily="34" charset="0"/>
                <a:cs typeface="Times New Roman" panose="02020603050405020304" pitchFamily="18" charset="0"/>
              </a:rPr>
              <a:t>Clean Air</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3</a:t>
            </a:r>
            <a:r>
              <a:rPr lang="en-US" sz="800" dirty="0">
                <a:latin typeface="Times New Roman" panose="02020603050405020304" pitchFamily="18" charset="0"/>
                <a:ea typeface="Calibri" panose="020F0502020204030204" pitchFamily="34" charset="0"/>
                <a:cs typeface="Times New Roman" panose="02020603050405020304" pitchFamily="18" charset="0"/>
              </a:rPr>
              <a:t>(1), 113-143.</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r>
              <a:rPr lang="en-US" sz="800" dirty="0" smtClean="0">
                <a:latin typeface="Times New Roman" panose="02020603050405020304" pitchFamily="18" charset="0"/>
                <a:ea typeface="Calibri" panose="020F0502020204030204" pitchFamily="34" charset="0"/>
                <a:cs typeface="Times New Roman" panose="02020603050405020304" pitchFamily="18" charset="0"/>
              </a:rPr>
              <a:t>[44</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dirty="0" err="1">
                <a:latin typeface="Times New Roman" panose="02020603050405020304" pitchFamily="18" charset="0"/>
                <a:ea typeface="Calibri" panose="020F0502020204030204" pitchFamily="34" charset="0"/>
                <a:cs typeface="Times New Roman" panose="02020603050405020304" pitchFamily="18" charset="0"/>
              </a:rPr>
              <a:t>Parthasarathy</a:t>
            </a:r>
            <a:r>
              <a:rPr lang="en-US" sz="800" dirty="0">
                <a:latin typeface="Times New Roman" panose="02020603050405020304" pitchFamily="18" charset="0"/>
                <a:ea typeface="Calibri" panose="020F0502020204030204" pitchFamily="34" charset="0"/>
                <a:cs typeface="Times New Roman" panose="02020603050405020304" pitchFamily="18" charset="0"/>
              </a:rPr>
              <a:t>, G., </a:t>
            </a:r>
            <a:r>
              <a:rPr lang="en-US" sz="800" dirty="0" err="1">
                <a:latin typeface="Times New Roman" panose="02020603050405020304" pitchFamily="18" charset="0"/>
                <a:ea typeface="Calibri" panose="020F0502020204030204" pitchFamily="34" charset="0"/>
                <a:cs typeface="Times New Roman" panose="02020603050405020304" pitchFamily="18" charset="0"/>
              </a:rPr>
              <a:t>Patankar</a:t>
            </a:r>
            <a:r>
              <a:rPr lang="en-US" sz="800" dirty="0">
                <a:latin typeface="Times New Roman" panose="02020603050405020304" pitchFamily="18" charset="0"/>
                <a:ea typeface="Calibri" panose="020F0502020204030204" pitchFamily="34" charset="0"/>
                <a:cs typeface="Times New Roman" panose="02020603050405020304" pitchFamily="18" charset="0"/>
              </a:rPr>
              <a:t>, S. V., Chai, J. C., &amp; Lee, H. S. (1995). Monte Carlo solutions for radiative heat transfer in irregular two-dimensional geometries. </a:t>
            </a:r>
            <a:r>
              <a:rPr lang="en-US" sz="800" i="1" dirty="0">
                <a:latin typeface="Times New Roman" panose="02020603050405020304" pitchFamily="18" charset="0"/>
                <a:ea typeface="Calibri" panose="020F0502020204030204" pitchFamily="34" charset="0"/>
                <a:cs typeface="Times New Roman" panose="02020603050405020304" pitchFamily="18" charset="0"/>
              </a:rPr>
              <a:t>Journal of heat transfer</a:t>
            </a:r>
            <a:r>
              <a:rPr lang="en-US" sz="800" dirty="0">
                <a:latin typeface="Times New Roman" panose="02020603050405020304" pitchFamily="18" charset="0"/>
                <a:ea typeface="Calibri" panose="020F0502020204030204" pitchFamily="34" charset="0"/>
                <a:cs typeface="Times New Roman" panose="02020603050405020304" pitchFamily="18" charset="0"/>
              </a:rPr>
              <a:t>, </a:t>
            </a:r>
            <a:r>
              <a:rPr lang="en-US" sz="800" i="1" dirty="0">
                <a:latin typeface="Times New Roman" panose="02020603050405020304" pitchFamily="18" charset="0"/>
                <a:ea typeface="Calibri" panose="020F0502020204030204" pitchFamily="34" charset="0"/>
                <a:cs typeface="Times New Roman" panose="02020603050405020304" pitchFamily="18" charset="0"/>
              </a:rPr>
              <a:t>117</a:t>
            </a:r>
            <a:r>
              <a:rPr lang="en-US" sz="800" dirty="0">
                <a:latin typeface="Times New Roman" panose="02020603050405020304" pitchFamily="18" charset="0"/>
                <a:ea typeface="Calibri" panose="020F0502020204030204" pitchFamily="34" charset="0"/>
                <a:cs typeface="Times New Roman" panose="02020603050405020304" pitchFamily="18" charset="0"/>
              </a:rPr>
              <a:t>(3), 792-794.</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L="228600" indent="-228600" algn="just">
              <a:lnSpc>
                <a:spcPct val="107000"/>
              </a:lnSpc>
            </a:pPr>
            <a:endParaRPr lang="en-US" sz="800" dirty="0" smtClean="0">
              <a:latin typeface="Calibri" panose="020F0502020204030204" pitchFamily="34" charset="0"/>
              <a:ea typeface="Calibri" panose="020F0502020204030204" pitchFamily="34" charset="0"/>
              <a:cs typeface="Times New Roman" panose="02020603050405020304" pitchFamily="18" charset="0"/>
            </a:endParaRPr>
          </a:p>
          <a:p>
            <a:pPr algn="just"/>
            <a:endParaRPr lang="en-US" dirty="0" smtClean="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580377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907" y="2157910"/>
            <a:ext cx="8028813" cy="1838643"/>
          </a:xfrm>
        </p:spPr>
        <p:txBody>
          <a:bodyPr/>
          <a:lstStyle/>
          <a:p>
            <a:pPr algn="ctr"/>
            <a:r>
              <a:rPr lang="en-US" dirty="0" smtClean="0">
                <a:latin typeface="Times New Roman" panose="02020603050405020304" pitchFamily="18" charset="0"/>
                <a:cs typeface="Times New Roman" panose="02020603050405020304" pitchFamily="18" charset="0"/>
              </a:rPr>
              <a:t>THANK YOU FOR YOUR </a:t>
            </a:r>
            <a:r>
              <a:rPr lang="en-US" dirty="0" smtClean="0">
                <a:latin typeface="Times New Roman" panose="02020603050405020304" pitchFamily="18" charset="0"/>
                <a:cs typeface="Times New Roman" panose="02020603050405020304" pitchFamily="18" charset="0"/>
              </a:rPr>
              <a:t>ATTENTION!</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203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3</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Introduction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Background</a:t>
            </a:r>
            <a:endParaRPr lang="en-US" sz="2000" dirty="0">
              <a:solidFill>
                <a:schemeClr val="bg1"/>
              </a:solidFill>
              <a:latin typeface="Times New Roman" panose="02020603050405020304" pitchFamily="18" charset="0"/>
              <a:cs typeface="Times New Roman" panose="02020603050405020304" pitchFamily="18" charset="0"/>
            </a:endParaRPr>
          </a:p>
        </p:txBody>
      </p:sp>
      <p:grpSp>
        <p:nvGrpSpPr>
          <p:cNvPr id="20" name="Group 19"/>
          <p:cNvGrpSpPr/>
          <p:nvPr/>
        </p:nvGrpSpPr>
        <p:grpSpPr>
          <a:xfrm>
            <a:off x="3031564" y="1575268"/>
            <a:ext cx="5645389" cy="3224299"/>
            <a:chOff x="667262" y="1159663"/>
            <a:chExt cx="5645389" cy="3224299"/>
          </a:xfrm>
        </p:grpSpPr>
        <p:graphicFrame>
          <p:nvGraphicFramePr>
            <p:cNvPr id="21" name="Diagram 20"/>
            <p:cNvGraphicFramePr/>
            <p:nvPr>
              <p:extLst>
                <p:ext uri="{D42A27DB-BD31-4B8C-83A1-F6EECF244321}">
                  <p14:modId xmlns:p14="http://schemas.microsoft.com/office/powerpoint/2010/main" val="3184058840"/>
                </p:ext>
              </p:extLst>
            </p:nvPr>
          </p:nvGraphicFramePr>
          <p:xfrm>
            <a:off x="667262" y="1159663"/>
            <a:ext cx="5645389" cy="3224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 name="Picture 21"/>
            <p:cNvPicPr>
              <a:picLocks noChangeAspect="1"/>
            </p:cNvPicPr>
            <p:nvPr/>
          </p:nvPicPr>
          <p:blipFill rotWithShape="1">
            <a:blip r:embed="rId8">
              <a:extLst>
                <a:ext uri="{28A0092B-C50C-407E-A947-70E740481C1C}">
                  <a14:useLocalDpi xmlns:a14="http://schemas.microsoft.com/office/drawing/2010/main" val="0"/>
                </a:ext>
              </a:extLst>
            </a:blip>
            <a:srcRect l="15748" t="17860" r="36141" b="6408"/>
            <a:stretch/>
          </p:blipFill>
          <p:spPr>
            <a:xfrm>
              <a:off x="790645" y="1584358"/>
              <a:ext cx="2248186" cy="2125557"/>
            </a:xfrm>
            <a:prstGeom prst="rect">
              <a:avLst/>
            </a:prstGeom>
          </p:spPr>
        </p:pic>
        <p:pic>
          <p:nvPicPr>
            <p:cNvPr id="23" name="Picture 22"/>
            <p:cNvPicPr>
              <a:picLocks noChangeAspect="1"/>
            </p:cNvPicPr>
            <p:nvPr/>
          </p:nvPicPr>
          <p:blipFill rotWithShape="1">
            <a:blip r:embed="rId8">
              <a:extLst>
                <a:ext uri="{28A0092B-C50C-407E-A947-70E740481C1C}">
                  <a14:useLocalDpi xmlns:a14="http://schemas.microsoft.com/office/drawing/2010/main" val="0"/>
                </a:ext>
              </a:extLst>
            </a:blip>
            <a:srcRect l="82324" t="32353" r="1135" b="60194"/>
            <a:stretch/>
          </p:blipFill>
          <p:spPr>
            <a:xfrm>
              <a:off x="676647" y="3709133"/>
              <a:ext cx="643786" cy="174225"/>
            </a:xfrm>
            <a:prstGeom prst="rect">
              <a:avLst/>
            </a:prstGeom>
          </p:spPr>
        </p:pic>
        <p:pic>
          <p:nvPicPr>
            <p:cNvPr id="24" name="Picture 23"/>
            <p:cNvPicPr>
              <a:picLocks noChangeAspect="1"/>
            </p:cNvPicPr>
            <p:nvPr/>
          </p:nvPicPr>
          <p:blipFill rotWithShape="1">
            <a:blip r:embed="rId8">
              <a:extLst>
                <a:ext uri="{28A0092B-C50C-407E-A947-70E740481C1C}">
                  <a14:useLocalDpi xmlns:a14="http://schemas.microsoft.com/office/drawing/2010/main" val="0"/>
                </a:ext>
              </a:extLst>
            </a:blip>
            <a:srcRect l="82637" t="39133" r="822" b="53414"/>
            <a:stretch/>
          </p:blipFill>
          <p:spPr>
            <a:xfrm>
              <a:off x="1225287" y="3709133"/>
              <a:ext cx="643786" cy="174225"/>
            </a:xfrm>
            <a:prstGeom prst="rect">
              <a:avLst/>
            </a:prstGeom>
          </p:spPr>
        </p:pic>
        <p:pic>
          <p:nvPicPr>
            <p:cNvPr id="25" name="Picture 24"/>
            <p:cNvPicPr>
              <a:picLocks noChangeAspect="1"/>
            </p:cNvPicPr>
            <p:nvPr/>
          </p:nvPicPr>
          <p:blipFill rotWithShape="1">
            <a:blip r:embed="rId8">
              <a:extLst>
                <a:ext uri="{28A0092B-C50C-407E-A947-70E740481C1C}">
                  <a14:useLocalDpi xmlns:a14="http://schemas.microsoft.com/office/drawing/2010/main" val="0"/>
                </a:ext>
              </a:extLst>
            </a:blip>
            <a:srcRect l="82588" t="45897" r="871" b="46650"/>
            <a:stretch/>
          </p:blipFill>
          <p:spPr>
            <a:xfrm>
              <a:off x="1692963" y="3706221"/>
              <a:ext cx="643786" cy="174225"/>
            </a:xfrm>
            <a:prstGeom prst="rect">
              <a:avLst/>
            </a:prstGeom>
          </p:spPr>
        </p:pic>
        <p:pic>
          <p:nvPicPr>
            <p:cNvPr id="26" name="Picture 25"/>
            <p:cNvPicPr>
              <a:picLocks noChangeAspect="1"/>
            </p:cNvPicPr>
            <p:nvPr/>
          </p:nvPicPr>
          <p:blipFill rotWithShape="1">
            <a:blip r:embed="rId8">
              <a:extLst>
                <a:ext uri="{28A0092B-C50C-407E-A947-70E740481C1C}">
                  <a14:useLocalDpi xmlns:a14="http://schemas.microsoft.com/office/drawing/2010/main" val="0"/>
                </a:ext>
              </a:extLst>
            </a:blip>
            <a:srcRect l="82514" t="52987" r="1312" b="39560"/>
            <a:stretch/>
          </p:blipFill>
          <p:spPr>
            <a:xfrm>
              <a:off x="2139312" y="3704200"/>
              <a:ext cx="629517" cy="174225"/>
            </a:xfrm>
            <a:prstGeom prst="rect">
              <a:avLst/>
            </a:prstGeom>
          </p:spPr>
        </p:pic>
        <p:pic>
          <p:nvPicPr>
            <p:cNvPr id="27" name="Picture 26"/>
            <p:cNvPicPr>
              <a:picLocks noChangeAspect="1"/>
            </p:cNvPicPr>
            <p:nvPr/>
          </p:nvPicPr>
          <p:blipFill rotWithShape="1">
            <a:blip r:embed="rId8">
              <a:extLst>
                <a:ext uri="{28A0092B-C50C-407E-A947-70E740481C1C}">
                  <a14:useLocalDpi xmlns:a14="http://schemas.microsoft.com/office/drawing/2010/main" val="0"/>
                </a:ext>
              </a:extLst>
            </a:blip>
            <a:srcRect l="82612" t="59914" r="2734" b="32633"/>
            <a:stretch/>
          </p:blipFill>
          <p:spPr>
            <a:xfrm>
              <a:off x="2679553" y="3704200"/>
              <a:ext cx="570375" cy="174225"/>
            </a:xfrm>
            <a:prstGeom prst="rect">
              <a:avLst/>
            </a:prstGeom>
          </p:spPr>
        </p:pic>
        <p:pic>
          <p:nvPicPr>
            <p:cNvPr id="28" name="Picture 27"/>
            <p:cNvPicPr>
              <a:picLocks noChangeAspect="1"/>
            </p:cNvPicPr>
            <p:nvPr/>
          </p:nvPicPr>
          <p:blipFill rotWithShape="1">
            <a:blip r:embed="rId8">
              <a:extLst>
                <a:ext uri="{28A0092B-C50C-407E-A947-70E740481C1C}">
                  <a14:useLocalDpi xmlns:a14="http://schemas.microsoft.com/office/drawing/2010/main" val="0"/>
                </a:ext>
              </a:extLst>
            </a:blip>
            <a:srcRect l="82808" t="66759" r="2538" b="25788"/>
            <a:stretch/>
          </p:blipFill>
          <p:spPr>
            <a:xfrm>
              <a:off x="1140635" y="3878425"/>
              <a:ext cx="570375" cy="174225"/>
            </a:xfrm>
            <a:prstGeom prst="rect">
              <a:avLst/>
            </a:prstGeom>
          </p:spPr>
        </p:pic>
        <p:pic>
          <p:nvPicPr>
            <p:cNvPr id="29" name="Picture 28"/>
            <p:cNvPicPr>
              <a:picLocks noChangeAspect="1"/>
            </p:cNvPicPr>
            <p:nvPr/>
          </p:nvPicPr>
          <p:blipFill rotWithShape="1">
            <a:blip r:embed="rId8">
              <a:extLst>
                <a:ext uri="{28A0092B-C50C-407E-A947-70E740481C1C}">
                  <a14:useLocalDpi xmlns:a14="http://schemas.microsoft.com/office/drawing/2010/main" val="0"/>
                </a:ext>
              </a:extLst>
            </a:blip>
            <a:srcRect l="82661" t="73849" r="2152" b="18698"/>
            <a:stretch/>
          </p:blipFill>
          <p:spPr>
            <a:xfrm>
              <a:off x="1692964" y="3877864"/>
              <a:ext cx="591130" cy="174225"/>
            </a:xfrm>
            <a:prstGeom prst="rect">
              <a:avLst/>
            </a:prstGeom>
          </p:spPr>
        </p:pic>
        <p:pic>
          <p:nvPicPr>
            <p:cNvPr id="30" name="Picture 29"/>
            <p:cNvPicPr>
              <a:picLocks noChangeAspect="1"/>
            </p:cNvPicPr>
            <p:nvPr/>
          </p:nvPicPr>
          <p:blipFill rotWithShape="1">
            <a:blip r:embed="rId8">
              <a:extLst>
                <a:ext uri="{28A0092B-C50C-407E-A947-70E740481C1C}">
                  <a14:useLocalDpi xmlns:a14="http://schemas.microsoft.com/office/drawing/2010/main" val="0"/>
                </a:ext>
              </a:extLst>
            </a:blip>
            <a:srcRect l="82710" t="80450" r="2103" b="12097"/>
            <a:stretch/>
          </p:blipFill>
          <p:spPr>
            <a:xfrm>
              <a:off x="2279829" y="3875959"/>
              <a:ext cx="591130" cy="186549"/>
            </a:xfrm>
            <a:prstGeom prst="rect">
              <a:avLst/>
            </a:prstGeom>
          </p:spPr>
        </p:pic>
        <p:pic>
          <p:nvPicPr>
            <p:cNvPr id="31" name="Picture 30"/>
            <p:cNvPicPr/>
            <p:nvPr/>
          </p:nvPicPr>
          <p:blipFill rotWithShape="1">
            <a:blip r:embed="rId9" cstate="print">
              <a:extLst>
                <a:ext uri="{28A0092B-C50C-407E-A947-70E740481C1C}">
                  <a14:useLocalDpi xmlns:a14="http://schemas.microsoft.com/office/drawing/2010/main" val="0"/>
                </a:ext>
              </a:extLst>
            </a:blip>
            <a:srcRect l="17765" t="23663" r="33155" b="7960"/>
            <a:stretch/>
          </p:blipFill>
          <p:spPr bwMode="auto">
            <a:xfrm>
              <a:off x="3489957" y="1620933"/>
              <a:ext cx="2654809" cy="1973963"/>
            </a:xfrm>
            <a:prstGeom prst="rect">
              <a:avLst/>
            </a:prstGeom>
            <a:ln w="9525" cap="flat" cmpd="sng" algn="ctr">
              <a:noFill/>
              <a:prstDash val="solid"/>
              <a:round/>
              <a:headEnd type="none" w="med" len="med"/>
              <a:tailEnd type="none" w="med" len="med"/>
            </a:ln>
            <a:extLst>
              <a:ext uri="{53640926-AAD7-44D8-BBD7-CCE9431645EC}">
                <a14:shadowObscured xmlns:a14="http://schemas.microsoft.com/office/drawing/2010/main"/>
              </a:ext>
            </a:extLst>
          </p:spPr>
        </p:pic>
        <p:pic>
          <p:nvPicPr>
            <p:cNvPr id="32" name="Picture 31"/>
            <p:cNvPicPr/>
            <p:nvPr/>
          </p:nvPicPr>
          <p:blipFill rotWithShape="1">
            <a:blip r:embed="rId9" cstate="print">
              <a:extLst>
                <a:ext uri="{28A0092B-C50C-407E-A947-70E740481C1C}">
                  <a14:useLocalDpi xmlns:a14="http://schemas.microsoft.com/office/drawing/2010/main" val="0"/>
                </a:ext>
              </a:extLst>
            </a:blip>
            <a:srcRect l="5823" t="15064" r="38634" b="77697"/>
            <a:stretch/>
          </p:blipFill>
          <p:spPr bwMode="auto">
            <a:xfrm>
              <a:off x="3587709" y="3716616"/>
              <a:ext cx="2477810" cy="172076"/>
            </a:xfrm>
            <a:prstGeom prst="rect">
              <a:avLst/>
            </a:prstGeom>
            <a:ln w="9525" cap="flat" cmpd="sng" algn="ctr">
              <a:noFill/>
              <a:prstDash val="solid"/>
              <a:round/>
              <a:headEnd type="none" w="med" len="med"/>
              <a:tailEnd type="none" w="med" len="med"/>
            </a:ln>
            <a:extLst>
              <a:ext uri="{53640926-AAD7-44D8-BBD7-CCE9431645EC}">
                <a14:shadowObscured xmlns:a14="http://schemas.microsoft.com/office/drawing/2010/main"/>
              </a:ext>
            </a:extLst>
          </p:spPr>
        </p:pic>
        <p:pic>
          <p:nvPicPr>
            <p:cNvPr id="33" name="Picture 32"/>
            <p:cNvPicPr/>
            <p:nvPr/>
          </p:nvPicPr>
          <p:blipFill rotWithShape="1">
            <a:blip r:embed="rId9" cstate="print">
              <a:extLst>
                <a:ext uri="{28A0092B-C50C-407E-A947-70E740481C1C}">
                  <a14:useLocalDpi xmlns:a14="http://schemas.microsoft.com/office/drawing/2010/main" val="0"/>
                </a:ext>
              </a:extLst>
            </a:blip>
            <a:srcRect l="60824" t="14984" r="4867" b="77777"/>
            <a:stretch/>
          </p:blipFill>
          <p:spPr bwMode="auto">
            <a:xfrm>
              <a:off x="4090876" y="3874911"/>
              <a:ext cx="1530545" cy="172076"/>
            </a:xfrm>
            <a:prstGeom prst="rect">
              <a:avLst/>
            </a:prstGeom>
            <a:ln w="9525" cap="flat" cmpd="sng" algn="ctr">
              <a:noFill/>
              <a:prstDash val="solid"/>
              <a:round/>
              <a:headEnd type="none" w="med" len="med"/>
              <a:tailEnd type="none" w="med" len="med"/>
            </a:ln>
            <a:extLst>
              <a:ext uri="{53640926-AAD7-44D8-BBD7-CCE9431645EC}">
                <a14:shadowObscured xmlns:a14="http://schemas.microsoft.com/office/drawing/2010/main"/>
              </a:ext>
            </a:extLst>
          </p:spPr>
        </p:pic>
      </p:grpSp>
      <p:sp>
        <p:nvSpPr>
          <p:cNvPr id="34" name="TextBox 33"/>
          <p:cNvSpPr txBox="1"/>
          <p:nvPr/>
        </p:nvSpPr>
        <p:spPr>
          <a:xfrm>
            <a:off x="3315274" y="4466912"/>
            <a:ext cx="5667153" cy="589905"/>
          </a:xfrm>
          <a:prstGeom prst="rect">
            <a:avLst/>
          </a:prstGeom>
          <a:noFill/>
        </p:spPr>
        <p:txBody>
          <a:bodyPr wrap="square" rtlCol="0">
            <a:spAutoFit/>
          </a:bodyPr>
          <a:lstStyle/>
          <a:p>
            <a:pPr>
              <a:spcAft>
                <a:spcPts val="1000"/>
              </a:spcAft>
            </a:pPr>
            <a:r>
              <a:rPr lang="en-US" sz="1000"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The breakdown of energy consumption: a) general sector; b) residential sector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[1]</a:t>
            </a:r>
            <a:endParaRPr lang="en-US" sz="1000" i="1" dirty="0">
              <a:solidFill>
                <a:srgbClr val="44546A"/>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35" name="Group 34"/>
          <p:cNvGrpSpPr/>
          <p:nvPr/>
        </p:nvGrpSpPr>
        <p:grpSpPr>
          <a:xfrm>
            <a:off x="1100050" y="1665361"/>
            <a:ext cx="1175636" cy="669204"/>
            <a:chOff x="2888" y="115709"/>
            <a:chExt cx="1175636" cy="669204"/>
          </a:xfrm>
        </p:grpSpPr>
        <p:sp>
          <p:nvSpPr>
            <p:cNvPr id="36" name="Rounded Rectangle 35"/>
            <p:cNvSpPr/>
            <p:nvPr/>
          </p:nvSpPr>
          <p:spPr>
            <a:xfrm>
              <a:off x="2888" y="115709"/>
              <a:ext cx="1175636" cy="669204"/>
            </a:xfrm>
            <a:prstGeom prst="roundRect">
              <a:avLst>
                <a:gd name="adj" fmla="val 10000"/>
              </a:avLst>
            </a:prstGeom>
            <a:ln w="6350"/>
          </p:spPr>
          <p:style>
            <a:lnRef idx="2">
              <a:scrgbClr r="0" g="0" b="0"/>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sp>
        <p:sp>
          <p:nvSpPr>
            <p:cNvPr id="37" name="Rounded Rectangle 4"/>
            <p:cNvSpPr/>
            <p:nvPr/>
          </p:nvSpPr>
          <p:spPr>
            <a:xfrm>
              <a:off x="22488" y="135309"/>
              <a:ext cx="1136436" cy="6300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Energy Consumption</a:t>
              </a:r>
              <a:endParaRPr lang="en-US" sz="1400" b="1" kern="1200" dirty="0">
                <a:latin typeface="Times New Roman" panose="02020603050405020304" pitchFamily="18" charset="0"/>
                <a:cs typeface="Times New Roman" panose="02020603050405020304" pitchFamily="18" charset="0"/>
              </a:endParaRPr>
            </a:p>
          </p:txBody>
        </p:sp>
      </p:grpSp>
      <p:grpSp>
        <p:nvGrpSpPr>
          <p:cNvPr id="38" name="Group 37"/>
          <p:cNvGrpSpPr/>
          <p:nvPr/>
        </p:nvGrpSpPr>
        <p:grpSpPr>
          <a:xfrm rot="16200000" flipH="1" flipV="1">
            <a:off x="1515601" y="3476309"/>
            <a:ext cx="344533" cy="381510"/>
            <a:chOff x="1289950" y="312144"/>
            <a:chExt cx="236221" cy="276334"/>
          </a:xfrm>
        </p:grpSpPr>
        <p:sp>
          <p:nvSpPr>
            <p:cNvPr id="42" name="Right Arrow 41"/>
            <p:cNvSpPr/>
            <p:nvPr/>
          </p:nvSpPr>
          <p:spPr>
            <a:xfrm>
              <a:off x="1289950" y="312144"/>
              <a:ext cx="236221" cy="276334"/>
            </a:xfrm>
            <a:prstGeom prst="rightArrow">
              <a:avLst>
                <a:gd name="adj1" fmla="val 60000"/>
                <a:gd name="adj2" fmla="val 50000"/>
              </a:avLst>
            </a:prstGeom>
          </p:spPr>
          <p:style>
            <a:lnRef idx="0">
              <a:schemeClr val="accent2">
                <a:shade val="90000"/>
                <a:hueOff val="0"/>
                <a:satOff val="0"/>
                <a:lumOff val="0"/>
                <a:alphaOff val="0"/>
              </a:schemeClr>
            </a:lnRef>
            <a:fillRef idx="1">
              <a:schemeClr val="accent2">
                <a:shade val="90000"/>
                <a:hueOff val="0"/>
                <a:satOff val="0"/>
                <a:lumOff val="0"/>
                <a:alphaOff val="0"/>
              </a:schemeClr>
            </a:fillRef>
            <a:effectRef idx="0">
              <a:schemeClr val="accent2">
                <a:shade val="90000"/>
                <a:hueOff val="0"/>
                <a:satOff val="0"/>
                <a:lumOff val="0"/>
                <a:alphaOff val="0"/>
              </a:schemeClr>
            </a:effectRef>
            <a:fontRef idx="minor">
              <a:schemeClr val="lt1"/>
            </a:fontRef>
          </p:style>
        </p:sp>
        <p:sp>
          <p:nvSpPr>
            <p:cNvPr id="43" name="Right Arrow 4"/>
            <p:cNvSpPr/>
            <p:nvPr/>
          </p:nvSpPr>
          <p:spPr>
            <a:xfrm>
              <a:off x="1289950" y="367411"/>
              <a:ext cx="165355" cy="165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p:txBody>
        </p:sp>
      </p:grpSp>
      <p:grpSp>
        <p:nvGrpSpPr>
          <p:cNvPr id="44" name="Group 43"/>
          <p:cNvGrpSpPr/>
          <p:nvPr/>
        </p:nvGrpSpPr>
        <p:grpSpPr>
          <a:xfrm>
            <a:off x="1076795" y="2744057"/>
            <a:ext cx="1222145" cy="669204"/>
            <a:chOff x="1624225" y="115709"/>
            <a:chExt cx="1222145" cy="669204"/>
          </a:xfrm>
        </p:grpSpPr>
        <p:sp>
          <p:nvSpPr>
            <p:cNvPr id="51" name="Rounded Rectangle 50"/>
            <p:cNvSpPr/>
            <p:nvPr/>
          </p:nvSpPr>
          <p:spPr>
            <a:xfrm>
              <a:off x="1624225" y="115709"/>
              <a:ext cx="1222145" cy="669204"/>
            </a:xfrm>
            <a:prstGeom prst="roundRect">
              <a:avLst>
                <a:gd name="adj" fmla="val 10000"/>
              </a:avLst>
            </a:prstGeom>
            <a:ln w="6350"/>
          </p:spPr>
          <p:style>
            <a:lnRef idx="2">
              <a:scrgbClr r="0" g="0" b="0"/>
            </a:lnRef>
            <a:fillRef idx="1">
              <a:schemeClr val="accent2">
                <a:alpha val="90000"/>
                <a:hueOff val="0"/>
                <a:satOff val="0"/>
                <a:lumOff val="0"/>
                <a:alphaOff val="-20000"/>
              </a:schemeClr>
            </a:fillRef>
            <a:effectRef idx="0">
              <a:schemeClr val="accent2">
                <a:alpha val="90000"/>
                <a:hueOff val="0"/>
                <a:satOff val="0"/>
                <a:lumOff val="0"/>
                <a:alphaOff val="-20000"/>
              </a:schemeClr>
            </a:effectRef>
            <a:fontRef idx="minor">
              <a:schemeClr val="lt1"/>
            </a:fontRef>
          </p:style>
        </p:sp>
        <p:sp>
          <p:nvSpPr>
            <p:cNvPr id="52" name="Rounded Rectangle 4"/>
            <p:cNvSpPr/>
            <p:nvPr/>
          </p:nvSpPr>
          <p:spPr>
            <a:xfrm>
              <a:off x="1643825" y="135309"/>
              <a:ext cx="1182945" cy="6300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Fossil Fuels</a:t>
              </a:r>
              <a:endParaRPr lang="en-US" sz="1400" b="1" kern="1200" dirty="0">
                <a:latin typeface="Times New Roman" panose="02020603050405020304" pitchFamily="18" charset="0"/>
                <a:cs typeface="Times New Roman" panose="02020603050405020304" pitchFamily="18" charset="0"/>
              </a:endParaRPr>
            </a:p>
          </p:txBody>
        </p:sp>
      </p:grpSp>
      <p:grpSp>
        <p:nvGrpSpPr>
          <p:cNvPr id="45" name="Group 44"/>
          <p:cNvGrpSpPr/>
          <p:nvPr/>
        </p:nvGrpSpPr>
        <p:grpSpPr>
          <a:xfrm rot="5400000" flipV="1">
            <a:off x="1537275" y="2358382"/>
            <a:ext cx="301184" cy="381512"/>
            <a:chOff x="2957795" y="312144"/>
            <a:chExt cx="236221" cy="276334"/>
          </a:xfrm>
        </p:grpSpPr>
        <p:sp>
          <p:nvSpPr>
            <p:cNvPr id="49" name="Right Arrow 48"/>
            <p:cNvSpPr/>
            <p:nvPr/>
          </p:nvSpPr>
          <p:spPr>
            <a:xfrm>
              <a:off x="2957795" y="312144"/>
              <a:ext cx="236221" cy="276334"/>
            </a:xfrm>
            <a:prstGeom prst="rightArrow">
              <a:avLst>
                <a:gd name="adj1" fmla="val 60000"/>
                <a:gd name="adj2" fmla="val 50000"/>
              </a:avLst>
            </a:prstGeom>
          </p:spPr>
          <p:style>
            <a:lnRef idx="0">
              <a:schemeClr val="accent2">
                <a:shade val="90000"/>
                <a:hueOff val="0"/>
                <a:satOff val="0"/>
                <a:lumOff val="7655"/>
                <a:alphaOff val="0"/>
              </a:schemeClr>
            </a:lnRef>
            <a:fillRef idx="1">
              <a:schemeClr val="accent2">
                <a:shade val="90000"/>
                <a:hueOff val="0"/>
                <a:satOff val="0"/>
                <a:lumOff val="7655"/>
                <a:alphaOff val="0"/>
              </a:schemeClr>
            </a:fillRef>
            <a:effectRef idx="0">
              <a:schemeClr val="accent2">
                <a:shade val="90000"/>
                <a:hueOff val="0"/>
                <a:satOff val="0"/>
                <a:lumOff val="7655"/>
                <a:alphaOff val="0"/>
              </a:schemeClr>
            </a:effectRef>
            <a:fontRef idx="minor">
              <a:schemeClr val="lt1"/>
            </a:fontRef>
          </p:style>
        </p:sp>
        <p:sp>
          <p:nvSpPr>
            <p:cNvPr id="50" name="Right Arrow 6"/>
            <p:cNvSpPr/>
            <p:nvPr/>
          </p:nvSpPr>
          <p:spPr>
            <a:xfrm>
              <a:off x="2957795" y="367411"/>
              <a:ext cx="165355" cy="165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p:txBody>
        </p:sp>
      </p:grpSp>
      <p:grpSp>
        <p:nvGrpSpPr>
          <p:cNvPr id="46" name="Group 45"/>
          <p:cNvGrpSpPr/>
          <p:nvPr/>
        </p:nvGrpSpPr>
        <p:grpSpPr>
          <a:xfrm>
            <a:off x="1103482" y="3881607"/>
            <a:ext cx="1179513" cy="669204"/>
            <a:chOff x="3292071" y="115709"/>
            <a:chExt cx="1179513" cy="669204"/>
          </a:xfrm>
        </p:grpSpPr>
        <p:sp>
          <p:nvSpPr>
            <p:cNvPr id="47" name="Rounded Rectangle 46"/>
            <p:cNvSpPr/>
            <p:nvPr/>
          </p:nvSpPr>
          <p:spPr>
            <a:xfrm>
              <a:off x="3292071" y="115709"/>
              <a:ext cx="1179513" cy="669204"/>
            </a:xfrm>
            <a:prstGeom prst="roundRect">
              <a:avLst>
                <a:gd name="adj" fmla="val 10000"/>
              </a:avLst>
            </a:prstGeom>
            <a:ln w="6350"/>
          </p:spPr>
          <p:style>
            <a:lnRef idx="2">
              <a:scrgbClr r="0" g="0" b="0"/>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sp>
        <p:sp>
          <p:nvSpPr>
            <p:cNvPr id="48" name="Rounded Rectangle 8"/>
            <p:cNvSpPr/>
            <p:nvPr/>
          </p:nvSpPr>
          <p:spPr>
            <a:xfrm>
              <a:off x="3311671" y="135309"/>
              <a:ext cx="1140313" cy="6300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Global Warming</a:t>
              </a:r>
              <a:endParaRPr lang="en-US" sz="1400" b="1" kern="12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974700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4</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Introduction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Research Aims &amp; Objectives</a:t>
            </a: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39" name="Diagram 38"/>
          <p:cNvGraphicFramePr/>
          <p:nvPr>
            <p:extLst>
              <p:ext uri="{D42A27DB-BD31-4B8C-83A1-F6EECF244321}">
                <p14:modId xmlns:p14="http://schemas.microsoft.com/office/powerpoint/2010/main" val="3852584469"/>
              </p:ext>
            </p:extLst>
          </p:nvPr>
        </p:nvGraphicFramePr>
        <p:xfrm>
          <a:off x="311700" y="1335180"/>
          <a:ext cx="8520599" cy="2877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3550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5</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Literature Review</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a:solidFill>
                  <a:schemeClr val="bg1"/>
                </a:solidFill>
                <a:latin typeface="Times New Roman" panose="02020603050405020304" pitchFamily="18" charset="0"/>
                <a:cs typeface="Times New Roman" panose="02020603050405020304" pitchFamily="18" charset="0"/>
              </a:rPr>
              <a:t>Space Heating Systems</a:t>
            </a: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7" name="Diagram 6"/>
          <p:cNvGraphicFramePr/>
          <p:nvPr>
            <p:extLst>
              <p:ext uri="{D42A27DB-BD31-4B8C-83A1-F6EECF244321}">
                <p14:modId xmlns:p14="http://schemas.microsoft.com/office/powerpoint/2010/main" val="1561120699"/>
              </p:ext>
            </p:extLst>
          </p:nvPr>
        </p:nvGraphicFramePr>
        <p:xfrm>
          <a:off x="4330926" y="1225875"/>
          <a:ext cx="54864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5598220" y="4482684"/>
            <a:ext cx="3921655" cy="246221"/>
          </a:xfrm>
          <a:prstGeom prst="rect">
            <a:avLst/>
          </a:prstGeom>
          <a:noFill/>
        </p:spPr>
        <p:txBody>
          <a:bodyPr wrap="square" rtlCol="0">
            <a:spAutoFit/>
          </a:bodyPr>
          <a:lstStyle/>
          <a:p>
            <a:pPr algn="just">
              <a:spcAft>
                <a:spcPts val="1000"/>
              </a:spcAft>
            </a:pP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Figure 2: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The most common used RHC systems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[3]</a:t>
            </a:r>
            <a:endParaRPr lang="en-US" sz="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537164" y="1457225"/>
            <a:ext cx="4399221" cy="1384995"/>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most optimal Heating, ventilation and air conditioning (HVAC) system</a:t>
            </a: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District heating and cooling (DHC) </a:t>
            </a:r>
          </a:p>
          <a:p>
            <a:pPr lvl="1"/>
            <a:endParaRPr lang="en-US" dirty="0" smtClean="0"/>
          </a:p>
          <a:p>
            <a:endParaRPr lang="en-US" dirty="0" smtClean="0"/>
          </a:p>
          <a:p>
            <a:endParaRPr lang="en-US" dirty="0"/>
          </a:p>
        </p:txBody>
      </p:sp>
      <p:sp>
        <p:nvSpPr>
          <p:cNvPr id="10" name="TextBox 9"/>
          <p:cNvSpPr txBox="1"/>
          <p:nvPr/>
        </p:nvSpPr>
        <p:spPr>
          <a:xfrm>
            <a:off x="570145" y="3654527"/>
            <a:ext cx="4366240" cy="738664"/>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Radiant heating and cooling (RHC) – more than 50% radiant heat </a:t>
            </a:r>
            <a:r>
              <a:rPr lang="en-US" dirty="0" smtClean="0">
                <a:latin typeface="Times New Roman" panose="02020603050405020304" pitchFamily="18" charset="0"/>
                <a:cs typeface="Times New Roman" panose="02020603050405020304" pitchFamily="18" charset="0"/>
              </a:rPr>
              <a:t>transfer </a:t>
            </a:r>
            <a:r>
              <a:rPr lang="en-US" dirty="0" smtClean="0">
                <a:latin typeface="Times New Roman" panose="02020603050405020304" pitchFamily="18" charset="0"/>
                <a:cs typeface="Times New Roman" panose="02020603050405020304" pitchFamily="18" charset="0"/>
              </a:rPr>
              <a:t>[3]</a:t>
            </a:r>
            <a:endParaRPr lang="en-US" dirty="0">
              <a:latin typeface="Times New Roman" panose="02020603050405020304" pitchFamily="18" charset="0"/>
              <a:cs typeface="Times New Roman" panose="02020603050405020304" pitchFamily="18" charset="0"/>
            </a:endParaRPr>
          </a:p>
          <a:p>
            <a:endParaRPr lang="en-US" dirty="0"/>
          </a:p>
        </p:txBody>
      </p:sp>
      <p:sp>
        <p:nvSpPr>
          <p:cNvPr id="11" name="TextBox 10"/>
          <p:cNvSpPr txBox="1"/>
          <p:nvPr/>
        </p:nvSpPr>
        <p:spPr>
          <a:xfrm>
            <a:off x="941901" y="4100141"/>
            <a:ext cx="3994484" cy="738664"/>
          </a:xfrm>
          <a:prstGeom prst="rect">
            <a:avLst/>
          </a:prstGeom>
          <a:noFill/>
        </p:spPr>
        <p:txBody>
          <a:bodyPr wrap="square" rtlCol="0">
            <a:spAutoFit/>
          </a:bodyPr>
          <a:lstStyle/>
          <a:p>
            <a:pPr marL="285750" lvl="3" indent="-285750" algn="just">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Preferable thermal comfort due to lower difference of air temperature</a:t>
            </a:r>
          </a:p>
          <a:p>
            <a:endParaRPr lang="en-US" dirty="0"/>
          </a:p>
        </p:txBody>
      </p:sp>
      <p:pic>
        <p:nvPicPr>
          <p:cNvPr id="12" name="Picture 11"/>
          <p:cNvPicPr/>
          <p:nvPr/>
        </p:nvPicPr>
        <p:blipFill>
          <a:blip r:embed="rId8"/>
          <a:stretch>
            <a:fillRect/>
          </a:stretch>
        </p:blipFill>
        <p:spPr>
          <a:xfrm>
            <a:off x="941901" y="2254788"/>
            <a:ext cx="3694262" cy="1207948"/>
          </a:xfrm>
          <a:prstGeom prst="rect">
            <a:avLst/>
          </a:prstGeom>
          <a:ln>
            <a:solidFill>
              <a:schemeClr val="tx1"/>
            </a:solidFill>
          </a:ln>
        </p:spPr>
      </p:pic>
      <p:sp>
        <p:nvSpPr>
          <p:cNvPr id="13" name="TextBox 12"/>
          <p:cNvSpPr txBox="1"/>
          <p:nvPr/>
        </p:nvSpPr>
        <p:spPr>
          <a:xfrm>
            <a:off x="465996" y="3369680"/>
            <a:ext cx="3921655" cy="246221"/>
          </a:xfrm>
          <a:prstGeom prst="rect">
            <a:avLst/>
          </a:prstGeom>
          <a:noFill/>
        </p:spPr>
        <p:txBody>
          <a:bodyPr wrap="square" rtlCol="0">
            <a:spAutoFit/>
          </a:bodyPr>
          <a:lstStyle/>
          <a:p>
            <a:pPr>
              <a:spcAft>
                <a:spcPts val="1000"/>
              </a:spcAft>
            </a:pP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Figure 1: </a:t>
            </a:r>
            <a:r>
              <a:rPr lang="en-US" sz="1000" b="1" i="1" dirty="0">
                <a:latin typeface="Times New Roman" panose="02020603050405020304" pitchFamily="18" charset="0"/>
                <a:ea typeface="Calibri" panose="020F0502020204030204" pitchFamily="34" charset="0"/>
                <a:cs typeface="Times New Roman" panose="02020603050405020304" pitchFamily="18" charset="0"/>
              </a:rPr>
              <a:t>Schematic diagram of district heating system </a:t>
            </a:r>
            <a:r>
              <a:rPr lang="en-US" sz="1000" b="1" i="1" dirty="0" smtClean="0">
                <a:latin typeface="Times New Roman" panose="02020603050405020304" pitchFamily="18" charset="0"/>
                <a:ea typeface="Calibri" panose="020F0502020204030204" pitchFamily="34" charset="0"/>
                <a:cs typeface="Times New Roman" panose="02020603050405020304" pitchFamily="18" charset="0"/>
              </a:rPr>
              <a:t>[2]</a:t>
            </a:r>
            <a:endParaRPr lang="en-US" sz="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3776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6</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Literature Review</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Experimental Study</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364403" y="1427709"/>
            <a:ext cx="8598525" cy="1169551"/>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First experimental study was conducted by Olsen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4</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referred as a benchmark case</a:t>
            </a: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includes nine different heating systems with double-glazed window and wall insulation</a:t>
            </a: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is recommended to place heating radiator panel on the exposed wall to the outdoor environment </a:t>
            </a:r>
          </a:p>
          <a:p>
            <a:endParaRPr lang="en-US" dirty="0" smtClean="0"/>
          </a:p>
          <a:p>
            <a:endParaRPr lang="en-US" dirty="0"/>
          </a:p>
        </p:txBody>
      </p:sp>
      <p:sp>
        <p:nvSpPr>
          <p:cNvPr id="15" name="Title 1"/>
          <p:cNvSpPr txBox="1">
            <a:spLocks/>
          </p:cNvSpPr>
          <p:nvPr/>
        </p:nvSpPr>
        <p:spPr>
          <a:xfrm>
            <a:off x="311700" y="2226394"/>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Numerical Study</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381452" y="2719599"/>
            <a:ext cx="8450847" cy="738664"/>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Development and advancement in computer technology</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Accessibility of commercial software</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Computational Fluid Dynamics (CFD), experimentally studied by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5</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843860" y="3395016"/>
            <a:ext cx="3255264" cy="738664"/>
          </a:xfrm>
          <a:prstGeom prst="rect">
            <a:avLst/>
          </a:prstGeom>
          <a:noFill/>
        </p:spPr>
        <p:txBody>
          <a:bodyPr wrap="square" rtlCol="0">
            <a:spAutoFit/>
          </a:bodyPr>
          <a:lstStyle/>
          <a:p>
            <a:pPr marL="285750" indent="-285750">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HVAC simulations</a:t>
            </a:r>
          </a:p>
          <a:p>
            <a:pPr marL="285750" indent="-285750">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Less time consuming</a:t>
            </a:r>
          </a:p>
          <a:p>
            <a:pPr marL="285750" indent="-285750">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Cost effective</a:t>
            </a:r>
          </a:p>
        </p:txBody>
      </p:sp>
      <p:sp>
        <p:nvSpPr>
          <p:cNvPr id="20" name="TextBox 19"/>
          <p:cNvSpPr txBox="1"/>
          <p:nvPr/>
        </p:nvSpPr>
        <p:spPr>
          <a:xfrm>
            <a:off x="364403" y="4061730"/>
            <a:ext cx="8467896" cy="5232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Research works by </a:t>
            </a:r>
            <a:r>
              <a:rPr lang="en-US" dirty="0" err="1">
                <a:latin typeface="Times New Roman" panose="02020603050405020304" pitchFamily="18" charset="0"/>
                <a:ea typeface="Calibri" panose="020F0502020204030204" pitchFamily="34" charset="0"/>
              </a:rPr>
              <a:t>Raczkowski</a:t>
            </a:r>
            <a:r>
              <a:rPr lang="en-US" dirty="0">
                <a:latin typeface="Times New Roman" panose="02020603050405020304" pitchFamily="18" charset="0"/>
                <a:ea typeface="Calibri" panose="020F0502020204030204" pitchFamily="34" charset="0"/>
              </a:rPr>
              <a:t> et al. </a:t>
            </a:r>
            <a:r>
              <a:rPr lang="en-US" dirty="0" smtClean="0">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6</a:t>
            </a:r>
            <a:r>
              <a:rPr lang="en-US" dirty="0" smtClean="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Risberg</a:t>
            </a:r>
            <a:r>
              <a:rPr lang="en-US" dirty="0">
                <a:latin typeface="Times New Roman" panose="02020603050405020304" pitchFamily="18" charset="0"/>
                <a:ea typeface="Calibri" panose="020F0502020204030204" pitchFamily="34" charset="0"/>
              </a:rPr>
              <a:t> et al. </a:t>
            </a:r>
            <a:r>
              <a:rPr lang="en-US" dirty="0" smtClean="0">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7</a:t>
            </a:r>
            <a:r>
              <a:rPr lang="en-US" dirty="0" smtClean="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and </a:t>
            </a:r>
            <a:r>
              <a:rPr lang="en-US" dirty="0" err="1">
                <a:latin typeface="Times New Roman" panose="02020603050405020304" pitchFamily="18" charset="0"/>
                <a:ea typeface="Calibri" panose="020F0502020204030204" pitchFamily="34" charset="0"/>
              </a:rPr>
              <a:t>Teodosiu</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8</a:t>
            </a:r>
            <a:r>
              <a:rPr lang="en-US" dirty="0" smtClean="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proved the capability of using CFD method for evaluating HVAC systems in buildings </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1174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7</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Literature Review</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Numerical Study</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10" name="Table 9"/>
              <p:cNvGraphicFramePr>
                <a:graphicFrameLocks noGrp="1"/>
              </p:cNvGraphicFramePr>
              <p:nvPr>
                <p:extLst>
                  <p:ext uri="{D42A27DB-BD31-4B8C-83A1-F6EECF244321}">
                    <p14:modId xmlns:p14="http://schemas.microsoft.com/office/powerpoint/2010/main" val="1232945317"/>
                  </p:ext>
                </p:extLst>
              </p:nvPr>
            </p:nvGraphicFramePr>
            <p:xfrm>
              <a:off x="392469" y="1705724"/>
              <a:ext cx="8439830" cy="3024344"/>
            </p:xfrm>
            <a:graphic>
              <a:graphicData uri="http://schemas.openxmlformats.org/drawingml/2006/table">
                <a:tbl>
                  <a:tblPr firstRow="1" bandRow="1">
                    <a:tableStyleId>{073A0DAA-6AF3-43AB-8588-CEC1D06C72B9}</a:tableStyleId>
                  </a:tblPr>
                  <a:tblGrid>
                    <a:gridCol w="1687966"/>
                    <a:gridCol w="1687966"/>
                    <a:gridCol w="1687966"/>
                    <a:gridCol w="1687966"/>
                    <a:gridCol w="1687966"/>
                  </a:tblGrid>
                  <a:tr h="450736">
                    <a:tc>
                      <a:txBody>
                        <a:bodyPr/>
                        <a:lstStyle/>
                        <a:p>
                          <a:pPr algn="ctr"/>
                          <a:r>
                            <a:rPr lang="en-US" sz="1000" b="1" dirty="0" err="1" smtClean="0">
                              <a:effectLst/>
                              <a:latin typeface="Times New Roman" panose="02020603050405020304" pitchFamily="18" charset="0"/>
                              <a:ea typeface="Calibri" panose="020F0502020204030204" pitchFamily="34" charset="0"/>
                            </a:rPr>
                            <a:t>Myhren</a:t>
                          </a:r>
                          <a:r>
                            <a:rPr lang="en-US" sz="1000" b="1" dirty="0" smtClean="0">
                              <a:effectLst/>
                              <a:latin typeface="Times New Roman" panose="02020603050405020304" pitchFamily="18" charset="0"/>
                              <a:ea typeface="Calibri" panose="020F0502020204030204" pitchFamily="34" charset="0"/>
                            </a:rPr>
                            <a:t>, J. A., &amp; Holmberg, S. (2008) </a:t>
                          </a:r>
                          <a:r>
                            <a:rPr lang="en-US" sz="1000" b="1" dirty="0" smtClean="0">
                              <a:effectLst/>
                              <a:latin typeface="Times New Roman" panose="02020603050405020304" pitchFamily="18" charset="0"/>
                              <a:ea typeface="Calibri" panose="020F0502020204030204" pitchFamily="34" charset="0"/>
                            </a:rPr>
                            <a:t>[9]</a:t>
                          </a:r>
                          <a:endParaRPr lang="en-US" sz="1000" b="1" dirty="0"/>
                        </a:p>
                      </a:txBody>
                      <a:tcPr/>
                    </a:tc>
                    <a:tc>
                      <a:txBody>
                        <a:bodyPr/>
                        <a:lstStyle/>
                        <a:p>
                          <a:pPr algn="ctr"/>
                          <a:r>
                            <a:rPr lang="en-US" sz="1000" b="1" dirty="0" err="1" smtClean="0">
                              <a:effectLst/>
                              <a:latin typeface="Times New Roman" panose="02020603050405020304" pitchFamily="18" charset="0"/>
                              <a:ea typeface="Calibri" panose="020F0502020204030204" pitchFamily="34" charset="0"/>
                            </a:rPr>
                            <a:t>Bohojło</a:t>
                          </a:r>
                          <a:r>
                            <a:rPr lang="en-US" sz="1000" b="1" dirty="0" smtClean="0">
                              <a:effectLst/>
                              <a:latin typeface="Times New Roman" panose="02020603050405020304" pitchFamily="18" charset="0"/>
                              <a:ea typeface="Calibri" panose="020F0502020204030204" pitchFamily="34" charset="0"/>
                            </a:rPr>
                            <a:t>, A. (2011) </a:t>
                          </a:r>
                          <a:r>
                            <a:rPr lang="en-US" sz="1000" b="1" dirty="0" smtClean="0">
                              <a:effectLst/>
                              <a:latin typeface="Times New Roman" panose="02020603050405020304" pitchFamily="18" charset="0"/>
                              <a:ea typeface="Calibri" panose="020F0502020204030204" pitchFamily="34" charset="0"/>
                            </a:rPr>
                            <a:t>[10]</a:t>
                          </a:r>
                          <a:endParaRPr lang="en-US" sz="1000" b="1" dirty="0"/>
                        </a:p>
                      </a:txBody>
                      <a:tcPr/>
                    </a:tc>
                    <a:tc>
                      <a:txBody>
                        <a:bodyPr/>
                        <a:lstStyle/>
                        <a:p>
                          <a:pPr algn="ctr"/>
                          <a:r>
                            <a:rPr lang="en-US" sz="1000" b="1" dirty="0" err="1" smtClean="0">
                              <a:effectLst/>
                              <a:latin typeface="Times New Roman" panose="02020603050405020304" pitchFamily="18" charset="0"/>
                              <a:ea typeface="Calibri" panose="020F0502020204030204" pitchFamily="34" charset="0"/>
                            </a:rPr>
                            <a:t>Sevilgen</a:t>
                          </a:r>
                          <a:r>
                            <a:rPr lang="en-US" sz="1000" b="1" dirty="0" smtClean="0">
                              <a:effectLst/>
                              <a:latin typeface="Times New Roman" panose="02020603050405020304" pitchFamily="18" charset="0"/>
                              <a:ea typeface="Calibri" panose="020F0502020204030204" pitchFamily="34" charset="0"/>
                            </a:rPr>
                            <a:t>, G., &amp; </a:t>
                          </a:r>
                          <a:r>
                            <a:rPr lang="en-US" sz="1000" b="1" dirty="0" err="1" smtClean="0">
                              <a:effectLst/>
                              <a:latin typeface="Times New Roman" panose="02020603050405020304" pitchFamily="18" charset="0"/>
                              <a:ea typeface="Calibri" panose="020F0502020204030204" pitchFamily="34" charset="0"/>
                            </a:rPr>
                            <a:t>Kilic</a:t>
                          </a:r>
                          <a:r>
                            <a:rPr lang="en-US" sz="1000" b="1" dirty="0" smtClean="0">
                              <a:effectLst/>
                              <a:latin typeface="Times New Roman" panose="02020603050405020304" pitchFamily="18" charset="0"/>
                              <a:ea typeface="Calibri" panose="020F0502020204030204" pitchFamily="34" charset="0"/>
                            </a:rPr>
                            <a:t>, M. (2011) </a:t>
                          </a:r>
                          <a:r>
                            <a:rPr lang="en-US" sz="1000" b="1" dirty="0" smtClean="0">
                              <a:effectLst/>
                              <a:latin typeface="Times New Roman" panose="02020603050405020304" pitchFamily="18" charset="0"/>
                              <a:ea typeface="Calibri" panose="020F0502020204030204" pitchFamily="34" charset="0"/>
                            </a:rPr>
                            <a:t>[11]</a:t>
                          </a: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Horikiri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K. et al. (2014)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[12]</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Errebai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F. B. et al. (2017)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[13]</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r>
                  <a:tr h="1601690">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r>
                  <a:tr h="868346">
                    <a:tc>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The occupied zone was maintained at a steady </a:t>
                          </a:r>
                          <a14:m>
                            <m:oMath xmlns:m="http://schemas.openxmlformats.org/officeDocument/2006/math">
                              <m:r>
                                <a:rPr kumimoji="0" lang="en-US" sz="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Arial"/>
                                </a:rPr>
                                <m:t>22℃</m:t>
                              </m:r>
                            </m:oMath>
                          </a14:m>
                          <a:r>
                            <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as the cold air from the supply vent came into contact with the radiator, resulting in thorough mixing of the warm air around the </a:t>
                          </a: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occupant</a:t>
                          </a:r>
                          <a:endParaRPr kumimoji="0" lang="en-US" sz="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txBody>
                      <a:tcPr anchor="ctr"/>
                    </a:tc>
                    <a:tc>
                      <a:txBody>
                        <a:bodyPr/>
                        <a:lstStyle/>
                        <a:p>
                          <a:pPr algn="ctr"/>
                          <a:r>
                            <a:rPr lang="en-US" sz="800" b="0" dirty="0" smtClean="0">
                              <a:solidFill>
                                <a:schemeClr val="bg1"/>
                              </a:solidFill>
                              <a:latin typeface="Times New Roman" panose="02020603050405020304" pitchFamily="18" charset="0"/>
                              <a:cs typeface="Times New Roman" panose="02020603050405020304" pitchFamily="18" charset="0"/>
                            </a:rPr>
                            <a:t>The ventilation system showed the discomfort of the occupants: 40.3% felt dissatisfied and cold</a:t>
                          </a:r>
                          <a:endParaRPr lang="en-US" sz="800" b="0" dirty="0">
                            <a:solidFill>
                              <a:schemeClr val="bg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Better insulating wall and window components can remedy the situation even more effectively</a:t>
                          </a:r>
                          <a:endParaRPr kumimoji="0" lang="en-US" sz="800" b="0" i="0" u="none" strike="noStrike" kern="0" cap="none" spc="0" normalizeH="0" baseline="0" noProof="0" dirty="0" smtClean="0">
                            <a:ln>
                              <a:noFill/>
                            </a:ln>
                            <a:solidFill>
                              <a:srgbClr val="000000"/>
                            </a:solidFill>
                            <a:effectLst/>
                            <a:uLnTx/>
                            <a:uFillTx/>
                            <a:latin typeface="+mn-lt"/>
                            <a:cs typeface="Arial"/>
                            <a:sym typeface="Arial"/>
                          </a:endParaRPr>
                        </a:p>
                        <a:p>
                          <a:pPr algn="ctr"/>
                          <a:endParaRPr lang="en-US" sz="1000" b="1"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In a forced ventilation system, cold winter temperatures require a large-surface radiator, well-insulated walls, and low thermal conductivity of the walls</a:t>
                          </a:r>
                          <a:endParaRPr kumimoji="0" lang="en-US" sz="800" b="0" i="0" u="none" strike="noStrike" kern="0" cap="none" spc="0" normalizeH="0" baseline="0" noProof="0" dirty="0" smtClean="0">
                            <a:ln>
                              <a:noFill/>
                            </a:ln>
                            <a:solidFill>
                              <a:srgbClr val="000000"/>
                            </a:solidFill>
                            <a:effectLst/>
                            <a:uLnTx/>
                            <a:uFillTx/>
                            <a:latin typeface="+mn-lt"/>
                            <a:cs typeface="Arial"/>
                            <a:sym typeface="Arial"/>
                          </a:endParaRPr>
                        </a:p>
                        <a:p>
                          <a:pPr algn="ctr"/>
                          <a:endParaRPr lang="en-US" sz="1000" b="1"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Underfloor heating is the best choice if the positions of the supply and exhaust vents are opposite each other and maintain a comfortable occupied zone</a:t>
                          </a:r>
                        </a:p>
                        <a:p>
                          <a:pPr algn="ctr"/>
                          <a:endParaRPr lang="en-US" sz="1000" b="1" dirty="0"/>
                        </a:p>
                      </a:txBody>
                      <a:tcPr anchor="ctr"/>
                    </a:tc>
                  </a:tr>
                </a:tbl>
              </a:graphicData>
            </a:graphic>
          </p:graphicFrame>
        </mc:Choice>
        <mc:Fallback>
          <p:graphicFrame>
            <p:nvGraphicFramePr>
              <p:cNvPr id="10" name="Table 9"/>
              <p:cNvGraphicFramePr>
                <a:graphicFrameLocks noGrp="1"/>
              </p:cNvGraphicFramePr>
              <p:nvPr>
                <p:extLst>
                  <p:ext uri="{D42A27DB-BD31-4B8C-83A1-F6EECF244321}">
                    <p14:modId xmlns:p14="http://schemas.microsoft.com/office/powerpoint/2010/main" val="1232945317"/>
                  </p:ext>
                </p:extLst>
              </p:nvPr>
            </p:nvGraphicFramePr>
            <p:xfrm>
              <a:off x="392469" y="1705724"/>
              <a:ext cx="8439830" cy="3024344"/>
            </p:xfrm>
            <a:graphic>
              <a:graphicData uri="http://schemas.openxmlformats.org/drawingml/2006/table">
                <a:tbl>
                  <a:tblPr firstRow="1" bandRow="1">
                    <a:tableStyleId>{073A0DAA-6AF3-43AB-8588-CEC1D06C72B9}</a:tableStyleId>
                  </a:tblPr>
                  <a:tblGrid>
                    <a:gridCol w="1687966"/>
                    <a:gridCol w="1687966"/>
                    <a:gridCol w="1687966"/>
                    <a:gridCol w="1687966"/>
                    <a:gridCol w="1687966"/>
                  </a:tblGrid>
                  <a:tr h="548640">
                    <a:tc>
                      <a:txBody>
                        <a:bodyPr/>
                        <a:lstStyle/>
                        <a:p>
                          <a:pPr algn="ctr"/>
                          <a:r>
                            <a:rPr lang="en-US" sz="1000" b="1" dirty="0" err="1" smtClean="0">
                              <a:effectLst/>
                              <a:latin typeface="Times New Roman" panose="02020603050405020304" pitchFamily="18" charset="0"/>
                              <a:ea typeface="Calibri" panose="020F0502020204030204" pitchFamily="34" charset="0"/>
                            </a:rPr>
                            <a:t>Myhren</a:t>
                          </a:r>
                          <a:r>
                            <a:rPr lang="en-US" sz="1000" b="1" dirty="0" smtClean="0">
                              <a:effectLst/>
                              <a:latin typeface="Times New Roman" panose="02020603050405020304" pitchFamily="18" charset="0"/>
                              <a:ea typeface="Calibri" panose="020F0502020204030204" pitchFamily="34" charset="0"/>
                            </a:rPr>
                            <a:t>, J. A., &amp; Holmberg, S. (2008) </a:t>
                          </a:r>
                          <a:r>
                            <a:rPr lang="en-US" sz="1000" b="1" dirty="0" smtClean="0">
                              <a:effectLst/>
                              <a:latin typeface="Times New Roman" panose="02020603050405020304" pitchFamily="18" charset="0"/>
                              <a:ea typeface="Calibri" panose="020F0502020204030204" pitchFamily="34" charset="0"/>
                            </a:rPr>
                            <a:t>[9]</a:t>
                          </a:r>
                          <a:endParaRPr lang="en-US" sz="1000" b="1" dirty="0"/>
                        </a:p>
                      </a:txBody>
                      <a:tcPr/>
                    </a:tc>
                    <a:tc>
                      <a:txBody>
                        <a:bodyPr/>
                        <a:lstStyle/>
                        <a:p>
                          <a:pPr algn="ctr"/>
                          <a:r>
                            <a:rPr lang="en-US" sz="1000" b="1" dirty="0" err="1" smtClean="0">
                              <a:effectLst/>
                              <a:latin typeface="Times New Roman" panose="02020603050405020304" pitchFamily="18" charset="0"/>
                              <a:ea typeface="Calibri" panose="020F0502020204030204" pitchFamily="34" charset="0"/>
                            </a:rPr>
                            <a:t>Bohojło</a:t>
                          </a:r>
                          <a:r>
                            <a:rPr lang="en-US" sz="1000" b="1" dirty="0" smtClean="0">
                              <a:effectLst/>
                              <a:latin typeface="Times New Roman" panose="02020603050405020304" pitchFamily="18" charset="0"/>
                              <a:ea typeface="Calibri" panose="020F0502020204030204" pitchFamily="34" charset="0"/>
                            </a:rPr>
                            <a:t>, A. (2011) </a:t>
                          </a:r>
                          <a:r>
                            <a:rPr lang="en-US" sz="1000" b="1" dirty="0" smtClean="0">
                              <a:effectLst/>
                              <a:latin typeface="Times New Roman" panose="02020603050405020304" pitchFamily="18" charset="0"/>
                              <a:ea typeface="Calibri" panose="020F0502020204030204" pitchFamily="34" charset="0"/>
                            </a:rPr>
                            <a:t>[10]</a:t>
                          </a:r>
                          <a:endParaRPr lang="en-US" sz="1000" b="1" dirty="0"/>
                        </a:p>
                      </a:txBody>
                      <a:tcPr/>
                    </a:tc>
                    <a:tc>
                      <a:txBody>
                        <a:bodyPr/>
                        <a:lstStyle/>
                        <a:p>
                          <a:pPr algn="ctr"/>
                          <a:r>
                            <a:rPr lang="en-US" sz="1000" b="1" dirty="0" err="1" smtClean="0">
                              <a:effectLst/>
                              <a:latin typeface="Times New Roman" panose="02020603050405020304" pitchFamily="18" charset="0"/>
                              <a:ea typeface="Calibri" panose="020F0502020204030204" pitchFamily="34" charset="0"/>
                            </a:rPr>
                            <a:t>Sevilgen</a:t>
                          </a:r>
                          <a:r>
                            <a:rPr lang="en-US" sz="1000" b="1" dirty="0" smtClean="0">
                              <a:effectLst/>
                              <a:latin typeface="Times New Roman" panose="02020603050405020304" pitchFamily="18" charset="0"/>
                              <a:ea typeface="Calibri" panose="020F0502020204030204" pitchFamily="34" charset="0"/>
                            </a:rPr>
                            <a:t>, G., &amp; </a:t>
                          </a:r>
                          <a:r>
                            <a:rPr lang="en-US" sz="1000" b="1" dirty="0" err="1" smtClean="0">
                              <a:effectLst/>
                              <a:latin typeface="Times New Roman" panose="02020603050405020304" pitchFamily="18" charset="0"/>
                              <a:ea typeface="Calibri" panose="020F0502020204030204" pitchFamily="34" charset="0"/>
                            </a:rPr>
                            <a:t>Kilic</a:t>
                          </a:r>
                          <a:r>
                            <a:rPr lang="en-US" sz="1000" b="1" dirty="0" smtClean="0">
                              <a:effectLst/>
                              <a:latin typeface="Times New Roman" panose="02020603050405020304" pitchFamily="18" charset="0"/>
                              <a:ea typeface="Calibri" panose="020F0502020204030204" pitchFamily="34" charset="0"/>
                            </a:rPr>
                            <a:t>, M. (2011) </a:t>
                          </a:r>
                          <a:r>
                            <a:rPr lang="en-US" sz="1000" b="1" dirty="0" smtClean="0">
                              <a:effectLst/>
                              <a:latin typeface="Times New Roman" panose="02020603050405020304" pitchFamily="18" charset="0"/>
                              <a:ea typeface="Calibri" panose="020F0502020204030204" pitchFamily="34" charset="0"/>
                            </a:rPr>
                            <a:t>[11]</a:t>
                          </a: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Horikiri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K. et al. (2014)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[12]</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Errebai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F. B. et al. (2017)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[13]</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r>
                  <a:tr h="1601690">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r>
                  <a:tr h="874014">
                    <a:tc>
                      <a:txBody>
                        <a:bodyPr/>
                        <a:lstStyle/>
                        <a:p>
                          <a:endParaRPr lang="en-US"/>
                        </a:p>
                      </a:txBody>
                      <a:tcPr anchor="ctr">
                        <a:blipFill rotWithShape="0">
                          <a:blip r:embed="rId3"/>
                          <a:stretch>
                            <a:fillRect l="-361" t="-245833" r="-401805" b="-2083"/>
                          </a:stretch>
                        </a:blipFill>
                      </a:tcPr>
                    </a:tc>
                    <a:tc>
                      <a:txBody>
                        <a:bodyPr/>
                        <a:lstStyle/>
                        <a:p>
                          <a:pPr algn="ctr"/>
                          <a:r>
                            <a:rPr lang="en-US" sz="800" b="0" dirty="0" smtClean="0">
                              <a:solidFill>
                                <a:schemeClr val="bg1"/>
                              </a:solidFill>
                              <a:latin typeface="Times New Roman" panose="02020603050405020304" pitchFamily="18" charset="0"/>
                              <a:cs typeface="Times New Roman" panose="02020603050405020304" pitchFamily="18" charset="0"/>
                            </a:rPr>
                            <a:t>The ventilation system showed the discomfort of the occupants: 40.3% felt dissatisfied and cold</a:t>
                          </a:r>
                          <a:endParaRPr lang="en-US" sz="800" b="0" dirty="0">
                            <a:solidFill>
                              <a:schemeClr val="bg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Better insulating wall and window components can remedy the situation even more effectively</a:t>
                          </a:r>
                          <a:endParaRPr kumimoji="0" lang="en-US" sz="800" b="0" i="0" u="none" strike="noStrike" kern="0" cap="none" spc="0" normalizeH="0" baseline="0" noProof="0" dirty="0" smtClean="0">
                            <a:ln>
                              <a:noFill/>
                            </a:ln>
                            <a:solidFill>
                              <a:srgbClr val="000000"/>
                            </a:solidFill>
                            <a:effectLst/>
                            <a:uLnTx/>
                            <a:uFillTx/>
                            <a:latin typeface="+mn-lt"/>
                            <a:cs typeface="Arial"/>
                            <a:sym typeface="Arial"/>
                          </a:endParaRPr>
                        </a:p>
                        <a:p>
                          <a:pPr algn="ctr"/>
                          <a:endParaRPr lang="en-US" sz="1000" b="1"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Arial"/>
                              <a:sym typeface="Arial"/>
                            </a:rPr>
                            <a:t>In a forced ventilation system, cold winter temperatures require a large-surface radiator, well-insulated walls, and low thermal conductivity of the walls</a:t>
                          </a:r>
                          <a:endParaRPr kumimoji="0" lang="en-US" sz="800" b="0" i="0" u="none" strike="noStrike" kern="0" cap="none" spc="0" normalizeH="0" baseline="0" noProof="0" dirty="0" smtClean="0">
                            <a:ln>
                              <a:noFill/>
                            </a:ln>
                            <a:solidFill>
                              <a:srgbClr val="000000"/>
                            </a:solidFill>
                            <a:effectLst/>
                            <a:uLnTx/>
                            <a:uFillTx/>
                            <a:latin typeface="+mn-lt"/>
                            <a:cs typeface="Arial"/>
                            <a:sym typeface="Arial"/>
                          </a:endParaRPr>
                        </a:p>
                        <a:p>
                          <a:pPr algn="ctr"/>
                          <a:endParaRPr lang="en-US" sz="1000" b="1"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Underfloor heating is the best choice if the positions of the supply and exhaust vents are opposite each other and maintain a comfortable occupied zone</a:t>
                          </a:r>
                        </a:p>
                        <a:p>
                          <a:pPr algn="ctr"/>
                          <a:endParaRPr lang="en-US" sz="1000" b="1" dirty="0"/>
                        </a:p>
                      </a:txBody>
                      <a:tcPr anchor="ctr"/>
                    </a:tc>
                  </a:tr>
                </a:tbl>
              </a:graphicData>
            </a:graphic>
          </p:graphicFrame>
        </mc:Fallback>
      </mc:AlternateContent>
      <p:sp>
        <p:nvSpPr>
          <p:cNvPr id="11" name="Rectangle 10"/>
          <p:cNvSpPr/>
          <p:nvPr/>
        </p:nvSpPr>
        <p:spPr>
          <a:xfrm>
            <a:off x="318506" y="1428725"/>
            <a:ext cx="5600607" cy="276999"/>
          </a:xfrm>
          <a:prstGeom prst="rect">
            <a:avLst/>
          </a:prstGeom>
        </p:spPr>
        <p:txBody>
          <a:bodyPr wrap="square">
            <a:spAutoFit/>
          </a:bodyPr>
          <a:lstStyle/>
          <a:p>
            <a:pPr>
              <a:spcAft>
                <a:spcPts val="1000"/>
              </a:spcAft>
            </a:pP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Table 1: </a:t>
            </a:r>
            <a:r>
              <a:rPr lang="en-US" sz="1200" b="1" i="1" dirty="0">
                <a:latin typeface="Times New Roman" panose="02020603050405020304" pitchFamily="18" charset="0"/>
                <a:ea typeface="Calibri" panose="020F0502020204030204" pitchFamily="34" charset="0"/>
                <a:cs typeface="Times New Roman" panose="02020603050405020304" pitchFamily="18" charset="0"/>
              </a:rPr>
              <a:t>Major findings on space heating in research studies </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9-18</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 name="Pictur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297" y="2373570"/>
            <a:ext cx="1359526" cy="1371719"/>
          </a:xfrm>
          <a:prstGeom prst="rect">
            <a:avLst/>
          </a:prstGeom>
        </p:spPr>
      </p:pic>
      <p:pic>
        <p:nvPicPr>
          <p:cNvPr id="41" name="Picture 4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5834" y="2372765"/>
            <a:ext cx="1420491" cy="1371719"/>
          </a:xfrm>
          <a:prstGeom prst="rect">
            <a:avLst/>
          </a:prstGeom>
        </p:spPr>
      </p:pic>
      <p:pic>
        <p:nvPicPr>
          <p:cNvPr id="42" name="Pictur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9573" y="2372764"/>
            <a:ext cx="1365622" cy="1371719"/>
          </a:xfrm>
          <a:prstGeom prst="rect">
            <a:avLst/>
          </a:prstGeom>
        </p:spPr>
      </p:pic>
      <p:pic>
        <p:nvPicPr>
          <p:cNvPr id="43" name="Picture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8443" y="2372763"/>
            <a:ext cx="1383912" cy="1371719"/>
          </a:xfrm>
          <a:prstGeom prst="rect">
            <a:avLst/>
          </a:prstGeom>
        </p:spPr>
      </p:pic>
      <p:pic>
        <p:nvPicPr>
          <p:cNvPr id="44" name="Picture 4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8770" y="2372763"/>
            <a:ext cx="1207113" cy="1371719"/>
          </a:xfrm>
          <a:prstGeom prst="rect">
            <a:avLst/>
          </a:prstGeom>
        </p:spPr>
      </p:pic>
    </p:spTree>
    <p:extLst>
      <p:ext uri="{BB962C8B-B14F-4D97-AF65-F5344CB8AC3E}">
        <p14:creationId xmlns:p14="http://schemas.microsoft.com/office/powerpoint/2010/main" val="7238395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8</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Literature Review</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Numerical Study</a:t>
            </a:r>
            <a:endParaRPr lang="en-US" sz="2000" dirty="0">
              <a:solidFill>
                <a:schemeClr val="bg1"/>
              </a:solidFill>
              <a:latin typeface="Times New Roman" panose="02020603050405020304" pitchFamily="18" charset="0"/>
              <a:cs typeface="Times New Roman" panose="02020603050405020304" pitchFamily="18" charset="0"/>
            </a:endParaRPr>
          </a:p>
          <a:p>
            <a:pPr marL="342900" indent="-342900">
              <a:buClrTx/>
              <a:buFont typeface="Courier New" panose="02070309020205020404" pitchFamily="49" charset="0"/>
              <a:buChar char="o"/>
            </a:pPr>
            <a:endParaRPr lang="en-US" sz="2000" dirty="0">
              <a:solidFill>
                <a:schemeClr val="bg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10" name="Table 9"/>
              <p:cNvGraphicFramePr>
                <a:graphicFrameLocks noGrp="1"/>
              </p:cNvGraphicFramePr>
              <p:nvPr>
                <p:extLst>
                  <p:ext uri="{D42A27DB-BD31-4B8C-83A1-F6EECF244321}">
                    <p14:modId xmlns:p14="http://schemas.microsoft.com/office/powerpoint/2010/main" val="90545200"/>
                  </p:ext>
                </p:extLst>
              </p:nvPr>
            </p:nvGraphicFramePr>
            <p:xfrm>
              <a:off x="392469" y="1705390"/>
              <a:ext cx="8439830" cy="3024344"/>
            </p:xfrm>
            <a:graphic>
              <a:graphicData uri="http://schemas.openxmlformats.org/drawingml/2006/table">
                <a:tbl>
                  <a:tblPr firstRow="1" bandRow="1">
                    <a:tableStyleId>{073A0DAA-6AF3-43AB-8588-CEC1D06C72B9}</a:tableStyleId>
                  </a:tblPr>
                  <a:tblGrid>
                    <a:gridCol w="1687966"/>
                    <a:gridCol w="1687966"/>
                    <a:gridCol w="1687966"/>
                    <a:gridCol w="1687966"/>
                    <a:gridCol w="1687966"/>
                  </a:tblGrid>
                  <a:tr h="382156">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Raczkowski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A. et al. (2018)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[14]</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Rabanillo</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-Herrero, M. et al. (2019)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[15]</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Karacavus</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B., &amp; Aydin, K. (2019)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[16]</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Khalil, E. E., &amp; </a:t>
                          </a:r>
                          <a:r>
                            <a:rPr lang="en-US" sz="1000" b="1" dirty="0" err="1" smtClean="0">
                              <a:effectLst/>
                              <a:latin typeface="Times New Roman" panose="02020603050405020304" pitchFamily="18" charset="0"/>
                              <a:ea typeface="Calibri" panose="020F0502020204030204" pitchFamily="34" charset="0"/>
                              <a:cs typeface="Times New Roman" panose="02020603050405020304" pitchFamily="18" charset="0"/>
                            </a:rPr>
                            <a:t>Sobhi</a:t>
                          </a: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 M. (2020) </a:t>
                          </a: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[17]</a:t>
                          </a:r>
                          <a:endParaRPr lang="en-US" sz="1000" b="1" dirty="0" smtClean="0">
                            <a:latin typeface="Times New Roman" panose="02020603050405020304" pitchFamily="18" charset="0"/>
                            <a:cs typeface="Times New Roman" panose="02020603050405020304" pitchFamily="18" charset="0"/>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Anthony, A. S., &amp; </a:t>
                          </a: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Verma</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T. N. (2021)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[18]</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p>
                          <a:pPr algn="ctr"/>
                          <a:endParaRPr lang="en-US" sz="1000" b="1" dirty="0"/>
                        </a:p>
                      </a:txBody>
                      <a:tcPr/>
                    </a:tc>
                  </a:tr>
                  <a:tr h="1601690">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r>
                  <a:tr h="853106">
                    <a:tc>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Placing the supply air valve 2.2 m above the floor provides good mixing of the cold and hot air, so that the required thermal comfort is achieved sooner than placing the supply air valve below the window</a:t>
                          </a:r>
                          <a:endPar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Placing the heater under the window or air intake (near the cold area) resulted in an acceptable comfort level in the room</a:t>
                          </a:r>
                          <a:endPar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sym typeface="Arial"/>
                            </a:rPr>
                            <a:t>At colder outdoor temperatures, good insulation of the walls is required and the surface area of the panel radiator must be increased</a:t>
                          </a:r>
                        </a:p>
                        <a:p>
                          <a:pPr algn="ctr"/>
                          <a:endParaRPr lang="en-US" sz="1000" dirty="0">
                            <a:latin typeface="Times New Roman" panose="02020603050405020304" pitchFamily="18" charset="0"/>
                            <a:cs typeface="Times New Roman" panose="02020603050405020304" pitchFamily="18" charset="0"/>
                          </a:endParaRPr>
                        </a:p>
                      </a:txBody>
                      <a:tcPr anchor="ctr"/>
                    </a:tc>
                    <a:tc>
                      <a:txBody>
                        <a:bodyPr/>
                        <a:lstStyle/>
                        <a:p>
                          <a:pPr algn="ctr"/>
                          <a:r>
                            <a:rPr lang="en-US" sz="800" b="0" dirty="0" smtClean="0">
                              <a:solidFill>
                                <a:schemeClr val="bg1"/>
                              </a:solidFill>
                              <a:latin typeface="Times New Roman" panose="02020603050405020304" pitchFamily="18" charset="0"/>
                              <a:cs typeface="Times New Roman" panose="02020603050405020304" pitchFamily="18" charset="0"/>
                            </a:rPr>
                            <a:t>The PMV and PPD -comfort parameters did not meet the recommended values for all given cases of heating systems with the</a:t>
                          </a:r>
                          <a:r>
                            <a:rPr lang="en-US" sz="800" b="0" baseline="0" dirty="0" smtClean="0">
                              <a:solidFill>
                                <a:schemeClr val="bg1"/>
                              </a:solidFill>
                              <a:latin typeface="Times New Roman" panose="02020603050405020304" pitchFamily="18" charset="0"/>
                              <a:cs typeface="Times New Roman" panose="02020603050405020304" pitchFamily="18" charset="0"/>
                            </a:rPr>
                            <a:t> </a:t>
                          </a:r>
                          <a:r>
                            <a:rPr lang="en-US" sz="800" b="0" dirty="0" smtClean="0">
                              <a:solidFill>
                                <a:schemeClr val="bg1"/>
                              </a:solidFill>
                              <a:latin typeface="Times New Roman" panose="02020603050405020304" pitchFamily="18" charset="0"/>
                              <a:cs typeface="Times New Roman" panose="02020603050405020304" pitchFamily="18" charset="0"/>
                            </a:rPr>
                            <a:t>given boundary conditions</a:t>
                          </a:r>
                          <a:endParaRPr lang="en-US" sz="800" b="0" dirty="0">
                            <a:solidFill>
                              <a:schemeClr val="bg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Numerically derived results of the operative and comfort temperatures gave a comfort environment that is between </a:t>
                          </a:r>
                          <a14:m>
                            <m:oMath xmlns:m="http://schemas.openxmlformats.org/officeDocument/2006/math">
                              <m:r>
                                <a:rPr kumimoji="0" lang="en-US" sz="800" b="0" i="1" u="none" strike="noStrike" kern="0" cap="none" spc="0" normalizeH="0" baseline="0" noProof="0">
                                  <a:ln>
                                    <a:noFill/>
                                  </a:ln>
                                  <a:solidFill>
                                    <a:srgbClr val="000000"/>
                                  </a:solidFill>
                                  <a:effectLst/>
                                  <a:uLnTx/>
                                  <a:uFillTx/>
                                  <a:latin typeface="Cambria Math" panose="02040503050406030204" pitchFamily="18" charset="0"/>
                                  <a:sym typeface="Arial"/>
                                </a:rPr>
                                <m:t>20℃</m:t>
                              </m:r>
                            </m:oMath>
                          </a14:m>
                          <a:r>
                            <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rPr>
                            <a:t> and </a:t>
                          </a:r>
                          <a14:m>
                            <m:oMath xmlns:m="http://schemas.openxmlformats.org/officeDocument/2006/math">
                              <m:r>
                                <a:rPr kumimoji="0" lang="en-US" sz="800" b="0" i="1" u="none" strike="noStrike" kern="0" cap="none" spc="0" normalizeH="0" baseline="0" noProof="0">
                                  <a:ln>
                                    <a:noFill/>
                                  </a:ln>
                                  <a:solidFill>
                                    <a:srgbClr val="000000"/>
                                  </a:solidFill>
                                  <a:effectLst/>
                                  <a:uLnTx/>
                                  <a:uFillTx/>
                                  <a:latin typeface="Cambria Math" panose="02040503050406030204" pitchFamily="18" charset="0"/>
                                  <a:sym typeface="Arial"/>
                                </a:rPr>
                                <m:t>22℃</m:t>
                              </m:r>
                            </m:oMath>
                          </a14:m>
                          <a:r>
                            <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rPr>
                            <a:t> in winter </a:t>
                          </a: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season</a:t>
                          </a:r>
                          <a:endPar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txBody>
                      <a:tcPr anchor="ctr"/>
                    </a:tc>
                  </a:tr>
                </a:tbl>
              </a:graphicData>
            </a:graphic>
          </p:graphicFrame>
        </mc:Choice>
        <mc:Fallback>
          <p:graphicFrame>
            <p:nvGraphicFramePr>
              <p:cNvPr id="10" name="Table 9"/>
              <p:cNvGraphicFramePr>
                <a:graphicFrameLocks noGrp="1"/>
              </p:cNvGraphicFramePr>
              <p:nvPr>
                <p:extLst>
                  <p:ext uri="{D42A27DB-BD31-4B8C-83A1-F6EECF244321}">
                    <p14:modId xmlns:p14="http://schemas.microsoft.com/office/powerpoint/2010/main" val="90545200"/>
                  </p:ext>
                </p:extLst>
              </p:nvPr>
            </p:nvGraphicFramePr>
            <p:xfrm>
              <a:off x="392469" y="1705390"/>
              <a:ext cx="8439830" cy="3024344"/>
            </p:xfrm>
            <a:graphic>
              <a:graphicData uri="http://schemas.openxmlformats.org/drawingml/2006/table">
                <a:tbl>
                  <a:tblPr firstRow="1" bandRow="1">
                    <a:tableStyleId>{073A0DAA-6AF3-43AB-8588-CEC1D06C72B9}</a:tableStyleId>
                  </a:tblPr>
                  <a:tblGrid>
                    <a:gridCol w="1687966"/>
                    <a:gridCol w="1687966"/>
                    <a:gridCol w="1687966"/>
                    <a:gridCol w="1687966"/>
                    <a:gridCol w="1687966"/>
                  </a:tblGrid>
                  <a:tr h="5486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Raczkowski</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 A. et al. (2018)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mn-cs"/>
                              <a:sym typeface="Arial"/>
                            </a:rPr>
                            <a:t>[14]</a:t>
                          </a:r>
                          <a:endParaRPr kumimoji="0" lang="en-US" sz="1000" b="1" i="0" u="none" strike="noStrike" kern="0" cap="none" spc="0" normalizeH="0" baseline="0" noProof="0" dirty="0" smtClean="0">
                            <a:ln>
                              <a:noFill/>
                            </a:ln>
                            <a:solidFill>
                              <a:srgbClr val="212121"/>
                            </a:solidFill>
                            <a:effectLst/>
                            <a:uLnTx/>
                            <a:uFillTx/>
                            <a:latin typeface="+mn-lt"/>
                            <a:ea typeface="+mn-ea"/>
                            <a:cs typeface="+mn-cs"/>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Rabanillo</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-Herrero, M. et al. (2019)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[15]</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Karacavus</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B., &amp; Aydin, K. (2019)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[16]</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Khalil, E. E., &amp; </a:t>
                          </a:r>
                          <a:r>
                            <a:rPr lang="en-US" sz="1000" b="1" dirty="0" err="1" smtClean="0">
                              <a:effectLst/>
                              <a:latin typeface="Times New Roman" panose="02020603050405020304" pitchFamily="18" charset="0"/>
                              <a:ea typeface="Calibri" panose="020F0502020204030204" pitchFamily="34" charset="0"/>
                              <a:cs typeface="Times New Roman" panose="02020603050405020304" pitchFamily="18" charset="0"/>
                            </a:rPr>
                            <a:t>Sobhi</a:t>
                          </a: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 M. (2020) </a:t>
                          </a:r>
                          <a:r>
                            <a:rPr lang="en-US" sz="1000" b="1" dirty="0" smtClean="0">
                              <a:effectLst/>
                              <a:latin typeface="Times New Roman" panose="02020603050405020304" pitchFamily="18" charset="0"/>
                              <a:ea typeface="Calibri" panose="020F0502020204030204" pitchFamily="34" charset="0"/>
                              <a:cs typeface="Times New Roman" panose="02020603050405020304" pitchFamily="18" charset="0"/>
                            </a:rPr>
                            <a:t>[17]</a:t>
                          </a:r>
                          <a:endParaRPr lang="en-US" sz="1000" b="1" dirty="0" smtClean="0">
                            <a:latin typeface="Times New Roman" panose="02020603050405020304" pitchFamily="18" charset="0"/>
                            <a:cs typeface="Times New Roman" panose="02020603050405020304" pitchFamily="18" charset="0"/>
                          </a:endParaRPr>
                        </a:p>
                        <a:p>
                          <a:pPr algn="ctr"/>
                          <a:endParaRPr lang="en-US" sz="1000" b="1"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Anthony, A. S., &amp; </a:t>
                          </a:r>
                          <a:r>
                            <a:rPr kumimoji="0" lang="en-US" sz="1000" b="1" i="0" u="none" strike="noStrike" kern="0" cap="none" spc="0" normalizeH="0" baseline="0" noProof="0" dirty="0" err="1"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Verma</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 T. N. (2021) </a:t>
                          </a:r>
                          <a:r>
                            <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[18]</a:t>
                          </a:r>
                          <a:endParaRPr kumimoji="0" lang="en-US" sz="1000" b="1" i="0" u="none" strike="noStrike" kern="0" cap="none" spc="0" normalizeH="0" baseline="0" noProof="0" dirty="0" smtClean="0">
                            <a:ln>
                              <a:noFill/>
                            </a:ln>
                            <a:solidFill>
                              <a:srgbClr val="212121"/>
                            </a:solidFill>
                            <a:effectLst/>
                            <a:uLnTx/>
                            <a:uFillTx/>
                            <a:latin typeface="Times New Roman" panose="02020603050405020304" pitchFamily="18" charset="0"/>
                            <a:ea typeface="+mn-ea"/>
                            <a:cs typeface="Times New Roman" panose="02020603050405020304" pitchFamily="18" charset="0"/>
                            <a:sym typeface="Arial"/>
                          </a:endParaRPr>
                        </a:p>
                        <a:p>
                          <a:pPr algn="ctr"/>
                          <a:endParaRPr lang="en-US" sz="1000" b="1" dirty="0"/>
                        </a:p>
                      </a:txBody>
                      <a:tcPr/>
                    </a:tc>
                  </a:tr>
                  <a:tr h="1601690">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c>
                      <a:txBody>
                        <a:bodyPr/>
                        <a:lstStyle/>
                        <a:p>
                          <a:pPr algn="ctr"/>
                          <a:endParaRPr lang="en-US" sz="1000" b="1" dirty="0"/>
                        </a:p>
                      </a:txBody>
                      <a:tcPr anchor="ctr"/>
                    </a:tc>
                  </a:tr>
                  <a:tr h="874014">
                    <a:tc>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rPr>
                            <a:t>Placing the supply air valve 2.2 m above the floor provides good mixing of the cold and hot air, so that the required thermal comfort is achieved sooner than placing the supply air valve below the window</a:t>
                          </a:r>
                          <a:endPar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sym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sym typeface="Arial"/>
                            </a:rPr>
                            <a:t>Placing the heater under the window or air intake (near the cold area) resulted in an acceptable comfort level in the room</a:t>
                          </a:r>
                          <a:endParaRPr kumimoji="0" lang="en-US" sz="800" b="0"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sym typeface="Arial"/>
                            </a:rPr>
                            <a:t>At colder outdoor temperatures, good insulation of the walls is required and the surface area of the panel radiator must be increased</a:t>
                          </a:r>
                        </a:p>
                        <a:p>
                          <a:pPr algn="ctr"/>
                          <a:endParaRPr lang="en-US" sz="1000" dirty="0">
                            <a:latin typeface="Times New Roman" panose="02020603050405020304" pitchFamily="18" charset="0"/>
                            <a:cs typeface="Times New Roman" panose="02020603050405020304" pitchFamily="18" charset="0"/>
                          </a:endParaRPr>
                        </a:p>
                      </a:txBody>
                      <a:tcPr anchor="ctr"/>
                    </a:tc>
                    <a:tc>
                      <a:txBody>
                        <a:bodyPr/>
                        <a:lstStyle/>
                        <a:p>
                          <a:pPr algn="ctr"/>
                          <a:r>
                            <a:rPr lang="en-US" sz="800" b="0" dirty="0" smtClean="0">
                              <a:solidFill>
                                <a:schemeClr val="bg1"/>
                              </a:solidFill>
                              <a:latin typeface="Times New Roman" panose="02020603050405020304" pitchFamily="18" charset="0"/>
                              <a:cs typeface="Times New Roman" panose="02020603050405020304" pitchFamily="18" charset="0"/>
                            </a:rPr>
                            <a:t>The PMV and PPD -comfort parameters did not meet the recommended values for all given cases of heating systems with the</a:t>
                          </a:r>
                          <a:r>
                            <a:rPr lang="en-US" sz="800" b="0" baseline="0" dirty="0" smtClean="0">
                              <a:solidFill>
                                <a:schemeClr val="bg1"/>
                              </a:solidFill>
                              <a:latin typeface="Times New Roman" panose="02020603050405020304" pitchFamily="18" charset="0"/>
                              <a:cs typeface="Times New Roman" panose="02020603050405020304" pitchFamily="18" charset="0"/>
                            </a:rPr>
                            <a:t> </a:t>
                          </a:r>
                          <a:r>
                            <a:rPr lang="en-US" sz="800" b="0" dirty="0" smtClean="0">
                              <a:solidFill>
                                <a:schemeClr val="bg1"/>
                              </a:solidFill>
                              <a:latin typeface="Times New Roman" panose="02020603050405020304" pitchFamily="18" charset="0"/>
                              <a:cs typeface="Times New Roman" panose="02020603050405020304" pitchFamily="18" charset="0"/>
                            </a:rPr>
                            <a:t>given boundary conditions</a:t>
                          </a:r>
                          <a:endParaRPr lang="en-US" sz="800" b="0" dirty="0">
                            <a:solidFill>
                              <a:schemeClr val="bg1"/>
                            </a:solidFill>
                            <a:latin typeface="Times New Roman" panose="02020603050405020304" pitchFamily="18" charset="0"/>
                            <a:cs typeface="Times New Roman" panose="02020603050405020304" pitchFamily="18" charset="0"/>
                          </a:endParaRPr>
                        </a:p>
                      </a:txBody>
                      <a:tcPr anchor="ctr"/>
                    </a:tc>
                    <a:tc>
                      <a:txBody>
                        <a:bodyPr/>
                        <a:lstStyle/>
                        <a:p>
                          <a:endParaRPr lang="en-US"/>
                        </a:p>
                      </a:txBody>
                      <a:tcPr anchor="ctr">
                        <a:blipFill rotWithShape="0">
                          <a:blip r:embed="rId3"/>
                          <a:stretch>
                            <a:fillRect l="-400361" t="-245833" r="-1805" b="-1389"/>
                          </a:stretch>
                        </a:blipFill>
                      </a:tcPr>
                    </a:tc>
                  </a:tr>
                </a:tbl>
              </a:graphicData>
            </a:graphic>
          </p:graphicFrame>
        </mc:Fallback>
      </mc:AlternateContent>
      <p:sp>
        <p:nvSpPr>
          <p:cNvPr id="11" name="Rectangle 10"/>
          <p:cNvSpPr/>
          <p:nvPr/>
        </p:nvSpPr>
        <p:spPr>
          <a:xfrm>
            <a:off x="318506" y="1428725"/>
            <a:ext cx="5600607" cy="276999"/>
          </a:xfrm>
          <a:prstGeom prst="rect">
            <a:avLst/>
          </a:prstGeom>
        </p:spPr>
        <p:txBody>
          <a:bodyPr wrap="square">
            <a:spAutoFit/>
          </a:bodyPr>
          <a:lstStyle/>
          <a:p>
            <a:pPr>
              <a:spcAft>
                <a:spcPts val="1000"/>
              </a:spcAft>
            </a:pP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Table 1: </a:t>
            </a:r>
            <a:r>
              <a:rPr lang="en-US" sz="1200" b="1" i="1" dirty="0">
                <a:latin typeface="Times New Roman" panose="02020603050405020304" pitchFamily="18" charset="0"/>
                <a:ea typeface="Calibri" panose="020F0502020204030204" pitchFamily="34" charset="0"/>
                <a:cs typeface="Times New Roman" panose="02020603050405020304" pitchFamily="18" charset="0"/>
              </a:rPr>
              <a:t>Major findings on space heating in research studies </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9-18</a:t>
            </a:r>
            <a:r>
              <a:rPr lang="en-US" sz="1200" b="1"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p:cNvPicPr/>
          <p:nvPr/>
        </p:nvPicPr>
        <p:blipFill rotWithShape="1">
          <a:blip r:embed="rId4" cstate="print">
            <a:extLst>
              <a:ext uri="{28A0092B-C50C-407E-A947-70E740481C1C}">
                <a14:useLocalDpi xmlns:a14="http://schemas.microsoft.com/office/drawing/2010/main" val="0"/>
              </a:ext>
            </a:extLst>
          </a:blip>
          <a:srcRect l="27222" t="7056" r="27408" b="6865"/>
          <a:stretch/>
        </p:blipFill>
        <p:spPr bwMode="auto">
          <a:xfrm>
            <a:off x="540019" y="2379535"/>
            <a:ext cx="1376680" cy="1371600"/>
          </a:xfrm>
          <a:prstGeom prst="rect">
            <a:avLst/>
          </a:prstGeom>
          <a:ln>
            <a:noFill/>
          </a:ln>
          <a:extLst>
            <a:ext uri="{53640926-AAD7-44D8-BBD7-CCE9431645EC}">
              <a14:shadowObscured xmlns:a14="http://schemas.microsoft.com/office/drawing/2010/main"/>
            </a:ext>
          </a:extLst>
        </p:spPr>
      </p:pic>
      <p:pic>
        <p:nvPicPr>
          <p:cNvPr id="13" name="Picture 12"/>
          <p:cNvPicPr/>
          <p:nvPr/>
        </p:nvPicPr>
        <p:blipFill rotWithShape="1">
          <a:blip r:embed="rId5" cstate="print">
            <a:extLst>
              <a:ext uri="{28A0092B-C50C-407E-A947-70E740481C1C}">
                <a14:useLocalDpi xmlns:a14="http://schemas.microsoft.com/office/drawing/2010/main" val="0"/>
              </a:ext>
            </a:extLst>
          </a:blip>
          <a:srcRect l="27222" t="6999" r="26759" b="7437"/>
          <a:stretch/>
        </p:blipFill>
        <p:spPr bwMode="auto">
          <a:xfrm>
            <a:off x="2284157" y="2513816"/>
            <a:ext cx="1290955" cy="1129687"/>
          </a:xfrm>
          <a:prstGeom prst="rect">
            <a:avLst/>
          </a:prstGeom>
          <a:ln>
            <a:noFill/>
          </a:ln>
          <a:extLst>
            <a:ext uri="{53640926-AAD7-44D8-BBD7-CCE9431645EC}">
              <a14:shadowObscured xmlns:a14="http://schemas.microsoft.com/office/drawing/2010/main"/>
            </a:ext>
          </a:extLst>
        </p:spPr>
      </p:pic>
      <p:pic>
        <p:nvPicPr>
          <p:cNvPr id="14" name="Picture 13"/>
          <p:cNvPicPr/>
          <p:nvPr/>
        </p:nvPicPr>
        <p:blipFill rotWithShape="1">
          <a:blip r:embed="rId6" cstate="print">
            <a:extLst>
              <a:ext uri="{28A0092B-C50C-407E-A947-70E740481C1C}">
                <a14:useLocalDpi xmlns:a14="http://schemas.microsoft.com/office/drawing/2010/main" val="0"/>
              </a:ext>
            </a:extLst>
          </a:blip>
          <a:srcRect l="27037" t="6350" r="26944" b="6865"/>
          <a:stretch/>
        </p:blipFill>
        <p:spPr bwMode="auto">
          <a:xfrm>
            <a:off x="5642349" y="2463930"/>
            <a:ext cx="1262633" cy="1229457"/>
          </a:xfrm>
          <a:prstGeom prst="rect">
            <a:avLst/>
          </a:prstGeom>
          <a:ln>
            <a:noFill/>
          </a:ln>
          <a:extLst>
            <a:ext uri="{53640926-AAD7-44D8-BBD7-CCE9431645EC}">
              <a14:shadowObscured xmlns:a14="http://schemas.microsoft.com/office/drawing/2010/main"/>
            </a:ext>
          </a:extLst>
        </p:spPr>
      </p:pic>
      <p:pic>
        <p:nvPicPr>
          <p:cNvPr id="15" name="Picture 14"/>
          <p:cNvPicPr/>
          <p:nvPr/>
        </p:nvPicPr>
        <p:blipFill rotWithShape="1">
          <a:blip r:embed="rId7" cstate="print">
            <a:extLst>
              <a:ext uri="{28A0092B-C50C-407E-A947-70E740481C1C}">
                <a14:useLocalDpi xmlns:a14="http://schemas.microsoft.com/office/drawing/2010/main" val="0"/>
              </a:ext>
            </a:extLst>
          </a:blip>
          <a:srcRect l="26759" t="5619" r="26481" b="6585"/>
          <a:stretch/>
        </p:blipFill>
        <p:spPr bwMode="auto">
          <a:xfrm>
            <a:off x="7265316" y="2392858"/>
            <a:ext cx="1384935" cy="1371600"/>
          </a:xfrm>
          <a:prstGeom prst="rect">
            <a:avLst/>
          </a:prstGeom>
          <a:ln>
            <a:noFill/>
          </a:ln>
          <a:extLst>
            <a:ext uri="{53640926-AAD7-44D8-BBD7-CCE9431645EC}">
              <a14:shadowObscured xmlns:a14="http://schemas.microsoft.com/office/drawing/2010/main"/>
            </a:ext>
          </a:extLst>
        </p:spPr>
      </p:pic>
      <p:pic>
        <p:nvPicPr>
          <p:cNvPr id="16" name="Picture 15"/>
          <p:cNvPicPr/>
          <p:nvPr/>
        </p:nvPicPr>
        <p:blipFill rotWithShape="1">
          <a:blip r:embed="rId8" cstate="print">
            <a:extLst>
              <a:ext uri="{28A0092B-C50C-407E-A947-70E740481C1C}">
                <a14:useLocalDpi xmlns:a14="http://schemas.microsoft.com/office/drawing/2010/main" val="0"/>
              </a:ext>
            </a:extLst>
          </a:blip>
          <a:srcRect l="25464" t="5832" r="25370" b="5802"/>
          <a:stretch/>
        </p:blipFill>
        <p:spPr bwMode="auto">
          <a:xfrm>
            <a:off x="3942752" y="2418030"/>
            <a:ext cx="1339263" cy="12620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68447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z="1600" b="1" smtClean="0">
                <a:solidFill>
                  <a:schemeClr val="bg1"/>
                </a:solidFill>
                <a:latin typeface="Times New Roman" panose="02020603050405020304" pitchFamily="18" charset="0"/>
                <a:cs typeface="Times New Roman" panose="02020603050405020304" pitchFamily="18" charset="0"/>
              </a:rPr>
              <a:t>9</a:t>
            </a:fld>
            <a:endParaRPr lang="en" sz="1600" b="1" dirty="0">
              <a:solidFill>
                <a:schemeClr val="bg1"/>
              </a:solidFill>
              <a:latin typeface="Times New Roman" panose="02020603050405020304" pitchFamily="18" charset="0"/>
              <a:cs typeface="Times New Roman" panose="02020603050405020304" pitchFamily="18" charset="0"/>
            </a:endParaRPr>
          </a:p>
        </p:txBody>
      </p:sp>
      <p:sp>
        <p:nvSpPr>
          <p:cNvPr id="17" name="Title 1"/>
          <p:cNvSpPr>
            <a:spLocks noGrp="1"/>
          </p:cNvSpPr>
          <p:nvPr>
            <p:ph type="title"/>
          </p:nvPr>
        </p:nvSpPr>
        <p:spPr>
          <a:xfrm>
            <a:off x="311700" y="653175"/>
            <a:ext cx="8520600" cy="572700"/>
          </a:xfrm>
        </p:spPr>
        <p:txBody>
          <a:bodyPr/>
          <a:lstStyle/>
          <a:p>
            <a:r>
              <a:rPr lang="en-US" sz="2000" dirty="0" smtClean="0">
                <a:solidFill>
                  <a:schemeClr val="bg1"/>
                </a:solidFill>
                <a:latin typeface="Times New Roman" panose="02020603050405020304" pitchFamily="18" charset="0"/>
                <a:cs typeface="Times New Roman" panose="02020603050405020304" pitchFamily="18" charset="0"/>
              </a:rPr>
              <a:t>Introduction</a:t>
            </a: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18" name="Title 1"/>
          <p:cNvSpPr txBox="1">
            <a:spLocks/>
          </p:cNvSpPr>
          <p:nvPr/>
        </p:nvSpPr>
        <p:spPr>
          <a:xfrm>
            <a:off x="311700" y="9945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342900" indent="-342900">
              <a:buClrTx/>
              <a:buFont typeface="Courier New" panose="02070309020205020404" pitchFamily="49" charset="0"/>
              <a:buChar char="o"/>
            </a:pPr>
            <a:r>
              <a:rPr lang="en-US" sz="2000" dirty="0" smtClean="0">
                <a:solidFill>
                  <a:schemeClr val="bg1"/>
                </a:solidFill>
                <a:latin typeface="Times New Roman" panose="02020603050405020304" pitchFamily="18" charset="0"/>
                <a:cs typeface="Times New Roman" panose="02020603050405020304" pitchFamily="18" charset="0"/>
              </a:rPr>
              <a:t>Research Aims &amp; Objectives</a:t>
            </a:r>
            <a:endParaRPr lang="en-US" sz="2000" dirty="0">
              <a:solidFill>
                <a:schemeClr val="bg1"/>
              </a:solidFill>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3258288575"/>
              </p:ext>
            </p:extLst>
          </p:nvPr>
        </p:nvGraphicFramePr>
        <p:xfrm>
          <a:off x="311700" y="489130"/>
          <a:ext cx="8520600" cy="4370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6705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1060</TotalTime>
  <Words>1711</Words>
  <Application>Microsoft Office PowerPoint</Application>
  <PresentationFormat>On-screen Show (16:9)</PresentationFormat>
  <Paragraphs>273</Paragraphs>
  <Slides>22</Slides>
  <Notes>20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Calibri</vt:lpstr>
      <vt:lpstr>Cambria Math</vt:lpstr>
      <vt:lpstr>Courier New</vt:lpstr>
      <vt:lpstr>Times New Roman</vt:lpstr>
      <vt:lpstr>Wingdings</vt:lpstr>
      <vt:lpstr>NU blue theme</vt:lpstr>
      <vt:lpstr>Document</vt:lpstr>
      <vt:lpstr>MSc Thesis Title:</vt:lpstr>
      <vt:lpstr>Contents</vt:lpstr>
      <vt:lpstr>Introduction</vt:lpstr>
      <vt:lpstr>Introduction</vt:lpstr>
      <vt:lpstr>Literature Review</vt:lpstr>
      <vt:lpstr>Literature Review</vt:lpstr>
      <vt:lpstr>Literature Review</vt:lpstr>
      <vt:lpstr>Literature Review</vt:lpstr>
      <vt:lpstr>Introduction</vt:lpstr>
      <vt:lpstr>Methodology</vt:lpstr>
      <vt:lpstr>Methodology</vt:lpstr>
      <vt:lpstr>Methodology</vt:lpstr>
      <vt:lpstr>Model Configuration</vt:lpstr>
      <vt:lpstr>Model Configuration</vt:lpstr>
      <vt:lpstr>Model Configuration</vt:lpstr>
      <vt:lpstr>Results and Discussion</vt:lpstr>
      <vt:lpstr>Results and Discussion</vt:lpstr>
      <vt:lpstr>Results and Discussion</vt:lpstr>
      <vt:lpstr>Results and Discussion</vt:lpstr>
      <vt:lpstr>Conclusions</vt:lpstr>
      <vt:lpstr>References</vt:lpstr>
      <vt:lpstr>THANK YOU FOR YOUR ATTENTION!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MSc Thesis Title:</dc:title>
  <dc:creator>Ainur Abikenova</dc:creator>
  <cp:lastModifiedBy>Zhanar Rakhimbayeva</cp:lastModifiedBy>
  <cp:revision>43</cp:revision>
  <dcterms:modified xsi:type="dcterms:W3CDTF">2021-12-10T03:48:20Z</dcterms:modified>
</cp:coreProperties>
</file>