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25" r:id="rId2"/>
    <p:sldId id="262" r:id="rId3"/>
    <p:sldId id="298" r:id="rId4"/>
    <p:sldId id="258" r:id="rId5"/>
    <p:sldId id="339" r:id="rId6"/>
    <p:sldId id="338" r:id="rId7"/>
    <p:sldId id="327" r:id="rId8"/>
    <p:sldId id="337" r:id="rId9"/>
    <p:sldId id="316" r:id="rId10"/>
    <p:sldId id="317" r:id="rId11"/>
    <p:sldId id="333" r:id="rId12"/>
    <p:sldId id="292" r:id="rId13"/>
    <p:sldId id="294" r:id="rId14"/>
    <p:sldId id="297" r:id="rId15"/>
    <p:sldId id="282" r:id="rId16"/>
    <p:sldId id="300" r:id="rId17"/>
    <p:sldId id="347" r:id="rId18"/>
    <p:sldId id="321" r:id="rId19"/>
    <p:sldId id="332" r:id="rId20"/>
    <p:sldId id="275" r:id="rId21"/>
    <p:sldId id="278" r:id="rId22"/>
    <p:sldId id="270" r:id="rId23"/>
    <p:sldId id="303" r:id="rId24"/>
    <p:sldId id="344" r:id="rId25"/>
    <p:sldId id="345" r:id="rId26"/>
    <p:sldId id="281" r:id="rId27"/>
    <p:sldId id="280" r:id="rId28"/>
    <p:sldId id="307" r:id="rId29"/>
    <p:sldId id="284" r:id="rId30"/>
    <p:sldId id="308" r:id="rId31"/>
    <p:sldId id="342" r:id="rId32"/>
    <p:sldId id="346" r:id="rId3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60D"/>
    <a:srgbClr val="F8F200"/>
    <a:srgbClr val="FFFF66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5" autoAdjust="0"/>
    <p:restoredTop sz="94676" autoAdjust="0"/>
  </p:normalViewPr>
  <p:slideViewPr>
    <p:cSldViewPr>
      <p:cViewPr varScale="1">
        <p:scale>
          <a:sx n="116" d="100"/>
          <a:sy n="116" d="100"/>
        </p:scale>
        <p:origin x="-3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49372-147D-4C6A-ABE3-9D25A41779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218FB-55AB-4306-BEA4-D5C0FB4DC8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65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218FB-55AB-4306-BEA4-D5C0FB4DC8E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218FB-55AB-4306-BEA4-D5C0FB4DC8E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9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1.jpeg"/><Relationship Id="rId7" Type="http://schemas.openxmlformats.org/officeDocument/2006/relationships/image" Target="../media/image6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48.jpeg"/><Relationship Id="rId9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2.jpeg"/><Relationship Id="rId7" Type="http://schemas.openxmlformats.org/officeDocument/2006/relationships/image" Target="../media/image75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72.jpeg"/><Relationship Id="rId4" Type="http://schemas.openxmlformats.org/officeDocument/2006/relationships/image" Target="../media/image78.jpeg"/><Relationship Id="rId9" Type="http://schemas.openxmlformats.org/officeDocument/2006/relationships/image" Target="../media/image8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83.jpeg"/><Relationship Id="rId7" Type="http://schemas.openxmlformats.org/officeDocument/2006/relationships/image" Target="../media/image72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89.png"/><Relationship Id="rId5" Type="http://schemas.openxmlformats.org/officeDocument/2006/relationships/image" Target="../media/image85.png"/><Relationship Id="rId10" Type="http://schemas.openxmlformats.org/officeDocument/2006/relationships/image" Target="../media/image88.png"/><Relationship Id="rId4" Type="http://schemas.openxmlformats.org/officeDocument/2006/relationships/image" Target="../media/image84.png"/><Relationship Id="rId9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лист с лого.jpg"/>
          <p:cNvPicPr>
            <a:picLocks noChangeAspect="1"/>
          </p:cNvPicPr>
          <p:nvPr/>
        </p:nvPicPr>
        <p:blipFill>
          <a:blip r:embed="rId2" cstate="print"/>
          <a:srcRect l="3040" t="1399" r="-1" b="81286"/>
          <a:stretch>
            <a:fillRect/>
          </a:stretch>
        </p:blipFill>
        <p:spPr>
          <a:xfrm>
            <a:off x="1547664" y="51470"/>
            <a:ext cx="6048672" cy="803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8926" y="3071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Ksenia\Desktop\2.jpg"/>
          <p:cNvPicPr>
            <a:picLocks noChangeAspect="1" noChangeArrowheads="1"/>
          </p:cNvPicPr>
          <p:nvPr/>
        </p:nvPicPr>
        <p:blipFill>
          <a:blip r:embed="rId3" cstate="print"/>
          <a:srcRect t="10422" b="6999"/>
          <a:stretch>
            <a:fillRect/>
          </a:stretch>
        </p:blipFill>
        <p:spPr bwMode="auto">
          <a:xfrm>
            <a:off x="0" y="771550"/>
            <a:ext cx="9144000" cy="4248472"/>
          </a:xfrm>
          <a:prstGeom prst="rect">
            <a:avLst/>
          </a:prstGeom>
          <a:noFill/>
        </p:spPr>
      </p:pic>
      <p:pic>
        <p:nvPicPr>
          <p:cNvPr id="1027" name="Picture 3" descr="C:\Users\Ksenia\Desktop\1.jpg"/>
          <p:cNvPicPr>
            <a:picLocks noChangeAspect="1" noChangeArrowheads="1"/>
          </p:cNvPicPr>
          <p:nvPr/>
        </p:nvPicPr>
        <p:blipFill>
          <a:blip r:embed="rId4" cstate="print"/>
          <a:srcRect t="10512" b="6991"/>
          <a:stretch>
            <a:fillRect/>
          </a:stretch>
        </p:blipFill>
        <p:spPr bwMode="auto">
          <a:xfrm>
            <a:off x="0" y="771550"/>
            <a:ext cx="9144000" cy="4248472"/>
          </a:xfrm>
          <a:prstGeom prst="rect">
            <a:avLst/>
          </a:prstGeom>
          <a:noFill/>
        </p:spPr>
      </p:pic>
      <p:pic>
        <p:nvPicPr>
          <p:cNvPr id="2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958" y="99542"/>
            <a:ext cx="1017217" cy="35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-1288588" y="2217251"/>
            <a:ext cx="4786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2000"/>
            <a:r>
              <a:rPr lang="en-U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Open </a:t>
            </a:r>
            <a:r>
              <a:rPr 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space</a:t>
            </a:r>
            <a:endParaRPr lang="ru-RU" sz="4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3977" y="2203975"/>
            <a:ext cx="5143501" cy="735547"/>
          </a:xfrm>
          <a:prstGeom prst="rect">
            <a:avLst/>
          </a:prstGeom>
        </p:spPr>
      </p:pic>
      <p:pic>
        <p:nvPicPr>
          <p:cNvPr id="2051" name="Picture 3" descr="C:\Users\Ksenia\Desktop\вид с площадки итог1чувак большой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"/>
            <a:ext cx="7668343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елен.jpg"/>
          <p:cNvPicPr>
            <a:picLocks noChangeAspect="1"/>
          </p:cNvPicPr>
          <p:nvPr/>
        </p:nvPicPr>
        <p:blipFill>
          <a:blip r:embed="rId2" cstate="print"/>
          <a:srcRect l="17959" t="23611" r="17959" b="27778"/>
          <a:stretch>
            <a:fillRect/>
          </a:stretch>
        </p:blipFill>
        <p:spPr>
          <a:xfrm>
            <a:off x="0" y="500047"/>
            <a:ext cx="9144000" cy="39029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95528" y="3643320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ECOLOGY</a:t>
            </a:r>
            <a:endParaRPr lang="ru-RU" sz="5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сп ресурсов.jpg"/>
          <p:cNvPicPr>
            <a:picLocks noChangeAspect="1"/>
          </p:cNvPicPr>
          <p:nvPr/>
        </p:nvPicPr>
        <p:blipFill>
          <a:blip r:embed="rId2" cstate="print"/>
          <a:srcRect l="12727" t="15434" b="17584"/>
          <a:stretch>
            <a:fillRect/>
          </a:stretch>
        </p:blipFill>
        <p:spPr>
          <a:xfrm>
            <a:off x="883787" y="714362"/>
            <a:ext cx="8117369" cy="4214824"/>
          </a:xfrm>
          <a:prstGeom prst="rect">
            <a:avLst/>
          </a:prstGeom>
        </p:spPr>
      </p:pic>
      <p:pic>
        <p:nvPicPr>
          <p:cNvPr id="3" name="Picture 3" descr="F:\зелены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07" y="144573"/>
            <a:ext cx="9149908" cy="59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" y="0"/>
            <a:ext cx="9144000" cy="7349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16016" y="201025"/>
            <a:ext cx="4427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technology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" y="0"/>
            <a:ext cx="9144000" cy="7349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5976" y="214296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Rainwater-harvesting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водосток.jpg"/>
          <p:cNvPicPr>
            <a:picLocks noChangeAspect="1"/>
          </p:cNvPicPr>
          <p:nvPr/>
        </p:nvPicPr>
        <p:blipFill>
          <a:blip r:embed="rId3" cstate="print"/>
          <a:srcRect l="3678" t="12500" r="41163" b="12228"/>
          <a:stretch>
            <a:fillRect/>
          </a:stretch>
        </p:blipFill>
        <p:spPr>
          <a:xfrm>
            <a:off x="-1" y="732735"/>
            <a:ext cx="4357687" cy="420400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7031" t="19163" r="8593" b="22100"/>
          <a:stretch>
            <a:fillRect/>
          </a:stretch>
        </p:blipFill>
        <p:spPr bwMode="auto">
          <a:xfrm>
            <a:off x="3714744" y="2143138"/>
            <a:ext cx="5429256" cy="271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2643174" y="2571750"/>
            <a:ext cx="2143140" cy="457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l="58520" t="32230" r="18153" b="41758"/>
          <a:stretch>
            <a:fillRect/>
          </a:stretch>
        </p:blipFill>
        <p:spPr bwMode="auto">
          <a:xfrm>
            <a:off x="4286249" y="1549449"/>
            <a:ext cx="2000263" cy="137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821449" y="1885888"/>
            <a:ext cx="21082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Drainage system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1934" y="1000114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Round funnel roof drain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,bx fvf ,je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" t="15621" r="5468" b="13295"/>
          <a:stretch>
            <a:fillRect/>
          </a:stretch>
        </p:blipFill>
        <p:spPr bwMode="auto">
          <a:xfrm>
            <a:off x="0" y="714362"/>
            <a:ext cx="8429652" cy="442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зелены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07" y="144573"/>
            <a:ext cx="9149908" cy="59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" y="0"/>
            <a:ext cx="9144000" cy="7349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36026" y="285734"/>
            <a:ext cx="2707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2.png"/>
          <p:cNvPicPr>
            <a:picLocks noChangeAspect="1"/>
          </p:cNvPicPr>
          <p:nvPr/>
        </p:nvPicPr>
        <p:blipFill>
          <a:blip r:embed="rId5" cstate="print"/>
          <a:srcRect l="82486" t="32861" r="4836"/>
          <a:stretch>
            <a:fillRect/>
          </a:stretch>
        </p:blipFill>
        <p:spPr>
          <a:xfrm>
            <a:off x="4214810" y="2643188"/>
            <a:ext cx="785818" cy="76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зелены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07" y="144573"/>
            <a:ext cx="9149908" cy="59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7036" t="54798" r="6175" b="11736"/>
          <a:stretch>
            <a:fillRect/>
          </a:stretch>
        </p:blipFill>
        <p:spPr bwMode="auto">
          <a:xfrm>
            <a:off x="4929190" y="2786064"/>
            <a:ext cx="3357586" cy="215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хема озеленения.jpg"/>
          <p:cNvPicPr>
            <a:picLocks noChangeAspect="1"/>
          </p:cNvPicPr>
          <p:nvPr/>
        </p:nvPicPr>
        <p:blipFill>
          <a:blip r:embed="rId4" cstate="print"/>
          <a:srcRect l="6873" t="12500" r="45014" b="12500"/>
          <a:stretch>
            <a:fillRect/>
          </a:stretch>
        </p:blipFill>
        <p:spPr>
          <a:xfrm>
            <a:off x="285720" y="714362"/>
            <a:ext cx="3824578" cy="4214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" y="0"/>
            <a:ext cx="9144000" cy="7349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372200" y="214296"/>
            <a:ext cx="277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Vegetation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18573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at selection of plants it is necessary to be guided by three criteria: ecology, a biocenosis and decorative effect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дура.jpg"/>
          <p:cNvPicPr>
            <a:picLocks noChangeAspect="1"/>
          </p:cNvPicPr>
          <p:nvPr/>
        </p:nvPicPr>
        <p:blipFill>
          <a:blip r:embed="rId2" cstate="print"/>
          <a:srcRect t="1695"/>
          <a:stretch>
            <a:fillRect/>
          </a:stretch>
        </p:blipFill>
        <p:spPr>
          <a:xfrm>
            <a:off x="4045067" y="857238"/>
            <a:ext cx="4956089" cy="41434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" y="0"/>
            <a:ext cx="9144000" cy="7349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214296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year-round conservatory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 descr="колонна размеры.jpg"/>
          <p:cNvPicPr>
            <a:picLocks noChangeAspect="1"/>
          </p:cNvPicPr>
          <p:nvPr/>
        </p:nvPicPr>
        <p:blipFill>
          <a:blip r:embed="rId4" cstate="print"/>
          <a:srcRect l="2946" t="15278" r="69638" b="11111"/>
          <a:stretch>
            <a:fillRect/>
          </a:stretch>
        </p:blipFill>
        <p:spPr>
          <a:xfrm>
            <a:off x="0" y="1000132"/>
            <a:ext cx="1994676" cy="3786196"/>
          </a:xfrm>
          <a:prstGeom prst="rect">
            <a:avLst/>
          </a:prstGeom>
        </p:spPr>
      </p:pic>
      <p:pic>
        <p:nvPicPr>
          <p:cNvPr id="18" name="Рисунок 17" descr="полив1.jpg"/>
          <p:cNvPicPr>
            <a:picLocks noChangeAspect="1"/>
          </p:cNvPicPr>
          <p:nvPr/>
        </p:nvPicPr>
        <p:blipFill>
          <a:blip r:embed="rId5" cstate="print"/>
          <a:srcRect l="37235" t="12500" r="39199" b="37500"/>
          <a:stretch>
            <a:fillRect/>
          </a:stretch>
        </p:blipFill>
        <p:spPr>
          <a:xfrm>
            <a:off x="2285984" y="1928808"/>
            <a:ext cx="1928826" cy="2827754"/>
          </a:xfrm>
          <a:prstGeom prst="rect">
            <a:avLst/>
          </a:prstGeom>
        </p:spPr>
      </p:pic>
      <p:pic>
        <p:nvPicPr>
          <p:cNvPr id="25" name="Рисунок 24" descr="раст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527330">
            <a:off x="6008648" y="2213561"/>
            <a:ext cx="1537936" cy="2515793"/>
          </a:xfrm>
          <a:prstGeom prst="rect">
            <a:avLst/>
          </a:prstGeom>
        </p:spPr>
      </p:pic>
      <p:pic>
        <p:nvPicPr>
          <p:cNvPr id="29" name="Рисунок 28" descr="плюс.jpg"/>
          <p:cNvPicPr>
            <a:picLocks noChangeAspect="1"/>
          </p:cNvPicPr>
          <p:nvPr/>
        </p:nvPicPr>
        <p:blipFill>
          <a:blip r:embed="rId7" cstate="print"/>
          <a:srcRect l="63746" t="30555" r="23489" b="50000"/>
          <a:stretch>
            <a:fillRect/>
          </a:stretch>
        </p:blipFill>
        <p:spPr>
          <a:xfrm>
            <a:off x="2571736" y="3758720"/>
            <a:ext cx="290855" cy="313228"/>
          </a:xfrm>
          <a:prstGeom prst="rect">
            <a:avLst/>
          </a:prstGeom>
        </p:spPr>
      </p:pic>
      <p:pic>
        <p:nvPicPr>
          <p:cNvPr id="28" name="Рисунок 27" descr="раст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800000">
            <a:off x="1357290" y="2500312"/>
            <a:ext cx="1714512" cy="2286016"/>
          </a:xfrm>
          <a:prstGeom prst="rect">
            <a:avLst/>
          </a:prstGeom>
        </p:spPr>
      </p:pic>
      <p:pic>
        <p:nvPicPr>
          <p:cNvPr id="30" name="Рисунок 29" descr="равно.jpg"/>
          <p:cNvPicPr>
            <a:picLocks noChangeAspect="1"/>
          </p:cNvPicPr>
          <p:nvPr/>
        </p:nvPicPr>
        <p:blipFill>
          <a:blip r:embed="rId9" cstate="print"/>
          <a:srcRect l="62765" t="38889" r="22507" b="55555"/>
          <a:stretch>
            <a:fillRect/>
          </a:stretch>
        </p:blipFill>
        <p:spPr>
          <a:xfrm>
            <a:off x="3643306" y="3857634"/>
            <a:ext cx="428627" cy="1143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2326361" y="1285866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system of vertical </a:t>
            </a: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watering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8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4264" y="2204263"/>
            <a:ext cx="5143501" cy="73497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16200000">
            <a:off x="-1977697" y="1620458"/>
            <a:ext cx="6215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Conservatory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7-8</a:t>
            </a:r>
            <a:r>
              <a:rPr lang="en-US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Рисунок 9" descr="53.jpg"/>
          <p:cNvPicPr>
            <a:picLocks noChangeAspect="1"/>
          </p:cNvPicPr>
          <p:nvPr/>
        </p:nvPicPr>
        <p:blipFill>
          <a:blip r:embed="rId3" cstate="print"/>
          <a:srcRect t="6557" r="19229"/>
          <a:stretch>
            <a:fillRect/>
          </a:stretch>
        </p:blipFill>
        <p:spPr>
          <a:xfrm>
            <a:off x="1500164" y="0"/>
            <a:ext cx="7643835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6200000">
            <a:off x="-1727664" y="1870490"/>
            <a:ext cx="57150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Facing materials</a:t>
            </a:r>
            <a:endParaRPr lang="ru-RU" sz="4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4264" y="2204263"/>
            <a:ext cx="5143501" cy="734971"/>
          </a:xfrm>
          <a:prstGeom prst="rect">
            <a:avLst/>
          </a:prstGeom>
        </p:spPr>
      </p:pic>
      <p:pic>
        <p:nvPicPr>
          <p:cNvPr id="4" name="Picture 2" descr="C:\Users\Ksenia\Desktop\колонны итог больше людей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0"/>
            <a:ext cx="7668344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18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ж.jpg"/>
          <p:cNvPicPr>
            <a:picLocks noChangeAspect="1"/>
          </p:cNvPicPr>
          <p:nvPr/>
        </p:nvPicPr>
        <p:blipFill>
          <a:blip r:embed="rId2" cstate="print"/>
          <a:srcRect l="18740" t="25000" r="17959" b="27778"/>
          <a:stretch>
            <a:fillRect/>
          </a:stretch>
        </p:blipFill>
        <p:spPr>
          <a:xfrm>
            <a:off x="0" y="428609"/>
            <a:ext cx="9144000" cy="39511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9" y="3714758"/>
            <a:ext cx="69387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ENERGY EFFICIENCY</a:t>
            </a:r>
            <a:endParaRPr lang="ru-RU" sz="4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язь.jpg"/>
          <p:cNvPicPr>
            <a:picLocks noChangeAspect="1"/>
          </p:cNvPicPr>
          <p:nvPr/>
        </p:nvPicPr>
        <p:blipFill>
          <a:blip r:embed="rId2" cstate="print"/>
          <a:srcRect b="86837"/>
          <a:stretch>
            <a:fillRect/>
          </a:stretch>
        </p:blipFill>
        <p:spPr>
          <a:xfrm>
            <a:off x="0" y="0"/>
            <a:ext cx="9144000" cy="785800"/>
          </a:xfrm>
          <a:prstGeom prst="rect">
            <a:avLst/>
          </a:prstGeom>
        </p:spPr>
      </p:pic>
      <p:pic>
        <p:nvPicPr>
          <p:cNvPr id="5" name="Рисунок 4" descr="4df647a290ff7a4a594d71cb11cb4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075002"/>
            <a:ext cx="2571767" cy="3854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8926" y="1214428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My dream is to build a city under </a:t>
            </a:r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 dome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Maybe at EXPO we can create such kind of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dwelling.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Nursultan Nazarbayev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27908" y="214296"/>
            <a:ext cx="7492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Ventilation system with heat recovery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рекуперация1.jpg"/>
          <p:cNvPicPr>
            <a:picLocks noChangeAspect="1"/>
          </p:cNvPicPr>
          <p:nvPr/>
        </p:nvPicPr>
        <p:blipFill>
          <a:blip r:embed="rId3" cstate="print"/>
          <a:srcRect l="5925" t="21455" r="11973" b="13889"/>
          <a:stretch>
            <a:fillRect/>
          </a:stretch>
        </p:blipFill>
        <p:spPr>
          <a:xfrm>
            <a:off x="928662" y="1142990"/>
            <a:ext cx="6500857" cy="3675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3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84328" y="285734"/>
            <a:ext cx="246413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walls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стены с надпи.jpg"/>
          <p:cNvPicPr>
            <a:picLocks noChangeAspect="1"/>
          </p:cNvPicPr>
          <p:nvPr/>
        </p:nvPicPr>
        <p:blipFill>
          <a:blip r:embed="rId3" cstate="print"/>
          <a:srcRect t="4166" b="18055"/>
          <a:stretch>
            <a:fillRect/>
          </a:stretch>
        </p:blipFill>
        <p:spPr>
          <a:xfrm>
            <a:off x="559846" y="1142990"/>
            <a:ext cx="8084120" cy="400052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85852" y="7858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North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5008" y="7858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South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желты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35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8464" y="214296"/>
            <a:ext cx="3667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envelope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пассивный дом1.jpg"/>
          <p:cNvPicPr>
            <a:picLocks noChangeAspect="1"/>
          </p:cNvPicPr>
          <p:nvPr/>
        </p:nvPicPr>
        <p:blipFill>
          <a:blip r:embed="rId5" cstate="print"/>
          <a:srcRect t="13889" b="8333"/>
          <a:stretch>
            <a:fillRect/>
          </a:stretch>
        </p:blipFill>
        <p:spPr>
          <a:xfrm>
            <a:off x="436509" y="748424"/>
            <a:ext cx="7993143" cy="4395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4009" y="285734"/>
            <a:ext cx="4078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of the dome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F:\Новая папка\4q1pp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857634"/>
            <a:ext cx="522035" cy="5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sage.jpg"/>
          <p:cNvPicPr>
            <a:picLocks noChangeAspect="1"/>
          </p:cNvPicPr>
          <p:nvPr/>
        </p:nvPicPr>
        <p:blipFill>
          <a:blip r:embed="rId4" cstate="print"/>
          <a:srcRect l="14624" t="19444" r="21056" b="43651"/>
          <a:stretch>
            <a:fillRect/>
          </a:stretch>
        </p:blipFill>
        <p:spPr>
          <a:xfrm>
            <a:off x="2214546" y="1785932"/>
            <a:ext cx="2312135" cy="307183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714644" y="1285866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Principle of work glass smart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вент.jpg"/>
          <p:cNvPicPr>
            <a:picLocks noChangeAspect="1"/>
          </p:cNvPicPr>
          <p:nvPr/>
        </p:nvPicPr>
        <p:blipFill>
          <a:blip r:embed="rId5" cstate="print"/>
          <a:srcRect r="7145" b="810"/>
          <a:stretch>
            <a:fillRect/>
          </a:stretch>
        </p:blipFill>
        <p:spPr>
          <a:xfrm>
            <a:off x="6357983" y="776475"/>
            <a:ext cx="2786017" cy="4367025"/>
          </a:xfrm>
          <a:prstGeom prst="rect">
            <a:avLst/>
          </a:prstGeom>
        </p:spPr>
      </p:pic>
      <p:pic>
        <p:nvPicPr>
          <p:cNvPr id="3075" name="Picture 3" descr="F:\Новая папка\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56" y="1857370"/>
            <a:ext cx="495300" cy="42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98005" y="464345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ventilation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 descr="sage.jpg"/>
          <p:cNvPicPr>
            <a:picLocks noChangeAspect="1"/>
          </p:cNvPicPr>
          <p:nvPr/>
        </p:nvPicPr>
        <p:blipFill>
          <a:blip r:embed="rId4" cstate="print"/>
          <a:srcRect l="14624" t="59127" r="24119"/>
          <a:stretch>
            <a:fillRect/>
          </a:stretch>
        </p:blipFill>
        <p:spPr>
          <a:xfrm>
            <a:off x="4286248" y="1722006"/>
            <a:ext cx="2214578" cy="3421494"/>
          </a:xfrm>
          <a:prstGeom prst="rect">
            <a:avLst/>
          </a:prstGeom>
        </p:spPr>
      </p:pic>
      <p:pic>
        <p:nvPicPr>
          <p:cNvPr id="13" name="Рисунок 12" descr="BNJU.jpg"/>
          <p:cNvPicPr>
            <a:picLocks noChangeAspect="1"/>
          </p:cNvPicPr>
          <p:nvPr/>
        </p:nvPicPr>
        <p:blipFill>
          <a:blip r:embed="rId7" cstate="print"/>
          <a:srcRect l="3072" t="22222" r="66209" b="20833"/>
          <a:stretch>
            <a:fillRect/>
          </a:stretch>
        </p:blipFill>
        <p:spPr>
          <a:xfrm>
            <a:off x="0" y="1357304"/>
            <a:ext cx="2143108" cy="32861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273724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heat loss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17" descr="Снимок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24270" y="815084"/>
            <a:ext cx="886542" cy="5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1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дл.jpg"/>
          <p:cNvPicPr>
            <a:picLocks noChangeAspect="1"/>
          </p:cNvPicPr>
          <p:nvPr/>
        </p:nvPicPr>
        <p:blipFill>
          <a:blip r:embed="rId2" cstate="print"/>
          <a:srcRect l="26562" t="31169" r="26562" b="21029"/>
          <a:stretch>
            <a:fillRect/>
          </a:stretch>
        </p:blipFill>
        <p:spPr>
          <a:xfrm>
            <a:off x="2428860" y="1643056"/>
            <a:ext cx="5214974" cy="2868236"/>
          </a:xfrm>
          <a:prstGeom prst="rect">
            <a:avLst/>
          </a:prstGeom>
        </p:spPr>
      </p:pic>
      <p:pic>
        <p:nvPicPr>
          <p:cNvPr id="7170" name="Picture 2" descr="F:\желты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35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574452" y="285734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house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629" y="4483063"/>
            <a:ext cx="2209800" cy="446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56" y="2786064"/>
            <a:ext cx="1883396" cy="865807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438974">
            <a:off x="2109505" y="3061816"/>
            <a:ext cx="489204" cy="9086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9400467">
            <a:off x="7219033" y="2699409"/>
            <a:ext cx="489204" cy="9086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4412078" y="4098779"/>
            <a:ext cx="366903" cy="12115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4722" y="186009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Recovery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system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0364" y="128586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Orientation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357188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Smart dome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857356" y="785800"/>
            <a:ext cx="936104" cy="912104"/>
          </a:xfrm>
          <a:prstGeom prst="rect">
            <a:avLst/>
          </a:prstGeom>
        </p:spPr>
      </p:pic>
      <p:sp>
        <p:nvSpPr>
          <p:cNvPr id="16" name="Стрелка вправо 15"/>
          <p:cNvSpPr/>
          <p:nvPr/>
        </p:nvSpPr>
        <p:spPr>
          <a:xfrm rot="2399128">
            <a:off x="2760629" y="1622988"/>
            <a:ext cx="366903" cy="12115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429" y="928676"/>
            <a:ext cx="1157587" cy="876959"/>
          </a:xfrm>
          <a:prstGeom prst="rect">
            <a:avLst/>
          </a:prstGeom>
        </p:spPr>
      </p:pic>
      <p:sp>
        <p:nvSpPr>
          <p:cNvPr id="15" name="Стрелка вправо 14"/>
          <p:cNvSpPr/>
          <p:nvPr/>
        </p:nvSpPr>
        <p:spPr>
          <a:xfrm rot="7344757">
            <a:off x="5730432" y="1982736"/>
            <a:ext cx="366903" cy="12115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20" y="1928808"/>
            <a:ext cx="1584176" cy="1188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58082" y="313111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Compact shape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.jpg"/>
          <p:cNvPicPr>
            <a:picLocks noChangeAspect="1"/>
          </p:cNvPicPr>
          <p:nvPr/>
        </p:nvPicPr>
        <p:blipFill>
          <a:blip r:embed="rId2" cstate="print"/>
          <a:srcRect l="20303" t="25000" r="18567" b="29166"/>
          <a:stretch>
            <a:fillRect/>
          </a:stretch>
        </p:blipFill>
        <p:spPr>
          <a:xfrm>
            <a:off x="0" y="500048"/>
            <a:ext cx="9144000" cy="38576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9" y="3648684"/>
            <a:ext cx="5328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ERGONOMICS</a:t>
            </a:r>
            <a:endParaRPr lang="ru-RU" sz="5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" y="0"/>
            <a:ext cx="9144000" cy="7318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74644" y="201025"/>
            <a:ext cx="30298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plan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транспортная1.jpg"/>
          <p:cNvPicPr>
            <a:picLocks noChangeAspect="1"/>
          </p:cNvPicPr>
          <p:nvPr/>
        </p:nvPicPr>
        <p:blipFill>
          <a:blip r:embed="rId3" cstate="print"/>
          <a:srcRect l="8374" t="12500" r="41163" b="12500"/>
          <a:stretch>
            <a:fillRect/>
          </a:stretch>
        </p:blipFill>
        <p:spPr>
          <a:xfrm>
            <a:off x="285720" y="725778"/>
            <a:ext cx="4000528" cy="420342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53024" t="61950" b="8636"/>
          <a:stretch>
            <a:fillRect/>
          </a:stretch>
        </p:blipFill>
        <p:spPr bwMode="auto">
          <a:xfrm>
            <a:off x="4286248" y="3500444"/>
            <a:ext cx="421484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транспортная1.jpg"/>
          <p:cNvPicPr>
            <a:picLocks noChangeAspect="1"/>
          </p:cNvPicPr>
          <p:nvPr/>
        </p:nvPicPr>
        <p:blipFill>
          <a:blip r:embed="rId5" cstate="print"/>
          <a:srcRect l="59819" t="15277" r="6797" b="55556"/>
          <a:stretch>
            <a:fillRect/>
          </a:stretch>
        </p:blipFill>
        <p:spPr>
          <a:xfrm>
            <a:off x="6000760" y="1000114"/>
            <a:ext cx="3143240" cy="1941413"/>
          </a:xfrm>
          <a:prstGeom prst="rect">
            <a:avLst/>
          </a:prstGeom>
        </p:spPr>
      </p:pic>
      <p:pic>
        <p:nvPicPr>
          <p:cNvPr id="15" name="Рисунок 14" descr="ан.jpg"/>
          <p:cNvPicPr>
            <a:picLocks noChangeAspect="1"/>
          </p:cNvPicPr>
          <p:nvPr/>
        </p:nvPicPr>
        <p:blipFill>
          <a:blip r:embed="rId6" cstate="print"/>
          <a:srcRect l="46094" t="45654" r="39062" b="22478"/>
          <a:stretch>
            <a:fillRect/>
          </a:stretch>
        </p:blipFill>
        <p:spPr>
          <a:xfrm>
            <a:off x="3857620" y="1481380"/>
            <a:ext cx="1928826" cy="2233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хуйня муйня\презентейшен\1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t="18890" r="45219" b="5976"/>
          <a:stretch/>
        </p:blipFill>
        <p:spPr bwMode="auto">
          <a:xfrm>
            <a:off x="-32" y="857238"/>
            <a:ext cx="3414446" cy="378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3" y="357504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Профиль дорог</a:t>
            </a:r>
          </a:p>
        </p:txBody>
      </p:sp>
      <p:pic>
        <p:nvPicPr>
          <p:cNvPr id="3" name="Picture 2" descr="F:\орандж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" y="0"/>
            <a:ext cx="9144000" cy="7318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516216" y="208648"/>
            <a:ext cx="2199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plan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трансп с разверт дорог.jpg"/>
          <p:cNvPicPr>
            <a:picLocks noChangeAspect="1"/>
          </p:cNvPicPr>
          <p:nvPr/>
        </p:nvPicPr>
        <p:blipFill>
          <a:blip r:embed="rId5" cstate="print"/>
          <a:srcRect l="4300" t="12500" r="46978" b="12500"/>
          <a:stretch>
            <a:fillRect/>
          </a:stretch>
        </p:blipFill>
        <p:spPr>
          <a:xfrm>
            <a:off x="3017745" y="857238"/>
            <a:ext cx="3483081" cy="3790492"/>
          </a:xfrm>
          <a:prstGeom prst="rect">
            <a:avLst/>
          </a:prstGeom>
        </p:spPr>
      </p:pic>
      <p:pic>
        <p:nvPicPr>
          <p:cNvPr id="13" name="Рисунок 12" descr="трансп с разверт дорог.jpg"/>
          <p:cNvPicPr>
            <a:picLocks noChangeAspect="1"/>
          </p:cNvPicPr>
          <p:nvPr/>
        </p:nvPicPr>
        <p:blipFill>
          <a:blip r:embed="rId6" cstate="print"/>
          <a:srcRect l="58837" t="50946" r="3171" b="5555"/>
          <a:stretch>
            <a:fillRect/>
          </a:stretch>
        </p:blipFill>
        <p:spPr>
          <a:xfrm>
            <a:off x="6792134" y="926596"/>
            <a:ext cx="2209022" cy="1788030"/>
          </a:xfrm>
          <a:prstGeom prst="rect">
            <a:avLst/>
          </a:prstGeom>
        </p:spPr>
      </p:pic>
      <p:pic>
        <p:nvPicPr>
          <p:cNvPr id="14" name="Рисунок 13" descr="трансп с разверт дорог.jpg"/>
          <p:cNvPicPr>
            <a:picLocks noChangeAspect="1"/>
          </p:cNvPicPr>
          <p:nvPr/>
        </p:nvPicPr>
        <p:blipFill>
          <a:blip r:embed="rId7" cstate="print"/>
          <a:srcRect l="58837" t="8333" r="3903" b="48168"/>
          <a:stretch>
            <a:fillRect/>
          </a:stretch>
        </p:blipFill>
        <p:spPr>
          <a:xfrm>
            <a:off x="6715140" y="2971096"/>
            <a:ext cx="2286016" cy="188667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9648" t="40973" r="15928" b="54923"/>
          <a:stretch/>
        </p:blipFill>
        <p:spPr bwMode="auto">
          <a:xfrm>
            <a:off x="928662" y="4714890"/>
            <a:ext cx="140392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70382" t="47983" r="15928" b="47914"/>
          <a:stretch/>
        </p:blipFill>
        <p:spPr bwMode="auto">
          <a:xfrm>
            <a:off x="2786050" y="4714890"/>
            <a:ext cx="133248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104668" y="845096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Parking plan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0107" t="40973" r="31086" b="53897"/>
          <a:stretch/>
        </p:blipFill>
        <p:spPr bwMode="auto">
          <a:xfrm>
            <a:off x="428596" y="4643452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0841" t="47364" r="34022" b="48533"/>
          <a:stretch/>
        </p:blipFill>
        <p:spPr bwMode="auto">
          <a:xfrm>
            <a:off x="2214546" y="4643452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20497" r="41506" b="5414"/>
          <a:stretch/>
        </p:blipFill>
        <p:spPr bwMode="auto">
          <a:xfrm>
            <a:off x="-32" y="857238"/>
            <a:ext cx="3714776" cy="376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F:\хуйня муйня\презентейшен\afqk c ltnmv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2" t="19503" r="40064" b="4254"/>
          <a:stretch/>
        </p:blipFill>
        <p:spPr bwMode="auto">
          <a:xfrm>
            <a:off x="3500430" y="714362"/>
            <a:ext cx="3929090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орандж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" y="0"/>
            <a:ext cx="9144000" cy="7318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214296"/>
            <a:ext cx="46378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 – public needs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5" t="38503" r="34443" b="58265"/>
          <a:stretch/>
        </p:blipFill>
        <p:spPr bwMode="auto">
          <a:xfrm>
            <a:off x="213908" y="4643452"/>
            <a:ext cx="707486" cy="2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5" t="59357" r="34443" b="35057"/>
          <a:stretch/>
        </p:blipFill>
        <p:spPr bwMode="auto">
          <a:xfrm>
            <a:off x="5357444" y="4572014"/>
            <a:ext cx="707486" cy="49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5" t="74833" r="34443" b="20687"/>
          <a:stretch/>
        </p:blipFill>
        <p:spPr bwMode="auto">
          <a:xfrm>
            <a:off x="6286138" y="4607807"/>
            <a:ext cx="707486" cy="39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5" t="63497" r="34443" b="30096"/>
          <a:stretch/>
        </p:blipFill>
        <p:spPr bwMode="auto">
          <a:xfrm>
            <a:off x="7429146" y="4500576"/>
            <a:ext cx="707486" cy="56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640" t="31560" r="24902" b="64888"/>
          <a:stretch/>
        </p:blipFill>
        <p:spPr bwMode="auto">
          <a:xfrm>
            <a:off x="928288" y="4698080"/>
            <a:ext cx="1025429" cy="23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513" t="37130" r="29627" b="59169"/>
          <a:stretch/>
        </p:blipFill>
        <p:spPr bwMode="auto">
          <a:xfrm>
            <a:off x="2487711" y="4695084"/>
            <a:ext cx="512279" cy="23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152" t="43361" r="30022" b="53164"/>
          <a:stretch/>
        </p:blipFill>
        <p:spPr bwMode="auto">
          <a:xfrm>
            <a:off x="3571494" y="4643452"/>
            <a:ext cx="488093" cy="21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441" t="47742" r="27880" b="48307"/>
          <a:stretch/>
        </p:blipFill>
        <p:spPr bwMode="auto">
          <a:xfrm>
            <a:off x="4708802" y="4643452"/>
            <a:ext cx="720080" cy="25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326" t="53791" r="30502" b="43492"/>
          <a:stretch/>
        </p:blipFill>
        <p:spPr bwMode="auto">
          <a:xfrm>
            <a:off x="5945125" y="4682581"/>
            <a:ext cx="476995" cy="18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71593" t="63006" r="21434" b="32972"/>
          <a:stretch/>
        </p:blipFill>
        <p:spPr bwMode="auto">
          <a:xfrm>
            <a:off x="8065194" y="4643452"/>
            <a:ext cx="793086" cy="27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5" t="53701" r="35257" b="40643"/>
          <a:stretch/>
        </p:blipFill>
        <p:spPr bwMode="auto">
          <a:xfrm>
            <a:off x="4071560" y="4500576"/>
            <a:ext cx="636048" cy="5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3" t="43324" r="35178" b="52636"/>
          <a:stretch/>
        </p:blipFill>
        <p:spPr bwMode="auto">
          <a:xfrm>
            <a:off x="1999858" y="4572014"/>
            <a:ext cx="500066" cy="35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09" t="49789" r="35992" b="46171"/>
          <a:stretch/>
        </p:blipFill>
        <p:spPr bwMode="auto">
          <a:xfrm>
            <a:off x="2999990" y="4572014"/>
            <a:ext cx="500066" cy="35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312" t="63006" r="28343" b="32809"/>
          <a:stretch/>
        </p:blipFill>
        <p:spPr bwMode="auto">
          <a:xfrm>
            <a:off x="8065194" y="4429138"/>
            <a:ext cx="72168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70218" t="59485" r="25184" b="38353"/>
          <a:stretch/>
        </p:blipFill>
        <p:spPr bwMode="auto">
          <a:xfrm>
            <a:off x="6981152" y="4786328"/>
            <a:ext cx="512538" cy="14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65732" t="58417" r="29782" b="38380"/>
          <a:stretch/>
        </p:blipFill>
        <p:spPr bwMode="auto">
          <a:xfrm>
            <a:off x="6993624" y="4500576"/>
            <a:ext cx="500066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irin_deti.jpg"/>
          <p:cNvPicPr>
            <a:picLocks noChangeAspect="1"/>
          </p:cNvPicPr>
          <p:nvPr/>
        </p:nvPicPr>
        <p:blipFill>
          <a:blip r:embed="rId9" cstate="print"/>
          <a:srcRect l="59820" t="23611" r="13666" b="13889"/>
          <a:stretch>
            <a:fillRect/>
          </a:stretch>
        </p:blipFill>
        <p:spPr>
          <a:xfrm>
            <a:off x="7429520" y="1428742"/>
            <a:ext cx="1571636" cy="261939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286644" y="1223181"/>
            <a:ext cx="1832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System of social spaces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" descr="F:\хуйня муйня\презентейшен\1 этаж общественный - копия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20497" r="41506" b="5414"/>
          <a:stretch/>
        </p:blipFill>
        <p:spPr bwMode="auto">
          <a:xfrm>
            <a:off x="0" y="857238"/>
            <a:ext cx="3714776" cy="376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3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75293">
            <a:off x="2440888" y="1469205"/>
            <a:ext cx="4096241" cy="25717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1" b="772"/>
          <a:stretch/>
        </p:blipFill>
        <p:spPr>
          <a:xfrm rot="14575293">
            <a:off x="5285480" y="1293047"/>
            <a:ext cx="3711223" cy="2521875"/>
          </a:xfrm>
          <a:prstGeom prst="rect">
            <a:avLst/>
          </a:prstGeom>
        </p:spPr>
      </p:pic>
      <p:pic>
        <p:nvPicPr>
          <p:cNvPr id="13" name="Picture 2" descr="F:\хуйня муйня\презентейшен\2 секция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8" t="6635" r="11476" b="9489"/>
          <a:stretch/>
        </p:blipFill>
        <p:spPr bwMode="auto">
          <a:xfrm>
            <a:off x="334859" y="857238"/>
            <a:ext cx="2796981" cy="21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хуйня муйня\презентейшен\типовой с оранжереей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41496" r="31250" b="50435"/>
          <a:stretch/>
        </p:blipFill>
        <p:spPr bwMode="auto">
          <a:xfrm>
            <a:off x="2714612" y="4599612"/>
            <a:ext cx="108012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F:\хуйня муйня\презентейшен\типовой с оранжереей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49924" r="31250" b="40930"/>
          <a:stretch/>
        </p:blipFill>
        <p:spPr bwMode="auto">
          <a:xfrm>
            <a:off x="5063516" y="4568842"/>
            <a:ext cx="108012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орандж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" y="0"/>
            <a:ext cx="9144000" cy="731878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9" cstate="print"/>
          <a:srcRect l="19094" t="84902" r="69664" b="9215"/>
          <a:stretch/>
        </p:blipFill>
        <p:spPr bwMode="auto">
          <a:xfrm>
            <a:off x="3946038" y="4647237"/>
            <a:ext cx="840276" cy="28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9" cstate="print"/>
          <a:srcRect l="63233" t="84902" r="24890" b="9215"/>
          <a:stretch/>
        </p:blipFill>
        <p:spPr bwMode="auto">
          <a:xfrm>
            <a:off x="5970306" y="4647236"/>
            <a:ext cx="887710" cy="28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F:\хуйня муйня\презентейшен\типовой с оранжереей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59069" r="31250" b="31965"/>
          <a:stretch/>
        </p:blipFill>
        <p:spPr bwMode="auto">
          <a:xfrm>
            <a:off x="6992342" y="4575020"/>
            <a:ext cx="1080120" cy="42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518" y="4731040"/>
            <a:ext cx="838324" cy="11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F:\хуйня муйня\презентейшен\1 секция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0" t="12795" r="28899" b="9091"/>
          <a:stretch/>
        </p:blipFill>
        <p:spPr bwMode="auto">
          <a:xfrm>
            <a:off x="763488" y="2861421"/>
            <a:ext cx="1785918" cy="22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14546" y="214296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2-6</a:t>
            </a:r>
            <a:r>
              <a:rPr lang="en-US" sz="32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 plans   7-8</a:t>
            </a:r>
            <a:r>
              <a:rPr lang="en-US" sz="32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 plans                 </a:t>
            </a:r>
            <a:endParaRPr lang="ru-RU" sz="32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699542"/>
            <a:ext cx="1432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Apartment plans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связь.jpg"/>
          <p:cNvPicPr>
            <a:picLocks noChangeAspect="1"/>
          </p:cNvPicPr>
          <p:nvPr/>
        </p:nvPicPr>
        <p:blipFill>
          <a:blip r:embed="rId2" cstate="print"/>
          <a:srcRect b="9722"/>
          <a:stretch>
            <a:fillRect/>
          </a:stretch>
        </p:blipFill>
        <p:spPr>
          <a:xfrm>
            <a:off x="857224" y="0"/>
            <a:ext cx="7275564" cy="4643452"/>
          </a:xfrm>
          <a:prstGeom prst="rect">
            <a:avLst/>
          </a:prstGeom>
        </p:spPr>
      </p:pic>
      <p:pic>
        <p:nvPicPr>
          <p:cNvPr id="8" name="Рисунок 7" descr="связь.jpg"/>
          <p:cNvPicPr>
            <a:picLocks noChangeAspect="1"/>
          </p:cNvPicPr>
          <p:nvPr/>
        </p:nvPicPr>
        <p:blipFill>
          <a:blip r:embed="rId3" cstate="print"/>
          <a:srcRect b="86837"/>
          <a:stretch>
            <a:fillRect/>
          </a:stretch>
        </p:blipFill>
        <p:spPr>
          <a:xfrm>
            <a:off x="0" y="0"/>
            <a:ext cx="9144000" cy="785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2247714"/>
            <a:ext cx="1582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339933"/>
                </a:solidFill>
              </a:rPr>
              <a:t>ECOLOGY</a:t>
            </a:r>
            <a:endParaRPr lang="ru-RU" sz="2800" b="1" dirty="0">
              <a:solidFill>
                <a:srgbClr val="3399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3302" y="83408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8F200"/>
                </a:solidFill>
              </a:rPr>
              <a:t>ENERGY EFFICIENCY</a:t>
            </a:r>
            <a:endParaRPr lang="ru-RU" sz="2800" b="1" dirty="0">
              <a:solidFill>
                <a:srgbClr val="F8F2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2247714"/>
            <a:ext cx="2348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860D"/>
                </a:solidFill>
              </a:rPr>
              <a:t>ERGONOMICS</a:t>
            </a:r>
            <a:endParaRPr lang="ru-RU" sz="2800" b="1" dirty="0">
              <a:solidFill>
                <a:srgbClr val="FF860D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51280" y="3691604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ETHNO-SOCIAL ASPECT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езентейшен\3дех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4" b="17718"/>
          <a:stretch>
            <a:fillRect/>
          </a:stretch>
        </p:blipFill>
        <p:spPr bwMode="auto">
          <a:xfrm>
            <a:off x="142877" y="785800"/>
            <a:ext cx="8929717" cy="433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орандж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54"/>
            <a:ext cx="9144000" cy="59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" y="0"/>
            <a:ext cx="9144000" cy="7318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09653" y="258783"/>
            <a:ext cx="55787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system of the walls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ист с лого.jpg"/>
          <p:cNvPicPr>
            <a:picLocks noChangeAspect="1"/>
          </p:cNvPicPr>
          <p:nvPr/>
        </p:nvPicPr>
        <p:blipFill>
          <a:blip r:embed="rId2" cstate="print"/>
          <a:srcRect b="81786"/>
          <a:stretch>
            <a:fillRect/>
          </a:stretch>
        </p:blipFill>
        <p:spPr>
          <a:xfrm>
            <a:off x="1475656" y="59296"/>
            <a:ext cx="6108141" cy="784262"/>
          </a:xfrm>
          <a:prstGeom prst="rect">
            <a:avLst/>
          </a:prstGeom>
        </p:spPr>
      </p:pic>
      <p:pic>
        <p:nvPicPr>
          <p:cNvPr id="1026" name="Picture 2" descr="C:\Users\Ksenia\Desktop\3.jpg"/>
          <p:cNvPicPr>
            <a:picLocks noChangeAspect="1" noChangeArrowheads="1"/>
          </p:cNvPicPr>
          <p:nvPr/>
        </p:nvPicPr>
        <p:blipFill>
          <a:blip r:embed="rId3" cstate="print"/>
          <a:srcRect t="12604" b="4769"/>
          <a:stretch>
            <a:fillRect/>
          </a:stretch>
        </p:blipFill>
        <p:spPr bwMode="auto">
          <a:xfrm>
            <a:off x="-1" y="771550"/>
            <a:ext cx="9144001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ист с лого.jpg"/>
          <p:cNvPicPr>
            <a:picLocks noChangeAspect="1"/>
          </p:cNvPicPr>
          <p:nvPr/>
        </p:nvPicPr>
        <p:blipFill>
          <a:blip r:embed="rId2" cstate="print"/>
          <a:srcRect b="20206"/>
          <a:stretch>
            <a:fillRect/>
          </a:stretch>
        </p:blipFill>
        <p:spPr>
          <a:xfrm>
            <a:off x="0" y="-164554"/>
            <a:ext cx="9144000" cy="51435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2193709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Thank you for the attention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функ зон 5.jpg"/>
          <p:cNvPicPr>
            <a:picLocks noChangeAspect="1"/>
          </p:cNvPicPr>
          <p:nvPr/>
        </p:nvPicPr>
        <p:blipFill rotWithShape="1">
          <a:blip r:embed="rId3" cstate="print"/>
          <a:srcRect t="89404"/>
          <a:stretch/>
        </p:blipFill>
        <p:spPr>
          <a:xfrm>
            <a:off x="0" y="4286262"/>
            <a:ext cx="9144000" cy="709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нцепция проекта.jpg"/>
          <p:cNvPicPr>
            <a:picLocks noChangeAspect="1"/>
          </p:cNvPicPr>
          <p:nvPr/>
        </p:nvPicPr>
        <p:blipFill>
          <a:blip r:embed="rId2" cstate="print"/>
          <a:srcRect l="5587" t="30845" r="9544" b="36739"/>
          <a:stretch>
            <a:fillRect/>
          </a:stretch>
        </p:blipFill>
        <p:spPr>
          <a:xfrm>
            <a:off x="89842" y="1285866"/>
            <a:ext cx="8821440" cy="2357454"/>
          </a:xfrm>
          <a:prstGeom prst="rect">
            <a:avLst/>
          </a:prstGeom>
        </p:spPr>
      </p:pic>
      <p:pic>
        <p:nvPicPr>
          <p:cNvPr id="3" name="Рисунок 2" descr="связь.jpg"/>
          <p:cNvPicPr>
            <a:picLocks noChangeAspect="1"/>
          </p:cNvPicPr>
          <p:nvPr/>
        </p:nvPicPr>
        <p:blipFill>
          <a:blip r:embed="rId3" cstate="print"/>
          <a:srcRect b="86837"/>
          <a:stretch>
            <a:fillRect/>
          </a:stretch>
        </p:blipFill>
        <p:spPr>
          <a:xfrm>
            <a:off x="0" y="0"/>
            <a:ext cx="9144000" cy="7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.jpg"/>
          <p:cNvPicPr>
            <a:picLocks noChangeAspect="1"/>
          </p:cNvPicPr>
          <p:nvPr/>
        </p:nvPicPr>
        <p:blipFill>
          <a:blip r:embed="rId2" cstate="print"/>
          <a:srcRect l="18740" t="27778" r="20130" b="26389"/>
          <a:stretch>
            <a:fillRect/>
          </a:stretch>
        </p:blipFill>
        <p:spPr>
          <a:xfrm>
            <a:off x="0" y="500048"/>
            <a:ext cx="9144000" cy="38576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9474" y="371475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ETHNO-SOCIAL ASPECT</a:t>
            </a:r>
            <a:endParaRPr lang="ru-RU" sz="4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традиция1.jpg"/>
          <p:cNvPicPr>
            <a:picLocks noChangeAspect="1"/>
          </p:cNvPicPr>
          <p:nvPr/>
        </p:nvPicPr>
        <p:blipFill rotWithShape="1">
          <a:blip r:embed="rId2" cstate="print"/>
          <a:srcRect l="3125" t="16847" r="57917" b="10216"/>
          <a:stretch/>
        </p:blipFill>
        <p:spPr>
          <a:xfrm>
            <a:off x="0" y="571486"/>
            <a:ext cx="3562316" cy="4572014"/>
          </a:xfrm>
          <a:prstGeom prst="rect">
            <a:avLst/>
          </a:prstGeom>
        </p:spPr>
      </p:pic>
      <p:pic>
        <p:nvPicPr>
          <p:cNvPr id="10" name="Рисунок 9" descr="функ зон 5.jpg"/>
          <p:cNvPicPr>
            <a:picLocks noChangeAspect="1"/>
          </p:cNvPicPr>
          <p:nvPr/>
        </p:nvPicPr>
        <p:blipFill rotWithShape="1">
          <a:blip r:embed="rId3" cstate="print"/>
          <a:srcRect b="88051"/>
          <a:stretch/>
        </p:blipFill>
        <p:spPr>
          <a:xfrm>
            <a:off x="0" y="147600"/>
            <a:ext cx="9144000" cy="579277"/>
          </a:xfrm>
          <a:prstGeom prst="rect">
            <a:avLst/>
          </a:prstGeom>
        </p:spPr>
      </p:pic>
      <p:pic>
        <p:nvPicPr>
          <p:cNvPr id="12" name="Рисунок 11" descr="традиция1.jpg"/>
          <p:cNvPicPr>
            <a:picLocks noChangeAspect="1"/>
          </p:cNvPicPr>
          <p:nvPr/>
        </p:nvPicPr>
        <p:blipFill rotWithShape="1">
          <a:blip r:embed="rId4" cstate="print"/>
          <a:srcRect l="42083" t="16847" r="43542" b="10216"/>
          <a:stretch/>
        </p:blipFill>
        <p:spPr>
          <a:xfrm>
            <a:off x="3848100" y="1113588"/>
            <a:ext cx="1314450" cy="3386988"/>
          </a:xfrm>
          <a:prstGeom prst="rect">
            <a:avLst/>
          </a:prstGeom>
        </p:spPr>
      </p:pic>
      <p:pic>
        <p:nvPicPr>
          <p:cNvPr id="13" name="Рисунок 12" descr="традиция1.jpg"/>
          <p:cNvPicPr>
            <a:picLocks noChangeAspect="1"/>
          </p:cNvPicPr>
          <p:nvPr/>
        </p:nvPicPr>
        <p:blipFill rotWithShape="1">
          <a:blip r:embed="rId5" cstate="print"/>
          <a:srcRect l="56459" t="20320" r="3125" b="10216"/>
          <a:stretch/>
        </p:blipFill>
        <p:spPr>
          <a:xfrm>
            <a:off x="5448270" y="785800"/>
            <a:ext cx="3695730" cy="43577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5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224" y="285734"/>
            <a:ext cx="2141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Traditions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52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7985" y="214296"/>
            <a:ext cx="4347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Shape of the building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403"/>
            <a:ext cx="9144000" cy="442309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58"/>
            <a:ext cx="9144000" cy="442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58"/>
            <a:ext cx="9144000" cy="44211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58"/>
            <a:ext cx="9144000" cy="44211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58"/>
            <a:ext cx="9144000" cy="442114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58"/>
            <a:ext cx="9144000" cy="4421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 зон 5.jpg"/>
          <p:cNvPicPr>
            <a:picLocks noChangeAspect="1"/>
          </p:cNvPicPr>
          <p:nvPr/>
        </p:nvPicPr>
        <p:blipFill rotWithShape="1">
          <a:blip r:embed="rId2" cstate="print"/>
          <a:srcRect b="88051"/>
          <a:stretch/>
        </p:blipFill>
        <p:spPr>
          <a:xfrm>
            <a:off x="0" y="147600"/>
            <a:ext cx="9144000" cy="579277"/>
          </a:xfrm>
          <a:prstGeom prst="rect">
            <a:avLst/>
          </a:prstGeom>
        </p:spPr>
      </p:pic>
      <p:pic>
        <p:nvPicPr>
          <p:cNvPr id="11" name="Рисунок 10" descr="закр двор.jpg"/>
          <p:cNvPicPr>
            <a:picLocks noChangeAspect="1"/>
          </p:cNvPicPr>
          <p:nvPr/>
        </p:nvPicPr>
        <p:blipFill>
          <a:blip r:embed="rId3" cstate="print"/>
          <a:srcRect l="9141" t="12500" r="36254" b="12500"/>
          <a:stretch>
            <a:fillRect/>
          </a:stretch>
        </p:blipFill>
        <p:spPr>
          <a:xfrm>
            <a:off x="142844" y="714362"/>
            <a:ext cx="4267114" cy="4143404"/>
          </a:xfrm>
          <a:prstGeom prst="rect">
            <a:avLst/>
          </a:prstGeom>
        </p:spPr>
      </p:pic>
      <p:pic>
        <p:nvPicPr>
          <p:cNvPr id="12" name="Рисунок 11" descr="отк двор.jpg"/>
          <p:cNvPicPr>
            <a:picLocks noChangeAspect="1"/>
          </p:cNvPicPr>
          <p:nvPr/>
        </p:nvPicPr>
        <p:blipFill>
          <a:blip r:embed="rId4" cstate="print"/>
          <a:srcRect l="9107" t="12500" r="36254" b="12500"/>
          <a:stretch>
            <a:fillRect/>
          </a:stretch>
        </p:blipFill>
        <p:spPr>
          <a:xfrm>
            <a:off x="4643438" y="767718"/>
            <a:ext cx="4214842" cy="40900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55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285734"/>
            <a:ext cx="2802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Internal court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19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3977" y="2203975"/>
            <a:ext cx="5143501" cy="735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1529303" y="2049084"/>
            <a:ext cx="5357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Under a dome</a:t>
            </a:r>
            <a:endParaRPr lang="ru-RU" sz="4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Ksenia\Desktop\зима уменьшенный формат.jpg"/>
          <p:cNvPicPr>
            <a:picLocks noChangeAspect="1" noChangeArrowheads="1"/>
          </p:cNvPicPr>
          <p:nvPr/>
        </p:nvPicPr>
        <p:blipFill>
          <a:blip r:embed="rId3" cstate="print"/>
          <a:srcRect l="872" r="5359"/>
          <a:stretch>
            <a:fillRect/>
          </a:stretch>
        </p:blipFill>
        <p:spPr bwMode="auto">
          <a:xfrm>
            <a:off x="1403648" y="0"/>
            <a:ext cx="7740352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5554</TotalTime>
  <Words>171</Words>
  <Application>Microsoft Office PowerPoint</Application>
  <PresentationFormat>On-screen Show (16:9)</PresentationFormat>
  <Paragraphs>56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Тен</dc:creator>
  <cp:lastModifiedBy>Ainash Shagmanova</cp:lastModifiedBy>
  <cp:revision>164</cp:revision>
  <dcterms:created xsi:type="dcterms:W3CDTF">2015-03-24T01:44:35Z</dcterms:created>
  <dcterms:modified xsi:type="dcterms:W3CDTF">2015-10-13T10:02:24Z</dcterms:modified>
</cp:coreProperties>
</file>