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4276" r:id="rId1"/>
  </p:sldMasterIdLst>
  <p:notesMasterIdLst>
    <p:notesMasterId r:id="rId51"/>
  </p:notesMasterIdLst>
  <p:sldIdLst>
    <p:sldId id="256" r:id="rId2"/>
    <p:sldId id="345" r:id="rId3"/>
    <p:sldId id="346" r:id="rId4"/>
    <p:sldId id="352" r:id="rId5"/>
    <p:sldId id="347" r:id="rId6"/>
    <p:sldId id="348" r:id="rId7"/>
    <p:sldId id="349" r:id="rId8"/>
    <p:sldId id="350" r:id="rId9"/>
    <p:sldId id="351" r:id="rId10"/>
    <p:sldId id="357" r:id="rId11"/>
    <p:sldId id="308" r:id="rId12"/>
    <p:sldId id="310" r:id="rId13"/>
    <p:sldId id="257" r:id="rId14"/>
    <p:sldId id="312" r:id="rId15"/>
    <p:sldId id="309" r:id="rId16"/>
    <p:sldId id="269" r:id="rId17"/>
    <p:sldId id="358" r:id="rId18"/>
    <p:sldId id="258" r:id="rId19"/>
    <p:sldId id="331" r:id="rId20"/>
    <p:sldId id="332" r:id="rId21"/>
    <p:sldId id="333" r:id="rId22"/>
    <p:sldId id="334" r:id="rId23"/>
    <p:sldId id="335" r:id="rId24"/>
    <p:sldId id="336" r:id="rId25"/>
    <p:sldId id="337" r:id="rId26"/>
    <p:sldId id="339" r:id="rId27"/>
    <p:sldId id="341" r:id="rId28"/>
    <p:sldId id="340" r:id="rId29"/>
    <p:sldId id="342" r:id="rId30"/>
    <p:sldId id="344" r:id="rId31"/>
    <p:sldId id="356" r:id="rId32"/>
    <p:sldId id="315" r:id="rId33"/>
    <p:sldId id="316" r:id="rId34"/>
    <p:sldId id="317" r:id="rId35"/>
    <p:sldId id="318" r:id="rId36"/>
    <p:sldId id="319" r:id="rId37"/>
    <p:sldId id="320" r:id="rId38"/>
    <p:sldId id="321" r:id="rId39"/>
    <p:sldId id="322" r:id="rId40"/>
    <p:sldId id="323" r:id="rId41"/>
    <p:sldId id="324" r:id="rId42"/>
    <p:sldId id="325" r:id="rId43"/>
    <p:sldId id="326" r:id="rId44"/>
    <p:sldId id="327" r:id="rId45"/>
    <p:sldId id="328" r:id="rId46"/>
    <p:sldId id="329" r:id="rId47"/>
    <p:sldId id="330" r:id="rId48"/>
    <p:sldId id="355" r:id="rId49"/>
    <p:sldId id="301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16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&lt;заголовок&gt;</a:t>
            </a:r>
          </a:p>
        </p:txBody>
      </p:sp>
      <p:sp>
        <p:nvSpPr>
          <p:cNvPr id="16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</a:p>
        </p:txBody>
      </p:sp>
      <p:sp>
        <p:nvSpPr>
          <p:cNvPr id="169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</a:p>
        </p:txBody>
      </p:sp>
      <p:sp>
        <p:nvSpPr>
          <p:cNvPr id="170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B64EBA9D-9385-41FE-84DA-4E258BCB2123}" type="slidenum"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1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80AB0424-FD09-4316-AC56-1FFCD091104F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</a:rPr>
              <a:pPr algn="r">
                <a:lnSpc>
                  <a:spcPct val="100000"/>
                </a:lnSpc>
              </a:pPr>
              <a:t>22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3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699A37DA-8BD4-4E86-A66C-E15B96F5BF92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</a:rPr>
              <a:pPr algn="r">
                <a:lnSpc>
                  <a:spcPct val="100000"/>
                </a:lnSpc>
              </a:pPr>
              <a:t>23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DD2C1721-EF5C-4AC7-A387-5DB1DC7B5392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D2C1721-EF5C-4AC7-A387-5DB1DC7B5392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D2C1721-EF5C-4AC7-A387-5DB1DC7B5392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81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D2C1721-EF5C-4AC7-A387-5DB1DC7B5392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DD2C1721-EF5C-4AC7-A387-5DB1DC7B5392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DD2C1721-EF5C-4AC7-A387-5DB1DC7B5392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 algn="r">
              <a:lnSpc>
                <a:spcPct val="100000"/>
              </a:lnSpc>
            </a:pPr>
            <a:fld id="{DD2C1721-EF5C-4AC7-A387-5DB1DC7B5392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D2C1721-EF5C-4AC7-A387-5DB1DC7B5392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DD2C1721-EF5C-4AC7-A387-5DB1DC7B5392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 algn="r">
              <a:lnSpc>
                <a:spcPct val="100000"/>
              </a:lnSpc>
            </a:pPr>
            <a:fld id="{DD2C1721-EF5C-4AC7-A387-5DB1DC7B5392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 algn="r">
              <a:lnSpc>
                <a:spcPct val="100000"/>
              </a:lnSpc>
            </a:pPr>
            <a:fld id="{DD2C1721-EF5C-4AC7-A387-5DB1DC7B5392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855AF616-CC67-4F7C-9FD7-29094B18F179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77" r:id="rId1"/>
    <p:sldLayoutId id="2147484278" r:id="rId2"/>
    <p:sldLayoutId id="2147484279" r:id="rId3"/>
    <p:sldLayoutId id="2147484280" r:id="rId4"/>
    <p:sldLayoutId id="2147484281" r:id="rId5"/>
    <p:sldLayoutId id="2147484282" r:id="rId6"/>
    <p:sldLayoutId id="2147484283" r:id="rId7"/>
    <p:sldLayoutId id="2147484284" r:id="rId8"/>
    <p:sldLayoutId id="2147484285" r:id="rId9"/>
    <p:sldLayoutId id="2147484286" r:id="rId10"/>
    <p:sldLayoutId id="2147484287" r:id="rId11"/>
    <p:sldLayoutId id="2147484288" r:id="rId12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D%D0%B3%D0%BB%D0%B8%D0%B9%D1%81%D0%BA%D0%B8%D0%B9_%D1%8F%D0%B7%D1%8B%D0%BA" TargetMode="External"/><Relationship Id="rId2" Type="http://schemas.openxmlformats.org/officeDocument/2006/relationships/hyperlink" Target="https://ru.wikipedia.org/wiki/%D0%A0%D0%B5%D0%BA%D1%83%D1%80%D1%81%D0%B8%D0%B2%D0%BD%D1%8B%D0%B9_%D0%B0%D0%BA%D1%80%D0%BE%D0%BD%D0%B8%D0%BC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9F%D1%80%D0%BE%D1%82%D0%BE%D0%BA%D0%BE%D0%BB%D1%8B_%D0%BF%D0%B5%D1%80%D0%B5%D0%B4%D0%B0%D1%87%D0%B8_%D0%B4%D0%B0%D0%BD%D0%BD%D1%8B%D1%85" TargetMode="External"/><Relationship Id="rId5" Type="http://schemas.openxmlformats.org/officeDocument/2006/relationships/hyperlink" Target="https://ru.wikipedia.org/wiki/Resource_Description_Framework" TargetMode="External"/><Relationship Id="rId4" Type="http://schemas.openxmlformats.org/officeDocument/2006/relationships/hyperlink" Target="https://ru.wikipedia.org/wiki/%D0%AF%D0%B7%D1%8B%D0%BA_%D0%B7%D0%B0%D0%BF%D1%80%D0%BE%D1%81%D0%BE%D0%B2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.org/TR/skos-referenc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lod.rsl.ru/bbkgsk/concepts/%D0%95472.311.5" TargetMode="External"/><Relationship Id="rId2" Type="http://schemas.openxmlformats.org/officeDocument/2006/relationships/hyperlink" Target="http://10.250.98.19/bbk.asp?bbk=%C5472.311.5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lod.rsl.ru/bbkgsk/concepts/%D0%95472.311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10.250.98.19/bbk.asp?bbk=%C5472.311.5" TargetMode="External"/><Relationship Id="rId2" Type="http://schemas.openxmlformats.org/officeDocument/2006/relationships/hyperlink" Target="http://lod.rsl.ru/bbkgsk/concepts/%D0%95472.311.5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lod.rsl.ru/bbkgsk/concepts/%D0%95472.311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trinidata.ru/tech_sparql.htm" TargetMode="External"/><Relationship Id="rId2" Type="http://schemas.openxmlformats.org/officeDocument/2006/relationships/hyperlink" Target="https://sparql.rsl.ru/bbkskos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kniga.ru/innovation/tehnology/7808-tematicheskiy-poisk-elektronnyh-resursov-na-osnove-klassifikatsionnoy-modeli.html" TargetMode="External"/><Relationship Id="rId2" Type="http://schemas.openxmlformats.org/officeDocument/2006/relationships/hyperlink" Target="https://www.gpntb.ru/ntb/ntb/2017/4/NTB4_2017_&#1040;5_5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eur-ws.org/Vol-1937/" TargetMode="External"/><Relationship Id="rId5" Type="http://schemas.openxmlformats.org/officeDocument/2006/relationships/hyperlink" Target="http://ceur-ws.org/Vol-1937/paper6.pdf" TargetMode="External"/><Relationship Id="rId4" Type="http://schemas.openxmlformats.org/officeDocument/2006/relationships/hyperlink" Target="https://www.prlib.ru/item/1279738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251640" y="548640"/>
            <a:ext cx="8892000" cy="6912360"/>
          </a:xfrm>
          <a:prstGeom prst="rect">
            <a:avLst/>
          </a:prstGeom>
          <a:noFill/>
          <a:ln>
            <a:noFill/>
          </a:ln>
        </p:spPr>
        <p:txBody>
          <a:bodyPr lIns="92160" tIns="46080" rIns="92160" bIns="46080" anchor="b"/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n-US" sz="4400" b="1" dirty="0" smtClean="0"/>
              <a:t> </a:t>
            </a:r>
            <a:r>
              <a:rPr lang="en-US" sz="4400" b="1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Тематический</a:t>
            </a:r>
            <a:r>
              <a:rPr lang="en-US" sz="4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4400" b="1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поиск</a:t>
            </a:r>
            <a:r>
              <a:rPr lang="en-US" sz="4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в </a:t>
            </a:r>
            <a:r>
              <a:rPr lang="en-US" sz="4400" b="1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Семантической</a:t>
            </a:r>
            <a:r>
              <a:rPr lang="en-US" sz="4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4400" b="1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паутине</a:t>
            </a:r>
            <a:r>
              <a:rPr lang="en-US" sz="4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. </a:t>
            </a:r>
            <a:r>
              <a:rPr lang="en-US" sz="4400" b="1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Словари</a:t>
            </a:r>
            <a:r>
              <a:rPr lang="en-US" sz="4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4400" b="1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связанных</a:t>
            </a:r>
            <a:r>
              <a:rPr lang="en-US" sz="4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4400" b="1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открытых</a:t>
            </a:r>
            <a:r>
              <a:rPr lang="en-US" sz="4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4400" b="1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данных</a:t>
            </a:r>
            <a:r>
              <a:rPr lang="en-US" sz="4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4800" b="1" strike="noStrike" spc="-1" dirty="0">
                <a:solidFill>
                  <a:srgbClr val="FFCC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6000" b="1" strike="noStrike" spc="-1" dirty="0">
                <a:solidFill>
                  <a:srgbClr val="FFCC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endParaRPr lang="ru-R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2" name="TextShape 2"/>
          <p:cNvSpPr txBox="1"/>
          <p:nvPr/>
        </p:nvSpPr>
        <p:spPr>
          <a:xfrm>
            <a:off x="558800" y="3623733"/>
            <a:ext cx="8585200" cy="3234267"/>
          </a:xfrm>
          <a:prstGeom prst="rect">
            <a:avLst/>
          </a:prstGeom>
          <a:noFill/>
          <a:ln>
            <a:noFill/>
          </a:ln>
        </p:spPr>
        <p:txBody>
          <a:bodyPr lIns="92160" tIns="46080" rIns="92160" bIns="46080" anchor="ctr"/>
          <a:lstStyle/>
          <a:p>
            <a:pPr algn="ctr">
              <a:lnSpc>
                <a:spcPct val="100000"/>
              </a:lnSpc>
            </a:pPr>
            <a:endParaRPr lang="ru-R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000" b="1" strike="noStrike" spc="-1" dirty="0" err="1" smtClean="0">
                <a:uFill>
                  <a:solidFill>
                    <a:srgbClr val="FFFFFF"/>
                  </a:solidFill>
                </a:uFill>
                <a:latin typeface="Times New Roman"/>
              </a:rPr>
              <a:t>Лаврёнова</a:t>
            </a:r>
            <a:r>
              <a:rPr lang="ru-RU" sz="4000" b="1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 Ольга Александровна</a:t>
            </a:r>
            <a:endParaRPr lang="ru-RU" sz="40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Российская государственная библиотека </a:t>
            </a:r>
            <a:r>
              <a:rPr lang="ru-RU" sz="4800" b="1" strike="noStrike" spc="-1" dirty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
</a:t>
            </a:r>
            <a:endParaRPr lang="ru-RU" sz="4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991600" cy="6248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Тенденция: </a:t>
            </a:r>
            <a:b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accent5"/>
                </a:solidFill>
              </a:rPr>
              <a:t/>
            </a:r>
            <a:br>
              <a:rPr lang="ru-RU" b="1" dirty="0" smtClean="0">
                <a:solidFill>
                  <a:schemeClr val="accent5"/>
                </a:solidFill>
              </a:rPr>
            </a:b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публикация библиотеками систем организации знаний (</a:t>
            </a:r>
            <a:r>
              <a:rPr lang="en-US" b="1" dirty="0" smtClean="0">
                <a:solidFill>
                  <a:schemeClr val="tx1"/>
                </a:solidFill>
              </a:rPr>
              <a:t>Knowledge Organization Systems</a:t>
            </a:r>
            <a:r>
              <a:rPr lang="ru-RU" b="1" dirty="0" smtClean="0">
                <a:solidFill>
                  <a:schemeClr val="tx1"/>
                </a:solidFill>
              </a:rPr>
              <a:t>) в виде словарей связанных данных (</a:t>
            </a:r>
            <a:r>
              <a:rPr lang="en-US" b="1" dirty="0" smtClean="0">
                <a:solidFill>
                  <a:schemeClr val="tx1"/>
                </a:solidFill>
              </a:rPr>
              <a:t>Linked Data vocabularies</a:t>
            </a:r>
            <a:r>
              <a:rPr lang="ru-RU" b="1" dirty="0" smtClean="0">
                <a:solidFill>
                  <a:schemeClr val="tx1"/>
                </a:solidFill>
              </a:rPr>
              <a:t>) в Семантической паутине (</a:t>
            </a:r>
            <a:r>
              <a:rPr lang="en-US" b="1" dirty="0" smtClean="0">
                <a:solidFill>
                  <a:schemeClr val="tx1"/>
                </a:solidFill>
              </a:rPr>
              <a:t>Semantic Web</a:t>
            </a:r>
            <a:r>
              <a:rPr lang="ru-RU" b="1" dirty="0" smtClean="0">
                <a:solidFill>
                  <a:schemeClr val="tx1"/>
                </a:solidFill>
              </a:rPr>
              <a:t>).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237067"/>
            <a:ext cx="8229600" cy="896222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Цели проектов:</a:t>
            </a:r>
            <a:endParaRPr lang="ru-RU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0133" y="1284051"/>
            <a:ext cx="8703733" cy="5170757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Обеспечение условий для информационного равенства библиотек и их пользователей в плане тематического поиска. </a:t>
            </a:r>
          </a:p>
          <a:p>
            <a:r>
              <a:rPr lang="ru-RU" b="1" dirty="0" smtClean="0"/>
              <a:t>Использование систем организации знаний для повышения качества поиска в различных библиотечных системах.</a:t>
            </a:r>
          </a:p>
          <a:p>
            <a:r>
              <a:rPr lang="ru-RU" b="1" dirty="0" smtClean="0"/>
              <a:t>Использование связей между </a:t>
            </a:r>
            <a:r>
              <a:rPr lang="en-US" b="1" dirty="0" smtClean="0"/>
              <a:t>LOD- </a:t>
            </a:r>
            <a:r>
              <a:rPr lang="ru-RU" b="1" dirty="0" smtClean="0"/>
              <a:t>словарями для программного обогащения поисковых запросов пользователей  терминами из других </a:t>
            </a:r>
            <a:r>
              <a:rPr lang="en-US" b="1" dirty="0" smtClean="0"/>
              <a:t>LOD-</a:t>
            </a:r>
            <a:r>
              <a:rPr lang="ru-RU" b="1" dirty="0" smtClean="0"/>
              <a:t>словарей</a:t>
            </a:r>
            <a:r>
              <a:rPr lang="en-US" b="1" dirty="0" smtClean="0"/>
              <a:t> </a:t>
            </a:r>
            <a:r>
              <a:rPr lang="ru-RU" b="1" dirty="0" smtClean="0"/>
              <a:t>для входа в каталоги  различных библиотек мира путём программного обогащения запросов.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Выход РГБ в  пространство открытых связанных данных</a:t>
            </a:r>
            <a:r>
              <a:rPr lang="ru-RU" sz="4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:</a:t>
            </a:r>
            <a:endParaRPr lang="ru-RU" sz="40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14791"/>
            <a:ext cx="8229600" cy="4840017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размещение в среде </a:t>
            </a:r>
            <a:r>
              <a:rPr lang="en-US" b="1" dirty="0" smtClean="0"/>
              <a:t>Semantic Web </a:t>
            </a:r>
            <a:r>
              <a:rPr lang="ru-RU" b="1" dirty="0" smtClean="0"/>
              <a:t>Классификационной системы на основе полного варианта таблиц ББК –виртуального систематического каталога (</a:t>
            </a:r>
            <a:r>
              <a:rPr lang="ru-RU" b="1" i="1" dirty="0" smtClean="0"/>
              <a:t>выполнено</a:t>
            </a:r>
            <a:r>
              <a:rPr lang="ru-RU" b="1" dirty="0" smtClean="0"/>
              <a:t>);</a:t>
            </a:r>
          </a:p>
          <a:p>
            <a:endParaRPr lang="ru-RU" b="1" dirty="0" smtClean="0"/>
          </a:p>
          <a:p>
            <a:r>
              <a:rPr lang="ru-RU" b="1" dirty="0" smtClean="0"/>
              <a:t>установление семантических связей  делений полного варианта ББК с другими вариантами ББК  и различными </a:t>
            </a:r>
            <a:r>
              <a:rPr lang="en-US" b="1" dirty="0" smtClean="0"/>
              <a:t>LOD –</a:t>
            </a:r>
            <a:r>
              <a:rPr lang="ru-RU" b="1" dirty="0" smtClean="0"/>
              <a:t>словарями: нормативными файлами, УДК, </a:t>
            </a:r>
            <a:r>
              <a:rPr lang="en-US" b="1" dirty="0" smtClean="0"/>
              <a:t>MESH</a:t>
            </a:r>
            <a:r>
              <a:rPr lang="ru-RU" b="1" dirty="0" smtClean="0"/>
              <a:t>, другими классификациями и тезаурусами путём сквозного программного поиска (ведутся разработки). 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251640" y="260640"/>
            <a:ext cx="8712720" cy="6192360"/>
          </a:xfrm>
          <a:prstGeom prst="rect">
            <a:avLst/>
          </a:prstGeom>
          <a:noFill/>
          <a:ln>
            <a:noFill/>
          </a:ln>
        </p:spPr>
        <p:txBody>
          <a:bodyPr lIns="92160" tIns="46080" rIns="92160" bIns="46080" anchor="ctr"/>
          <a:lstStyle/>
          <a:p>
            <a:pPr>
              <a:lnSpc>
                <a:spcPct val="100000"/>
              </a:lnSpc>
            </a:pPr>
            <a:r>
              <a:rPr lang="ru-RU" sz="3200" b="1" strike="noStrike" spc="-1" dirty="0">
                <a:solidFill>
                  <a:srgbClr val="FFF5E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3600" b="1" strike="noStrike" spc="-1" dirty="0" smtClean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Технология  </a:t>
            </a:r>
            <a:r>
              <a:rPr lang="ru-RU" sz="3600" b="1" spc="-1" dirty="0" smtClean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формирования Классификационной системы</a:t>
            </a:r>
          </a:p>
          <a:p>
            <a:pPr>
              <a:lnSpc>
                <a:spcPct val="100000"/>
              </a:lnSpc>
            </a:pPr>
            <a:r>
              <a:rPr lang="ru-RU" sz="3200" b="1" strike="noStrike" spc="-1" dirty="0">
                <a:solidFill>
                  <a:srgbClr val="FFF5E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3200" b="1" strike="noStrike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-  Система </a:t>
            </a: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базируется на полной версии таблиц ББК и оцифрованных разделителях Генерального </a:t>
            </a:r>
            <a:r>
              <a:rPr lang="ru-RU" sz="3200" b="1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с</a:t>
            </a:r>
            <a:r>
              <a:rPr lang="ru-RU" sz="3200" b="1" strike="noStrike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истематического </a:t>
            </a: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каталога </a:t>
            </a:r>
            <a:r>
              <a:rPr lang="ru-RU" sz="3200" b="1" strike="noStrike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(ГСК) РГБ</a:t>
            </a:r>
            <a:r>
              <a:rPr lang="ru-RU" sz="3200" b="1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ru-RU" sz="3200" b="1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 Данные отредактированы, построена система навигации  по семантическим связям.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ru-RU" sz="3200" b="1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 Данные конвертированы в  модель </a:t>
            </a:r>
            <a:r>
              <a:rPr lang="en-US" sz="3200" b="1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RDF.</a:t>
            </a:r>
            <a:endParaRPr lang="ru-RU" sz="3200" b="1" spc="-1" dirty="0" smtClean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endParaRPr lang="ru-RU" sz="2400" b="0" strike="noStrike" spc="-1" dirty="0"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extShape 1"/>
          <p:cNvSpPr txBox="1"/>
          <p:nvPr/>
        </p:nvSpPr>
        <p:spPr>
          <a:xfrm>
            <a:off x="685800" y="0"/>
            <a:ext cx="7772040" cy="1556426"/>
          </a:xfrm>
          <a:prstGeom prst="rect">
            <a:avLst/>
          </a:prstGeom>
          <a:noFill/>
          <a:ln>
            <a:noFill/>
          </a:ln>
        </p:spPr>
        <p:txBody>
          <a:bodyPr lIns="92160" tIns="46080" rIns="92160" bIns="46080" anchor="ctr"/>
          <a:lstStyle/>
          <a:p>
            <a:pPr algn="ctr">
              <a:lnSpc>
                <a:spcPct val="100000"/>
              </a:lnSpc>
            </a:pPr>
            <a:r>
              <a:rPr lang="ru-RU" sz="3600" b="1" spc="-1" dirty="0" smtClean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Ф</a:t>
            </a:r>
            <a:r>
              <a:rPr lang="ru-RU" sz="3600" b="1" strike="noStrike" spc="-1" dirty="0" smtClean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ормирование связанных открытых данных </a:t>
            </a:r>
            <a:r>
              <a:rPr lang="ru-RU" sz="3600" b="1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(упрощённо</a:t>
            </a:r>
            <a:r>
              <a:rPr lang="ru-RU" sz="3600" b="1" strike="noStrike" spc="-1" dirty="0" smtClean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):</a:t>
            </a:r>
            <a:endParaRPr lang="ru-RU" sz="3600" b="0" strike="noStrike" spc="-1" dirty="0">
              <a:solidFill>
                <a:schemeClr val="bg2">
                  <a:lumMod val="20000"/>
                  <a:lumOff val="80000"/>
                </a:schemeClr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93" name="TextShape 2"/>
          <p:cNvSpPr txBox="1"/>
          <p:nvPr/>
        </p:nvSpPr>
        <p:spPr>
          <a:xfrm>
            <a:off x="311285" y="1284051"/>
            <a:ext cx="8560341" cy="5313309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3366FF"/>
              </a:buClr>
              <a:buSzPct val="80000"/>
              <a:buFont typeface="Wingdings" charset="2"/>
              <a:buChar char=""/>
            </a:pPr>
            <a:endParaRPr lang="ru-R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marL="343080" indent="-342720">
              <a:lnSpc>
                <a:spcPct val="100000"/>
              </a:lnSpc>
              <a:buClr>
                <a:srgbClr val="3366FF"/>
              </a:buClr>
              <a:buSzPct val="80000"/>
              <a:buFont typeface="Wingdings" charset="2"/>
              <a:buChar char=""/>
            </a:pPr>
            <a:r>
              <a:rPr lang="ru-RU" sz="3200" b="1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Выбирается в Сети или создаётся подходящее пространство имён. </a:t>
            </a:r>
          </a:p>
          <a:p>
            <a:pPr marL="343080" indent="-342720">
              <a:lnSpc>
                <a:spcPct val="100000"/>
              </a:lnSpc>
              <a:buClr>
                <a:srgbClr val="3366FF"/>
              </a:buClr>
              <a:buSzPct val="80000"/>
              <a:buFont typeface="Wingdings" charset="2"/>
              <a:buChar char=""/>
            </a:pPr>
            <a:r>
              <a:rPr lang="ru-RU" sz="3200" b="1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Каждый </a:t>
            </a: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ресурс получает URI (</a:t>
            </a:r>
            <a:r>
              <a:rPr lang="ru-RU" sz="3200" b="1" strike="noStrike" spc="-1" dirty="0" err="1">
                <a:uFill>
                  <a:solidFill>
                    <a:srgbClr val="FFFFFF"/>
                  </a:solidFill>
                </a:uFill>
                <a:latin typeface="Times New Roman"/>
              </a:rPr>
              <a:t>Uniform</a:t>
            </a: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ru-RU" sz="3200" b="1" strike="noStrike" spc="-1" dirty="0" err="1">
                <a:uFill>
                  <a:solidFill>
                    <a:srgbClr val="FFFFFF"/>
                  </a:solidFill>
                </a:uFill>
                <a:latin typeface="Times New Roman"/>
              </a:rPr>
              <a:t>Resource</a:t>
            </a: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ru-RU" sz="3200" b="1" strike="noStrike" spc="-1" dirty="0" err="1" smtClean="0">
                <a:uFill>
                  <a:solidFill>
                    <a:srgbClr val="FFFFFF"/>
                  </a:solidFill>
                </a:uFill>
                <a:latin typeface="Times New Roman"/>
              </a:rPr>
              <a:t>Identifie</a:t>
            </a:r>
            <a:r>
              <a:rPr lang="en-US" sz="3200" b="1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r</a:t>
            </a:r>
            <a:r>
              <a:rPr lang="ru-RU" sz="3200" b="1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 (универсальный идентификатор ресурса), глобально уникальный.</a:t>
            </a:r>
            <a:endParaRPr lang="ru-RU" sz="3200" b="0" strike="noStrike" spc="-1" dirty="0"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marL="343080" indent="-342720">
              <a:lnSpc>
                <a:spcPct val="100000"/>
              </a:lnSpc>
              <a:buClr>
                <a:srgbClr val="3366FF"/>
              </a:buClr>
              <a:buSzPct val="80000"/>
              <a:buFont typeface="Wingdings" charset="2"/>
              <a:buChar char=""/>
            </a:pP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Строятся утверждения о ресурсе  в форме триплетов (троек) «субъект - предикат - объект» (ресурс - свойство ресурса – значение свойства).</a:t>
            </a:r>
            <a:endParaRPr lang="ru-RU" sz="3200" b="0" strike="noStrike" spc="-1" dirty="0"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ru-R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Shape 1"/>
          <p:cNvSpPr txBox="1"/>
          <p:nvPr/>
        </p:nvSpPr>
        <p:spPr>
          <a:xfrm>
            <a:off x="395280" y="609480"/>
            <a:ext cx="8497440" cy="5843160"/>
          </a:xfrm>
          <a:prstGeom prst="rect">
            <a:avLst/>
          </a:prstGeom>
          <a:noFill/>
          <a:ln>
            <a:noFill/>
          </a:ln>
        </p:spPr>
        <p:txBody>
          <a:bodyPr lIns="92160" tIns="46080" rIns="92160" bIns="46080" anchor="ctr"/>
          <a:lstStyle/>
          <a:p>
            <a:pPr>
              <a:lnSpc>
                <a:spcPct val="100000"/>
              </a:lnSpc>
            </a:pPr>
            <a:r>
              <a:rPr lang="ru-RU" sz="3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endParaRPr lang="ru-R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0" y="2565360"/>
            <a:ext cx="9144000" cy="19011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Строим описания </a:t>
            </a:r>
            <a:r>
              <a:rPr lang="ru-RU" sz="2400" b="1" strike="noStrike" spc="-1" dirty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ресурсов в RDF</a:t>
            </a:r>
            <a:endParaRPr lang="ru-RU" sz="1800" b="0" strike="noStrike" spc="-1" dirty="0">
              <a:solidFill>
                <a:schemeClr val="bg2">
                  <a:lumMod val="60000"/>
                  <a:lumOff val="4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(</a:t>
            </a:r>
            <a:r>
              <a:rPr lang="ru-RU" sz="2400" b="1" strike="noStrike" spc="-1" dirty="0" err="1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Resource</a:t>
            </a:r>
            <a:r>
              <a:rPr lang="ru-RU" sz="2400" b="1" strike="noStrike" spc="-1" dirty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ru-RU" sz="2400" b="1" strike="noStrike" spc="-1" dirty="0" err="1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Description</a:t>
            </a:r>
            <a:r>
              <a:rPr lang="ru-RU" sz="2400" b="1" strike="noStrike" spc="-1" dirty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ru-RU" sz="2400" b="1" strike="noStrike" spc="-1" dirty="0" err="1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Framework</a:t>
            </a:r>
            <a:r>
              <a:rPr lang="ru-RU" sz="2400" b="1" strike="noStrike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- Модель описания ресурса). </a:t>
            </a:r>
            <a:endParaRPr lang="ru-RU" sz="1800" b="0" strike="noStrike" spc="-1" dirty="0">
              <a:solidFill>
                <a:schemeClr val="bg2">
                  <a:lumMod val="60000"/>
                  <a:lumOff val="4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400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В</a:t>
            </a:r>
            <a:r>
              <a:rPr lang="ru-RU" sz="2400" b="0" strike="noStrike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РГБ программно преобразован массив </a:t>
            </a:r>
            <a:r>
              <a:rPr lang="ru-RU" sz="2400" b="0" strike="noStrike" spc="-1" dirty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данных с </a:t>
            </a:r>
            <a:r>
              <a:rPr lang="ru-RU" sz="2400" b="0" strike="noStrike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разделителей</a:t>
            </a:r>
          </a:p>
          <a:p>
            <a:pPr algn="ctr">
              <a:lnSpc>
                <a:spcPct val="100000"/>
              </a:lnSpc>
            </a:pPr>
            <a:r>
              <a:rPr lang="ru-RU" sz="2400" b="0" strike="noStrike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Генерального  систематического каталога  </a:t>
            </a:r>
            <a:r>
              <a:rPr lang="ru-RU" sz="2400" b="0" strike="noStrike" spc="-1" dirty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 </a:t>
            </a:r>
            <a:r>
              <a:rPr lang="ru-RU" sz="2400" b="0" strike="noStrike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дополнениями</a:t>
            </a:r>
            <a:r>
              <a:rPr lang="en-US" sz="2400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endParaRPr lang="ru-RU" sz="1800" b="0" strike="noStrike" spc="-1" dirty="0">
              <a:solidFill>
                <a:schemeClr val="bg2">
                  <a:lumMod val="60000"/>
                  <a:lumOff val="4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400" b="0" strike="noStrike" spc="-1" dirty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 - более 135 000 тем (делений)</a:t>
            </a:r>
            <a:endParaRPr lang="ru-RU" sz="1800" b="0" strike="noStrike" spc="-1" dirty="0">
              <a:solidFill>
                <a:schemeClr val="bg2">
                  <a:lumMod val="60000"/>
                  <a:lumOff val="4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CustomShape 3"/>
          <p:cNvSpPr/>
          <p:nvPr/>
        </p:nvSpPr>
        <p:spPr>
          <a:xfrm>
            <a:off x="468360" y="5013360"/>
            <a:ext cx="8424360" cy="158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      Выбираем для представления данных модель </a:t>
            </a:r>
            <a:r>
              <a:rPr lang="ru-RU" sz="2400" b="1" strike="noStrike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SKOS  </a:t>
            </a: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      (</a:t>
            </a:r>
            <a:r>
              <a:rPr lang="ru-RU" sz="2400" b="1" strike="noStrike" spc="-1" dirty="0" err="1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Simple</a:t>
            </a:r>
            <a:r>
              <a:rPr lang="ru-RU" sz="2400" b="1" strike="noStrike" spc="-1" dirty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ru-RU" sz="2400" b="1" strike="noStrike" spc="-1" dirty="0" err="1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Knowledge</a:t>
            </a:r>
            <a:r>
              <a:rPr lang="ru-RU" sz="2400" b="1" strike="noStrike" spc="-1" dirty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ru-RU" sz="2400" b="1" strike="noStrike" spc="-1" dirty="0" err="1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Organization</a:t>
            </a:r>
            <a:r>
              <a:rPr lang="ru-RU" sz="2400" b="1" strike="noStrike" spc="-1" dirty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ru-RU" sz="2400" b="1" strike="noStrike" spc="-1" dirty="0" err="1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System</a:t>
            </a:r>
            <a:r>
              <a:rPr lang="ru-RU" sz="2400" b="1" strike="noStrike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, Простая </a:t>
            </a: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система </a:t>
            </a:r>
            <a:r>
              <a:rPr lang="ru-RU" sz="2400" b="1" strike="noStrike" spc="-1" dirty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организации знаний – </a:t>
            </a:r>
            <a:r>
              <a:rPr lang="ru-RU" sz="2400" b="1" strike="noStrike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модель </a:t>
            </a:r>
            <a:r>
              <a:rPr lang="ru-RU" sz="2400" b="1" strike="noStrike" spc="-1" dirty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представления </a:t>
            </a:r>
            <a:endParaRPr lang="ru-RU" sz="2400" b="1" strike="noStrike" spc="-1" dirty="0" smtClean="0">
              <a:solidFill>
                <a:schemeClr val="bg2">
                  <a:lumMod val="60000"/>
                  <a:lumOff val="40000"/>
                </a:schemeClr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знаний </a:t>
            </a:r>
            <a:r>
              <a:rPr lang="ru-RU" sz="2400" b="1" strike="noStrike" spc="-1" dirty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в Семантической </a:t>
            </a:r>
            <a:r>
              <a:rPr lang="ru-RU" sz="2400" b="1" strike="noStrike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паутине)</a:t>
            </a:r>
            <a:endParaRPr lang="ru-RU" sz="1800" b="0" strike="noStrike" spc="-1" dirty="0">
              <a:solidFill>
                <a:schemeClr val="bg2">
                  <a:lumMod val="60000"/>
                  <a:lumOff val="4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4775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endParaRPr lang="ru-RU" sz="1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9" name="CustomShape 4"/>
          <p:cNvSpPr/>
          <p:nvPr/>
        </p:nvSpPr>
        <p:spPr>
          <a:xfrm>
            <a:off x="1042920" y="0"/>
            <a:ext cx="7273440" cy="191628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 dirty="0" smtClean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Размещаем  ресурс</a:t>
            </a:r>
            <a:endParaRPr lang="ru-RU" sz="2400" b="0" strike="noStrike" spc="-1" dirty="0">
              <a:solidFill>
                <a:schemeClr val="bg2">
                  <a:lumMod val="60000"/>
                  <a:lumOff val="4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chemeClr val="bg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в Семантической паутине</a:t>
            </a:r>
            <a:endParaRPr lang="ru-RU" sz="2400" b="0" strike="noStrike" spc="-1" dirty="0">
              <a:solidFill>
                <a:schemeClr val="bg2">
                  <a:lumMod val="60000"/>
                  <a:lumOff val="4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0" name="CustomShape 5"/>
          <p:cNvSpPr/>
          <p:nvPr/>
        </p:nvSpPr>
        <p:spPr>
          <a:xfrm>
            <a:off x="4067280" y="1916280"/>
            <a:ext cx="1296720" cy="649080"/>
          </a:xfrm>
          <a:prstGeom prst="upArrow">
            <a:avLst>
              <a:gd name="adj1" fmla="val 50000"/>
              <a:gd name="adj2" fmla="val 47829"/>
            </a:avLst>
          </a:prstGeom>
          <a:solidFill>
            <a:schemeClr val="accent5">
              <a:lumMod val="90000"/>
            </a:schemeClr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6"/>
          <p:cNvSpPr/>
          <p:nvPr/>
        </p:nvSpPr>
        <p:spPr>
          <a:xfrm>
            <a:off x="4140360" y="4521240"/>
            <a:ext cx="1294920" cy="420480"/>
          </a:xfrm>
          <a:prstGeom prst="upArrow">
            <a:avLst>
              <a:gd name="adj1" fmla="val 50000"/>
              <a:gd name="adj2" fmla="val 47829"/>
            </a:avLst>
          </a:prstGeom>
          <a:solidFill>
            <a:schemeClr val="accent5">
              <a:lumMod val="90000"/>
            </a:schemeClr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Shape 1"/>
          <p:cNvSpPr txBox="1"/>
          <p:nvPr/>
        </p:nvSpPr>
        <p:spPr>
          <a:xfrm>
            <a:off x="389105" y="609479"/>
            <a:ext cx="8501975" cy="5810776"/>
          </a:xfrm>
          <a:prstGeom prst="rect">
            <a:avLst/>
          </a:prstGeom>
          <a:noFill/>
          <a:ln>
            <a:noFill/>
          </a:ln>
        </p:spPr>
        <p:txBody>
          <a:bodyPr lIns="92160" tIns="46080" rIns="92160" bIns="46080" anchor="ctr"/>
          <a:lstStyle/>
          <a:p>
            <a:pPr>
              <a:lnSpc>
                <a:spcPct val="100000"/>
              </a:lnSpc>
            </a:pPr>
            <a:r>
              <a:rPr lang="ru-RU" sz="3200" b="1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Файлы классификации </a:t>
            </a:r>
            <a:r>
              <a:rPr lang="ru-RU" sz="3200" b="1" strike="noStrike" spc="-1" dirty="0" smtClean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RDF  </a:t>
            </a: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были загружены в семантическое хранилище для последующей манипуляции с данными с использованием языка запросов </a:t>
            </a:r>
            <a:r>
              <a:rPr lang="ru-RU" sz="3200" b="1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SPARQL.</a:t>
            </a:r>
            <a:r>
              <a:rPr lang="ru-RU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800" b="1" strike="noStrike" spc="-1" dirty="0">
                <a:solidFill>
                  <a:srgbClr val="FFCC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
</a:t>
            </a:r>
            <a:r>
              <a:rPr lang="ru-RU" sz="2800" b="1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SPARQL</a:t>
            </a:r>
            <a:r>
              <a:rPr lang="ru-RU" sz="2800" b="0" strike="noStrike" spc="-1" dirty="0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(</a:t>
            </a:r>
            <a:r>
              <a:rPr lang="ru-RU" sz="2800" b="0" u="sng" strike="noStrike" spc="-1" dirty="0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рекурсивный акроним</a:t>
            </a:r>
            <a:r>
              <a:rPr lang="ru-RU" sz="2800" b="0" strike="noStrike" spc="-1" dirty="0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от </a:t>
            </a:r>
            <a:r>
              <a:rPr lang="ru-RU" sz="2800" b="0" u="sng" strike="noStrike" spc="-1" dirty="0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3"/>
              </a:rPr>
              <a:t>англ.</a:t>
            </a:r>
            <a:r>
              <a:rPr lang="ru-RU" sz="2800" b="0" strike="noStrike" spc="-1" dirty="0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</a:t>
            </a:r>
            <a:r>
              <a:rPr lang="ru-RU" sz="2800" b="0" i="1" strike="noStrike" spc="-1" dirty="0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SPARQL </a:t>
            </a:r>
            <a:r>
              <a:rPr lang="ru-RU" sz="2800" b="0" i="1" strike="noStrike" spc="-1" dirty="0" err="1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Protocol</a:t>
            </a:r>
            <a:r>
              <a:rPr lang="ru-RU" sz="2800" b="0" i="1" strike="noStrike" spc="-1" dirty="0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2800" b="0" i="1" strike="noStrike" spc="-1" dirty="0" err="1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and</a:t>
            </a:r>
            <a:r>
              <a:rPr lang="ru-RU" sz="2800" b="0" i="1" strike="noStrike" spc="-1" dirty="0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RDF </a:t>
            </a:r>
            <a:r>
              <a:rPr lang="ru-RU" sz="2800" b="0" i="1" strike="noStrike" spc="-1" dirty="0" err="1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Query</a:t>
            </a:r>
            <a:r>
              <a:rPr lang="ru-RU" sz="2800" b="0" i="1" strike="noStrike" spc="-1" dirty="0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2800" b="0" i="1" strike="noStrike" spc="-1" dirty="0" err="1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Language</a:t>
            </a:r>
            <a:r>
              <a:rPr lang="ru-RU" sz="2800" b="0" strike="noStrike" spc="-1" dirty="0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 — </a:t>
            </a:r>
            <a:r>
              <a:rPr lang="ru-RU" sz="2800" b="0" u="sng" strike="noStrike" spc="-1" dirty="0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4"/>
              </a:rPr>
              <a:t>язык запросов к данным</a:t>
            </a:r>
            <a:r>
              <a:rPr lang="ru-RU" sz="2800" b="0" strike="noStrike" spc="-1" dirty="0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представленным по модели </a:t>
            </a:r>
            <a:r>
              <a:rPr lang="ru-RU" sz="2800" b="0" u="sng" strike="noStrike" spc="-1" dirty="0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5"/>
              </a:rPr>
              <a:t>RDF</a:t>
            </a:r>
            <a:r>
              <a:rPr lang="ru-RU" sz="2800" b="0" strike="noStrike" spc="-1" dirty="0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а также </a:t>
            </a:r>
            <a:r>
              <a:rPr lang="ru-RU" sz="2800" b="0" u="sng" strike="noStrike" spc="-1" dirty="0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6"/>
              </a:rPr>
              <a:t>протокол</a:t>
            </a:r>
            <a:r>
              <a:rPr lang="ru-RU" sz="2800" b="0" strike="noStrike" spc="-1" dirty="0">
                <a:solidFill>
                  <a:schemeClr val="tx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для передачи этих запросов и ответов на них</a:t>
            </a:r>
            <a:r>
              <a:rPr lang="ru-RU" sz="2800" b="0" strike="noStrike" spc="-1" dirty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  <a:endParaRPr lang="ru-R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87868" y="188640"/>
            <a:ext cx="8604664" cy="59753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b="1" dirty="0" smtClean="0">
                <a:solidFill>
                  <a:schemeClr val="accent5">
                    <a:lumMod val="9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5">
                    <a:lumMod val="90000"/>
                  </a:schemeClr>
                </a:solidFill>
              </a:rPr>
            </a:br>
            <a:r>
              <a:rPr lang="ru-RU" sz="40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В технологии </a:t>
            </a:r>
            <a:r>
              <a:rPr lang="en-US" sz="40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Linked Open Data</a:t>
            </a:r>
            <a:r>
              <a:rPr lang="en-US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</a:rPr>
              <a:t>требуется обеспечить процессы обогащения запроса поисковыми признаками 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исключительно с помощью программных средств (без участия человека) на базе </a:t>
            </a:r>
            <a:r>
              <a:rPr lang="ru-RU" sz="40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sz="40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sz="4000" b="1" spc="-1" dirty="0" smtClean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SPARQL.</a:t>
            </a:r>
            <a:endParaRPr lang="ru-RU" sz="40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Shape 1"/>
          <p:cNvSpPr txBox="1"/>
          <p:nvPr/>
        </p:nvSpPr>
        <p:spPr>
          <a:xfrm>
            <a:off x="0" y="0"/>
            <a:ext cx="9143640" cy="6534360"/>
          </a:xfrm>
          <a:prstGeom prst="rect">
            <a:avLst/>
          </a:prstGeom>
          <a:noFill/>
          <a:ln>
            <a:noFill/>
          </a:ln>
        </p:spPr>
        <p:txBody>
          <a:bodyPr lIns="92160" tIns="46080" rIns="92160" bIns="46080" anchor="ctr"/>
          <a:lstStyle/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3600" b="1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Классификационная система организации знаний опубликована в среде </a:t>
            </a:r>
            <a:r>
              <a:rPr lang="ru-RU" sz="3600" b="1" strike="noStrike" spc="-1" dirty="0" err="1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Semantic</a:t>
            </a:r>
            <a:r>
              <a:rPr lang="ru-RU" sz="3600" b="1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3600" b="1" strike="noStrike" spc="-1" dirty="0" err="1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Web</a:t>
            </a:r>
            <a:r>
              <a:rPr lang="ru-RU" sz="3600" b="1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в форме связанных открытых данных</a:t>
            </a:r>
            <a:r>
              <a:rPr lang="ru-RU" sz="3600" b="0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3600" b="0" strike="noStrike" spc="-1" dirty="0">
                <a:solidFill>
                  <a:srgbClr val="FFF5E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</a:t>
            </a:r>
            <a:r>
              <a:rPr lang="ru-RU" sz="3600" b="0" strike="noStrike" spc="-1" dirty="0" err="1">
                <a:solidFill>
                  <a:srgbClr val="FFF5E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Linked</a:t>
            </a:r>
            <a:r>
              <a:rPr lang="ru-RU" sz="3600" b="0" strike="noStrike" spc="-1" dirty="0">
                <a:solidFill>
                  <a:srgbClr val="FFF5E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3600" b="0" strike="noStrike" spc="-1" dirty="0" err="1">
                <a:solidFill>
                  <a:srgbClr val="FFF5E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Open</a:t>
            </a:r>
            <a:r>
              <a:rPr lang="ru-RU" sz="3600" b="0" strike="noStrike" spc="-1" dirty="0">
                <a:solidFill>
                  <a:srgbClr val="FFF5E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3600" b="0" strike="noStrike" spc="-1" dirty="0" err="1">
                <a:solidFill>
                  <a:srgbClr val="FFF5E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Data</a:t>
            </a:r>
            <a:r>
              <a:rPr lang="ru-RU" sz="3600" b="0" strike="noStrike" spc="-1" dirty="0">
                <a:solidFill>
                  <a:srgbClr val="FFF5E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LOD)</a:t>
            </a:r>
            <a:r>
              <a:rPr lang="ru-RU" sz="32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3200" b="1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под открытой лицензией РГБ</a:t>
            </a:r>
            <a:r>
              <a:rPr lang="ru-RU" sz="3200" b="1" strike="noStrike" spc="-1" dirty="0">
                <a:solidFill>
                  <a:srgbClr val="FFF5E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ru-RU" sz="3200" b="1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основанной на рекомендациях </a:t>
            </a:r>
            <a:r>
              <a:rPr lang="ru-RU" sz="3200" b="1" strike="noStrike" spc="-1" dirty="0" err="1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Creative</a:t>
            </a:r>
            <a:r>
              <a:rPr lang="ru-RU" sz="3200" b="1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3200" b="1" strike="noStrike" spc="-1" dirty="0" err="1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Commons</a:t>
            </a:r>
            <a:r>
              <a:rPr lang="ru-RU" sz="3600" b="1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ru-RU" sz="4000" b="1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HTTPS://</a:t>
            </a:r>
            <a:r>
              <a:rPr lang="ru-RU" sz="4400" b="0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LOD.RSL.RU</a:t>
            </a:r>
            <a:r>
              <a:rPr lang="ru-RU" sz="4000" b="1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800" b="1" strike="noStrike" spc="-1" dirty="0" smtClean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Проект </a:t>
            </a:r>
            <a:r>
              <a:rPr lang="ru-RU" sz="2800" b="1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разработки технологии  в среде LOD был поддержан Российским фондом </a:t>
            </a:r>
            <a:r>
              <a:rPr lang="ru-RU" sz="2800" b="1" strike="noStrike" spc="-1" dirty="0" smtClean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фундаментальных </a:t>
            </a:r>
            <a:r>
              <a:rPr lang="ru-RU" sz="2800" b="1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исследований (РФФИ)</a:t>
            </a:r>
            <a:r>
              <a:rPr lang="ru-RU" sz="4000" b="1" strike="noStrike" spc="-1" dirty="0">
                <a:solidFill>
                  <a:srgbClr val="FFCC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endParaRPr lang="ru-R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Shape 1"/>
          <p:cNvSpPr txBox="1"/>
          <p:nvPr/>
        </p:nvSpPr>
        <p:spPr>
          <a:xfrm>
            <a:off x="228600" y="260640"/>
            <a:ext cx="8762760" cy="6597000"/>
          </a:xfrm>
          <a:prstGeom prst="rect">
            <a:avLst/>
          </a:prstGeom>
          <a:noFill/>
          <a:ln>
            <a:noFill/>
          </a:ln>
        </p:spPr>
        <p:txBody>
          <a:bodyPr lIns="92160" tIns="46080" rIns="92160" bIns="46080" anchor="ctr"/>
          <a:lstStyle/>
          <a:p>
            <a:pPr algn="ctr">
              <a:lnSpc>
                <a:spcPct val="100000"/>
              </a:lnSpc>
            </a:pPr>
            <a:r>
              <a:rPr lang="ru-RU" sz="2800" b="0" strike="noStrike" spc="-1" dirty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3600" b="1" strike="noStrike" spc="-1" dirty="0" smtClean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РГБ использует </a:t>
            </a:r>
            <a:r>
              <a:rPr lang="ru-RU" sz="3600" b="1" strike="noStrike" spc="-1" dirty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модели готовые индексы ББК</a:t>
            </a:r>
            <a:r>
              <a:rPr lang="ru-RU" sz="3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 которые созданы для  конкретных </a:t>
            </a:r>
            <a:r>
              <a:rPr lang="ru-RU" sz="3600" b="0" strike="noStrike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документов, </a:t>
            </a:r>
            <a:r>
              <a:rPr lang="ru-RU" sz="3600" b="1" strike="noStrike" spc="-1" dirty="0" smtClean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 полными цепочками словесных формулировок  индексов</a:t>
            </a:r>
            <a:r>
              <a:rPr lang="ru-RU" sz="3600" b="0" strike="noStrike" spc="-1" dirty="0" smtClean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 </a:t>
            </a:r>
            <a:r>
              <a:rPr lang="ru-RU" sz="3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
 </a:t>
            </a:r>
            <a:r>
              <a:rPr lang="ru-RU" sz="3600" b="0" strike="noStrike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Тем </a:t>
            </a:r>
            <a:r>
              <a:rPr lang="ru-RU" sz="3600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самым пользователю предоставляются </a:t>
            </a:r>
            <a:r>
              <a:rPr lang="ru-RU" sz="4000" b="0" strike="noStrike" spc="-1" dirty="0" smtClean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готовые </a:t>
            </a:r>
            <a:r>
              <a:rPr lang="ru-RU" sz="4000" b="0" strike="noStrike" spc="-1" dirty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пути  к документам в базе данных </a:t>
            </a:r>
            <a:r>
              <a:rPr lang="ru-RU" sz="3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(семантические дорожные карты).</a:t>
            </a:r>
            <a:r>
              <a:rPr lang="ru-RU" sz="2800" b="1" i="1" strike="noStrike" spc="-1" dirty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endParaRPr lang="ru-RU" sz="2400" b="0" strike="noStrike" spc="-1" dirty="0">
              <a:solidFill>
                <a:schemeClr val="bg2">
                  <a:lumMod val="20000"/>
                  <a:lumOff val="80000"/>
                </a:schemeClr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6192838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sz="4800" b="1" i="0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Semantic Web</a:t>
            </a:r>
            <a:r>
              <a:rPr lang="ru-RU" sz="4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- </a:t>
            </a:r>
            <a:r>
              <a:rPr lang="ru-RU" sz="4800" b="1" i="0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семантическая паутина</a:t>
            </a:r>
            <a:r>
              <a:rPr lang="ru-RU" sz="4800" b="1" dirty="0" smtClean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ru-RU" sz="4800" b="1" dirty="0" smtClean="0">
                <a:solidFill>
                  <a:schemeClr val="tx1"/>
                </a:solidFill>
                <a:cs typeface="Times New Roman" pitchFamily="18" charset="0"/>
              </a:rPr>
              <a:t>в переводе с английского</a:t>
            </a:r>
            <a:r>
              <a:rPr lang="ru-RU" sz="4800" b="1" dirty="0" smtClean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ru-RU" sz="4800" b="1" dirty="0" smtClean="0">
                <a:solidFill>
                  <a:srgbClr val="000000"/>
                </a:solidFill>
              </a:rPr>
              <a:t/>
            </a:r>
            <a:br>
              <a:rPr lang="ru-RU" sz="4800" b="1" dirty="0" smtClean="0">
                <a:solidFill>
                  <a:srgbClr val="000000"/>
                </a:solidFill>
              </a:rPr>
            </a:br>
            <a:r>
              <a:rPr lang="ru-RU" sz="4800" b="1" dirty="0" smtClean="0">
                <a:solidFill>
                  <a:srgbClr val="000000"/>
                </a:solidFill>
              </a:rPr>
              <a:t/>
            </a:r>
            <a:br>
              <a:rPr lang="ru-RU" sz="4800" b="1" dirty="0" smtClean="0">
                <a:solidFill>
                  <a:srgbClr val="000000"/>
                </a:solidFill>
              </a:rPr>
            </a:br>
            <a:r>
              <a:rPr lang="ru-RU" sz="4800" b="1" dirty="0" smtClean="0">
                <a:solidFill>
                  <a:schemeClr val="tx1"/>
                </a:solidFill>
                <a:cs typeface="Times New Roman" pitchFamily="18" charset="0"/>
              </a:rPr>
              <a:t>или</a:t>
            </a:r>
            <a:r>
              <a:rPr lang="ru-RU" sz="4800" b="1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4800" b="1" i="0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«семантический веб» </a:t>
            </a:r>
            <a:r>
              <a:rPr lang="ru-RU" sz="4800" b="1" dirty="0" smtClean="0">
                <a:solidFill>
                  <a:schemeClr val="tx1"/>
                </a:solidFill>
                <a:cs typeface="Times New Roman" pitchFamily="18" charset="0"/>
              </a:rPr>
              <a:t>– в качестве разговорной формы).</a:t>
            </a:r>
            <a:r>
              <a:rPr lang="ru-RU" sz="4800" b="1" dirty="0" smtClean="0">
                <a:cs typeface="Times New Roman" pitchFamily="18" charset="0"/>
              </a:rPr>
              <a:t/>
            </a:r>
            <a:br>
              <a:rPr lang="ru-RU" sz="4800" b="1" dirty="0" smtClean="0">
                <a:cs typeface="Times New Roman" pitchFamily="18" charset="0"/>
              </a:rPr>
            </a:br>
            <a:endParaRPr lang="ru-RU" sz="4800" b="1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extShape 1"/>
          <p:cNvSpPr txBox="1"/>
          <p:nvPr/>
        </p:nvSpPr>
        <p:spPr>
          <a:xfrm>
            <a:off x="323640" y="332640"/>
            <a:ext cx="8640720" cy="5976360"/>
          </a:xfrm>
          <a:prstGeom prst="rect">
            <a:avLst/>
          </a:prstGeom>
          <a:noFill/>
          <a:ln>
            <a:noFill/>
          </a:ln>
        </p:spPr>
        <p:txBody>
          <a:bodyPr lIns="92160" tIns="46080" rIns="92160" bIns="46080" anchor="ctr"/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4000" b="1" strike="noStrike" spc="-1" dirty="0" smtClean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Полная </a:t>
            </a:r>
            <a:r>
              <a:rPr lang="ru-RU" sz="4000" b="1" strike="noStrike" spc="-1" dirty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цепочка словесных формулировок для индекса</a:t>
            </a:r>
            <a:r>
              <a:rPr lang="ru-RU" sz="40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4000" b="1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Ш145.3-32 </a:t>
            </a:r>
            <a:r>
              <a:rPr lang="ru-RU" sz="4400" b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4400" b="1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3600" b="1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Филологические науки. Художественная литература -- Языкознание -- Языки мира --Индоевропейские языки -- Греческий язык -- Современный греческий язык-- Лексикология -- Семантика (семасиология) </a:t>
            </a:r>
            <a:r>
              <a:rPr lang="ru-RU" sz="44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endParaRPr lang="ru-R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extShape 1"/>
          <p:cNvSpPr txBox="1"/>
          <p:nvPr/>
        </p:nvSpPr>
        <p:spPr>
          <a:xfrm>
            <a:off x="372533" y="304919"/>
            <a:ext cx="8449733" cy="1557747"/>
          </a:xfrm>
          <a:prstGeom prst="rect">
            <a:avLst/>
          </a:prstGeom>
          <a:noFill/>
          <a:ln>
            <a:noFill/>
          </a:ln>
        </p:spPr>
        <p:txBody>
          <a:bodyPr lIns="92160" tIns="46080" rIns="92160" bIns="46080" anchor="ctr"/>
          <a:lstStyle/>
          <a:p>
            <a:pPr algn="ctr">
              <a:lnSpc>
                <a:spcPct val="100000"/>
              </a:lnSpc>
            </a:pPr>
            <a:endParaRPr lang="ru-RU" sz="3200" b="1" spc="-1" dirty="0" smtClean="0">
              <a:solidFill>
                <a:schemeClr val="bg2">
                  <a:lumMod val="20000"/>
                  <a:lumOff val="8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3200" b="1" spc="-1" dirty="0" smtClean="0">
              <a:solidFill>
                <a:schemeClr val="bg2">
                  <a:lumMod val="20000"/>
                  <a:lumOff val="8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200" b="1" spc="-1" dirty="0" smtClean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Обеспечение д</a:t>
            </a:r>
            <a:r>
              <a:rPr lang="ru-RU" sz="3200" b="1" strike="noStrike" spc="-1" dirty="0" smtClean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ополнительных способов программного обогащения запросов пользователей:</a:t>
            </a:r>
          </a:p>
          <a:p>
            <a:pPr algn="ctr">
              <a:lnSpc>
                <a:spcPct val="100000"/>
              </a:lnSpc>
            </a:pPr>
            <a:endParaRPr lang="ru-RU" sz="3600" b="1" spc="-1" dirty="0" smtClean="0">
              <a:solidFill>
                <a:schemeClr val="bg2">
                  <a:lumMod val="20000"/>
                  <a:lumOff val="8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2400" b="0" strike="noStrike" spc="-1" dirty="0">
              <a:solidFill>
                <a:schemeClr val="bg2">
                  <a:lumMod val="20000"/>
                  <a:lumOff val="80000"/>
                </a:schemeClr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9" name="TextShape 2"/>
          <p:cNvSpPr txBox="1"/>
          <p:nvPr/>
        </p:nvSpPr>
        <p:spPr>
          <a:xfrm>
            <a:off x="-1" y="1879600"/>
            <a:ext cx="9144001" cy="4978400"/>
          </a:xfrm>
          <a:prstGeom prst="rect">
            <a:avLst/>
          </a:prstGeom>
          <a:noFill/>
          <a:ln w="9360"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3366FF"/>
              </a:buClr>
              <a:buSzPct val="80000"/>
              <a:buFont typeface="Wingdings" charset="2"/>
              <a:buChar char=""/>
            </a:pPr>
            <a:r>
              <a:rPr lang="ru-RU" sz="3200" b="1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В</a:t>
            </a:r>
            <a:r>
              <a:rPr lang="ru-RU" sz="3200" b="1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носятся </a:t>
            </a: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в RDF-представления индексов поисковые слова из методических указаний к ним, взятых из таблиц </a:t>
            </a:r>
            <a:r>
              <a:rPr lang="ru-RU" sz="3200" b="1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классификации</a:t>
            </a:r>
            <a:r>
              <a:rPr lang="ru-RU" sz="3200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.</a:t>
            </a:r>
            <a:r>
              <a:rPr lang="ru-RU" sz="3200" b="0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  <a:p>
            <a:pPr marL="343080" indent="-342720">
              <a:lnSpc>
                <a:spcPct val="100000"/>
              </a:lnSpc>
              <a:buClr>
                <a:srgbClr val="3366FF"/>
              </a:buClr>
              <a:buSzPct val="80000"/>
              <a:buFont typeface="Wingdings" charset="2"/>
              <a:buChar char=""/>
            </a:pPr>
            <a:r>
              <a:rPr lang="ru-RU" sz="3200" b="1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Присоединяются все грамматические </a:t>
            </a: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формы слов русского </a:t>
            </a:r>
            <a:r>
              <a:rPr lang="ru-RU" sz="3200" b="1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языка и формы </a:t>
            </a: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словообразования для </a:t>
            </a:r>
            <a:r>
              <a:rPr lang="ru-RU" sz="3200" b="1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слов, </a:t>
            </a: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содержащихся в базе данных </a:t>
            </a:r>
            <a:r>
              <a:rPr lang="ru-RU" sz="3200" b="1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системы</a:t>
            </a:r>
            <a:r>
              <a:rPr lang="ru-RU" sz="3200" b="1" i="1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 (например, дети, детей, ребёнок, ребёнку, детский, детство и т.д.).</a:t>
            </a:r>
          </a:p>
          <a:p>
            <a:pPr marL="343080" indent="-342720">
              <a:lnSpc>
                <a:spcPct val="100000"/>
              </a:lnSpc>
              <a:buClr>
                <a:srgbClr val="3366FF"/>
              </a:buClr>
              <a:buSzPct val="80000"/>
              <a:buFont typeface="Wingdings" charset="2"/>
              <a:buChar char=""/>
            </a:pPr>
            <a:r>
              <a:rPr lang="ru-RU" sz="3200" b="1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Развивается технология использования синонимов.</a:t>
            </a:r>
            <a:endParaRPr lang="ru-RU" sz="3200" b="0" strike="noStrike" spc="-1" dirty="0"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251640" y="260640"/>
            <a:ext cx="8892000" cy="6336360"/>
          </a:xfrm>
          <a:prstGeom prst="rect">
            <a:avLst/>
          </a:prstGeom>
          <a:noFill/>
          <a:ln>
            <a:noFill/>
          </a:ln>
        </p:spPr>
        <p:txBody>
          <a:bodyPr lIns="92160" tIns="46080" rIns="92160" bIns="46080" anchor="ctr"/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Представление данных для Семантической паутины с помощью модели (схемы) описания ресурсов - RDF.</a:t>
            </a:r>
            <a:r>
              <a:rPr lang="ru-RU" sz="44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4400" b="0" strike="noStrike" spc="-1" dirty="0">
                <a:solidFill>
                  <a:srgbClr val="FFCC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4000" b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Пространство имён - </a:t>
            </a:r>
            <a:r>
              <a:rPr lang="ru-RU" sz="4000" b="1" strike="noStrike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модель SKOS</a:t>
            </a:r>
            <a:endParaRPr lang="ru-RU" sz="2400" b="0" strike="noStrike" spc="-1" dirty="0"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extShape 1"/>
          <p:cNvSpPr txBox="1"/>
          <p:nvPr/>
        </p:nvSpPr>
        <p:spPr>
          <a:xfrm>
            <a:off x="4918366" y="581730"/>
            <a:ext cx="3384000" cy="5724360"/>
          </a:xfrm>
          <a:prstGeom prst="rect">
            <a:avLst/>
          </a:prstGeom>
          <a:noFill/>
          <a:ln>
            <a:noFill/>
          </a:ln>
        </p:spPr>
        <p:txBody>
          <a:bodyPr lIns="92160" tIns="46080" rIns="92160" bIns="46080" anchor="ctr"/>
          <a:lstStyle/>
          <a:p>
            <a:pPr>
              <a:lnSpc>
                <a:spcPct val="100000"/>
              </a:lnSpc>
            </a:pPr>
            <a:r>
              <a:rPr lang="ru-RU" sz="24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skos:Concept</a:t>
            </a:r>
            <a:r>
              <a:rPr lang="ru-RU" sz="24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8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4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skos:notation</a:t>
            </a:r>
            <a:r>
              <a:rPr lang="ru-RU" sz="24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18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4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skos:prefLabel</a:t>
            </a:r>
            <a:r>
              <a:rPr lang="ru-RU" sz="24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endParaRPr lang="ru-RU" sz="2400" b="0" strike="noStrike" spc="-1" dirty="0" smtClean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 dirty="0" err="1" smtClean="0">
                <a:uFill>
                  <a:solidFill>
                    <a:srgbClr val="FFFFFF"/>
                  </a:solidFill>
                </a:uFill>
                <a:latin typeface="Arial"/>
              </a:rPr>
              <a:t>skos:altLabel</a:t>
            </a:r>
            <a:r>
              <a:rPr lang="ru-RU" sz="24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18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4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skos:broader</a:t>
            </a:r>
            <a:r>
              <a:rPr lang="ru-RU" sz="24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8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4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skos:narrower</a:t>
            </a:r>
            <a:r>
              <a:rPr lang="ru-RU" sz="24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8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4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skos:related</a:t>
            </a:r>
            <a:r>
              <a:rPr lang="ru-RU" sz="24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8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4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skos:example</a:t>
            </a:r>
            <a:r>
              <a:rPr lang="ru-RU" sz="24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8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4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skos:hiddenLabel</a:t>
            </a:r>
            <a:r>
              <a:rPr lang="ru-RU" sz="24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800" b="0" strike="noStrike" spc="-1" dirty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endParaRPr lang="ru-RU" sz="800" b="0" strike="noStrike" spc="-1" dirty="0" smtClean="0">
              <a:solidFill>
                <a:srgbClr val="D6E0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800" u="sng" spc="-1" dirty="0" smtClean="0">
              <a:solidFill>
                <a:srgbClr val="D6E0FF"/>
              </a:solidFill>
              <a:uFill>
                <a:solidFill>
                  <a:srgbClr val="FFFFFF"/>
                </a:solidFill>
              </a:uFill>
              <a:latin typeface="Arial"/>
              <a:hlinkClick r:id="rId3"/>
            </a:endParaRPr>
          </a:p>
          <a:p>
            <a:pPr>
              <a:lnSpc>
                <a:spcPct val="100000"/>
              </a:lnSpc>
            </a:pPr>
            <a:r>
              <a:rPr lang="ru-RU" sz="2400" b="0" u="sng" strike="noStrike" spc="-1" dirty="0" err="1" smtClean="0">
                <a:uFill>
                  <a:solidFill>
                    <a:srgbClr val="FFFFFF"/>
                  </a:solidFill>
                </a:uFill>
                <a:latin typeface="Arial"/>
                <a:hlinkClick r:id="rId3"/>
              </a:rPr>
              <a:t>skos:historyNoteskos:changeNote</a:t>
            </a:r>
            <a:endParaRPr lang="ru-RU" sz="2400" b="0" strike="noStrike" spc="-1" dirty="0"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22" name="CustomShape 2"/>
          <p:cNvSpPr/>
          <p:nvPr/>
        </p:nvSpPr>
        <p:spPr>
          <a:xfrm>
            <a:off x="323640" y="116640"/>
            <a:ext cx="4104000" cy="6408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/>
          <a:lstStyle/>
          <a:p>
            <a:pPr algn="r">
              <a:lnSpc>
                <a:spcPct val="100000"/>
              </a:lnSpc>
            </a:pPr>
            <a:endParaRPr lang="ru-RU" sz="4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2400" spc="-1" dirty="0" smtClean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индекс ББК</a:t>
            </a:r>
          </a:p>
          <a:p>
            <a:pPr algn="r">
              <a:lnSpc>
                <a:spcPct val="100000"/>
              </a:lnSpc>
            </a:pPr>
            <a:r>
              <a:rPr lang="ru-RU" sz="2400" spc="-1" dirty="0" smtClean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иерархическая цепочка словесных </a:t>
            </a:r>
            <a:r>
              <a:rPr lang="ru-RU" sz="2400" b="0" strike="noStrike" spc="-1" dirty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формулировок</a:t>
            </a:r>
            <a:endParaRPr lang="ru-RU" sz="4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2400" spc="-1" dirty="0" smtClean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а</a:t>
            </a:r>
            <a:r>
              <a:rPr lang="ru-RU" sz="2400" b="0" strike="noStrike" spc="-1" dirty="0" smtClean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льтернативная </a:t>
            </a:r>
            <a:r>
              <a:rPr lang="ru-RU" sz="2400" b="0" strike="noStrike" spc="-1" dirty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иерархическая цепочка</a:t>
            </a:r>
            <a:endParaRPr lang="ru-RU" sz="4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800" b="0" strike="noStrike" spc="-1" dirty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400" b="0" strike="noStrike" spc="-1" dirty="0" smtClean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вышестоящий </a:t>
            </a:r>
            <a:r>
              <a:rPr lang="ru-RU" sz="2400" b="0" strike="noStrike" spc="-1" dirty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индекс</a:t>
            </a:r>
            <a:endParaRPr lang="ru-RU" sz="4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2400" spc="-1" dirty="0" smtClean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нижестоящий индекс</a:t>
            </a:r>
          </a:p>
          <a:p>
            <a:pPr algn="r">
              <a:lnSpc>
                <a:spcPct val="100000"/>
              </a:lnSpc>
            </a:pPr>
            <a:endParaRPr lang="ru-RU" sz="2400" spc="-1" dirty="0" smtClean="0">
              <a:solidFill>
                <a:srgbClr val="D6E0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2400" spc="-1" dirty="0" smtClean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смотри также</a:t>
            </a:r>
            <a:endParaRPr lang="ru-RU" sz="2400" b="0" strike="noStrike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800" b="0" strike="noStrike" spc="-1" dirty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400" b="0" strike="noStrike" spc="-1" dirty="0" smtClean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примечание </a:t>
            </a:r>
            <a:r>
              <a:rPr lang="ru-RU" sz="2400" b="0" strike="noStrike" spc="-1" dirty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 примерами</a:t>
            </a:r>
            <a:endParaRPr lang="ru-RU" sz="4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2400" spc="-1" dirty="0" smtClean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ф</a:t>
            </a:r>
            <a:r>
              <a:rPr lang="ru-RU" sz="2400" b="0" strike="noStrike" spc="-1" dirty="0" smtClean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ормулировка самого нижнего </a:t>
            </a:r>
            <a:r>
              <a:rPr lang="ru-RU" sz="2400" b="0" strike="noStrike" spc="-1" dirty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уровня</a:t>
            </a:r>
            <a:endParaRPr lang="ru-RU" sz="4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2400" b="0" strike="noStrike" spc="-1" dirty="0" smtClean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служебные </a:t>
            </a:r>
            <a:r>
              <a:rPr lang="ru-RU" sz="2400" b="0" strike="noStrike" spc="-1" dirty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данные</a:t>
            </a:r>
            <a:endParaRPr lang="ru-RU" sz="4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06771" y="490194"/>
            <a:ext cx="952107" cy="477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400" spc="-1" dirty="0" smtClean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URI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extShape 1"/>
          <p:cNvSpPr txBox="1"/>
          <p:nvPr/>
        </p:nvSpPr>
        <p:spPr>
          <a:xfrm>
            <a:off x="467640" y="332640"/>
            <a:ext cx="8534958" cy="6264360"/>
          </a:xfrm>
          <a:prstGeom prst="rect">
            <a:avLst/>
          </a:prstGeom>
          <a:noFill/>
          <a:ln>
            <a:noFill/>
          </a:ln>
        </p:spPr>
        <p:txBody>
          <a:bodyPr lIns="92160" tIns="46080" rIns="92160" bIns="46080" anchor="ctr"/>
          <a:lstStyle/>
          <a:p>
            <a:pPr>
              <a:lnSpc>
                <a:spcPct val="100000"/>
              </a:lnSpc>
            </a:pPr>
            <a:r>
              <a:rPr lang="ru-RU" sz="3200" b="1" strike="noStrike" spc="-1" dirty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Все индексы как концепты получают URI  (унифицированный идентификатор ресурса) программно.
Пример . </a:t>
            </a:r>
            <a:r>
              <a:rPr lang="ru-RU" sz="3200" b="1" strike="noStrike" spc="-1" dirty="0">
                <a:solidFill>
                  <a:srgbClr val="D6E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32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RDF- высказывание для </a:t>
            </a:r>
            <a:r>
              <a:rPr lang="ru-RU" sz="3200" b="0" i="1" strike="noStrike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концепта</a:t>
            </a:r>
            <a:r>
              <a:rPr lang="ru-RU" sz="3200" b="0" strike="noStrike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:</a:t>
            </a:r>
            <a:r>
              <a:rPr lang="ru-RU" sz="32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3200" b="0" strike="noStrike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URI </a:t>
            </a:r>
            <a:r>
              <a:rPr lang="ru-RU" sz="32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для индекса </a:t>
            </a:r>
            <a:r>
              <a:rPr lang="ru-RU" sz="3200" b="0" u="sng" strike="noStrike" spc="-1" dirty="0"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Е472.311.5</a:t>
            </a:r>
            <a:r>
              <a:rPr lang="ru-RU" sz="32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- </a:t>
            </a:r>
            <a:r>
              <a:rPr lang="ru-RU" sz="3200" b="0" u="sng" strike="noStrike" spc="-1" dirty="0">
                <a:uFill>
                  <a:solidFill>
                    <a:srgbClr val="FFFFFF"/>
                  </a:solidFill>
                </a:uFill>
                <a:latin typeface="Arial"/>
                <a:hlinkClick r:id="rId3"/>
              </a:rPr>
              <a:t>http://lod.rsl.ru/bbkgsk/concepts/%D0%95472.311.5</a:t>
            </a:r>
            <a:r>
              <a:rPr lang="ru-RU" sz="32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. 
URI для индекса </a:t>
            </a:r>
            <a:r>
              <a:rPr lang="ru-RU" sz="3200" b="0" u="sng" strike="noStrike" spc="-1" dirty="0"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Е472.311</a:t>
            </a:r>
            <a:r>
              <a:rPr lang="ru-RU" sz="32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- </a:t>
            </a:r>
            <a:r>
              <a:rPr lang="ru-RU" sz="3200" b="0" u="sng" strike="noStrike" spc="-1" dirty="0">
                <a:uFill>
                  <a:solidFill>
                    <a:srgbClr val="FFFFFF"/>
                  </a:solidFill>
                </a:uFill>
                <a:latin typeface="Arial"/>
                <a:hlinkClick r:id="rId4"/>
              </a:rPr>
              <a:t>http://lod.rsl.ru/bbkgsk/concepts/%D0%95472.311</a:t>
            </a:r>
            <a:r>
              <a:rPr lang="ru-RU" sz="32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  <a:endParaRPr lang="ru-RU" sz="3200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strike="noStrike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Далее пример представления в </a:t>
            </a:r>
            <a:r>
              <a:rPr lang="en-US" sz="3200" b="0" strike="noStrike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RDF</a:t>
            </a:r>
            <a:r>
              <a:rPr lang="ru-RU" sz="3200" b="0" strike="noStrike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 индекса </a:t>
            </a:r>
            <a:r>
              <a:rPr lang="ru-RU" sz="2400" i="1" u="sng" spc="-1" dirty="0" smtClean="0"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Е472.311.5</a:t>
            </a:r>
            <a:endParaRPr lang="ru-RU" sz="2400" b="0" strike="noStrike" spc="-1" dirty="0"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Shape 1"/>
          <p:cNvSpPr txBox="1"/>
          <p:nvPr/>
        </p:nvSpPr>
        <p:spPr>
          <a:xfrm>
            <a:off x="0" y="0"/>
            <a:ext cx="8964360" cy="6597000"/>
          </a:xfrm>
          <a:prstGeom prst="rect">
            <a:avLst/>
          </a:prstGeom>
          <a:noFill/>
          <a:ln>
            <a:noFill/>
          </a:ln>
        </p:spPr>
        <p:txBody>
          <a:bodyPr lIns="92160" tIns="46080" rIns="92160" bIns="46080" anchor="ctr"/>
          <a:lstStyle/>
          <a:p>
            <a:pPr>
              <a:lnSpc>
                <a:spcPct val="100000"/>
              </a:lnSpc>
            </a:pP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@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prefix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: &lt;http://www.w3.org/2004/02/skos/core#&gt; .</a:t>
            </a:r>
            <a:r>
              <a:rPr lang="ru-RU" sz="24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@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prefix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rdf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: &lt;http://www.w3.org/1999/02/22-rdf-syntax-ns#&gt; .</a:t>
            </a:r>
            <a:r>
              <a:rPr lang="ru-RU" sz="24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 &lt;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skos:Concept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rdf:about=</a:t>
            </a:r>
            <a:r>
              <a:rPr lang="ru-RU" sz="2400" b="0" i="1" u="sng" strike="noStrike" spc="-1" dirty="0" err="1"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http</a:t>
            </a:r>
            <a:r>
              <a:rPr lang="ru-RU" sz="2400" b="0" i="1" u="sng" strike="noStrike" spc="-1" dirty="0"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://</a:t>
            </a:r>
            <a:r>
              <a:rPr lang="ru-RU" sz="2400" b="0" i="1" u="sng" strike="noStrike" spc="-1" dirty="0" err="1"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lod.rsl.ru</a:t>
            </a:r>
            <a:r>
              <a:rPr lang="ru-RU" sz="2400" b="0" i="1" u="sng" strike="noStrike" spc="-1" dirty="0"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/</a:t>
            </a:r>
            <a:r>
              <a:rPr lang="ru-RU" sz="2400" b="0" i="1" u="sng" strike="noStrike" spc="-1" dirty="0" err="1"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bbkgsk</a:t>
            </a:r>
            <a:r>
              <a:rPr lang="ru-RU" sz="2400" b="0" i="1" u="sng" strike="noStrike" spc="-1" dirty="0"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/</a:t>
            </a:r>
            <a:r>
              <a:rPr lang="ru-RU" sz="2400" b="0" i="1" u="sng" strike="noStrike" spc="-1" dirty="0" err="1"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concepts</a:t>
            </a:r>
            <a:r>
              <a:rPr lang="ru-RU" sz="2400" b="0" i="1" u="sng" strike="noStrike" spc="-1" dirty="0"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/%D0%95472.311.5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&gt; &lt;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skos:notation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&gt; </a:t>
            </a:r>
            <a:r>
              <a:rPr lang="ru-RU" sz="2400" b="0" i="1" u="sng" strike="noStrike" spc="-1" dirty="0">
                <a:uFill>
                  <a:solidFill>
                    <a:srgbClr val="FFFFFF"/>
                  </a:solidFill>
                </a:uFill>
                <a:latin typeface="Arial"/>
                <a:hlinkClick r:id="rId3"/>
              </a:rPr>
              <a:t>Е472.311.5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&lt;/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skos:notation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&gt;</a:t>
            </a:r>
            <a:r>
              <a:rPr lang="ru-RU" sz="24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&lt;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skos:prefLabel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xml:lang=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"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ru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"&gt; </a:t>
            </a:r>
            <a:r>
              <a:rPr lang="ru-RU" sz="20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Биологические науки -- Микробиология --Физиология, биофизика и биохимия микроорганизмов -- Биохимия микроорганизмов -- Обмен веществ и энергии у микроорганизмов. Питание 
микроорганизмов -- Анаболизм (ассимиляция) -- </a:t>
            </a:r>
            <a:r>
              <a:rPr lang="ru-RU" sz="2000" b="1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Биосинтез</a:t>
            </a:r>
            <a:r>
              <a:rPr lang="ru-RU" sz="20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 --</a:t>
            </a:r>
            <a:r>
              <a:rPr lang="ru-RU" sz="2000" b="1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Фотосинтез.</a:t>
            </a:r>
            <a:r>
              <a:rPr lang="ru-RU" sz="20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 Фотосинтезирующие микроорганизмы </a:t>
            </a:r>
            <a:r>
              <a:rPr lang="ru-RU" sz="2400" i="1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&lt;</a:t>
            </a:r>
            <a:r>
              <a:rPr lang="ru-RU" sz="2400" i="1" spc="-1" dirty="0" err="1" smtClean="0">
                <a:uFill>
                  <a:solidFill>
                    <a:srgbClr val="FFFFFF"/>
                  </a:solidFill>
                </a:uFill>
                <a:latin typeface="Arial"/>
              </a:rPr>
              <a:t>skos:prefLabel</a:t>
            </a:r>
            <a:r>
              <a:rPr lang="ru-RU" sz="2400" i="1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 &gt; </a:t>
            </a:r>
            <a:r>
              <a:rPr lang="ru-RU" sz="24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&lt;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broader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xml:lang=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"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ru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"&gt; </a:t>
            </a:r>
            <a:r>
              <a:rPr lang="ru-RU" sz="2400" b="0" i="1" u="sng" strike="noStrike" spc="-1" dirty="0">
                <a:uFill>
                  <a:solidFill>
                    <a:srgbClr val="FFFFFF"/>
                  </a:solidFill>
                </a:uFill>
                <a:latin typeface="Arial"/>
                <a:hlinkClick r:id="rId4"/>
              </a:rPr>
              <a:t>http://lod.rsl.ru/bbkgsk/concepts/%D0%95472.311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&lt;/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broader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&gt; </a:t>
            </a:r>
            <a:r>
              <a:rPr lang="ru-RU" sz="24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&lt;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skos:hiddenLabel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 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xml:lang=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"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ru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"&gt; </a:t>
            </a:r>
            <a:r>
              <a:rPr lang="ru-RU" sz="2400" b="1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Фотосинтез.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 Фотосинтезирующие микроорганизмы &lt;/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skos:hidden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Label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&gt; &lt;/</a:t>
            </a:r>
            <a:r>
              <a:rPr lang="ru-RU" sz="2400" b="0" i="1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skos:Concept</a:t>
            </a:r>
            <a:r>
              <a:rPr lang="ru-RU" sz="2400" b="0" i="1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&gt;</a:t>
            </a:r>
            <a:endParaRPr lang="ru-RU" sz="2400" b="0" strike="noStrike" spc="-1" dirty="0"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0" y="260639"/>
            <a:ext cx="9144000" cy="1246428"/>
          </a:xfrm>
          <a:prstGeom prst="rect">
            <a:avLst/>
          </a:prstGeom>
          <a:noFill/>
          <a:ln>
            <a:noFill/>
          </a:ln>
        </p:spPr>
        <p:txBody>
          <a:bodyPr lIns="92160" tIns="46080" rIns="92160" bIns="46080" anchor="ctr"/>
          <a:lstStyle/>
          <a:p>
            <a:pPr algn="ctr">
              <a:lnSpc>
                <a:spcPct val="100000"/>
              </a:lnSpc>
            </a:pPr>
            <a:endParaRPr lang="ru-RU" sz="3200" b="1" strike="noStrike" spc="-1" dirty="0" smtClean="0">
              <a:solidFill>
                <a:schemeClr val="bg2">
                  <a:lumMod val="20000"/>
                  <a:lumOff val="8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3200" b="1" spc="-1" dirty="0" smtClean="0">
              <a:solidFill>
                <a:schemeClr val="bg2">
                  <a:lumMod val="20000"/>
                  <a:lumOff val="8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200" b="1" strike="noStrike" spc="-1" dirty="0" smtClean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Доступ непосредственно к</a:t>
            </a:r>
            <a:r>
              <a:rPr lang="ru-RU" sz="3200" b="1" strike="noStrike" spc="-1" dirty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классификационным </a:t>
            </a:r>
            <a:r>
              <a:rPr lang="ru-RU" sz="3200" b="1" strike="noStrike" spc="-1" dirty="0" smtClean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данным РГБ:</a:t>
            </a:r>
            <a:r>
              <a:rPr lang="ru-RU" sz="4400" b="0" strike="noStrike" spc="-1" dirty="0">
                <a:solidFill>
                  <a:srgbClr val="FFCC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endParaRPr lang="ru-R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6" name="TextShape 2"/>
          <p:cNvSpPr txBox="1"/>
          <p:nvPr/>
        </p:nvSpPr>
        <p:spPr>
          <a:xfrm>
            <a:off x="395640" y="1625600"/>
            <a:ext cx="8424720" cy="5043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3366FF"/>
              </a:buClr>
              <a:buSzPct val="80000"/>
              <a:buFont typeface="Wingdings" charset="2"/>
              <a:buChar char=""/>
            </a:pP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адрес точки доступа - </a:t>
            </a:r>
            <a:r>
              <a:rPr lang="ru-RU" sz="3200" b="1" u="sng" strike="noStrike" spc="-1" dirty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hlinkClick r:id="rId2"/>
              </a:rPr>
              <a:t>https://sparql.rsl.ru/bbkskos</a:t>
            </a:r>
            <a:endParaRPr lang="ru-RU" sz="3200" b="0" strike="noStrike" spc="-1" dirty="0">
              <a:solidFill>
                <a:schemeClr val="accent3">
                  <a:lumMod val="40000"/>
                  <a:lumOff val="60000"/>
                </a:schemeClr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marL="343080" indent="-342720">
              <a:lnSpc>
                <a:spcPct val="100000"/>
              </a:lnSpc>
              <a:buClr>
                <a:srgbClr val="3366FF"/>
              </a:buClr>
              <a:buSzPct val="80000"/>
              <a:buFont typeface="Wingdings" charset="2"/>
              <a:buChar char=""/>
            </a:pP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протокол - HTTP</a:t>
            </a:r>
            <a:endParaRPr lang="ru-RU" sz="3200" b="0" strike="noStrike" spc="-1" dirty="0"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marL="343080" indent="-342720">
              <a:lnSpc>
                <a:spcPct val="100000"/>
              </a:lnSpc>
              <a:buClr>
                <a:srgbClr val="3366FF"/>
              </a:buClr>
              <a:buSzPct val="80000"/>
              <a:buFont typeface="Wingdings" charset="2"/>
              <a:buChar char=""/>
            </a:pP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метод - POST</a:t>
            </a:r>
            <a:endParaRPr lang="ru-RU" sz="3200" b="0" strike="noStrike" spc="-1" dirty="0"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marL="343080" indent="-342720">
              <a:lnSpc>
                <a:spcPct val="100000"/>
              </a:lnSpc>
              <a:buClr>
                <a:srgbClr val="3366FF"/>
              </a:buClr>
              <a:buSzPct val="80000"/>
              <a:buFont typeface="Wingdings" charset="2"/>
              <a:buChar char=""/>
            </a:pP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поле - </a:t>
            </a:r>
            <a:r>
              <a:rPr lang="ru-RU" sz="3200" b="1" strike="noStrike" spc="-1" dirty="0" err="1">
                <a:uFill>
                  <a:solidFill>
                    <a:srgbClr val="FFFFFF"/>
                  </a:solidFill>
                </a:uFill>
                <a:latin typeface="Times New Roman"/>
              </a:rPr>
              <a:t>query</a:t>
            </a: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 (содержит запрос на языке SPARQL)</a:t>
            </a:r>
            <a:endParaRPr lang="ru-RU" sz="3200" b="0" strike="noStrike" spc="-1" dirty="0"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marL="343080" indent="-342720">
              <a:lnSpc>
                <a:spcPct val="100000"/>
              </a:lnSpc>
              <a:buClr>
                <a:srgbClr val="3366FF"/>
              </a:buClr>
              <a:buSzPct val="80000"/>
              <a:buFont typeface="Wingdings" charset="2"/>
              <a:buChar char=""/>
            </a:pPr>
            <a:r>
              <a:rPr lang="ru-RU" sz="3200" b="1" u="sng" strike="noStrike" spc="-1" dirty="0">
                <a:uFill>
                  <a:solidFill>
                    <a:srgbClr val="FFFFFF"/>
                  </a:solidFill>
                </a:uFill>
                <a:latin typeface="Times New Roman"/>
                <a:hlinkClick r:id="rId3"/>
              </a:rPr>
              <a:t>https://trinidata.ru/tech_sparql.htm</a:t>
            </a:r>
            <a:r>
              <a:rPr lang="ru-RU" sz="32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 - структура запросов - </a:t>
            </a:r>
            <a:r>
              <a:rPr lang="ru-RU" sz="3200" b="1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прочитать на сайте в разделе «О проекте» </a:t>
            </a:r>
            <a:r>
              <a:rPr lang="ru-RU" sz="2800" b="1" spc="-1" dirty="0" smtClean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HTTPS://</a:t>
            </a:r>
            <a:r>
              <a:rPr lang="ru-RU" sz="3200" spc="-1" dirty="0" smtClean="0">
                <a:solidFill>
                  <a:schemeClr val="bg2">
                    <a:lumMod val="20000"/>
                    <a:lumOff val="8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LOD.RSL.RU</a:t>
            </a:r>
            <a:r>
              <a:rPr lang="ru-RU" sz="3200" b="1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.</a:t>
            </a:r>
            <a:endParaRPr lang="ru-RU" sz="3200" b="0" strike="noStrike" spc="-1" dirty="0"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ru-R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3"/>
            <a:ext cx="8229600" cy="1984639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Смысловые соответствия </a:t>
            </a:r>
            <a:r>
              <a:rPr lang="ru-RU" sz="3600" b="1" u="sng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между концептами различных </a:t>
            </a:r>
            <a:r>
              <a:rPr lang="en-US" sz="3600" b="1" u="sng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LOD-</a:t>
            </a:r>
            <a:r>
              <a:rPr lang="ru-RU" sz="3600" b="1" u="sng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словарей</a:t>
            </a:r>
            <a:r>
              <a:rPr lang="en-US" sz="3600" b="1" u="sng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(LOD-vocabularies)</a:t>
            </a:r>
            <a:r>
              <a:rPr lang="ru-RU" sz="36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:</a:t>
            </a:r>
            <a:endParaRPr lang="ru-RU" sz="36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02932"/>
            <a:ext cx="8229600" cy="4151875"/>
          </a:xfrm>
        </p:spPr>
        <p:txBody>
          <a:bodyPr/>
          <a:lstStyle/>
          <a:p>
            <a:r>
              <a:rPr lang="ru-RU" sz="4000" b="1" dirty="0" smtClean="0"/>
              <a:t>тезаурусов,</a:t>
            </a:r>
          </a:p>
          <a:p>
            <a:r>
              <a:rPr lang="ru-RU" sz="4000" b="1" dirty="0" smtClean="0"/>
              <a:t>классификаций, рубрикаторов,</a:t>
            </a:r>
          </a:p>
          <a:p>
            <a:r>
              <a:rPr lang="ru-RU" sz="4000" b="1" dirty="0" smtClean="0"/>
              <a:t>систем </a:t>
            </a:r>
            <a:r>
              <a:rPr lang="ru-RU" sz="4000" b="1" dirty="0" err="1" smtClean="0"/>
              <a:t>предметизации</a:t>
            </a:r>
            <a:r>
              <a:rPr lang="ru-RU" sz="4000" dirty="0" smtClean="0"/>
              <a:t>,</a:t>
            </a:r>
          </a:p>
          <a:p>
            <a:r>
              <a:rPr lang="ru-RU" sz="4000" b="1" dirty="0" smtClean="0"/>
              <a:t>нормативных файлов имён лиц и т.д.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Типы связей между концептами </a:t>
            </a:r>
            <a:r>
              <a:rPr lang="ru-RU" b="1" u="sng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разных</a:t>
            </a:r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LOD-</a:t>
            </a:r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словарей:</a:t>
            </a:r>
            <a:endParaRPr lang="ru-RU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473608"/>
          </a:xfrm>
        </p:spPr>
        <p:txBody>
          <a:bodyPr>
            <a:normAutofit lnSpcReduction="10000"/>
          </a:bodyPr>
          <a:lstStyle/>
          <a:p>
            <a:endParaRPr lang="ru-RU" sz="4000" b="1" dirty="0" smtClean="0"/>
          </a:p>
          <a:p>
            <a:r>
              <a:rPr lang="en-US" sz="4000" b="1" dirty="0" err="1" smtClean="0"/>
              <a:t>exactMatch</a:t>
            </a:r>
            <a:r>
              <a:rPr lang="en-US" sz="4000" b="1" dirty="0" smtClean="0"/>
              <a:t> – </a:t>
            </a:r>
            <a:r>
              <a:rPr lang="ru-RU" sz="4000" b="1" dirty="0" smtClean="0"/>
              <a:t>точное </a:t>
            </a:r>
            <a:r>
              <a:rPr lang="ru-RU" sz="4000" b="1" dirty="0" err="1" smtClean="0"/>
              <a:t>соотвтствие</a:t>
            </a:r>
            <a:r>
              <a:rPr lang="ru-RU" sz="4000" b="1" dirty="0" smtClean="0"/>
              <a:t> (совпадение),</a:t>
            </a:r>
          </a:p>
          <a:p>
            <a:r>
              <a:rPr lang="en-US" sz="4000" b="1" dirty="0" err="1" smtClean="0"/>
              <a:t>closeMatch</a:t>
            </a:r>
            <a:r>
              <a:rPr lang="en-US" sz="4000" b="1" dirty="0" smtClean="0"/>
              <a:t> – </a:t>
            </a:r>
            <a:r>
              <a:rPr lang="ru-RU" sz="4000" b="1" dirty="0" smtClean="0"/>
              <a:t>близкое по значению,</a:t>
            </a:r>
          </a:p>
          <a:p>
            <a:r>
              <a:rPr lang="en-US" sz="4000" b="1" dirty="0" smtClean="0"/>
              <a:t>related -  </a:t>
            </a:r>
            <a:r>
              <a:rPr lang="ru-RU" sz="4000" b="1" dirty="0" smtClean="0"/>
              <a:t>имеет отношение,</a:t>
            </a:r>
          </a:p>
          <a:p>
            <a:r>
              <a:rPr lang="en-US" sz="4000" b="1" dirty="0" err="1" smtClean="0"/>
              <a:t>broudMatch</a:t>
            </a:r>
            <a:r>
              <a:rPr lang="en-US" sz="4000" b="1" dirty="0" smtClean="0"/>
              <a:t> – </a:t>
            </a:r>
            <a:r>
              <a:rPr lang="ru-RU" sz="4000" b="1" dirty="0" smtClean="0"/>
              <a:t>вышестоящее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Основные сложности формирования соответствий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4000" dirty="0" smtClean="0"/>
              <a:t>большая трудоёмкость  интеллектуальной работы по подготовке условий для программной обработки данных; </a:t>
            </a:r>
          </a:p>
          <a:p>
            <a:r>
              <a:rPr lang="ru-RU" sz="4000" dirty="0" smtClean="0"/>
              <a:t>необходимость сотрудничества библиотек!; </a:t>
            </a:r>
          </a:p>
          <a:p>
            <a:r>
              <a:rPr lang="ru-RU" sz="4000" dirty="0" smtClean="0"/>
              <a:t>различия концептуальных основ словарей;</a:t>
            </a:r>
          </a:p>
          <a:p>
            <a:r>
              <a:rPr lang="ru-RU" sz="4000" dirty="0" smtClean="0"/>
              <a:t>различные языки и графики.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9467" y="609600"/>
            <a:ext cx="8365065" cy="5791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900" b="1" i="0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Термин «семантическая паутина»</a:t>
            </a:r>
            <a:r>
              <a:rPr lang="ru-RU" sz="49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был впервые введён сэром </a:t>
            </a:r>
            <a:r>
              <a:rPr lang="ru-RU" b="1" dirty="0" err="1" smtClean="0">
                <a:solidFill>
                  <a:schemeClr val="tx1"/>
                </a:solidFill>
                <a:cs typeface="Times New Roman" pitchFamily="18" charset="0"/>
              </a:rPr>
              <a:t>Тимом</a:t>
            </a:r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cs typeface="Times New Roman" pitchFamily="18" charset="0"/>
              </a:rPr>
              <a:t>Бернерсом-Ли</a:t>
            </a:r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  (изобретателем Всемирной паутины </a:t>
            </a:r>
            <a:r>
              <a:rPr lang="en-US" b="1" dirty="0" smtClean="0">
                <a:solidFill>
                  <a:schemeClr val="tx1"/>
                </a:solidFill>
                <a:cs typeface="Times New Roman" pitchFamily="18" charset="0"/>
              </a:rPr>
              <a:t>WWW</a:t>
            </a:r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) в  2001 году. Она названа им «следующим шагом в развитии Всемирной паутины».</a:t>
            </a:r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97694" cy="57442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Результат –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многоаспектный</a:t>
            </a:r>
            <a:r>
              <a:rPr lang="en-US" b="1" dirty="0" smtClean="0">
                <a:solidFill>
                  <a:schemeClr val="tx1"/>
                </a:solidFill>
              </a:rPr>
              <a:t>,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u="sng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реализуемый программным продуктом </a:t>
            </a:r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поиск  </a:t>
            </a:r>
            <a:r>
              <a:rPr lang="ru-RU" b="1" dirty="0" smtClean="0">
                <a:solidFill>
                  <a:schemeClr val="tx1"/>
                </a:solidFill>
              </a:rPr>
              <a:t>в среде связанных открытых данных различных библиотек и других организаций.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3"/>
            <a:ext cx="8229600" cy="6133307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sz="40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!!!</a:t>
            </a:r>
            <a:br>
              <a:rPr lang="ru-RU" sz="40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 sz="36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На следующих слайдах полезно изучить самостоятельно:</a:t>
            </a:r>
            <a:r>
              <a:rPr lang="ru-RU" sz="40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- пример технологического процесса 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поиска информации в Классификационной системе (виртуальном систематическом каталоге РГБ) и вывода результатов;</a:t>
            </a:r>
            <a:b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список основных публикаций по теме – в конце презентации.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930752" cy="548954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Рассмотрим технологию поиска информации в Классификационной системе </a:t>
            </a: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организации знаний на основе ББК</a:t>
            </a:r>
            <a:b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(представлена последовательность экранов поиска)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Рисунок 3"/>
          <p:cNvPicPr/>
          <p:nvPr/>
        </p:nvPicPr>
        <p:blipFill>
          <a:blip r:embed="rId2" cstate="print"/>
          <a:stretch/>
        </p:blipFill>
        <p:spPr>
          <a:xfrm>
            <a:off x="251640" y="620640"/>
            <a:ext cx="8712720" cy="54003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197" y="355600"/>
            <a:ext cx="8482518" cy="5909013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списке тем, найденных по запросу </a:t>
            </a: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32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детская психология</a:t>
            </a: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», </a:t>
            </a:r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выбрана тема 10.</a:t>
            </a:r>
            <a:b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Нажатием текста  «</a:t>
            </a:r>
            <a:r>
              <a:rPr lang="ru-RU" sz="32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документов в электронном каталоге</a:t>
            </a: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»  </a:t>
            </a:r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для выбранной темы получаем количество документов по теме и смежным темам.</a:t>
            </a:r>
            <a:b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Нажатием числа (количества) документов </a:t>
            </a:r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уходим  в электронный каталог РГБ и видим список библиографических записей по выбранной теме для получения документов из  фонда библиотеки.</a:t>
            </a:r>
            <a:endParaRPr lang="ru-RU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Рисунок 1"/>
          <p:cNvPicPr/>
          <p:nvPr/>
        </p:nvPicPr>
        <p:blipFill>
          <a:blip r:embed="rId2" cstate="print"/>
          <a:stretch/>
        </p:blipFill>
        <p:spPr>
          <a:xfrm>
            <a:off x="251640" y="188640"/>
            <a:ext cx="7848360" cy="64083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Рисунок 1"/>
          <p:cNvPicPr/>
          <p:nvPr/>
        </p:nvPicPr>
        <p:blipFill>
          <a:blip r:embed="rId2" cstate="print"/>
          <a:stretch/>
        </p:blipFill>
        <p:spPr>
          <a:xfrm>
            <a:off x="333360" y="76320"/>
            <a:ext cx="8476920" cy="67053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48" y="609601"/>
            <a:ext cx="7647948" cy="479897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 желании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путём нажатия строки «формулировка»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переходим в соответствующее место иерархического дерева классификационной модели».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Рисунок 1"/>
          <p:cNvPicPr/>
          <p:nvPr/>
        </p:nvPicPr>
        <p:blipFill>
          <a:blip r:embed="rId2" cstate="print"/>
          <a:stretch/>
        </p:blipFill>
        <p:spPr>
          <a:xfrm>
            <a:off x="179640" y="1052640"/>
            <a:ext cx="8424720" cy="55443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Рисунок 1"/>
          <p:cNvPicPr/>
          <p:nvPr/>
        </p:nvPicPr>
        <p:blipFill>
          <a:blip r:embed="rId2" cstate="print"/>
          <a:stretch/>
        </p:blipFill>
        <p:spPr>
          <a:xfrm>
            <a:off x="333360" y="212760"/>
            <a:ext cx="8476920" cy="64321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3"/>
            <a:ext cx="8229600" cy="606557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ГЛАВНОЕ: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все связи в </a:t>
            </a:r>
            <a:r>
              <a:rPr lang="en-US" b="1" dirty="0" smtClean="0">
                <a:solidFill>
                  <a:schemeClr val="tx1"/>
                </a:solidFill>
              </a:rPr>
              <a:t>Semantic Web </a:t>
            </a:r>
            <a:r>
              <a:rPr lang="ru-RU" b="1" dirty="0" smtClean="0">
                <a:solidFill>
                  <a:schemeClr val="tx1"/>
                </a:solidFill>
              </a:rPr>
              <a:t>имеют смысловые значения</a:t>
            </a:r>
            <a:r>
              <a:rPr lang="ru-RU" b="1" dirty="0" smtClean="0"/>
              <a:t>.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tx1"/>
                </a:solidFill>
              </a:rPr>
              <a:t>Это </a:t>
            </a:r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семантические связи</a:t>
            </a:r>
            <a:r>
              <a:rPr lang="ru-RU" b="1" dirty="0" smtClean="0">
                <a:solidFill>
                  <a:schemeClr val="tx1"/>
                </a:solidFill>
              </a:rPr>
              <a:t>, в отличие от формальных связей в среде </a:t>
            </a:r>
            <a:r>
              <a:rPr lang="en-US" b="1" dirty="0" smtClean="0">
                <a:solidFill>
                  <a:schemeClr val="tx1"/>
                </a:solidFill>
              </a:rPr>
              <a:t>WWW.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48" y="609601"/>
            <a:ext cx="7233168" cy="487679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классификационное дерево можно попасть и </a:t>
            </a:r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с первой страницы системы, выбрав режим «Классификационная система».</a:t>
            </a:r>
            <a:endParaRPr lang="ru-RU" b="1" dirty="0">
              <a:solidFill>
                <a:schemeClr val="accent3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Рисунок 1"/>
          <p:cNvPicPr/>
          <p:nvPr/>
        </p:nvPicPr>
        <p:blipFill>
          <a:blip r:embed="rId2" cstate="print"/>
          <a:stretch/>
        </p:blipFill>
        <p:spPr>
          <a:xfrm>
            <a:off x="333360" y="76320"/>
            <a:ext cx="8476920" cy="67053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347" y="609601"/>
            <a:ext cx="7996740" cy="370787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Можно провести дополнительный</a:t>
            </a:r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поиск по ссылке «смотри также»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попасть в другую ветвь иерархического дерева.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Рисунок 1"/>
          <p:cNvPicPr/>
          <p:nvPr/>
        </p:nvPicPr>
        <p:blipFill>
          <a:blip r:embed="rId2" cstate="print"/>
          <a:stretch/>
        </p:blipFill>
        <p:spPr>
          <a:xfrm>
            <a:off x="323640" y="188640"/>
            <a:ext cx="8280720" cy="64803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Рисунок 1"/>
          <p:cNvPicPr/>
          <p:nvPr/>
        </p:nvPicPr>
        <p:blipFill>
          <a:blip r:embed="rId2" cstate="print"/>
          <a:stretch/>
        </p:blipFill>
        <p:spPr>
          <a:xfrm>
            <a:off x="323640" y="332640"/>
            <a:ext cx="8486640" cy="62643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8128715" cy="51501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Фрагменты результатов поиска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 виде перечней библиографических записей, найденных по рассмотренным выше запросам, представлены на следующих слайдах.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Рисунок 1"/>
          <p:cNvPicPr/>
          <p:nvPr/>
        </p:nvPicPr>
        <p:blipFill>
          <a:blip r:embed="rId2" cstate="print"/>
          <a:stretch/>
        </p:blipFill>
        <p:spPr>
          <a:xfrm>
            <a:off x="333360" y="114480"/>
            <a:ext cx="8476920" cy="662904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Рисунок 1"/>
          <p:cNvPicPr/>
          <p:nvPr/>
        </p:nvPicPr>
        <p:blipFill>
          <a:blip r:embed="rId2" cstate="print"/>
          <a:stretch/>
        </p:blipFill>
        <p:spPr>
          <a:xfrm>
            <a:off x="323640" y="188640"/>
            <a:ext cx="8496720" cy="62643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60639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Основные публикации РГБ по теме:</a:t>
            </a:r>
            <a:endParaRPr lang="ru-RU" sz="2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4267"/>
            <a:ext cx="9144000" cy="5760541"/>
          </a:xfrm>
        </p:spPr>
        <p:txBody>
          <a:bodyPr>
            <a:noAutofit/>
          </a:bodyPr>
          <a:lstStyle/>
          <a:p>
            <a:pPr lvl="0"/>
            <a:r>
              <a:rPr lang="ru-RU" sz="1800" dirty="0" err="1" smtClean="0"/>
              <a:t>Лаврёнова</a:t>
            </a:r>
            <a:r>
              <a:rPr lang="ru-RU" sz="1800" dirty="0" smtClean="0"/>
              <a:t> О.А., Павлов В.В. Библиотечно-библиографическая классификация как традиционная система организации знаний в среде открытых связанных данных // Научно-технические библиотеки. - 2017. -№4. - С. 44-60. </a:t>
            </a:r>
            <a:r>
              <a:rPr lang="ru-RU" sz="1800" u="sng" dirty="0" smtClean="0">
                <a:hlinkClick r:id="rId2"/>
              </a:rPr>
              <a:t>https://www.gpntb.ru/ntb/ntb/2017/4/NTB4_2017_А5_5.pdf</a:t>
            </a:r>
            <a:endParaRPr lang="ru-RU" sz="1800" dirty="0" smtClean="0"/>
          </a:p>
          <a:p>
            <a:pPr lvl="0">
              <a:buNone/>
            </a:pPr>
            <a:r>
              <a:rPr lang="ru-RU" sz="1800" u="sng" dirty="0" smtClean="0">
                <a:hlinkClick r:id="rId3"/>
              </a:rPr>
              <a:t>      </a:t>
            </a:r>
            <a:r>
              <a:rPr lang="ru-RU" sz="1800" u="sng" dirty="0" err="1" smtClean="0">
                <a:hlinkClick r:id="rId3"/>
              </a:rPr>
              <a:t>www.unkniga.ru</a:t>
            </a:r>
            <a:r>
              <a:rPr lang="ru-RU" sz="1800" u="sng" dirty="0" smtClean="0">
                <a:hlinkClick r:id="rId3"/>
              </a:rPr>
              <a:t>/</a:t>
            </a:r>
            <a:r>
              <a:rPr lang="ru-RU" sz="1800" u="sng" dirty="0" err="1" smtClean="0">
                <a:hlinkClick r:id="rId3"/>
              </a:rPr>
              <a:t>innovation</a:t>
            </a:r>
            <a:r>
              <a:rPr lang="ru-RU" sz="1800" u="sng" dirty="0" smtClean="0">
                <a:hlinkClick r:id="rId3"/>
              </a:rPr>
              <a:t>/</a:t>
            </a:r>
            <a:r>
              <a:rPr lang="ru-RU" sz="1800" u="sng" dirty="0" err="1" smtClean="0">
                <a:hlinkClick r:id="rId3"/>
              </a:rPr>
              <a:t>tehnology</a:t>
            </a:r>
            <a:r>
              <a:rPr lang="ru-RU" sz="1800" u="sng" dirty="0" smtClean="0">
                <a:hlinkClick r:id="rId3"/>
              </a:rPr>
              <a:t>/7808-tematicheskiy-poisk-elektronnyh-resursov-na-osnove-klassifikatsionnoy-modeli.html</a:t>
            </a:r>
            <a:endParaRPr lang="ru-RU" sz="1800" dirty="0" smtClean="0"/>
          </a:p>
          <a:p>
            <a:pPr lvl="0"/>
            <a:r>
              <a:rPr lang="ru-RU" sz="1800" dirty="0" err="1" smtClean="0"/>
              <a:t>Лаврёнова</a:t>
            </a:r>
            <a:r>
              <a:rPr lang="ru-RU" sz="1800" dirty="0" smtClean="0"/>
              <a:t> О.А. Опыт представления классификационных метаданных в среде </a:t>
            </a:r>
            <a:r>
              <a:rPr lang="ru-RU" sz="1800" dirty="0" err="1" smtClean="0"/>
              <a:t>Semantic</a:t>
            </a:r>
            <a:r>
              <a:rPr lang="ru-RU" sz="1800" dirty="0" smtClean="0"/>
              <a:t> </a:t>
            </a:r>
            <a:r>
              <a:rPr lang="ru-RU" sz="1800" dirty="0" err="1" smtClean="0"/>
              <a:t>Web</a:t>
            </a:r>
            <a:r>
              <a:rPr lang="ru-RU" sz="1800" dirty="0" smtClean="0"/>
              <a:t> для поиска электронных ресурсов библиотек // Сборники Президентской библиотеки. </a:t>
            </a:r>
            <a:r>
              <a:rPr lang="ru-RU" sz="1800" dirty="0" err="1" smtClean="0"/>
              <a:t>Вып</a:t>
            </a:r>
            <a:r>
              <a:rPr lang="ru-RU" sz="1800" dirty="0" smtClean="0"/>
              <a:t>. 9: Гуманитарные исследования и цифровая среда:  наука и практика = </a:t>
            </a:r>
            <a:r>
              <a:rPr lang="ru-RU" sz="1800" dirty="0" err="1" smtClean="0"/>
              <a:t>Humanitarian</a:t>
            </a:r>
            <a:r>
              <a:rPr lang="ru-RU" sz="1800" dirty="0" smtClean="0"/>
              <a:t> </a:t>
            </a:r>
            <a:r>
              <a:rPr lang="ru-RU" sz="1800" dirty="0" err="1" smtClean="0"/>
              <a:t>research</a:t>
            </a:r>
            <a:r>
              <a:rPr lang="ru-RU" sz="1800" dirty="0" smtClean="0"/>
              <a:t> </a:t>
            </a:r>
            <a:r>
              <a:rPr lang="ru-RU" sz="1800" dirty="0" err="1" smtClean="0"/>
              <a:t>and</a:t>
            </a:r>
            <a:r>
              <a:rPr lang="ru-RU" sz="1800" dirty="0" smtClean="0"/>
              <a:t> </a:t>
            </a:r>
            <a:r>
              <a:rPr lang="ru-RU" sz="1800" dirty="0" err="1" smtClean="0"/>
              <a:t>the</a:t>
            </a:r>
            <a:r>
              <a:rPr lang="ru-RU" sz="1800" dirty="0" smtClean="0"/>
              <a:t> </a:t>
            </a:r>
            <a:r>
              <a:rPr lang="ru-RU" sz="1800" dirty="0" err="1" smtClean="0"/>
              <a:t>digital</a:t>
            </a:r>
            <a:r>
              <a:rPr lang="ru-RU" sz="1800" dirty="0" smtClean="0"/>
              <a:t> </a:t>
            </a:r>
            <a:r>
              <a:rPr lang="ru-RU" sz="1800" dirty="0" err="1" smtClean="0"/>
              <a:t>environment</a:t>
            </a:r>
            <a:r>
              <a:rPr lang="ru-RU" sz="1800" dirty="0" smtClean="0"/>
              <a:t>: </a:t>
            </a:r>
            <a:r>
              <a:rPr lang="ru-RU" sz="1800" dirty="0" err="1" smtClean="0"/>
              <a:t>theory</a:t>
            </a:r>
            <a:r>
              <a:rPr lang="ru-RU" sz="1800" dirty="0" smtClean="0"/>
              <a:t> </a:t>
            </a:r>
            <a:r>
              <a:rPr lang="ru-RU" sz="1800" dirty="0" err="1" smtClean="0"/>
              <a:t>and</a:t>
            </a:r>
            <a:r>
              <a:rPr lang="ru-RU" sz="1800" dirty="0" smtClean="0"/>
              <a:t> </a:t>
            </a:r>
            <a:r>
              <a:rPr lang="ru-RU" sz="1800" dirty="0" err="1" smtClean="0"/>
              <a:t>practice</a:t>
            </a:r>
            <a:r>
              <a:rPr lang="ru-RU" sz="1800" dirty="0" smtClean="0"/>
              <a:t> : сборник научных трудов. - 2019 (Серия "Электронная библиотека"). - С. 54-69.  </a:t>
            </a:r>
            <a:r>
              <a:rPr lang="ru-RU" sz="1800" u="sng" dirty="0" smtClean="0">
                <a:hlinkClick r:id="rId4"/>
              </a:rPr>
              <a:t>https://www.prlib.ru/item/1279738</a:t>
            </a:r>
            <a:r>
              <a:rPr lang="ru-RU" sz="1800" u="sng" dirty="0" smtClean="0"/>
              <a:t> </a:t>
            </a:r>
          </a:p>
          <a:p>
            <a:pPr lvl="0"/>
            <a:r>
              <a:rPr lang="en-US" sz="1600" dirty="0" smtClean="0">
                <a:latin typeface="Times New Roman"/>
                <a:ea typeface="Times New Roman"/>
              </a:rPr>
              <a:t>Olga </a:t>
            </a:r>
            <a:r>
              <a:rPr lang="en-US" sz="1600" dirty="0" err="1" smtClean="0">
                <a:latin typeface="Times New Roman"/>
                <a:ea typeface="Times New Roman"/>
              </a:rPr>
              <a:t>Lavrenova</a:t>
            </a:r>
            <a:r>
              <a:rPr lang="en-US" sz="1600" dirty="0" smtClean="0">
                <a:latin typeface="Times New Roman"/>
                <a:ea typeface="Times New Roman"/>
              </a:rPr>
              <a:t>, </a:t>
            </a:r>
            <a:r>
              <a:rPr lang="en-US" sz="1600" dirty="0" err="1" smtClean="0">
                <a:latin typeface="Times New Roman"/>
                <a:ea typeface="Times New Roman"/>
              </a:rPr>
              <a:t>Vasily</a:t>
            </a:r>
            <a:r>
              <a:rPr lang="en-US" sz="1600" dirty="0" smtClean="0">
                <a:latin typeface="Times New Roman"/>
                <a:ea typeface="Times New Roman"/>
              </a:rPr>
              <a:t> Pavlov.  </a:t>
            </a:r>
            <a:r>
              <a:rPr lang="en-US" sz="1600" dirty="0" smtClean="0">
                <a:solidFill>
                  <a:srgbClr val="0000FF"/>
                </a:solidFill>
                <a:latin typeface="Times New Roman"/>
                <a:ea typeface="Times New Roman"/>
                <a:hlinkClick r:id="rId5"/>
              </a:rPr>
              <a:t>The Publication of a Knowledge Organization Classification System as a Linked Data Vocabulary</a:t>
            </a:r>
            <a:r>
              <a:rPr lang="en-US" sz="1600" dirty="0" smtClean="0">
                <a:latin typeface="Times New Roman"/>
                <a:ea typeface="Times New Roman"/>
              </a:rPr>
              <a:t> // Proceedings of the 17th European Networked Knowledge Organization Systems Workshop co-located with the 21st International Conference on Theory and Practice of Digital Libraries 2017 (TPDL 2017). Thessaloniki, Greece, September 21st, 2017. – CEUR Workshop Proceedings. Vol.1937. </a:t>
            </a:r>
            <a:r>
              <a:rPr lang="en-US" sz="1600" dirty="0" smtClean="0">
                <a:solidFill>
                  <a:srgbClr val="0000FF"/>
                </a:solidFill>
                <a:latin typeface="Times New Roman"/>
                <a:ea typeface="Times New Roman"/>
                <a:hlinkClick r:id="rId6"/>
              </a:rPr>
              <a:t>Networked Knowledge Organization Systems Workshop 2017</a:t>
            </a:r>
            <a:r>
              <a:rPr lang="en-US" sz="1600" dirty="0" smtClean="0">
                <a:latin typeface="Times New Roman"/>
                <a:ea typeface="Times New Roman"/>
              </a:rPr>
              <a:t>. - </a:t>
            </a:r>
            <a:r>
              <a:rPr lang="en-US" sz="1600" dirty="0" smtClean="0">
                <a:solidFill>
                  <a:srgbClr val="0000FF"/>
                </a:solidFill>
                <a:latin typeface="Times New Roman"/>
                <a:ea typeface="Times New Roman"/>
                <a:hlinkClick r:id="rId6"/>
              </a:rPr>
              <a:t>Networked Knowledge Organization Systems Workshop 2017</a:t>
            </a:r>
            <a:r>
              <a:rPr lang="en-US" sz="1600" dirty="0" smtClean="0">
                <a:latin typeface="Times New Roman"/>
                <a:ea typeface="Times New Roman"/>
              </a:rPr>
              <a:t>. - P.62-73. ISSN 1613-0073</a:t>
            </a:r>
            <a:r>
              <a:rPr lang="ru-RU" sz="1600" dirty="0" smtClean="0">
                <a:latin typeface="Times New Roman"/>
                <a:ea typeface="Times New Roman"/>
              </a:rPr>
              <a:t>.  </a:t>
            </a:r>
            <a:r>
              <a:rPr lang="ru-RU" sz="1600" u="sng" dirty="0" smtClean="0">
                <a:solidFill>
                  <a:srgbClr val="0000FF"/>
                </a:solidFill>
                <a:latin typeface="Times New Roman"/>
                <a:ea typeface="Times New Roman"/>
                <a:hlinkClick r:id="rId5"/>
              </a:rPr>
              <a:t>http://ceur-ws.org/Vol-1937/paper6.pdf</a:t>
            </a:r>
            <a:endParaRPr lang="ru-RU" sz="1600" dirty="0" smtClean="0">
              <a:latin typeface="Times New Roman"/>
              <a:ea typeface="Times New Roman"/>
            </a:endParaRP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CustomShape 1"/>
          <p:cNvSpPr/>
          <p:nvPr/>
        </p:nvSpPr>
        <p:spPr>
          <a:xfrm>
            <a:off x="2871720" y="2925000"/>
            <a:ext cx="4597560" cy="9147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/>
          <a:lstStyle/>
          <a:p>
            <a:pPr algn="ctr">
              <a:lnSpc>
                <a:spcPct val="100000"/>
              </a:lnSpc>
            </a:pPr>
            <a:r>
              <a:rPr lang="ru-RU" sz="5400" b="1" strike="noStrike" spc="-1" dirty="0" smtClean="0">
                <a:solidFill>
                  <a:schemeClr val="accent3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СПАСИБО!</a:t>
            </a:r>
            <a:endParaRPr lang="ru-RU" sz="1800" b="0" strike="noStrike" spc="-1" dirty="0">
              <a:solidFill>
                <a:schemeClr val="accent3">
                  <a:lumMod val="40000"/>
                  <a:lumOff val="6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153400" cy="5486400"/>
          </a:xfrm>
        </p:spPr>
        <p:txBody>
          <a:bodyPr/>
          <a:lstStyle/>
          <a:p>
            <a:pPr eaLnBrk="1" hangingPunct="1"/>
            <a:r>
              <a:rPr lang="ru-RU" b="1" i="0" dirty="0" smtClean="0">
                <a:solidFill>
                  <a:schemeClr val="tx1"/>
                </a:solidFill>
                <a:cs typeface="Times New Roman" pitchFamily="18" charset="0"/>
              </a:rPr>
              <a:t>Семантическая паутина </a:t>
            </a:r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как способ представления знаний предполагает </a:t>
            </a:r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запись информации в виде </a:t>
            </a:r>
            <a:r>
              <a:rPr lang="ru-RU" b="1" i="0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семантической сети с помощью онтологий.</a:t>
            </a: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</a:br>
            <a:endParaRPr lang="ru-RU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74133" y="406399"/>
            <a:ext cx="8314267" cy="5875867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i="0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«</a:t>
            </a:r>
            <a:r>
              <a:rPr lang="ru-RU" sz="3600" b="1" i="0" dirty="0" err="1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Семанти́ческая</a:t>
            </a:r>
            <a:r>
              <a:rPr lang="ru-RU" sz="3600" b="1" i="0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 сеть</a:t>
            </a:r>
            <a:r>
              <a:rPr lang="ru-RU" sz="36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—</a:t>
            </a:r>
            <a:r>
              <a:rPr lang="ru-RU" sz="3200" b="1" dirty="0" smtClean="0"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cs typeface="Times New Roman" pitchFamily="18" charset="0"/>
              </a:rPr>
              <a:t>информационная модель предметной области, имеющая </a:t>
            </a: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вид ориентированного графа, вершины </a:t>
            </a:r>
            <a:r>
              <a:rPr lang="ru-RU" sz="3200" b="1" dirty="0" smtClean="0">
                <a:solidFill>
                  <a:schemeClr val="tx1"/>
                </a:solidFill>
                <a:cs typeface="Times New Roman" pitchFamily="18" charset="0"/>
              </a:rPr>
              <a:t>которого соответствуют объектам предметной области, а </a:t>
            </a: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дуги (рёбра) </a:t>
            </a:r>
            <a:r>
              <a:rPr lang="ru-RU" sz="3200" b="1" dirty="0" smtClean="0">
                <a:solidFill>
                  <a:schemeClr val="tx1"/>
                </a:solidFill>
                <a:cs typeface="Times New Roman" pitchFamily="18" charset="0"/>
              </a:rPr>
              <a:t>задают отношения между ними. Объектами могут быть понятия, события, свойства, процессы»</a:t>
            </a:r>
            <a:r>
              <a:rPr lang="ru-RU" sz="3200" b="1" dirty="0" smtClean="0">
                <a:solidFill>
                  <a:schemeClr val="tx1"/>
                </a:solidFill>
              </a:rPr>
              <a:t>  (</a:t>
            </a:r>
            <a:r>
              <a:rPr lang="ru-RU" sz="3200" b="1" dirty="0" err="1" smtClean="0">
                <a:solidFill>
                  <a:schemeClr val="tx1"/>
                </a:solidFill>
              </a:rPr>
              <a:t>Википедия</a:t>
            </a:r>
            <a:r>
              <a:rPr lang="ru-RU" sz="3200" b="1" dirty="0" smtClean="0">
                <a:solidFill>
                  <a:schemeClr val="tx1"/>
                </a:solidFill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0267"/>
            <a:ext cx="8435975" cy="6146800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0" dirty="0" smtClean="0">
                <a:solidFill>
                  <a:schemeClr val="tx1"/>
                </a:solidFill>
              </a:rPr>
              <a:t>Таким образом, в</a:t>
            </a:r>
            <a:r>
              <a:rPr lang="ru-RU" b="1" i="0" dirty="0" smtClean="0">
                <a:solidFill>
                  <a:schemeClr val="tx1"/>
                </a:solidFill>
                <a:cs typeface="Times New Roman" pitchFamily="18" charset="0"/>
              </a:rPr>
              <a:t> математическом смысле и </a:t>
            </a:r>
            <a:r>
              <a:rPr lang="ru-RU" b="1" i="0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семантическая сеть</a:t>
            </a:r>
            <a:r>
              <a:rPr lang="ru-RU" b="1" i="0" dirty="0" smtClean="0">
                <a:solidFill>
                  <a:schemeClr val="tx1"/>
                </a:solidFill>
                <a:cs typeface="Times New Roman" pitchFamily="18" charset="0"/>
              </a:rPr>
              <a:t>, и </a:t>
            </a:r>
            <a:r>
              <a:rPr lang="ru-RU" b="1" i="0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семантическая паутина </a:t>
            </a:r>
            <a:r>
              <a:rPr lang="ru-RU" b="1" i="0" dirty="0" smtClean="0">
                <a:solidFill>
                  <a:schemeClr val="tx1"/>
                </a:solidFill>
                <a:cs typeface="Times New Roman" pitchFamily="18" charset="0"/>
              </a:rPr>
              <a:t>представляют собой графы</a:t>
            </a:r>
            <a:r>
              <a:rPr lang="ru-RU" b="1" i="0" dirty="0" smtClean="0">
                <a:solidFill>
                  <a:schemeClr val="tx1"/>
                </a:solidFill>
              </a:rPr>
              <a:t>.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Граф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– это </a:t>
            </a:r>
            <a:r>
              <a:rPr lang="ru-RU" b="1" i="0" dirty="0" smtClean="0">
                <a:solidFill>
                  <a:schemeClr val="tx1"/>
                </a:solidFill>
                <a:cs typeface="Times New Roman" pitchFamily="18" charset="0"/>
              </a:rPr>
              <a:t>набор вершин, соединённых дугами (рёбрами)</a:t>
            </a:r>
            <a:r>
              <a:rPr lang="ru-RU" b="1" i="0" dirty="0" smtClean="0">
                <a:solidFill>
                  <a:schemeClr val="tx1"/>
                </a:solidFill>
              </a:rPr>
              <a:t>.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435600"/>
          </a:xfrm>
        </p:spPr>
        <p:txBody>
          <a:bodyPr>
            <a:normAutofit fontScale="90000"/>
          </a:bodyPr>
          <a:lstStyle/>
          <a:p>
            <a:r>
              <a:rPr lang="ru-RU" b="1" i="0" dirty="0" smtClean="0">
                <a:solidFill>
                  <a:schemeClr val="accent3">
                    <a:lumMod val="40000"/>
                    <a:lumOff val="60000"/>
                  </a:schemeClr>
                </a:solidFill>
                <a:cs typeface="Times New Roman" pitchFamily="18" charset="0"/>
              </a:rPr>
              <a:t>Понятия семантической сети </a:t>
            </a:r>
            <a:r>
              <a:rPr lang="ru-RU" b="1" i="0" dirty="0" smtClean="0">
                <a:solidFill>
                  <a:schemeClr val="tx1"/>
                </a:solidFill>
                <a:cs typeface="Times New Roman" pitchFamily="18" charset="0"/>
              </a:rPr>
              <a:t>записываются в овалах или прямоугольниках и соединяются стрелками (с подписями типа связи) — дугами.</a:t>
            </a:r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</a:rPr>
              <a:t>Далее - простой пример.</a:t>
            </a:r>
            <a:endParaRPr lang="ru-RU" b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Заголовок 1"/>
          <p:cNvSpPr>
            <a:spLocks noGrp="1"/>
          </p:cNvSpPr>
          <p:nvPr>
            <p:ph type="title"/>
          </p:nvPr>
        </p:nvSpPr>
        <p:spPr>
          <a:xfrm>
            <a:off x="220132" y="265642"/>
            <a:ext cx="6112933" cy="9350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Пример ориентированного (направленного) графа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</p:txBody>
      </p:sp>
      <p:sp>
        <p:nvSpPr>
          <p:cNvPr id="79875" name="Овал 2"/>
          <p:cNvSpPr>
            <a:spLocks noChangeArrowheads="1"/>
          </p:cNvSpPr>
          <p:nvPr/>
        </p:nvSpPr>
        <p:spPr bwMode="auto">
          <a:xfrm>
            <a:off x="1438275" y="1196975"/>
            <a:ext cx="2881312" cy="9144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000" b="1" dirty="0"/>
              <a:t>млекопитающие</a:t>
            </a:r>
          </a:p>
        </p:txBody>
      </p:sp>
      <p:sp>
        <p:nvSpPr>
          <p:cNvPr id="79876" name="Овал 3"/>
          <p:cNvSpPr>
            <a:spLocks noChangeArrowheads="1"/>
          </p:cNvSpPr>
          <p:nvPr/>
        </p:nvSpPr>
        <p:spPr bwMode="auto">
          <a:xfrm>
            <a:off x="5903912" y="1196975"/>
            <a:ext cx="2016125" cy="9144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000" b="1" dirty="0"/>
              <a:t>хищные</a:t>
            </a:r>
          </a:p>
        </p:txBody>
      </p:sp>
      <p:sp>
        <p:nvSpPr>
          <p:cNvPr id="79877" name="Овал 4"/>
          <p:cNvSpPr>
            <a:spLocks noChangeArrowheads="1"/>
          </p:cNvSpPr>
          <p:nvPr/>
        </p:nvSpPr>
        <p:spPr bwMode="auto">
          <a:xfrm>
            <a:off x="456141" y="4433359"/>
            <a:ext cx="2089150" cy="1150938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000" b="1" dirty="0"/>
              <a:t>дымчатые </a:t>
            </a:r>
          </a:p>
          <a:p>
            <a:r>
              <a:rPr lang="ru-RU" sz="2000" b="1" dirty="0"/>
              <a:t>леопарды</a:t>
            </a:r>
          </a:p>
        </p:txBody>
      </p:sp>
      <p:sp>
        <p:nvSpPr>
          <p:cNvPr id="79878" name="Овал 5"/>
          <p:cNvSpPr>
            <a:spLocks noChangeArrowheads="1"/>
          </p:cNvSpPr>
          <p:nvPr/>
        </p:nvSpPr>
        <p:spPr bwMode="auto">
          <a:xfrm>
            <a:off x="6623050" y="2781300"/>
            <a:ext cx="2520950" cy="985838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000" b="1" dirty="0"/>
              <a:t>малые кошки</a:t>
            </a:r>
          </a:p>
        </p:txBody>
      </p:sp>
      <p:sp>
        <p:nvSpPr>
          <p:cNvPr id="79879" name="Овал 6"/>
          <p:cNvSpPr>
            <a:spLocks noChangeArrowheads="1"/>
          </p:cNvSpPr>
          <p:nvPr/>
        </p:nvSpPr>
        <p:spPr bwMode="auto">
          <a:xfrm>
            <a:off x="719137" y="3141663"/>
            <a:ext cx="2663825" cy="84137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000" b="1" dirty="0"/>
              <a:t>большие кошки</a:t>
            </a:r>
          </a:p>
        </p:txBody>
      </p:sp>
      <p:sp>
        <p:nvSpPr>
          <p:cNvPr id="79880" name="Овал 7"/>
          <p:cNvSpPr>
            <a:spLocks noChangeArrowheads="1"/>
          </p:cNvSpPr>
          <p:nvPr/>
        </p:nvSpPr>
        <p:spPr bwMode="auto">
          <a:xfrm>
            <a:off x="1871662" y="5516563"/>
            <a:ext cx="2592388" cy="1081087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000" b="1" dirty="0"/>
              <a:t>снежные </a:t>
            </a:r>
          </a:p>
          <a:p>
            <a:r>
              <a:rPr lang="ru-RU" sz="2000" b="1" dirty="0"/>
              <a:t>барсы</a:t>
            </a:r>
          </a:p>
        </p:txBody>
      </p:sp>
      <p:sp>
        <p:nvSpPr>
          <p:cNvPr id="79881" name="Овал 8"/>
          <p:cNvSpPr>
            <a:spLocks noChangeArrowheads="1"/>
          </p:cNvSpPr>
          <p:nvPr/>
        </p:nvSpPr>
        <p:spPr bwMode="auto">
          <a:xfrm>
            <a:off x="3549121" y="2099733"/>
            <a:ext cx="2087563" cy="9144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000" b="1" dirty="0"/>
              <a:t>кошачьи</a:t>
            </a:r>
          </a:p>
        </p:txBody>
      </p:sp>
      <p:sp>
        <p:nvSpPr>
          <p:cNvPr id="79882" name="Овал 9"/>
          <p:cNvSpPr>
            <a:spLocks noChangeArrowheads="1"/>
          </p:cNvSpPr>
          <p:nvPr/>
        </p:nvSpPr>
        <p:spPr bwMode="auto">
          <a:xfrm>
            <a:off x="3624792" y="3500438"/>
            <a:ext cx="2087562" cy="1081087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000" b="1" dirty="0"/>
              <a:t>пантеры</a:t>
            </a:r>
          </a:p>
        </p:txBody>
      </p:sp>
      <p:sp>
        <p:nvSpPr>
          <p:cNvPr id="79883" name="Овал 10"/>
          <p:cNvSpPr>
            <a:spLocks noChangeArrowheads="1"/>
          </p:cNvSpPr>
          <p:nvPr/>
        </p:nvSpPr>
        <p:spPr bwMode="auto">
          <a:xfrm>
            <a:off x="4280428" y="4936596"/>
            <a:ext cx="1512888" cy="9144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000" b="1" dirty="0" smtClean="0"/>
              <a:t>   лев</a:t>
            </a:r>
            <a:endParaRPr lang="ru-RU" sz="2000" b="1" dirty="0"/>
          </a:p>
        </p:txBody>
      </p:sp>
      <p:sp>
        <p:nvSpPr>
          <p:cNvPr id="79884" name="Овал 11"/>
          <p:cNvSpPr>
            <a:spLocks noChangeArrowheads="1"/>
          </p:cNvSpPr>
          <p:nvPr/>
        </p:nvSpPr>
        <p:spPr bwMode="auto">
          <a:xfrm>
            <a:off x="5353578" y="5943600"/>
            <a:ext cx="1511300" cy="9144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000" b="1" dirty="0"/>
              <a:t>тигр</a:t>
            </a:r>
          </a:p>
        </p:txBody>
      </p:sp>
      <p:sp>
        <p:nvSpPr>
          <p:cNvPr id="79885" name="Овал 12"/>
          <p:cNvSpPr>
            <a:spLocks noChangeArrowheads="1"/>
          </p:cNvSpPr>
          <p:nvPr/>
        </p:nvSpPr>
        <p:spPr bwMode="auto">
          <a:xfrm>
            <a:off x="7056438" y="4183592"/>
            <a:ext cx="2087562" cy="9144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000" b="1" dirty="0"/>
              <a:t>леопард</a:t>
            </a:r>
          </a:p>
        </p:txBody>
      </p:sp>
      <p:sp>
        <p:nvSpPr>
          <p:cNvPr id="79886" name="Овал 13"/>
          <p:cNvSpPr>
            <a:spLocks noChangeArrowheads="1"/>
          </p:cNvSpPr>
          <p:nvPr/>
        </p:nvSpPr>
        <p:spPr bwMode="auto">
          <a:xfrm>
            <a:off x="7056438" y="5229225"/>
            <a:ext cx="1619250" cy="9144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ru-RU" sz="2000" b="1" dirty="0"/>
              <a:t>ягуар</a:t>
            </a:r>
          </a:p>
        </p:txBody>
      </p:sp>
      <p:cxnSp>
        <p:nvCxnSpPr>
          <p:cNvPr id="79887" name="Прямая со стрелкой 15"/>
          <p:cNvCxnSpPr>
            <a:cxnSpLocks noChangeShapeType="1"/>
            <a:stCxn id="79875" idx="6"/>
            <a:endCxn id="79876" idx="2"/>
          </p:cNvCxnSpPr>
          <p:nvPr/>
        </p:nvCxnSpPr>
        <p:spPr bwMode="auto">
          <a:xfrm>
            <a:off x="4319587" y="1654175"/>
            <a:ext cx="158432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79888" name="Прямая со стрелкой 17"/>
          <p:cNvCxnSpPr>
            <a:cxnSpLocks noChangeShapeType="1"/>
          </p:cNvCxnSpPr>
          <p:nvPr/>
        </p:nvCxnSpPr>
        <p:spPr bwMode="auto">
          <a:xfrm flipH="1">
            <a:off x="5580063" y="2060575"/>
            <a:ext cx="863600" cy="3603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79889" name="Прямая со стрелкой 19"/>
          <p:cNvCxnSpPr>
            <a:cxnSpLocks noChangeShapeType="1"/>
            <a:endCxn id="79879" idx="7"/>
          </p:cNvCxnSpPr>
          <p:nvPr/>
        </p:nvCxnSpPr>
        <p:spPr bwMode="auto">
          <a:xfrm flipH="1">
            <a:off x="2992437" y="3068638"/>
            <a:ext cx="1758950" cy="1952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79890" name="Прямая со стрелкой 21"/>
          <p:cNvCxnSpPr>
            <a:cxnSpLocks noChangeShapeType="1"/>
            <a:stCxn id="79881" idx="4"/>
            <a:endCxn id="79878" idx="2"/>
          </p:cNvCxnSpPr>
          <p:nvPr/>
        </p:nvCxnSpPr>
        <p:spPr bwMode="auto">
          <a:xfrm>
            <a:off x="4592903" y="3014133"/>
            <a:ext cx="2030147" cy="26008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79891" name="Прямая со стрелкой 24"/>
          <p:cNvCxnSpPr>
            <a:cxnSpLocks noChangeShapeType="1"/>
          </p:cNvCxnSpPr>
          <p:nvPr/>
        </p:nvCxnSpPr>
        <p:spPr bwMode="auto">
          <a:xfrm flipH="1">
            <a:off x="1615546" y="3916891"/>
            <a:ext cx="503237" cy="503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79892" name="Прямая со стрелкой 26"/>
          <p:cNvCxnSpPr>
            <a:cxnSpLocks noChangeShapeType="1"/>
          </p:cNvCxnSpPr>
          <p:nvPr/>
        </p:nvCxnSpPr>
        <p:spPr bwMode="auto">
          <a:xfrm>
            <a:off x="2051050" y="3933825"/>
            <a:ext cx="158432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79893" name="Прямая со стрелкой 28"/>
          <p:cNvCxnSpPr>
            <a:cxnSpLocks noChangeShapeType="1"/>
          </p:cNvCxnSpPr>
          <p:nvPr/>
        </p:nvCxnSpPr>
        <p:spPr bwMode="auto">
          <a:xfrm>
            <a:off x="1979613" y="3933825"/>
            <a:ext cx="1223962" cy="15827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79894" name="Прямая со стрелкой 31"/>
          <p:cNvCxnSpPr>
            <a:cxnSpLocks noChangeShapeType="1"/>
          </p:cNvCxnSpPr>
          <p:nvPr/>
        </p:nvCxnSpPr>
        <p:spPr bwMode="auto">
          <a:xfrm>
            <a:off x="5847821" y="4092575"/>
            <a:ext cx="1584325" cy="395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79895" name="Прямая со стрелкой 33"/>
          <p:cNvCxnSpPr>
            <a:cxnSpLocks noChangeShapeType="1"/>
          </p:cNvCxnSpPr>
          <p:nvPr/>
        </p:nvCxnSpPr>
        <p:spPr bwMode="auto">
          <a:xfrm flipH="1">
            <a:off x="5219700" y="4005263"/>
            <a:ext cx="539750" cy="9366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79896" name="Прямая со стрелкой 35"/>
          <p:cNvCxnSpPr>
            <a:cxnSpLocks noChangeShapeType="1"/>
            <a:stCxn id="79882" idx="6"/>
            <a:endCxn id="79884" idx="0"/>
          </p:cNvCxnSpPr>
          <p:nvPr/>
        </p:nvCxnSpPr>
        <p:spPr bwMode="auto">
          <a:xfrm>
            <a:off x="5712354" y="4040982"/>
            <a:ext cx="396874" cy="190261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79897" name="Прямая со стрелкой 37"/>
          <p:cNvCxnSpPr>
            <a:cxnSpLocks noChangeShapeType="1"/>
            <a:stCxn id="79882" idx="6"/>
            <a:endCxn id="79886" idx="1"/>
          </p:cNvCxnSpPr>
          <p:nvPr/>
        </p:nvCxnSpPr>
        <p:spPr bwMode="auto">
          <a:xfrm>
            <a:off x="5712354" y="4040982"/>
            <a:ext cx="1581218" cy="132215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9083</TotalTime>
  <Words>1739</Words>
  <Application>Microsoft Office PowerPoint</Application>
  <PresentationFormat>Экран (4:3)</PresentationFormat>
  <Paragraphs>131</Paragraphs>
  <Slides>49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7" baseType="lpstr">
      <vt:lpstr>Arial</vt:lpstr>
      <vt:lpstr>Century Gothic</vt:lpstr>
      <vt:lpstr>DejaVu Sans</vt:lpstr>
      <vt:lpstr>Times New Roman</vt:lpstr>
      <vt:lpstr>Verdana</vt:lpstr>
      <vt:lpstr>Wingdings</vt:lpstr>
      <vt:lpstr>Wingdings 2</vt:lpstr>
      <vt:lpstr>Яркая</vt:lpstr>
      <vt:lpstr>Презентация PowerPoint</vt:lpstr>
      <vt:lpstr>Semantic Web  - семантическая паутина, в переводе с английского,   или «семантический веб» – в качестве разговорной формы). </vt:lpstr>
      <vt:lpstr>Термин «семантическая паутина» был впервые введён сэром Тимом Бернерсом-Ли  (изобретателем Всемирной паутины WWW) в  2001 году. Она названа им «следующим шагом в развитии Всемирной паутины». </vt:lpstr>
      <vt:lpstr>ГЛАВНОЕ: все связи в Semantic Web имеют смысловые значения.   Это семантические связи, в отличие от формальных связей в среде WWW.</vt:lpstr>
      <vt:lpstr>Семантическая паутина как способ представления знаний предполагает запись информации в виде семантической сети с помощью онтологий. </vt:lpstr>
      <vt:lpstr>«Семанти́ческая сеть — информационная модель предметной области, имеющая вид ориентированного графа, вершины которого соответствуют объектам предметной области, а дуги (рёбра) задают отношения между ними. Объектами могут быть понятия, события, свойства, процессы»  (Википедия)</vt:lpstr>
      <vt:lpstr>Таким образом, в математическом смысле и семантическая сеть, и семантическая паутина представляют собой графы.   Граф – это набор вершин, соединённых дугами (рёбрами).  </vt:lpstr>
      <vt:lpstr>Понятия семантической сети записываются в овалах или прямоугольниках и соединяются стрелками (с подписями типа связи) — дугами.   Далее - простой пример.</vt:lpstr>
      <vt:lpstr> Пример ориентированного (направленного) графа </vt:lpstr>
      <vt:lpstr>Тенденция:    публикация библиотеками систем организации знаний (Knowledge Organization Systems) в виде словарей связанных данных (Linked Data vocabularies) в Семантической паутине (Semantic Web).  </vt:lpstr>
      <vt:lpstr>Цели проектов:</vt:lpstr>
      <vt:lpstr>Выход РГБ в  пространство открытых связанных данных:</vt:lpstr>
      <vt:lpstr>Презентация PowerPoint</vt:lpstr>
      <vt:lpstr>Презентация PowerPoint</vt:lpstr>
      <vt:lpstr>Презентация PowerPoint</vt:lpstr>
      <vt:lpstr>Презентация PowerPoint</vt:lpstr>
      <vt:lpstr> В технологии Linked Open Data требуется обеспечить процессы обогащения запроса поисковыми признаками  исключительно с помощью программных средств (без участия человека) на базе  SPARQL.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Смысловые соответствия между концептами различных LOD-словарей (LOD-vocabularies):</vt:lpstr>
      <vt:lpstr>Типы связей между концептами разных LOD-словарей:</vt:lpstr>
      <vt:lpstr>Основные сложности формирования соответствий:</vt:lpstr>
      <vt:lpstr>Результат – многоаспектный, реализуемый программным продуктом поиск  в среде связанных открытых данных различных библиотек и других организаций.</vt:lpstr>
      <vt:lpstr> !!! На следующих слайдах полезно изучить самостоятельно: - пример технологического процесса поиска информации в Классификационной системе (виртуальном систематическом каталоге РГБ) и вывода результатов; - список основных публикаций по теме – в конце презентации. </vt:lpstr>
      <vt:lpstr>Рассмотрим технологию поиска информации в Классификационной системе организации знаний на основе ББК (представлена последовательность экранов поиска)</vt:lpstr>
      <vt:lpstr>Презентация PowerPoint</vt:lpstr>
      <vt:lpstr>В списке тем, найденных по запросу «детская психология», выбрана тема 10.  Нажатием текста  «документов в электронном каталоге»  для выбранной темы получаем количество документов по теме и смежным темам.  Нажатием числа (количества) документов уходим  в электронный каталог РГБ и видим список библиографических записей по выбранной теме для получения документов из  фонда библиотеки.</vt:lpstr>
      <vt:lpstr>Презентация PowerPoint</vt:lpstr>
      <vt:lpstr>Презентация PowerPoint</vt:lpstr>
      <vt:lpstr>При желании, путём нажатия строки «формулировка» переходим в соответствующее место иерархического дерева классификационной модели».</vt:lpstr>
      <vt:lpstr>Презентация PowerPoint</vt:lpstr>
      <vt:lpstr>Презентация PowerPoint</vt:lpstr>
      <vt:lpstr>В классификационное дерево можно попасть и с первой страницы системы, выбрав режим «Классификационная система».</vt:lpstr>
      <vt:lpstr>Презентация PowerPoint</vt:lpstr>
      <vt:lpstr>Можно провести дополнительный поиск по ссылке «смотри также» и попасть в другую ветвь иерархического дерева.</vt:lpstr>
      <vt:lpstr>Презентация PowerPoint</vt:lpstr>
      <vt:lpstr>Презентация PowerPoint</vt:lpstr>
      <vt:lpstr>Фрагменты результатов поиска в виде перечней библиографических записей, найденных по рассмотренным выше запросам, представлены на следующих слайдах.</vt:lpstr>
      <vt:lpstr>Презентация PowerPoint</vt:lpstr>
      <vt:lpstr>Презентация PowerPoint</vt:lpstr>
      <vt:lpstr>Основные публикации РГБ по теме: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Кодирование данных в АИС</dc:title>
  <dc:creator>ASUS</dc:creator>
  <cp:lastModifiedBy>Lavrenova</cp:lastModifiedBy>
  <cp:revision>503</cp:revision>
  <dcterms:created xsi:type="dcterms:W3CDTF">2007-02-15T14:43:40Z</dcterms:created>
  <dcterms:modified xsi:type="dcterms:W3CDTF">2021-11-25T12:16:35Z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3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45</vt:i4>
  </property>
</Properties>
</file>