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3"/>
  </p:notesMasterIdLst>
  <p:sldIdLst>
    <p:sldId id="269" r:id="rId2"/>
  </p:sldIdLst>
  <p:sldSz cx="32921575" cy="32921575"/>
  <p:notesSz cx="6858000" cy="9144000"/>
  <p:embeddedFontLst>
    <p:embeddedFont>
      <p:font typeface="Lato Black" panose="020B0604020202020204" charset="0"/>
      <p:bold r:id="rId4"/>
      <p:boldItalic r:id="rId5"/>
    </p:embeddedFont>
    <p:embeddedFont>
      <p:font typeface="Lato" panose="020B0604020202020204" charset="0"/>
      <p:regular r:id="rId6"/>
      <p:bold r:id="rId7"/>
      <p:italic r:id="rId8"/>
      <p:boldItalic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alibri Light" panose="020B0604020202020204" charset="0"/>
      <p:regular r:id="rId14"/>
      <p:italic r:id="rId1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15576" userDrawn="1">
          <p15:clr>
            <a:srgbClr val="A4A3A4"/>
          </p15:clr>
        </p15:guide>
        <p15:guide id="3" pos="6024" userDrawn="1">
          <p15:clr>
            <a:srgbClr val="A4A3A4"/>
          </p15:clr>
        </p15:guide>
        <p15:guide id="4" pos="264" userDrawn="1">
          <p15:clr>
            <a:srgbClr val="A4A3A4"/>
          </p15:clr>
        </p15:guide>
        <p15:guide id="5" pos="744" userDrawn="1">
          <p15:clr>
            <a:srgbClr val="A4A3A4"/>
          </p15:clr>
        </p15:guide>
        <p15:guide id="6" orient="horz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3238"/>
    <a:srgbClr val="B3E5FC"/>
    <a:srgbClr val="FFFFFF"/>
    <a:srgbClr val="90A4AE"/>
    <a:srgbClr val="C8E6C9"/>
    <a:srgbClr val="81C784"/>
    <a:srgbClr val="252529"/>
    <a:srgbClr val="F06292"/>
    <a:srgbClr val="F8BBD0"/>
    <a:srgbClr val="ECE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24" autoAdjust="0"/>
    <p:restoredTop sz="90319" autoAdjust="0"/>
  </p:normalViewPr>
  <p:slideViewPr>
    <p:cSldViewPr snapToGrid="0" showGuides="1">
      <p:cViewPr>
        <p:scale>
          <a:sx n="20" d="100"/>
          <a:sy n="20" d="100"/>
        </p:scale>
        <p:origin x="-3258" y="-570"/>
      </p:cViewPr>
      <p:guideLst>
        <p:guide orient="horz" pos="10369"/>
        <p:guide pos="10385"/>
        <p:guide pos="4016"/>
        <p:guide pos="176"/>
        <p:guide pos="4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tableStyles" Target="tableStyle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CB04D-1C75-43E0-9B64-B7DDAA42BB2C}" type="datetimeFigureOut">
              <a:rPr lang="en-US" smtClean="0"/>
              <a:t>6/9/2019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C2670-3342-473C-969D-FDFF399F2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749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9118" y="5387862"/>
            <a:ext cx="27983339" cy="11461585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5197" y="17291449"/>
            <a:ext cx="24691181" cy="7948425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75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694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9504" y="1752769"/>
            <a:ext cx="7098715" cy="278995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361" y="1752769"/>
            <a:ext cx="20884624" cy="2789951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49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104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214" y="8207540"/>
            <a:ext cx="28394858" cy="13694459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6214" y="22031554"/>
            <a:ext cx="28394858" cy="7201593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305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358" y="8763845"/>
            <a:ext cx="13991669" cy="208884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6548" y="8763845"/>
            <a:ext cx="13991669" cy="208884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6/9/2019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151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646" y="1752776"/>
            <a:ext cx="28394858" cy="63633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650" y="8070361"/>
            <a:ext cx="13927367" cy="3955159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650" y="12025520"/>
            <a:ext cx="13927367" cy="176877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6550" y="8070361"/>
            <a:ext cx="13995957" cy="3955159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6550" y="12025520"/>
            <a:ext cx="13995957" cy="176877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6/9/2019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387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6/9/2019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06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6/9/2019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58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647" y="2194772"/>
            <a:ext cx="10618065" cy="7681701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5957" y="4740104"/>
            <a:ext cx="16666547" cy="23395656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647" y="9876472"/>
            <a:ext cx="10618065" cy="18297387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6/9/2019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394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647" y="2194772"/>
            <a:ext cx="10618065" cy="7681701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5957" y="4740104"/>
            <a:ext cx="16666547" cy="23395656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647" y="9876472"/>
            <a:ext cx="10618065" cy="18297387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6/9/2019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14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359" y="1752776"/>
            <a:ext cx="28394858" cy="63633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359" y="8763845"/>
            <a:ext cx="28394858" cy="20888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358" y="30513430"/>
            <a:ext cx="7407354" cy="17527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35061-2F74-46D4-9F8F-C77EF304855D}" type="datetimeFigureOut">
              <a:rPr lang="en-US" smtClean="0"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5272" y="30513430"/>
            <a:ext cx="11111032" cy="17527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50863" y="30513430"/>
            <a:ext cx="7407354" cy="17527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C52CE-B062-47D6-A8CB-AF6B214D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06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3806144"/>
            <a:ext cx="7346731" cy="2947268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4300" b="1" dirty="0" smtClean="0">
                <a:latin typeface="Lato Black" panose="020F0A02020204030203" pitchFamily="34" charset="0"/>
                <a:cs typeface="Arial" panose="020B0604020202020204" pitchFamily="34" charset="0"/>
              </a:rPr>
              <a:t>INTRO</a:t>
            </a:r>
            <a:endParaRPr lang="en-US" sz="4300" b="1" dirty="0">
              <a:latin typeface="Lato Black" panose="020F0A02020204030203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4300" dirty="0"/>
              <a:t>The worldwide increase of the life span affects the social </a:t>
            </a:r>
            <a:r>
              <a:rPr lang="en-US" sz="4300" dirty="0" smtClean="0"/>
              <a:t>construction of </a:t>
            </a:r>
            <a:r>
              <a:rPr lang="en-US" sz="4300" dirty="0"/>
              <a:t>the old age and being old. </a:t>
            </a:r>
            <a:r>
              <a:rPr lang="en-US" sz="4300" dirty="0" smtClean="0"/>
              <a:t>This </a:t>
            </a:r>
            <a:r>
              <a:rPr lang="en-US" sz="4300" dirty="0"/>
              <a:t>research  addresses </a:t>
            </a:r>
            <a:r>
              <a:rPr lang="en-US" sz="4300" dirty="0" smtClean="0"/>
              <a:t>the ways aged woman in </a:t>
            </a:r>
            <a:r>
              <a:rPr lang="en-US" sz="4300" dirty="0"/>
              <a:t>Kazakhstan </a:t>
            </a:r>
            <a:r>
              <a:rPr lang="en-US" sz="4300" dirty="0" smtClean="0"/>
              <a:t>construct ageing qualitatively  </a:t>
            </a:r>
            <a:r>
              <a:rPr lang="en-US" sz="4300" dirty="0"/>
              <a:t>and with regard to the social expectations imposed on them based on gender and age. </a:t>
            </a:r>
            <a:endParaRPr lang="en-US" sz="4300" dirty="0" smtClean="0"/>
          </a:p>
          <a:p>
            <a:pPr>
              <a:lnSpc>
                <a:spcPct val="120000"/>
              </a:lnSpc>
            </a:pPr>
            <a:r>
              <a:rPr lang="en-US" sz="4300" b="1" dirty="0" smtClean="0">
                <a:solidFill>
                  <a:srgbClr val="8C1616"/>
                </a:solidFill>
                <a:latin typeface="Lato Black" panose="020F0A02020204030203" pitchFamily="34" charset="0"/>
                <a:cs typeface="Arial" panose="020B0604020202020204" pitchFamily="34" charset="0"/>
              </a:rPr>
              <a:t>METHOD</a:t>
            </a:r>
            <a:endParaRPr lang="en-US" sz="4300" b="1" dirty="0">
              <a:solidFill>
                <a:srgbClr val="8C1616"/>
              </a:solidFill>
              <a:latin typeface="Lato Black" panose="020F0A02020204030203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4300" b="1" dirty="0">
                <a:latin typeface="Lato" panose="020F0502020204030203" pitchFamily="34" charset="0"/>
                <a:cs typeface="Arial" panose="020B0604020202020204" pitchFamily="34" charset="0"/>
              </a:rPr>
              <a:t>Discourse analysis of ten qualitative in-depth interviews with urban </a:t>
            </a:r>
            <a:endParaRPr lang="en-US" sz="4300" b="1" dirty="0" smtClean="0">
              <a:latin typeface="Lato" panose="020F0502020204030203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4300" b="1" dirty="0" smtClean="0">
                <a:latin typeface="Lato" panose="020F0502020204030203" pitchFamily="34" charset="0"/>
                <a:cs typeface="Arial" panose="020B0604020202020204" pitchFamily="34" charset="0"/>
              </a:rPr>
              <a:t>aged </a:t>
            </a:r>
            <a:r>
              <a:rPr lang="en-US" sz="4300" b="1" dirty="0">
                <a:latin typeface="Lato" panose="020F0502020204030203" pitchFamily="34" charset="0"/>
                <a:cs typeface="Arial" panose="020B0604020202020204" pitchFamily="34" charset="0"/>
              </a:rPr>
              <a:t>women (59-69 </a:t>
            </a:r>
            <a:r>
              <a:rPr lang="en-US" sz="4300" b="1" dirty="0" err="1">
                <a:latin typeface="Lato" panose="020F0502020204030203" pitchFamily="34" charset="0"/>
                <a:cs typeface="Arial" panose="020B0604020202020204" pitchFamily="34" charset="0"/>
              </a:rPr>
              <a:t>y.o</a:t>
            </a:r>
            <a:r>
              <a:rPr lang="en-US" sz="4300" b="1" dirty="0">
                <a:latin typeface="Lato" panose="020F0502020204030203" pitchFamily="34" charset="0"/>
                <a:cs typeface="Arial" panose="020B0604020202020204" pitchFamily="34" charset="0"/>
              </a:rPr>
              <a:t>.) </a:t>
            </a:r>
          </a:p>
          <a:p>
            <a:pPr>
              <a:lnSpc>
                <a:spcPct val="120000"/>
              </a:lnSpc>
            </a:pPr>
            <a:r>
              <a:rPr lang="en-US" sz="4300" dirty="0" smtClean="0">
                <a:latin typeface="Lato Black" panose="020F0A02020204030203" pitchFamily="34" charset="0"/>
                <a:cs typeface="Arial" panose="020B0604020202020204" pitchFamily="34" charset="0"/>
              </a:rPr>
              <a:t>DISCUSSION</a:t>
            </a:r>
            <a:endParaRPr lang="en-US" sz="4300" dirty="0">
              <a:latin typeface="Lato Black" panose="020F0A02020204030203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4300" dirty="0"/>
              <a:t>Multiple </a:t>
            </a:r>
            <a:r>
              <a:rPr lang="en-US" sz="4300" dirty="0" smtClean="0"/>
              <a:t>discourses </a:t>
            </a:r>
            <a:r>
              <a:rPr lang="en-US" sz="4300" dirty="0"/>
              <a:t>that influence construction of </a:t>
            </a:r>
            <a:endParaRPr lang="en-US" sz="4300" dirty="0" smtClean="0"/>
          </a:p>
          <a:p>
            <a:pPr>
              <a:lnSpc>
                <a:spcPct val="120000"/>
              </a:lnSpc>
            </a:pPr>
            <a:r>
              <a:rPr lang="en-US" sz="4300" dirty="0" smtClean="0"/>
              <a:t>ageing and are </a:t>
            </a:r>
          </a:p>
          <a:p>
            <a:pPr>
              <a:lnSpc>
                <a:spcPct val="120000"/>
              </a:lnSpc>
            </a:pPr>
            <a:r>
              <a:rPr lang="en-US" sz="4300" dirty="0" smtClean="0"/>
              <a:t>reproduced </a:t>
            </a:r>
            <a:r>
              <a:rPr lang="en-US" sz="4300" dirty="0"/>
              <a:t>by aged </a:t>
            </a:r>
            <a:endParaRPr lang="en-US" sz="4300" dirty="0" smtClean="0"/>
          </a:p>
          <a:p>
            <a:pPr>
              <a:lnSpc>
                <a:spcPct val="120000"/>
              </a:lnSpc>
            </a:pPr>
            <a:r>
              <a:rPr lang="en-US" sz="4300" dirty="0" smtClean="0"/>
              <a:t>women-participants </a:t>
            </a:r>
            <a:r>
              <a:rPr lang="en-US" sz="4300" dirty="0"/>
              <a:t>in </a:t>
            </a:r>
            <a:endParaRPr lang="en-US" sz="4300" dirty="0" smtClean="0"/>
          </a:p>
          <a:p>
            <a:pPr>
              <a:lnSpc>
                <a:spcPct val="120000"/>
              </a:lnSpc>
            </a:pPr>
            <a:r>
              <a:rPr lang="en-US" sz="4300" dirty="0" smtClean="0"/>
              <a:t>different </a:t>
            </a:r>
            <a:r>
              <a:rPr lang="en-US" sz="4300" dirty="0"/>
              <a:t>contexts of </a:t>
            </a:r>
            <a:endParaRPr lang="en-US" sz="4300" dirty="0" smtClean="0"/>
          </a:p>
          <a:p>
            <a:pPr>
              <a:lnSpc>
                <a:spcPct val="120000"/>
              </a:lnSpc>
            </a:pPr>
            <a:r>
              <a:rPr lang="en-US" sz="4300" dirty="0" smtClean="0"/>
              <a:t>talking.</a:t>
            </a:r>
          </a:p>
          <a:p>
            <a:pPr>
              <a:lnSpc>
                <a:spcPct val="120000"/>
              </a:lnSpc>
            </a:pPr>
            <a:endParaRPr lang="en-US" sz="4300" b="1" dirty="0">
              <a:latin typeface="Lato Black" panose="020F0A02020204030203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4300" dirty="0" smtClean="0">
                <a:latin typeface="Lato" panose="020F0502020204030203" pitchFamily="34" charset="0"/>
                <a:cs typeface="Arial" panose="020B0604020202020204" pitchFamily="34" charset="0"/>
              </a:rPr>
              <a:t>Ageism </a:t>
            </a:r>
            <a:endParaRPr lang="en-US" sz="4300" dirty="0">
              <a:latin typeface="Lato" panose="020F0502020204030203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4300" dirty="0">
                <a:latin typeface="Lato" panose="020F0502020204030203" pitchFamily="34" charset="0"/>
                <a:cs typeface="Arial" panose="020B0604020202020204" pitchFamily="34" charset="0"/>
              </a:rPr>
              <a:t>Anti-ageing </a:t>
            </a:r>
          </a:p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4300" dirty="0">
                <a:latin typeface="Lato" panose="020F0502020204030203" pitchFamily="34" charset="0"/>
                <a:cs typeface="Arial" panose="020B0604020202020204" pitchFamily="34" charset="0"/>
              </a:rPr>
              <a:t>Sociocultural </a:t>
            </a:r>
            <a:r>
              <a:rPr lang="en-US" sz="4300" dirty="0" err="1" smtClean="0">
                <a:latin typeface="Lato" panose="020F0502020204030203" pitchFamily="34" charset="0"/>
                <a:cs typeface="Arial" panose="020B0604020202020204" pitchFamily="34" charset="0"/>
              </a:rPr>
              <a:t>expecta</a:t>
            </a:r>
            <a:endParaRPr lang="en-US" sz="4300" dirty="0" smtClean="0">
              <a:latin typeface="Lato" panose="020F0502020204030203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4300" dirty="0" err="1" smtClean="0">
                <a:latin typeface="Lato" panose="020F0502020204030203" pitchFamily="34" charset="0"/>
                <a:cs typeface="Arial" panose="020B0604020202020204" pitchFamily="34" charset="0"/>
              </a:rPr>
              <a:t>tions</a:t>
            </a:r>
            <a:r>
              <a:rPr lang="en-US" sz="4300" dirty="0" smtClean="0">
                <a:latin typeface="Lato" panose="020F0502020204030203" pitchFamily="34" charset="0"/>
                <a:cs typeface="Arial" panose="020B0604020202020204" pitchFamily="34" charset="0"/>
              </a:rPr>
              <a:t> </a:t>
            </a:r>
            <a:r>
              <a:rPr lang="en-US" sz="4300" dirty="0">
                <a:latin typeface="Lato" panose="020F0502020204030203" pitchFamily="34" charset="0"/>
                <a:cs typeface="Arial" panose="020B0604020202020204" pitchFamily="34" charset="0"/>
              </a:rPr>
              <a:t>based on gender </a:t>
            </a:r>
            <a:endParaRPr lang="en-US" sz="4300" dirty="0" smtClean="0">
              <a:latin typeface="Lato" panose="020F0502020204030203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4300" dirty="0" smtClean="0">
                <a:latin typeface="Lato" panose="020F0502020204030203" pitchFamily="34" charset="0"/>
                <a:cs typeface="Arial" panose="020B0604020202020204" pitchFamily="34" charset="0"/>
              </a:rPr>
              <a:t>and age </a:t>
            </a:r>
            <a:endParaRPr lang="en-US" sz="4300" dirty="0">
              <a:latin typeface="Lato" panose="020F0502020204030203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4300" dirty="0" smtClean="0">
                <a:latin typeface="Lato" panose="020F0502020204030203" pitchFamily="34" charset="0"/>
                <a:cs typeface="Arial" panose="020B0604020202020204" pitchFamily="34" charset="0"/>
              </a:rPr>
              <a:t>The </a:t>
            </a:r>
            <a:r>
              <a:rPr lang="en-US" sz="4300" dirty="0">
                <a:latin typeface="Lato" panose="020F0502020204030203" pitchFamily="34" charset="0"/>
                <a:cs typeface="Arial" panose="020B0604020202020204" pitchFamily="34" charset="0"/>
              </a:rPr>
              <a:t>core theme of </a:t>
            </a:r>
            <a:endParaRPr lang="en-US" sz="4300" dirty="0" smtClean="0">
              <a:latin typeface="Lato" panose="020F0502020204030203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4300" i="1" dirty="0" smtClean="0">
                <a:latin typeface="Lato" panose="020F0502020204030203" pitchFamily="34" charset="0"/>
                <a:cs typeface="Arial" panose="020B0604020202020204" pitchFamily="34" charset="0"/>
              </a:rPr>
              <a:t>caregiving</a:t>
            </a:r>
            <a:r>
              <a:rPr lang="en-US" sz="4300" dirty="0" smtClean="0">
                <a:latin typeface="Lato" panose="020F0502020204030203" pitchFamily="34" charset="0"/>
                <a:cs typeface="Arial" panose="020B0604020202020204" pitchFamily="34" charset="0"/>
              </a:rPr>
              <a:t>  </a:t>
            </a:r>
            <a:r>
              <a:rPr lang="en-US" sz="4300" dirty="0">
                <a:latin typeface="Lato" panose="020F0502020204030203" pitchFamily="34" charset="0"/>
                <a:cs typeface="Arial" panose="020B0604020202020204" pitchFamily="34" charset="0"/>
              </a:rPr>
              <a:t>often </a:t>
            </a:r>
            <a:endParaRPr lang="en-US" sz="4300" dirty="0" smtClean="0">
              <a:latin typeface="Lato" panose="020F0502020204030203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4300" dirty="0" smtClean="0">
                <a:latin typeface="Lato" panose="020F0502020204030203" pitchFamily="34" charset="0"/>
                <a:cs typeface="Arial" panose="020B0604020202020204" pitchFamily="34" charset="0"/>
              </a:rPr>
              <a:t>“reconciles” the </a:t>
            </a:r>
          </a:p>
          <a:p>
            <a:pPr>
              <a:lnSpc>
                <a:spcPct val="120000"/>
              </a:lnSpc>
            </a:pPr>
            <a:r>
              <a:rPr lang="en-US" sz="4300" dirty="0" smtClean="0">
                <a:latin typeface="Lato" panose="020F0502020204030203" pitchFamily="34" charset="0"/>
                <a:cs typeface="Arial" panose="020B0604020202020204" pitchFamily="34" charset="0"/>
              </a:rPr>
              <a:t>discourses </a:t>
            </a:r>
            <a:r>
              <a:rPr lang="en-US" sz="4300" dirty="0">
                <a:latin typeface="Lato" panose="020F0502020204030203" pitchFamily="34" charset="0"/>
                <a:cs typeface="Arial" panose="020B0604020202020204" pitchFamily="34" charset="0"/>
              </a:rPr>
              <a:t>without a </a:t>
            </a:r>
            <a:endParaRPr lang="en-US" sz="4300" dirty="0" smtClean="0">
              <a:latin typeface="Lato" panose="020F0502020204030203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4300" dirty="0" smtClean="0">
                <a:latin typeface="Lato" panose="020F0502020204030203" pitchFamily="34" charset="0"/>
                <a:cs typeface="Arial" panose="020B0604020202020204" pitchFamily="34" charset="0"/>
              </a:rPr>
              <a:t>danger </a:t>
            </a:r>
            <a:r>
              <a:rPr lang="en-US" sz="4300" dirty="0">
                <a:latin typeface="Lato" panose="020F0502020204030203" pitchFamily="34" charset="0"/>
                <a:cs typeface="Arial" panose="020B0604020202020204" pitchFamily="34" charset="0"/>
              </a:rPr>
              <a:t>to be socially sanctioned</a:t>
            </a:r>
            <a:r>
              <a:rPr lang="en-US" sz="4300" dirty="0" smtClean="0">
                <a:latin typeface="Lato" panose="020F0502020204030203" pitchFamily="34" charset="0"/>
                <a:cs typeface="Arial" panose="020B0604020202020204" pitchFamily="34" charset="0"/>
              </a:rPr>
              <a:t>.</a:t>
            </a:r>
            <a:endParaRPr lang="en-US" sz="4300" dirty="0">
              <a:latin typeface="Lato" panose="020F0502020204030203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5" descr="C:\Users\Vladelets\Desktop\Untitled Diagram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4884593"/>
            <a:ext cx="18201912" cy="1803698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3573" y="2270032"/>
            <a:ext cx="15828579" cy="11887401"/>
          </a:xfrm>
        </p:spPr>
        <p:txBody>
          <a:bodyPr>
            <a:noAutofit/>
          </a:bodyPr>
          <a:lstStyle/>
          <a:p>
            <a:r>
              <a:rPr lang="en-US" sz="10000" dirty="0"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Negotiation of </a:t>
            </a:r>
            <a:r>
              <a:rPr lang="en-US" sz="10000" i="1" dirty="0"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caregiving</a:t>
            </a:r>
            <a:r>
              <a:rPr lang="en-US" sz="10000" dirty="0"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0000" i="1" dirty="0"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practices</a:t>
            </a:r>
            <a:r>
              <a:rPr lang="en-US" sz="10000" dirty="0"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 is a strategy to successfully deal with</a:t>
            </a:r>
            <a:br>
              <a:rPr lang="en-US" sz="10000" dirty="0"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en-US" sz="10000" dirty="0"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multiple and contradictory discourses around ageing and old age for aged women.</a:t>
            </a:r>
            <a:endParaRPr lang="ru-RU" sz="10000" dirty="0"/>
          </a:p>
        </p:txBody>
      </p:sp>
      <p:pic>
        <p:nvPicPr>
          <p:cNvPr id="8" name="Picture 4" descr="C:\Users\Vladelets\Desktop\logo (1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9726" y="70230"/>
            <a:ext cx="2727549" cy="214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645106"/>
              </p:ext>
            </p:extLst>
          </p:nvPr>
        </p:nvGraphicFramePr>
        <p:xfrm>
          <a:off x="23742869" y="0"/>
          <a:ext cx="9178706" cy="15537186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2017986"/>
                <a:gridCol w="7160720"/>
              </a:tblGrid>
              <a:tr h="4010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500" cap="all" dirty="0">
                          <a:effectLst/>
                        </a:rPr>
                        <a:t>Categories 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500" cap="all" dirty="0">
                          <a:effectLst/>
                        </a:rPr>
                        <a:t>themes 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7542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 cap="all" dirty="0">
                          <a:effectLst/>
                        </a:rPr>
                        <a:t>Discourses of ageism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  <a:tc>
                  <a:txBody>
                    <a:bodyPr/>
                    <a:lstStyle/>
                    <a:p>
                      <a:pPr marL="0" marR="0" indent="0" algn="l" defTabSz="438912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500" dirty="0">
                          <a:effectLst/>
                        </a:rPr>
                        <a:t>“</a:t>
                      </a:r>
                      <a:r>
                        <a:rPr lang="en-GB" sz="3500" dirty="0" err="1">
                          <a:effectLst/>
                        </a:rPr>
                        <a:t>Othering</a:t>
                      </a:r>
                      <a:r>
                        <a:rPr lang="en-GB" sz="3500" dirty="0">
                          <a:effectLst/>
                        </a:rPr>
                        <a:t>”: negative stereotypes about old age, </a:t>
                      </a:r>
                      <a:r>
                        <a:rPr lang="en-GB" sz="3500" dirty="0" smtClean="0">
                          <a:effectLst/>
                        </a:rPr>
                        <a:t>ageing, distinguishing, accepting  (</a:t>
                      </a:r>
                      <a:r>
                        <a:rPr lang="en-GB" sz="3500" dirty="0" err="1" smtClean="0">
                          <a:effectLst/>
                        </a:rPr>
                        <a:t>Altzheimer</a:t>
                      </a:r>
                      <a:r>
                        <a:rPr lang="en-GB" sz="3500" dirty="0" smtClean="0">
                          <a:effectLst/>
                        </a:rPr>
                        <a:t> disease, etc.)</a:t>
                      </a:r>
                      <a:endParaRPr lang="ru-RU" sz="35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157818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500" cap="all" dirty="0">
                          <a:effectLst/>
                        </a:rPr>
                        <a:t>Anti-ageing 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Prioritizing self-representation rather than deteriorated health 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754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500" dirty="0">
                          <a:effectLst/>
                        </a:rPr>
                        <a:t>Stressing one’s responsibility to “fight” old age </a:t>
                      </a:r>
                      <a:r>
                        <a:rPr lang="en-US" sz="3500" dirty="0" smtClean="0">
                          <a:effectLst/>
                        </a:rPr>
                        <a:t>,</a:t>
                      </a:r>
                      <a:r>
                        <a:rPr lang="en-US" sz="3500" baseline="0" dirty="0" smtClean="0">
                          <a:effectLst/>
                        </a:rPr>
                        <a:t> </a:t>
                      </a:r>
                      <a:r>
                        <a:rPr lang="en-US" sz="3500" dirty="0" smtClean="0">
                          <a:effectLst/>
                        </a:rPr>
                        <a:t>unpleasant to “quit” to old age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157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500" dirty="0">
                          <a:effectLst/>
                        </a:rPr>
                        <a:t>Continuity (forever young soul, “I am the same</a:t>
                      </a:r>
                      <a:r>
                        <a:rPr lang="en-US" sz="3500" dirty="0" smtClean="0">
                          <a:effectLst/>
                        </a:rPr>
                        <a:t>”), normative (must do)</a:t>
                      </a:r>
                      <a:r>
                        <a:rPr lang="en-US" sz="3500" baseline="0" dirty="0" smtClean="0">
                          <a:effectLst/>
                        </a:rPr>
                        <a:t> 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561406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500" cap="all" dirty="0">
                          <a:effectLst/>
                        </a:rPr>
                        <a:t>gender based anti-ageing 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500">
                          <a:effectLst/>
                        </a:rPr>
                        <a:t>Caregiving rather than care-recieving</a:t>
                      </a:r>
                      <a:endParaRPr lang="ru-RU" sz="3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157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500">
                          <a:effectLst/>
                        </a:rPr>
                        <a:t>Continuing performing femininity, beauty practices, dressing</a:t>
                      </a:r>
                      <a:endParaRPr lang="ru-RU" sz="3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157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500" dirty="0" smtClean="0">
                          <a:effectLst/>
                        </a:rPr>
                        <a:t>Even </a:t>
                      </a:r>
                      <a:r>
                        <a:rPr lang="en-US" sz="3500" dirty="0">
                          <a:effectLst/>
                        </a:rPr>
                        <a:t>more efforts to perform femininity, beauty practices, dressing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2531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500" cap="all" dirty="0">
                          <a:effectLst/>
                        </a:rPr>
                        <a:t>age based Sociocultural expectations </a:t>
                      </a:r>
                      <a:endParaRPr lang="ru-RU" sz="25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500" cap="all" dirty="0">
                          <a:effectLst/>
                        </a:rPr>
                        <a:t> 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500" dirty="0">
                          <a:effectLst/>
                        </a:rPr>
                        <a:t>Ageing must be accepted </a:t>
                      </a:r>
                      <a:r>
                        <a:rPr lang="en-US" sz="3500" dirty="0" smtClean="0">
                          <a:effectLst/>
                        </a:rPr>
                        <a:t>(change</a:t>
                      </a:r>
                      <a:r>
                        <a:rPr lang="en-US" sz="3500" baseline="0" dirty="0" smtClean="0">
                          <a:effectLst/>
                        </a:rPr>
                        <a:t>, limit herself), moral example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157818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500" cap="all" dirty="0">
                          <a:effectLst/>
                        </a:rPr>
                        <a:t>age and Gender based Sociocultural expectations 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500" dirty="0">
                          <a:effectLst/>
                        </a:rPr>
                        <a:t>Pursuit of youthfulness is unpleasant (</a:t>
                      </a:r>
                      <a:r>
                        <a:rPr lang="en-US" sz="3500" dirty="0" err="1">
                          <a:effectLst/>
                        </a:rPr>
                        <a:t>molodit’sya</a:t>
                      </a:r>
                      <a:r>
                        <a:rPr lang="en-US" sz="3500" dirty="0">
                          <a:effectLst/>
                        </a:rPr>
                        <a:t>)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157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500" dirty="0">
                          <a:effectLst/>
                        </a:rPr>
                        <a:t>Caregiving is more important than </a:t>
                      </a:r>
                      <a:r>
                        <a:rPr lang="en-US" sz="3500" dirty="0" smtClean="0">
                          <a:effectLst/>
                        </a:rPr>
                        <a:t>beauty,</a:t>
                      </a:r>
                      <a:r>
                        <a:rPr lang="en-US" sz="3500" baseline="0" dirty="0" smtClean="0">
                          <a:effectLst/>
                        </a:rPr>
                        <a:t> </a:t>
                      </a:r>
                      <a:r>
                        <a:rPr lang="en-US" sz="3500" baseline="0" dirty="0" err="1" smtClean="0">
                          <a:effectLst/>
                        </a:rPr>
                        <a:t>grandmothering</a:t>
                      </a:r>
                      <a:r>
                        <a:rPr lang="en-US" sz="3500" baseline="0" dirty="0" smtClean="0">
                          <a:effectLst/>
                        </a:rPr>
                        <a:t> 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157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500" dirty="0">
                          <a:effectLst/>
                        </a:rPr>
                        <a:t>Moral example for everyone even more than men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979181"/>
              </p:ext>
            </p:extLst>
          </p:nvPr>
        </p:nvGraphicFramePr>
        <p:xfrm>
          <a:off x="23774399" y="15525751"/>
          <a:ext cx="9147176" cy="17395823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1891863"/>
                <a:gridCol w="7255313"/>
              </a:tblGrid>
              <a:tr h="5652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500" cap="all" dirty="0">
                          <a:effectLst/>
                        </a:rPr>
                        <a:t>Category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500" cap="all" dirty="0">
                          <a:effectLst/>
                        </a:rPr>
                        <a:t>Themes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493411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500" cap="all" dirty="0">
                          <a:effectLst/>
                        </a:rPr>
                        <a:t>Caregiving as sociocultural expectation for women </a:t>
                      </a:r>
                      <a:endParaRPr lang="ru-RU" sz="25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500" cap="all" dirty="0">
                          <a:effectLst/>
                        </a:rPr>
                        <a:t> 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500" dirty="0">
                          <a:effectLst/>
                        </a:rPr>
                        <a:t>everyday caregiving: cooking, cleaning, </a:t>
                      </a:r>
                      <a:r>
                        <a:rPr lang="en-US" sz="3500" dirty="0" err="1" smtClean="0">
                          <a:effectLst/>
                        </a:rPr>
                        <a:t>grandmothering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6010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500" dirty="0">
                          <a:effectLst/>
                        </a:rPr>
                        <a:t>teaching gender-based values and practices (for granddaughters) 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0567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500" dirty="0">
                          <a:effectLst/>
                        </a:rPr>
                        <a:t>supporting harmony in family 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05670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500" cap="all" dirty="0">
                          <a:effectLst/>
                        </a:rPr>
                        <a:t>Caregiving as sociocultural expectation for aged women </a:t>
                      </a:r>
                      <a:endParaRPr lang="ru-RU" sz="25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500" cap="all" dirty="0">
                          <a:effectLst/>
                        </a:rPr>
                        <a:t> 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500">
                          <a:effectLst/>
                        </a:rPr>
                        <a:t>more important than beauty </a:t>
                      </a:r>
                      <a:endParaRPr lang="ru-RU" sz="3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2988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500" dirty="0">
                          <a:effectLst/>
                        </a:rPr>
                        <a:t>passing wisdom, experience, moral values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578120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500" dirty="0" err="1">
                          <a:effectLst/>
                        </a:rPr>
                        <a:t>grandmothering</a:t>
                      </a:r>
                      <a:r>
                        <a:rPr lang="en-US" sz="3500" dirty="0">
                          <a:effectLst/>
                        </a:rPr>
                        <a:t> is a joy of later life, love, affection 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05670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500" cap="all" dirty="0">
                          <a:effectLst/>
                        </a:rPr>
                        <a:t>Caregiving </a:t>
                      </a:r>
                      <a:r>
                        <a:rPr lang="en-US" sz="2500" cap="all" dirty="0" smtClean="0">
                          <a:effectLst/>
                        </a:rPr>
                        <a:t>as a </a:t>
                      </a:r>
                      <a:r>
                        <a:rPr lang="en-US" sz="2500" cap="all" dirty="0">
                          <a:effectLst/>
                        </a:rPr>
                        <a:t>social norm </a:t>
                      </a:r>
                      <a:endParaRPr lang="ru-RU" sz="25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500" cap="all" dirty="0">
                          <a:effectLst/>
                        </a:rPr>
                        <a:t> </a:t>
                      </a:r>
                      <a:endParaRPr lang="ru-RU" sz="25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500" cap="all" dirty="0">
                          <a:effectLst/>
                        </a:rPr>
                        <a:t> 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500">
                          <a:effectLst/>
                        </a:rPr>
                        <a:t>helping, making others’ lives easier </a:t>
                      </a:r>
                      <a:endParaRPr lang="ru-RU" sz="3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2988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500" dirty="0">
                          <a:effectLst/>
                        </a:rPr>
                        <a:t>saving the failure of state to provide a child care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6010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500" dirty="0">
                          <a:effectLst/>
                        </a:rPr>
                        <a:t>compensating the failure of state to provide stability 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6297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500" dirty="0">
                          <a:effectLst/>
                        </a:rPr>
                        <a:t>intergenerational support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629789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500" cap="all" dirty="0">
                          <a:effectLst/>
                        </a:rPr>
                        <a:t>Caregiving as anti-ageing 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500" dirty="0">
                          <a:effectLst/>
                        </a:rPr>
                        <a:t>continuing to be needed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2988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500">
                          <a:effectLst/>
                        </a:rPr>
                        <a:t>continuing to do meaningful, fruitful practices</a:t>
                      </a:r>
                      <a:endParaRPr lang="ru-RU" sz="3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6297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500">
                          <a:effectLst/>
                        </a:rPr>
                        <a:t>staying active physically </a:t>
                      </a:r>
                      <a:endParaRPr lang="ru-RU" sz="3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  <a:tr h="1601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500" cap="all" dirty="0">
                          <a:effectLst/>
                        </a:rPr>
                        <a:t>Caregiving as ageism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500" dirty="0">
                          <a:effectLst/>
                        </a:rPr>
                        <a:t>distinguishing from old ones who are a burden for their families </a:t>
                      </a:r>
                      <a:endParaRPr lang="ru-RU" sz="3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4" marR="45724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" y="0"/>
            <a:ext cx="7346730" cy="393954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5000" b="1" dirty="0"/>
              <a:t>Neither Allowed To Get Old, Nor Allowed To Stay </a:t>
            </a:r>
            <a:r>
              <a:rPr lang="en-US" sz="5000" b="1" dirty="0" smtClean="0"/>
              <a:t>Young: </a:t>
            </a:r>
            <a:r>
              <a:rPr lang="en-US" sz="5000" i="1" dirty="0" smtClean="0"/>
              <a:t>Urban </a:t>
            </a:r>
            <a:r>
              <a:rPr lang="en-US" sz="5000" i="1" dirty="0"/>
              <a:t>Kazakhstani Aged Women Negotiate Ageing</a:t>
            </a:r>
            <a:endParaRPr lang="en-US" sz="5000" i="1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41486" y="13079"/>
            <a:ext cx="276018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Adel </a:t>
            </a:r>
            <a:r>
              <a:rPr lang="en-US" sz="2500" dirty="0" err="1" smtClean="0"/>
              <a:t>Kosherbayeva</a:t>
            </a:r>
            <a:endParaRPr lang="ru-RU" sz="2500" dirty="0"/>
          </a:p>
        </p:txBody>
      </p:sp>
      <p:sp>
        <p:nvSpPr>
          <p:cNvPr id="12" name="TextBox 11"/>
          <p:cNvSpPr txBox="1"/>
          <p:nvPr/>
        </p:nvSpPr>
        <p:spPr>
          <a:xfrm>
            <a:off x="16621125" y="70229"/>
            <a:ext cx="351322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MA </a:t>
            </a:r>
            <a:r>
              <a:rPr lang="en-US" sz="2500" dirty="0"/>
              <a:t>in Eurasian Studies </a:t>
            </a:r>
            <a:endParaRPr lang="ru-RU" sz="2500" dirty="0"/>
          </a:p>
          <a:p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2884283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5541</TotalTime>
  <Words>408</Words>
  <Application>Microsoft Office PowerPoint</Application>
  <PresentationFormat>Произвольный</PresentationFormat>
  <Paragraphs>71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9" baseType="lpstr">
      <vt:lpstr>Arial</vt:lpstr>
      <vt:lpstr>Lato Black</vt:lpstr>
      <vt:lpstr>Times New Roman</vt:lpstr>
      <vt:lpstr>Lato</vt:lpstr>
      <vt:lpstr>Calibri</vt:lpstr>
      <vt:lpstr>Calibri Light</vt:lpstr>
      <vt:lpstr>Roboto</vt:lpstr>
      <vt:lpstr>Office Theme</vt:lpstr>
      <vt:lpstr>Negotiation of caregiving practices is a strategy to successfully deal with multiple and contradictory discourses around ageing and old age for aged women.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Morrison</dc:creator>
  <cp:lastModifiedBy>Vladelets</cp:lastModifiedBy>
  <cp:revision>206</cp:revision>
  <dcterms:created xsi:type="dcterms:W3CDTF">2018-09-16T19:13:41Z</dcterms:created>
  <dcterms:modified xsi:type="dcterms:W3CDTF">2019-06-09T17:14:53Z</dcterms:modified>
</cp:coreProperties>
</file>