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63" r:id="rId4"/>
    <p:sldId id="267" r:id="rId5"/>
    <p:sldId id="261" r:id="rId6"/>
    <p:sldId id="265" r:id="rId7"/>
    <p:sldId id="266" r:id="rId8"/>
    <p:sldId id="258" r:id="rId9"/>
    <p:sldId id="260" r:id="rId10"/>
    <p:sldId id="270" r:id="rId11"/>
    <p:sldId id="268" r:id="rId12"/>
    <p:sldId id="269" r:id="rId13"/>
    <p:sldId id="271" r:id="rId14"/>
    <p:sldId id="275" r:id="rId15"/>
    <p:sldId id="273" r:id="rId16"/>
    <p:sldId id="274" r:id="rId17"/>
    <p:sldId id="277" r:id="rId18"/>
    <p:sldId id="276" r:id="rId19"/>
    <p:sldId id="278" r:id="rId20"/>
    <p:sldId id="279" r:id="rId21"/>
    <p:sldId id="292" r:id="rId22"/>
    <p:sldId id="293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inura Burova" initials="A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83407" autoAdjust="0"/>
  </p:normalViewPr>
  <p:slideViewPr>
    <p:cSldViewPr snapToGrid="0" snapToObjects="1">
      <p:cViewPr varScale="1">
        <p:scale>
          <a:sx n="76" d="100"/>
          <a:sy n="7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3T22:19:27.685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D9FFF-E0EB-49EA-A5D3-3935306150F0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90509-CFE9-4F76-94EF-85594D0E5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Наша компания – это боец невидимого фронта. Мы помогли сотням компаний РК усилить кибербезопасность своего бизнеса, однако делали это без громкого пиара. Хотя информировать о новых угрозах, исходящих о киберпространства безусловно стоит. И поэтому сегодня мы будем говорить не о заслугах нашей компании в сфере ИБ, а через интересные кейсы покажем вам, что интернет-серфинг и электронные коммуникации это не только </a:t>
            </a:r>
            <a:r>
              <a:rPr lang="ru-RU" dirty="0" err="1"/>
              <a:t>инстаграмм</a:t>
            </a:r>
            <a:r>
              <a:rPr lang="ru-RU" dirty="0"/>
              <a:t> котики, а еще и зона повышенной ответственности. К слову, а у кого на домашних компьютерах установлен платный антивирус?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067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Наина</a:t>
            </a:r>
            <a:r>
              <a:rPr lang="ru-RU" dirty="0"/>
              <a:t> – перспективный дизайнер в жутко крутом рекламном агентстве, которое пользуется современными офисными инструментами, в частности – </a:t>
            </a:r>
            <a:r>
              <a:rPr lang="en-US" dirty="0"/>
              <a:t>office 365</a:t>
            </a:r>
            <a:r>
              <a:rPr lang="ru-RU" dirty="0"/>
              <a:t>. Естественно, что </a:t>
            </a:r>
            <a:r>
              <a:rPr lang="ru-RU" dirty="0" err="1"/>
              <a:t>Наина</a:t>
            </a:r>
            <a:r>
              <a:rPr lang="ru-RU" dirty="0"/>
              <a:t> зарегистрирована во всех популярных соц. Сетях и на десятке специализированных форумах. Для удобства на некоторых таких проф. Площадка для регистрации </a:t>
            </a:r>
            <a:r>
              <a:rPr lang="ru-RU" dirty="0" err="1"/>
              <a:t>Наина</a:t>
            </a:r>
            <a:r>
              <a:rPr lang="ru-RU" dirty="0"/>
              <a:t> использовала адрес корпоративной почты, чтобы туда же приходили интересные рассылки. К выбору пароля </a:t>
            </a:r>
            <a:r>
              <a:rPr lang="ru-RU" dirty="0" err="1"/>
              <a:t>Наина</a:t>
            </a:r>
            <a:r>
              <a:rPr lang="ru-RU" dirty="0"/>
              <a:t> подходит ответственно. Она знает, что пароль должен быть сложным и именно такой пароль стоит у нее. Во всех кабинетах и на всех площадках. Один и тот же с незначительными изменениями. Для корпоративного аккаунта в </a:t>
            </a:r>
            <a:r>
              <a:rPr lang="en-US" dirty="0"/>
              <a:t>office</a:t>
            </a:r>
            <a:r>
              <a:rPr lang="ru-RU" dirty="0"/>
              <a:t>365</a:t>
            </a:r>
            <a:r>
              <a:rPr lang="en-US" dirty="0"/>
              <a:t> </a:t>
            </a:r>
            <a:r>
              <a:rPr lang="ru-RU" dirty="0"/>
              <a:t>тоже был использован такой пароль. Ваш варианты – что может произойти в таких условиях?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895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 вот так выглядит беспечность </a:t>
            </a:r>
            <a:r>
              <a:rPr lang="ru-RU" dirty="0" err="1"/>
              <a:t>Наины</a:t>
            </a:r>
            <a:r>
              <a:rPr lang="ru-RU" dirty="0"/>
              <a:t> с точки зрения злоумышленника. 5 рублей за логин пароль аккаунтов в соц. Сетях и почте. Ну и что, что уже устарели, куплю еще один такой же, проверю, вдруг где-то затесалась корпоративная почта.</a:t>
            </a:r>
          </a:p>
          <a:p>
            <a:r>
              <a:rPr lang="ru-RU" dirty="0"/>
              <a:t>Кто я? Профессиональный хакер? Да где уж там. Мне 15 лет и я всех могу вычислить по </a:t>
            </a:r>
            <a:r>
              <a:rPr lang="en-US" dirty="0" err="1"/>
              <a:t>ip</a:t>
            </a:r>
            <a:r>
              <a:rPr lang="ru-RU" dirty="0"/>
              <a:t>) Сижу на таких форумах, в поисках интересной инфы. Потом побуду Шерлоком Холмсом и свяжу одну част паззла с другой. И – оп! Вижу </a:t>
            </a:r>
            <a:r>
              <a:rPr lang="ru-RU" dirty="0" err="1"/>
              <a:t>учетку</a:t>
            </a:r>
            <a:r>
              <a:rPr lang="ru-RU" dirty="0"/>
              <a:t> с форума с корпоративным доменом. Проверяю страницу на </a:t>
            </a:r>
            <a:r>
              <a:rPr lang="ru-RU" dirty="0" err="1"/>
              <a:t>фэйсбуке</a:t>
            </a:r>
            <a:r>
              <a:rPr lang="ru-RU" dirty="0"/>
              <a:t> этого пользователя: девушка </a:t>
            </a:r>
            <a:r>
              <a:rPr lang="ru-RU" dirty="0" err="1"/>
              <a:t>Наина</a:t>
            </a:r>
            <a:r>
              <a:rPr lang="ru-RU" dirty="0"/>
              <a:t> все еще работает в этом рекламном агентстве. Что буду делать? Потренируюсь в фишинге, вдруг удастся зашифровать данные какие-нибудь и срубить бабла.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06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итоге, такая атака стоит сущие копейки. И это вполне себе очевидные реалии: персональная информация может стоить дешево, доступ к ней – почти неограничен. Так что, если серьезным злоумышленникам до вас нет дела, то студентам, которые хотят попрактиковаться в кибер-атаках – вполне себе годный вариант.</a:t>
            </a:r>
          </a:p>
          <a:p>
            <a:r>
              <a:rPr lang="ru-RU" dirty="0"/>
              <a:t>Вообще, нужно понимать, как устроен «рынок» таких вот инструментов атак. Все этапы атаки продаются и необязательно проводить ее всю от начала до конца. (рассказать про это)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715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общем – не вредите себе и своей компании. Кстати, о том как </a:t>
            </a:r>
            <a:r>
              <a:rPr lang="ru-RU" dirty="0" err="1"/>
              <a:t>компнаия</a:t>
            </a:r>
            <a:r>
              <a:rPr lang="ru-RU" dirty="0"/>
              <a:t> может минимизировать риски от нерадивых сотрудников после моей части выступления расскажет Алексей Зубарев, инженер компании </a:t>
            </a:r>
            <a:r>
              <a:rPr lang="en-US" dirty="0" err="1"/>
              <a:t>CheckPoint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83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Думаю, вы уже догадались, про что пойдет речь. Кто знает точно – про что?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772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Все верно. Наш небезызвестный </a:t>
            </a:r>
            <a:r>
              <a:rPr lang="ru-RU" dirty="0" err="1"/>
              <a:t>интренет</a:t>
            </a:r>
            <a:r>
              <a:rPr lang="ru-RU" dirty="0"/>
              <a:t> вещей. Вообще, я довольно положительно отношусь к этому явлению. (рассказать про сферы применения </a:t>
            </a:r>
            <a:r>
              <a:rPr lang="ru-RU" dirty="0" err="1"/>
              <a:t>ИоТ</a:t>
            </a:r>
            <a:r>
              <a:rPr lang="ru-RU" dirty="0"/>
              <a:t>)….(ссылка на инфо </a:t>
            </a:r>
            <a:r>
              <a:rPr lang="en-US" dirty="0"/>
              <a:t>https://strij.tech/publications/tehnologiya/chto-takoe-internet-veschey.html</a:t>
            </a:r>
            <a:r>
              <a:rPr lang="ru-RU" dirty="0"/>
              <a:t>)</a:t>
            </a:r>
          </a:p>
          <a:p>
            <a:r>
              <a:rPr lang="ru-RU" dirty="0"/>
              <a:t>Так как же все это касается вас и в целом темы конференции?</a:t>
            </a:r>
          </a:p>
          <a:p>
            <a:r>
              <a:rPr lang="ru-RU" dirty="0"/>
              <a:t>Прежде всего, приведите примеры: что из интернета вещей может практически у каждого из вас дома?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686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Верно. Обычный модем для доступа в интернет и популярные сейчас </a:t>
            </a:r>
            <a:r>
              <a:rPr lang="en-US" dirty="0"/>
              <a:t>smart TV</a:t>
            </a:r>
            <a:r>
              <a:rPr lang="ru-RU" dirty="0"/>
              <a:t> – это тоже </a:t>
            </a:r>
            <a:r>
              <a:rPr lang="ru-RU" dirty="0" err="1"/>
              <a:t>ИоТ</a:t>
            </a:r>
            <a:r>
              <a:rPr lang="ru-RU" dirty="0"/>
              <a:t>. А значит вы, скажем так, в ответственности за тех, кого приручили. И вот вам наглядный пример – почему.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84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21 октября 2016 года. </a:t>
            </a:r>
          </a:p>
          <a:p>
            <a:r>
              <a:rPr lang="ru-RU" dirty="0"/>
              <a:t>(ссылка на инфо </a:t>
            </a:r>
            <a:r>
              <a:rPr lang="en-US" dirty="0"/>
              <a:t>https://www.kaspersky.ru/blog/attack-on-dyn-explained/13471/</a:t>
            </a:r>
            <a:r>
              <a:rPr lang="ru-RU" dirty="0"/>
              <a:t>)</a:t>
            </a:r>
          </a:p>
          <a:p>
            <a:r>
              <a:rPr lang="ru-RU" dirty="0"/>
              <a:t>Рассказать про атаку и последствия.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9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2018 году </a:t>
            </a:r>
            <a:r>
              <a:rPr lang="ru-RU" dirty="0" err="1"/>
              <a:t>зарегисрировано</a:t>
            </a:r>
            <a:r>
              <a:rPr lang="ru-RU" dirty="0"/>
              <a:t> около 21 млрд. </a:t>
            </a:r>
            <a:r>
              <a:rPr lang="ru-RU" dirty="0" err="1"/>
              <a:t>ИоТ</a:t>
            </a:r>
            <a:r>
              <a:rPr lang="ru-RU" dirty="0"/>
              <a:t> устройств. </a:t>
            </a:r>
          </a:p>
          <a:p>
            <a:r>
              <a:rPr lang="ru-RU" dirty="0"/>
              <a:t>А еще в 2018 году постоянно всплывали новости о новых уязвимостях в маршрутизаторах </a:t>
            </a:r>
            <a:r>
              <a:rPr lang="en-US" dirty="0" err="1"/>
              <a:t>dlink</a:t>
            </a:r>
            <a:r>
              <a:rPr lang="en-US" dirty="0"/>
              <a:t>, </a:t>
            </a:r>
            <a:r>
              <a:rPr lang="en-US" dirty="0" err="1"/>
              <a:t>yalink</a:t>
            </a:r>
            <a:r>
              <a:rPr lang="en-US" dirty="0"/>
              <a:t>,</a:t>
            </a:r>
            <a:r>
              <a:rPr lang="ru-RU" dirty="0"/>
              <a:t> даже </a:t>
            </a:r>
            <a:r>
              <a:rPr lang="en-US" dirty="0"/>
              <a:t>cisco</a:t>
            </a:r>
            <a:r>
              <a:rPr lang="ru-RU" dirty="0"/>
              <a:t> не остался в стороне. Вот и представьте себе, что все эти уязвимые устройства, которыми вы сами же и пользуетесь в один прекрасный момент положат ваш любимый портал, или вообще отрежут доступ к интернету.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61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https://habr.com/ru/post/418851/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75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Интернет – просто кладезь полезной информации на все случаи жизни. А еще – это неограниченные ресурсы, которые помогут оптимизировать работу при помощи самых разнообразных инструментов и сервисов. Одним из таких сервисов является портал </a:t>
            </a:r>
            <a:r>
              <a:rPr lang="en-US" dirty="0"/>
              <a:t>trello.com</a:t>
            </a:r>
            <a:r>
              <a:rPr lang="ru-RU" dirty="0"/>
              <a:t>, который при помощи удобных </a:t>
            </a:r>
            <a:r>
              <a:rPr lang="ru-RU" dirty="0" err="1"/>
              <a:t>дэшбордов</a:t>
            </a:r>
            <a:r>
              <a:rPr lang="ru-RU" dirty="0"/>
              <a:t> позволяет управлять проектами: назначать задачи, хранить информацию по проекту,  раздавать роли, выставлять сроки. Да еще и работать  в нем можно коллективно. Создаешь приватную или командную доску – и вперед. В общем – идеальный помощник для многоэтапных проектов. Говорим без сарказма. Ну, и как любым инструментом, прежде чем начать им пользоваться, стоит изучить инструкцию по его применению, а в данном случае – разобраться с настройками портала. И помнить, что все сайты в интернете индексируются поисковиками, в том числе – внутренние страницы сайтов.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3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Думаю, при фишинговые письма вы знаете достаточно, чтобы в будущем не попасться на срочные письма из «налоговой» ради которых придется выключать антивирусы. </a:t>
            </a:r>
          </a:p>
          <a:p>
            <a:r>
              <a:rPr lang="ru-RU" dirty="0"/>
              <a:t>А мы хотел рассказать вам кейс таргетированной атаки из практики нашей компании, с расследованием инцидента. Конечно, все названия изменены, но суть та же.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05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Обычная переписка по поводу заключенного контракта. Сотрудница компании - </a:t>
            </a:r>
            <a:r>
              <a:rPr lang="ru-RU" dirty="0" err="1"/>
              <a:t>натали</a:t>
            </a:r>
            <a:r>
              <a:rPr lang="ru-RU" dirty="0"/>
              <a:t>, которая должна была перевести платеж уточняет детали по </a:t>
            </a:r>
            <a:r>
              <a:rPr lang="ru-RU" dirty="0" err="1"/>
              <a:t>доументам</a:t>
            </a:r>
            <a:r>
              <a:rPr lang="ru-RU" dirty="0"/>
              <a:t> у своих зарубежных партнеров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434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Сотрудник компании-партнера Юджин, которая это платеж получает, дает комментарии по ее вопросу в ответном письме, уточняя, что  из-за сбоев в обслуживании их банка, у них обновились реквизиты. </a:t>
            </a:r>
          </a:p>
          <a:p>
            <a:r>
              <a:rPr lang="ru-RU" dirty="0"/>
              <a:t>Натали отвечает, что нет проблем, реквизиты будут обновлены. В ее практике такие случае уже бывали. </a:t>
            </a:r>
          </a:p>
          <a:p>
            <a:r>
              <a:rPr lang="ru-RU" dirty="0"/>
              <a:t>Обращаю ваше внимание на то, что письмо Юджина был именно ответным, так как предыдущая переписка была сохранена.</a:t>
            </a:r>
          </a:p>
          <a:p>
            <a:r>
              <a:rPr lang="ru-RU" dirty="0"/>
              <a:t>Кто заметит подвох?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204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Верно, адрес почты поменялся с корпоративной на </a:t>
            </a:r>
            <a:r>
              <a:rPr lang="en-US" dirty="0" err="1"/>
              <a:t>gmail</a:t>
            </a:r>
            <a:r>
              <a:rPr lang="ru-RU" dirty="0"/>
              <a:t>.</a:t>
            </a:r>
          </a:p>
          <a:p>
            <a:r>
              <a:rPr lang="ru-RU" dirty="0"/>
              <a:t>Но, заметьте, насколько продуманной была атака. Во-первых, нужно было знать </a:t>
            </a:r>
            <a:r>
              <a:rPr lang="ru-RU"/>
              <a:t>детали переписки…..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75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Кстати, вор – </a:t>
            </a:r>
            <a:r>
              <a:rPr lang="ru-RU" dirty="0" err="1"/>
              <a:t>дэшборд</a:t>
            </a:r>
            <a:r>
              <a:rPr lang="ru-RU" dirty="0"/>
              <a:t> одного из пользователей этого портала. Мы затерли всю персональную информацию. Есть ли что-то, что вас здесь смущает?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528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Во-первых: доска публичная, а значит, все, что на ней публикуется – является достоянием общественности.</a:t>
            </a:r>
          </a:p>
          <a:p>
            <a:r>
              <a:rPr lang="ru-RU" dirty="0"/>
              <a:t>А уж если публикуются доступы к </a:t>
            </a:r>
            <a:r>
              <a:rPr lang="ru-RU" dirty="0" err="1"/>
              <a:t>админке</a:t>
            </a:r>
            <a:r>
              <a:rPr lang="ru-RU" dirty="0"/>
              <a:t> и хостингу – это первый повод задуматься об адекватности автора.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69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 я и говорил ранее, видимость – настраиваемая. По сути, все, что нужно было сделать – поставить галочку напротив варианта «приватная». </a:t>
            </a:r>
          </a:p>
          <a:p>
            <a:r>
              <a:rPr lang="ru-RU" dirty="0"/>
              <a:t>И тот факт, что изменять данные на доске могут только участники, </a:t>
            </a:r>
            <a:r>
              <a:rPr lang="ru-RU" dirty="0" err="1"/>
              <a:t>скопипастить</a:t>
            </a:r>
            <a:r>
              <a:rPr lang="ru-RU" dirty="0"/>
              <a:t> данные может любой «прохожий»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477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и подтверждается на этом слайде.</a:t>
            </a:r>
          </a:p>
          <a:p>
            <a:r>
              <a:rPr lang="ru-RU" dirty="0"/>
              <a:t>Логично предположить, что пользователь является владельцем сайта, а судя по задачам на доске – еще и разработчиком сторонних сайтов. Это к слову о выборе поставщиков услуг.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4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Чтобы отыскать такого рода данные существует </a:t>
            </a:r>
            <a:r>
              <a:rPr lang="ru-RU" dirty="0" err="1"/>
              <a:t>инстурмент</a:t>
            </a:r>
            <a:r>
              <a:rPr lang="ru-RU" dirty="0"/>
              <a:t>: </a:t>
            </a:r>
            <a:r>
              <a:rPr lang="en-US" dirty="0"/>
              <a:t>google hacking database (</a:t>
            </a:r>
            <a:r>
              <a:rPr lang="ru-RU" dirty="0"/>
              <a:t>рассказать о нем)</a:t>
            </a:r>
          </a:p>
          <a:p>
            <a:r>
              <a:rPr lang="ru-RU" dirty="0"/>
              <a:t>Как видите, здесь описан вид запроса по нашему порталу для поисковика.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19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Примерно так выглядит результат запроса. То есть, по сути, даже вполне себе легитимный </a:t>
            </a:r>
            <a:r>
              <a:rPr lang="ru-RU" dirty="0" err="1"/>
              <a:t>гугл</a:t>
            </a:r>
            <a:r>
              <a:rPr lang="ru-RU" dirty="0"/>
              <a:t> может выдать информацию, которую злоумышленники могут использовать для проведения таргетированной атаки. Поэтому, не стоит раскидываться персональной информацией о себе на всевозможных ресурсах. Слишком легко можно собрать ее на просторах интернета. А если еще и бездумно пользоваться инструментами, предоставляемыми в открытом доступе, то  попасть в такую презентацию будет меньшим из возможных зол. Кстати, любителям стартапов и новомодных инструментов – стоит взят на заметку.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487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Много чего про эту тему сказано-пересказано. Мы тоже немного расскажем, как бездумное отношение к паре логин-пароль вредит не вам, а вашему ни в чем не повинному работодателю. (будущему)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90509-CFE9-4F76-94EF-85594D0E532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6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7235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8650" y="2275115"/>
            <a:ext cx="7886700" cy="1326924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7851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6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8650" y="2275115"/>
            <a:ext cx="7886700" cy="1326924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1190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6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8650" y="566057"/>
            <a:ext cx="8145236" cy="239486"/>
          </a:xfrm>
        </p:spPr>
        <p:txBody>
          <a:bodyPr>
            <a:noAutofit/>
          </a:bodyPr>
          <a:lstStyle>
            <a:lvl1pPr algn="r">
              <a:defRPr sz="20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87213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6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8650" y="566057"/>
            <a:ext cx="8145236" cy="239486"/>
          </a:xfrm>
        </p:spPr>
        <p:txBody>
          <a:bodyPr>
            <a:noAutofit/>
          </a:bodyPr>
          <a:lstStyle>
            <a:lvl1pPr algn="r">
              <a:defRPr sz="20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4915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A3A6D-2193-E54D-BEE4-AFC38F2B993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E14A-064F-704F-B81F-FD89A9CCF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elari.net/ru/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90799"/>
            <a:ext cx="7772400" cy="919163"/>
          </a:xfrm>
        </p:spPr>
        <p:txBody>
          <a:bodyPr/>
          <a:lstStyle/>
          <a:p>
            <a:r>
              <a:rPr lang="ru-RU" dirty="0"/>
              <a:t>Я – лучшее оружие хакера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5 </a:t>
            </a:r>
            <a:r>
              <a:rPr lang="en-US" dirty="0"/>
              <a:t>(</a:t>
            </a:r>
            <a:r>
              <a:rPr lang="ru-RU" dirty="0"/>
              <a:t>не)выдуманных историй</a:t>
            </a:r>
            <a:endParaRPr lang="en-US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467899" y="4972832"/>
            <a:ext cx="4129153" cy="1239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467899" y="4972831"/>
            <a:ext cx="3790950" cy="1447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Денис </a:t>
            </a:r>
            <a:r>
              <a:rPr lang="ru-RU" dirty="0" err="1"/>
              <a:t>Копачевский</a:t>
            </a:r>
            <a:r>
              <a:rPr lang="ru-RU" dirty="0"/>
              <a:t>, технический директор Life2Win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92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BC855D-6F54-41B0-AE2B-92D7606C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BC6E525-5CE4-4F5F-A06D-A6DA2454BEE7}"/>
              </a:ext>
            </a:extLst>
          </p:cNvPr>
          <p:cNvSpPr txBox="1"/>
          <p:nvPr/>
        </p:nvSpPr>
        <p:spPr>
          <a:xfrm>
            <a:off x="628650" y="2032000"/>
            <a:ext cx="752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1.Читайте инструкции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9138C63-8B8C-4548-A61F-33DA936BBD5F}"/>
              </a:ext>
            </a:extLst>
          </p:cNvPr>
          <p:cNvSpPr txBox="1"/>
          <p:nvPr/>
        </p:nvSpPr>
        <p:spPr>
          <a:xfrm>
            <a:off x="628650" y="2554764"/>
            <a:ext cx="752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Внимательно читайте инструкции </a:t>
            </a:r>
          </a:p>
        </p:txBody>
      </p:sp>
    </p:spTree>
    <p:extLst>
      <p:ext uri="{BB962C8B-B14F-4D97-AF65-F5344CB8AC3E}">
        <p14:creationId xmlns:p14="http://schemas.microsoft.com/office/powerpoint/2010/main" val="785698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1563"/>
            <a:ext cx="3345039" cy="739018"/>
          </a:xfrm>
        </p:spPr>
        <p:txBody>
          <a:bodyPr/>
          <a:lstStyle/>
          <a:p>
            <a:r>
              <a:rPr lang="ru-RU" dirty="0"/>
              <a:t>История №2.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D5DC332-CA7F-4783-BB7A-3E90404E0CCA}"/>
              </a:ext>
            </a:extLst>
          </p:cNvPr>
          <p:cNvSpPr txBox="1">
            <a:spLocks/>
          </p:cNvSpPr>
          <p:nvPr/>
        </p:nvSpPr>
        <p:spPr>
          <a:xfrm>
            <a:off x="628650" y="3343158"/>
            <a:ext cx="3943350" cy="51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Универсальный пароль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7706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04DB502-82A9-4796-B021-7F78B0098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84" y="1162248"/>
            <a:ext cx="2300117" cy="389850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BAF3346-51E9-4B4C-B681-BA22A588C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006" y="2247128"/>
            <a:ext cx="5001996" cy="281362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10B7377-A1E6-45DB-B711-E06FB3A13F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1942" y="2884901"/>
            <a:ext cx="4324350" cy="311353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DD38B09-32E8-4235-9F15-F62A2CEB5A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4117" y="3502333"/>
            <a:ext cx="3927598" cy="304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3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3FA2476-FCFA-4057-A05B-E87477B30C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142"/>
          <a:stretch/>
        </p:blipFill>
        <p:spPr>
          <a:xfrm>
            <a:off x="230568" y="1537074"/>
            <a:ext cx="8682864" cy="294602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8B3F1A0-50CE-47C1-9139-7CFE07B5B01E}"/>
              </a:ext>
            </a:extLst>
          </p:cNvPr>
          <p:cNvSpPr/>
          <p:nvPr/>
        </p:nvSpPr>
        <p:spPr>
          <a:xfrm>
            <a:off x="230568" y="1828987"/>
            <a:ext cx="4493832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1F7B37C1-F603-43C1-802D-5F6A02D12152}"/>
              </a:ext>
            </a:extLst>
          </p:cNvPr>
          <p:cNvSpPr/>
          <p:nvPr/>
        </p:nvSpPr>
        <p:spPr>
          <a:xfrm>
            <a:off x="7505700" y="1867087"/>
            <a:ext cx="419100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4BCB6495-FC8A-4564-A780-D180108D3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568" y="4775013"/>
            <a:ext cx="8682864" cy="1145076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E88E7E6-C1C4-4D45-8785-19F0B7B1C60D}"/>
              </a:ext>
            </a:extLst>
          </p:cNvPr>
          <p:cNvSpPr/>
          <p:nvPr/>
        </p:nvSpPr>
        <p:spPr>
          <a:xfrm>
            <a:off x="281368" y="5080187"/>
            <a:ext cx="4493832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89EE141-7AF6-4792-ADD1-89A43D43D368}"/>
              </a:ext>
            </a:extLst>
          </p:cNvPr>
          <p:cNvSpPr/>
          <p:nvPr/>
        </p:nvSpPr>
        <p:spPr>
          <a:xfrm>
            <a:off x="6337300" y="5080186"/>
            <a:ext cx="1689100" cy="2407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337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BBFF44-57F0-406F-A7C8-5555699CC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Варианты использования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7AC19D7-778C-4E09-977F-AAEF87F483B7}"/>
              </a:ext>
            </a:extLst>
          </p:cNvPr>
          <p:cNvSpPr txBox="1"/>
          <p:nvPr/>
        </p:nvSpPr>
        <p:spPr>
          <a:xfrm>
            <a:off x="3105150" y="2324100"/>
            <a:ext cx="2933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Корпоративные учетные данные</a:t>
            </a:r>
          </a:p>
          <a:p>
            <a:pPr algn="ctr"/>
            <a:r>
              <a:rPr lang="ru-RU" dirty="0"/>
              <a:t>+</a:t>
            </a:r>
          </a:p>
          <a:p>
            <a:pPr algn="ctr"/>
            <a:r>
              <a:rPr lang="ru-RU" dirty="0"/>
              <a:t>Социальная инженерия</a:t>
            </a:r>
            <a:endParaRPr lang="en-US" dirty="0"/>
          </a:p>
          <a:p>
            <a:pPr algn="ctr"/>
            <a:r>
              <a:rPr lang="en-US" dirty="0"/>
              <a:t>=</a:t>
            </a:r>
          </a:p>
          <a:p>
            <a:pPr algn="ctr"/>
            <a:r>
              <a:rPr lang="ru-RU" dirty="0"/>
              <a:t>Таргетированная атака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65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82D402-10D5-487D-8A8A-97D04442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CBEC9A1-5FAF-48AA-BA03-B82E7B482179}"/>
              </a:ext>
            </a:extLst>
          </p:cNvPr>
          <p:cNvSpPr txBox="1"/>
          <p:nvPr/>
        </p:nvSpPr>
        <p:spPr>
          <a:xfrm>
            <a:off x="628650" y="1905000"/>
            <a:ext cx="62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Разнообразие в паролях – к безопасности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E15C397-2287-4061-A603-61D3A11139A9}"/>
              </a:ext>
            </a:extLst>
          </p:cNvPr>
          <p:cNvSpPr txBox="1"/>
          <p:nvPr/>
        </p:nvSpPr>
        <p:spPr>
          <a:xfrm>
            <a:off x="641350" y="2399518"/>
            <a:ext cx="62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Всегда используй многофакторную аутентификацию</a:t>
            </a:r>
          </a:p>
        </p:txBody>
      </p:sp>
    </p:spTree>
    <p:extLst>
      <p:ext uri="{BB962C8B-B14F-4D97-AF65-F5344CB8AC3E}">
        <p14:creationId xmlns:p14="http://schemas.microsoft.com/office/powerpoint/2010/main" val="3656853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1563"/>
            <a:ext cx="3345039" cy="739018"/>
          </a:xfrm>
        </p:spPr>
        <p:txBody>
          <a:bodyPr/>
          <a:lstStyle/>
          <a:p>
            <a:r>
              <a:rPr lang="ru-RU" dirty="0"/>
              <a:t>История №3.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D5DC332-CA7F-4783-BB7A-3E90404E0CCA}"/>
              </a:ext>
            </a:extLst>
          </p:cNvPr>
          <p:cNvSpPr txBox="1">
            <a:spLocks/>
          </p:cNvSpPr>
          <p:nvPr/>
        </p:nvSpPr>
        <p:spPr>
          <a:xfrm>
            <a:off x="628650" y="3343158"/>
            <a:ext cx="3943350" cy="51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Холодильник-хакер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2917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7A7C939-2117-465E-825C-95E1F861C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174" y="1062037"/>
            <a:ext cx="7540625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47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01AA70A-8F9F-4DA5-ADC9-2182C85CF123}"/>
              </a:ext>
            </a:extLst>
          </p:cNvPr>
          <p:cNvSpPr txBox="1"/>
          <p:nvPr/>
        </p:nvSpPr>
        <p:spPr>
          <a:xfrm>
            <a:off x="3035300" y="1484868"/>
            <a:ext cx="405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E2423"/>
                </a:solidFill>
              </a:rPr>
              <a:t>IoT</a:t>
            </a:r>
            <a:r>
              <a:rPr lang="ru-RU" sz="2400" dirty="0">
                <a:solidFill>
                  <a:srgbClr val="1E2423"/>
                </a:solidFill>
              </a:rPr>
              <a:t> в Вашем доме</a:t>
            </a:r>
            <a:endParaRPr lang="ru-RU" sz="2400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FFF0EA7-B5D8-4A0C-989E-58F6FA69A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2667555"/>
            <a:ext cx="2927350" cy="245479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6C2AF9B9-5AF8-497C-A057-B46CB0086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0960" y="2456676"/>
            <a:ext cx="448029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CCAA1C2-980E-43FA-A0AE-81193E5AACC9}"/>
              </a:ext>
            </a:extLst>
          </p:cNvPr>
          <p:cNvSpPr txBox="1"/>
          <p:nvPr/>
        </p:nvSpPr>
        <p:spPr>
          <a:xfrm>
            <a:off x="876300" y="3049150"/>
            <a:ext cx="157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Mirai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1D60E12-1DCA-496B-BF56-D3B3F0E02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390" y="1436825"/>
            <a:ext cx="2287219" cy="228721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261C0FD-C84F-417E-937B-63435B11C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87" y="4029850"/>
            <a:ext cx="2792622" cy="15708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C517C1B-9C46-4686-80ED-C67D969A54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2413" y="3724044"/>
            <a:ext cx="1576268" cy="1554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FEFC36D-4970-4649-98A9-05E5E16950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496" y="1734425"/>
            <a:ext cx="1845204" cy="1404200"/>
          </a:xfrm>
          <a:prstGeom prst="rect">
            <a:avLst/>
          </a:prstGeom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7F6E8C9C-D514-46D8-A2B3-AE441C2E344E}"/>
              </a:ext>
            </a:extLst>
          </p:cNvPr>
          <p:cNvCxnSpPr/>
          <p:nvPr/>
        </p:nvCxnSpPr>
        <p:spPr>
          <a:xfrm>
            <a:off x="3619500" y="1436825"/>
            <a:ext cx="4991100" cy="43924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1CECD9D1-1DA7-4C43-8EE3-8C499DDBC281}"/>
              </a:ext>
            </a:extLst>
          </p:cNvPr>
          <p:cNvCxnSpPr>
            <a:cxnSpLocks/>
          </p:cNvCxnSpPr>
          <p:nvPr/>
        </p:nvCxnSpPr>
        <p:spPr>
          <a:xfrm flipH="1">
            <a:off x="3488691" y="1313056"/>
            <a:ext cx="4991100" cy="43924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2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1563"/>
            <a:ext cx="3345039" cy="739018"/>
          </a:xfrm>
        </p:spPr>
        <p:txBody>
          <a:bodyPr/>
          <a:lstStyle/>
          <a:p>
            <a:r>
              <a:rPr lang="ru-RU" dirty="0"/>
              <a:t>История №1.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D5DC332-CA7F-4783-BB7A-3E90404E0CCA}"/>
              </a:ext>
            </a:extLst>
          </p:cNvPr>
          <p:cNvSpPr txBox="1">
            <a:spLocks/>
          </p:cNvSpPr>
          <p:nvPr/>
        </p:nvSpPr>
        <p:spPr>
          <a:xfrm>
            <a:off x="628650" y="3343158"/>
            <a:ext cx="3943350" cy="51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Инструкция к прочтению.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840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6834F62-02A4-4A4D-91D6-2101A5830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8" y="2156342"/>
            <a:ext cx="1517650" cy="127265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C0B5E83-E52B-48D5-BE2D-F1985919F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811" y="3706297"/>
            <a:ext cx="1724182" cy="11070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D248900-5B59-44AD-86E9-751009A9FD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8503" y="2481798"/>
            <a:ext cx="1288436" cy="11070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AA7973B-36E4-4C5E-B58C-ED9D51CD1D3F}"/>
              </a:ext>
            </a:extLst>
          </p:cNvPr>
          <p:cNvSpPr txBox="1"/>
          <p:nvPr/>
        </p:nvSpPr>
        <p:spPr>
          <a:xfrm>
            <a:off x="5346851" y="3121522"/>
            <a:ext cx="2875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21 млрд.</a:t>
            </a:r>
          </a:p>
          <a:p>
            <a:r>
              <a:rPr lang="ru-RU" sz="3200" dirty="0"/>
              <a:t>устройств в 2018 году</a:t>
            </a:r>
          </a:p>
        </p:txBody>
      </p:sp>
    </p:spTree>
    <p:extLst>
      <p:ext uri="{BB962C8B-B14F-4D97-AF65-F5344CB8AC3E}">
        <p14:creationId xmlns:p14="http://schemas.microsoft.com/office/powerpoint/2010/main" val="3431253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D259B9-CB73-4C81-811E-6138FD83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мире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B3A353-E76E-40BB-B75C-C6D24FFB9665}"/>
              </a:ext>
            </a:extLst>
          </p:cNvPr>
          <p:cNvSpPr txBox="1"/>
          <p:nvPr/>
        </p:nvSpPr>
        <p:spPr>
          <a:xfrm>
            <a:off x="774700" y="1841500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Март 2018 года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FBF348C-D24B-42E2-A5F1-E05CF67F9429}"/>
              </a:ext>
            </a:extLst>
          </p:cNvPr>
          <p:cNvSpPr txBox="1"/>
          <p:nvPr/>
        </p:nvSpPr>
        <p:spPr>
          <a:xfrm>
            <a:off x="3511550" y="1855232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DDoS</a:t>
            </a:r>
            <a:r>
              <a:rPr lang="ru-RU" dirty="0"/>
              <a:t> атака на портал  </a:t>
            </a:r>
            <a:r>
              <a:rPr lang="en-US" dirty="0"/>
              <a:t>GitHub </a:t>
            </a:r>
            <a:r>
              <a:rPr lang="ru-RU" dirty="0"/>
              <a:t>мощностью 1,35 терабита в секунду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860B750-FDF9-4E84-AD34-C0FBBC536523}"/>
              </a:ext>
            </a:extLst>
          </p:cNvPr>
          <p:cNvSpPr txBox="1"/>
          <p:nvPr/>
        </p:nvSpPr>
        <p:spPr>
          <a:xfrm>
            <a:off x="774700" y="4462903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Март  2013 года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B1AE748-4B5A-41AC-9F45-4BEBDAC5B66B}"/>
              </a:ext>
            </a:extLst>
          </p:cNvPr>
          <p:cNvSpPr txBox="1"/>
          <p:nvPr/>
        </p:nvSpPr>
        <p:spPr>
          <a:xfrm>
            <a:off x="3511550" y="4431332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DDoS</a:t>
            </a:r>
            <a:r>
              <a:rPr lang="ru-RU" dirty="0"/>
              <a:t> атака на организацию </a:t>
            </a:r>
            <a:r>
              <a:rPr lang="en-US" dirty="0" err="1"/>
              <a:t>Spamhaus</a:t>
            </a:r>
            <a:r>
              <a:rPr lang="en-US" dirty="0"/>
              <a:t> </a:t>
            </a:r>
            <a:r>
              <a:rPr lang="ru-RU" dirty="0"/>
              <a:t>мощностью </a:t>
            </a:r>
            <a:r>
              <a:rPr lang="en-US" dirty="0"/>
              <a:t>300</a:t>
            </a:r>
            <a:r>
              <a:rPr lang="ru-RU" dirty="0"/>
              <a:t> Гбит/сек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DE0A0A-8B7A-4411-B1DD-975F1885F7FD}"/>
              </a:ext>
            </a:extLst>
          </p:cNvPr>
          <p:cNvSpPr txBox="1"/>
          <p:nvPr/>
        </p:nvSpPr>
        <p:spPr>
          <a:xfrm>
            <a:off x="774700" y="3117861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Апрель  2014 года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7B2B5E9-23F3-40CD-A36D-3BB37A73BE28}"/>
              </a:ext>
            </a:extLst>
          </p:cNvPr>
          <p:cNvSpPr txBox="1"/>
          <p:nvPr/>
        </p:nvSpPr>
        <p:spPr>
          <a:xfrm>
            <a:off x="3511550" y="3086290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DDoS</a:t>
            </a:r>
            <a:r>
              <a:rPr lang="ru-RU" dirty="0"/>
              <a:t> атака на сеть доставки контента </a:t>
            </a:r>
            <a:r>
              <a:rPr lang="en-US" dirty="0" err="1"/>
              <a:t>CloudFlare</a:t>
            </a:r>
            <a:r>
              <a:rPr lang="ru-RU" dirty="0"/>
              <a:t> мощностью свыше  4</a:t>
            </a:r>
            <a:r>
              <a:rPr lang="en-US" dirty="0"/>
              <a:t>00</a:t>
            </a:r>
            <a:r>
              <a:rPr lang="ru-RU" dirty="0"/>
              <a:t> Гбит/сек</a:t>
            </a:r>
          </a:p>
        </p:txBody>
      </p:sp>
    </p:spTree>
    <p:extLst>
      <p:ext uri="{BB962C8B-B14F-4D97-AF65-F5344CB8AC3E}">
        <p14:creationId xmlns:p14="http://schemas.microsoft.com/office/powerpoint/2010/main" val="4018129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00FE49-5CA5-4B4A-AF0A-B03FFDF9B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Казахстане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409BFA7-44C5-472B-9070-4621CE17FC53}"/>
              </a:ext>
            </a:extLst>
          </p:cNvPr>
          <p:cNvSpPr txBox="1"/>
          <p:nvPr/>
        </p:nvSpPr>
        <p:spPr>
          <a:xfrm>
            <a:off x="774700" y="1841500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Сентябрь 2017 года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FABDF1-16DE-4A1A-A650-5DEC909D4E19}"/>
              </a:ext>
            </a:extLst>
          </p:cNvPr>
          <p:cNvSpPr txBox="1"/>
          <p:nvPr/>
        </p:nvSpPr>
        <p:spPr>
          <a:xfrm>
            <a:off x="3511550" y="1855232"/>
            <a:ext cx="4362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DDoS</a:t>
            </a:r>
            <a:r>
              <a:rPr lang="ru-RU" dirty="0"/>
              <a:t> атака на </a:t>
            </a:r>
            <a:r>
              <a:rPr lang="ru-RU" dirty="0" err="1"/>
              <a:t>интренте</a:t>
            </a:r>
            <a:r>
              <a:rPr lang="ru-RU" dirty="0"/>
              <a:t>-ресурсы банков второго уровня</a:t>
            </a:r>
          </a:p>
        </p:txBody>
      </p:sp>
    </p:spTree>
    <p:extLst>
      <p:ext uri="{BB962C8B-B14F-4D97-AF65-F5344CB8AC3E}">
        <p14:creationId xmlns:p14="http://schemas.microsoft.com/office/powerpoint/2010/main" val="794237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8FF0EE-A61A-4FAD-BBAB-73D0381D5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FFD127-F7F4-40E5-B9E9-34A59C19DCD2}"/>
              </a:ext>
            </a:extLst>
          </p:cNvPr>
          <p:cNvSpPr txBox="1"/>
          <p:nvPr/>
        </p:nvSpPr>
        <p:spPr>
          <a:xfrm>
            <a:off x="628650" y="1961465"/>
            <a:ext cx="56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Изменяйте дефолтные пароли на «умных» устройствах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3EB0084-5352-4597-82B7-2A10DE619CB1}"/>
              </a:ext>
            </a:extLst>
          </p:cNvPr>
          <p:cNvSpPr txBox="1"/>
          <p:nvPr/>
        </p:nvSpPr>
        <p:spPr>
          <a:xfrm>
            <a:off x="628650" y="2932553"/>
            <a:ext cx="56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Перед покупкой прочитайте отзывы, касающиеся безопасности устройства</a:t>
            </a:r>
          </a:p>
        </p:txBody>
      </p:sp>
    </p:spTree>
    <p:extLst>
      <p:ext uri="{BB962C8B-B14F-4D97-AF65-F5344CB8AC3E}">
        <p14:creationId xmlns:p14="http://schemas.microsoft.com/office/powerpoint/2010/main" val="617333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1563"/>
            <a:ext cx="3345039" cy="739018"/>
          </a:xfrm>
        </p:spPr>
        <p:txBody>
          <a:bodyPr/>
          <a:lstStyle/>
          <a:p>
            <a:r>
              <a:rPr lang="ru-RU" dirty="0"/>
              <a:t>История №4.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D5DC332-CA7F-4783-BB7A-3E90404E0CCA}"/>
              </a:ext>
            </a:extLst>
          </p:cNvPr>
          <p:cNvSpPr txBox="1">
            <a:spLocks/>
          </p:cNvSpPr>
          <p:nvPr/>
        </p:nvSpPr>
        <p:spPr>
          <a:xfrm>
            <a:off x="628650" y="3343158"/>
            <a:ext cx="3943350" cy="51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Опасные гаджеты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466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0C44EBF-29BE-4680-B2C7-6F2E8BCF0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https://habr.com/ru/post/418851/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0A5B43C-4FB3-45D7-A59C-E91EEA4161F1}"/>
              </a:ext>
            </a:extLst>
          </p:cNvPr>
          <p:cNvSpPr txBox="1"/>
          <p:nvPr/>
        </p:nvSpPr>
        <p:spPr>
          <a:xfrm>
            <a:off x="457200" y="1536700"/>
            <a:ext cx="603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GPS</a:t>
            </a:r>
            <a:r>
              <a:rPr lang="ru-RU" dirty="0"/>
              <a:t> ЧАСЫ FIXITIME 3 ОТ КОМПАНИИ </a:t>
            </a:r>
            <a:r>
              <a:rPr lang="ru-RU" dirty="0">
                <a:hlinkClick r:id="rId2"/>
              </a:rPr>
              <a:t>ELARI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B6E400A-5ECD-4FFC-AD53-F8AA0F33ADC1}"/>
              </a:ext>
            </a:extLst>
          </p:cNvPr>
          <p:cNvSpPr txBox="1"/>
          <p:nvPr/>
        </p:nvSpPr>
        <p:spPr>
          <a:xfrm>
            <a:off x="457200" y="2772867"/>
            <a:ext cx="355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GPS/LBS/</a:t>
            </a:r>
            <a:r>
              <a:rPr lang="ru-RU" sz="1400" dirty="0" err="1"/>
              <a:t>Wi</a:t>
            </a:r>
            <a:r>
              <a:rPr lang="ru-RU" sz="1400" dirty="0"/>
              <a:t>-</a:t>
            </a:r>
            <a:r>
              <a:rPr lang="ru-RU" sz="1400" dirty="0" err="1"/>
              <a:t>Fi</a:t>
            </a:r>
            <a:r>
              <a:rPr lang="ru-RU" sz="1400" dirty="0"/>
              <a:t>-трекинг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2 камеры, доступ к камере часов с подключенного смартфона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поддержка входящих и исходящих голосовых вызовов, в том числе скрытых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голосовой чат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шагомер</a:t>
            </a:r>
          </a:p>
          <a:p>
            <a:endParaRPr lang="ru-RU" sz="1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F931400-8A2C-4073-952A-384FC4FE6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0" y="2510792"/>
            <a:ext cx="3833216" cy="255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25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A17E77-78E6-45EB-827F-6C6B56352687}"/>
              </a:ext>
            </a:extLst>
          </p:cNvPr>
          <p:cNvSpPr txBox="1"/>
          <p:nvPr/>
        </p:nvSpPr>
        <p:spPr>
          <a:xfrm>
            <a:off x="508000" y="1625600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НАЧАЛО ПРОВЕРКИ.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85DDD11-2882-43B5-ADED-42906E68A325}"/>
              </a:ext>
            </a:extLst>
          </p:cNvPr>
          <p:cNvSpPr txBox="1"/>
          <p:nvPr/>
        </p:nvSpPr>
        <p:spPr>
          <a:xfrm>
            <a:off x="508000" y="2539999"/>
            <a:ext cx="406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</a:t>
            </a:r>
            <a:r>
              <a:rPr lang="en-US" i="1" dirty="0" err="1"/>
              <a:t>Elari</a:t>
            </a:r>
            <a:r>
              <a:rPr lang="en-US" i="1" dirty="0"/>
              <a:t> SafeFamily</a:t>
            </a:r>
            <a:r>
              <a:rPr lang="ru-RU" i="1" dirty="0"/>
              <a:t> </a:t>
            </a:r>
            <a:r>
              <a:rPr lang="ru-RU" dirty="0"/>
              <a:t>отправляло данные на сервер 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http:</a:t>
            </a:r>
            <a:r>
              <a:rPr lang="en-US" dirty="0"/>
              <a:t>//wherecom.com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6A33FA-90AC-49BD-AB1D-BA4D9DE21FC3}"/>
              </a:ext>
            </a:extLst>
          </p:cNvPr>
          <p:cNvSpPr txBox="1"/>
          <p:nvPr/>
        </p:nvSpPr>
        <p:spPr>
          <a:xfrm>
            <a:off x="5207000" y="2539999"/>
            <a:ext cx="332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/>
              <a:t>wherecom.com</a:t>
            </a:r>
            <a:endParaRPr lang="ru-RU" dirty="0"/>
          </a:p>
          <a:p>
            <a:r>
              <a:rPr lang="ru-RU" dirty="0"/>
              <a:t>Нешифрованный трафик 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D6174056-59EB-424E-8225-8F0C6E36BB6F}"/>
              </a:ext>
            </a:extLst>
          </p:cNvPr>
          <p:cNvCxnSpPr/>
          <p:nvPr/>
        </p:nvCxnSpPr>
        <p:spPr>
          <a:xfrm>
            <a:off x="4178300" y="2863164"/>
            <a:ext cx="6858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3B9B159-2D2B-45A8-9FA7-9199A14494B5}"/>
              </a:ext>
            </a:extLst>
          </p:cNvPr>
          <p:cNvSpPr txBox="1"/>
          <p:nvPr/>
        </p:nvSpPr>
        <p:spPr>
          <a:xfrm>
            <a:off x="5207000" y="4285564"/>
            <a:ext cx="332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Подмена параметров запросов</a:t>
            </a:r>
            <a:endParaRPr lang="ru-RU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035E17DA-77A9-4BD8-B88F-4C37C3785B4A}"/>
              </a:ext>
            </a:extLst>
          </p:cNvPr>
          <p:cNvCxnSpPr>
            <a:cxnSpLocks/>
          </p:cNvCxnSpPr>
          <p:nvPr/>
        </p:nvCxnSpPr>
        <p:spPr>
          <a:xfrm rot="5400000">
            <a:off x="5981700" y="3625164"/>
            <a:ext cx="6858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875CD69-E64F-43C7-B179-504F183F05CF}"/>
              </a:ext>
            </a:extLst>
          </p:cNvPr>
          <p:cNvSpPr txBox="1"/>
          <p:nvPr/>
        </p:nvSpPr>
        <p:spPr>
          <a:xfrm>
            <a:off x="700087" y="468562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ОПАСНОСТЬ №1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62863BD1-B3F9-4D30-9535-9B187268BE9A}"/>
              </a:ext>
            </a:extLst>
          </p:cNvPr>
          <p:cNvGrpSpPr/>
          <p:nvPr/>
        </p:nvGrpSpPr>
        <p:grpSpPr>
          <a:xfrm>
            <a:off x="641350" y="4628167"/>
            <a:ext cx="240030" cy="281613"/>
            <a:chOff x="628650" y="4706907"/>
            <a:chExt cx="348050" cy="348050"/>
          </a:xfrm>
        </p:grpSpPr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A9E86C21-4A07-406C-9320-80A85CDA06DD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xmlns="" id="{E384474E-DB20-4374-B3EE-F8D74798AC0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08F89EDC-C40B-4570-B8A4-4211176119E8}"/>
              </a:ext>
            </a:extLst>
          </p:cNvPr>
          <p:cNvGrpSpPr/>
          <p:nvPr/>
        </p:nvGrpSpPr>
        <p:grpSpPr>
          <a:xfrm flipH="1" flipV="1">
            <a:off x="2592071" y="4819773"/>
            <a:ext cx="240030" cy="281613"/>
            <a:chOff x="628650" y="4706907"/>
            <a:chExt cx="348050" cy="348050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xmlns="" id="{506286A2-F388-4A91-A3A0-C4BE46A53BFA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F249F13E-956A-46D8-8F66-FAEEDC9250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9104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E4CEB4A-05EE-4A0F-AB1D-DBB52B731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97024"/>
            <a:ext cx="7458075" cy="790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0B828A-8552-4265-B775-260257C5F002}"/>
              </a:ext>
            </a:extLst>
          </p:cNvPr>
          <p:cNvSpPr txBox="1"/>
          <p:nvPr/>
        </p:nvSpPr>
        <p:spPr>
          <a:xfrm>
            <a:off x="628650" y="2678678"/>
            <a:ext cx="316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Запрос по этому адресу передавал информацию, хранящуюся в приложении: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40D6D7-84D2-4534-8836-A7E8ABD9AD70}"/>
              </a:ext>
            </a:extLst>
          </p:cNvPr>
          <p:cNvSpPr txBox="1"/>
          <p:nvPr/>
        </p:nvSpPr>
        <p:spPr>
          <a:xfrm>
            <a:off x="4978400" y="2675582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Имя ребенка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Дата рождения ребенка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В какой класс ходит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Телефон родителей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FF0000"/>
                </a:solidFill>
              </a:rPr>
              <a:t>Фото ребенка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u="sng" dirty="0">
                <a:solidFill>
                  <a:srgbClr val="FF0000"/>
                </a:solidFill>
              </a:rPr>
              <a:t>QR </a:t>
            </a:r>
            <a:r>
              <a:rPr lang="ru-RU" b="1" u="sng" dirty="0">
                <a:solidFill>
                  <a:srgbClr val="FF0000"/>
                </a:solidFill>
              </a:rPr>
              <a:t>код его часов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EF7D151-FD03-473A-BFB2-590888952DE4}"/>
              </a:ext>
            </a:extLst>
          </p:cNvPr>
          <p:cNvSpPr txBox="1"/>
          <p:nvPr/>
        </p:nvSpPr>
        <p:spPr>
          <a:xfrm>
            <a:off x="5080000" y="499489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Добавление часов </a:t>
            </a:r>
            <a:r>
              <a:rPr lang="ru-RU" dirty="0">
                <a:solidFill>
                  <a:srgbClr val="FF0000"/>
                </a:solidFill>
              </a:rPr>
              <a:t>в приложение стороннего пользователя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FC220AE4-5C0A-4BF4-A21F-913B9F42AD39}"/>
              </a:ext>
            </a:extLst>
          </p:cNvPr>
          <p:cNvCxnSpPr>
            <a:cxnSpLocks/>
          </p:cNvCxnSpPr>
          <p:nvPr/>
        </p:nvCxnSpPr>
        <p:spPr>
          <a:xfrm>
            <a:off x="6426200" y="4592280"/>
            <a:ext cx="0" cy="342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D49EABCA-059B-4CE7-943B-0D3D686F073C}"/>
              </a:ext>
            </a:extLst>
          </p:cNvPr>
          <p:cNvCxnSpPr/>
          <p:nvPr/>
        </p:nvCxnSpPr>
        <p:spPr>
          <a:xfrm>
            <a:off x="3886200" y="3218764"/>
            <a:ext cx="6858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8DFF418-A0FD-449B-819E-B299111CFB0C}"/>
              </a:ext>
            </a:extLst>
          </p:cNvPr>
          <p:cNvSpPr txBox="1"/>
          <p:nvPr/>
        </p:nvSpPr>
        <p:spPr>
          <a:xfrm>
            <a:off x="700087" y="468562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ОПАСНОСТЬ №2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2B706E72-4137-4183-8908-4AB0D81D01C3}"/>
              </a:ext>
            </a:extLst>
          </p:cNvPr>
          <p:cNvGrpSpPr/>
          <p:nvPr/>
        </p:nvGrpSpPr>
        <p:grpSpPr>
          <a:xfrm>
            <a:off x="641350" y="4628167"/>
            <a:ext cx="240030" cy="281613"/>
            <a:chOff x="628650" y="4706907"/>
            <a:chExt cx="348050" cy="348050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xmlns="" id="{37314B2B-BD46-4671-8E50-A597FE11190F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xmlns="" id="{05F67C7E-98D0-4F13-9E45-C78AF189782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A1DE6032-E755-4AA7-BD87-473A464AEFF8}"/>
              </a:ext>
            </a:extLst>
          </p:cNvPr>
          <p:cNvGrpSpPr/>
          <p:nvPr/>
        </p:nvGrpSpPr>
        <p:grpSpPr>
          <a:xfrm flipH="1" flipV="1">
            <a:off x="2592071" y="4819773"/>
            <a:ext cx="240030" cy="281613"/>
            <a:chOff x="628650" y="4706907"/>
            <a:chExt cx="348050" cy="348050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575AF087-DE35-4DB1-9B69-41D417A04655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09DCF178-A7EA-40F0-B9E7-A63772D02BA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8871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0B828A-8552-4265-B775-260257C5F002}"/>
              </a:ext>
            </a:extLst>
          </p:cNvPr>
          <p:cNvSpPr txBox="1"/>
          <p:nvPr/>
        </p:nvSpPr>
        <p:spPr>
          <a:xfrm>
            <a:off x="628650" y="2678678"/>
            <a:ext cx="316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Подмена параметров других запросов: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40D6D7-84D2-4534-8836-A7E8ABD9AD70}"/>
              </a:ext>
            </a:extLst>
          </p:cNvPr>
          <p:cNvSpPr txBox="1"/>
          <p:nvPr/>
        </p:nvSpPr>
        <p:spPr>
          <a:xfrm>
            <a:off x="4978400" y="2675582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История </a:t>
            </a:r>
            <a:r>
              <a:rPr lang="en-US" dirty="0"/>
              <a:t>GPS</a:t>
            </a:r>
            <a:r>
              <a:rPr lang="ru-RU" dirty="0"/>
              <a:t> координат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Данные родителей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EF7D151-FD03-473A-BFB2-590888952DE4}"/>
              </a:ext>
            </a:extLst>
          </p:cNvPr>
          <p:cNvSpPr txBox="1"/>
          <p:nvPr/>
        </p:nvSpPr>
        <p:spPr>
          <a:xfrm>
            <a:off x="4978400" y="4448115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Уязвимые запросы гарантировали </a:t>
            </a:r>
            <a:r>
              <a:rPr lang="ru-RU" dirty="0">
                <a:solidFill>
                  <a:srgbClr val="FF0000"/>
                </a:solidFill>
              </a:rPr>
              <a:t>анонимность </a:t>
            </a:r>
            <a:r>
              <a:rPr lang="ru-RU" dirty="0" err="1">
                <a:solidFill>
                  <a:srgbClr val="FF0000"/>
                </a:solidFill>
              </a:rPr>
              <a:t>злоумышленнкика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FC220AE4-5C0A-4BF4-A21F-913B9F42AD39}"/>
              </a:ext>
            </a:extLst>
          </p:cNvPr>
          <p:cNvCxnSpPr>
            <a:cxnSpLocks/>
          </p:cNvCxnSpPr>
          <p:nvPr/>
        </p:nvCxnSpPr>
        <p:spPr>
          <a:xfrm>
            <a:off x="6286500" y="3817580"/>
            <a:ext cx="0" cy="342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D49EABCA-059B-4CE7-943B-0D3D686F073C}"/>
              </a:ext>
            </a:extLst>
          </p:cNvPr>
          <p:cNvCxnSpPr/>
          <p:nvPr/>
        </p:nvCxnSpPr>
        <p:spPr>
          <a:xfrm>
            <a:off x="3886200" y="3218764"/>
            <a:ext cx="6858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8DFF418-A0FD-449B-819E-B299111CFB0C}"/>
              </a:ext>
            </a:extLst>
          </p:cNvPr>
          <p:cNvSpPr txBox="1"/>
          <p:nvPr/>
        </p:nvSpPr>
        <p:spPr>
          <a:xfrm>
            <a:off x="700087" y="468562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ОПАСНОСТЬ №3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2B706E72-4137-4183-8908-4AB0D81D01C3}"/>
              </a:ext>
            </a:extLst>
          </p:cNvPr>
          <p:cNvGrpSpPr/>
          <p:nvPr/>
        </p:nvGrpSpPr>
        <p:grpSpPr>
          <a:xfrm>
            <a:off x="641350" y="4628167"/>
            <a:ext cx="240030" cy="281613"/>
            <a:chOff x="628650" y="4706907"/>
            <a:chExt cx="348050" cy="348050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xmlns="" id="{37314B2B-BD46-4671-8E50-A597FE11190F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xmlns="" id="{05F67C7E-98D0-4F13-9E45-C78AF189782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A1DE6032-E755-4AA7-BD87-473A464AEFF8}"/>
              </a:ext>
            </a:extLst>
          </p:cNvPr>
          <p:cNvGrpSpPr/>
          <p:nvPr/>
        </p:nvGrpSpPr>
        <p:grpSpPr>
          <a:xfrm flipH="1" flipV="1">
            <a:off x="2604771" y="4807073"/>
            <a:ext cx="240030" cy="281613"/>
            <a:chOff x="628650" y="4706907"/>
            <a:chExt cx="348050" cy="348050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575AF087-DE35-4DB1-9B69-41D417A04655}"/>
                </a:ext>
              </a:extLst>
            </p:cNvPr>
            <p:cNvCxnSpPr/>
            <p:nvPr/>
          </p:nvCxnSpPr>
          <p:spPr>
            <a:xfrm>
              <a:off x="628650" y="4706907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09DCF178-A7EA-40F0-B9E7-A63772D02BA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2675" y="4532882"/>
              <a:ext cx="0" cy="3480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468B767-9D9A-4AD1-805B-5E62D375B3FB}"/>
              </a:ext>
            </a:extLst>
          </p:cNvPr>
          <p:cNvSpPr/>
          <p:nvPr/>
        </p:nvSpPr>
        <p:spPr>
          <a:xfrm>
            <a:off x="558801" y="595903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i="1" dirty="0">
                <a:solidFill>
                  <a:srgbClr val="222222"/>
                </a:solidFill>
              </a:rPr>
              <a:t>все эти данные были доступны без какой либо авторизации к API с любого устройства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4004884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418F23-C80B-4FD3-B4B1-24FD66A23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C135445-0AEF-43DF-9481-87341AE06E61}"/>
              </a:ext>
            </a:extLst>
          </p:cNvPr>
          <p:cNvSpPr txBox="1"/>
          <p:nvPr/>
        </p:nvSpPr>
        <p:spPr>
          <a:xfrm>
            <a:off x="628650" y="1961465"/>
            <a:ext cx="56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Не гонитесь бездумно за модными гаджетами: ищите отзывы о безопасности устройства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9225DC4-18DC-4558-834C-7E749445778D}"/>
              </a:ext>
            </a:extLst>
          </p:cNvPr>
          <p:cNvSpPr txBox="1"/>
          <p:nvPr/>
        </p:nvSpPr>
        <p:spPr>
          <a:xfrm>
            <a:off x="628650" y="2932553"/>
            <a:ext cx="56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Относитесь с вниманием ко всем ресурсам с Вашими персональными данными</a:t>
            </a:r>
          </a:p>
        </p:txBody>
      </p:sp>
    </p:spTree>
    <p:extLst>
      <p:ext uri="{BB962C8B-B14F-4D97-AF65-F5344CB8AC3E}">
        <p14:creationId xmlns:p14="http://schemas.microsoft.com/office/powerpoint/2010/main" val="1907863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Ð¾ÑÐºÐ° Trello">
            <a:extLst>
              <a:ext uri="{FF2B5EF4-FFF2-40B4-BE49-F238E27FC236}">
                <a16:creationId xmlns:a16="http://schemas.microsoft.com/office/drawing/2014/main" xmlns="" id="{16B193F4-4C2C-42F0-AC2D-80044F72D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2" y="1149467"/>
            <a:ext cx="8678874" cy="483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36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81563"/>
            <a:ext cx="3345039" cy="739018"/>
          </a:xfrm>
        </p:spPr>
        <p:txBody>
          <a:bodyPr/>
          <a:lstStyle/>
          <a:p>
            <a:r>
              <a:rPr lang="ru-RU" dirty="0"/>
              <a:t>История №5.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BD5DC332-CA7F-4783-BB7A-3E90404E0CCA}"/>
              </a:ext>
            </a:extLst>
          </p:cNvPr>
          <p:cNvSpPr txBox="1">
            <a:spLocks/>
          </p:cNvSpPr>
          <p:nvPr/>
        </p:nvSpPr>
        <p:spPr>
          <a:xfrm>
            <a:off x="628650" y="3343158"/>
            <a:ext cx="3943350" cy="51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Переписка на 60,000</a:t>
            </a:r>
            <a:r>
              <a:rPr lang="en-US" sz="2400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1886454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86B46A9-45DC-402F-9A0D-5EEF91214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26" y="1668868"/>
            <a:ext cx="741997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048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0AB2CA5-26BF-45BA-9174-8EED55A63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002102"/>
            <a:ext cx="5984801" cy="585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40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193B01C-DD46-4DA2-8BEA-D247B4513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002102"/>
            <a:ext cx="5984801" cy="585589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5F508B0-D7A5-453F-9333-B2BE15BBFF52}"/>
              </a:ext>
            </a:extLst>
          </p:cNvPr>
          <p:cNvSpPr/>
          <p:nvPr/>
        </p:nvSpPr>
        <p:spPr>
          <a:xfrm>
            <a:off x="1701209" y="1084521"/>
            <a:ext cx="1509824" cy="159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8D566D9-4F34-4AEE-99DC-0149D4FF9F72}"/>
              </a:ext>
            </a:extLst>
          </p:cNvPr>
          <p:cNvSpPr/>
          <p:nvPr/>
        </p:nvSpPr>
        <p:spPr>
          <a:xfrm>
            <a:off x="2164390" y="5202865"/>
            <a:ext cx="1642067" cy="159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233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7C8160-04FA-481A-8643-8B8BF05DF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D3983B4-074C-4A23-B92F-2037A52FA848}"/>
              </a:ext>
            </a:extLst>
          </p:cNvPr>
          <p:cNvSpPr txBox="1"/>
          <p:nvPr/>
        </p:nvSpPr>
        <p:spPr>
          <a:xfrm>
            <a:off x="797442" y="2020186"/>
            <a:ext cx="5411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Бдительность, особенно при передаче конфиденциальной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11113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059F46EB-6438-4D75-8483-709BB7B6F861}"/>
              </a:ext>
            </a:extLst>
          </p:cNvPr>
          <p:cNvGrpSpPr/>
          <p:nvPr/>
        </p:nvGrpSpPr>
        <p:grpSpPr>
          <a:xfrm>
            <a:off x="330400" y="1027748"/>
            <a:ext cx="8661200" cy="5385752"/>
            <a:chOff x="370114" y="409303"/>
            <a:chExt cx="8280000" cy="5148000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xmlns="" id="{E29642B3-80B3-487A-9311-9C1FFFD43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" r="417" b="11120"/>
            <a:stretch/>
          </p:blipFill>
          <p:spPr>
            <a:xfrm>
              <a:off x="370114" y="409303"/>
              <a:ext cx="8280000" cy="5148000"/>
            </a:xfrm>
            <a:prstGeom prst="rect">
              <a:avLst/>
            </a:prstGeom>
          </p:spPr>
        </p:pic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4F3111B1-9EF9-46C3-9F4C-4AC9E2DEBF2E}"/>
                </a:ext>
              </a:extLst>
            </p:cNvPr>
            <p:cNvSpPr/>
            <p:nvPr/>
          </p:nvSpPr>
          <p:spPr>
            <a:xfrm>
              <a:off x="509588" y="1169193"/>
              <a:ext cx="414337" cy="1201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="" id="{17763401-C916-4FAC-A005-F5058D1AA7FA}"/>
                </a:ext>
              </a:extLst>
            </p:cNvPr>
            <p:cNvSpPr/>
            <p:nvPr/>
          </p:nvSpPr>
          <p:spPr>
            <a:xfrm>
              <a:off x="2876814" y="2330803"/>
              <a:ext cx="299773" cy="1195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591424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7EC3BB25-DDB6-4582-B056-3455236FFCC1}"/>
              </a:ext>
            </a:extLst>
          </p:cNvPr>
          <p:cNvGrpSpPr/>
          <p:nvPr/>
        </p:nvGrpSpPr>
        <p:grpSpPr>
          <a:xfrm>
            <a:off x="330400" y="1027748"/>
            <a:ext cx="8661200" cy="5385752"/>
            <a:chOff x="330400" y="1027748"/>
            <a:chExt cx="8661200" cy="5385752"/>
          </a:xfrm>
        </p:grpSpPr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xmlns="" id="{965D29FA-2C1C-46C9-BFF2-4B7BB8B36D98}"/>
                </a:ext>
              </a:extLst>
            </p:cNvPr>
            <p:cNvGrpSpPr/>
            <p:nvPr/>
          </p:nvGrpSpPr>
          <p:grpSpPr>
            <a:xfrm>
              <a:off x="330400" y="1027748"/>
              <a:ext cx="8661200" cy="5385752"/>
              <a:chOff x="330400" y="1027748"/>
              <a:chExt cx="8661200" cy="5385752"/>
            </a:xfrm>
          </p:grpSpPr>
          <p:grpSp>
            <p:nvGrpSpPr>
              <p:cNvPr id="6" name="Группа 5">
                <a:extLst>
                  <a:ext uri="{FF2B5EF4-FFF2-40B4-BE49-F238E27FC236}">
                    <a16:creationId xmlns:a16="http://schemas.microsoft.com/office/drawing/2014/main" xmlns="" id="{059F46EB-6438-4D75-8483-709BB7B6F861}"/>
                  </a:ext>
                </a:extLst>
              </p:cNvPr>
              <p:cNvGrpSpPr/>
              <p:nvPr/>
            </p:nvGrpSpPr>
            <p:grpSpPr>
              <a:xfrm>
                <a:off x="330400" y="1027748"/>
                <a:ext cx="8661200" cy="5385752"/>
                <a:chOff x="370114" y="409303"/>
                <a:chExt cx="8280000" cy="5148000"/>
              </a:xfrm>
            </p:grpSpPr>
            <p:pic>
              <p:nvPicPr>
                <p:cNvPr id="3" name="Рисунок 2">
                  <a:extLst>
                    <a:ext uri="{FF2B5EF4-FFF2-40B4-BE49-F238E27FC236}">
                      <a16:creationId xmlns:a16="http://schemas.microsoft.com/office/drawing/2014/main" xmlns="" id="{E29642B3-80B3-487A-9311-9C1FFFD430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1" r="417" b="11120"/>
                <a:stretch/>
              </p:blipFill>
              <p:spPr>
                <a:xfrm>
                  <a:off x="370114" y="409303"/>
                  <a:ext cx="8280000" cy="5148000"/>
                </a:xfrm>
                <a:prstGeom prst="rect">
                  <a:avLst/>
                </a:prstGeom>
              </p:spPr>
            </p:pic>
            <p:sp>
              <p:nvSpPr>
                <p:cNvPr id="4" name="Прямоугольник 3">
                  <a:extLst>
                    <a:ext uri="{FF2B5EF4-FFF2-40B4-BE49-F238E27FC236}">
                      <a16:creationId xmlns:a16="http://schemas.microsoft.com/office/drawing/2014/main" xmlns="" id="{4F3111B1-9EF9-46C3-9F4C-4AC9E2DEBF2E}"/>
                    </a:ext>
                  </a:extLst>
                </p:cNvPr>
                <p:cNvSpPr/>
                <p:nvPr/>
              </p:nvSpPr>
              <p:spPr>
                <a:xfrm>
                  <a:off x="509588" y="1169193"/>
                  <a:ext cx="414337" cy="12015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5" name="Прямоугольник 4">
                  <a:extLst>
                    <a:ext uri="{FF2B5EF4-FFF2-40B4-BE49-F238E27FC236}">
                      <a16:creationId xmlns:a16="http://schemas.microsoft.com/office/drawing/2014/main" xmlns="" id="{17763401-C916-4FAC-A005-F5058D1AA7FA}"/>
                    </a:ext>
                  </a:extLst>
                </p:cNvPr>
                <p:cNvSpPr/>
                <p:nvPr/>
              </p:nvSpPr>
              <p:spPr>
                <a:xfrm>
                  <a:off x="2876814" y="2330803"/>
                  <a:ext cx="299773" cy="11950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</p:grp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xmlns="" id="{CFC72856-B405-4310-BCAF-7BCD1F651E79}"/>
                  </a:ext>
                </a:extLst>
              </p:cNvPr>
              <p:cNvSpPr/>
              <p:nvPr/>
            </p:nvSpPr>
            <p:spPr>
              <a:xfrm>
                <a:off x="476295" y="3541126"/>
                <a:ext cx="1214613" cy="178858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5D522A52-64F9-4855-B245-0B3BA026C65D}"/>
                  </a:ext>
                </a:extLst>
              </p:cNvPr>
              <p:cNvSpPr/>
              <p:nvPr/>
            </p:nvSpPr>
            <p:spPr>
              <a:xfrm>
                <a:off x="476295" y="2476496"/>
                <a:ext cx="1214613" cy="178858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8DA1636B-D10F-425B-9CC3-25415CB089C7}"/>
                </a:ext>
              </a:extLst>
            </p:cNvPr>
            <p:cNvSpPr/>
            <p:nvPr/>
          </p:nvSpPr>
          <p:spPr>
            <a:xfrm>
              <a:off x="2129474" y="1775460"/>
              <a:ext cx="1040446" cy="23226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08730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78327-A7AF-4816-8824-A08CD39DB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9E0D591-7DC8-4132-B992-46344F60C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71" y="1153469"/>
            <a:ext cx="8773886" cy="482643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22DB3DC-BBBB-474D-B6F8-DDCBA41BA32F}"/>
              </a:ext>
            </a:extLst>
          </p:cNvPr>
          <p:cNvSpPr/>
          <p:nvPr/>
        </p:nvSpPr>
        <p:spPr>
          <a:xfrm>
            <a:off x="259588" y="1303620"/>
            <a:ext cx="457168" cy="1257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1D378F80-6A76-4E33-8428-0C9299F999FD}"/>
              </a:ext>
            </a:extLst>
          </p:cNvPr>
          <p:cNvCxnSpPr/>
          <p:nvPr/>
        </p:nvCxnSpPr>
        <p:spPr>
          <a:xfrm>
            <a:off x="4329113" y="3500438"/>
            <a:ext cx="5715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BE7A73F8-B4D7-4F04-9DCE-0AA92B12CD86}"/>
              </a:ext>
            </a:extLst>
          </p:cNvPr>
          <p:cNvCxnSpPr>
            <a:cxnSpLocks/>
          </p:cNvCxnSpPr>
          <p:nvPr/>
        </p:nvCxnSpPr>
        <p:spPr>
          <a:xfrm>
            <a:off x="2143125" y="3643313"/>
            <a:ext cx="12049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606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D8D3BE2-87C1-47EC-80F4-6A51B0297B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47"/>
          <a:stretch/>
        </p:blipFill>
        <p:spPr>
          <a:xfrm>
            <a:off x="276446" y="1489715"/>
            <a:ext cx="8591107" cy="30066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6C700EE-3B5A-49F1-B98F-8A25B8B8FCF8}"/>
              </a:ext>
            </a:extLst>
          </p:cNvPr>
          <p:cNvSpPr/>
          <p:nvPr/>
        </p:nvSpPr>
        <p:spPr>
          <a:xfrm>
            <a:off x="4450080" y="2819400"/>
            <a:ext cx="457200" cy="16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24C6E10-2B23-4D30-8AFF-C99EE5101A8F}"/>
              </a:ext>
            </a:extLst>
          </p:cNvPr>
          <p:cNvSpPr/>
          <p:nvPr/>
        </p:nvSpPr>
        <p:spPr>
          <a:xfrm>
            <a:off x="3873818" y="2987040"/>
            <a:ext cx="864870" cy="16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405403-7993-4E41-8EE9-324274ED9A52}"/>
              </a:ext>
            </a:extLst>
          </p:cNvPr>
          <p:cNvSpPr/>
          <p:nvPr/>
        </p:nvSpPr>
        <p:spPr>
          <a:xfrm>
            <a:off x="3378518" y="3787140"/>
            <a:ext cx="418782" cy="144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AB9ACBA-B6D3-42A1-BE99-1B911DBCC65F}"/>
              </a:ext>
            </a:extLst>
          </p:cNvPr>
          <p:cNvSpPr/>
          <p:nvPr/>
        </p:nvSpPr>
        <p:spPr>
          <a:xfrm>
            <a:off x="362416" y="2015047"/>
            <a:ext cx="418782" cy="144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E842B08-73C1-43CE-8C1D-C197FCB7B040}"/>
              </a:ext>
            </a:extLst>
          </p:cNvPr>
          <p:cNvSpPr/>
          <p:nvPr/>
        </p:nvSpPr>
        <p:spPr>
          <a:xfrm>
            <a:off x="6016942" y="2651760"/>
            <a:ext cx="457200" cy="16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639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35D9DFE-61DE-43D2-A930-3862C7F0BA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080"/>
          <a:stretch/>
        </p:blipFill>
        <p:spPr>
          <a:xfrm>
            <a:off x="493183" y="1247673"/>
            <a:ext cx="8451342" cy="438160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811F390-19CE-4A25-9A03-B9FCF966A892}"/>
              </a:ext>
            </a:extLst>
          </p:cNvPr>
          <p:cNvSpPr/>
          <p:nvPr/>
        </p:nvSpPr>
        <p:spPr>
          <a:xfrm>
            <a:off x="1724025" y="4791075"/>
            <a:ext cx="3238500" cy="1714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267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0987E27A-F2B5-434E-B2CE-DD5B3292B53C}"/>
              </a:ext>
            </a:extLst>
          </p:cNvPr>
          <p:cNvGrpSpPr/>
          <p:nvPr/>
        </p:nvGrpSpPr>
        <p:grpSpPr>
          <a:xfrm>
            <a:off x="409132" y="1604705"/>
            <a:ext cx="8490319" cy="2832712"/>
            <a:chOff x="962025" y="1443038"/>
            <a:chExt cx="7645025" cy="2309812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xmlns="" id="{0486A643-F171-4102-91A5-5DDA77D3E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2025" y="1443038"/>
              <a:ext cx="7645025" cy="2309812"/>
            </a:xfrm>
            <a:prstGeom prst="rect">
              <a:avLst/>
            </a:prstGeom>
          </p:spPr>
        </p:pic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CC85E7A3-223F-49ED-BD11-24FA594ACEF8}"/>
                </a:ext>
              </a:extLst>
            </p:cNvPr>
            <p:cNvSpPr/>
            <p:nvPr/>
          </p:nvSpPr>
          <p:spPr>
            <a:xfrm>
              <a:off x="3305175" y="3009900"/>
              <a:ext cx="476250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23F4F22B-EF64-47B7-8198-6698AE7966C8}"/>
                </a:ext>
              </a:extLst>
            </p:cNvPr>
            <p:cNvSpPr/>
            <p:nvPr/>
          </p:nvSpPr>
          <p:spPr>
            <a:xfrm>
              <a:off x="4366930" y="3254375"/>
              <a:ext cx="301813" cy="1397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D5B9EF9B-069C-4E1D-9286-CCCA68EC1767}"/>
                </a:ext>
              </a:extLst>
            </p:cNvPr>
            <p:cNvSpPr/>
            <p:nvPr/>
          </p:nvSpPr>
          <p:spPr>
            <a:xfrm>
              <a:off x="3085818" y="3414712"/>
              <a:ext cx="343182" cy="1397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F96B58B6-3FFD-40C6-97FD-6E7C5AF86B55}"/>
                </a:ext>
              </a:extLst>
            </p:cNvPr>
            <p:cNvSpPr/>
            <p:nvPr/>
          </p:nvSpPr>
          <p:spPr>
            <a:xfrm>
              <a:off x="2450818" y="3573463"/>
              <a:ext cx="343182" cy="1397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4438257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Life2Win-PPT" id="{94C4C640-6404-4998-8F7D-6CBFC80694D1}" vid="{66A0EB63-52D4-4D9B-829F-9231F06DDB6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Life2Win-PPT</Template>
  <TotalTime>548</TotalTime>
  <Words>1664</Words>
  <Application>Microsoft Office PowerPoint</Application>
  <PresentationFormat>Экран (4:3)</PresentationFormat>
  <Paragraphs>138</Paragraphs>
  <Slides>34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Я – лучшее оружие хакера</vt:lpstr>
      <vt:lpstr>История №1.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История №2.</vt:lpstr>
      <vt:lpstr>Презентация PowerPoint</vt:lpstr>
      <vt:lpstr>Презентация PowerPoint</vt:lpstr>
      <vt:lpstr>Варианты использования</vt:lpstr>
      <vt:lpstr>Вывод</vt:lpstr>
      <vt:lpstr>История №3.</vt:lpstr>
      <vt:lpstr>Презентация PowerPoint</vt:lpstr>
      <vt:lpstr>Презентация PowerPoint</vt:lpstr>
      <vt:lpstr>Презентация PowerPoint</vt:lpstr>
      <vt:lpstr>Презентация PowerPoint</vt:lpstr>
      <vt:lpstr>В мире</vt:lpstr>
      <vt:lpstr>В Казахстане</vt:lpstr>
      <vt:lpstr>Выводы</vt:lpstr>
      <vt:lpstr>История №4.</vt:lpstr>
      <vt:lpstr>https://habr.com/ru/post/418851/</vt:lpstr>
      <vt:lpstr>Презентация PowerPoint</vt:lpstr>
      <vt:lpstr>Презентация PowerPoint</vt:lpstr>
      <vt:lpstr>Презентация PowerPoint</vt:lpstr>
      <vt:lpstr>Вывод</vt:lpstr>
      <vt:lpstr>История №5.</vt:lpstr>
      <vt:lpstr>Презентация PowerPoint</vt:lpstr>
      <vt:lpstr>Презентация PowerPoint</vt:lpstr>
      <vt:lpstr>Презентация PowerPoint</vt:lpstr>
      <vt:lpstr>Выводы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 лучшее оружие хакера</dc:title>
  <dc:creator>Ainura Burova</dc:creator>
  <cp:lastModifiedBy>Tolkyn Dzhangulova</cp:lastModifiedBy>
  <cp:revision>29</cp:revision>
  <dcterms:created xsi:type="dcterms:W3CDTF">2019-02-03T08:55:13Z</dcterms:created>
  <dcterms:modified xsi:type="dcterms:W3CDTF">2019-03-06T10:36:14Z</dcterms:modified>
</cp:coreProperties>
</file>