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7" r:id="rId2"/>
    <p:sldId id="487" r:id="rId3"/>
    <p:sldId id="488" r:id="rId4"/>
    <p:sldId id="512" r:id="rId5"/>
    <p:sldId id="469" r:id="rId6"/>
    <p:sldId id="489" r:id="rId7"/>
    <p:sldId id="491" r:id="rId8"/>
    <p:sldId id="515" r:id="rId9"/>
    <p:sldId id="481" r:id="rId10"/>
    <p:sldId id="482" r:id="rId11"/>
    <p:sldId id="490" r:id="rId12"/>
    <p:sldId id="511" r:id="rId13"/>
    <p:sldId id="508" r:id="rId14"/>
    <p:sldId id="500" r:id="rId15"/>
    <p:sldId id="499" r:id="rId16"/>
    <p:sldId id="496" r:id="rId17"/>
    <p:sldId id="542" r:id="rId18"/>
    <p:sldId id="497" r:id="rId19"/>
    <p:sldId id="498" r:id="rId20"/>
    <p:sldId id="516" r:id="rId21"/>
    <p:sldId id="517" r:id="rId22"/>
    <p:sldId id="518" r:id="rId23"/>
    <p:sldId id="519" r:id="rId24"/>
    <p:sldId id="520" r:id="rId25"/>
    <p:sldId id="522" r:id="rId26"/>
    <p:sldId id="544" r:id="rId27"/>
    <p:sldId id="523" r:id="rId28"/>
    <p:sldId id="521" r:id="rId29"/>
    <p:sldId id="524" r:id="rId30"/>
    <p:sldId id="525" r:id="rId31"/>
    <p:sldId id="526" r:id="rId32"/>
    <p:sldId id="527" r:id="rId33"/>
    <p:sldId id="528" r:id="rId34"/>
    <p:sldId id="529" r:id="rId35"/>
    <p:sldId id="530" r:id="rId36"/>
    <p:sldId id="543" r:id="rId37"/>
    <p:sldId id="531" r:id="rId38"/>
    <p:sldId id="534" r:id="rId39"/>
    <p:sldId id="535" r:id="rId40"/>
    <p:sldId id="533" r:id="rId41"/>
    <p:sldId id="532" r:id="rId42"/>
    <p:sldId id="536" r:id="rId43"/>
    <p:sldId id="541" r:id="rId44"/>
    <p:sldId id="537" r:id="rId45"/>
    <p:sldId id="538" r:id="rId46"/>
    <p:sldId id="539" r:id="rId47"/>
    <p:sldId id="493" r:id="rId48"/>
    <p:sldId id="540" r:id="rId49"/>
    <p:sldId id="514" r:id="rId50"/>
    <p:sldId id="505" r:id="rId51"/>
    <p:sldId id="510" r:id="rId52"/>
    <p:sldId id="507" r:id="rId53"/>
    <p:sldId id="470" r:id="rId54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593"/>
    <a:srgbClr val="ECC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83602" autoAdjust="0"/>
  </p:normalViewPr>
  <p:slideViewPr>
    <p:cSldViewPr>
      <p:cViewPr>
        <p:scale>
          <a:sx n="70" d="100"/>
          <a:sy n="70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'393386_150519'!$C$10</c:f>
              <c:strCache>
                <c:ptCount val="1"/>
                <c:pt idx="0">
                  <c:v>Поисковые запросы</c:v>
                </c:pt>
              </c:strCache>
            </c:strRef>
          </c:tx>
          <c:invertIfNegative val="0"/>
          <c:cat>
            <c:numRef>
              <c:f>'393386_150519'!$B$11:$B$13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'393386_150519'!$C$11:$C$13</c:f>
              <c:numCache>
                <c:formatCode>General</c:formatCode>
                <c:ptCount val="3"/>
                <c:pt idx="0">
                  <c:v>2129611</c:v>
                </c:pt>
                <c:pt idx="1">
                  <c:v>2283318</c:v>
                </c:pt>
                <c:pt idx="2">
                  <c:v>758001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72032"/>
        <c:axId val="86173568"/>
      </c:barChart>
      <c:catAx>
        <c:axId val="86172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6173568"/>
        <c:crosses val="autoZero"/>
        <c:auto val="1"/>
        <c:lblAlgn val="ctr"/>
        <c:lblOffset val="100"/>
        <c:noMultiLvlLbl val="0"/>
      </c:catAx>
      <c:valAx>
        <c:axId val="861735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6172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'393386_150519'!$G$10</c:f>
              <c:strCache>
                <c:ptCount val="1"/>
                <c:pt idx="0">
                  <c:v>Полные тексты</c:v>
                </c:pt>
              </c:strCache>
            </c:strRef>
          </c:tx>
          <c:invertIfNegative val="0"/>
          <c:cat>
            <c:numRef>
              <c:f>'393386_150519'!$B$11:$B$13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'393386_150519'!$G$11:$G$13</c:f>
              <c:numCache>
                <c:formatCode>General</c:formatCode>
                <c:ptCount val="3"/>
                <c:pt idx="0">
                  <c:v>1606</c:v>
                </c:pt>
                <c:pt idx="1">
                  <c:v>1623</c:v>
                </c:pt>
                <c:pt idx="2">
                  <c:v>846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85472"/>
        <c:axId val="86187008"/>
      </c:barChart>
      <c:catAx>
        <c:axId val="86185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6187008"/>
        <c:crosses val="autoZero"/>
        <c:auto val="1"/>
        <c:lblAlgn val="ctr"/>
        <c:lblOffset val="100"/>
        <c:noMultiLvlLbl val="0"/>
      </c:catAx>
      <c:valAx>
        <c:axId val="861870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6185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00896-F551-4D2C-AA79-FB65A2CD493C}" type="datetimeFigureOut">
              <a:rPr lang="ru-RU" smtClean="0"/>
              <a:pPr/>
              <a:t>09.06.2015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09DF9-EB3F-472B-B9B8-7F596228EF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22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81BFB2-A6C1-437A-AF39-2CEB557D2881}" type="datetimeFigureOut">
              <a:rPr lang="ru-RU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5373A5-5F24-42B6-8EE8-A56E9ADBC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93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373A5-5F24-42B6-8EE8-A56E9ADBCDF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73577-5466-4A75-9521-8AB86633DCED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B6C5-6002-43BD-92CC-0BF96D62D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5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1F9BE-6A33-499D-AC9E-6F233753926B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067BF-F6FB-4297-B20E-AF7EA5C34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3FCC0-AFE2-40F6-A0E8-AB307555B841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AF8B-D11B-45D4-BFAE-39E94FBCF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0521-E6A3-48B7-9E22-8E164F72A830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06571" y="650681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6A37-D9A4-49A3-BECC-8ACC4768C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8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3B921-B1E6-4F0D-B2B5-F8722CE0A97D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D50F-557B-4B3E-9420-2EAF339D6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5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B374-2AAD-424F-97E7-A04A43005670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9082C-628A-4D25-AFC9-DD2F21EAC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8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788FE-7D99-4E1A-A45C-778112CC2305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84D68-9756-410A-B059-290391174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8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CBC8-F33D-4D42-9A54-872CC66BC22D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773AF-9940-4F60-A791-F3DA6A432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1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DE28-2B1A-45F0-9BF0-7A878388364F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6C6CA-D1AA-4163-8EAB-F3CE23E54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8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0BCE-F553-44FD-B4C0-7C98F0677AE5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0779-9B11-4A2E-981E-3526DD3CB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8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A1D9-958E-4028-86B0-67521152D89D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B876-FAA7-4838-BB78-41AAE3145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420"/>
            <a:ext cx="91440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691680" y="0"/>
            <a:ext cx="7452320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B5D5B-4967-46C0-A0D1-B8C8AA84B109}" type="datetime1">
              <a:rPr lang="ru-RU" smtClean="0"/>
              <a:pPr>
                <a:defRPr/>
              </a:pPr>
              <a:t>09.06.2015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1CCDAC-B281-4583-98CE-86BCD6FD6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elena.okhezina@urfu.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0" y="2132856"/>
            <a:ext cx="9144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ru-RU" sz="4000" b="1" dirty="0"/>
              <a:t>Опыт использования электронных ресурсов компании EBSCO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в </a:t>
            </a:r>
            <a:r>
              <a:rPr lang="ru-RU" sz="4000" b="1" dirty="0"/>
              <a:t>Уральском</a:t>
            </a:r>
            <a:br>
              <a:rPr lang="ru-RU" sz="4000" b="1" dirty="0"/>
            </a:br>
            <a:r>
              <a:rPr lang="ru-RU" sz="4000" b="1" dirty="0"/>
              <a:t>федеральном университете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516368"/>
            <a:ext cx="91440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dirty="0" smtClean="0"/>
              <a:t>Астана, 10-11.06.2015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4225" y="4653136"/>
            <a:ext cx="545020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err="1" smtClean="0">
                <a:latin typeface="Verdana" pitchFamily="34" charset="0"/>
              </a:rPr>
              <a:t>Охезина</a:t>
            </a:r>
            <a:r>
              <a:rPr lang="ru-RU" b="1" dirty="0" smtClean="0">
                <a:latin typeface="Verdana" pitchFamily="34" charset="0"/>
              </a:rPr>
              <a:t> Елена</a:t>
            </a:r>
            <a:endParaRPr lang="en-US" sz="1400" b="1" dirty="0" smtClean="0">
              <a:latin typeface="Verdana" pitchFamily="34" charset="0"/>
            </a:endParaRPr>
          </a:p>
          <a:p>
            <a:pPr algn="r"/>
            <a:r>
              <a:rPr lang="ru-RU" sz="1600" dirty="0" smtClean="0">
                <a:latin typeface="Verdana" pitchFamily="34" charset="0"/>
              </a:rPr>
              <a:t>начальник отдела </a:t>
            </a:r>
            <a:r>
              <a:rPr lang="ru-RU" sz="1600" dirty="0" err="1" smtClean="0">
                <a:latin typeface="Verdana" pitchFamily="34" charset="0"/>
              </a:rPr>
              <a:t>ИАСиМП</a:t>
            </a:r>
            <a:r>
              <a:rPr lang="ru-RU" sz="1600" dirty="0" smtClean="0">
                <a:latin typeface="Verdana" pitchFamily="34" charset="0"/>
              </a:rPr>
              <a:t> </a:t>
            </a:r>
            <a:r>
              <a:rPr lang="ru-RU" sz="1600" dirty="0" err="1" smtClean="0">
                <a:latin typeface="Verdana" pitchFamily="34" charset="0"/>
              </a:rPr>
              <a:t>УрФУ</a:t>
            </a:r>
            <a:endParaRPr lang="ru-RU" sz="1600" dirty="0">
              <a:latin typeface="Verdana" pitchFamily="34" charset="0"/>
            </a:endParaRPr>
          </a:p>
          <a:p>
            <a:pPr algn="r"/>
            <a:r>
              <a:rPr lang="en-US" sz="1600" dirty="0" err="1" smtClean="0">
                <a:latin typeface="Verdana" pitchFamily="34" charset="0"/>
                <a:hlinkClick r:id="rId4"/>
              </a:rPr>
              <a:t>elena.okhezina</a:t>
            </a:r>
            <a:r>
              <a:rPr lang="ru-RU" sz="1600" dirty="0" smtClean="0">
                <a:latin typeface="Verdana" pitchFamily="34" charset="0"/>
                <a:hlinkClick r:id="rId4"/>
              </a:rPr>
              <a:t>@</a:t>
            </a:r>
            <a:r>
              <a:rPr lang="ru-RU" sz="1600" dirty="0" err="1" smtClean="0">
                <a:latin typeface="Verdana" pitchFamily="34" charset="0"/>
                <a:hlinkClick r:id="rId4"/>
              </a:rPr>
              <a:t>u</a:t>
            </a:r>
            <a:r>
              <a:rPr lang="en-US" sz="1600" dirty="0" err="1">
                <a:latin typeface="Verdana" pitchFamily="34" charset="0"/>
                <a:hlinkClick r:id="rId4"/>
              </a:rPr>
              <a:t>rf</a:t>
            </a:r>
            <a:r>
              <a:rPr lang="ru-RU" sz="1600" dirty="0" smtClean="0">
                <a:latin typeface="Verdana" pitchFamily="34" charset="0"/>
                <a:hlinkClick r:id="rId4"/>
              </a:rPr>
              <a:t>u.ru</a:t>
            </a:r>
            <a:endParaRPr lang="ru-RU" sz="1600" dirty="0" smtClean="0">
              <a:latin typeface="Verdana" pitchFamily="34" charset="0"/>
            </a:endParaRPr>
          </a:p>
          <a:p>
            <a:pPr algn="r"/>
            <a:r>
              <a:rPr lang="ru-RU" sz="1400" dirty="0">
                <a:latin typeface="Verdana" pitchFamily="34" charset="0"/>
              </a:rPr>
              <a:t/>
            </a:r>
            <a:br>
              <a:rPr lang="ru-RU" sz="1400" dirty="0">
                <a:latin typeface="Verdana" pitchFamily="34" charset="0"/>
              </a:rPr>
            </a:br>
            <a:endParaRPr lang="en-US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733256"/>
          </a:xfrm>
        </p:spPr>
        <p:txBody>
          <a:bodyPr/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smtClean="0"/>
              <a:t>Из корпоративной сети </a:t>
            </a:r>
            <a:r>
              <a:rPr lang="ru-RU" sz="3600" dirty="0" err="1" smtClean="0"/>
              <a:t>УрФУ</a:t>
            </a:r>
            <a:endParaRPr lang="ru-RU" sz="3600" dirty="0"/>
          </a:p>
          <a:p>
            <a:pPr marL="457200" indent="-457200">
              <a:buFont typeface="Wingdings" pitchFamily="2" charset="2"/>
              <a:buChar char="§"/>
            </a:pPr>
            <a:r>
              <a:rPr lang="ru-RU" sz="3600" dirty="0" smtClean="0"/>
              <a:t>Удаленный доступ:</a:t>
            </a:r>
          </a:p>
          <a:p>
            <a:pPr marL="857250" lvl="1" indent="-457200">
              <a:buFont typeface="Wingdings" pitchFamily="2" charset="2"/>
              <a:buChar char="§"/>
            </a:pPr>
            <a:r>
              <a:rPr lang="ru-RU" sz="3200" dirty="0" smtClean="0"/>
              <a:t>По условиям подписки</a:t>
            </a:r>
            <a:endParaRPr lang="en-US" sz="3200" dirty="0" smtClean="0"/>
          </a:p>
          <a:p>
            <a:pPr marL="857250" lvl="1" indent="-457200">
              <a:buFont typeface="Wingdings" pitchFamily="2" charset="2"/>
              <a:buChar char="§"/>
            </a:pPr>
            <a:r>
              <a:rPr lang="ru-RU" sz="3200" dirty="0" smtClean="0"/>
              <a:t>Через систему </a:t>
            </a:r>
            <a:r>
              <a:rPr lang="en-US" sz="3200" dirty="0" smtClean="0"/>
              <a:t>Athens</a:t>
            </a:r>
            <a:endParaRPr lang="ru-RU" sz="3200" dirty="0" smtClean="0"/>
          </a:p>
          <a:p>
            <a:pPr marL="857250" lvl="1" indent="-457200">
              <a:buFont typeface="Wingdings" pitchFamily="2" charset="2"/>
              <a:buChar char="§"/>
            </a:pPr>
            <a:r>
              <a:rPr lang="ru-RU" sz="3200" dirty="0" smtClean="0"/>
              <a:t>Через систему </a:t>
            </a:r>
            <a:r>
              <a:rPr lang="en-US" sz="3200" dirty="0" err="1" smtClean="0"/>
              <a:t>EZproxy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116632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Способы доступа</a:t>
            </a:r>
            <a:endParaRPr lang="ru-RU" sz="4000" b="1" dirty="0"/>
          </a:p>
        </p:txBody>
      </p:sp>
      <p:pic>
        <p:nvPicPr>
          <p:cNvPr id="3075" name="Picture 3" descr="F:\Астана\ezprox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114" y="4365104"/>
            <a:ext cx="3537818" cy="206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1300"/>
            <a:ext cx="2476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708920"/>
            <a:ext cx="78335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4400" b="1" dirty="0"/>
              <a:t>Электронные ресурсы компании </a:t>
            </a:r>
            <a:r>
              <a:rPr lang="en-US" sz="4400" b="1" dirty="0"/>
              <a:t>EBSCO</a:t>
            </a:r>
            <a:endParaRPr lang="ru-RU" sz="4400" b="1" dirty="0"/>
          </a:p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73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04" y="956969"/>
            <a:ext cx="7704856" cy="577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9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3334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7" y="908720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5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47899"/>
            <a:ext cx="7920880" cy="594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524328" cy="648072"/>
          </a:xfrm>
        </p:spPr>
        <p:txBody>
          <a:bodyPr/>
          <a:lstStyle/>
          <a:p>
            <a:r>
              <a:rPr lang="ru-RU" altLang="ru-RU" sz="3600" dirty="0" smtClean="0">
                <a:solidFill>
                  <a:srgbClr val="FF0000"/>
                </a:solidFill>
                <a:latin typeface="Calibri" pitchFamily="34" charset="0"/>
              </a:rPr>
              <a:t>Что библиотеки получают от </a:t>
            </a:r>
            <a:r>
              <a:rPr lang="en-US" altLang="ru-RU" sz="3600" dirty="0" smtClean="0">
                <a:solidFill>
                  <a:srgbClr val="FF0000"/>
                </a:solidFill>
                <a:latin typeface="Calibri" pitchFamily="34" charset="0"/>
              </a:rPr>
              <a:t>EBSCO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6166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Научные электронные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журналы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Электронные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книги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Реферативные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базы данных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Медицинские специализированные базы данных</a:t>
            </a:r>
            <a:endParaRPr lang="en-US" altLang="ru-RU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Технические научные базы данных</a:t>
            </a:r>
            <a:endParaRPr lang="en-US" altLang="ru-RU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Систему автоматического ведения перечня изданий </a:t>
            </a:r>
            <a:r>
              <a:rPr lang="en-US" altLang="ru-RU" sz="3200" dirty="0" smtClean="0"/>
              <a:t>EBSCO </a:t>
            </a:r>
            <a:r>
              <a:rPr lang="en-US" altLang="ru-RU" sz="3200" b="1" dirty="0" smtClean="0">
                <a:solidFill>
                  <a:srgbClr val="FF0000"/>
                </a:solidFill>
              </a:rPr>
              <a:t>A-Z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Систему интегрированного поиска 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«единое поисковое окно»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 EBSCO Discovery Service</a:t>
            </a:r>
            <a:endParaRPr lang="ru-RU" altLang="ru-RU" sz="3200" dirty="0" smtClean="0"/>
          </a:p>
          <a:p>
            <a:pPr>
              <a:buFontTx/>
              <a:buNone/>
            </a:pP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6699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ЭР </a:t>
            </a:r>
            <a:r>
              <a:rPr lang="en-US" sz="3600" dirty="0" smtClean="0">
                <a:solidFill>
                  <a:srgbClr val="FF0000"/>
                </a:solidFill>
              </a:rPr>
              <a:t>EBSCO </a:t>
            </a:r>
            <a:r>
              <a:rPr lang="ru-RU" sz="3600" dirty="0" smtClean="0">
                <a:solidFill>
                  <a:srgbClr val="FF0000"/>
                </a:solidFill>
              </a:rPr>
              <a:t>в подписке </a:t>
            </a:r>
            <a:r>
              <a:rPr lang="ru-RU" sz="3600" dirty="0" err="1" smtClean="0">
                <a:solidFill>
                  <a:srgbClr val="FF0000"/>
                </a:solidFill>
              </a:rPr>
              <a:t>УрФУ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84784"/>
            <a:ext cx="5698976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1</a:t>
            </a:r>
            <a:r>
              <a:rPr lang="en-US" sz="3600" dirty="0" smtClean="0"/>
              <a:t>9</a:t>
            </a:r>
            <a:r>
              <a:rPr lang="ru-RU" sz="3600" dirty="0" smtClean="0"/>
              <a:t> баз данных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Платформа </a:t>
            </a:r>
            <a:r>
              <a:rPr lang="en-US" sz="3600" dirty="0" err="1" smtClean="0"/>
              <a:t>EBSCOHost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 smtClean="0"/>
              <a:t>EBSCO Discovery Service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6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8757"/>
            <a:ext cx="63380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3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0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42493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ПЛАН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Электронные ресурсы для образования и науки в </a:t>
            </a:r>
            <a:r>
              <a:rPr lang="ru-RU" sz="3200" dirty="0" err="1" smtClean="0"/>
              <a:t>УрФУ</a:t>
            </a:r>
            <a:endParaRPr lang="ru-RU" sz="3200" dirty="0" smtClean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Состав подписки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Электронные ресурсы компании </a:t>
            </a:r>
            <a:r>
              <a:rPr lang="en-US" sz="3200" dirty="0" smtClean="0"/>
              <a:t>EBSCO</a:t>
            </a:r>
            <a:endParaRPr lang="ru-RU" sz="3200" dirty="0"/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3200" dirty="0" smtClean="0"/>
              <a:t>Продвижение электронных ресурсов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580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920880" cy="594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13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824536" cy="361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99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908720"/>
            <a:ext cx="825691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43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830146"/>
            <a:ext cx="8856984" cy="6199254"/>
          </a:xfrm>
        </p:spPr>
        <p:txBody>
          <a:bodyPr/>
          <a:lstStyle/>
          <a:p>
            <a:pPr marL="0" indent="0">
              <a:buNone/>
            </a:pPr>
            <a:r>
              <a:rPr lang="en-US" altLang="ru-RU" sz="3200" dirty="0" smtClean="0"/>
              <a:t>140</a:t>
            </a:r>
            <a:r>
              <a:rPr lang="ru-RU" altLang="ru-RU" sz="3200" dirty="0" smtClean="0"/>
              <a:t>0+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 уникальных полнотекстовых журналов</a:t>
            </a:r>
          </a:p>
          <a:p>
            <a:pPr marL="0" indent="0">
              <a:buNone/>
            </a:pPr>
            <a:r>
              <a:rPr lang="ru-RU" altLang="ru-RU" sz="3200" b="1" dirty="0" smtClean="0"/>
              <a:t>                                          Тематика: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Прикладная математика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Искусственный интеллект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Информационные технологии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Энергетика и инженерные дисциплины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Металлургия и геология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Пищевая промышленность и продукты питания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Изучение космоса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Текстильная промышленность</a:t>
            </a:r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7464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251519" y="2996952"/>
            <a:ext cx="8763541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altLang="ru-RU" sz="3200" dirty="0" smtClean="0"/>
              <a:t>Создана </a:t>
            </a:r>
            <a:r>
              <a:rPr lang="en-US" altLang="ru-RU" sz="3200" dirty="0" smtClean="0"/>
              <a:t>Institution of Engineering and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Technology</a:t>
            </a:r>
            <a:endParaRPr lang="ru-RU" altLang="ru-RU" sz="3200" dirty="0" smtClean="0"/>
          </a:p>
          <a:p>
            <a:pPr marL="627063" lvl="1" indent="-354013"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15 млн. библиографических записей</a:t>
            </a:r>
          </a:p>
          <a:p>
            <a:pPr marL="627063" lvl="1" indent="-354013"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5000 </a:t>
            </a:r>
            <a:r>
              <a:rPr lang="ru-RU" altLang="ru-RU" sz="3200" dirty="0"/>
              <a:t>научных </a:t>
            </a:r>
            <a:r>
              <a:rPr lang="ru-RU" altLang="ru-RU" sz="3200" dirty="0" smtClean="0"/>
              <a:t>журналов</a:t>
            </a:r>
          </a:p>
          <a:p>
            <a:pPr marL="627063" lvl="1" indent="-354013"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2500 </a:t>
            </a:r>
            <a:r>
              <a:rPr lang="ru-RU" altLang="ru-RU" sz="3200" dirty="0"/>
              <a:t>материалов конференций, отчетов, диссертаций …</a:t>
            </a:r>
          </a:p>
          <a:p>
            <a:pPr>
              <a:buFontTx/>
              <a:buChar char="-"/>
            </a:pPr>
            <a:endParaRPr lang="en-US" altLang="ru-RU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05" y="896506"/>
            <a:ext cx="8676456" cy="21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63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7452320" cy="836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43719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2025908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/>
              <a:t>Некоммерческая </a:t>
            </a:r>
            <a:r>
              <a:rPr lang="ru-RU" sz="2800" dirty="0" smtClean="0"/>
              <a:t>организация</a:t>
            </a:r>
            <a:r>
              <a:rPr lang="en-US" sz="2800" dirty="0" smtClean="0"/>
              <a:t> </a:t>
            </a:r>
            <a:r>
              <a:rPr lang="ru-RU" sz="2800" dirty="0"/>
              <a:t>Института инженеров по электротехнике и радиоэлектронике </a:t>
            </a: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/>
              <a:t>Крупнейшая </a:t>
            </a:r>
            <a:r>
              <a:rPr lang="ru-RU" sz="2800" dirty="0"/>
              <a:t>в мире ассоциация технических специалистов (415,000 членов в 160 странах</a:t>
            </a:r>
            <a:r>
              <a:rPr lang="ru-RU" sz="2800" dirty="0" smtClean="0"/>
              <a:t>)</a:t>
            </a: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/>
              <a:t>Пять </a:t>
            </a:r>
            <a:r>
              <a:rPr lang="ru-RU" sz="2800" dirty="0"/>
              <a:t>основных областей деятельности </a:t>
            </a:r>
            <a:r>
              <a:rPr lang="en-US" sz="2800" dirty="0" smtClean="0"/>
              <a:t>(</a:t>
            </a:r>
            <a:r>
              <a:rPr lang="ru-RU" sz="2800" dirty="0" smtClean="0"/>
              <a:t>издательская </a:t>
            </a:r>
            <a:r>
              <a:rPr lang="ru-RU" sz="2800" dirty="0"/>
              <a:t>– конференции – стандарты – членство – </a:t>
            </a:r>
            <a:r>
              <a:rPr lang="ru-RU" sz="2800" dirty="0" smtClean="0"/>
              <a:t>E-обучение</a:t>
            </a:r>
            <a:r>
              <a:rPr lang="en-US" sz="2800" dirty="0" smtClean="0"/>
              <a:t>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err="1"/>
              <a:t>All-Society</a:t>
            </a:r>
            <a:r>
              <a:rPr lang="ru-RU" sz="2800" dirty="0"/>
              <a:t> </a:t>
            </a:r>
            <a:r>
              <a:rPr lang="ru-RU" sz="2800" dirty="0" err="1"/>
              <a:t>Periodicals</a:t>
            </a:r>
            <a:r>
              <a:rPr lang="ru-RU" sz="2800" dirty="0"/>
              <a:t> </a:t>
            </a:r>
            <a:r>
              <a:rPr lang="ru-RU" sz="2800" dirty="0" err="1"/>
              <a:t>Package</a:t>
            </a:r>
            <a:r>
              <a:rPr lang="ru-RU" sz="2800" dirty="0"/>
              <a:t> (ASPP</a:t>
            </a:r>
            <a:r>
              <a:rPr lang="ru-RU" sz="2800" dirty="0" smtClean="0"/>
              <a:t>)</a:t>
            </a:r>
            <a:r>
              <a:rPr lang="en-US" sz="2800" dirty="0" smtClean="0"/>
              <a:t> - </a:t>
            </a:r>
            <a:r>
              <a:rPr lang="ru-RU" sz="2800" dirty="0" smtClean="0"/>
              <a:t>169 </a:t>
            </a:r>
            <a:r>
              <a:rPr lang="ru-RU" sz="2800" dirty="0"/>
              <a:t>рецензируемых периодических изданий в области машиностроения, электроники и информатики, физики, </a:t>
            </a:r>
            <a:r>
              <a:rPr lang="ru-RU" sz="2800" dirty="0" err="1"/>
              <a:t>нанотехнологий</a:t>
            </a:r>
            <a:r>
              <a:rPr lang="ru-RU" sz="2800" dirty="0"/>
              <a:t>, </a:t>
            </a:r>
            <a:r>
              <a:rPr lang="ru-RU" sz="2800" dirty="0" smtClean="0"/>
              <a:t>биомедицины</a:t>
            </a:r>
            <a:r>
              <a:rPr lang="en-US" sz="28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313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 algn="ctr"/>
            <a:r>
              <a:rPr lang="ru-RU" altLang="ru-RU" sz="3600" dirty="0" smtClean="0"/>
              <a:t>Платформа </a:t>
            </a:r>
            <a:r>
              <a:rPr lang="en-US" altLang="ru-RU" sz="3600" dirty="0" err="1" smtClean="0"/>
              <a:t>EBSCOHost</a:t>
            </a:r>
            <a:r>
              <a:rPr lang="ru-RU" altLang="ru-RU" sz="3600" dirty="0" smtClean="0"/>
              <a:t>:</a:t>
            </a:r>
            <a:r>
              <a:rPr lang="en-US" altLang="ru-RU" sz="3600" dirty="0" smtClean="0"/>
              <a:t/>
            </a:r>
            <a:br>
              <a:rPr lang="en-US" altLang="ru-RU" sz="3600" dirty="0" smtClean="0"/>
            </a:br>
            <a:r>
              <a:rPr lang="ru-RU" altLang="ru-RU" sz="3600" dirty="0" smtClean="0"/>
              <a:t>Поиск по предметной рубрике</a:t>
            </a:r>
            <a:endParaRPr lang="en-US" altLang="ru-RU" sz="3600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 r="13352"/>
          <a:stretch/>
        </p:blipFill>
        <p:spPr bwMode="auto">
          <a:xfrm>
            <a:off x="1187624" y="2132856"/>
            <a:ext cx="6564574" cy="495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0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39237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8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23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Электронные ресурсы для образования и науки в </a:t>
            </a:r>
            <a:r>
              <a:rPr lang="ru-RU" sz="4400" b="1" dirty="0" err="1" smtClean="0"/>
              <a:t>УрФУ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2312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027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93358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20" y="1982373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54477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07858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68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54726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33" y="2799409"/>
            <a:ext cx="5394853" cy="404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49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5629"/>
            <a:ext cx="7920880" cy="594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848872" cy="58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65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539552" y="1196752"/>
            <a:ext cx="8280920" cy="558924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3200" dirty="0" smtClean="0"/>
              <a:t>Быстрый</a:t>
            </a:r>
            <a:r>
              <a:rPr lang="en-US" altLang="ru-RU" sz="3200" dirty="0" smtClean="0"/>
              <a:t> </a:t>
            </a:r>
            <a:r>
              <a:rPr lang="ru-RU" altLang="ru-RU" sz="3200" dirty="0" smtClean="0"/>
              <a:t>и простой доступ к подписным ресурсам </a:t>
            </a:r>
            <a:r>
              <a:rPr lang="en-US" altLang="ru-RU" sz="3200" dirty="0" smtClean="0"/>
              <a:t>(</a:t>
            </a:r>
            <a:r>
              <a:rPr lang="ru-RU" altLang="ru-RU" sz="3200" dirty="0" smtClean="0"/>
              <a:t>электронным и </a:t>
            </a:r>
            <a:r>
              <a:rPr lang="ru-RU" altLang="ru-RU" sz="3200" dirty="0" smtClean="0">
                <a:solidFill>
                  <a:srgbClr val="FF0000"/>
                </a:solidFill>
              </a:rPr>
              <a:t>печатным</a:t>
            </a:r>
            <a:r>
              <a:rPr lang="en-US" altLang="ru-RU" sz="3200" dirty="0" smtClean="0"/>
              <a:t>) </a:t>
            </a:r>
            <a:r>
              <a:rPr lang="ru-RU" altLang="ru-RU" sz="3200" dirty="0" smtClean="0"/>
              <a:t>с одной поисковой платформы: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Журналы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Газеты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Книги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Библиотечные каталоги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Мультимедиа </a:t>
            </a:r>
            <a:endParaRPr lang="en-US" altLang="ru-RU" sz="3200" dirty="0" smtClean="0"/>
          </a:p>
          <a:p>
            <a:pPr marL="982663" lvl="1" indent="-525463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и так далее</a:t>
            </a:r>
            <a:r>
              <a:rPr lang="en-US" altLang="ru-RU" sz="3200" dirty="0" smtClean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96128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824518"/>
            <a:ext cx="8784976" cy="640432"/>
          </a:xfrm>
        </p:spPr>
        <p:txBody>
          <a:bodyPr/>
          <a:lstStyle/>
          <a:p>
            <a:pPr algn="ctr"/>
            <a:r>
              <a:rPr lang="ru-RU" altLang="ru-RU" sz="3200" dirty="0" smtClean="0"/>
              <a:t>Качественные критерии систем </a:t>
            </a:r>
            <a:r>
              <a:rPr lang="en-US" altLang="ru-RU" sz="3200" dirty="0" smtClean="0"/>
              <a:t>Discovery</a:t>
            </a:r>
            <a:r>
              <a:rPr lang="ru-RU" altLang="ru-RU" sz="3200" dirty="0" smtClean="0"/>
              <a:t>:</a:t>
            </a:r>
            <a:endParaRPr lang="en-US" altLang="ru-RU" sz="32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Массив проиндексированных ресурсов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Качество метаданных (</a:t>
            </a:r>
            <a:r>
              <a:rPr lang="ru-RU" altLang="ru-RU" sz="3200" dirty="0" err="1" smtClean="0"/>
              <a:t>предметизации</a:t>
            </a:r>
            <a:r>
              <a:rPr lang="ru-RU" altLang="ru-RU" sz="32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Качество алгоритма оценки релевантности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Скорость обработки запросов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Возможность подключения локальных </a:t>
            </a:r>
            <a:r>
              <a:rPr lang="en-US" altLang="ru-RU" sz="3200" dirty="0" smtClean="0"/>
              <a:t>e-</a:t>
            </a:r>
            <a:r>
              <a:rPr lang="ru-RU" altLang="ru-RU" sz="3200" dirty="0" smtClean="0"/>
              <a:t>ресурсов</a:t>
            </a:r>
            <a:endParaRPr lang="en-US" altLang="ru-RU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 smtClean="0"/>
              <a:t>Единая поисковая платформа </a:t>
            </a:r>
          </a:p>
          <a:p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00744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Статистика использования </a:t>
            </a:r>
            <a:r>
              <a:rPr lang="en-US" sz="3600" dirty="0" smtClean="0">
                <a:solidFill>
                  <a:srgbClr val="FF0000"/>
                </a:solidFill>
              </a:rPr>
              <a:t>EDS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648190"/>
              </p:ext>
            </p:extLst>
          </p:nvPr>
        </p:nvGraphicFramePr>
        <p:xfrm>
          <a:off x="179512" y="980728"/>
          <a:ext cx="51845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075500"/>
              </p:ext>
            </p:extLst>
          </p:nvPr>
        </p:nvGraphicFramePr>
        <p:xfrm>
          <a:off x="4283968" y="3284984"/>
          <a:ext cx="475252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389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F:\Астана\EDS_basic_search_for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2" y="980728"/>
            <a:ext cx="908921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F:\Астана\EDS_adv_search_form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1" t="23309" r="15690" b="12581"/>
          <a:stretch/>
        </p:blipFill>
        <p:spPr bwMode="auto">
          <a:xfrm>
            <a:off x="1043608" y="2564904"/>
            <a:ext cx="6912768" cy="424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63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F:\Астана\EDS_search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4" r="14731"/>
          <a:stretch/>
        </p:blipFill>
        <p:spPr bwMode="auto">
          <a:xfrm>
            <a:off x="179512" y="980728"/>
            <a:ext cx="896448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85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F:\Астана\EDS_search_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t="12387" r="17385"/>
          <a:stretch/>
        </p:blipFill>
        <p:spPr bwMode="auto">
          <a:xfrm>
            <a:off x="0" y="934460"/>
            <a:ext cx="9319331" cy="568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7504" y="934460"/>
            <a:ext cx="1368152" cy="56589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604362"/>
              </p:ext>
            </p:extLst>
          </p:nvPr>
        </p:nvGraphicFramePr>
        <p:xfrm>
          <a:off x="559453" y="909142"/>
          <a:ext cx="8568952" cy="8640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2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/>
                        <a:t>Федеральный закон № 273-ФЗ  от 29 декабря 2012 г. </a:t>
                      </a:r>
                      <a:r>
                        <a:rPr lang="en-US" sz="2400" b="1" dirty="0" smtClean="0"/>
                        <a:t/>
                      </a:r>
                      <a:br>
                        <a:rPr lang="en-US" sz="2400" b="1" dirty="0" smtClean="0"/>
                      </a:br>
                      <a:r>
                        <a:rPr lang="ru-RU" sz="2400" b="1" dirty="0" smtClean="0"/>
                        <a:t>«Об образовании в Российской Федерации»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sp>
        <p:nvSpPr>
          <p:cNvPr id="4" name="Объект 2"/>
          <p:cNvSpPr txBox="1">
            <a:spLocks/>
          </p:cNvSpPr>
          <p:nvPr/>
        </p:nvSpPr>
        <p:spPr>
          <a:xfrm>
            <a:off x="251520" y="1773238"/>
            <a:ext cx="8640959" cy="4968130"/>
          </a:xfrm>
          <a:prstGeom prst="rect">
            <a:avLst/>
          </a:prstGeom>
        </p:spPr>
        <p:txBody>
          <a:bodyPr rtlCol="0">
            <a:normAutofit fontScale="925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algn="just" fontAlgn="auto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Статья 18. Печатные и электронные образовательные и информационные ресурсы</a:t>
            </a:r>
          </a:p>
          <a:p>
            <a:pPr marL="502920" algn="just" fontAlgn="auto">
              <a:spcBef>
                <a:spcPts val="12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1. В организациях, осуществляющих образовательную деятельность, в целях обеспечения реализации образовательных программ формируются библиотеки, в том числе </a:t>
            </a:r>
            <a:r>
              <a:rPr lang="ru-RU" b="1" i="1" u="sng" dirty="0" smtClean="0"/>
              <a:t>цифровые (электронные) библиотеки, обеспечивающие доступ к профессиональным базам данных, информационным справочным и поисковым системам, а также иным информационным ресурсам</a:t>
            </a:r>
            <a:r>
              <a:rPr lang="ru-RU" dirty="0" smtClean="0"/>
              <a:t>. Библиотечный фонд должен быть укомплектован печатными и (или) </a:t>
            </a:r>
            <a:r>
              <a:rPr lang="ru-RU" b="1" i="1" u="sng" dirty="0" smtClean="0"/>
              <a:t>электронными учебными изданиями </a:t>
            </a:r>
            <a:r>
              <a:rPr lang="ru-RU" dirty="0" smtClean="0"/>
              <a:t>(включая учебники и учебные пособия), методическими и периодическими изданиями по всем входящим в реализуемые основные образовательные программы учебным предметам, курсам, дисциплинам (модулям).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3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F:\Астана\EDS_search_4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5256584" cy="486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F:\Астана\EDS_search_4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305425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58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8675" name="Picture 3" descr="F:\Астана\EDS_search_4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5" y="1171957"/>
            <a:ext cx="9132175" cy="506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3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9698" name="Picture 2" descr="F:\Астана\EDS_search_4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7" y="980728"/>
            <a:ext cx="916657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100392" y="976906"/>
            <a:ext cx="1043608" cy="32441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2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F:\Астана\EDS_search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164631" cy="732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4077072"/>
            <a:ext cx="1368152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8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1746" name="Picture 2" descr="F:\Астана\EDS_search_3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3" t="16123"/>
          <a:stretch/>
        </p:blipFill>
        <p:spPr bwMode="auto">
          <a:xfrm>
            <a:off x="395536" y="864445"/>
            <a:ext cx="8420281" cy="602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547664" y="6093296"/>
            <a:ext cx="180020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7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2770" name="Picture 2" descr="F:\Астана\EDS_search_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64352" cy="563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84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</a:rPr>
              <a:t>Подписка </a:t>
            </a:r>
            <a:r>
              <a:rPr lang="ru-RU" altLang="ru-RU" sz="4000" b="1" dirty="0" err="1">
                <a:solidFill>
                  <a:srgbClr val="FF0000"/>
                </a:solidFill>
              </a:rPr>
              <a:t>УрФУ</a:t>
            </a:r>
            <a:r>
              <a:rPr lang="ru-RU" altLang="ru-RU" sz="4000" b="1" dirty="0">
                <a:solidFill>
                  <a:srgbClr val="FF0000"/>
                </a:solidFill>
              </a:rPr>
              <a:t>-</a:t>
            </a:r>
            <a:r>
              <a:rPr lang="en-US" altLang="ru-RU" sz="4000" b="1" dirty="0">
                <a:solidFill>
                  <a:srgbClr val="FF0000"/>
                </a:solidFill>
              </a:rPr>
              <a:t>EBSCO</a:t>
            </a:r>
            <a:r>
              <a:rPr lang="ru-RU" altLang="ru-RU" sz="4000" b="1" dirty="0">
                <a:solidFill>
                  <a:srgbClr val="FF0000"/>
                </a:solidFill>
              </a:rPr>
              <a:t> 2015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3794" name="Picture 2" descr="F:\Астана\EDS_search_3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5" t="10155" r="10686"/>
          <a:stretch/>
        </p:blipFill>
        <p:spPr bwMode="auto">
          <a:xfrm>
            <a:off x="539552" y="980728"/>
            <a:ext cx="7905305" cy="844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21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733600"/>
            <a:ext cx="572304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/>
              <a:t>Продвижение </a:t>
            </a:r>
            <a:br>
              <a:rPr lang="ru-RU" sz="4400" b="1" dirty="0" smtClean="0"/>
            </a:br>
            <a:r>
              <a:rPr lang="ru-RU" sz="4400" b="1" dirty="0" smtClean="0"/>
              <a:t>электронных ресурсов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9380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Где?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98072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На сайтах университета и библиотеки</a:t>
            </a:r>
          </a:p>
        </p:txBody>
      </p:sp>
      <p:pic>
        <p:nvPicPr>
          <p:cNvPr id="34818" name="Picture 2" descr="F:\Астана\site_urf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6762750" cy="5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F:\Астана\site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42517"/>
            <a:ext cx="7172325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45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Где?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98072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В Электронном научном архиве</a:t>
            </a:r>
          </a:p>
        </p:txBody>
      </p:sp>
      <p:pic>
        <p:nvPicPr>
          <p:cNvPr id="35842" name="Picture 2" descr="F:\Астана\elar_manu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2021"/>
            <a:ext cx="9036496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81051" y="1268760"/>
            <a:ext cx="8856984" cy="5201046"/>
          </a:xfrm>
          <a:prstGeom prst="rect">
            <a:avLst/>
          </a:prstGeom>
          <a:noFill/>
        </p:spPr>
        <p:txBody>
          <a:bodyPr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Дата начала подписки на электронные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ресурсы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- 2006 г.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sz="3600" dirty="0" smtClean="0">
                <a:latin typeface="+mn-lt"/>
                <a:cs typeface="+mn-cs"/>
              </a:rPr>
              <a:t>Постоянный рост числа подписных ресурсов и статистики использования</a:t>
            </a:r>
            <a:endParaRPr lang="ru-RU" sz="3600" dirty="0">
              <a:latin typeface="+mn-lt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sz="3600" dirty="0" smtClean="0">
                <a:latin typeface="+mn-lt"/>
                <a:cs typeface="+mn-cs"/>
              </a:rPr>
              <a:t>Постоянное увеличение бюджета на подписку </a:t>
            </a:r>
            <a:br>
              <a:rPr lang="ru-RU" sz="3600" dirty="0" smtClean="0">
                <a:latin typeface="+mn-lt"/>
                <a:cs typeface="+mn-cs"/>
              </a:rPr>
            </a:br>
            <a:r>
              <a:rPr lang="ru-RU" sz="3600" dirty="0" smtClean="0">
                <a:latin typeface="+mn-lt"/>
                <a:cs typeface="+mn-cs"/>
              </a:rPr>
              <a:t>(Программа развития и Программа повышения конкурентоспособности</a:t>
            </a:r>
            <a:r>
              <a:rPr lang="en-US" sz="3600" dirty="0" smtClean="0">
                <a:latin typeface="+mn-lt"/>
                <a:cs typeface="+mn-cs"/>
              </a:rPr>
              <a:t> </a:t>
            </a:r>
            <a:r>
              <a:rPr lang="ru-RU" sz="3600" dirty="0" err="1" smtClean="0">
                <a:latin typeface="+mn-lt"/>
                <a:cs typeface="+mn-cs"/>
              </a:rPr>
              <a:t>УрФУ</a:t>
            </a:r>
            <a:r>
              <a:rPr lang="ru-RU" sz="3600" dirty="0" smtClean="0">
                <a:latin typeface="+mn-lt"/>
                <a:cs typeface="+mn-cs"/>
              </a:rPr>
              <a:t>, гранты МОН, гранты РФФИ).</a:t>
            </a:r>
            <a:r>
              <a:rPr lang="ru-RU" sz="4000" dirty="0" smtClean="0">
                <a:latin typeface="+mn-lt"/>
                <a:cs typeface="+mn-cs"/>
              </a:rPr>
              <a:t/>
            </a:r>
            <a:br>
              <a:rPr lang="ru-RU" sz="4000" dirty="0" smtClean="0">
                <a:latin typeface="+mn-lt"/>
                <a:cs typeface="+mn-cs"/>
              </a:rPr>
            </a:br>
            <a:endParaRPr lang="ru-RU" sz="4000" dirty="0">
              <a:latin typeface="+mn-lt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166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Где?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824518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В газете «Уральский федеральный»</a:t>
            </a:r>
          </a:p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В рекламной продукции (буклеты, информационные листки, </a:t>
            </a:r>
            <a:r>
              <a:rPr lang="ru-RU" sz="3600" dirty="0" err="1" smtClean="0"/>
              <a:t>флаеры</a:t>
            </a:r>
            <a:r>
              <a:rPr lang="ru-RU" sz="3600" dirty="0" smtClean="0"/>
              <a:t>…)</a:t>
            </a:r>
          </a:p>
        </p:txBody>
      </p:sp>
      <p:pic>
        <p:nvPicPr>
          <p:cNvPr id="36866" name="Picture 2" descr="F:\Астана\news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90" y="2578844"/>
            <a:ext cx="8356760" cy="508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6359" y="13648"/>
            <a:ext cx="7452320" cy="83671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Как?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1052736"/>
            <a:ext cx="88204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Проведение обучающих семинаров представителями </a:t>
            </a:r>
            <a:r>
              <a:rPr lang="ru-RU" sz="3600" dirty="0" smtClean="0"/>
              <a:t>компани</a:t>
            </a:r>
            <a:r>
              <a:rPr lang="ru-RU" sz="3600" dirty="0" smtClean="0"/>
              <a:t>й-поставщиков</a:t>
            </a:r>
            <a:endParaRPr lang="en-US" sz="3600" dirty="0" smtClean="0"/>
          </a:p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Проведение обучающих семинаров силами сотрудников </a:t>
            </a:r>
            <a:r>
              <a:rPr lang="ru-RU" sz="3600" dirty="0" err="1" smtClean="0"/>
              <a:t>УрФУ</a:t>
            </a:r>
            <a:endParaRPr lang="ru-RU" sz="3600" dirty="0" smtClean="0"/>
          </a:p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Выступления на заседаниях Ученых советов институтов, кафедр</a:t>
            </a:r>
          </a:p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/>
              <a:t>Служба поддержки </a:t>
            </a:r>
            <a:r>
              <a:rPr lang="ru-RU" sz="3600" dirty="0" smtClean="0"/>
              <a:t>использования ЭР</a:t>
            </a:r>
            <a:endParaRPr lang="ru-RU" sz="3600" dirty="0"/>
          </a:p>
          <a:p>
            <a:pPr marL="450850" indent="-450850">
              <a:buFont typeface="Wingdings" panose="05000000000000000000" pitchFamily="2" charset="2"/>
              <a:buChar char="§"/>
            </a:pPr>
            <a:r>
              <a:rPr lang="ru-RU" sz="3600" dirty="0" smtClean="0"/>
              <a:t>Консультации по вопросам использования ЭР</a:t>
            </a:r>
          </a:p>
          <a:p>
            <a:pPr marL="450850" indent="-450850">
              <a:buFont typeface="Wingdings" panose="05000000000000000000" pitchFamily="2" charset="2"/>
              <a:buChar char="§"/>
            </a:pPr>
            <a:endParaRPr lang="ru-RU" sz="3600" dirty="0" smtClean="0"/>
          </a:p>
          <a:p>
            <a:pPr marL="450850" indent="-450850">
              <a:buFont typeface="Wingdings" panose="05000000000000000000" pitchFamily="2" charset="2"/>
              <a:buChar char="§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67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66843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0" indent="-450850"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prstClr val="black"/>
                </a:solidFill>
              </a:rPr>
              <a:t>Курс «Информационно- библиографическое сопровождение научно-исследовательской работы молодого ученого</a:t>
            </a:r>
            <a:r>
              <a:rPr lang="ru-RU" sz="3600" dirty="0" smtClean="0">
                <a:solidFill>
                  <a:prstClr val="black"/>
                </a:solidFill>
              </a:rPr>
              <a:t>» для аспирантов</a:t>
            </a:r>
          </a:p>
          <a:p>
            <a:pPr marL="450850" lvl="0" indent="-450850"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prstClr val="black"/>
                </a:solidFill>
              </a:rPr>
              <a:t>Курс </a:t>
            </a:r>
            <a:r>
              <a:rPr lang="ru-RU" sz="3600" dirty="0" smtClean="0">
                <a:solidFill>
                  <a:prstClr val="black"/>
                </a:solidFill>
              </a:rPr>
              <a:t>«Основы </a:t>
            </a:r>
            <a:r>
              <a:rPr lang="ru-RU" sz="3600" dirty="0">
                <a:solidFill>
                  <a:prstClr val="black"/>
                </a:solidFill>
              </a:rPr>
              <a:t>информационно-библиографической </a:t>
            </a:r>
            <a:r>
              <a:rPr lang="ru-RU" sz="3600" dirty="0" smtClean="0">
                <a:solidFill>
                  <a:prstClr val="black"/>
                </a:solidFill>
              </a:rPr>
              <a:t>культуры» для студентов 1курса.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96359" y="188640"/>
            <a:ext cx="7452320" cy="836712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600" smtClean="0">
                <a:solidFill>
                  <a:srgbClr val="FF0000"/>
                </a:solidFill>
              </a:rPr>
              <a:t>Как?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/>
              <a:t>Спасибо за внимание!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ru-RU" sz="3200" dirty="0" smtClean="0"/>
              <a:t>Подписка на ресурсы компании </a:t>
            </a:r>
            <a:r>
              <a:rPr lang="en-US" sz="3200" dirty="0" smtClean="0"/>
              <a:t>EBSCO</a:t>
            </a:r>
            <a:r>
              <a:rPr lang="ru-RU" sz="3200" dirty="0" smtClean="0"/>
              <a:t>:</a:t>
            </a:r>
          </a:p>
          <a:p>
            <a:pPr marL="0" indent="0">
              <a:buNone/>
            </a:pPr>
            <a:r>
              <a:rPr lang="ru-RU" sz="3200" dirty="0" smtClean="0"/>
              <a:t>Ирина </a:t>
            </a:r>
            <a:r>
              <a:rPr lang="ru-RU" sz="3200" dirty="0" err="1" smtClean="0"/>
              <a:t>Крейцарова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/>
              <a:t>ikrejcarova@ebsco.com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22365" y="2708920"/>
            <a:ext cx="4290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/>
              <a:t>Состав подписки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6818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6632"/>
            <a:ext cx="82089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ctr">
              <a:spcBef>
                <a:spcPct val="20000"/>
              </a:spcBef>
            </a:pPr>
            <a:r>
              <a:rPr lang="ru-RU" sz="3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Поставщики мировых научных электронных ресурсов</a:t>
            </a:r>
            <a:endParaRPr lang="en-US" sz="3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4089"/>
            <a:ext cx="1611469" cy="161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26248"/>
            <a:ext cx="3007960" cy="118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052" y="1726248"/>
            <a:ext cx="2211240" cy="117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95" y="3284984"/>
            <a:ext cx="2097269" cy="56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04" y="3113060"/>
            <a:ext cx="2304256" cy="76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79" y="3135327"/>
            <a:ext cx="1385735" cy="92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95" y="4206498"/>
            <a:ext cx="3179631" cy="61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113059"/>
            <a:ext cx="1656184" cy="63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032" y="4200726"/>
            <a:ext cx="942448" cy="113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72" y="4243042"/>
            <a:ext cx="2624264" cy="9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5339899"/>
            <a:ext cx="1669956" cy="63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832" y="5359801"/>
            <a:ext cx="28575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758" y="4228513"/>
            <a:ext cx="773646" cy="110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13176"/>
            <a:ext cx="1089622" cy="15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9" y="6260024"/>
            <a:ext cx="3440981" cy="6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758" y="5537230"/>
            <a:ext cx="2239666" cy="70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71" y="6273556"/>
            <a:ext cx="3877921" cy="5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672" y="6246252"/>
            <a:ext cx="1169665" cy="58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8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6C6CA-D1AA-4163-8EAB-F3CE23E5403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5430" y="116632"/>
            <a:ext cx="799288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0" algn="ctr">
              <a:spcBef>
                <a:spcPct val="20000"/>
              </a:spcBef>
            </a:pPr>
            <a:r>
              <a:rPr lang="ru-RU" sz="3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Поставщики образовательных электронных ресурсов</a:t>
            </a:r>
            <a:endParaRPr lang="en-US" sz="3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426850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48880"/>
            <a:ext cx="3673394" cy="244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26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68344" cy="836712"/>
          </a:xfrm>
        </p:spPr>
        <p:txBody>
          <a:bodyPr/>
          <a:lstStyle/>
          <a:p>
            <a:pPr algn="ctr"/>
            <a:r>
              <a:rPr lang="ru-RU" sz="3800" dirty="0" smtClean="0">
                <a:solidFill>
                  <a:srgbClr val="C00000"/>
                </a:solidFill>
              </a:rPr>
              <a:t>Классификация ЭР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1556792"/>
            <a:ext cx="8784976" cy="4032448"/>
          </a:xfrm>
        </p:spPr>
        <p:txBody>
          <a:bodyPr/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smtClean="0"/>
              <a:t>Политематические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smtClean="0"/>
              <a:t>Естественно-научные и технические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smtClean="0"/>
              <a:t>Социально-гуманитарные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err="1" smtClean="0"/>
              <a:t>Наукометрические</a:t>
            </a:r>
            <a:r>
              <a:rPr lang="ru-RU" sz="3600" dirty="0" smtClean="0"/>
              <a:t> инструменты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600" dirty="0" smtClean="0"/>
              <a:t>Вспомогательные</a:t>
            </a:r>
          </a:p>
          <a:p>
            <a:pPr marL="0" lv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6A37-D9A4-49A3-BECC-8ACC4768CFA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11925</TotalTime>
  <Words>662</Words>
  <Application>Microsoft Office PowerPoint</Application>
  <PresentationFormat>Экран (4:3)</PresentationFormat>
  <Paragraphs>189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ЭР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библиотеки получают от EBSCO</vt:lpstr>
      <vt:lpstr>ЭР EBSCO в подписке УрФУ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Подписка УрФУ-EBSCO 2015</vt:lpstr>
      <vt:lpstr>Платформа EBSCOHost: Поиск по предметной рубрике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Качественные критерии систем Discovery:</vt:lpstr>
      <vt:lpstr>Статистика использования EDS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Elena</cp:lastModifiedBy>
  <cp:revision>623</cp:revision>
  <cp:lastPrinted>2014-07-14T05:17:27Z</cp:lastPrinted>
  <dcterms:created xsi:type="dcterms:W3CDTF">2011-09-19T03:23:37Z</dcterms:created>
  <dcterms:modified xsi:type="dcterms:W3CDTF">2015-06-09T17:40:44Z</dcterms:modified>
</cp:coreProperties>
</file>