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Robo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oboto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b5c4338977_13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b5c4338977_13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cfd00d3cfc_1_7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cfd00d3cfc_1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cfd00d3cfc_1_7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cfd00d3cfc_1_7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cfd00d3cfc_1_6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cfd00d3cfc_1_6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cfd00d3cfc_1_1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cfd00d3cfc_1_1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cfd00d3cfc_1_20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6" name="Google Shape;276;gcfd00d3cfc_1_20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cfd00d3cfc_1_2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8" name="Google Shape;288;gcfd00d3cfc_1_2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cfd00d3cfc_1_2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cfd00d3cfc_1_2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cfd00d3cfc_1_3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cfd00d3cfc_1_3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cfd00d3cfc_1_50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cfd00d3cfc_1_50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cfd00d3cfc_1_40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cfd00d3cfc_1_40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b5c4338977_13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b5c4338977_13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cfd00d3cfc_1_19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cfd00d3cfc_1_19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cfd00d3cfc_1_25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cfd00d3cfc_1_25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cfd00d3cfc_1_7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cfd00d3cfc_1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cfd00d3cfc_1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cfd00d3cfc_1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fd00d3cfc_1_36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fd00d3cfc_1_3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cfd00d3cfc_2_5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cfd00d3cfc_2_5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cfd00d3cfc_2_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cfd00d3cfc_2_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cfd00d3cfc_1_29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gcfd00d3cfc_1_29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cfd00d3cfc_1_7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cfd00d3cfc_1_7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 b="0" l="7863" r="7216" t="0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651D32"/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 txBox="1"/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60" name="Google Shape;6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6"/>
          <p:cNvPicPr preferRelativeResize="0"/>
          <p:nvPr/>
        </p:nvPicPr>
        <p:blipFill rotWithShape="1">
          <a:blip r:embed="rId2">
            <a:alphaModFix/>
          </a:blip>
          <a:srcRect b="17006" l="5746" r="7837" t="10160"/>
          <a:stretch/>
        </p:blipFill>
        <p:spPr>
          <a:xfrm>
            <a:off x="3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6"/>
          <p:cNvSpPr/>
          <p:nvPr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651D32">
              <a:alpha val="94117"/>
            </a:srgbClr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6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71" name="Google Shape;71;p16"/>
          <p:cNvPicPr preferRelativeResize="0"/>
          <p:nvPr/>
        </p:nvPicPr>
        <p:blipFill rotWithShape="1">
          <a:blip r:embed="rId3">
            <a:alphaModFix/>
          </a:blip>
          <a:srcRect b="-300" l="-1110" r="1110" t="300"/>
          <a:stretch/>
        </p:blipFill>
        <p:spPr>
          <a:xfrm>
            <a:off x="1945225" y="-602350"/>
            <a:ext cx="4864100" cy="48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17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651D32"/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7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80" name="Google Shape;80;p17"/>
          <p:cNvPicPr preferRelativeResize="0"/>
          <p:nvPr/>
        </p:nvPicPr>
        <p:blipFill rotWithShape="1">
          <a:blip r:embed="rId3">
            <a:alphaModFix/>
          </a:blip>
          <a:srcRect b="0" l="7863" r="7216" t="0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86" name="Google Shape;86;p18"/>
          <p:cNvPicPr preferRelativeResize="0"/>
          <p:nvPr/>
        </p:nvPicPr>
        <p:blipFill rotWithShape="1">
          <a:blip r:embed="rId2">
            <a:alphaModFix/>
          </a:blip>
          <a:srcRect b="0" l="7863" r="7216" t="0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651D32"/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91" name="Google Shape;9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9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_2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810900" y="772300"/>
            <a:ext cx="7537500" cy="40623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>
                <a:solidFill>
                  <a:srgbClr val="FFFFFF"/>
                </a:solidFill>
              </a:defRPr>
            </a:lvl1pPr>
            <a:lvl2pPr indent="-355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2pPr>
            <a:lvl3pPr indent="-355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3pPr>
            <a:lvl4pPr indent="-355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4pPr>
            <a:lvl5pPr indent="-355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5pPr>
            <a:lvl6pPr indent="-355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6pPr>
            <a:lvl7pPr indent="-355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7pPr>
            <a:lvl8pPr indent="-355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8pPr>
            <a:lvl9pPr indent="-355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AUTOLAYOUT_3"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"/>
          <p:cNvSpPr txBox="1"/>
          <p:nvPr>
            <p:ph type="title"/>
          </p:nvPr>
        </p:nvSpPr>
        <p:spPr>
          <a:xfrm rot="-5400000">
            <a:off x="-620225" y="1797500"/>
            <a:ext cx="4064100" cy="150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b="1"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2601000" y="518875"/>
            <a:ext cx="28383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5675850" y="518875"/>
            <a:ext cx="28383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AUTOLAYOUT_4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"/>
          <p:cNvSpPr/>
          <p:nvPr/>
        </p:nvSpPr>
        <p:spPr>
          <a:xfrm>
            <a:off x="0" y="981549"/>
            <a:ext cx="9144000" cy="70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22"/>
          <p:cNvPicPr preferRelativeResize="0"/>
          <p:nvPr/>
        </p:nvPicPr>
        <p:blipFill rotWithShape="1">
          <a:blip r:embed="rId2">
            <a:alphaModFix/>
          </a:blip>
          <a:srcRect b="38309" l="0" r="0" t="38312"/>
          <a:stretch/>
        </p:blipFill>
        <p:spPr>
          <a:xfrm>
            <a:off x="0" y="0"/>
            <a:ext cx="9144006" cy="98155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2"/>
          <p:cNvSpPr txBox="1"/>
          <p:nvPr>
            <p:ph type="ctrTitle"/>
          </p:nvPr>
        </p:nvSpPr>
        <p:spPr>
          <a:xfrm>
            <a:off x="2938225" y="1478825"/>
            <a:ext cx="53799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400"/>
              <a:buNone/>
              <a:defRPr b="1" sz="24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5655506" y="2602450"/>
            <a:ext cx="2662500" cy="17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Char char="●"/>
              <a:defRPr sz="1600">
                <a:solidFill>
                  <a:srgbClr val="21212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●"/>
              <a:defRPr sz="1400">
                <a:solidFill>
                  <a:srgbClr val="21212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●"/>
              <a:defRPr sz="1400">
                <a:solidFill>
                  <a:srgbClr val="21212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2" type="body"/>
          </p:nvPr>
        </p:nvSpPr>
        <p:spPr>
          <a:xfrm>
            <a:off x="2938225" y="2602450"/>
            <a:ext cx="2662500" cy="17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Char char="●"/>
              <a:defRPr sz="1600">
                <a:solidFill>
                  <a:srgbClr val="21212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●"/>
              <a:defRPr sz="1400">
                <a:solidFill>
                  <a:srgbClr val="21212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●"/>
              <a:defRPr sz="1400">
                <a:solidFill>
                  <a:srgbClr val="21212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400"/>
              <a:buChar char="○"/>
              <a:defRPr sz="1400">
                <a:solidFill>
                  <a:srgbClr val="21212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12121"/>
              </a:buClr>
              <a:buSzPts val="1400"/>
              <a:buChar char="■"/>
              <a:defRPr sz="14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21212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AUTOLAYOUT_5"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"/>
          <p:cNvSpPr/>
          <p:nvPr/>
        </p:nvSpPr>
        <p:spPr>
          <a:xfrm rot="5400000">
            <a:off x="-47550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3"/>
          <p:cNvSpPr/>
          <p:nvPr/>
        </p:nvSpPr>
        <p:spPr>
          <a:xfrm rot="5400000">
            <a:off x="-47550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3"/>
          <p:cNvSpPr/>
          <p:nvPr/>
        </p:nvSpPr>
        <p:spPr>
          <a:xfrm rot="-5400000">
            <a:off x="-47416" y="47628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3"/>
          <p:cNvSpPr/>
          <p:nvPr/>
        </p:nvSpPr>
        <p:spPr>
          <a:xfrm rot="5400000">
            <a:off x="1476378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3"/>
          <p:cNvSpPr/>
          <p:nvPr/>
        </p:nvSpPr>
        <p:spPr>
          <a:xfrm rot="-5400000">
            <a:off x="1690750" y="4548000"/>
            <a:ext cx="428700" cy="762000"/>
          </a:xfrm>
          <a:prstGeom prst="rtTriangl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3"/>
          <p:cNvSpPr/>
          <p:nvPr/>
        </p:nvSpPr>
        <p:spPr>
          <a:xfrm rot="-5400000">
            <a:off x="1476512" y="47628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3"/>
          <p:cNvSpPr/>
          <p:nvPr/>
        </p:nvSpPr>
        <p:spPr>
          <a:xfrm flipH="1" rot="-5400000">
            <a:off x="714548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3"/>
          <p:cNvSpPr/>
          <p:nvPr/>
        </p:nvSpPr>
        <p:spPr>
          <a:xfrm rot="5400000">
            <a:off x="-47550" y="90479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3"/>
          <p:cNvSpPr/>
          <p:nvPr/>
        </p:nvSpPr>
        <p:spPr>
          <a:xfrm rot="-5400000">
            <a:off x="1476512" y="133352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3"/>
          <p:cNvSpPr/>
          <p:nvPr/>
        </p:nvSpPr>
        <p:spPr>
          <a:xfrm flipH="1" rot="-5400000">
            <a:off x="714548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3"/>
          <p:cNvSpPr/>
          <p:nvPr/>
        </p:nvSpPr>
        <p:spPr>
          <a:xfrm flipH="1" rot="-5400000">
            <a:off x="714548" y="90479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3"/>
          <p:cNvSpPr/>
          <p:nvPr/>
        </p:nvSpPr>
        <p:spPr>
          <a:xfrm rot="-5400000">
            <a:off x="166784" y="4548000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/>
          <p:nvPr/>
        </p:nvSpPr>
        <p:spPr>
          <a:xfrm flipH="1" rot="-5400000">
            <a:off x="166707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3"/>
          <p:cNvSpPr/>
          <p:nvPr/>
        </p:nvSpPr>
        <p:spPr>
          <a:xfrm flipH="1" rot="-5400000">
            <a:off x="1690635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3"/>
          <p:cNvSpPr/>
          <p:nvPr/>
        </p:nvSpPr>
        <p:spPr>
          <a:xfrm flipH="1" rot="5400000">
            <a:off x="714337" y="47628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3"/>
          <p:cNvSpPr/>
          <p:nvPr/>
        </p:nvSpPr>
        <p:spPr>
          <a:xfrm flipH="1" rot="5400000">
            <a:off x="714337" y="133352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3"/>
          <p:cNvSpPr/>
          <p:nvPr/>
        </p:nvSpPr>
        <p:spPr>
          <a:xfrm rot="-5400000">
            <a:off x="-47416" y="133352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3"/>
          <p:cNvSpPr/>
          <p:nvPr/>
        </p:nvSpPr>
        <p:spPr>
          <a:xfrm rot="5400000">
            <a:off x="1476378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3"/>
          <p:cNvSpPr/>
          <p:nvPr/>
        </p:nvSpPr>
        <p:spPr>
          <a:xfrm rot="5400000">
            <a:off x="1476378" y="90479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3"/>
          <p:cNvSpPr/>
          <p:nvPr/>
        </p:nvSpPr>
        <p:spPr>
          <a:xfrm flipH="1" rot="5400000">
            <a:off x="928614" y="4548000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3"/>
          <p:cNvSpPr/>
          <p:nvPr/>
        </p:nvSpPr>
        <p:spPr>
          <a:xfrm rot="5400000">
            <a:off x="928614" y="-166445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3"/>
          <p:cNvSpPr/>
          <p:nvPr/>
        </p:nvSpPr>
        <p:spPr>
          <a:xfrm rot="5400000">
            <a:off x="-47550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3"/>
          <p:cNvSpPr/>
          <p:nvPr/>
        </p:nvSpPr>
        <p:spPr>
          <a:xfrm rot="-5400000">
            <a:off x="-47416" y="219070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3"/>
          <p:cNvSpPr/>
          <p:nvPr/>
        </p:nvSpPr>
        <p:spPr>
          <a:xfrm rot="5400000">
            <a:off x="1476378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3"/>
          <p:cNvSpPr/>
          <p:nvPr/>
        </p:nvSpPr>
        <p:spPr>
          <a:xfrm rot="-5400000">
            <a:off x="1476512" y="219070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3"/>
          <p:cNvSpPr/>
          <p:nvPr/>
        </p:nvSpPr>
        <p:spPr>
          <a:xfrm flipH="1" rot="-5400000">
            <a:off x="714548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3"/>
          <p:cNvSpPr/>
          <p:nvPr/>
        </p:nvSpPr>
        <p:spPr>
          <a:xfrm rot="5400000">
            <a:off x="-47550" y="261922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/>
          <p:nvPr/>
        </p:nvSpPr>
        <p:spPr>
          <a:xfrm rot="-5400000">
            <a:off x="1476512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3"/>
          <p:cNvSpPr/>
          <p:nvPr/>
        </p:nvSpPr>
        <p:spPr>
          <a:xfrm flipH="1" rot="-5400000">
            <a:off x="714548" y="261922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/>
          <p:cNvSpPr/>
          <p:nvPr/>
        </p:nvSpPr>
        <p:spPr>
          <a:xfrm flipH="1" rot="5400000">
            <a:off x="714337" y="219070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3"/>
          <p:cNvSpPr/>
          <p:nvPr/>
        </p:nvSpPr>
        <p:spPr>
          <a:xfrm flipH="1" rot="5400000">
            <a:off x="714337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3"/>
          <p:cNvSpPr/>
          <p:nvPr/>
        </p:nvSpPr>
        <p:spPr>
          <a:xfrm rot="-5400000">
            <a:off x="-47416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3"/>
          <p:cNvSpPr/>
          <p:nvPr/>
        </p:nvSpPr>
        <p:spPr>
          <a:xfrm rot="5400000">
            <a:off x="1476378" y="261922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"/>
          <p:cNvSpPr/>
          <p:nvPr/>
        </p:nvSpPr>
        <p:spPr>
          <a:xfrm rot="-5400000">
            <a:off x="-47416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3"/>
          <p:cNvSpPr/>
          <p:nvPr/>
        </p:nvSpPr>
        <p:spPr>
          <a:xfrm rot="-5400000">
            <a:off x="1476512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3"/>
          <p:cNvSpPr/>
          <p:nvPr/>
        </p:nvSpPr>
        <p:spPr>
          <a:xfrm rot="5400000">
            <a:off x="-47550" y="433384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3"/>
          <p:cNvSpPr/>
          <p:nvPr/>
        </p:nvSpPr>
        <p:spPr>
          <a:xfrm flipH="1" rot="-5400000">
            <a:off x="714548" y="433384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3"/>
          <p:cNvSpPr/>
          <p:nvPr/>
        </p:nvSpPr>
        <p:spPr>
          <a:xfrm flipH="1" rot="5400000">
            <a:off x="714337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3"/>
          <p:cNvSpPr/>
          <p:nvPr/>
        </p:nvSpPr>
        <p:spPr>
          <a:xfrm rot="5400000">
            <a:off x="1476416" y="4333549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3"/>
          <p:cNvSpPr txBox="1"/>
          <p:nvPr>
            <p:ph type="title"/>
          </p:nvPr>
        </p:nvSpPr>
        <p:spPr>
          <a:xfrm>
            <a:off x="2894475" y="450971"/>
            <a:ext cx="5740800" cy="144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2894475" y="1938950"/>
            <a:ext cx="2762700" cy="26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600"/>
              <a:buChar char="●"/>
              <a:defRPr sz="1600">
                <a:solidFill>
                  <a:srgbClr val="616161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9pPr>
          </a:lstStyle>
          <a:p/>
        </p:txBody>
      </p:sp>
      <p:sp>
        <p:nvSpPr>
          <p:cNvPr id="155" name="Google Shape;155;p23"/>
          <p:cNvSpPr txBox="1"/>
          <p:nvPr>
            <p:ph idx="2" type="body"/>
          </p:nvPr>
        </p:nvSpPr>
        <p:spPr>
          <a:xfrm>
            <a:off x="5872575" y="1938950"/>
            <a:ext cx="2762700" cy="26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600"/>
              <a:buChar char="●"/>
              <a:defRPr sz="1600">
                <a:solidFill>
                  <a:srgbClr val="616161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9pPr>
          </a:lstStyle>
          <a:p/>
        </p:txBody>
      </p:sp>
      <p:sp>
        <p:nvSpPr>
          <p:cNvPr id="156" name="Google Shape;15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AUTOLAYOUT_8"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9" name="Google Shape;159;p24"/>
          <p:cNvGrpSpPr/>
          <p:nvPr/>
        </p:nvGrpSpPr>
        <p:grpSpPr>
          <a:xfrm>
            <a:off x="386075" y="403061"/>
            <a:ext cx="1354500" cy="137700"/>
            <a:chOff x="386075" y="419725"/>
            <a:chExt cx="1354500" cy="137700"/>
          </a:xfrm>
        </p:grpSpPr>
        <p:sp>
          <p:nvSpPr>
            <p:cNvPr id="160" name="Google Shape;160;p24"/>
            <p:cNvSpPr/>
            <p:nvPr/>
          </p:nvSpPr>
          <p:spPr>
            <a:xfrm>
              <a:off x="386075" y="419725"/>
              <a:ext cx="1354500" cy="137700"/>
            </a:xfrm>
            <a:prstGeom prst="rect">
              <a:avLst/>
            </a:prstGeom>
            <a:noFill/>
            <a:ln cap="flat" cmpd="sng" w="9525">
              <a:solidFill>
                <a:srgbClr val="92C1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4"/>
            <p:cNvSpPr/>
            <p:nvPr/>
          </p:nvSpPr>
          <p:spPr>
            <a:xfrm>
              <a:off x="386075" y="419725"/>
              <a:ext cx="142800" cy="137700"/>
            </a:xfrm>
            <a:prstGeom prst="rect">
              <a:avLst/>
            </a:prstGeom>
            <a:noFill/>
            <a:ln cap="flat" cmpd="sng" w="9525">
              <a:solidFill>
                <a:srgbClr val="92C1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4"/>
            <p:cNvSpPr/>
            <p:nvPr/>
          </p:nvSpPr>
          <p:spPr>
            <a:xfrm>
              <a:off x="687205" y="419725"/>
              <a:ext cx="142800" cy="137700"/>
            </a:xfrm>
            <a:prstGeom prst="rect">
              <a:avLst/>
            </a:prstGeom>
            <a:noFill/>
            <a:ln cap="flat" cmpd="sng" w="9525">
              <a:solidFill>
                <a:srgbClr val="92C1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3" name="Google Shape;163;p24"/>
          <p:cNvSpPr txBox="1"/>
          <p:nvPr>
            <p:ph type="title"/>
          </p:nvPr>
        </p:nvSpPr>
        <p:spPr>
          <a:xfrm>
            <a:off x="311700" y="633225"/>
            <a:ext cx="31275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4" name="Google Shape;164;p24"/>
          <p:cNvSpPr txBox="1"/>
          <p:nvPr>
            <p:ph idx="1" type="body"/>
          </p:nvPr>
        </p:nvSpPr>
        <p:spPr>
          <a:xfrm>
            <a:off x="311700" y="1432425"/>
            <a:ext cx="3127500" cy="3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8FDFE"/>
              </a:buClr>
              <a:buSzPts val="1200"/>
              <a:buChar char="●"/>
              <a:defRPr sz="1200">
                <a:solidFill>
                  <a:srgbClr val="E8FDFE"/>
                </a:solidFill>
              </a:defRPr>
            </a:lvl1pPr>
            <a:lvl2pPr indent="-2921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○"/>
              <a:defRPr sz="1000">
                <a:solidFill>
                  <a:srgbClr val="E8FDFE"/>
                </a:solidFill>
              </a:defRPr>
            </a:lvl2pPr>
            <a:lvl3pPr indent="-2921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■"/>
              <a:defRPr sz="1000">
                <a:solidFill>
                  <a:srgbClr val="E8FDFE"/>
                </a:solidFill>
              </a:defRPr>
            </a:lvl3pPr>
            <a:lvl4pPr indent="-2921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●"/>
              <a:defRPr sz="1000">
                <a:solidFill>
                  <a:srgbClr val="E8FDFE"/>
                </a:solidFill>
              </a:defRPr>
            </a:lvl4pPr>
            <a:lvl5pPr indent="-2921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○"/>
              <a:defRPr sz="1000">
                <a:solidFill>
                  <a:srgbClr val="E8FDFE"/>
                </a:solidFill>
              </a:defRPr>
            </a:lvl5pPr>
            <a:lvl6pPr indent="-2921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■"/>
              <a:defRPr sz="1000">
                <a:solidFill>
                  <a:srgbClr val="E8FDFE"/>
                </a:solidFill>
              </a:defRPr>
            </a:lvl6pPr>
            <a:lvl7pPr indent="-2921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●"/>
              <a:defRPr sz="1000">
                <a:solidFill>
                  <a:srgbClr val="E8FDFE"/>
                </a:solidFill>
              </a:defRPr>
            </a:lvl7pPr>
            <a:lvl8pPr indent="-2921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E8FDFE"/>
              </a:buClr>
              <a:buSzPts val="1000"/>
              <a:buChar char="○"/>
              <a:defRPr sz="1000">
                <a:solidFill>
                  <a:srgbClr val="E8FDFE"/>
                </a:solidFill>
              </a:defRPr>
            </a:lvl8pPr>
            <a:lvl9pPr indent="-2921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E8FDFE"/>
              </a:buClr>
              <a:buSzPts val="1000"/>
              <a:buChar char="■"/>
              <a:defRPr sz="1000">
                <a:solidFill>
                  <a:srgbClr val="E8FDFE"/>
                </a:solidFill>
              </a:defRPr>
            </a:lvl9pPr>
          </a:lstStyle>
          <a:p/>
        </p:txBody>
      </p:sp>
      <p:sp>
        <p:nvSpPr>
          <p:cNvPr id="165" name="Google Shape;16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14.png"/><Relationship Id="rId5" Type="http://schemas.openxmlformats.org/officeDocument/2006/relationships/image" Target="../media/image12.jpg"/><Relationship Id="rId6" Type="http://schemas.openxmlformats.org/officeDocument/2006/relationships/image" Target="../media/image26.png"/><Relationship Id="rId7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Relationship Id="rId4" Type="http://schemas.openxmlformats.org/officeDocument/2006/relationships/image" Target="../media/image28.png"/><Relationship Id="rId5" Type="http://schemas.openxmlformats.org/officeDocument/2006/relationships/image" Target="../media/image27.png"/><Relationship Id="rId6" Type="http://schemas.openxmlformats.org/officeDocument/2006/relationships/image" Target="../media/image3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1.png"/><Relationship Id="rId4" Type="http://schemas.openxmlformats.org/officeDocument/2006/relationships/image" Target="../media/image40.png"/><Relationship Id="rId5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Relationship Id="rId4" Type="http://schemas.openxmlformats.org/officeDocument/2006/relationships/image" Target="../media/image3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11.png"/><Relationship Id="rId7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11.png"/><Relationship Id="rId7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37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youtube.com/channel/UCHTK-2W11Vh1V4uwofOfR4w" TargetMode="External"/><Relationship Id="rId10" Type="http://schemas.openxmlformats.org/officeDocument/2006/relationships/hyperlink" Target="http://ezproxy.nu.edu.kz/login?url=https://collections.iec.ch/std/catalog.nsf/collection.xsp?open&amp;col=IEC%2060076&amp;utm_source=newsletter&amp;utm_medium=email&amp;utm_campaign=new_database_subscriptions&amp;utm_term=2017-07-05" TargetMode="External"/><Relationship Id="rId13" Type="http://schemas.openxmlformats.org/officeDocument/2006/relationships/hyperlink" Target="http://ezproxy.nu.edu.kz/login?url=https://www.jstor.org/" TargetMode="External"/><Relationship Id="rId12" Type="http://schemas.openxmlformats.org/officeDocument/2006/relationships/hyperlink" Target="http://ezproxy.nu.edu.kz/login?url=https://www.jstor.org/" TargetMode="External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8.png"/><Relationship Id="rId4" Type="http://schemas.openxmlformats.org/officeDocument/2006/relationships/hyperlink" Target="http://ezproxy.nu.edu.kz/login?url=https://literati.credoreference.com/" TargetMode="External"/><Relationship Id="rId9" Type="http://schemas.openxmlformats.org/officeDocument/2006/relationships/hyperlink" Target="http://ezproxy.nu.edu.kz/login?url=https://subscriptions.techstreet.com/catalogs/20/list?on_subscription=" TargetMode="External"/><Relationship Id="rId15" Type="http://schemas.openxmlformats.org/officeDocument/2006/relationships/hyperlink" Target="http://ezproxy.nu.edu.kz/login?url=https://www.aclandanatomy.com" TargetMode="External"/><Relationship Id="rId14" Type="http://schemas.openxmlformats.org/officeDocument/2006/relationships/hyperlink" Target="http://ezproxy.nu.edu.kz/login?url=https://www.stalindigitalarchive.com" TargetMode="External"/><Relationship Id="rId17" Type="http://schemas.openxmlformats.org/officeDocument/2006/relationships/hyperlink" Target="http://ezproxy.nu.edu.kz/login?url=https://www.citiprogram.org/index.cfm?pageID=154&amp;icat=0&amp;clear=1" TargetMode="External"/><Relationship Id="rId16" Type="http://schemas.openxmlformats.org/officeDocument/2006/relationships/hyperlink" Target="http://ezproxy.nu.edu.kz/login?url=https://batesvisualguide.com/" TargetMode="External"/><Relationship Id="rId5" Type="http://schemas.openxmlformats.org/officeDocument/2006/relationships/hyperlink" Target="https://www.bibsonomy.org/" TargetMode="External"/><Relationship Id="rId19" Type="http://schemas.openxmlformats.org/officeDocument/2006/relationships/hyperlink" Target="https://www.tripdatabase.com/" TargetMode="External"/><Relationship Id="rId6" Type="http://schemas.openxmlformats.org/officeDocument/2006/relationships/hyperlink" Target="https://nu-kz.libcal.com/booking/terminals" TargetMode="External"/><Relationship Id="rId18" Type="http://schemas.openxmlformats.org/officeDocument/2006/relationships/hyperlink" Target="https://www.bloomberg.com/professional/product/bloomberg-market-concepts/" TargetMode="External"/><Relationship Id="rId7" Type="http://schemas.openxmlformats.org/officeDocument/2006/relationships/hyperlink" Target="https://www.statista.com/login/corporate/aseidullayeva@nu.edu.kz/3007d8e7b2adaa1408cf5e5b172069aee719ed1bf8befb7baccd77feeb1bfa25f87fd618beb3a4ecfda385e70bc3a0bb5f7960bc4601653d79d85d7a1ecc50d7" TargetMode="External"/><Relationship Id="rId8" Type="http://schemas.openxmlformats.org/officeDocument/2006/relationships/hyperlink" Target="http://ezproxy.nu.edu.kz/login?url=https://wrds-web.wharton.upenn.edu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/>
          <p:nvPr>
            <p:ph type="title"/>
          </p:nvPr>
        </p:nvSpPr>
        <p:spPr>
          <a:xfrm>
            <a:off x="311706" y="3422945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Verdana"/>
                <a:ea typeface="Verdana"/>
                <a:cs typeface="Verdana"/>
                <a:sym typeface="Verdana"/>
              </a:rPr>
              <a:t>Лицензионные Электронные ресурсы в библиотеке Назарбаев Университета: от подписки до использования</a:t>
            </a:r>
            <a:endParaRPr/>
          </a:p>
        </p:txBody>
      </p:sp>
      <p:sp>
        <p:nvSpPr>
          <p:cNvPr id="171" name="Google Shape;171;p25"/>
          <p:cNvSpPr txBox="1"/>
          <p:nvPr/>
        </p:nvSpPr>
        <p:spPr>
          <a:xfrm>
            <a:off x="512600" y="4264750"/>
            <a:ext cx="500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D5A6BD"/>
                </a:solidFill>
              </a:rPr>
              <a:t>Билалова Балауса Бауыржановна</a:t>
            </a:r>
            <a:endParaRPr sz="900">
              <a:solidFill>
                <a:srgbClr val="D5A6B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D5A6BD"/>
                </a:solidFill>
              </a:rPr>
              <a:t>Менеджер Офиса Управления Электронными Ресурсами</a:t>
            </a:r>
            <a:endParaRPr sz="900">
              <a:solidFill>
                <a:srgbClr val="D5A6B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4"/>
          <p:cNvSpPr txBox="1"/>
          <p:nvPr>
            <p:ph type="ctrTitle"/>
          </p:nvPr>
        </p:nvSpPr>
        <p:spPr>
          <a:xfrm>
            <a:off x="2938225" y="1478825"/>
            <a:ext cx="5379900" cy="10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Школа Медицины - 35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52" name="Google Shape;252;p34"/>
          <p:cNvSpPr txBox="1"/>
          <p:nvPr>
            <p:ph idx="2" type="body"/>
          </p:nvPr>
        </p:nvSpPr>
        <p:spPr>
          <a:xfrm>
            <a:off x="2938225" y="2602450"/>
            <a:ext cx="58146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Acland Anatomy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Bates' Visual Guide to Physical Examination 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BMJ Best Practice, BMJ Online Journals</a:t>
            </a:r>
            <a:endParaRPr sz="2300">
              <a:solidFill>
                <a:schemeClr val="lt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CINAHL Database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Cogprints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DynaMed Plus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JAMA Evidence</a:t>
            </a:r>
            <a:endParaRPr sz="2100">
              <a:solidFill>
                <a:schemeClr val="lt1"/>
              </a:solidFill>
            </a:endParaRPr>
          </a:p>
        </p:txBody>
      </p:sp>
      <p:pic>
        <p:nvPicPr>
          <p:cNvPr id="253" name="Google Shape;25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78825"/>
            <a:ext cx="3048701" cy="2849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5"/>
          <p:cNvSpPr txBox="1"/>
          <p:nvPr>
            <p:ph type="ctrTitle"/>
          </p:nvPr>
        </p:nvSpPr>
        <p:spPr>
          <a:xfrm>
            <a:off x="2938225" y="1478825"/>
            <a:ext cx="5379900" cy="10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Высшая школа Бизнеса - 18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59" name="Google Shape;259;p35"/>
          <p:cNvSpPr txBox="1"/>
          <p:nvPr>
            <p:ph idx="2" type="body"/>
          </p:nvPr>
        </p:nvSpPr>
        <p:spPr>
          <a:xfrm>
            <a:off x="2938225" y="2602450"/>
            <a:ext cx="58146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Bloomberg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Compustat and CRSP through WRDS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Financial Times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Business Source Complete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Passport Euromonitor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id="260" name="Google Shape;26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78825"/>
            <a:ext cx="2938224" cy="3011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6"/>
          <p:cNvSpPr txBox="1"/>
          <p:nvPr>
            <p:ph type="ctrTitle"/>
          </p:nvPr>
        </p:nvSpPr>
        <p:spPr>
          <a:xfrm>
            <a:off x="2938225" y="1478825"/>
            <a:ext cx="5379900" cy="10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Школа инженерии и цифровых наук - 17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66" name="Google Shape;266;p36"/>
          <p:cNvSpPr txBox="1"/>
          <p:nvPr>
            <p:ph idx="2" type="body"/>
          </p:nvPr>
        </p:nvSpPr>
        <p:spPr>
          <a:xfrm>
            <a:off x="2938225" y="2602450"/>
            <a:ext cx="61455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American Chemical Society (ACS)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International Journal of Reliability and Safety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Kaye &amp; Laby's Tables of Physical and Chemical Constants (16th ed.)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OnePetro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Optics Infobase</a:t>
            </a:r>
            <a:endParaRPr sz="2000">
              <a:solidFill>
                <a:schemeClr val="lt1"/>
              </a:solidFill>
            </a:endParaRPr>
          </a:p>
        </p:txBody>
      </p:sp>
      <p:pic>
        <p:nvPicPr>
          <p:cNvPr id="267" name="Google Shape;26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78825"/>
            <a:ext cx="2938225" cy="2697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/>
          <p:nvPr>
            <p:ph type="ctrTitle"/>
          </p:nvPr>
        </p:nvSpPr>
        <p:spPr>
          <a:xfrm>
            <a:off x="2938225" y="1478825"/>
            <a:ext cx="5379900" cy="10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651D32"/>
                </a:solidFill>
              </a:rPr>
              <a:t>Мультидисциплинарные базы данных - 56</a:t>
            </a:r>
            <a:endParaRPr>
              <a:solidFill>
                <a:srgbClr val="651D32"/>
              </a:solidFill>
            </a:endParaRPr>
          </a:p>
        </p:txBody>
      </p:sp>
      <p:sp>
        <p:nvSpPr>
          <p:cNvPr id="273" name="Google Shape;273;p37"/>
          <p:cNvSpPr txBox="1"/>
          <p:nvPr>
            <p:ph idx="1" type="body"/>
          </p:nvPr>
        </p:nvSpPr>
        <p:spPr>
          <a:xfrm>
            <a:off x="2938218" y="2602450"/>
            <a:ext cx="56742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IEEE Xplore Digital Library</a:t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JSTOR Archives Collection</a:t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Oxford Handbooks Online / Oxford Journals / Oxford Scholarship Online</a:t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SAGE Journals / SAGE Research Methods</a:t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Proquest Ebook Central - Academic Complete</a:t>
            </a:r>
            <a:endParaRPr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190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Char char="●"/>
            </a:pP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Springer eBook</a:t>
            </a: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Книги постоянного пользования и коды доступа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79" name="Google Shape;2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59650"/>
            <a:ext cx="2866650" cy="9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9700" y="2571745"/>
            <a:ext cx="2751751" cy="649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8"/>
          <p:cNvPicPr preferRelativeResize="0"/>
          <p:nvPr/>
        </p:nvPicPr>
        <p:blipFill rotWithShape="1">
          <a:blip r:embed="rId5">
            <a:alphaModFix/>
          </a:blip>
          <a:srcRect b="0" l="21083" r="21233" t="0"/>
          <a:stretch/>
        </p:blipFill>
        <p:spPr>
          <a:xfrm>
            <a:off x="311700" y="2493350"/>
            <a:ext cx="1298001" cy="1503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62100" y="3373372"/>
            <a:ext cx="2492085" cy="91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9999" y="4314876"/>
            <a:ext cx="3874174" cy="8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8"/>
          <p:cNvPicPr preferRelativeResize="0"/>
          <p:nvPr/>
        </p:nvPicPr>
        <p:blipFill rotWithShape="1">
          <a:blip r:embed="rId8">
            <a:alphaModFix/>
          </a:blip>
          <a:srcRect b="33442" l="15677" r="17436" t="35855"/>
          <a:stretch/>
        </p:blipFill>
        <p:spPr>
          <a:xfrm>
            <a:off x="3178350" y="1659656"/>
            <a:ext cx="1297999" cy="297894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8"/>
          <p:cNvSpPr txBox="1"/>
          <p:nvPr/>
        </p:nvSpPr>
        <p:spPr>
          <a:xfrm>
            <a:off x="4747475" y="2898563"/>
            <a:ext cx="4306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rgbClr val="980000"/>
                </a:solidFill>
              </a:rPr>
              <a:t>1983 книг - 2021 год</a:t>
            </a:r>
            <a:endParaRPr b="1" sz="33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Книги постоянного пользования и коды доступа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91" name="Google Shape;29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6350" y="1559450"/>
            <a:ext cx="2963174" cy="133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9525" y="1803806"/>
            <a:ext cx="1535901" cy="153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76350" y="2899244"/>
            <a:ext cx="2963175" cy="661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313" y="3803699"/>
            <a:ext cx="7683368" cy="133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9"/>
          <p:cNvSpPr txBox="1"/>
          <p:nvPr/>
        </p:nvSpPr>
        <p:spPr>
          <a:xfrm>
            <a:off x="712775" y="1897500"/>
            <a:ext cx="37635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</a:rPr>
              <a:t>Pearson - 19 книг - 1140 кодов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</a:rPr>
              <a:t>McGraw Hill - 17 книг - 1172 кодов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</a:rPr>
              <a:t>Cengage - 24 книг - 2311 кодов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</a:rPr>
              <a:t>VitalSource - 125 книг - 3224 кодов</a:t>
            </a:r>
            <a:endParaRPr b="1" sz="18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40"/>
          <p:cNvPicPr preferRelativeResize="0"/>
          <p:nvPr/>
        </p:nvPicPr>
        <p:blipFill rotWithShape="1">
          <a:blip r:embed="rId3">
            <a:alphaModFix/>
          </a:blip>
          <a:srcRect b="11108" l="7122" r="32410" t="3901"/>
          <a:stretch/>
        </p:blipFill>
        <p:spPr>
          <a:xfrm>
            <a:off x="3611100" y="0"/>
            <a:ext cx="65054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40"/>
          <p:cNvSpPr txBox="1"/>
          <p:nvPr>
            <p:ph type="title"/>
          </p:nvPr>
        </p:nvSpPr>
        <p:spPr>
          <a:xfrm>
            <a:off x="311700" y="633225"/>
            <a:ext cx="3127500" cy="79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Коррективы Пандемии </a:t>
            </a:r>
            <a:endParaRPr sz="2700"/>
          </a:p>
        </p:txBody>
      </p:sp>
      <p:sp>
        <p:nvSpPr>
          <p:cNvPr id="302" name="Google Shape;302;p40"/>
          <p:cNvSpPr txBox="1"/>
          <p:nvPr>
            <p:ph idx="1" type="body"/>
          </p:nvPr>
        </p:nvSpPr>
        <p:spPr>
          <a:xfrm>
            <a:off x="311700" y="1432425"/>
            <a:ext cx="3127500" cy="336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De Gruyter Ebooks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Linguistic Minorities in Europe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NANO Online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Energy Online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Enzymes online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The World Biographical Information System Online (WBIS Online)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World scientific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MIT Press Direct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Harvard Business Publishing Collection</a:t>
            </a:r>
            <a:endParaRPr sz="1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1"/>
          <p:cNvSpPr txBox="1"/>
          <p:nvPr>
            <p:ph type="title"/>
          </p:nvPr>
        </p:nvSpPr>
        <p:spPr>
          <a:xfrm>
            <a:off x="311700" y="633225"/>
            <a:ext cx="3127500" cy="167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</a:rPr>
              <a:t>Статистика использования лицензионных баз данных</a:t>
            </a:r>
            <a:endParaRPr/>
          </a:p>
        </p:txBody>
      </p:sp>
      <p:pic>
        <p:nvPicPr>
          <p:cNvPr id="308" name="Google Shape;30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0425" y="827750"/>
            <a:ext cx="5803051" cy="34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1475" y="831675"/>
            <a:ext cx="5789975" cy="348015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42"/>
          <p:cNvSpPr txBox="1"/>
          <p:nvPr>
            <p:ph type="title"/>
          </p:nvPr>
        </p:nvSpPr>
        <p:spPr>
          <a:xfrm>
            <a:off x="311700" y="633225"/>
            <a:ext cx="2929200" cy="167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</a:rPr>
              <a:t>Статистика использования лицензионных баз данных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43"/>
          <p:cNvPicPr preferRelativeResize="0"/>
          <p:nvPr/>
        </p:nvPicPr>
        <p:blipFill rotWithShape="1">
          <a:blip r:embed="rId3">
            <a:alphaModFix/>
          </a:blip>
          <a:srcRect b="12590" l="24098" r="23728" t="15832"/>
          <a:stretch/>
        </p:blipFill>
        <p:spPr>
          <a:xfrm>
            <a:off x="0" y="1295200"/>
            <a:ext cx="4986830" cy="384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3"/>
          <p:cNvPicPr preferRelativeResize="0"/>
          <p:nvPr/>
        </p:nvPicPr>
        <p:blipFill rotWithShape="1">
          <a:blip r:embed="rId4">
            <a:alphaModFix/>
          </a:blip>
          <a:srcRect b="32069" l="23540" r="24286" t="14454"/>
          <a:stretch/>
        </p:blipFill>
        <p:spPr>
          <a:xfrm>
            <a:off x="4986825" y="2746834"/>
            <a:ext cx="4157174" cy="2396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43"/>
          <p:cNvPicPr preferRelativeResize="0"/>
          <p:nvPr/>
        </p:nvPicPr>
        <p:blipFill rotWithShape="1">
          <a:blip r:embed="rId5">
            <a:alphaModFix/>
          </a:blip>
          <a:srcRect b="21579" l="27698" r="26578" t="32864"/>
          <a:stretch/>
        </p:blipFill>
        <p:spPr>
          <a:xfrm>
            <a:off x="5768870" y="1122575"/>
            <a:ext cx="2898178" cy="162425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43"/>
          <p:cNvSpPr txBox="1"/>
          <p:nvPr/>
        </p:nvSpPr>
        <p:spPr>
          <a:xfrm>
            <a:off x="381000" y="370975"/>
            <a:ext cx="4281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</a:rPr>
              <a:t>Участие в вебинарах</a:t>
            </a:r>
            <a:endParaRPr b="1"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idx="4294967295" type="body"/>
          </p:nvPr>
        </p:nvSpPr>
        <p:spPr>
          <a:xfrm>
            <a:off x="390000" y="2401000"/>
            <a:ext cx="8520600" cy="21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6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7" name="Google Shape;177;p26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78" name="Google Shape;178;p26"/>
          <p:cNvPicPr preferRelativeResize="0"/>
          <p:nvPr/>
        </p:nvPicPr>
        <p:blipFill rotWithShape="1">
          <a:blip r:embed="rId3">
            <a:alphaModFix/>
          </a:blip>
          <a:srcRect b="7765" l="0" r="0" t="4392"/>
          <a:stretch/>
        </p:blipFill>
        <p:spPr>
          <a:xfrm>
            <a:off x="0" y="763675"/>
            <a:ext cx="9144000" cy="4517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4"/>
          <p:cNvSpPr txBox="1"/>
          <p:nvPr>
            <p:ph type="title"/>
          </p:nvPr>
        </p:nvSpPr>
        <p:spPr>
          <a:xfrm>
            <a:off x="2894475" y="450974"/>
            <a:ext cx="5740800" cy="90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000">
                <a:solidFill>
                  <a:schemeClr val="lt1"/>
                </a:solidFill>
              </a:rPr>
              <a:t>Блокировка аудио-визуального контента</a:t>
            </a:r>
            <a:endParaRPr sz="3800">
              <a:solidFill>
                <a:schemeClr val="lt1"/>
              </a:solidFill>
            </a:endParaRPr>
          </a:p>
        </p:txBody>
      </p:sp>
      <p:sp>
        <p:nvSpPr>
          <p:cNvPr id="328" name="Google Shape;328;p44"/>
          <p:cNvSpPr txBox="1"/>
          <p:nvPr>
            <p:ph idx="1" type="body"/>
          </p:nvPr>
        </p:nvSpPr>
        <p:spPr>
          <a:xfrm>
            <a:off x="2894475" y="1938950"/>
            <a:ext cx="2762700" cy="26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44"/>
          <p:cNvSpPr txBox="1"/>
          <p:nvPr>
            <p:ph idx="2" type="body"/>
          </p:nvPr>
        </p:nvSpPr>
        <p:spPr>
          <a:xfrm>
            <a:off x="5872575" y="1938950"/>
            <a:ext cx="2762700" cy="26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30" name="Google Shape;330;p44"/>
          <p:cNvPicPr preferRelativeResize="0"/>
          <p:nvPr/>
        </p:nvPicPr>
        <p:blipFill rotWithShape="1">
          <a:blip r:embed="rId3">
            <a:alphaModFix/>
          </a:blip>
          <a:srcRect b="19257" l="20428" r="5743" t="24663"/>
          <a:stretch/>
        </p:blipFill>
        <p:spPr>
          <a:xfrm>
            <a:off x="311700" y="1443078"/>
            <a:ext cx="8520600" cy="364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4"/>
          <p:cNvPicPr preferRelativeResize="0"/>
          <p:nvPr/>
        </p:nvPicPr>
        <p:blipFill rotWithShape="1">
          <a:blip r:embed="rId4">
            <a:alphaModFix/>
          </a:blip>
          <a:srcRect b="25082" l="17328" r="17328" t="14607"/>
          <a:stretch/>
        </p:blipFill>
        <p:spPr>
          <a:xfrm>
            <a:off x="574400" y="227425"/>
            <a:ext cx="1071800" cy="10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5"/>
          <p:cNvSpPr txBox="1"/>
          <p:nvPr>
            <p:ph type="title"/>
          </p:nvPr>
        </p:nvSpPr>
        <p:spPr>
          <a:xfrm>
            <a:off x="345567" y="1608983"/>
            <a:ext cx="3847200" cy="18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Спасибо за внимание!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b</a:t>
            </a:r>
            <a:r>
              <a:rPr lang="en" sz="1900"/>
              <a:t>alaussa.bilalova@nu.edu.kz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7"/>
          <p:cNvPicPr preferRelativeResize="0"/>
          <p:nvPr/>
        </p:nvPicPr>
        <p:blipFill rotWithShape="1">
          <a:blip r:embed="rId3">
            <a:alphaModFix amt="80000"/>
          </a:blip>
          <a:srcRect b="5074" l="0" r="0" t="4477"/>
          <a:stretch/>
        </p:blipFill>
        <p:spPr>
          <a:xfrm>
            <a:off x="0" y="230600"/>
            <a:ext cx="9144000" cy="465222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7"/>
          <p:cNvSpPr txBox="1"/>
          <p:nvPr>
            <p:ph idx="1" type="body"/>
          </p:nvPr>
        </p:nvSpPr>
        <p:spPr>
          <a:xfrm>
            <a:off x="810900" y="772300"/>
            <a:ext cx="7537500" cy="286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Подписные базы данных - </a:t>
            </a:r>
            <a:r>
              <a:rPr b="1" lang="en">
                <a:solidFill>
                  <a:srgbClr val="980000"/>
                </a:solidFill>
              </a:rPr>
              <a:t>248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Научные журналы и газеты - </a:t>
            </a:r>
            <a:r>
              <a:rPr b="1" lang="en">
                <a:solidFill>
                  <a:srgbClr val="980000"/>
                </a:solidFill>
              </a:rPr>
              <a:t>более чем 20 000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Электронные книги - </a:t>
            </a:r>
            <a:r>
              <a:rPr b="1" lang="en">
                <a:solidFill>
                  <a:srgbClr val="980000"/>
                </a:solidFill>
              </a:rPr>
              <a:t>более чем 700 000</a:t>
            </a:r>
            <a:endParaRPr b="1">
              <a:solidFill>
                <a:srgbClr val="98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Коды доступа и бизнес-кейсы, приобретенные для семестровых курсов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>
            <p:ph type="title"/>
          </p:nvPr>
        </p:nvSpPr>
        <p:spPr>
          <a:xfrm rot="-5400000">
            <a:off x="-620225" y="1797500"/>
            <a:ext cx="4064100" cy="15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/>
              <a:t>Топ 5 самых используемых ресурсов</a:t>
            </a:r>
            <a:endParaRPr sz="5600"/>
          </a:p>
        </p:txBody>
      </p:sp>
      <p:pic>
        <p:nvPicPr>
          <p:cNvPr id="190" name="Google Shape;190;p28"/>
          <p:cNvPicPr preferRelativeResize="0"/>
          <p:nvPr/>
        </p:nvPicPr>
        <p:blipFill rotWithShape="1">
          <a:blip r:embed="rId3">
            <a:alphaModFix/>
          </a:blip>
          <a:srcRect b="0" l="21083" r="21233" t="0"/>
          <a:stretch/>
        </p:blipFill>
        <p:spPr>
          <a:xfrm>
            <a:off x="2601000" y="267500"/>
            <a:ext cx="1925049" cy="22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7825" y="267488"/>
            <a:ext cx="4400550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8"/>
          <p:cNvPicPr preferRelativeResize="0"/>
          <p:nvPr/>
        </p:nvPicPr>
        <p:blipFill rotWithShape="1">
          <a:blip r:embed="rId5">
            <a:alphaModFix/>
          </a:blip>
          <a:srcRect b="33442" l="15677" r="17436" t="35855"/>
          <a:stretch/>
        </p:blipFill>
        <p:spPr>
          <a:xfrm>
            <a:off x="4697825" y="1663750"/>
            <a:ext cx="3629524" cy="8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8"/>
          <p:cNvPicPr preferRelativeResize="0"/>
          <p:nvPr/>
        </p:nvPicPr>
        <p:blipFill rotWithShape="1">
          <a:blip r:embed="rId6">
            <a:alphaModFix/>
          </a:blip>
          <a:srcRect b="30310" l="0" r="0" t="31586"/>
          <a:stretch/>
        </p:blipFill>
        <p:spPr>
          <a:xfrm>
            <a:off x="2601000" y="2687050"/>
            <a:ext cx="4215501" cy="89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1000" y="3679850"/>
            <a:ext cx="4320795" cy="14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9"/>
          <p:cNvPicPr preferRelativeResize="0"/>
          <p:nvPr/>
        </p:nvPicPr>
        <p:blipFill rotWithShape="1">
          <a:blip r:embed="rId3">
            <a:alphaModFix amt="20000"/>
          </a:blip>
          <a:srcRect b="0" l="21083" r="21233" t="0"/>
          <a:stretch/>
        </p:blipFill>
        <p:spPr>
          <a:xfrm>
            <a:off x="2601000" y="267500"/>
            <a:ext cx="1925049" cy="22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9"/>
          <p:cNvPicPr preferRelativeResize="0"/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697825" y="267488"/>
            <a:ext cx="4400550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9"/>
          <p:cNvPicPr preferRelativeResize="0"/>
          <p:nvPr/>
        </p:nvPicPr>
        <p:blipFill rotWithShape="1">
          <a:blip r:embed="rId5">
            <a:alphaModFix amt="20000"/>
          </a:blip>
          <a:srcRect b="33442" l="15677" r="17436" t="35855"/>
          <a:stretch/>
        </p:blipFill>
        <p:spPr>
          <a:xfrm>
            <a:off x="4697825" y="1663750"/>
            <a:ext cx="3629524" cy="8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 rotWithShape="1">
          <a:blip r:embed="rId6">
            <a:alphaModFix amt="20000"/>
          </a:blip>
          <a:srcRect b="30310" l="0" r="0" t="31586"/>
          <a:stretch/>
        </p:blipFill>
        <p:spPr>
          <a:xfrm>
            <a:off x="2601000" y="2687050"/>
            <a:ext cx="4215501" cy="89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9"/>
          <p:cNvPicPr preferRelativeResize="0"/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2601000" y="3679850"/>
            <a:ext cx="4320795" cy="140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9"/>
          <p:cNvSpPr txBox="1"/>
          <p:nvPr/>
        </p:nvSpPr>
        <p:spPr>
          <a:xfrm>
            <a:off x="3027950" y="912400"/>
            <a:ext cx="134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00"/>
                </a:solidFill>
              </a:rPr>
              <a:t>38062</a:t>
            </a:r>
            <a:endParaRPr b="1" sz="3200">
              <a:solidFill>
                <a:srgbClr val="FFFF00"/>
              </a:solidFill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6226400" y="518900"/>
            <a:ext cx="134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00"/>
                </a:solidFill>
              </a:rPr>
              <a:t>40162</a:t>
            </a:r>
            <a:endParaRPr b="1" sz="3200">
              <a:solidFill>
                <a:srgbClr val="FFFF00"/>
              </a:solidFill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5840888" y="1741700"/>
            <a:ext cx="134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00"/>
                </a:solidFill>
              </a:rPr>
              <a:t>14658</a:t>
            </a:r>
            <a:endParaRPr b="1" sz="3200">
              <a:solidFill>
                <a:srgbClr val="FFFF00"/>
              </a:solidFill>
            </a:endParaRPr>
          </a:p>
        </p:txBody>
      </p:sp>
      <p:sp>
        <p:nvSpPr>
          <p:cNvPr id="207" name="Google Shape;207;p29"/>
          <p:cNvSpPr txBox="1"/>
          <p:nvPr/>
        </p:nvSpPr>
        <p:spPr>
          <a:xfrm>
            <a:off x="4089700" y="2794663"/>
            <a:ext cx="134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00"/>
                </a:solidFill>
              </a:rPr>
              <a:t>8324</a:t>
            </a:r>
            <a:endParaRPr b="1" sz="3200">
              <a:solidFill>
                <a:srgbClr val="FFFF00"/>
              </a:solidFill>
            </a:endParaRPr>
          </a:p>
        </p:txBody>
      </p:sp>
      <p:sp>
        <p:nvSpPr>
          <p:cNvPr id="208" name="Google Shape;208;p29"/>
          <p:cNvSpPr txBox="1"/>
          <p:nvPr/>
        </p:nvSpPr>
        <p:spPr>
          <a:xfrm>
            <a:off x="4089700" y="4041638"/>
            <a:ext cx="1343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00"/>
                </a:solidFill>
              </a:rPr>
              <a:t>9118</a:t>
            </a:r>
            <a:endParaRPr b="1" sz="3200">
              <a:solidFill>
                <a:srgbClr val="FFFF00"/>
              </a:solidFill>
            </a:endParaRPr>
          </a:p>
        </p:txBody>
      </p:sp>
      <p:sp>
        <p:nvSpPr>
          <p:cNvPr id="209" name="Google Shape;209;p29"/>
          <p:cNvSpPr txBox="1"/>
          <p:nvPr>
            <p:ph type="title"/>
          </p:nvPr>
        </p:nvSpPr>
        <p:spPr>
          <a:xfrm rot="-5400000">
            <a:off x="-620225" y="1797500"/>
            <a:ext cx="4064100" cy="15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/>
              <a:t>Топ 5 самых используемых ресурсов</a:t>
            </a:r>
            <a:endParaRPr sz="5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 rot="-5400000">
            <a:off x="-620225" y="1797500"/>
            <a:ext cx="4064100" cy="15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/>
              <a:t>5 самых НЕиспользуемых ресурсов</a:t>
            </a:r>
            <a:endParaRPr b="0" sz="3600"/>
          </a:p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2601000" y="518875"/>
            <a:ext cx="2838300" cy="40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0"/>
          <p:cNvSpPr txBox="1"/>
          <p:nvPr>
            <p:ph idx="2" type="body"/>
          </p:nvPr>
        </p:nvSpPr>
        <p:spPr>
          <a:xfrm>
            <a:off x="5675850" y="518875"/>
            <a:ext cx="2838300" cy="40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17" name="Google Shape;21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2375" y="610100"/>
            <a:ext cx="5103923" cy="99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5025" y="2293850"/>
            <a:ext cx="2977500" cy="55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1000" y="2995563"/>
            <a:ext cx="43053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273" y="4113148"/>
            <a:ext cx="2141200" cy="93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0999" y="1925263"/>
            <a:ext cx="2977501" cy="752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type="title"/>
          </p:nvPr>
        </p:nvSpPr>
        <p:spPr>
          <a:xfrm rot="-5400000">
            <a:off x="-620225" y="1797500"/>
            <a:ext cx="4064100" cy="15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/>
              <a:t>5 самых НЕиспользуемых ресурсов</a:t>
            </a:r>
            <a:endParaRPr b="0" sz="3600"/>
          </a:p>
        </p:txBody>
      </p:sp>
      <p:sp>
        <p:nvSpPr>
          <p:cNvPr id="227" name="Google Shape;227;p31"/>
          <p:cNvSpPr txBox="1"/>
          <p:nvPr>
            <p:ph idx="1" type="body"/>
          </p:nvPr>
        </p:nvSpPr>
        <p:spPr>
          <a:xfrm>
            <a:off x="2601000" y="518875"/>
            <a:ext cx="2838300" cy="40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31"/>
          <p:cNvSpPr txBox="1"/>
          <p:nvPr>
            <p:ph idx="2" type="body"/>
          </p:nvPr>
        </p:nvSpPr>
        <p:spPr>
          <a:xfrm>
            <a:off x="5675850" y="518875"/>
            <a:ext cx="2838300" cy="40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29" name="Google Shape;22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2375" y="610100"/>
            <a:ext cx="5103923" cy="99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5025" y="2293850"/>
            <a:ext cx="2977500" cy="55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1000" y="2995563"/>
            <a:ext cx="43053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273" y="4113148"/>
            <a:ext cx="2141200" cy="93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0999" y="1925263"/>
            <a:ext cx="2977501" cy="752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32"/>
          <p:cNvPicPr preferRelativeResize="0"/>
          <p:nvPr/>
        </p:nvPicPr>
        <p:blipFill rotWithShape="1">
          <a:blip r:embed="rId3">
            <a:alphaModFix amt="80000"/>
          </a:blip>
          <a:srcRect b="5074" l="0" r="0" t="4477"/>
          <a:stretch/>
        </p:blipFill>
        <p:spPr>
          <a:xfrm>
            <a:off x="0" y="230600"/>
            <a:ext cx="9144000" cy="4652224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2"/>
          <p:cNvSpPr txBox="1"/>
          <p:nvPr>
            <p:ph idx="1" type="body"/>
          </p:nvPr>
        </p:nvSpPr>
        <p:spPr>
          <a:xfrm>
            <a:off x="803250" y="294450"/>
            <a:ext cx="7537500" cy="46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Библиографическая информация (</a:t>
            </a:r>
            <a:r>
              <a:rPr i="1" lang="en" sz="19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Credo Reference Literati</a:t>
            </a:r>
            <a:r>
              <a:rPr i="1" lang="en" sz="1900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</a:rPr>
              <a:t>Cambridge Histories Online</a:t>
            </a:r>
            <a:r>
              <a:rPr b="1"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Bibsonomy</a:t>
            </a:r>
            <a:r>
              <a:rPr i="1" lang="en" sz="1900">
                <a:solidFill>
                  <a:schemeClr val="dk1"/>
                </a:solidFill>
              </a:rPr>
              <a:t>) </a:t>
            </a:r>
            <a:endParaRPr i="1"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Статистические данные (</a:t>
            </a:r>
            <a:r>
              <a:rPr i="1" lang="en" sz="190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SPSS Statistics</a:t>
            </a:r>
            <a:r>
              <a:rPr b="1"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Statista</a:t>
            </a:r>
            <a:r>
              <a:rPr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WRDS</a:t>
            </a:r>
            <a:r>
              <a:rPr i="1" lang="en" sz="1900" u="sng">
                <a:solidFill>
                  <a:schemeClr val="dk1"/>
                </a:solidFill>
              </a:rPr>
              <a:t>, etc.)</a:t>
            </a:r>
            <a:endParaRPr i="1" sz="19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Международные стандарты (</a:t>
            </a:r>
            <a:r>
              <a:rPr i="1" lang="en" sz="1900" u="sng">
                <a:solidFill>
                  <a:schemeClr val="dk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ASTM Standards</a:t>
            </a:r>
            <a:r>
              <a:rPr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IEC 60076 - Online Collection Power transformers</a:t>
            </a:r>
            <a:r>
              <a:rPr i="1" lang="en" sz="1900" u="sng">
                <a:solidFill>
                  <a:schemeClr val="dk1"/>
                </a:solidFill>
              </a:rPr>
              <a:t>)</a:t>
            </a:r>
            <a:endParaRPr i="1"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Архивы (</a:t>
            </a:r>
            <a:r>
              <a:rPr i="1" lang="en" sz="1900" u="sng">
                <a:solidFill>
                  <a:schemeClr val="dk1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 Archive</a:t>
            </a:r>
            <a:r>
              <a:rPr i="1" lang="en" sz="1900" u="sng">
                <a:solidFill>
                  <a:schemeClr val="dk1"/>
                </a:solidFill>
              </a:rPr>
              <a:t>,</a:t>
            </a:r>
            <a:r>
              <a:rPr b="1" i="1" lang="en" sz="1900" u="sng">
                <a:solidFill>
                  <a:schemeClr val="dk1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i="1" lang="en" sz="1900" u="sng">
                <a:solidFill>
                  <a:schemeClr val="dk1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JSTOR Archives Collection</a:t>
            </a:r>
            <a:r>
              <a:rPr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Stalin Digital Archive</a:t>
            </a:r>
            <a:r>
              <a:rPr i="1" lang="en" sz="1900" u="sng">
                <a:solidFill>
                  <a:schemeClr val="dk1"/>
                </a:solidFill>
              </a:rPr>
              <a:t> </a:t>
            </a:r>
            <a:r>
              <a:rPr i="1" lang="en" sz="1900">
                <a:solidFill>
                  <a:schemeClr val="dk1"/>
                </a:solidFill>
              </a:rPr>
              <a:t>)</a:t>
            </a:r>
            <a:endParaRPr i="1"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Аудиовизуальные данные </a:t>
            </a:r>
            <a:r>
              <a:rPr i="1" lang="en" sz="1900">
                <a:solidFill>
                  <a:schemeClr val="dk1"/>
                </a:solidFill>
              </a:rPr>
              <a:t>(</a:t>
            </a:r>
            <a:r>
              <a:rPr i="1" lang="en" sz="1900" u="sng">
                <a:solidFill>
                  <a:schemeClr val="dk1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Acland Anatomy</a:t>
            </a:r>
            <a:r>
              <a:rPr i="1" lang="en" sz="1900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</a:rPr>
              <a:t>BioDigital</a:t>
            </a:r>
            <a:r>
              <a:rPr b="1"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Bates' Visual Guide to Physical Examination</a:t>
            </a:r>
            <a:r>
              <a:rPr i="1" lang="en" sz="1900">
                <a:solidFill>
                  <a:schemeClr val="dk1"/>
                </a:solidFill>
              </a:rPr>
              <a:t>)</a:t>
            </a:r>
            <a:endParaRPr i="1"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i="1" lang="en" sz="1900">
                <a:solidFill>
                  <a:schemeClr val="dk1"/>
                </a:solidFill>
              </a:rPr>
              <a:t>Курсы (Coursera, </a:t>
            </a:r>
            <a:r>
              <a:rPr i="1" lang="en" sz="1900" u="sng">
                <a:solidFill>
                  <a:schemeClr val="dk1"/>
                </a:solidFill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CITI program database</a:t>
            </a:r>
            <a:r>
              <a:rPr i="1" lang="en" sz="1900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1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BMC course</a:t>
            </a:r>
            <a:r>
              <a:rPr b="1" i="1" lang="en" sz="1900" u="sng">
                <a:solidFill>
                  <a:schemeClr val="dk1"/>
                </a:solidFill>
              </a:rPr>
              <a:t>, </a:t>
            </a:r>
            <a:r>
              <a:rPr i="1" lang="en" sz="1900" u="sng">
                <a:solidFill>
                  <a:schemeClr val="dk1"/>
                </a:solidFill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Trip Medical Database</a:t>
            </a:r>
            <a:r>
              <a:rPr i="1" lang="en" sz="1900">
                <a:solidFill>
                  <a:schemeClr val="dk1"/>
                </a:solidFill>
              </a:rPr>
              <a:t>)</a:t>
            </a:r>
            <a:endParaRPr b="1" i="1" sz="2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/>
          <p:nvPr>
            <p:ph type="ctrTitle"/>
          </p:nvPr>
        </p:nvSpPr>
        <p:spPr>
          <a:xfrm>
            <a:off x="2938225" y="1478825"/>
            <a:ext cx="6085500" cy="10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Школа естественных, социальных и гуманитарных наук - 65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45" name="Google Shape;245;p33"/>
          <p:cNvSpPr txBox="1"/>
          <p:nvPr>
            <p:ph idx="2" type="body"/>
          </p:nvPr>
        </p:nvSpPr>
        <p:spPr>
          <a:xfrm>
            <a:off x="2938225" y="2602450"/>
            <a:ext cx="54939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ACL Anthology - </a:t>
            </a:r>
            <a:r>
              <a:rPr lang="en" sz="1500">
                <a:solidFill>
                  <a:schemeClr val="lt1"/>
                </a:solidFill>
                <a:highlight>
                  <a:schemeClr val="dk1"/>
                </a:highlight>
                <a:latin typeface="Roboto"/>
                <a:ea typeface="Roboto"/>
                <a:cs typeface="Roboto"/>
                <a:sym typeface="Roboto"/>
              </a:rPr>
              <a:t>Компьютерные науки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Biodiversity Heritage Library - Биология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Cell Press journals - Биология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ChemRxiv - Химия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GreenFILE - Окружающая среда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Char char="●"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SCOAP3 – Sponsoring Consortium for Open Access Publishing in Particle Physics - Физика</a:t>
            </a:r>
            <a:endParaRPr sz="2100">
              <a:solidFill>
                <a:schemeClr val="lt1"/>
              </a:solidFill>
            </a:endParaRPr>
          </a:p>
        </p:txBody>
      </p:sp>
      <p:pic>
        <p:nvPicPr>
          <p:cNvPr id="246" name="Google Shape;24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78829"/>
            <a:ext cx="2938225" cy="2921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U dark red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