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4"/>
    <p:sldMasterId id="2147483669" r:id="rId5"/>
  </p:sldMasterIdLst>
  <p:notesMasterIdLst>
    <p:notesMasterId r:id="rId40"/>
  </p:notesMasterIdLst>
  <p:sldIdLst>
    <p:sldId id="296" r:id="rId6"/>
    <p:sldId id="267" r:id="rId7"/>
    <p:sldId id="289" r:id="rId8"/>
    <p:sldId id="268" r:id="rId9"/>
    <p:sldId id="259" r:id="rId10"/>
    <p:sldId id="277" r:id="rId11"/>
    <p:sldId id="285" r:id="rId12"/>
    <p:sldId id="260" r:id="rId13"/>
    <p:sldId id="281" r:id="rId14"/>
    <p:sldId id="282" r:id="rId15"/>
    <p:sldId id="284" r:id="rId16"/>
    <p:sldId id="261" r:id="rId17"/>
    <p:sldId id="276" r:id="rId18"/>
    <p:sldId id="295" r:id="rId19"/>
    <p:sldId id="298" r:id="rId20"/>
    <p:sldId id="263" r:id="rId21"/>
    <p:sldId id="278" r:id="rId22"/>
    <p:sldId id="279" r:id="rId23"/>
    <p:sldId id="280" r:id="rId24"/>
    <p:sldId id="262" r:id="rId25"/>
    <p:sldId id="269" r:id="rId26"/>
    <p:sldId id="272" r:id="rId27"/>
    <p:sldId id="271" r:id="rId28"/>
    <p:sldId id="299" r:id="rId29"/>
    <p:sldId id="274" r:id="rId30"/>
    <p:sldId id="264" r:id="rId31"/>
    <p:sldId id="292" r:id="rId32"/>
    <p:sldId id="275" r:id="rId33"/>
    <p:sldId id="291" r:id="rId34"/>
    <p:sldId id="294" r:id="rId35"/>
    <p:sldId id="287" r:id="rId36"/>
    <p:sldId id="286" r:id="rId37"/>
    <p:sldId id="288" r:id="rId38"/>
    <p:sldId id="297"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31374" autoAdjust="0"/>
    <p:restoredTop sz="45400" autoAdjust="0"/>
  </p:normalViewPr>
  <p:slideViewPr>
    <p:cSldViewPr snapToGrid="0">
      <p:cViewPr varScale="1">
        <p:scale>
          <a:sx n="103" d="100"/>
          <a:sy n="103" d="100"/>
        </p:scale>
        <p:origin x="138" y="318"/>
      </p:cViewPr>
      <p:guideLst/>
    </p:cSldViewPr>
  </p:slideViewPr>
  <p:notesTextViewPr>
    <p:cViewPr>
      <p:scale>
        <a:sx n="3" d="2"/>
        <a:sy n="3" d="2"/>
      </p:scale>
      <p:origin x="0" y="0"/>
    </p:cViewPr>
  </p:notesTextViewPr>
  <p:sorterViewPr>
    <p:cViewPr>
      <p:scale>
        <a:sx n="1" d="1"/>
        <a:sy n="1" d="1"/>
      </p:scale>
      <p:origin x="0" y="0"/>
    </p:cViewPr>
  </p:sorterViewPr>
  <p:notesViewPr>
    <p:cSldViewPr snapToGrid="0">
      <p:cViewPr varScale="1">
        <p:scale>
          <a:sx n="67" d="100"/>
          <a:sy n="67" d="100"/>
        </p:scale>
        <p:origin x="3120" y="77"/>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notesMaster" Target="notesMasters/notes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1B33F2-B830-447A-BAA2-157DAE99E48A}" type="datetimeFigureOut">
              <a:rPr lang="en-AU" smtClean="0"/>
              <a:t>30/09/2020</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3DB8558-5278-4A21-9637-D6EAF83C5D7E}" type="slidenum">
              <a:rPr lang="en-AU" smtClean="0"/>
              <a:t>‹#›</a:t>
            </a:fld>
            <a:endParaRPr lang="en-AU"/>
          </a:p>
        </p:txBody>
      </p:sp>
    </p:spTree>
    <p:extLst>
      <p:ext uri="{BB962C8B-B14F-4D97-AF65-F5344CB8AC3E}">
        <p14:creationId xmlns:p14="http://schemas.microsoft.com/office/powerpoint/2010/main" val="1243424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
        <p:cNvGrpSpPr/>
        <p:nvPr/>
      </p:nvGrpSpPr>
      <p:grpSpPr>
        <a:xfrm>
          <a:off x="0" y="0"/>
          <a:ext cx="0" cy="0"/>
          <a:chOff x="0" y="0"/>
          <a:chExt cx="0" cy="0"/>
        </a:xfrm>
      </p:grpSpPr>
      <p:sp>
        <p:nvSpPr>
          <p:cNvPr id="36" name="Google Shape;36;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 name="Google Shape;37;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lvl="0">
              <a:buSzPts val="1100"/>
            </a:pPr>
            <a:r>
              <a:rPr lang="en-US" dirty="0" smtClean="0"/>
              <a:t>Good morning</a:t>
            </a:r>
          </a:p>
          <a:p>
            <a:pPr lvl="0">
              <a:buSzPts val="1100"/>
            </a:pPr>
            <a:r>
              <a:rPr lang="en-US" dirty="0" err="1" smtClean="0"/>
              <a:t>Zdrasvuyte</a:t>
            </a:r>
            <a:r>
              <a:rPr lang="en-US" dirty="0" smtClean="0"/>
              <a:t>, </a:t>
            </a:r>
            <a:r>
              <a:rPr lang="en-US" dirty="0" err="1" smtClean="0"/>
              <a:t>Dobroe</a:t>
            </a:r>
            <a:r>
              <a:rPr lang="en-US" dirty="0" smtClean="0"/>
              <a:t> </a:t>
            </a:r>
            <a:r>
              <a:rPr lang="en-US" dirty="0" err="1" smtClean="0"/>
              <a:t>utro</a:t>
            </a:r>
            <a:endParaRPr lang="en-US" dirty="0" smtClean="0"/>
          </a:p>
          <a:p>
            <a:pPr lvl="0">
              <a:buSzPts val="1100"/>
            </a:pPr>
            <a:r>
              <a:rPr lang="en-US" dirty="0" smtClean="0"/>
              <a:t>Thank you so much for the invitation to present at this Conference – I am very pleased to be able to join you today.</a:t>
            </a:r>
            <a:endParaRPr lang="en-US" dirty="0"/>
          </a:p>
          <a:p>
            <a:pPr lvl="0">
              <a:buSzPts val="1100"/>
            </a:pPr>
            <a:endParaRPr lang="en-US" dirty="0" smtClean="0"/>
          </a:p>
          <a:p>
            <a:pPr lvl="0">
              <a:buSzPts val="1100"/>
            </a:pPr>
            <a:r>
              <a:rPr lang="en-US" dirty="0" smtClean="0"/>
              <a:t>In </a:t>
            </a:r>
            <a:r>
              <a:rPr lang="en-US" dirty="0"/>
              <a:t>recent years, there have been significant changes in the role of the academic library that has had an impact on the teaching, learning and research of the university. The library has become engaged in new and innovative areas leading to a repositioning of its role and function.</a:t>
            </a:r>
          </a:p>
          <a:p>
            <a:pPr lvl="0">
              <a:buSzPts val="1100"/>
            </a:pPr>
            <a:r>
              <a:rPr lang="en-US" dirty="0"/>
              <a:t> </a:t>
            </a:r>
          </a:p>
          <a:p>
            <a:pPr lvl="0">
              <a:buSzPts val="1100"/>
            </a:pPr>
            <a:r>
              <a:rPr lang="en-US" dirty="0"/>
              <a:t>So in this presentation I am going to highlight some of the trends that are impacting our libraries and the way we work, and would like you to consider how these trends fit in with you are at in the workplace – are you already using some of these technologies? Do you already have some of these services in place? How has this impacted on your students and your staff and their successes? If you haven’t, then can you see where you could make changes with what you offer now? Can you reflect on what the long-term impact might be?</a:t>
            </a:r>
          </a:p>
          <a:p>
            <a:pPr marL="0" lvl="0" indent="0" algn="l" rtl="0">
              <a:lnSpc>
                <a:spcPct val="100000"/>
              </a:lnSpc>
              <a:spcBef>
                <a:spcPts val="0"/>
              </a:spcBef>
              <a:spcAft>
                <a:spcPts val="0"/>
              </a:spcAft>
              <a:buSzPts val="1100"/>
              <a:buNone/>
            </a:pPr>
            <a:endParaRPr dirty="0"/>
          </a:p>
        </p:txBody>
      </p:sp>
    </p:spTree>
    <p:extLst>
      <p:ext uri="{BB962C8B-B14F-4D97-AF65-F5344CB8AC3E}">
        <p14:creationId xmlns:p14="http://schemas.microsoft.com/office/powerpoint/2010/main" val="34043556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In preparing this presentation, I have drawn inspiration from a number of library </a:t>
            </a:r>
            <a:r>
              <a:rPr lang="en-AU" dirty="0" smtClean="0"/>
              <a:t>reports: the Horizon Library reports, the SCONUL report from the UK, ACRL in the USA and the </a:t>
            </a:r>
            <a:r>
              <a:rPr lang="en-AU" dirty="0"/>
              <a:t>I</a:t>
            </a:r>
            <a:r>
              <a:rPr lang="en-AU" dirty="0" smtClean="0"/>
              <a:t>FLA Trends report.</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These are listed in the slide </a:t>
            </a:r>
            <a:r>
              <a:rPr lang="en-AU" dirty="0" smtClean="0"/>
              <a:t>[and I also have </a:t>
            </a:r>
            <a:r>
              <a:rPr lang="en-AU" dirty="0"/>
              <a:t>a list of references that you can download, </a:t>
            </a:r>
            <a:r>
              <a:rPr lang="en-AU" dirty="0" smtClean="0"/>
              <a:t>to look </a:t>
            </a:r>
            <a:r>
              <a:rPr lang="en-AU" dirty="0"/>
              <a:t>at </a:t>
            </a:r>
            <a:r>
              <a:rPr lang="en-AU" dirty="0" smtClean="0"/>
              <a:t>later</a:t>
            </a:r>
            <a:r>
              <a:rPr lang="en-AU" dirty="0"/>
              <a:t>].</a:t>
            </a:r>
          </a:p>
        </p:txBody>
      </p:sp>
      <p:sp>
        <p:nvSpPr>
          <p:cNvPr id="4" name="Slide Number Placeholder 3"/>
          <p:cNvSpPr>
            <a:spLocks noGrp="1"/>
          </p:cNvSpPr>
          <p:nvPr>
            <p:ph type="sldNum" sz="quarter" idx="5"/>
          </p:nvPr>
        </p:nvSpPr>
        <p:spPr/>
        <p:txBody>
          <a:bodyPr/>
          <a:lstStyle/>
          <a:p>
            <a:fld id="{63DB8558-5278-4A21-9637-D6EAF83C5D7E}" type="slidenum">
              <a:rPr lang="en-AU" smtClean="0"/>
              <a:t>2</a:t>
            </a:fld>
            <a:endParaRPr lang="en-AU"/>
          </a:p>
        </p:txBody>
      </p:sp>
    </p:spTree>
    <p:extLst>
      <p:ext uri="{BB962C8B-B14F-4D97-AF65-F5344CB8AC3E}">
        <p14:creationId xmlns:p14="http://schemas.microsoft.com/office/powerpoint/2010/main" val="112445946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500383"/>
          </a:xfrm>
        </p:spPr>
        <p:txBody>
          <a:bodyPr/>
          <a:lstStyle/>
          <a:p>
            <a:pPr marL="171450" indent="-171450">
              <a:buFont typeface="Arial" panose="020B0604020202020204" pitchFamily="34" charset="0"/>
              <a:buChar char="•"/>
            </a:pPr>
            <a:r>
              <a:rPr lang="en-AU" dirty="0"/>
              <a:t>When we look at the trends identified in each of the four </a:t>
            </a:r>
            <a:r>
              <a:rPr lang="en-AU" dirty="0" smtClean="0"/>
              <a:t>reports, a </a:t>
            </a:r>
            <a:r>
              <a:rPr lang="en-AU" dirty="0"/>
              <a:t>pattern emerges:</a:t>
            </a:r>
          </a:p>
          <a:p>
            <a:pPr marL="171450" indent="-171450">
              <a:buFont typeface="Arial" panose="020B0604020202020204" pitchFamily="34" charset="0"/>
              <a:buChar char="•"/>
            </a:pPr>
            <a:r>
              <a:rPr lang="en-AU" dirty="0"/>
              <a:t>Libraries </a:t>
            </a:r>
            <a:r>
              <a:rPr lang="en-AU" dirty="0" smtClean="0"/>
              <a:t>are acting </a:t>
            </a:r>
            <a:r>
              <a:rPr lang="en-AU" dirty="0"/>
              <a:t>as </a:t>
            </a:r>
            <a:r>
              <a:rPr lang="en-AU" dirty="0" smtClean="0"/>
              <a:t>gatekeepers, or facilitators </a:t>
            </a:r>
          </a:p>
          <a:p>
            <a:pPr marL="628650" lvl="1" indent="-171450">
              <a:buFont typeface="Arial" panose="020B0604020202020204" pitchFamily="34" charset="0"/>
              <a:buChar char="•"/>
            </a:pPr>
            <a:r>
              <a:rPr lang="en-AU" dirty="0" smtClean="0"/>
              <a:t>We </a:t>
            </a:r>
            <a:r>
              <a:rPr lang="en-AU" dirty="0"/>
              <a:t>have rich content collections</a:t>
            </a:r>
          </a:p>
          <a:p>
            <a:pPr marL="628650" lvl="1" indent="-171450">
              <a:buFont typeface="Arial" panose="020B0604020202020204" pitchFamily="34" charset="0"/>
              <a:buChar char="•"/>
            </a:pPr>
            <a:r>
              <a:rPr lang="en-AU" dirty="0"/>
              <a:t>Libraries are </a:t>
            </a:r>
            <a:r>
              <a:rPr lang="en-AU" dirty="0" smtClean="0"/>
              <a:t>regarded safe </a:t>
            </a:r>
            <a:r>
              <a:rPr lang="en-AU" dirty="0"/>
              <a:t>places, with the Librarian as trusted partner</a:t>
            </a:r>
          </a:p>
          <a:p>
            <a:pPr marL="171450" indent="-171450">
              <a:buFont typeface="Arial" panose="020B0604020202020204" pitchFamily="34" charset="0"/>
              <a:buChar char="•"/>
            </a:pPr>
            <a:r>
              <a:rPr lang="en-AU" dirty="0" smtClean="0"/>
              <a:t>There is Connectivity</a:t>
            </a:r>
            <a:endParaRPr lang="en-AU" dirty="0"/>
          </a:p>
          <a:p>
            <a:pPr marL="628650" lvl="1" indent="-171450">
              <a:buFont typeface="Arial" panose="020B0604020202020204" pitchFamily="34" charset="0"/>
              <a:buChar char="•"/>
            </a:pPr>
            <a:r>
              <a:rPr lang="en-AU" dirty="0"/>
              <a:t>Between people and institutions; and </a:t>
            </a:r>
          </a:p>
          <a:p>
            <a:pPr marL="628650" lvl="1" indent="-171450">
              <a:buFont typeface="Arial" panose="020B0604020202020204" pitchFamily="34" charset="0"/>
              <a:buChar char="•"/>
            </a:pPr>
            <a:r>
              <a:rPr lang="en-AU" dirty="0"/>
              <a:t>Between the physical and digital – with the latter being the big disrupter</a:t>
            </a:r>
          </a:p>
          <a:p>
            <a:pPr marL="171450" indent="-171450">
              <a:buFont typeface="Arial" panose="020B0604020202020204" pitchFamily="34" charset="0"/>
              <a:buChar char="•"/>
            </a:pPr>
            <a:r>
              <a:rPr lang="en-AU" dirty="0"/>
              <a:t>Technology</a:t>
            </a:r>
          </a:p>
          <a:p>
            <a:pPr marL="628650" lvl="1" indent="-171450">
              <a:buFont typeface="Arial" panose="020B0604020202020204" pitchFamily="34" charset="0"/>
              <a:buChar char="•"/>
            </a:pPr>
            <a:r>
              <a:rPr lang="en-AU" dirty="0"/>
              <a:t>Ever since the first dial-up modem and bibliographic database, libraries have been both developers and adopters of technology; and this process has only accelerated; but</a:t>
            </a:r>
          </a:p>
          <a:p>
            <a:pPr marL="628650" lvl="1" indent="-171450">
              <a:buFont typeface="Arial" panose="020B0604020202020204" pitchFamily="34" charset="0"/>
              <a:buChar char="•"/>
            </a:pPr>
            <a:r>
              <a:rPr lang="en-AU" dirty="0"/>
              <a:t>Technology can be both empowering, and disempowering</a:t>
            </a:r>
          </a:p>
          <a:p>
            <a:pPr marL="171450" indent="-171450">
              <a:buFont typeface="Arial" panose="020B0604020202020204" pitchFamily="34" charset="0"/>
              <a:buChar char="•"/>
            </a:pPr>
            <a:r>
              <a:rPr lang="en-AU" dirty="0"/>
              <a:t>There is far more focus on users </a:t>
            </a:r>
          </a:p>
          <a:p>
            <a:pPr marL="628650" lvl="1" indent="-171450">
              <a:buFont typeface="Arial" panose="020B0604020202020204" pitchFamily="34" charset="0"/>
              <a:buChar char="•"/>
            </a:pPr>
            <a:r>
              <a:rPr lang="en-AU" dirty="0" smtClean="0"/>
              <a:t>Ever </a:t>
            </a:r>
            <a:r>
              <a:rPr lang="en-AU" dirty="0"/>
              <a:t>since the books were unchained, we’ve always believed that users come first, but now user perspectives and user needs are front and centre of all new innovations and strategies</a:t>
            </a:r>
          </a:p>
          <a:p>
            <a:pPr marL="171450" indent="-171450">
              <a:buFont typeface="Arial" panose="020B0604020202020204" pitchFamily="34" charset="0"/>
              <a:buChar char="•"/>
            </a:pPr>
            <a:r>
              <a:rPr lang="en-AU" dirty="0" smtClean="0"/>
              <a:t>There is the Emergence </a:t>
            </a:r>
            <a:r>
              <a:rPr lang="en-AU" dirty="0"/>
              <a:t>of a far more intricate, complex research environment (we also have)</a:t>
            </a:r>
          </a:p>
          <a:p>
            <a:pPr marL="628650" lvl="1" indent="-171450">
              <a:buFont typeface="Arial" panose="020B0604020202020204" pitchFamily="34" charset="0"/>
              <a:buChar char="•"/>
            </a:pPr>
            <a:r>
              <a:rPr lang="en-AU" dirty="0"/>
              <a:t>The simple relationship between the researcher who writes a paper and has it published has been disrupted;</a:t>
            </a:r>
          </a:p>
          <a:p>
            <a:pPr marL="628650" lvl="1" indent="-171450">
              <a:buFont typeface="Arial" panose="020B0604020202020204" pitchFamily="34" charset="0"/>
              <a:buChar char="•"/>
            </a:pPr>
            <a:r>
              <a:rPr lang="en-AU" dirty="0"/>
              <a:t>Now the researcher/writer can be the publisher, and must provide access to the research as well as the original data [NEXT SLIDE]</a:t>
            </a:r>
          </a:p>
        </p:txBody>
      </p:sp>
      <p:sp>
        <p:nvSpPr>
          <p:cNvPr id="4" name="Slide Number Placeholder 3"/>
          <p:cNvSpPr>
            <a:spLocks noGrp="1"/>
          </p:cNvSpPr>
          <p:nvPr>
            <p:ph type="sldNum" sz="quarter" idx="5"/>
          </p:nvPr>
        </p:nvSpPr>
        <p:spPr/>
        <p:txBody>
          <a:bodyPr/>
          <a:lstStyle/>
          <a:p>
            <a:fld id="{63DB8558-5278-4A21-9637-D6EAF83C5D7E}" type="slidenum">
              <a:rPr lang="en-AU" smtClean="0"/>
              <a:t>3</a:t>
            </a:fld>
            <a:endParaRPr lang="en-AU"/>
          </a:p>
        </p:txBody>
      </p:sp>
    </p:spTree>
    <p:extLst>
      <p:ext uri="{BB962C8B-B14F-4D97-AF65-F5344CB8AC3E}">
        <p14:creationId xmlns:p14="http://schemas.microsoft.com/office/powerpoint/2010/main" val="3937915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50"/>
            <a:ext cx="5486400" cy="4099506"/>
          </a:xfrm>
        </p:spPr>
        <p:txBody>
          <a:bodyPr/>
          <a:lstStyle/>
          <a:p>
            <a:r>
              <a:rPr lang="en-AU" dirty="0"/>
              <a:t>The SCONUL </a:t>
            </a:r>
            <a:r>
              <a:rPr lang="en-AU" dirty="0" smtClean="0"/>
              <a:t>2017 (Society </a:t>
            </a:r>
            <a:r>
              <a:rPr lang="en-AU" dirty="0"/>
              <a:t>of College, National and University </a:t>
            </a:r>
            <a:r>
              <a:rPr lang="en-AU" dirty="0" smtClean="0"/>
              <a:t>Libraries) </a:t>
            </a:r>
            <a:r>
              <a:rPr lang="en-AU" dirty="0"/>
              <a:t>Report, </a:t>
            </a:r>
            <a:r>
              <a:rPr lang="en-AU" i="1" dirty="0"/>
              <a:t>Mapping the Future of Academic </a:t>
            </a:r>
            <a:r>
              <a:rPr lang="en-AU" i="1" dirty="0" smtClean="0"/>
              <a:t>Libraries, </a:t>
            </a:r>
            <a:r>
              <a:rPr lang="en-AU" dirty="0"/>
              <a:t>outlined 30 trends that would impact libraries in the next 10 years based on a national survey of academic </a:t>
            </a:r>
            <a:r>
              <a:rPr lang="en-AU" dirty="0" smtClean="0"/>
              <a:t>librarians UK. </a:t>
            </a:r>
            <a:r>
              <a:rPr lang="en-AU" dirty="0"/>
              <a:t>They identified the top three key trends as being</a:t>
            </a:r>
          </a:p>
          <a:p>
            <a:pPr marL="171450" indent="-171450">
              <a:buFont typeface="Arial" panose="020B0604020202020204" pitchFamily="34" charset="0"/>
              <a:buChar char="•"/>
            </a:pPr>
            <a:r>
              <a:rPr lang="en-AU" dirty="0"/>
              <a:t>Open access</a:t>
            </a:r>
          </a:p>
          <a:p>
            <a:pPr marL="171450" indent="-171450">
              <a:buFont typeface="Arial" panose="020B0604020202020204" pitchFamily="34" charset="0"/>
              <a:buChar char="•"/>
            </a:pPr>
            <a:r>
              <a:rPr lang="en-AU" dirty="0"/>
              <a:t>Measuring library impact on students, which has to do with user experience; and</a:t>
            </a:r>
          </a:p>
          <a:p>
            <a:pPr marL="171450" indent="-171450">
              <a:buFont typeface="Arial" panose="020B0604020202020204" pitchFamily="34" charset="0"/>
              <a:buChar char="•"/>
            </a:pPr>
            <a:r>
              <a:rPr lang="en-AU" dirty="0"/>
              <a:t>Changing learning and teaching practices</a:t>
            </a:r>
          </a:p>
          <a:p>
            <a:endParaRPr lang="en-AU" dirty="0"/>
          </a:p>
          <a:p>
            <a:r>
              <a:rPr lang="en-AU" dirty="0" smtClean="0"/>
              <a:t>The survey </a:t>
            </a:r>
            <a:r>
              <a:rPr lang="en-AU" dirty="0"/>
              <a:t>respondents also </a:t>
            </a:r>
            <a:r>
              <a:rPr lang="en-AU" dirty="0" smtClean="0"/>
              <a:t>believed </a:t>
            </a:r>
            <a:r>
              <a:rPr lang="en-AU" dirty="0"/>
              <a:t>that:</a:t>
            </a:r>
          </a:p>
          <a:p>
            <a:pPr marL="171450" indent="-171450">
              <a:buFont typeface="Arial" panose="020B0604020202020204" pitchFamily="34" charset="0"/>
              <a:buChar char="•"/>
            </a:pPr>
            <a:r>
              <a:rPr lang="en-AU" dirty="0"/>
              <a:t>Libraries are core to higher education</a:t>
            </a:r>
          </a:p>
          <a:p>
            <a:pPr marL="171450" indent="-171450">
              <a:buFont typeface="Arial" panose="020B0604020202020204" pitchFamily="34" charset="0"/>
              <a:buChar char="•"/>
            </a:pPr>
            <a:r>
              <a:rPr lang="en-AU" dirty="0"/>
              <a:t>Libraries are a trusted space</a:t>
            </a:r>
          </a:p>
          <a:p>
            <a:pPr marL="171450" indent="-171450">
              <a:buFont typeface="Arial" panose="020B0604020202020204" pitchFamily="34" charset="0"/>
              <a:buChar char="•"/>
            </a:pPr>
            <a:r>
              <a:rPr lang="en-AU" dirty="0"/>
              <a:t>And libraries have proven themselves highly resilient in the face of change. And change is what they are facing in a significant way right now.</a:t>
            </a:r>
          </a:p>
          <a:p>
            <a:endParaRPr lang="en-AU" dirty="0"/>
          </a:p>
          <a:p>
            <a:r>
              <a:rPr lang="en-AU" dirty="0"/>
              <a:t>I</a:t>
            </a:r>
            <a:r>
              <a:rPr lang="en-AU" baseline="0" dirty="0"/>
              <a:t> </a:t>
            </a:r>
            <a:r>
              <a:rPr lang="en-AU" dirty="0"/>
              <a:t>have chosen just six trends or </a:t>
            </a:r>
            <a:r>
              <a:rPr lang="en-AU" dirty="0" smtClean="0"/>
              <a:t>opportunities, </a:t>
            </a:r>
            <a:r>
              <a:rPr lang="en-AU" dirty="0"/>
              <a:t>to explore:</a:t>
            </a:r>
          </a:p>
          <a:p>
            <a:pPr marL="171450" indent="-171450">
              <a:buFont typeface="Arial" panose="020B0604020202020204" pitchFamily="34" charset="0"/>
              <a:buChar char="•"/>
            </a:pPr>
            <a:r>
              <a:rPr lang="en-AU" b="1" dirty="0"/>
              <a:t>Open Access</a:t>
            </a:r>
            <a:r>
              <a:rPr lang="en-AU" dirty="0"/>
              <a:t>, and </a:t>
            </a:r>
            <a:r>
              <a:rPr lang="en-AU" b="1" dirty="0"/>
              <a:t>Open Scholarship</a:t>
            </a:r>
          </a:p>
          <a:p>
            <a:pPr marL="171450" indent="-171450">
              <a:buFont typeface="Arial" panose="020B0604020202020204" pitchFamily="34" charset="0"/>
              <a:buChar char="•"/>
            </a:pPr>
            <a:r>
              <a:rPr lang="en-AU" dirty="0"/>
              <a:t>In terms of the users, the </a:t>
            </a:r>
            <a:r>
              <a:rPr lang="en-AU" b="1" dirty="0"/>
              <a:t>UX Experience</a:t>
            </a:r>
            <a:r>
              <a:rPr lang="en-AU" dirty="0"/>
              <a:t>,</a:t>
            </a:r>
            <a:r>
              <a:rPr lang="en-AU" b="1" dirty="0"/>
              <a:t> Learning Spaces</a:t>
            </a:r>
            <a:r>
              <a:rPr lang="en-AU" dirty="0"/>
              <a:t> and </a:t>
            </a:r>
            <a:r>
              <a:rPr lang="en-AU" b="1" dirty="0"/>
              <a:t>Digital Fluency</a:t>
            </a:r>
          </a:p>
          <a:p>
            <a:pPr marL="171450" indent="-171450">
              <a:buFont typeface="Arial" panose="020B0604020202020204" pitchFamily="34" charset="0"/>
              <a:buChar char="•"/>
            </a:pPr>
            <a:r>
              <a:rPr lang="en-AU" dirty="0"/>
              <a:t>And in terms of the technology, </a:t>
            </a:r>
            <a:r>
              <a:rPr lang="en-AU" b="1" dirty="0"/>
              <a:t>Artificial Intelligence </a:t>
            </a:r>
            <a:r>
              <a:rPr lang="en-AU" dirty="0"/>
              <a:t>and </a:t>
            </a:r>
            <a:r>
              <a:rPr lang="en-AU" b="1" dirty="0"/>
              <a:t>Blockchain Technology</a:t>
            </a:r>
            <a:r>
              <a:rPr lang="en-AU" dirty="0"/>
              <a:t>.</a:t>
            </a:r>
          </a:p>
          <a:p>
            <a:pPr marL="171450" indent="-171450">
              <a:buFont typeface="Arial" panose="020B0604020202020204" pitchFamily="34" charset="0"/>
              <a:buChar char="•"/>
            </a:pPr>
            <a:endParaRPr lang="en-AU" dirty="0"/>
          </a:p>
          <a:p>
            <a:r>
              <a:rPr lang="en-AU" dirty="0"/>
              <a:t>So let’s begin, shall we [NEXT SLIDE]</a:t>
            </a:r>
          </a:p>
          <a:p>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4</a:t>
            </a:fld>
            <a:endParaRPr lang="en-AU"/>
          </a:p>
        </p:txBody>
      </p:sp>
    </p:spTree>
    <p:extLst>
      <p:ext uri="{BB962C8B-B14F-4D97-AF65-F5344CB8AC3E}">
        <p14:creationId xmlns:p14="http://schemas.microsoft.com/office/powerpoint/2010/main" val="39374852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As academic librarians, we are all familiar with the open access movement, and the significant role that open access plays in providing unrestricted access to scholarly research. </a:t>
            </a:r>
            <a:r>
              <a:rPr lang="en-AU" dirty="0" smtClean="0"/>
              <a:t>I’m aware tomorrow’s </a:t>
            </a:r>
            <a:r>
              <a:rPr lang="en-AU" dirty="0"/>
              <a:t>session will focus on open</a:t>
            </a:r>
            <a:r>
              <a:rPr lang="en-AU" baseline="0" dirty="0"/>
              <a:t> access, </a:t>
            </a:r>
            <a:r>
              <a:rPr lang="en-AU" baseline="0" dirty="0" smtClean="0"/>
              <a:t>and I am very much looking forward to it.</a:t>
            </a:r>
            <a:endParaRPr lang="en-AU" dirty="0"/>
          </a:p>
          <a:p>
            <a:pPr marL="171450" indent="-171450">
              <a:buFont typeface="Arial" panose="020B0604020202020204" pitchFamily="34" charset="0"/>
              <a:buChar char="•"/>
            </a:pPr>
            <a:r>
              <a:rPr lang="en-AU" dirty="0"/>
              <a:t>It is 18 years since a group of scholars came together to set up the Budapest Open Access Initiative in 2002, calling for all authors to make their work freely available, rather than allow a publisher to lock it away behind a pay wall. </a:t>
            </a:r>
            <a:endParaRPr lang="en-AU" dirty="0" smtClean="0"/>
          </a:p>
          <a:p>
            <a:pPr marL="171450" indent="-171450">
              <a:buFont typeface="Arial" panose="020B0604020202020204" pitchFamily="34" charset="0"/>
              <a:buChar char="•"/>
            </a:pPr>
            <a:r>
              <a:rPr lang="en-AU" dirty="0" smtClean="0"/>
              <a:t>The </a:t>
            </a:r>
            <a:r>
              <a:rPr lang="en-AU" dirty="0"/>
              <a:t>group established open access as a concept for the first time, and ten years later at BOAI12, they urged researchers to set the DEFAULT TO OPEN, make OPEN the default for research and scholarship.</a:t>
            </a:r>
          </a:p>
          <a:p>
            <a:r>
              <a:rPr lang="en-AU" dirty="0"/>
              <a:t> </a:t>
            </a:r>
          </a:p>
          <a:p>
            <a:pPr marL="171450" lvl="0" indent="-171450">
              <a:buFont typeface="Arial" panose="020B0604020202020204" pitchFamily="34" charset="0"/>
              <a:buChar char="•"/>
            </a:pPr>
            <a:endParaRPr lang="en-AU" dirty="0"/>
          </a:p>
          <a:p>
            <a:r>
              <a:rPr lang="en-AU" dirty="0"/>
              <a:t>The Horizon Library reports identified open access as a trend in their 2014 and 2015 reports; and both the latest 2017 SCONUL and Horizon reports continued to highlight it as a trend in a time of financial hardships. [NEXT SLIDE]</a:t>
            </a:r>
          </a:p>
        </p:txBody>
      </p:sp>
      <p:sp>
        <p:nvSpPr>
          <p:cNvPr id="4" name="Slide Number Placeholder 3"/>
          <p:cNvSpPr>
            <a:spLocks noGrp="1"/>
          </p:cNvSpPr>
          <p:nvPr>
            <p:ph type="sldNum" sz="quarter" idx="10"/>
          </p:nvPr>
        </p:nvSpPr>
        <p:spPr/>
        <p:txBody>
          <a:bodyPr/>
          <a:lstStyle/>
          <a:p>
            <a:fld id="{63DB8558-5278-4A21-9637-D6EAF83C5D7E}" type="slidenum">
              <a:rPr lang="en-AU" smtClean="0"/>
              <a:t>5</a:t>
            </a:fld>
            <a:endParaRPr lang="en-AU"/>
          </a:p>
        </p:txBody>
      </p:sp>
    </p:spTree>
    <p:extLst>
      <p:ext uri="{BB962C8B-B14F-4D97-AF65-F5344CB8AC3E}">
        <p14:creationId xmlns:p14="http://schemas.microsoft.com/office/powerpoint/2010/main" val="36225008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3886923"/>
          </a:xfrm>
        </p:spPr>
        <p:txBody>
          <a:bodyPr/>
          <a:lstStyle/>
          <a:p>
            <a:pPr marL="171450" indent="-171450">
              <a:buFont typeface="Arial" panose="020B0604020202020204" pitchFamily="34" charset="0"/>
              <a:buChar char="•"/>
            </a:pPr>
            <a:r>
              <a:rPr lang="en-AU" dirty="0"/>
              <a:t>University libraries have been collaborating with researchers to help make their work freely accessible by setting up open access </a:t>
            </a:r>
            <a:r>
              <a:rPr lang="en-AU" dirty="0" smtClean="0"/>
              <a:t>repositories, and introducing </a:t>
            </a:r>
            <a:r>
              <a:rPr lang="en-AU" dirty="0"/>
              <a:t>open access </a:t>
            </a:r>
            <a:r>
              <a:rPr lang="en-AU" dirty="0" smtClean="0"/>
              <a:t>policies. </a:t>
            </a:r>
            <a:r>
              <a:rPr lang="en-AU" dirty="0"/>
              <a:t>Open Access Week is marked every year </a:t>
            </a:r>
            <a:r>
              <a:rPr lang="en-AU" dirty="0" smtClean="0"/>
              <a:t>globally, and Funding </a:t>
            </a:r>
            <a:r>
              <a:rPr lang="en-AU" dirty="0"/>
              <a:t>bodies </a:t>
            </a:r>
            <a:r>
              <a:rPr lang="en-AU" dirty="0" smtClean="0"/>
              <a:t>have </a:t>
            </a:r>
            <a:r>
              <a:rPr lang="en-AU" dirty="0"/>
              <a:t>followed suit by mandating open access of any research that they fund.</a:t>
            </a:r>
          </a:p>
          <a:p>
            <a:pPr marL="171450" indent="-171450">
              <a:buFont typeface="Arial" panose="020B0604020202020204" pitchFamily="34" charset="0"/>
              <a:buChar char="•"/>
            </a:pPr>
            <a:r>
              <a:rPr lang="en-AU" dirty="0" smtClean="0"/>
              <a:t>OA has grown exponentially with the </a:t>
            </a:r>
            <a:r>
              <a:rPr lang="en-AU" dirty="0"/>
              <a:t>Directory of Open Access Journals (DOAJ) currently </a:t>
            </a:r>
            <a:r>
              <a:rPr lang="en-AU" dirty="0" smtClean="0"/>
              <a:t>lists </a:t>
            </a:r>
            <a:r>
              <a:rPr lang="en-AU" dirty="0"/>
              <a:t>5 million articles in over 15,000 peer-reviewed journals from over 130 countries (DOAJ, 2020). We also have the Directory of Open Books with 31,401 from more than 400 publishers</a:t>
            </a:r>
            <a:r>
              <a:rPr lang="en-AU" dirty="0" smtClean="0"/>
              <a:t>.</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smtClean="0"/>
              <a:t>Of particular note In </a:t>
            </a:r>
            <a:r>
              <a:rPr lang="en-AU" dirty="0"/>
              <a:t>2019, the University of California Libraries, the largest public university system in the US, cancelled its US$11 million subscription to Elsevier journals after failure to reach agreement on an OA deal. UC publishes nearly 10% of all research papers in the US with 18% published in Elsevier journals. </a:t>
            </a:r>
            <a:endParaRPr lang="en-AU" dirty="0" smtClean="0"/>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More recently we have seen the important role </a:t>
            </a:r>
            <a:r>
              <a:rPr lang="en-US" dirty="0"/>
              <a:t>OA </a:t>
            </a:r>
            <a:r>
              <a:rPr lang="en-US" dirty="0" smtClean="0"/>
              <a:t>is playing </a:t>
            </a:r>
            <a:r>
              <a:rPr lang="en-US" dirty="0"/>
              <a:t>during these </a:t>
            </a:r>
            <a:r>
              <a:rPr lang="en-US" dirty="0" err="1"/>
              <a:t>Covid</a:t>
            </a:r>
            <a:r>
              <a:rPr lang="en-US" dirty="0"/>
              <a:t> times</a:t>
            </a:r>
            <a:endParaRPr lang="en-AU" dirty="0"/>
          </a:p>
          <a:p>
            <a:pPr marL="171450" indent="-171450">
              <a:buFont typeface="Arial" panose="020B0604020202020204" pitchFamily="34" charset="0"/>
              <a:buChar char="•"/>
            </a:pPr>
            <a:endParaRPr lang="en-AU" dirty="0"/>
          </a:p>
          <a:p>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6</a:t>
            </a:fld>
            <a:endParaRPr lang="en-AU"/>
          </a:p>
        </p:txBody>
      </p:sp>
    </p:spTree>
    <p:extLst>
      <p:ext uri="{BB962C8B-B14F-4D97-AF65-F5344CB8AC3E}">
        <p14:creationId xmlns:p14="http://schemas.microsoft.com/office/powerpoint/2010/main" val="37052244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048969"/>
          </a:xfrm>
        </p:spPr>
        <p:txBody>
          <a:bodyPr/>
          <a:lstStyle/>
          <a:p>
            <a:pPr marL="171450" indent="-171450">
              <a:buFont typeface="Arial" panose="020B0604020202020204" pitchFamily="34" charset="0"/>
              <a:buChar char="•"/>
            </a:pPr>
            <a:r>
              <a:rPr lang="en-AU" dirty="0"/>
              <a:t>Open access has broadened to Open scholarship with the inclusion of </a:t>
            </a:r>
            <a:r>
              <a:rPr lang="en-AU" dirty="0" smtClean="0"/>
              <a:t>open data</a:t>
            </a:r>
            <a:r>
              <a:rPr lang="en-AU" dirty="0"/>
              <a:t>, and the emergence of </a:t>
            </a:r>
            <a:r>
              <a:rPr lang="en-AU" dirty="0" smtClean="0"/>
              <a:t>Open educational resources  </a:t>
            </a:r>
            <a:r>
              <a:rPr lang="en-AU" dirty="0"/>
              <a:t>and open source </a:t>
            </a:r>
            <a:r>
              <a:rPr lang="en-AU" dirty="0" smtClean="0"/>
              <a:t>software.</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smtClean="0"/>
              <a:t>There are now requirements to make the data underpinning </a:t>
            </a:r>
            <a:r>
              <a:rPr lang="en-AU" dirty="0"/>
              <a:t>the </a:t>
            </a:r>
            <a:r>
              <a:rPr lang="en-AU" dirty="0" smtClean="0"/>
              <a:t>research to be made freely available,  and Journals are introducing policies for the data from the research that they publish, to </a:t>
            </a:r>
            <a:r>
              <a:rPr lang="en-AU" dirty="0" err="1" smtClean="0"/>
              <a:t>bemade</a:t>
            </a:r>
            <a:r>
              <a:rPr lang="en-AU" dirty="0" smtClean="0"/>
              <a:t> available from a repository. </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b="1" dirty="0" smtClean="0"/>
              <a:t>OERs are now available - </a:t>
            </a:r>
            <a:r>
              <a:rPr lang="en-AU" kern="0" dirty="0" smtClean="0"/>
              <a:t>Free </a:t>
            </a:r>
            <a:r>
              <a:rPr lang="en-AU" kern="0" dirty="0"/>
              <a:t>and openly licensed educational materials that can be used for teaching, learning and </a:t>
            </a:r>
            <a:r>
              <a:rPr lang="en-AU" kern="0" dirty="0" smtClean="0"/>
              <a:t>research. OERs </a:t>
            </a:r>
            <a:r>
              <a:rPr lang="en-AU" dirty="0" smtClean="0"/>
              <a:t>can </a:t>
            </a:r>
            <a:r>
              <a:rPr lang="en-AU" dirty="0"/>
              <a:t>be downloaded, embedded, re-used or adapted to suit particular teaching or learning activities, depending on the licence. </a:t>
            </a:r>
            <a:r>
              <a:rPr lang="en-AU" kern="0" dirty="0"/>
              <a:t>Examples include the </a:t>
            </a:r>
            <a:r>
              <a:rPr lang="en-AU" i="1" kern="0" dirty="0"/>
              <a:t>OER Commons </a:t>
            </a:r>
            <a:r>
              <a:rPr lang="en-AU" kern="0" dirty="0"/>
              <a:t>and </a:t>
            </a:r>
            <a:r>
              <a:rPr lang="en-AU" i="1" kern="0" dirty="0"/>
              <a:t>Open Textbook Library</a:t>
            </a:r>
            <a:r>
              <a:rPr lang="en-AU" kern="0" dirty="0"/>
              <a:t>. There are a tremendous number </a:t>
            </a:r>
            <a:r>
              <a:rPr lang="en-AU" kern="0" dirty="0" smtClean="0"/>
              <a:t>of </a:t>
            </a:r>
            <a:r>
              <a:rPr lang="en-AU" kern="0" dirty="0"/>
              <a:t>resources available worldwide, from primary through to post-graduate materials</a:t>
            </a:r>
            <a:r>
              <a:rPr lang="en-AU" kern="0" dirty="0" smtClean="0"/>
              <a:t>.</a:t>
            </a:r>
          </a:p>
          <a:p>
            <a:pPr marL="171450" indent="-171450">
              <a:buFont typeface="Arial" panose="020B0604020202020204" pitchFamily="34" charset="0"/>
              <a:buChar char="•"/>
            </a:pPr>
            <a:endParaRPr lang="en-AU" kern="0" dirty="0"/>
          </a:p>
          <a:p>
            <a:pPr marL="171450" indent="-171450">
              <a:buFont typeface="Arial" panose="020B0604020202020204" pitchFamily="34" charset="0"/>
              <a:buChar char="•"/>
            </a:pPr>
            <a:r>
              <a:rPr lang="en-AU" b="1" dirty="0" smtClean="0"/>
              <a:t>The Availability of Open </a:t>
            </a:r>
            <a:r>
              <a:rPr lang="en-AU" b="1" dirty="0"/>
              <a:t>source software </a:t>
            </a:r>
            <a:r>
              <a:rPr lang="en-AU" dirty="0" smtClean="0"/>
              <a:t>such as Open Journals Systems which facilitate </a:t>
            </a:r>
            <a:r>
              <a:rPr lang="en-AU" dirty="0"/>
              <a:t>the publishing of </a:t>
            </a:r>
            <a:r>
              <a:rPr lang="en-AU" dirty="0" smtClean="0"/>
              <a:t>open </a:t>
            </a:r>
            <a:r>
              <a:rPr lang="en-AU" dirty="0"/>
              <a:t>access </a:t>
            </a:r>
            <a:r>
              <a:rPr lang="en-AU" dirty="0" smtClean="0"/>
              <a:t>journals.</a:t>
            </a:r>
            <a:endParaRPr lang="en-AU" dirty="0"/>
          </a:p>
          <a:p>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7</a:t>
            </a:fld>
            <a:endParaRPr lang="en-AU"/>
          </a:p>
        </p:txBody>
      </p:sp>
    </p:spTree>
    <p:extLst>
      <p:ext uri="{BB962C8B-B14F-4D97-AF65-F5344CB8AC3E}">
        <p14:creationId xmlns:p14="http://schemas.microsoft.com/office/powerpoint/2010/main" val="24449289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Designing for user experience requires identifying all the individual steps or ‘touchpoints’ by which a user accesses a service or resource – this interaction is known as ‘user experience’, abbreviated as is the way these days as ‘UX’. </a:t>
            </a:r>
          </a:p>
          <a:p>
            <a:pPr marL="171450" indent="-171450">
              <a:buFont typeface="Arial" panose="020B0604020202020204" pitchFamily="34" charset="0"/>
              <a:buChar char="•"/>
            </a:pPr>
            <a:r>
              <a:rPr lang="en-US" dirty="0"/>
              <a:t>UX is a mixture of both the physical and the digital. But the move to digital services and </a:t>
            </a:r>
            <a:r>
              <a:rPr lang="en-US" dirty="0" smtClean="0"/>
              <a:t>products, </a:t>
            </a:r>
            <a:r>
              <a:rPr lang="en-US" dirty="0"/>
              <a:t>has pushed UX to the forefront.</a:t>
            </a:r>
          </a:p>
          <a:p>
            <a:pPr marL="171450" indent="-171450">
              <a:buFont typeface="Arial" panose="020B0604020202020204" pitchFamily="34" charset="0"/>
              <a:buChar char="•"/>
            </a:pPr>
            <a:r>
              <a:rPr lang="en-US" dirty="0"/>
              <a:t>Putting users first is actually what we as librarians do. Any assessment of </a:t>
            </a:r>
            <a:r>
              <a:rPr lang="en-US" dirty="0" smtClean="0"/>
              <a:t>UX, </a:t>
            </a:r>
            <a:r>
              <a:rPr lang="en-US" dirty="0"/>
              <a:t>is an assessment by users. </a:t>
            </a:r>
            <a:endParaRPr lang="en-AU" dirty="0"/>
          </a:p>
        </p:txBody>
      </p:sp>
      <p:sp>
        <p:nvSpPr>
          <p:cNvPr id="4" name="Slide Number Placeholder 3"/>
          <p:cNvSpPr>
            <a:spLocks noGrp="1"/>
          </p:cNvSpPr>
          <p:nvPr>
            <p:ph type="sldNum" sz="quarter" idx="10"/>
          </p:nvPr>
        </p:nvSpPr>
        <p:spPr/>
        <p:txBody>
          <a:bodyPr/>
          <a:lstStyle/>
          <a:p>
            <a:fld id="{63DB8558-5278-4A21-9637-D6EAF83C5D7E}" type="slidenum">
              <a:rPr lang="en-AU" smtClean="0"/>
              <a:t>8</a:t>
            </a:fld>
            <a:endParaRPr lang="en-AU"/>
          </a:p>
        </p:txBody>
      </p:sp>
    </p:spTree>
    <p:extLst>
      <p:ext uri="{BB962C8B-B14F-4D97-AF65-F5344CB8AC3E}">
        <p14:creationId xmlns:p14="http://schemas.microsoft.com/office/powerpoint/2010/main" val="40204326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According to </a:t>
            </a:r>
            <a:r>
              <a:rPr lang="en-AU" dirty="0" err="1"/>
              <a:t>Kuniavsky</a:t>
            </a:r>
            <a:r>
              <a:rPr lang="en-AU" dirty="0"/>
              <a:t> (2010), cited by Walton (2015), user perceptions include:</a:t>
            </a:r>
          </a:p>
          <a:p>
            <a:pPr marL="628650" lvl="1" indent="-171450">
              <a:buFont typeface="Arial" panose="020B0604020202020204" pitchFamily="34" charset="0"/>
              <a:buChar char="•"/>
            </a:pPr>
            <a:r>
              <a:rPr lang="en-AU" dirty="0"/>
              <a:t>Effectiveness – how good is the result?</a:t>
            </a:r>
          </a:p>
          <a:p>
            <a:pPr marL="628650" lvl="1" indent="-171450">
              <a:buFont typeface="Arial" panose="020B0604020202020204" pitchFamily="34" charset="0"/>
              <a:buChar char="•"/>
            </a:pPr>
            <a:r>
              <a:rPr lang="en-AU" dirty="0"/>
              <a:t>Efficiency – how fast or cheap is it?</a:t>
            </a:r>
          </a:p>
          <a:p>
            <a:pPr marL="628650" lvl="1" indent="-171450">
              <a:buFont typeface="Arial" panose="020B0604020202020204" pitchFamily="34" charset="0"/>
              <a:buChar char="•"/>
            </a:pPr>
            <a:r>
              <a:rPr lang="en-AU" dirty="0"/>
              <a:t>Emotional satisfaction – how good does it feel?</a:t>
            </a:r>
          </a:p>
          <a:p>
            <a:pPr marL="628650" lvl="1" indent="-171450">
              <a:buFont typeface="Arial" panose="020B0604020202020204" pitchFamily="34" charset="0"/>
              <a:buChar char="•"/>
            </a:pPr>
            <a:r>
              <a:rPr lang="en-AU" dirty="0"/>
              <a:t>What is the Quality of the relationship with the entity that created the product or service?</a:t>
            </a:r>
          </a:p>
          <a:p>
            <a:pPr marL="171450" indent="-171450">
              <a:buFont typeface="Arial" panose="020B0604020202020204" pitchFamily="34" charset="0"/>
              <a:buChar char="•"/>
            </a:pPr>
            <a:r>
              <a:rPr lang="en-US" dirty="0"/>
              <a:t>Academic libraries are now increasingly using ethnographic methodologies when exploring the UX experience, according to Walton (2015). </a:t>
            </a:r>
            <a:endParaRPr lang="en-US" dirty="0" smtClean="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smtClean="0"/>
              <a:t>Walton </a:t>
            </a:r>
            <a:r>
              <a:rPr lang="en-US" dirty="0"/>
              <a:t>says “the main pressure to adapt UX in academic libraries has been the dramatic move to digital services and digital information”. The term ‘ethnography’ has developed to mean virtually any qualitative research project. </a:t>
            </a:r>
          </a:p>
          <a:p>
            <a:pPr marL="171450" indent="-171450">
              <a:buFont typeface="Arial" panose="020B0604020202020204" pitchFamily="34" charset="0"/>
              <a:buChar char="•"/>
            </a:pPr>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9</a:t>
            </a:fld>
            <a:endParaRPr lang="en-AU"/>
          </a:p>
        </p:txBody>
      </p:sp>
    </p:spTree>
    <p:extLst>
      <p:ext uri="{BB962C8B-B14F-4D97-AF65-F5344CB8AC3E}">
        <p14:creationId xmlns:p14="http://schemas.microsoft.com/office/powerpoint/2010/main" val="33579058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3910073"/>
          </a:xfrm>
        </p:spPr>
        <p:txBody>
          <a:bodyPr/>
          <a:lstStyle/>
          <a:p>
            <a:pPr marL="171450" indent="-171450">
              <a:buFont typeface="Arial" panose="020B0604020202020204" pitchFamily="34" charset="0"/>
              <a:buChar char="•"/>
            </a:pPr>
            <a:r>
              <a:rPr lang="en-US" dirty="0"/>
              <a:t>At the University of California, the value and importance of UX is seen in the creation of the User Experience Design Service, to support the California Digital Library. </a:t>
            </a:r>
            <a:endParaRPr lang="en-US" dirty="0" smtClean="0"/>
          </a:p>
          <a:p>
            <a:pPr marL="171450" indent="-171450">
              <a:buFont typeface="Arial" panose="020B0604020202020204" pitchFamily="34" charset="0"/>
              <a:buChar char="•"/>
            </a:pPr>
            <a:r>
              <a:rPr lang="en-US" dirty="0" smtClean="0"/>
              <a:t>Their </a:t>
            </a:r>
            <a:r>
              <a:rPr lang="en-US" dirty="0"/>
              <a:t>mission is more than just about the library catalogue, CDL continues “to explore how services such as digital curation, scholarly publishing, archiving and preservation support research throughout the information lifecycle“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10</a:t>
            </a:fld>
            <a:endParaRPr lang="en-AU"/>
          </a:p>
        </p:txBody>
      </p:sp>
    </p:spTree>
    <p:extLst>
      <p:ext uri="{BB962C8B-B14F-4D97-AF65-F5344CB8AC3E}">
        <p14:creationId xmlns:p14="http://schemas.microsoft.com/office/powerpoint/2010/main" val="14948880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3910073"/>
          </a:xfrm>
        </p:spPr>
        <p:txBody>
          <a:bodyPr/>
          <a:lstStyle/>
          <a:p>
            <a:pPr marL="171450" indent="-171450">
              <a:buFont typeface="Arial" panose="020B0604020202020204" pitchFamily="34" charset="0"/>
              <a:buChar char="•"/>
            </a:pPr>
            <a:r>
              <a:rPr lang="en-AU" dirty="0"/>
              <a:t>Well, remember, academic libraries are having to compete with search engines like Google, that seemingly has everything one would wish at their fingertips. </a:t>
            </a:r>
            <a:endParaRPr lang="en-AU" dirty="0" smtClean="0"/>
          </a:p>
          <a:p>
            <a:pPr marL="171450" indent="-171450">
              <a:buFont typeface="Arial" panose="020B0604020202020204" pitchFamily="34" charset="0"/>
              <a:buChar char="•"/>
            </a:pPr>
            <a:r>
              <a:rPr lang="en-AU" dirty="0" smtClean="0"/>
              <a:t>So </a:t>
            </a:r>
            <a:r>
              <a:rPr lang="en-AU" dirty="0"/>
              <a:t>the academic library is not the only place to go. </a:t>
            </a:r>
            <a:endParaRPr lang="en-AU" dirty="0" smtClean="0"/>
          </a:p>
          <a:p>
            <a:pPr marL="171450" indent="-171450">
              <a:buFont typeface="Arial" panose="020B0604020202020204" pitchFamily="34" charset="0"/>
              <a:buChar char="•"/>
            </a:pPr>
            <a:r>
              <a:rPr lang="en-AU" dirty="0" smtClean="0"/>
              <a:t>Therefore</a:t>
            </a:r>
            <a:r>
              <a:rPr lang="en-AU" dirty="0"/>
              <a:t>, the user experience has to be paramount in the design of digital services and products in the academic library, both to differentiate itself from equally easy options, such as Google, and to ensure that the staff and students are best supported in their learning and research. </a:t>
            </a:r>
          </a:p>
        </p:txBody>
      </p:sp>
      <p:sp>
        <p:nvSpPr>
          <p:cNvPr id="4" name="Slide Number Placeholder 3"/>
          <p:cNvSpPr>
            <a:spLocks noGrp="1"/>
          </p:cNvSpPr>
          <p:nvPr>
            <p:ph type="sldNum" sz="quarter" idx="5"/>
          </p:nvPr>
        </p:nvSpPr>
        <p:spPr/>
        <p:txBody>
          <a:bodyPr/>
          <a:lstStyle/>
          <a:p>
            <a:fld id="{63DB8558-5278-4A21-9637-D6EAF83C5D7E}" type="slidenum">
              <a:rPr lang="en-AU" smtClean="0"/>
              <a:t>11</a:t>
            </a:fld>
            <a:endParaRPr lang="en-AU"/>
          </a:p>
        </p:txBody>
      </p:sp>
    </p:spTree>
    <p:extLst>
      <p:ext uri="{BB962C8B-B14F-4D97-AF65-F5344CB8AC3E}">
        <p14:creationId xmlns:p14="http://schemas.microsoft.com/office/powerpoint/2010/main" val="36042323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Leading on from an improved UX, is the trend of the re-envisioning of library spaces into learning spaces. </a:t>
            </a:r>
          </a:p>
          <a:p>
            <a:pPr marL="171450" indent="-171450">
              <a:buFont typeface="Arial" panose="020B0604020202020204" pitchFamily="34" charset="0"/>
              <a:buChar char="•"/>
            </a:pPr>
            <a:r>
              <a:rPr lang="en-US" dirty="0"/>
              <a:t>Pedagogic changes in  higher </a:t>
            </a:r>
            <a:r>
              <a:rPr lang="en-US" dirty="0" smtClean="0"/>
              <a:t>education, </a:t>
            </a:r>
            <a:r>
              <a:rPr lang="en-US" dirty="0"/>
              <a:t>have led to academic librarians rethinking the design of library spaces in order to improve the student experience – we now have “active learning classrooms, media production studios, makerspaces, and other areas conducive to collaborative and hands on work”.</a:t>
            </a:r>
          </a:p>
          <a:p>
            <a:pPr marL="171450" indent="-171450">
              <a:buFont typeface="Arial" panose="020B0604020202020204" pitchFamily="34" charset="0"/>
              <a:buChar char="•"/>
            </a:pPr>
            <a:r>
              <a:rPr lang="en-US" dirty="0"/>
              <a:t>Further, </a:t>
            </a:r>
            <a:r>
              <a:rPr lang="en-US" dirty="0" err="1"/>
              <a:t>Mehtonen</a:t>
            </a:r>
            <a:r>
              <a:rPr lang="en-US" dirty="0"/>
              <a:t> (2016) saw libraries being seen as “hybrid environments – a fusion of physical, social, and digital spaces and services”. The social space dimension fosters face-to-face interactions; and the digital space </a:t>
            </a:r>
            <a:r>
              <a:rPr lang="en-US" dirty="0" smtClean="0"/>
              <a:t>dimension, </a:t>
            </a:r>
            <a:r>
              <a:rPr lang="en-US" dirty="0"/>
              <a:t>facilitates greater responsiveness to patrons’ mobile devices</a:t>
            </a:r>
            <a:r>
              <a:rPr lang="en-US" dirty="0" smtClean="0"/>
              <a:t>” (Horizon Report, 2017)..</a:t>
            </a: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endParaRPr lang="en-AU" dirty="0"/>
          </a:p>
        </p:txBody>
      </p:sp>
      <p:sp>
        <p:nvSpPr>
          <p:cNvPr id="4" name="Slide Number Placeholder 3"/>
          <p:cNvSpPr>
            <a:spLocks noGrp="1"/>
          </p:cNvSpPr>
          <p:nvPr>
            <p:ph type="sldNum" sz="quarter" idx="10"/>
          </p:nvPr>
        </p:nvSpPr>
        <p:spPr/>
        <p:txBody>
          <a:bodyPr/>
          <a:lstStyle/>
          <a:p>
            <a:fld id="{63DB8558-5278-4A21-9637-D6EAF83C5D7E}" type="slidenum">
              <a:rPr lang="en-AU" smtClean="0"/>
              <a:t>12</a:t>
            </a:fld>
            <a:endParaRPr lang="en-AU"/>
          </a:p>
        </p:txBody>
      </p:sp>
    </p:spTree>
    <p:extLst>
      <p:ext uri="{BB962C8B-B14F-4D97-AF65-F5344CB8AC3E}">
        <p14:creationId xmlns:p14="http://schemas.microsoft.com/office/powerpoint/2010/main" val="7482336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And what is noticeable about this trend, apart from the whole ‘user experience’ is that it is inevitable the library partners with other departments in the university.</a:t>
            </a:r>
          </a:p>
          <a:p>
            <a:pPr marL="171450" indent="-171450">
              <a:buFont typeface="Arial" panose="020B0604020202020204" pitchFamily="34" charset="0"/>
              <a:buChar char="•"/>
            </a:pPr>
            <a:r>
              <a:rPr lang="en-AU" dirty="0"/>
              <a:t>For example, Deakin University Library in Australia, undertook a joint research project with their School of Architecture and </a:t>
            </a:r>
            <a:r>
              <a:rPr lang="en-AU" dirty="0" smtClean="0"/>
              <a:t>Building, </a:t>
            </a:r>
            <a:r>
              <a:rPr lang="en-AU" dirty="0"/>
              <a:t>to establish a setting for the evaluation of academic library spaces, built upon a set of Criteria of Quality (</a:t>
            </a:r>
            <a:r>
              <a:rPr lang="en-AU" dirty="0" err="1"/>
              <a:t>CoQ</a:t>
            </a:r>
            <a:r>
              <a:rPr lang="en-AU" dirty="0"/>
              <a:t>) and Quality Indicators (QI) . </a:t>
            </a:r>
            <a:endParaRPr lang="en-AU" dirty="0" smtClean="0"/>
          </a:p>
          <a:p>
            <a:pPr marL="171450" indent="-171450">
              <a:buFont typeface="Arial" panose="020B0604020202020204" pitchFamily="34" charset="0"/>
              <a:buChar char="•"/>
            </a:pPr>
            <a:r>
              <a:rPr lang="en-AU" dirty="0" smtClean="0"/>
              <a:t>This </a:t>
            </a:r>
            <a:r>
              <a:rPr lang="en-AU" dirty="0"/>
              <a:t>has proved of value in planning and evaluating library building projects at Deakin (Horn, </a:t>
            </a:r>
            <a:r>
              <a:rPr lang="en-AU" dirty="0" err="1"/>
              <a:t>Lingham</a:t>
            </a:r>
            <a:r>
              <a:rPr lang="en-AU" dirty="0"/>
              <a:t> &amp; Owen 2014). </a:t>
            </a:r>
            <a:endParaRPr lang="en-AU" dirty="0" smtClean="0"/>
          </a:p>
          <a:p>
            <a:pPr marL="171450" indent="-171450">
              <a:buFont typeface="Arial" panose="020B0604020202020204" pitchFamily="34" charset="0"/>
              <a:buChar char="•"/>
            </a:pPr>
            <a:r>
              <a:rPr lang="en-AU" dirty="0" smtClean="0"/>
              <a:t>One </a:t>
            </a:r>
            <a:r>
              <a:rPr lang="en-AU" dirty="0"/>
              <a:t>of the lessons learned has been the need for continuous improvement of the framework, particularly given rapid technological change and a highly dynamic higher education environment.</a:t>
            </a:r>
          </a:p>
        </p:txBody>
      </p:sp>
      <p:sp>
        <p:nvSpPr>
          <p:cNvPr id="4" name="Slide Number Placeholder 3"/>
          <p:cNvSpPr>
            <a:spLocks noGrp="1"/>
          </p:cNvSpPr>
          <p:nvPr>
            <p:ph type="sldNum" sz="quarter" idx="5"/>
          </p:nvPr>
        </p:nvSpPr>
        <p:spPr/>
        <p:txBody>
          <a:bodyPr/>
          <a:lstStyle/>
          <a:p>
            <a:fld id="{63DB8558-5278-4A21-9637-D6EAF83C5D7E}" type="slidenum">
              <a:rPr lang="en-AU" smtClean="0"/>
              <a:t>13</a:t>
            </a:fld>
            <a:endParaRPr lang="en-AU"/>
          </a:p>
        </p:txBody>
      </p:sp>
    </p:spTree>
    <p:extLst>
      <p:ext uri="{BB962C8B-B14F-4D97-AF65-F5344CB8AC3E}">
        <p14:creationId xmlns:p14="http://schemas.microsoft.com/office/powerpoint/2010/main" val="2740137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smtClean="0"/>
              <a:t>And what has emerged here is </a:t>
            </a:r>
            <a:r>
              <a:rPr lang="en-US" dirty="0"/>
              <a:t>the development of the library makerspace, also named Hackerspace or </a:t>
            </a:r>
            <a:r>
              <a:rPr lang="en-US" dirty="0" err="1"/>
              <a:t>Hacklab</a:t>
            </a:r>
            <a:r>
              <a:rPr lang="en-US" dirty="0"/>
              <a:t>, which offers users an opportunity to create intellectual and physical materials using resources such as computers, 3-D printers, audio and video capture and editing tools, and traditional arts and crafts supplies (Wikipedia).</a:t>
            </a:r>
          </a:p>
          <a:p>
            <a:endParaRPr lang="en-US" dirty="0"/>
          </a:p>
        </p:txBody>
      </p:sp>
      <p:sp>
        <p:nvSpPr>
          <p:cNvPr id="4" name="Slide Number Placeholder 3"/>
          <p:cNvSpPr>
            <a:spLocks noGrp="1"/>
          </p:cNvSpPr>
          <p:nvPr>
            <p:ph type="sldNum" sz="quarter" idx="5"/>
          </p:nvPr>
        </p:nvSpPr>
        <p:spPr/>
        <p:txBody>
          <a:bodyPr/>
          <a:lstStyle/>
          <a:p>
            <a:fld id="{63DB8558-5278-4A21-9637-D6EAF83C5D7E}" type="slidenum">
              <a:rPr lang="en-AU" smtClean="0"/>
              <a:t>14</a:t>
            </a:fld>
            <a:endParaRPr lang="en-AU"/>
          </a:p>
        </p:txBody>
      </p:sp>
    </p:spTree>
    <p:extLst>
      <p:ext uri="{BB962C8B-B14F-4D97-AF65-F5344CB8AC3E}">
        <p14:creationId xmlns:p14="http://schemas.microsoft.com/office/powerpoint/2010/main" val="142411083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Jon Burke, in his article, “Making Sense: Can makerspaces work in Academic Libraries,” (2015), </a:t>
            </a:r>
          </a:p>
          <a:p>
            <a:pPr marL="171450" indent="-171450">
              <a:buFont typeface="Arial" panose="020B0604020202020204" pitchFamily="34" charset="0"/>
              <a:buChar char="•"/>
            </a:pPr>
            <a:r>
              <a:rPr lang="en-US" dirty="0"/>
              <a:t> justifies an Academic Library Makerspace in the following way:</a:t>
            </a:r>
          </a:p>
          <a:p>
            <a:pPr marL="171450" indent="-171450">
              <a:buFont typeface="Arial" panose="020B0604020202020204" pitchFamily="34" charset="0"/>
              <a:buChar char="•"/>
            </a:pPr>
            <a:r>
              <a:rPr lang="en-US" dirty="0" smtClean="0"/>
              <a:t>AS ABOVE</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http://www.ala.org/acrl/sites/ala.org.acrl/files/content/conferences/confsandpreconfs/2015/Burke.pdf)</a:t>
            </a:r>
          </a:p>
        </p:txBody>
      </p:sp>
      <p:sp>
        <p:nvSpPr>
          <p:cNvPr id="4" name="Slide Number Placeholder 3"/>
          <p:cNvSpPr>
            <a:spLocks noGrp="1"/>
          </p:cNvSpPr>
          <p:nvPr>
            <p:ph type="sldNum" sz="quarter" idx="5"/>
          </p:nvPr>
        </p:nvSpPr>
        <p:spPr/>
        <p:txBody>
          <a:bodyPr/>
          <a:lstStyle/>
          <a:p>
            <a:fld id="{63DB8558-5278-4A21-9637-D6EAF83C5D7E}" type="slidenum">
              <a:rPr lang="en-AU" smtClean="0"/>
              <a:t>15</a:t>
            </a:fld>
            <a:endParaRPr lang="en-AU"/>
          </a:p>
        </p:txBody>
      </p:sp>
    </p:spTree>
    <p:extLst>
      <p:ext uri="{BB962C8B-B14F-4D97-AF65-F5344CB8AC3E}">
        <p14:creationId xmlns:p14="http://schemas.microsoft.com/office/powerpoint/2010/main" val="293045023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Digital fluency was highlighted as one of 10 responsibilities of academic and research libraries over a five-year period, in the </a:t>
            </a:r>
            <a:r>
              <a:rPr lang="en-US" dirty="0" smtClean="0"/>
              <a:t>2017 Horizon </a:t>
            </a:r>
            <a:r>
              <a:rPr lang="en-US" dirty="0"/>
              <a:t>Library report :</a:t>
            </a:r>
          </a:p>
          <a:p>
            <a:endParaRPr lang="en-US" dirty="0"/>
          </a:p>
          <a:p>
            <a:r>
              <a:rPr lang="en-US" dirty="0"/>
              <a:t>“Spreading digital fluency is a core responsibility [for academic and research libraries]. Libraries are well-positioned to lead efforts that develop patrons’ digital citizenship, ensuring mastery of responsible and creative technology use, including online identity, communication etiquette, and rights and responsibilities” (p. 9).</a:t>
            </a:r>
          </a:p>
          <a:p>
            <a:endParaRPr lang="en-US" dirty="0"/>
          </a:p>
          <a:p>
            <a:r>
              <a:rPr lang="en-US" dirty="0"/>
              <a:t>So what exactly is ‘digital fluency’? </a:t>
            </a:r>
            <a:endParaRPr lang="en-US" dirty="0" smtClean="0"/>
          </a:p>
          <a:p>
            <a:endParaRPr lang="en-US" dirty="0"/>
          </a:p>
          <a:p>
            <a:r>
              <a:rPr lang="en-US" dirty="0" smtClean="0"/>
              <a:t>In </a:t>
            </a:r>
            <a:r>
              <a:rPr lang="en-US" dirty="0"/>
              <a:t>their paper from 2012, Wang, Myers &amp; </a:t>
            </a:r>
            <a:r>
              <a:rPr lang="en-US" dirty="0" err="1" smtClean="0"/>
              <a:t>Sundaram</a:t>
            </a:r>
            <a:r>
              <a:rPr lang="en-US" dirty="0" smtClean="0"/>
              <a:t>, </a:t>
            </a:r>
            <a:r>
              <a:rPr lang="en-US" dirty="0"/>
              <a:t>defined digital fluency as “the ability to reformulate knowledge and produce information to express oneself creatively and </a:t>
            </a:r>
            <a:r>
              <a:rPr lang="en-US" dirty="0" smtClean="0"/>
              <a:t>appropriately, </a:t>
            </a:r>
            <a:r>
              <a:rPr lang="en-US" dirty="0"/>
              <a:t>in a digital environment”. It’s the digital environment that matters.</a:t>
            </a:r>
          </a:p>
          <a:p>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16</a:t>
            </a:fld>
            <a:endParaRPr lang="en-AU"/>
          </a:p>
        </p:txBody>
      </p:sp>
    </p:spTree>
    <p:extLst>
      <p:ext uri="{BB962C8B-B14F-4D97-AF65-F5344CB8AC3E}">
        <p14:creationId xmlns:p14="http://schemas.microsoft.com/office/powerpoint/2010/main" val="409721249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3937205"/>
          </a:xfrm>
        </p:spPr>
        <p:txBody>
          <a:bodyPr/>
          <a:lstStyle/>
          <a:p>
            <a:pPr marL="171450" indent="-171450">
              <a:buFont typeface="Arial" panose="020B0604020202020204" pitchFamily="34" charset="0"/>
              <a:buChar char="•"/>
            </a:pPr>
            <a:r>
              <a:rPr lang="en-US" dirty="0"/>
              <a:t>In 2018, Jennifer Sparrow </a:t>
            </a:r>
            <a:r>
              <a:rPr lang="en-US" dirty="0" smtClean="0"/>
              <a:t>asked, </a:t>
            </a:r>
            <a:r>
              <a:rPr lang="en-US" dirty="0"/>
              <a:t>“How is digital fluency different from digital literacy? </a:t>
            </a:r>
            <a:r>
              <a:rPr lang="en-US" dirty="0" smtClean="0"/>
              <a:t>I</a:t>
            </a:r>
          </a:p>
          <a:p>
            <a:pPr marL="171450" indent="-171450">
              <a:buFont typeface="Arial" panose="020B0604020202020204" pitchFamily="34" charset="0"/>
              <a:buChar char="•"/>
            </a:pPr>
            <a:r>
              <a:rPr lang="en-US" dirty="0" smtClean="0"/>
              <a:t>n </a:t>
            </a:r>
            <a:r>
              <a:rPr lang="en-US" dirty="0"/>
              <a:t>learning a foreign language, a literate person can read, speak, and listen for understanding in the new language. A fluent person can create something in the language: a story, a poem, a play, or a conversation. </a:t>
            </a:r>
            <a:endParaRPr lang="en-US" dirty="0" smtClean="0"/>
          </a:p>
          <a:p>
            <a:pPr marL="171450" indent="-171450">
              <a:buFont typeface="Arial" panose="020B0604020202020204" pitchFamily="34" charset="0"/>
              <a:buChar char="•"/>
            </a:pPr>
            <a:r>
              <a:rPr lang="en-US" dirty="0" smtClean="0"/>
              <a:t>Similarly</a:t>
            </a:r>
            <a:r>
              <a:rPr lang="en-US" dirty="0"/>
              <a:t>, digital literacy is an understanding of how to use the tools; digital fluency is the ability to create something new with those tools. Digital fluency can be viewed as an evolving collection of fluencies including, but not limited to, curiosity fluency, communication fluency, creation fluency, data fluency, and innovation fluency” (Sparrow, 2018</a:t>
            </a:r>
            <a:r>
              <a:rPr lang="en-US" dirty="0" smtClean="0"/>
              <a:t>)</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smtClean="0"/>
              <a:t>In relation to the UN’s Sustainable Development Goals, Digital Fluency addresses:</a:t>
            </a:r>
          </a:p>
          <a:p>
            <a:pPr marL="171450" indent="-171450">
              <a:buFont typeface="Arial" panose="020B0604020202020204" pitchFamily="34" charset="0"/>
              <a:buChar char="•"/>
            </a:pPr>
            <a:r>
              <a:rPr lang="en-US" dirty="0" smtClean="0"/>
              <a:t>SDG4 Ensure inclusive and equitable quality education and promote lifelong opportunities for all</a:t>
            </a:r>
          </a:p>
          <a:p>
            <a:pPr marL="171450" indent="-171450">
              <a:buFont typeface="Arial" panose="020B0604020202020204" pitchFamily="34" charset="0"/>
              <a:buChar char="•"/>
            </a:pPr>
            <a:r>
              <a:rPr lang="en-US" dirty="0" smtClean="0"/>
              <a:t>And SDG10 – reduce inequality within and among countries </a:t>
            </a:r>
            <a:endParaRPr lang="en-US" dirty="0"/>
          </a:p>
          <a:p>
            <a:pPr marL="171450" indent="-171450">
              <a:buFont typeface="Arial" panose="020B0604020202020204" pitchFamily="34" charset="0"/>
              <a:buChar char="•"/>
            </a:pPr>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17</a:t>
            </a:fld>
            <a:endParaRPr lang="en-AU"/>
          </a:p>
        </p:txBody>
      </p:sp>
    </p:spTree>
    <p:extLst>
      <p:ext uri="{BB962C8B-B14F-4D97-AF65-F5344CB8AC3E}">
        <p14:creationId xmlns:p14="http://schemas.microsoft.com/office/powerpoint/2010/main" val="3316136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4"/>
          </a:xfrm>
        </p:spPr>
        <p:txBody>
          <a:bodyPr/>
          <a:lstStyle/>
          <a:p>
            <a:pPr marL="171450" indent="-171450">
              <a:buFont typeface="Arial" panose="020B0604020202020204" pitchFamily="34" charset="0"/>
              <a:buChar char="•"/>
            </a:pPr>
            <a:r>
              <a:rPr lang="en-AU" dirty="0" smtClean="0"/>
              <a:t>In Australia in 2019</a:t>
            </a:r>
            <a:r>
              <a:rPr lang="en-AU" dirty="0"/>
              <a:t>, the Council of Australian University Librarians (CAUL</a:t>
            </a:r>
            <a:r>
              <a:rPr lang="en-AU" dirty="0" smtClean="0"/>
              <a:t>), took the </a:t>
            </a:r>
            <a:r>
              <a:rPr lang="en-AU" dirty="0"/>
              <a:t>concept of digital fluency one step further, and </a:t>
            </a:r>
            <a:r>
              <a:rPr lang="en-AU" dirty="0" smtClean="0"/>
              <a:t>released </a:t>
            </a:r>
            <a:r>
              <a:rPr lang="en-AU" dirty="0"/>
              <a:t>a position statement on ‘digital dexterity’. </a:t>
            </a:r>
            <a:endParaRPr lang="en-AU" dirty="0" smtClean="0"/>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smtClean="0"/>
              <a:t>CAUL </a:t>
            </a:r>
            <a:r>
              <a:rPr lang="en-AU" dirty="0"/>
              <a:t>says that “Digital dexterity is a fundamental aspect of the mission of university libraries, now and for the foreseeable future”; and that it is more than digital literacy, and that it enables “active participation in all aspects of work and life in a digital world”. Again, this is the digital environment we are talking about.</a:t>
            </a:r>
          </a:p>
          <a:p>
            <a:pPr marL="171450" indent="-171450">
              <a:buFont typeface="Arial" panose="020B0604020202020204" pitchFamily="34" charset="0"/>
              <a:buChar char="•"/>
            </a:pPr>
            <a:endParaRPr lang="en-AU" dirty="0" smtClean="0"/>
          </a:p>
          <a:p>
            <a:pPr marL="171450" indent="-171450">
              <a:buFont typeface="Arial" panose="020B0604020202020204" pitchFamily="34" charset="0"/>
              <a:buChar char="•"/>
            </a:pPr>
            <a:r>
              <a:rPr lang="en-AU" dirty="0" smtClean="0"/>
              <a:t>So </a:t>
            </a:r>
            <a:r>
              <a:rPr lang="en-AU" dirty="0"/>
              <a:t>how does CAUL propose to advance digital dexterity? CAUL has developed a range of resources to encourage digital dexterity at Australian academic institutions</a:t>
            </a:r>
            <a:r>
              <a:rPr lang="en-AU" dirty="0" smtClean="0"/>
              <a:t>:</a:t>
            </a:r>
          </a:p>
          <a:p>
            <a:pPr marL="628650" lvl="1" indent="-171450">
              <a:buFont typeface="Arial" panose="020B0604020202020204" pitchFamily="34" charset="0"/>
              <a:buChar char="•"/>
            </a:pPr>
            <a:r>
              <a:rPr lang="en-US" dirty="0" smtClean="0"/>
              <a:t>Released A position statement</a:t>
            </a:r>
          </a:p>
          <a:p>
            <a:pPr marL="628650" lvl="1" indent="-171450">
              <a:buFont typeface="Arial" panose="020B0604020202020204" pitchFamily="34" charset="0"/>
              <a:buChar char="•"/>
            </a:pPr>
            <a:r>
              <a:rPr lang="en-US" dirty="0" smtClean="0"/>
              <a:t>A national champions network</a:t>
            </a:r>
          </a:p>
          <a:p>
            <a:pPr marL="628650" lvl="1" indent="-171450">
              <a:buFont typeface="Arial" panose="020B0604020202020204" pitchFamily="34" charset="0"/>
              <a:buChar char="•"/>
            </a:pPr>
            <a:r>
              <a:rPr lang="en-US" dirty="0" smtClean="0"/>
              <a:t>An advocacy toolkit</a:t>
            </a:r>
          </a:p>
          <a:p>
            <a:pPr marL="628650" lvl="1" indent="-171450">
              <a:buFont typeface="Arial" panose="020B0604020202020204" pitchFamily="34" charset="0"/>
              <a:buChar char="•"/>
            </a:pPr>
            <a:r>
              <a:rPr lang="en-US" dirty="0" smtClean="0"/>
              <a:t>A community of practice</a:t>
            </a:r>
            <a:endParaRPr lang="en-US" dirty="0"/>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One of the examples CAUL </a:t>
            </a:r>
            <a:r>
              <a:rPr lang="en-AU" dirty="0" smtClean="0"/>
              <a:t>provides, </a:t>
            </a:r>
            <a:r>
              <a:rPr lang="en-AU" dirty="0"/>
              <a:t>is work being undertaken at La Trobe University in Melbourne, Australia [NEXT SLIDE]</a:t>
            </a:r>
          </a:p>
          <a:p>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18</a:t>
            </a:fld>
            <a:endParaRPr lang="en-AU"/>
          </a:p>
        </p:txBody>
      </p:sp>
    </p:spTree>
    <p:extLst>
      <p:ext uri="{BB962C8B-B14F-4D97-AF65-F5344CB8AC3E}">
        <p14:creationId xmlns:p14="http://schemas.microsoft.com/office/powerpoint/2010/main" val="16660708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284664"/>
          </a:xfrm>
        </p:spPr>
        <p:txBody>
          <a:bodyPr/>
          <a:lstStyle/>
          <a:p>
            <a:pPr marL="171450" indent="-171450">
              <a:buFont typeface="Arial" panose="020B0604020202020204" pitchFamily="34" charset="0"/>
              <a:buChar char="•"/>
            </a:pPr>
            <a:r>
              <a:rPr lang="en-AU" dirty="0"/>
              <a:t>The La Trobe University (LTU) Digital Literacies </a:t>
            </a:r>
            <a:r>
              <a:rPr lang="en-AU" dirty="0" smtClean="0"/>
              <a:t>Framework, </a:t>
            </a:r>
            <a:r>
              <a:rPr lang="en-AU" dirty="0"/>
              <a:t>supports its strategic focus on digital capabilities by outlining the attitudes and skills that its staff and students need in a digitally connected world.</a:t>
            </a:r>
          </a:p>
          <a:p>
            <a:pPr marL="171450" indent="-171450">
              <a:buFont typeface="Arial" panose="020B0604020202020204" pitchFamily="34" charset="0"/>
              <a:buChar char="•"/>
            </a:pPr>
            <a:r>
              <a:rPr lang="en-AU" dirty="0"/>
              <a:t>The Framework provides the basis for a coordinated and collaborative approach to:</a:t>
            </a:r>
          </a:p>
          <a:p>
            <a:pPr marL="628650" lvl="1" indent="-171450">
              <a:buFont typeface="Arial" panose="020B0604020202020204" pitchFamily="34" charset="0"/>
              <a:buChar char="•"/>
            </a:pPr>
            <a:r>
              <a:rPr lang="en-AU" dirty="0"/>
              <a:t>building staff capacity for digital practice and scholarship</a:t>
            </a:r>
          </a:p>
          <a:p>
            <a:pPr marL="628650" lvl="1" indent="-171450">
              <a:buFont typeface="Arial" panose="020B0604020202020204" pitchFamily="34" charset="0"/>
              <a:buChar char="•"/>
            </a:pPr>
            <a:r>
              <a:rPr lang="en-AU" dirty="0"/>
              <a:t>building digital knowledge and capabilities into the student learning and research experience</a:t>
            </a:r>
          </a:p>
          <a:p>
            <a:pPr marL="628650" lvl="1" indent="-171450">
              <a:buFont typeface="Arial" panose="020B0604020202020204" pitchFamily="34" charset="0"/>
              <a:buChar char="•"/>
            </a:pPr>
            <a:r>
              <a:rPr lang="en-AU" dirty="0"/>
              <a:t>engaging staff, students and other stakeholders in scholarly conversations about digital issues.</a:t>
            </a:r>
          </a:p>
          <a:p>
            <a:pPr marL="171450" indent="-171450">
              <a:buFont typeface="Arial" panose="020B0604020202020204" pitchFamily="34" charset="0"/>
              <a:buChar char="•"/>
            </a:pPr>
            <a:r>
              <a:rPr lang="en-AU" dirty="0"/>
              <a:t>The University vision is for a digitally capable organisation which supports digital innovation and prepares students for an increasingly digital future. In this environment, staff and students can develop the know-how and skills to enable them to be confident and competent digital agents, operating fearlessly in a digital world.</a:t>
            </a:r>
          </a:p>
          <a:p>
            <a:pPr marL="171450" indent="-171450">
              <a:buFont typeface="Arial" panose="020B0604020202020204" pitchFamily="34" charset="0"/>
              <a:buChar char="•"/>
            </a:pPr>
            <a:endParaRPr lang="en-US" dirty="0"/>
          </a:p>
          <a:p>
            <a:endParaRPr lang="en-AU" dirty="0"/>
          </a:p>
          <a:p>
            <a:pPr marL="171450" indent="-171450">
              <a:buFont typeface="Arial" panose="020B0604020202020204" pitchFamily="34" charset="0"/>
              <a:buChar char="•"/>
            </a:pPr>
            <a:r>
              <a:rPr lang="en-AU" dirty="0"/>
              <a:t>It is well worth downloading this Framework, and seeing to what extent it meets your current and future needs.</a:t>
            </a:r>
          </a:p>
          <a:p>
            <a:pPr marL="171450" indent="-171450">
              <a:buFont typeface="Arial" panose="020B0604020202020204" pitchFamily="34" charset="0"/>
              <a:buChar char="•"/>
            </a:pPr>
            <a:endParaRPr lang="en-AU" dirty="0"/>
          </a:p>
          <a:p>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19</a:t>
            </a:fld>
            <a:endParaRPr lang="en-AU"/>
          </a:p>
        </p:txBody>
      </p:sp>
    </p:spTree>
    <p:extLst>
      <p:ext uri="{BB962C8B-B14F-4D97-AF65-F5344CB8AC3E}">
        <p14:creationId xmlns:p14="http://schemas.microsoft.com/office/powerpoint/2010/main" val="145429934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we consider the application of artificial intelligence, or AI, in libraries, do we think of robots in libraries? </a:t>
            </a:r>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20</a:t>
            </a:fld>
            <a:endParaRPr lang="en-AU"/>
          </a:p>
        </p:txBody>
      </p:sp>
    </p:spTree>
    <p:extLst>
      <p:ext uri="{BB962C8B-B14F-4D97-AF65-F5344CB8AC3E}">
        <p14:creationId xmlns:p14="http://schemas.microsoft.com/office/powerpoint/2010/main" val="41530966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Are robots in libraries just a gimmick? Or can they contribute something special? </a:t>
            </a:r>
          </a:p>
          <a:p>
            <a:pPr marL="171450" indent="-171450">
              <a:buFont typeface="Arial" panose="020B0604020202020204" pitchFamily="34" charset="0"/>
              <a:buChar char="•"/>
            </a:pPr>
            <a:r>
              <a:rPr lang="en-AU" dirty="0"/>
              <a:t>If we step back a little, we can appreciate that AI could be a major innovation for academic libraries. The 2017 Library Horizon Report, </a:t>
            </a:r>
            <a:r>
              <a:rPr lang="en-AU" dirty="0" smtClean="0"/>
              <a:t>stated </a:t>
            </a:r>
            <a:r>
              <a:rPr lang="en-AU" dirty="0"/>
              <a:t>that “these emerging technologies can personalise the library experience for patrons, connecting them more efficiently to resources that best align with their goals”. </a:t>
            </a:r>
          </a:p>
          <a:p>
            <a:endParaRPr lang="en-AU" dirty="0"/>
          </a:p>
          <a:p>
            <a:r>
              <a:rPr lang="en-AU" dirty="0"/>
              <a:t>[NEXT SLIDE]</a:t>
            </a:r>
          </a:p>
        </p:txBody>
      </p:sp>
      <p:sp>
        <p:nvSpPr>
          <p:cNvPr id="4" name="Slide Number Placeholder 3"/>
          <p:cNvSpPr>
            <a:spLocks noGrp="1"/>
          </p:cNvSpPr>
          <p:nvPr>
            <p:ph type="sldNum" sz="quarter" idx="5"/>
          </p:nvPr>
        </p:nvSpPr>
        <p:spPr/>
        <p:txBody>
          <a:bodyPr/>
          <a:lstStyle/>
          <a:p>
            <a:fld id="{63DB8558-5278-4A21-9637-D6EAF83C5D7E}" type="slidenum">
              <a:rPr lang="en-AU" smtClean="0"/>
              <a:t>21</a:t>
            </a:fld>
            <a:endParaRPr lang="en-AU"/>
          </a:p>
        </p:txBody>
      </p:sp>
    </p:spTree>
    <p:extLst>
      <p:ext uri="{BB962C8B-B14F-4D97-AF65-F5344CB8AC3E}">
        <p14:creationId xmlns:p14="http://schemas.microsoft.com/office/powerpoint/2010/main" val="4529337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At the University of California at Irvine, the University’s mascot, Peter the Anteater, has been adopted by the library to deliver </a:t>
            </a:r>
            <a:r>
              <a:rPr lang="en-AU" dirty="0" err="1"/>
              <a:t>ANTswers</a:t>
            </a:r>
            <a:r>
              <a:rPr lang="en-AU" dirty="0"/>
              <a:t>, an augmented reference service. Of the 12,000 questions that have been asked of the </a:t>
            </a:r>
            <a:r>
              <a:rPr lang="en-AU" dirty="0" err="1"/>
              <a:t>ANTswers</a:t>
            </a:r>
            <a:r>
              <a:rPr lang="en-AU" dirty="0"/>
              <a:t> library </a:t>
            </a:r>
            <a:r>
              <a:rPr lang="en-AU" dirty="0" err="1" smtClean="0"/>
              <a:t>chatbot</a:t>
            </a:r>
            <a:r>
              <a:rPr lang="en-AU" dirty="0" smtClean="0"/>
              <a:t>, </a:t>
            </a:r>
            <a:r>
              <a:rPr lang="en-AU" dirty="0"/>
              <a:t>to date, 63% have been library related, and 80% of them have been answered correctly (</a:t>
            </a:r>
            <a:r>
              <a:rPr lang="en-AU" dirty="0" err="1"/>
              <a:t>Zalaznick</a:t>
            </a:r>
            <a:r>
              <a:rPr lang="en-AU" dirty="0"/>
              <a:t> 2019). </a:t>
            </a:r>
          </a:p>
          <a:p>
            <a:pPr marL="171450" indent="-171450">
              <a:buFont typeface="Arial" panose="020B0604020202020204" pitchFamily="34" charset="0"/>
              <a:buChar char="•"/>
            </a:pPr>
            <a:r>
              <a:rPr lang="en-AU" dirty="0"/>
              <a:t>Also, the impersonal nature of a robot or chatbot can sometimes be an advantage. Tim Smith, the library’s head of web service, says that “the people least likely to ask questions in </a:t>
            </a:r>
            <a:r>
              <a:rPr lang="en-AU" dirty="0" smtClean="0"/>
              <a:t>person, </a:t>
            </a:r>
            <a:r>
              <a:rPr lang="en-AU" dirty="0"/>
              <a:t>are the ones most likely to drop out. One of our main goals was providing those students an avenue to ask questions where they wouldn’t before” (</a:t>
            </a:r>
            <a:r>
              <a:rPr lang="en-AU" dirty="0" err="1"/>
              <a:t>Zalaznick</a:t>
            </a:r>
            <a:r>
              <a:rPr lang="en-AU" dirty="0"/>
              <a:t> 2019). Who knew librarians were so </a:t>
            </a:r>
            <a:r>
              <a:rPr lang="en-AU" dirty="0" smtClean="0"/>
              <a:t>scary?</a:t>
            </a:r>
            <a:endParaRPr lang="en-AU" dirty="0"/>
          </a:p>
          <a:p>
            <a:pPr marL="171450" indent="-171450">
              <a:buFont typeface="Arial" panose="020B0604020202020204" pitchFamily="34" charset="0"/>
              <a:buChar char="•"/>
            </a:pPr>
            <a:r>
              <a:rPr lang="en-AU" dirty="0"/>
              <a:t>Of course, the library chatbot is only as good as the algorithm upon which it is based. And algorithms are written by humans. </a:t>
            </a:r>
          </a:p>
          <a:p>
            <a:pPr marL="171450" indent="-171450">
              <a:buFont typeface="Arial" panose="020B0604020202020204" pitchFamily="34" charset="0"/>
              <a:buChar char="•"/>
            </a:pPr>
            <a:r>
              <a:rPr lang="en-AU" dirty="0" smtClean="0"/>
              <a:t>In </a:t>
            </a:r>
            <a:r>
              <a:rPr lang="en-AU" dirty="0"/>
              <a:t>2018, at the University of Rhode Island, the library opened the first AI Lab in any US university library. This addressed the twin aims of introducing the technology, as well as affording a neutral venue where the impacts of AI could be discussed (</a:t>
            </a:r>
            <a:r>
              <a:rPr lang="en-AU" dirty="0" err="1"/>
              <a:t>Zalaznick</a:t>
            </a:r>
            <a:r>
              <a:rPr lang="en-AU" dirty="0"/>
              <a:t> 2019). [NEXT SLIDE]</a:t>
            </a:r>
          </a:p>
        </p:txBody>
      </p:sp>
      <p:sp>
        <p:nvSpPr>
          <p:cNvPr id="4" name="Slide Number Placeholder 3"/>
          <p:cNvSpPr>
            <a:spLocks noGrp="1"/>
          </p:cNvSpPr>
          <p:nvPr>
            <p:ph type="sldNum" sz="quarter" idx="5"/>
          </p:nvPr>
        </p:nvSpPr>
        <p:spPr/>
        <p:txBody>
          <a:bodyPr/>
          <a:lstStyle/>
          <a:p>
            <a:fld id="{63DB8558-5278-4A21-9637-D6EAF83C5D7E}" type="slidenum">
              <a:rPr lang="en-AU" smtClean="0"/>
              <a:t>22</a:t>
            </a:fld>
            <a:endParaRPr lang="en-AU"/>
          </a:p>
        </p:txBody>
      </p:sp>
    </p:spTree>
    <p:extLst>
      <p:ext uri="{BB962C8B-B14F-4D97-AF65-F5344CB8AC3E}">
        <p14:creationId xmlns:p14="http://schemas.microsoft.com/office/powerpoint/2010/main" val="54224290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a:p>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23</a:t>
            </a:fld>
            <a:endParaRPr lang="en-AU"/>
          </a:p>
        </p:txBody>
      </p:sp>
    </p:spTree>
    <p:extLst>
      <p:ext uri="{BB962C8B-B14F-4D97-AF65-F5344CB8AC3E}">
        <p14:creationId xmlns:p14="http://schemas.microsoft.com/office/powerpoint/2010/main" val="399552743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AU" dirty="0"/>
              <a:t>The use of AI in academic libraries as a tool to facilitate access to collections, is an obvious choice.</a:t>
            </a:r>
          </a:p>
          <a:p>
            <a:pPr marL="171450" indent="-171450">
              <a:buFont typeface="Arial" panose="020B0604020202020204" pitchFamily="34" charset="0"/>
              <a:buChar char="•"/>
            </a:pPr>
            <a:r>
              <a:rPr lang="en-AU" dirty="0"/>
              <a:t>The </a:t>
            </a:r>
            <a:r>
              <a:rPr lang="en-AU" dirty="0" smtClean="0"/>
              <a:t>US Library </a:t>
            </a:r>
            <a:r>
              <a:rPr lang="en-AU" dirty="0"/>
              <a:t>of Congress has developed a program to use AI to enable users to access over 1.5 million photos in over 16 million newspaper pages (Macaulay 2020). </a:t>
            </a:r>
          </a:p>
          <a:p>
            <a:pPr marL="228600" indent="-228600">
              <a:buFont typeface="Arial" panose="020B0604020202020204" pitchFamily="34" charset="0"/>
              <a:buChar char="•"/>
            </a:pPr>
            <a:endParaRPr lang="en-AU" dirty="0" smtClean="0"/>
          </a:p>
          <a:p>
            <a:pPr marL="228600" indent="-228600">
              <a:buFont typeface="Arial" panose="020B0604020202020204" pitchFamily="34" charset="0"/>
              <a:buChar char="•"/>
            </a:pPr>
            <a:r>
              <a:rPr lang="en-AU" dirty="0" smtClean="0"/>
              <a:t>The </a:t>
            </a:r>
            <a:r>
              <a:rPr lang="en-AU" dirty="0"/>
              <a:t>name of the AI tool, Newspaper Navigator, uses an ‘object detection tool’ trained to find photos, illustrations, maps, cartoons, comics, headlines &amp; adverts. The tool then uses OCR – optical character recognition – just as you would use to find text in a PDF, in order to link the image with the corresponding article.</a:t>
            </a:r>
          </a:p>
          <a:p>
            <a:pPr marL="228600" indent="-228600">
              <a:buFont typeface="Arial" panose="020B0604020202020204" pitchFamily="34" charset="0"/>
              <a:buChar char="•"/>
            </a:pPr>
            <a:endParaRPr lang="en-AU" dirty="0"/>
          </a:p>
          <a:p>
            <a:r>
              <a:rPr lang="en-AU" dirty="0"/>
              <a:t>[NEXT SLIDE]</a:t>
            </a:r>
          </a:p>
        </p:txBody>
      </p:sp>
      <p:sp>
        <p:nvSpPr>
          <p:cNvPr id="4" name="Slide Number Placeholder 3"/>
          <p:cNvSpPr>
            <a:spLocks noGrp="1"/>
          </p:cNvSpPr>
          <p:nvPr>
            <p:ph type="sldNum" sz="quarter" idx="5"/>
          </p:nvPr>
        </p:nvSpPr>
        <p:spPr/>
        <p:txBody>
          <a:bodyPr/>
          <a:lstStyle/>
          <a:p>
            <a:fld id="{63DB8558-5278-4A21-9637-D6EAF83C5D7E}" type="slidenum">
              <a:rPr lang="en-AU" smtClean="0"/>
              <a:t>24</a:t>
            </a:fld>
            <a:endParaRPr lang="en-AU"/>
          </a:p>
        </p:txBody>
      </p:sp>
    </p:spTree>
    <p:extLst>
      <p:ext uri="{BB962C8B-B14F-4D97-AF65-F5344CB8AC3E}">
        <p14:creationId xmlns:p14="http://schemas.microsoft.com/office/powerpoint/2010/main" val="366150694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3979521"/>
          </a:xfrm>
        </p:spPr>
        <p:txBody>
          <a:bodyPr/>
          <a:lstStyle/>
          <a:p>
            <a:pPr marL="171450" indent="-171450">
              <a:buFont typeface="Arial" panose="020B0604020202020204" pitchFamily="34" charset="0"/>
              <a:buChar char="•"/>
            </a:pPr>
            <a:r>
              <a:rPr lang="en-AU" dirty="0"/>
              <a:t>At the 2</a:t>
            </a:r>
            <a:r>
              <a:rPr lang="en-AU" baseline="30000" dirty="0"/>
              <a:t>nd</a:t>
            </a:r>
            <a:r>
              <a:rPr lang="en-AU" dirty="0"/>
              <a:t> International Conference on AI for Libraries, Archives, and Museums, held at Stanford University in December 2019, delegates discussed how applications of AI can unlock our past for the benefit of the future (Coleman 2020). And one of the key steps is to demystify and democratise AI. </a:t>
            </a:r>
            <a:endParaRPr lang="en-AU" dirty="0" smtClean="0"/>
          </a:p>
          <a:p>
            <a:pPr marL="171450" indent="-171450">
              <a:buFont typeface="Arial" panose="020B0604020202020204" pitchFamily="34" charset="0"/>
              <a:buChar char="•"/>
            </a:pPr>
            <a:r>
              <a:rPr lang="en-AU" dirty="0" smtClean="0"/>
              <a:t>Attention </a:t>
            </a:r>
            <a:r>
              <a:rPr lang="en-AU" dirty="0"/>
              <a:t>was given to Finland and its attempt to ensure that 1% of the population have a basic knowledge of how AI works and can be used. Now, Finland has a small population (5.5m), just 29% of Kazakhstan (in a landmass of just 12%), but ensuring that 55,000 citizens know about AI and its use, is a </a:t>
            </a:r>
            <a:r>
              <a:rPr lang="en-AU" dirty="0" smtClean="0"/>
              <a:t>pretty good </a:t>
            </a:r>
            <a:r>
              <a:rPr lang="en-AU" dirty="0"/>
              <a:t>start.</a:t>
            </a:r>
          </a:p>
          <a:p>
            <a:pPr marL="171450" indent="-171450">
              <a:buFont typeface="Arial" panose="020B0604020202020204" pitchFamily="34" charset="0"/>
              <a:buChar char="•"/>
            </a:pPr>
            <a:r>
              <a:rPr lang="en-AU" dirty="0"/>
              <a:t>Opening up access to historic collections, such as manuscripts, is an ideal, if difficult task for machine learning. </a:t>
            </a:r>
          </a:p>
          <a:p>
            <a:pPr marL="171450" indent="-171450">
              <a:buFont typeface="Arial" panose="020B0604020202020204" pitchFamily="34" charset="0"/>
              <a:buChar char="•"/>
            </a:pPr>
            <a:r>
              <a:rPr lang="en-AU" dirty="0" smtClean="0"/>
              <a:t>An example is the </a:t>
            </a:r>
            <a:r>
              <a:rPr lang="en-AU" i="1" dirty="0" smtClean="0"/>
              <a:t>In </a:t>
            </a:r>
            <a:r>
              <a:rPr lang="en-AU" i="1" dirty="0" err="1"/>
              <a:t>Codice</a:t>
            </a:r>
            <a:r>
              <a:rPr lang="en-AU" i="1" dirty="0"/>
              <a:t> Ratio </a:t>
            </a:r>
            <a:r>
              <a:rPr lang="en-AU" dirty="0" smtClean="0"/>
              <a:t>research </a:t>
            </a:r>
            <a:r>
              <a:rPr lang="en-AU" dirty="0"/>
              <a:t>project in </a:t>
            </a:r>
            <a:r>
              <a:rPr lang="en-AU" dirty="0" smtClean="0"/>
              <a:t>Italy, which  is using AI to capture handwritten </a:t>
            </a:r>
            <a:r>
              <a:rPr lang="en-AU" dirty="0"/>
              <a:t>documents </a:t>
            </a:r>
            <a:r>
              <a:rPr lang="en-AU" dirty="0" smtClean="0"/>
              <a:t>comprising </a:t>
            </a:r>
            <a:r>
              <a:rPr lang="en-US" dirty="0" smtClean="0"/>
              <a:t>over </a:t>
            </a:r>
            <a:r>
              <a:rPr lang="en-US" dirty="0"/>
              <a:t>85 </a:t>
            </a:r>
            <a:r>
              <a:rPr lang="en-US" dirty="0" err="1"/>
              <a:t>kilometres</a:t>
            </a:r>
            <a:r>
              <a:rPr lang="en-US" dirty="0"/>
              <a:t> of shelving </a:t>
            </a:r>
            <a:endParaRPr lang="en-AU" dirty="0" smtClean="0"/>
          </a:p>
          <a:p>
            <a:pPr marL="171450" indent="-171450">
              <a:buFont typeface="Arial" panose="020B0604020202020204" pitchFamily="34" charset="0"/>
              <a:buChar char="•"/>
            </a:pPr>
            <a:r>
              <a:rPr lang="en-AU" dirty="0" smtClean="0"/>
              <a:t>held </a:t>
            </a:r>
            <a:r>
              <a:rPr lang="en-AU" dirty="0"/>
              <a:t>in the Vatican Secret Archive, </a:t>
            </a:r>
            <a:r>
              <a:rPr lang="en-AU" dirty="0" smtClean="0"/>
              <a:t>(referenced </a:t>
            </a:r>
            <a:r>
              <a:rPr lang="en-AU" dirty="0"/>
              <a:t>in Coleman 2020). [NEXT SLIDE</a:t>
            </a:r>
            <a:r>
              <a:rPr lang="en-AU" dirty="0" smtClean="0"/>
              <a:t>]</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I’d now like to turn to the next and last trend … [NEXT SLIDE]</a:t>
            </a:r>
          </a:p>
          <a:p>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25</a:t>
            </a:fld>
            <a:endParaRPr lang="en-AU"/>
          </a:p>
        </p:txBody>
      </p:sp>
    </p:spTree>
    <p:extLst>
      <p:ext uri="{BB962C8B-B14F-4D97-AF65-F5344CB8AC3E}">
        <p14:creationId xmlns:p14="http://schemas.microsoft.com/office/powerpoint/2010/main" val="38373727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a:t>
            </a:r>
            <a:r>
              <a:rPr lang="en-US" dirty="0" err="1"/>
              <a:t>blockchain</a:t>
            </a:r>
            <a:r>
              <a:rPr lang="en-US" dirty="0"/>
              <a:t> </a:t>
            </a:r>
            <a:r>
              <a:rPr lang="en-US" dirty="0" smtClean="0"/>
              <a:t>is, </a:t>
            </a:r>
            <a:r>
              <a:rPr lang="en-US" dirty="0"/>
              <a:t>a growing list of records, i.e. blocks. Crucially, each block is imprinted with a cryptographic hash of the previous block, a timestamp, and transaction data. By design, a </a:t>
            </a:r>
            <a:r>
              <a:rPr lang="en-US" dirty="0" err="1"/>
              <a:t>blockchain</a:t>
            </a:r>
            <a:r>
              <a:rPr lang="en-US" dirty="0"/>
              <a:t> cannot be modified</a:t>
            </a:r>
            <a:r>
              <a:rPr lang="en-US" dirty="0" smtClean="0"/>
              <a:t>.</a:t>
            </a:r>
          </a:p>
          <a:p>
            <a:endParaRPr lang="en-US" dirty="0"/>
          </a:p>
          <a:p>
            <a:r>
              <a:rPr lang="en-US" dirty="0"/>
              <a:t>Fundamental to </a:t>
            </a:r>
            <a:r>
              <a:rPr lang="en-US" dirty="0" err="1"/>
              <a:t>blockchain</a:t>
            </a:r>
            <a:r>
              <a:rPr lang="en-US" dirty="0"/>
              <a:t> is that it addresses the issue of ‘trust’. Owing to the fact that </a:t>
            </a:r>
            <a:r>
              <a:rPr lang="en-US" dirty="0" err="1"/>
              <a:t>blockchains</a:t>
            </a:r>
            <a:r>
              <a:rPr lang="en-US" dirty="0"/>
              <a:t> are open and transparent, it is possible to have trust in the </a:t>
            </a:r>
            <a:r>
              <a:rPr lang="en-US" dirty="0" err="1"/>
              <a:t>blockchains</a:t>
            </a:r>
            <a:r>
              <a:rPr lang="en-US" dirty="0"/>
              <a:t>. And by being </a:t>
            </a:r>
            <a:r>
              <a:rPr lang="en-US" dirty="0" err="1"/>
              <a:t>decentralised</a:t>
            </a:r>
            <a:r>
              <a:rPr lang="en-US" dirty="0"/>
              <a:t>, it reduces the likelihood of being open to capture.</a:t>
            </a:r>
          </a:p>
          <a:p>
            <a:r>
              <a:rPr lang="en-US" dirty="0"/>
              <a:t> [NEXT SLIDE]</a:t>
            </a:r>
          </a:p>
          <a:p>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26</a:t>
            </a:fld>
            <a:endParaRPr lang="en-AU"/>
          </a:p>
        </p:txBody>
      </p:sp>
    </p:spTree>
    <p:extLst>
      <p:ext uri="{BB962C8B-B14F-4D97-AF65-F5344CB8AC3E}">
        <p14:creationId xmlns:p14="http://schemas.microsoft.com/office/powerpoint/2010/main" val="2138342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sz="1100" dirty="0" smtClean="0"/>
              <a:t>These </a:t>
            </a:r>
            <a:r>
              <a:rPr lang="en-US" sz="1100" dirty="0"/>
              <a:t>features are what has led to </a:t>
            </a:r>
            <a:r>
              <a:rPr lang="en-US" sz="1100" dirty="0" err="1"/>
              <a:t>blockchain</a:t>
            </a:r>
            <a:r>
              <a:rPr lang="en-US" sz="1100" dirty="0"/>
              <a:t> being most associated with cryptocurrencies, like Bitcoin, where trust, traceability and </a:t>
            </a:r>
            <a:r>
              <a:rPr lang="en-US" sz="1100" dirty="0" smtClean="0"/>
              <a:t>authenticity, </a:t>
            </a:r>
            <a:r>
              <a:rPr lang="en-US" sz="1100" dirty="0"/>
              <a:t>are paramount.</a:t>
            </a:r>
          </a:p>
          <a:p>
            <a:pPr marL="171450" indent="-171450">
              <a:buFont typeface="Arial" panose="020B0604020202020204" pitchFamily="34" charset="0"/>
              <a:buChar char="•"/>
            </a:pPr>
            <a:r>
              <a:rPr lang="en-US" sz="1100" dirty="0"/>
              <a:t>In this mage, a </a:t>
            </a:r>
            <a:r>
              <a:rPr lang="en-US" sz="1100" dirty="0" err="1"/>
              <a:t>Mindmap</a:t>
            </a:r>
            <a:r>
              <a:rPr lang="en-US" sz="1100" dirty="0"/>
              <a:t> abstraction of the different types of </a:t>
            </a:r>
            <a:r>
              <a:rPr lang="en-US" sz="1100" dirty="0" err="1"/>
              <a:t>blockchain</a:t>
            </a:r>
            <a:r>
              <a:rPr lang="en-US" sz="1100" dirty="0"/>
              <a:t> </a:t>
            </a:r>
            <a:r>
              <a:rPr lang="en-US" sz="1100" dirty="0" smtClean="0"/>
              <a:t>applications, (from a  </a:t>
            </a:r>
            <a:r>
              <a:rPr lang="en-US" sz="1100" dirty="0"/>
              <a:t>paper by Casino, .</a:t>
            </a:r>
            <a:r>
              <a:rPr lang="en-US" sz="1100" dirty="0" err="1"/>
              <a:t>Dasaklis</a:t>
            </a:r>
            <a:r>
              <a:rPr lang="en-US" sz="1100" baseline="0" dirty="0"/>
              <a:t> and </a:t>
            </a:r>
            <a:r>
              <a:rPr lang="en-US" sz="1100" dirty="0" err="1"/>
              <a:t>Patsakis</a:t>
            </a:r>
            <a:r>
              <a:rPr lang="en-US" sz="1100" dirty="0"/>
              <a:t>,</a:t>
            </a:r>
            <a:r>
              <a:rPr lang="en-US" sz="1100" baseline="0" dirty="0"/>
              <a:t> 2018), we can see the different areas in which </a:t>
            </a:r>
            <a:r>
              <a:rPr lang="en-US" sz="1100" baseline="0" dirty="0" err="1"/>
              <a:t>blockchain</a:t>
            </a:r>
            <a:r>
              <a:rPr lang="en-US" sz="1100" baseline="0" dirty="0"/>
              <a:t> technology can be applied</a:t>
            </a:r>
            <a:r>
              <a:rPr lang="en-US" sz="1100" baseline="0" dirty="0" smtClean="0"/>
              <a:t>.</a:t>
            </a:r>
          </a:p>
          <a:p>
            <a:pPr marL="171450" indent="-171450">
              <a:buFont typeface="Arial" panose="020B0604020202020204" pitchFamily="34" charset="0"/>
              <a:buChar char="•"/>
            </a:pPr>
            <a:endParaRPr lang="en-US" sz="1100" baseline="0" dirty="0"/>
          </a:p>
          <a:p>
            <a:pPr marL="171450" indent="-171450">
              <a:buFont typeface="Arial" panose="020B0604020202020204" pitchFamily="34" charset="0"/>
              <a:buChar char="•"/>
            </a:pPr>
            <a:r>
              <a:rPr lang="en-US" sz="1100" baseline="0" dirty="0"/>
              <a:t>Of interest as librarians, are the areas to do with integrity verification (IP), governance (proof of identity), and data management</a:t>
            </a:r>
            <a:endParaRPr lang="en-AU" sz="1100" dirty="0"/>
          </a:p>
        </p:txBody>
      </p:sp>
      <p:sp>
        <p:nvSpPr>
          <p:cNvPr id="4" name="Slide Number Placeholder 3"/>
          <p:cNvSpPr>
            <a:spLocks noGrp="1"/>
          </p:cNvSpPr>
          <p:nvPr>
            <p:ph type="sldNum" sz="quarter" idx="5"/>
          </p:nvPr>
        </p:nvSpPr>
        <p:spPr/>
        <p:txBody>
          <a:bodyPr/>
          <a:lstStyle/>
          <a:p>
            <a:fld id="{63DB8558-5278-4A21-9637-D6EAF83C5D7E}" type="slidenum">
              <a:rPr lang="en-AU" smtClean="0"/>
              <a:t>27</a:t>
            </a:fld>
            <a:endParaRPr lang="en-AU" dirty="0"/>
          </a:p>
        </p:txBody>
      </p:sp>
    </p:spTree>
    <p:extLst>
      <p:ext uri="{BB962C8B-B14F-4D97-AF65-F5344CB8AC3E}">
        <p14:creationId xmlns:p14="http://schemas.microsoft.com/office/powerpoint/2010/main" val="369355711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sz="1100" dirty="0"/>
              <a:t>In academic libraries, there are many potential uses of blockchains. I will focus on 3:</a:t>
            </a:r>
          </a:p>
          <a:p>
            <a:pPr marL="685800" lvl="1" indent="-228600">
              <a:buFont typeface="+mj-lt"/>
              <a:buAutoNum type="arabicPeriod"/>
            </a:pPr>
            <a:r>
              <a:rPr lang="en-AU" sz="1100" dirty="0"/>
              <a:t>In archives &amp; special collections, including records management, where provenance &amp; authenticity are essential</a:t>
            </a:r>
          </a:p>
          <a:p>
            <a:pPr marL="685800" lvl="1" indent="-228600">
              <a:buFont typeface="+mj-lt"/>
              <a:buAutoNum type="arabicPeriod"/>
            </a:pPr>
            <a:r>
              <a:rPr lang="en-AU" sz="1100" dirty="0"/>
              <a:t>For verifying digital assets, such as in digital preservation &amp; general data deposit</a:t>
            </a:r>
          </a:p>
          <a:p>
            <a:pPr marL="685800" lvl="1" indent="-228600">
              <a:buFont typeface="+mj-lt"/>
              <a:buAutoNum type="arabicPeriod"/>
            </a:pPr>
            <a:r>
              <a:rPr lang="en-AU" sz="1100" dirty="0"/>
              <a:t>To manage rights &amp; royalty payments, where there is a need to assign proof of ownership of a digital asset; and also ensure that any rights’ payments are conveyed to the rights’ holder.</a:t>
            </a:r>
          </a:p>
          <a:p>
            <a:pPr marL="171450" indent="-171450">
              <a:buFont typeface="Arial" panose="020B0604020202020204" pitchFamily="34" charset="0"/>
              <a:buChar char="•"/>
            </a:pPr>
            <a:r>
              <a:rPr lang="en-AU" sz="1100" dirty="0" err="1" smtClean="0"/>
              <a:t>Blockchain</a:t>
            </a:r>
            <a:r>
              <a:rPr lang="en-AU" sz="1100" dirty="0" smtClean="0"/>
              <a:t> </a:t>
            </a:r>
            <a:r>
              <a:rPr lang="en-AU" sz="1100" dirty="0"/>
              <a:t>is just one of a number of new technologies, together with AI and the Internet of Things, that we will see utilised increasingly in academic libraries. Whether we understand it or not, blockchain will be part of the future</a:t>
            </a:r>
            <a:r>
              <a:rPr lang="en-AU" sz="1100" dirty="0" smtClean="0"/>
              <a:t>.</a:t>
            </a:r>
          </a:p>
          <a:p>
            <a:pPr marL="171450" indent="-171450">
              <a:buFont typeface="Arial" panose="020B0604020202020204" pitchFamily="34" charset="0"/>
              <a:buChar char="•"/>
            </a:pPr>
            <a:endParaRPr lang="en-AU" sz="1100" dirty="0"/>
          </a:p>
          <a:p>
            <a:pPr marL="171450" indent="-171450">
              <a:buFont typeface="Arial" panose="020B0604020202020204" pitchFamily="34" charset="0"/>
              <a:buChar char="•"/>
            </a:pPr>
            <a:r>
              <a:rPr lang="en-AU" sz="1100" dirty="0"/>
              <a:t>In a presentation to the CILIP Blockchain Briefing in London earlier this year, Hamilton suggested that “blockchain offers the potential to revolutionise our processes – research papers could be linked automatically to grants, equipment, personnel, research data and software. And perhaps more importantly – citations, attempts to reproduce experimental results, retractions and updates. Taking this to its logical conclusion, blockchain could provide the global research community with programmable digital infrastructure”. </a:t>
            </a:r>
            <a:endParaRPr lang="en-AU" sz="1100" dirty="0" smtClean="0"/>
          </a:p>
          <a:p>
            <a:pPr marL="171450" indent="-171450">
              <a:buFont typeface="Arial" panose="020B0604020202020204" pitchFamily="34" charset="0"/>
              <a:buChar char="•"/>
            </a:pPr>
            <a:endParaRPr lang="en-AU" sz="1100" dirty="0"/>
          </a:p>
          <a:p>
            <a:pPr marL="171450" indent="-171450">
              <a:buFont typeface="Arial" panose="020B0604020202020204" pitchFamily="34" charset="0"/>
              <a:buChar char="•"/>
            </a:pPr>
            <a:r>
              <a:rPr lang="en-AU" sz="1100" dirty="0" smtClean="0"/>
              <a:t>[</a:t>
            </a:r>
            <a:r>
              <a:rPr lang="en-AU" sz="1100" dirty="0"/>
              <a:t>NEXT SLIDE]</a:t>
            </a:r>
          </a:p>
        </p:txBody>
      </p:sp>
      <p:sp>
        <p:nvSpPr>
          <p:cNvPr id="4" name="Slide Number Placeholder 3"/>
          <p:cNvSpPr>
            <a:spLocks noGrp="1"/>
          </p:cNvSpPr>
          <p:nvPr>
            <p:ph type="sldNum" sz="quarter" idx="5"/>
          </p:nvPr>
        </p:nvSpPr>
        <p:spPr/>
        <p:txBody>
          <a:bodyPr/>
          <a:lstStyle/>
          <a:p>
            <a:fld id="{63DB8558-5278-4A21-9637-D6EAF83C5D7E}" type="slidenum">
              <a:rPr lang="en-AU" smtClean="0"/>
              <a:t>28</a:t>
            </a:fld>
            <a:endParaRPr lang="en-AU" dirty="0"/>
          </a:p>
        </p:txBody>
      </p:sp>
    </p:spTree>
    <p:extLst>
      <p:ext uri="{BB962C8B-B14F-4D97-AF65-F5344CB8AC3E}">
        <p14:creationId xmlns:p14="http://schemas.microsoft.com/office/powerpoint/2010/main" val="40323719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In 2018, researchers from San Jose State </a:t>
            </a:r>
            <a:r>
              <a:rPr lang="en-US" dirty="0" smtClean="0"/>
              <a:t>University in the US, </a:t>
            </a:r>
            <a:r>
              <a:rPr lang="en-US" dirty="0"/>
              <a:t>predicted</a:t>
            </a:r>
            <a:r>
              <a:rPr lang="en-US" baseline="0" dirty="0"/>
              <a:t> that </a:t>
            </a:r>
            <a:r>
              <a:rPr lang="en-US" baseline="0" dirty="0" err="1"/>
              <a:t>blockchain</a:t>
            </a:r>
            <a:r>
              <a:rPr lang="en-US" baseline="0" dirty="0"/>
              <a:t> technology was “ a trend on the brink of revolutionizing the public and private sectors…”, “but librarians have not been evidenced in these mainstream discussions. However, the use of </a:t>
            </a:r>
            <a:r>
              <a:rPr lang="en-US" baseline="0" dirty="0" err="1"/>
              <a:t>blockchain</a:t>
            </a:r>
            <a:r>
              <a:rPr lang="en-US" baseline="0" dirty="0"/>
              <a:t> technology in libraries is on the radar of many information professionals who are curious about or understand its disruptive potential”. </a:t>
            </a:r>
          </a:p>
          <a:p>
            <a:pPr marL="171450" indent="-171450">
              <a:buFont typeface="Arial" panose="020B0604020202020204" pitchFamily="34" charset="0"/>
              <a:buChar char="•"/>
            </a:pPr>
            <a:r>
              <a:rPr lang="en-US" baseline="0" dirty="0"/>
              <a:t>Since then </a:t>
            </a:r>
            <a:r>
              <a:rPr lang="en-US" baseline="0" dirty="0" smtClean="0"/>
              <a:t>the University received </a:t>
            </a:r>
            <a:r>
              <a:rPr lang="en-US" baseline="0" dirty="0"/>
              <a:t>a grant to study this in more detail for a better understanding of </a:t>
            </a:r>
            <a:r>
              <a:rPr lang="en-US" baseline="0" dirty="0" err="1"/>
              <a:t>blockchain</a:t>
            </a:r>
            <a:r>
              <a:rPr lang="en-US" baseline="0" dirty="0"/>
              <a:t> technology in libraries. </a:t>
            </a:r>
          </a:p>
          <a:p>
            <a:pPr marL="171450" indent="-171450">
              <a:buFont typeface="Arial" panose="020B0604020202020204" pitchFamily="34" charset="0"/>
              <a:buChar char="•"/>
            </a:pPr>
            <a:r>
              <a:rPr lang="en-US" baseline="0" dirty="0"/>
              <a:t>Just last month, the University reported back that </a:t>
            </a:r>
            <a:r>
              <a:rPr lang="en-US" baseline="0" dirty="0" smtClean="0"/>
              <a:t>it </a:t>
            </a:r>
            <a:r>
              <a:rPr lang="en-US" baseline="0" dirty="0"/>
              <a:t>used the grant for to host a national forum, deliver a virtual conference, sponsored a MOOC on </a:t>
            </a:r>
            <a:r>
              <a:rPr lang="en-US" baseline="0" dirty="0" err="1"/>
              <a:t>blockchain</a:t>
            </a:r>
            <a:r>
              <a:rPr lang="en-US" baseline="0" dirty="0"/>
              <a:t> (https://ischool.sjsu.edu/blockchain-mooc), and published a book outlining opportunities and challenges for </a:t>
            </a:r>
            <a:r>
              <a:rPr lang="en-US" baseline="0" dirty="0" err="1"/>
              <a:t>blockchains</a:t>
            </a:r>
            <a:r>
              <a:rPr lang="en-US" baseline="0" dirty="0"/>
              <a:t> in libraries.</a:t>
            </a:r>
            <a:endParaRPr lang="en-AU" dirty="0"/>
          </a:p>
        </p:txBody>
      </p:sp>
      <p:sp>
        <p:nvSpPr>
          <p:cNvPr id="4" name="Slide Number Placeholder 3"/>
          <p:cNvSpPr>
            <a:spLocks noGrp="1"/>
          </p:cNvSpPr>
          <p:nvPr>
            <p:ph type="sldNum" sz="quarter" idx="10"/>
          </p:nvPr>
        </p:nvSpPr>
        <p:spPr/>
        <p:txBody>
          <a:bodyPr/>
          <a:lstStyle/>
          <a:p>
            <a:fld id="{63DB8558-5278-4A21-9637-D6EAF83C5D7E}" type="slidenum">
              <a:rPr lang="en-AU" smtClean="0"/>
              <a:t>29</a:t>
            </a:fld>
            <a:endParaRPr lang="en-AU"/>
          </a:p>
        </p:txBody>
      </p:sp>
    </p:spTree>
    <p:extLst>
      <p:ext uri="{BB962C8B-B14F-4D97-AF65-F5344CB8AC3E}">
        <p14:creationId xmlns:p14="http://schemas.microsoft.com/office/powerpoint/2010/main" val="28940374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At</a:t>
            </a:r>
            <a:r>
              <a:rPr lang="en-US" baseline="0" dirty="0"/>
              <a:t> the University of Chile </a:t>
            </a:r>
            <a:r>
              <a:rPr lang="en-US" baseline="0" dirty="0" smtClean="0"/>
              <a:t>Library in South America, </a:t>
            </a:r>
            <a:r>
              <a:rPr lang="en-US" baseline="0" dirty="0" err="1"/>
              <a:t>b</a:t>
            </a:r>
            <a:r>
              <a:rPr lang="en-US" dirty="0" err="1"/>
              <a:t>lockchain</a:t>
            </a:r>
            <a:r>
              <a:rPr lang="en-US" baseline="0" dirty="0"/>
              <a:t> technology is being </a:t>
            </a:r>
            <a:r>
              <a:rPr lang="en-US" baseline="0" dirty="0" err="1"/>
              <a:t>trialled</a:t>
            </a:r>
            <a:r>
              <a:rPr lang="en-US" baseline="0" dirty="0"/>
              <a:t> for use in a </a:t>
            </a:r>
            <a:r>
              <a:rPr lang="en-US" baseline="0" dirty="0" err="1"/>
              <a:t>decentralised</a:t>
            </a:r>
            <a:r>
              <a:rPr lang="en-US" baseline="0" dirty="0"/>
              <a:t> inter library loans system. Each participating institution, regardless </a:t>
            </a:r>
            <a:r>
              <a:rPr lang="en-US" baseline="0" dirty="0" smtClean="0"/>
              <a:t>of </a:t>
            </a:r>
            <a:r>
              <a:rPr lang="en-US" baseline="0" dirty="0"/>
              <a:t>the library management system they are using, whether it be commercial software, open source technologies, or custom-developed systems, can </a:t>
            </a:r>
            <a:r>
              <a:rPr lang="en-US" baseline="0" dirty="0" smtClean="0"/>
              <a:t>collaborate, </a:t>
            </a:r>
            <a:r>
              <a:rPr lang="en-US" baseline="0" dirty="0"/>
              <a:t>using </a:t>
            </a:r>
            <a:r>
              <a:rPr lang="en-US" baseline="0" dirty="0" err="1"/>
              <a:t>blockchain</a:t>
            </a:r>
            <a:r>
              <a:rPr lang="en-US" baseline="0" dirty="0"/>
              <a:t> technology to verify the authenticity of each individual borrower.</a:t>
            </a:r>
          </a:p>
          <a:p>
            <a:endParaRPr lang="en-US" baseline="0" dirty="0"/>
          </a:p>
          <a:p>
            <a:endParaRPr lang="en-US" baseline="0" dirty="0"/>
          </a:p>
          <a:p>
            <a:pPr marL="171450" indent="-171450">
              <a:buFont typeface="Arial" panose="020B0604020202020204" pitchFamily="34" charset="0"/>
              <a:buChar char="•"/>
            </a:pPr>
            <a:r>
              <a:rPr lang="en-US" baseline="0" dirty="0"/>
              <a:t>Its early days </a:t>
            </a:r>
            <a:r>
              <a:rPr lang="en-US" baseline="0" dirty="0" smtClean="0"/>
              <a:t>yet, </a:t>
            </a:r>
            <a:r>
              <a:rPr lang="en-US" baseline="0" dirty="0"/>
              <a:t>so keep an eye on these developments.</a:t>
            </a:r>
          </a:p>
        </p:txBody>
      </p:sp>
      <p:sp>
        <p:nvSpPr>
          <p:cNvPr id="4" name="Slide Number Placeholder 3"/>
          <p:cNvSpPr>
            <a:spLocks noGrp="1"/>
          </p:cNvSpPr>
          <p:nvPr>
            <p:ph type="sldNum" sz="quarter" idx="10"/>
          </p:nvPr>
        </p:nvSpPr>
        <p:spPr/>
        <p:txBody>
          <a:bodyPr/>
          <a:lstStyle/>
          <a:p>
            <a:fld id="{63DB8558-5278-4A21-9637-D6EAF83C5D7E}" type="slidenum">
              <a:rPr lang="en-AU" smtClean="0"/>
              <a:t>30</a:t>
            </a:fld>
            <a:endParaRPr lang="en-AU"/>
          </a:p>
        </p:txBody>
      </p:sp>
    </p:spTree>
    <p:extLst>
      <p:ext uri="{BB962C8B-B14F-4D97-AF65-F5344CB8AC3E}">
        <p14:creationId xmlns:p14="http://schemas.microsoft.com/office/powerpoint/2010/main" val="70775835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AU" dirty="0"/>
              <a:t>In this presentation, I have only been able to highlight a few trends – and challenges – that academic librarians face. What is clear is that the future is very much in our own hands.</a:t>
            </a:r>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So what have </a:t>
            </a:r>
            <a:r>
              <a:rPr lang="en-AU" dirty="0" smtClean="0"/>
              <a:t>we </a:t>
            </a:r>
            <a:r>
              <a:rPr lang="en-AU" dirty="0"/>
              <a:t>learnt?</a:t>
            </a:r>
          </a:p>
          <a:p>
            <a:pPr marL="628650" lvl="1" indent="-171450">
              <a:buFont typeface="Arial" panose="020B0604020202020204" pitchFamily="34" charset="0"/>
              <a:buChar char="•"/>
            </a:pPr>
            <a:r>
              <a:rPr lang="en-AU" dirty="0"/>
              <a:t>We have seen how the open movement has facilitated an explosion in the quantity of publications, of the availability of information and data, encouraging greater knowledge and enquiry in support of research and learning;</a:t>
            </a:r>
          </a:p>
          <a:p>
            <a:pPr marL="628650" lvl="1" indent="-171450">
              <a:buFont typeface="Arial" panose="020B0604020202020204" pitchFamily="34" charset="0"/>
              <a:buChar char="•"/>
            </a:pPr>
            <a:r>
              <a:rPr lang="en-AU" dirty="0"/>
              <a:t>We have seen ways in which technology is being used to better exploit our collections, to authenticate the data, and facilitate deeper access;</a:t>
            </a:r>
          </a:p>
          <a:p>
            <a:pPr marL="628650" lvl="1" indent="-171450">
              <a:buFont typeface="Arial" panose="020B0604020202020204" pitchFamily="34" charset="0"/>
              <a:buChar char="•"/>
            </a:pPr>
            <a:r>
              <a:rPr lang="en-AU" dirty="0"/>
              <a:t>We have seen how important is the need for staff and students to be digitally fluent, to better manipulate the digital resources and services;</a:t>
            </a:r>
          </a:p>
          <a:p>
            <a:pPr marL="628650" lvl="1" indent="-171450">
              <a:buFont typeface="Arial" panose="020B0604020202020204" pitchFamily="34" charset="0"/>
              <a:buChar char="•"/>
            </a:pPr>
            <a:r>
              <a:rPr lang="en-AU" dirty="0"/>
              <a:t>And we have revisited the need to be user-centric in the design of our products and services, and the design of our library spaces, both physical &amp; digital.</a:t>
            </a:r>
          </a:p>
          <a:p>
            <a:pPr marL="628650" lvl="1" indent="-171450">
              <a:buFont typeface="Arial" panose="020B0604020202020204" pitchFamily="34" charset="0"/>
              <a:buChar char="•"/>
            </a:pPr>
            <a:endParaRPr lang="en-AU" dirty="0"/>
          </a:p>
          <a:p>
            <a:pPr marL="171450" lvl="0" indent="-171450">
              <a:buFont typeface="Arial" panose="020B0604020202020204" pitchFamily="34" charset="0"/>
              <a:buChar char="•"/>
            </a:pPr>
            <a:r>
              <a:rPr lang="en-AU" dirty="0"/>
              <a:t>Having seen all this, we are now best placed to meet the challenges of both the present time, and the future [NEXT SLIDE]</a:t>
            </a:r>
          </a:p>
          <a:p>
            <a:pPr marL="171450" indent="-171450">
              <a:buFont typeface="Arial" panose="020B0604020202020204" pitchFamily="34" charset="0"/>
              <a:buChar char="•"/>
            </a:pPr>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31</a:t>
            </a:fld>
            <a:endParaRPr lang="en-AU"/>
          </a:p>
        </p:txBody>
      </p:sp>
    </p:spTree>
    <p:extLst>
      <p:ext uri="{BB962C8B-B14F-4D97-AF65-F5344CB8AC3E}">
        <p14:creationId xmlns:p14="http://schemas.microsoft.com/office/powerpoint/2010/main" val="192282026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400549"/>
            <a:ext cx="5486400" cy="4487419"/>
          </a:xfrm>
        </p:spPr>
        <p:txBody>
          <a:bodyPr/>
          <a:lstStyle/>
          <a:p>
            <a:pPr marL="0" indent="0">
              <a:buFont typeface="Arial" panose="020B0604020202020204" pitchFamily="34" charset="0"/>
              <a:buNone/>
            </a:pPr>
            <a:r>
              <a:rPr lang="en-AU" dirty="0"/>
              <a:t>So what would lead to our success in this venture?</a:t>
            </a:r>
          </a:p>
          <a:p>
            <a:pPr marL="0" indent="0">
              <a:buFont typeface="Arial" panose="020B0604020202020204" pitchFamily="34" charset="0"/>
              <a:buNone/>
            </a:pPr>
            <a:endParaRPr lang="en-AU" dirty="0"/>
          </a:p>
          <a:p>
            <a:pPr marL="171450" indent="-171450">
              <a:buFont typeface="Arial" panose="020B0604020202020204" pitchFamily="34" charset="0"/>
              <a:buChar char="•"/>
            </a:pPr>
            <a:r>
              <a:rPr lang="en-AU" dirty="0"/>
              <a:t>Adaptability – as librarians, we need to become much more adaptable, and much more open to new ideas, new services, and new ways of doing things. I think we’ve shown that we can do this. We have to ensure that we continuously update our skills and those of our staff to keep up with a changing world.</a:t>
            </a:r>
          </a:p>
          <a:p>
            <a:pPr marL="171450" indent="-171450">
              <a:buFont typeface="Arial" panose="020B0604020202020204" pitchFamily="34" charset="0"/>
              <a:buChar char="•"/>
            </a:pPr>
            <a:r>
              <a:rPr lang="en-AU" dirty="0"/>
              <a:t>Interconnectedness – if we introduce, for example, new digital products and services, then we also have to address issues associated with them, e.g. to do with technology skills, user experience, access, digital fluency, policies – they’re all interconnected. We need to be on the same wave length as the institutions that we work for so that we keep up with the changes in the institution and the higher education sector. Not just for the sake of it, rather for improving the way we do things, bettering our services and contributing to the success of our students and staff. </a:t>
            </a:r>
          </a:p>
          <a:p>
            <a:pPr marL="171450" indent="-171450">
              <a:buFont typeface="Arial" panose="020B0604020202020204" pitchFamily="34" charset="0"/>
              <a:buChar char="•"/>
            </a:pPr>
            <a:r>
              <a:rPr lang="en-AU" dirty="0"/>
              <a:t>Connectedness –We’ve seen in the examples I’ve given that a library partnering with other departments and colleges in a university, as well as other institutions can deliver benefits beyond what a single academic library can hope to achieve on its own. For this reason, partnerships are key.</a:t>
            </a:r>
          </a:p>
          <a:p>
            <a:pPr marL="171450" indent="-171450">
              <a:buFont typeface="Arial" panose="020B0604020202020204" pitchFamily="34" charset="0"/>
              <a:buChar char="•"/>
            </a:pPr>
            <a:r>
              <a:rPr lang="en-AU" dirty="0"/>
              <a:t>We already know this, the future is open – if we are to advance research in our institutions, facilitate access to information and knowledge, enhance teaching and learning, strengthen connectedness – then the only way is through open initiatives.</a:t>
            </a:r>
          </a:p>
          <a:p>
            <a:pPr marL="171450" indent="-171450">
              <a:buFont typeface="Arial" panose="020B0604020202020204" pitchFamily="34" charset="0"/>
              <a:buChar char="•"/>
            </a:pPr>
            <a:r>
              <a:rPr lang="en-US" dirty="0"/>
              <a:t>THE FUTURE IS OURS to LEAD AND TO BELIEVE </a:t>
            </a:r>
            <a:r>
              <a:rPr lang="en-US" dirty="0" smtClean="0"/>
              <a:t>IN</a:t>
            </a:r>
          </a:p>
          <a:p>
            <a:pPr marL="171450" indent="-171450">
              <a:buFont typeface="Arial" panose="020B0604020202020204" pitchFamily="34" charset="0"/>
              <a:buChar char="•"/>
            </a:pPr>
            <a:r>
              <a:rPr lang="en-US" dirty="0" smtClean="0"/>
              <a:t>A final word …</a:t>
            </a:r>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32</a:t>
            </a:fld>
            <a:endParaRPr lang="en-AU"/>
          </a:p>
        </p:txBody>
      </p:sp>
    </p:spTree>
    <p:extLst>
      <p:ext uri="{BB962C8B-B14F-4D97-AF65-F5344CB8AC3E}">
        <p14:creationId xmlns:p14="http://schemas.microsoft.com/office/powerpoint/2010/main" val="332112620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93738" y="1143000"/>
            <a:ext cx="5486400" cy="3086100"/>
          </a:xfrm>
        </p:spPr>
      </p:sp>
      <p:sp>
        <p:nvSpPr>
          <p:cNvPr id="3" name="Notes Placeholder 2"/>
          <p:cNvSpPr>
            <a:spLocks noGrp="1"/>
          </p:cNvSpPr>
          <p:nvPr>
            <p:ph type="body" idx="1"/>
          </p:nvPr>
        </p:nvSpPr>
        <p:spPr>
          <a:xfrm>
            <a:off x="685800" y="4400549"/>
            <a:ext cx="5486400" cy="4284663"/>
          </a:xfrm>
        </p:spPr>
        <p:txBody>
          <a:bodyPr/>
          <a:lstStyle/>
          <a:p>
            <a:pPr marL="0" indent="0">
              <a:buFont typeface="Arial" panose="020B0604020202020204" pitchFamily="34" charset="0"/>
              <a:buNone/>
            </a:pPr>
            <a:r>
              <a:rPr lang="en-US" dirty="0"/>
              <a:t>Explore the 10 ways YOU can engage with IFLA.</a:t>
            </a:r>
          </a:p>
          <a:p>
            <a:pPr marL="0" indent="0">
              <a:buFont typeface="Arial" panose="020B0604020202020204" pitchFamily="34" charset="0"/>
              <a:buNone/>
            </a:pPr>
            <a:endParaRPr lang="en-US" dirty="0"/>
          </a:p>
          <a:p>
            <a:pPr marL="0" indent="0">
              <a:buFont typeface="Arial" panose="020B0604020202020204" pitchFamily="34" charset="0"/>
              <a:buNone/>
            </a:pPr>
            <a:r>
              <a:rPr lang="en-US" dirty="0"/>
              <a:t>IFLA’s own mission is to inspire, engage, enable and connect the field.</a:t>
            </a:r>
          </a:p>
          <a:p>
            <a:pPr marL="0" indent="0">
              <a:buFont typeface="Arial" panose="020B0604020202020204" pitchFamily="34" charset="0"/>
              <a:buNone/>
            </a:pPr>
            <a:r>
              <a:rPr lang="en-AU" dirty="0"/>
              <a:t>Member countries: https://www.ifla.org/node/9511</a:t>
            </a:r>
          </a:p>
          <a:p>
            <a:pPr marL="0" indent="0">
              <a:buFont typeface="Arial" panose="020B0604020202020204" pitchFamily="34" charset="0"/>
              <a:buNone/>
            </a:pPr>
            <a:endParaRPr lang="en-AU" dirty="0"/>
          </a:p>
        </p:txBody>
      </p:sp>
      <p:sp>
        <p:nvSpPr>
          <p:cNvPr id="4" name="Slide Number Placeholder 3"/>
          <p:cNvSpPr>
            <a:spLocks noGrp="1"/>
          </p:cNvSpPr>
          <p:nvPr>
            <p:ph type="sldNum" sz="quarter" idx="5"/>
          </p:nvPr>
        </p:nvSpPr>
        <p:spPr/>
        <p:txBody>
          <a:bodyPr/>
          <a:lstStyle/>
          <a:p>
            <a:fld id="{63DB8558-5278-4A21-9637-D6EAF83C5D7E}" type="slidenum">
              <a:rPr lang="en-AU" smtClean="0"/>
              <a:t>33</a:t>
            </a:fld>
            <a:endParaRPr lang="en-AU"/>
          </a:p>
        </p:txBody>
      </p:sp>
    </p:spTree>
    <p:extLst>
      <p:ext uri="{BB962C8B-B14F-4D97-AF65-F5344CB8AC3E}">
        <p14:creationId xmlns:p14="http://schemas.microsoft.com/office/powerpoint/2010/main" val="209492871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g9023a5e0d6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 name="Google Shape;61;g9023a5e0d6_0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smtClean="0"/>
              <a:t>Spasibo</a:t>
            </a:r>
            <a:r>
              <a:rPr lang="en-US" dirty="0" smtClean="0"/>
              <a:t> </a:t>
            </a:r>
            <a:r>
              <a:rPr lang="en-US" dirty="0" err="1" smtClean="0"/>
              <a:t>bolshoe</a:t>
            </a:r>
            <a:r>
              <a:rPr lang="en-US" dirty="0" smtClean="0"/>
              <a:t>!</a:t>
            </a:r>
          </a:p>
          <a:p>
            <a:pPr marL="0" lvl="0" indent="0" algn="l" rtl="0">
              <a:lnSpc>
                <a:spcPct val="100000"/>
              </a:lnSpc>
              <a:spcBef>
                <a:spcPts val="0"/>
              </a:spcBef>
              <a:spcAft>
                <a:spcPts val="0"/>
              </a:spcAft>
              <a:buSzPts val="1100"/>
              <a:buNone/>
            </a:pPr>
            <a:endParaRPr lang="en-US" dirty="0"/>
          </a:p>
          <a:p>
            <a:pPr marL="0" lvl="0" indent="0" algn="l" rtl="0">
              <a:lnSpc>
                <a:spcPct val="100000"/>
              </a:lnSpc>
              <a:spcBef>
                <a:spcPts val="0"/>
              </a:spcBef>
              <a:spcAft>
                <a:spcPts val="0"/>
              </a:spcAft>
              <a:buSzPts val="1100"/>
              <a:buNone/>
            </a:pPr>
            <a:r>
              <a:rPr lang="en-US" dirty="0" err="1" smtClean="0"/>
              <a:t>Dosvidaniya</a:t>
            </a:r>
            <a:r>
              <a:rPr lang="en-US" dirty="0" smtClean="0"/>
              <a:t>!</a:t>
            </a:r>
          </a:p>
          <a:p>
            <a:pPr marL="0" lvl="0" indent="0" algn="l" rtl="0">
              <a:lnSpc>
                <a:spcPct val="100000"/>
              </a:lnSpc>
              <a:spcBef>
                <a:spcPts val="0"/>
              </a:spcBef>
              <a:spcAft>
                <a:spcPts val="0"/>
              </a:spcAft>
              <a:buSzPts val="1100"/>
              <a:buNone/>
            </a:pPr>
            <a:endParaRPr lang="en-US" dirty="0"/>
          </a:p>
          <a:p>
            <a:pPr marL="0" lvl="0" indent="0" algn="l" rtl="0">
              <a:lnSpc>
                <a:spcPct val="100000"/>
              </a:lnSpc>
              <a:spcBef>
                <a:spcPts val="0"/>
              </a:spcBef>
              <a:spcAft>
                <a:spcPts val="0"/>
              </a:spcAft>
              <a:buSzPts val="1100"/>
              <a:buNone/>
            </a:pPr>
            <a:r>
              <a:rPr lang="en-US" dirty="0" smtClean="0"/>
              <a:t>Thank you </a:t>
            </a:r>
            <a:r>
              <a:rPr lang="en-US" smtClean="0"/>
              <a:t>very much!</a:t>
            </a:r>
            <a:endParaRPr dirty="0"/>
          </a:p>
        </p:txBody>
      </p:sp>
    </p:spTree>
    <p:extLst>
      <p:ext uri="{BB962C8B-B14F-4D97-AF65-F5344CB8AC3E}">
        <p14:creationId xmlns:p14="http://schemas.microsoft.com/office/powerpoint/2010/main" val="14980791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09800" y="4464028"/>
            <a:ext cx="9144000" cy="1641490"/>
          </a:xfrm>
        </p:spPr>
        <p:txBody>
          <a:bodyPr wrap="none" anchor="t">
            <a:normAutofit/>
          </a:bodyPr>
          <a:lstStyle>
            <a:lvl1pPr algn="r">
              <a:defRPr sz="9600" b="0" spc="-300">
                <a:gradFill flip="none" rotWithShape="1">
                  <a:gsLst>
                    <a:gs pos="32000">
                      <a:schemeClr val="tx1">
                        <a:lumMod val="89000"/>
                      </a:schemeClr>
                    </a:gs>
                    <a:gs pos="0">
                      <a:schemeClr val="bg1">
                        <a:lumMod val="41000"/>
                        <a:lumOff val="59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2209799" y="3694375"/>
            <a:ext cx="9144000" cy="754025"/>
          </a:xfrm>
        </p:spPr>
        <p:txBody>
          <a:bodyPr anchor="b">
            <a:normAutofit/>
          </a:bodyPr>
          <a:lstStyle>
            <a:lvl1pPr marL="0" indent="0" algn="r">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ECD19FB2-3AAB-4D03-B13A-2960828C78E3}" type="datetimeFigureOut">
              <a:rPr lang="en-US" dirty="0"/>
              <a:t>9/30/2020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8"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9916976-5D93-46E4-A98A-FAD63E4D0EA8}" type="datetimeFigureOut">
              <a:rPr lang="en-US" dirty="0"/>
              <a:t>9/30/2020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Title 1"/>
          <p:cNvSpPr>
            <a:spLocks noGrp="1"/>
          </p:cNvSpPr>
          <p:nvPr>
            <p:ph type="ctrTitle"/>
          </p:nvPr>
        </p:nvSpPr>
        <p:spPr>
          <a:xfrm>
            <a:off x="854532" y="4464028"/>
            <a:ext cx="9144000" cy="1641490"/>
          </a:xfrm>
        </p:spPr>
        <p:txBody>
          <a:bodyPr wrap="none" anchor="t">
            <a:normAutofit/>
          </a:bodyPr>
          <a:lstStyle>
            <a:lvl1pPr algn="l">
              <a:defRPr sz="9600" b="0" spc="-300">
                <a:gradFill flip="none" rotWithShape="1">
                  <a:gsLst>
                    <a:gs pos="32000">
                      <a:schemeClr val="tx1">
                        <a:lumMod val="89000"/>
                      </a:schemeClr>
                    </a:gs>
                    <a:gs pos="0">
                      <a:schemeClr val="bg1">
                        <a:lumMod val="47000"/>
                        <a:lumOff val="53000"/>
                      </a:schemeClr>
                    </a:gs>
                    <a:gs pos="100000">
                      <a:schemeClr val="tx2">
                        <a:lumMod val="0"/>
                        <a:lumOff val="100000"/>
                      </a:schemeClr>
                    </a:gs>
                  </a:gsLst>
                  <a:lin ang="8100000" scaled="1"/>
                  <a:tileRect/>
                </a:gradFill>
                <a:effectLst>
                  <a:outerShdw blurRad="469900" dist="342900" dir="5400000" sy="-20000" rotWithShape="0">
                    <a:prstClr val="black">
                      <a:alpha val="66000"/>
                    </a:prstClr>
                  </a:outerShdw>
                </a:effectLst>
                <a:latin typeface="+mj-lt"/>
              </a:defRPr>
            </a:lvl1pPr>
          </a:lstStyle>
          <a:p>
            <a:r>
              <a:rPr lang="en-US"/>
              <a:t>Click to edit Master title style</a:t>
            </a:r>
            <a:endParaRPr lang="en-US" dirty="0"/>
          </a:p>
        </p:txBody>
      </p:sp>
      <p:sp>
        <p:nvSpPr>
          <p:cNvPr id="8" name="Subtitle 2"/>
          <p:cNvSpPr>
            <a:spLocks noGrp="1"/>
          </p:cNvSpPr>
          <p:nvPr>
            <p:ph type="subTitle" idx="1"/>
          </p:nvPr>
        </p:nvSpPr>
        <p:spPr>
          <a:xfrm>
            <a:off x="854532" y="3693674"/>
            <a:ext cx="9144000" cy="754025"/>
          </a:xfrm>
        </p:spPr>
        <p:txBody>
          <a:bodyPr anchor="b">
            <a:normAutofit/>
          </a:bodyPr>
          <a:lstStyle>
            <a:lvl1pPr marL="0" indent="0" algn="l">
              <a:buNone/>
              <a:defRPr sz="3200" b="0">
                <a:gradFill flip="none" rotWithShape="1">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tileRect/>
                </a:gra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F39F4F5-F4D2-4D2A-AB60-88D37ADCB869}" type="datetimeFigureOut">
              <a:rPr lang="en-US" dirty="0"/>
              <a:t>9/30/2020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20000" y="1825625"/>
            <a:ext cx="5025216"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19840" y="1825625"/>
            <a:ext cx="503396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23BC6CE-6D1E-47E5-8859-F31AC5380EB2}" type="datetimeFigureOut">
              <a:rPr lang="en-US" dirty="0"/>
              <a:t>9/30/2020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20000" y="1681163"/>
            <a:ext cx="5025216" cy="823912"/>
          </a:xfrm>
        </p:spPr>
        <p:txBody>
          <a:bodyPr anchor="b"/>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20000" y="2505075"/>
            <a:ext cx="5025216"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19840" y="1681163"/>
            <a:ext cx="5035548" cy="823912"/>
          </a:xfrm>
        </p:spPr>
        <p:txBody>
          <a:bodyPr vert="horz" lIns="91440" tIns="45720" rIns="91440" bIns="45720" rtlCol="0" anchor="b">
            <a:norm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6" name="Content Placeholder 5"/>
          <p:cNvSpPr>
            <a:spLocks noGrp="1"/>
          </p:cNvSpPr>
          <p:nvPr>
            <p:ph sz="quarter" idx="4"/>
          </p:nvPr>
        </p:nvSpPr>
        <p:spPr>
          <a:xfrm>
            <a:off x="6319840" y="2505075"/>
            <a:ext cx="503554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1B4E7C4-4DA4-404D-9965-B13F2DD7D8BF}" type="datetimeFigureOut">
              <a:rPr lang="en-US" dirty="0"/>
              <a:t>9/30/2020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76FB7AA-4A53-424F-AD41-70827B6504BA}" type="datetimeFigureOut">
              <a:rPr lang="en-US" dirty="0"/>
              <a:t>9/30/2020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7884882-FB12-4BC8-9960-9AD8104D7FAE}" type="datetimeFigureOut">
              <a:rPr lang="en-US" dirty="0"/>
              <a:t>9/30/2020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F7D1BD23-6E54-4D9D-AD88-A2813C73CC25}" type="datetimeFigureOut">
              <a:rPr lang="en-US" dirty="0"/>
              <a:t>9/30/2020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20000" y="2057400"/>
            <a:ext cx="3652025" cy="3811588"/>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471A834-4F3C-4AF9-9C74-05EC35A0F292}" type="datetimeFigureOut">
              <a:rPr lang="en-US" dirty="0"/>
              <a:t>9/30/2020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367160"/>
            <a:ext cx="10515600" cy="819355"/>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39788" y="987425"/>
            <a:ext cx="10515600" cy="337973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5186516"/>
            <a:ext cx="10514012" cy="682472"/>
          </a:xfrm>
        </p:spPr>
        <p:txBody>
          <a:bodyPr/>
          <a:lstStyle>
            <a:lvl1pPr marL="0" indent="0">
              <a:buNone/>
              <a:defRPr sz="1600">
                <a:gradFill>
                  <a:gsLst>
                    <a:gs pos="15000">
                      <a:schemeClr val="tx2"/>
                    </a:gs>
                    <a:gs pos="73000">
                      <a:schemeClr val="tx2">
                        <a:lumMod val="60000"/>
                        <a:lumOff val="40000"/>
                      </a:schemeClr>
                    </a:gs>
                    <a:gs pos="0">
                      <a:schemeClr val="tx1"/>
                    </a:gs>
                    <a:gs pos="100000">
                      <a:schemeClr val="tx2">
                        <a:lumMod val="0"/>
                        <a:lumOff val="100000"/>
                      </a:schemeClr>
                    </a:gs>
                  </a:gsLst>
                  <a:lin ang="16200000" scaled="1"/>
                </a:gra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B80C674-7DFC-42FE-B9CD-82963CDB1557}" type="datetimeFigureOut">
              <a:rPr lang="en-US" dirty="0"/>
              <a:t>9/30/2020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3534344"/>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839788" y="4489399"/>
            <a:ext cx="10514012" cy="1501826"/>
          </a:xfrm>
        </p:spPr>
        <p:txBody>
          <a:bodyPr anchor="ct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076456F-F47D-4F25-8053-2A695DA0CA7D}" type="datetimeFigureOut">
              <a:rPr lang="en-US" dirty="0"/>
              <a:t>9/30/2020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365125"/>
            <a:ext cx="9302752" cy="2992904"/>
          </a:xfrm>
        </p:spPr>
        <p:txBody>
          <a:bodyPr anchor="ctr"/>
          <a:lstStyle>
            <a:lvl1pPr>
              <a:defRPr sz="44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838200" y="4501729"/>
            <a:ext cx="10512424" cy="1489496"/>
          </a:xfrm>
        </p:spPr>
        <p:txBody>
          <a:bodyPr anchor="ct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D6C7379-69CC-4837-9905-BEBA22830C8A}" type="datetimeFigureOut">
              <a:rPr lang="en-US" dirty="0"/>
              <a:t>9/30/2020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9" name="TextBox 8"/>
          <p:cNvSpPr txBox="1"/>
          <p:nvPr/>
        </p:nvSpPr>
        <p:spPr>
          <a:xfrm>
            <a:off x="1111044"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0" name="TextBox 9"/>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839788" y="2326967"/>
            <a:ext cx="10515600" cy="2511835"/>
          </a:xfrm>
        </p:spPr>
        <p:txBody>
          <a:bodyPr anchor="b">
            <a:normAutofit/>
          </a:bodyPr>
          <a:lstStyle>
            <a:lvl1pPr>
              <a:defRPr sz="5400"/>
            </a:lvl1pPr>
          </a:lstStyle>
          <a:p>
            <a:r>
              <a:rPr lang="en-US"/>
              <a:t>Click to edit Master title style</a:t>
            </a:r>
            <a:endParaRPr lang="en-US" dirty="0"/>
          </a:p>
        </p:txBody>
      </p:sp>
      <p:sp>
        <p:nvSpPr>
          <p:cNvPr id="4" name="Text Placeholder 3"/>
          <p:cNvSpPr>
            <a:spLocks noGrp="1"/>
          </p:cNvSpPr>
          <p:nvPr>
            <p:ph type="body" sz="half" idx="2"/>
          </p:nvPr>
        </p:nvSpPr>
        <p:spPr>
          <a:xfrm>
            <a:off x="839788" y="4850581"/>
            <a:ext cx="10514012" cy="1140644"/>
          </a:xfrm>
        </p:spPr>
        <p:txBody>
          <a:bodyPr anchor="t"/>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9EB8B7E-8AEE-4F10-BFEE-C999AD004D36}" type="datetimeFigureOut">
              <a:rPr lang="en-US" dirty="0"/>
              <a:t>9/30/2020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1337282" y="1885950"/>
            <a:ext cx="2946866" cy="576262"/>
          </a:xfrm>
        </p:spPr>
        <p:txBody>
          <a:bodyPr anchor="b">
            <a:noAutofit/>
          </a:bodyPr>
          <a:lstStyle>
            <a:lvl1pPr marL="0" indent="0">
              <a:buNone/>
              <a:defRPr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356798" y="257175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87994" y="1885950"/>
            <a:ext cx="2936241" cy="576262"/>
          </a:xfrm>
        </p:spPr>
        <p:txBody>
          <a:bodyPr vert="horz" lIns="91440" tIns="45720" rIns="91440" bIns="45720" rtlCol="0" anchor="b">
            <a:noAutofit/>
          </a:bodyPr>
          <a:lstStyle>
            <a:lvl1pPr>
              <a:buNone/>
              <a:defRPr lang="en-US" sz="2400" b="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0" name="Text Placeholder 3"/>
          <p:cNvSpPr>
            <a:spLocks noGrp="1"/>
          </p:cNvSpPr>
          <p:nvPr>
            <p:ph type="body" sz="half" idx="16"/>
          </p:nvPr>
        </p:nvSpPr>
        <p:spPr>
          <a:xfrm>
            <a:off x="4577441" y="257175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29035" y="1885950"/>
            <a:ext cx="2932113" cy="576262"/>
          </a:xfrm>
        </p:spPr>
        <p:txBody>
          <a:bodyPr vert="horz" lIns="91440" tIns="45720" rIns="91440" bIns="45720" rtlCol="0" anchor="b">
            <a:noAutofit/>
          </a:bodyPr>
          <a:lstStyle>
            <a:lvl1pPr>
              <a:buNone/>
              <a:defRPr lang="en-US" sz="2400" b="0" dirty="0">
                <a:gradFill>
                  <a:gsLst>
                    <a:gs pos="15000">
                      <a:schemeClr val="tx2"/>
                    </a:gs>
                    <a:gs pos="73000">
                      <a:schemeClr val="tx2">
                        <a:lumMod val="60000"/>
                        <a:lumOff val="40000"/>
                      </a:schemeClr>
                    </a:gs>
                    <a:gs pos="0">
                      <a:schemeClr val="tx2">
                        <a:lumMod val="90000"/>
                        <a:lumOff val="10000"/>
                      </a:schemeClr>
                    </a:gs>
                    <a:gs pos="100000">
                      <a:schemeClr val="tx2">
                        <a:lumMod val="0"/>
                        <a:lumOff val="100000"/>
                      </a:schemeClr>
                    </a:gs>
                  </a:gsLst>
                  <a:lin ang="16200000" scaled="1"/>
                </a:gradFill>
              </a:defRPr>
            </a:lvl1pPr>
          </a:lstStyle>
          <a:p>
            <a:pPr marL="0" lvl="0" indent="0">
              <a:buNone/>
            </a:pPr>
            <a:r>
              <a:rPr lang="en-US"/>
              <a:t>Edit Master text styles</a:t>
            </a:r>
          </a:p>
        </p:txBody>
      </p:sp>
      <p:sp>
        <p:nvSpPr>
          <p:cNvPr id="12" name="Text Placeholder 3"/>
          <p:cNvSpPr>
            <a:spLocks noGrp="1"/>
          </p:cNvSpPr>
          <p:nvPr>
            <p:ph type="body" sz="half" idx="17"/>
          </p:nvPr>
        </p:nvSpPr>
        <p:spPr>
          <a:xfrm>
            <a:off x="7829035" y="257175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8668F3F9-58BC-440B-B37B-805B9055EF92}" type="datetimeFigureOut">
              <a:rPr lang="en-US" dirty="0"/>
              <a:t>9/30/2020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838200" y="365125"/>
            <a:ext cx="10515600"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332085" y="4297503"/>
            <a:ext cx="2940050"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332085" y="2256354"/>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1332085" y="4873765"/>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568997" y="4297503"/>
            <a:ext cx="2930525"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568996" y="2256354"/>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567644" y="4873764"/>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04322" y="4297503"/>
            <a:ext cx="2932113" cy="576262"/>
          </a:xfrm>
        </p:spPr>
        <p:txBody>
          <a:bodyPr anchor="b">
            <a:noAutofit/>
          </a:bodyPr>
          <a:lstStyle>
            <a:lvl1pPr marL="0" indent="0">
              <a:buNone/>
              <a:defRPr sz="2400" b="0">
                <a:gradFill>
                  <a:gsLst>
                    <a:gs pos="34000">
                      <a:schemeClr val="tx1">
                        <a:lumMod val="93000"/>
                      </a:schemeClr>
                    </a:gs>
                    <a:gs pos="0">
                      <a:schemeClr val="bg1">
                        <a:lumMod val="41000"/>
                        <a:lumOff val="59000"/>
                      </a:schemeClr>
                    </a:gs>
                    <a:gs pos="100000">
                      <a:schemeClr val="tx2">
                        <a:lumMod val="0"/>
                        <a:lumOff val="100000"/>
                      </a:schemeClr>
                    </a:gs>
                  </a:gsLst>
                  <a:lin ang="4800000" scaled="0"/>
                </a:gra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04321" y="2256354"/>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804197" y="4873762"/>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0D5A53AF-48EA-489D-8260-9DCAB666386A}" type="datetimeFigureOut">
              <a:rPr lang="en-US" dirty="0"/>
              <a:t>9/30/2020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DED02AE-B9A4-47BD-AF8E-97E16144138B}" type="datetimeFigureOut">
              <a:rPr lang="en-US" dirty="0"/>
              <a:t>9/30/2020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F0FD78B-DB02-4362-BCDC-98A55456977C}" type="datetimeFigureOut">
              <a:rPr lang="en-US" dirty="0"/>
              <a:t>9/30/2020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9"/>
        <p:cNvGrpSpPr/>
        <p:nvPr/>
      </p:nvGrpSpPr>
      <p:grpSpPr>
        <a:xfrm>
          <a:off x="0" y="0"/>
          <a:ext cx="0" cy="0"/>
          <a:chOff x="0" y="0"/>
          <a:chExt cx="0" cy="0"/>
        </a:xfrm>
      </p:grpSpPr>
      <p:sp>
        <p:nvSpPr>
          <p:cNvPr id="10" name="Google Shape;10;p6"/>
          <p:cNvSpPr/>
          <p:nvPr/>
        </p:nvSpPr>
        <p:spPr>
          <a:xfrm>
            <a:off x="0" y="0"/>
            <a:ext cx="12192000" cy="6858000"/>
          </a:xfrm>
          <a:prstGeom prst="rect">
            <a:avLst/>
          </a:prstGeom>
          <a:solidFill>
            <a:schemeClr val="dk1"/>
          </a:solidFill>
          <a:ln w="25400" cap="flat" cmpd="sng">
            <a:solidFill>
              <a:schemeClr val="dk1"/>
            </a:solidFill>
            <a:prstDash val="solid"/>
            <a:round/>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pic>
        <p:nvPicPr>
          <p:cNvPr id="11" name="Google Shape;11;p6"/>
          <p:cNvPicPr preferRelativeResize="0"/>
          <p:nvPr/>
        </p:nvPicPr>
        <p:blipFill rotWithShape="1">
          <a:blip r:embed="rId2">
            <a:alphaModFix/>
          </a:blip>
          <a:srcRect/>
          <a:stretch/>
        </p:blipFill>
        <p:spPr>
          <a:xfrm>
            <a:off x="5127527" y="358282"/>
            <a:ext cx="1936931" cy="1367245"/>
          </a:xfrm>
          <a:prstGeom prst="rect">
            <a:avLst/>
          </a:prstGeom>
          <a:noFill/>
          <a:ln>
            <a:noFill/>
          </a:ln>
        </p:spPr>
      </p:pic>
      <p:sp>
        <p:nvSpPr>
          <p:cNvPr id="12" name="Google Shape;12;p6"/>
          <p:cNvSpPr txBox="1">
            <a:spLocks noGrp="1"/>
          </p:cNvSpPr>
          <p:nvPr>
            <p:ph type="title"/>
          </p:nvPr>
        </p:nvSpPr>
        <p:spPr>
          <a:xfrm>
            <a:off x="415592" y="2315813"/>
            <a:ext cx="11360800" cy="11224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4267">
                <a:solidFill>
                  <a:srgbClr val="8F8F8F"/>
                </a:solidFill>
              </a:defRPr>
            </a:lvl1pPr>
            <a:lvl2pPr lvl="1" algn="ctr">
              <a:lnSpc>
                <a:spcPct val="100000"/>
              </a:lnSpc>
              <a:spcBef>
                <a:spcPts val="0"/>
              </a:spcBef>
              <a:spcAft>
                <a:spcPts val="0"/>
              </a:spcAft>
              <a:buSzPts val="3600"/>
              <a:buNone/>
              <a:defRPr sz="4800"/>
            </a:lvl2pPr>
            <a:lvl3pPr lvl="2" algn="ctr">
              <a:lnSpc>
                <a:spcPct val="100000"/>
              </a:lnSpc>
              <a:spcBef>
                <a:spcPts val="0"/>
              </a:spcBef>
              <a:spcAft>
                <a:spcPts val="0"/>
              </a:spcAft>
              <a:buSzPts val="3600"/>
              <a:buNone/>
              <a:defRPr sz="4800"/>
            </a:lvl3pPr>
            <a:lvl4pPr lvl="3" algn="ctr">
              <a:lnSpc>
                <a:spcPct val="100000"/>
              </a:lnSpc>
              <a:spcBef>
                <a:spcPts val="0"/>
              </a:spcBef>
              <a:spcAft>
                <a:spcPts val="0"/>
              </a:spcAft>
              <a:buSzPts val="3600"/>
              <a:buNone/>
              <a:defRPr sz="4800"/>
            </a:lvl4pPr>
            <a:lvl5pPr lvl="4" algn="ctr">
              <a:lnSpc>
                <a:spcPct val="100000"/>
              </a:lnSpc>
              <a:spcBef>
                <a:spcPts val="0"/>
              </a:spcBef>
              <a:spcAft>
                <a:spcPts val="0"/>
              </a:spcAft>
              <a:buSzPts val="3600"/>
              <a:buNone/>
              <a:defRPr sz="4800"/>
            </a:lvl5pPr>
            <a:lvl6pPr lvl="5" algn="ctr">
              <a:lnSpc>
                <a:spcPct val="100000"/>
              </a:lnSpc>
              <a:spcBef>
                <a:spcPts val="0"/>
              </a:spcBef>
              <a:spcAft>
                <a:spcPts val="0"/>
              </a:spcAft>
              <a:buSzPts val="3600"/>
              <a:buNone/>
              <a:defRPr sz="4800"/>
            </a:lvl6pPr>
            <a:lvl7pPr lvl="6" algn="ctr">
              <a:lnSpc>
                <a:spcPct val="100000"/>
              </a:lnSpc>
              <a:spcBef>
                <a:spcPts val="0"/>
              </a:spcBef>
              <a:spcAft>
                <a:spcPts val="0"/>
              </a:spcAft>
              <a:buSzPts val="3600"/>
              <a:buNone/>
              <a:defRPr sz="4800"/>
            </a:lvl7pPr>
            <a:lvl8pPr lvl="7" algn="ctr">
              <a:lnSpc>
                <a:spcPct val="100000"/>
              </a:lnSpc>
              <a:spcBef>
                <a:spcPts val="0"/>
              </a:spcBef>
              <a:spcAft>
                <a:spcPts val="0"/>
              </a:spcAft>
              <a:buSzPts val="3600"/>
              <a:buNone/>
              <a:defRPr sz="4800"/>
            </a:lvl8pPr>
            <a:lvl9pPr lvl="8" algn="ctr">
              <a:lnSpc>
                <a:spcPct val="100000"/>
              </a:lnSpc>
              <a:spcBef>
                <a:spcPts val="0"/>
              </a:spcBef>
              <a:spcAft>
                <a:spcPts val="0"/>
              </a:spcAft>
              <a:buSzPts val="3600"/>
              <a:buNone/>
              <a:defRPr sz="4800"/>
            </a:lvl9pPr>
          </a:lstStyle>
          <a:p>
            <a:endParaRPr/>
          </a:p>
        </p:txBody>
      </p:sp>
      <p:pic>
        <p:nvPicPr>
          <p:cNvPr id="13" name="Google Shape;13;p6"/>
          <p:cNvPicPr preferRelativeResize="0"/>
          <p:nvPr/>
        </p:nvPicPr>
        <p:blipFill rotWithShape="1">
          <a:blip r:embed="rId3">
            <a:alphaModFix/>
          </a:blip>
          <a:srcRect l="3246" t="25591" r="3711" b="28319"/>
          <a:stretch/>
        </p:blipFill>
        <p:spPr>
          <a:xfrm>
            <a:off x="-732173" y="2571985"/>
            <a:ext cx="13656329" cy="4784503"/>
          </a:xfrm>
          <a:prstGeom prst="rect">
            <a:avLst/>
          </a:prstGeom>
          <a:noFill/>
          <a:ln>
            <a:noFill/>
          </a:ln>
        </p:spPr>
      </p:pic>
    </p:spTree>
    <p:extLst>
      <p:ext uri="{BB962C8B-B14F-4D97-AF65-F5344CB8AC3E}">
        <p14:creationId xmlns:p14="http://schemas.microsoft.com/office/powerpoint/2010/main" val="191823035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14"/>
        <p:cNvGrpSpPr/>
        <p:nvPr/>
      </p:nvGrpSpPr>
      <p:grpSpPr>
        <a:xfrm>
          <a:off x="0" y="0"/>
          <a:ext cx="0" cy="0"/>
          <a:chOff x="0" y="0"/>
          <a:chExt cx="0" cy="0"/>
        </a:xfrm>
      </p:grpSpPr>
      <p:sp>
        <p:nvSpPr>
          <p:cNvPr id="15" name="Google Shape;15;p7"/>
          <p:cNvSpPr/>
          <p:nvPr/>
        </p:nvSpPr>
        <p:spPr>
          <a:xfrm>
            <a:off x="0" y="0"/>
            <a:ext cx="12192000" cy="6858000"/>
          </a:xfrm>
          <a:prstGeom prst="rect">
            <a:avLst/>
          </a:prstGeom>
          <a:solidFill>
            <a:schemeClr val="dk1"/>
          </a:solidFill>
          <a:ln w="25400" cap="flat" cmpd="sng">
            <a:solidFill>
              <a:schemeClr val="dk1"/>
            </a:solidFill>
            <a:prstDash val="solid"/>
            <a:round/>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16" name="Google Shape;16;p7"/>
          <p:cNvSpPr txBox="1">
            <a:spLocks noGrp="1"/>
          </p:cNvSpPr>
          <p:nvPr>
            <p:ph type="title"/>
          </p:nvPr>
        </p:nvSpPr>
        <p:spPr>
          <a:xfrm>
            <a:off x="415600" y="1343449"/>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rgbClr val="8F8F8F"/>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7" name="Google Shape;17;p7"/>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9pPr>
          </a:lstStyle>
          <a:p>
            <a:fld id="{00000000-1234-1234-1234-123412341234}" type="slidenum">
              <a:rPr lang="en" smtClean="0"/>
              <a:pPr/>
              <a:t>‹#›</a:t>
            </a:fld>
            <a:endParaRPr lang="en"/>
          </a:p>
        </p:txBody>
      </p:sp>
      <p:sp>
        <p:nvSpPr>
          <p:cNvPr id="18" name="Google Shape;18;p7"/>
          <p:cNvSpPr txBox="1">
            <a:spLocks noGrp="1"/>
          </p:cNvSpPr>
          <p:nvPr>
            <p:ph type="body" idx="1"/>
          </p:nvPr>
        </p:nvSpPr>
        <p:spPr>
          <a:xfrm>
            <a:off x="415600" y="2404767"/>
            <a:ext cx="5333200" cy="3687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solidFill>
                  <a:srgbClr val="8F8F8F"/>
                </a:solidFill>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sp>
        <p:nvSpPr>
          <p:cNvPr id="19" name="Google Shape;19;p7"/>
          <p:cNvSpPr txBox="1">
            <a:spLocks noGrp="1"/>
          </p:cNvSpPr>
          <p:nvPr>
            <p:ph type="body" idx="2"/>
          </p:nvPr>
        </p:nvSpPr>
        <p:spPr>
          <a:xfrm>
            <a:off x="6443200" y="2404633"/>
            <a:ext cx="5333200" cy="3687200"/>
          </a:xfrm>
          <a:prstGeom prst="rect">
            <a:avLst/>
          </a:prstGeom>
          <a:noFill/>
          <a:ln>
            <a:noFill/>
          </a:ln>
        </p:spPr>
        <p:txBody>
          <a:bodyPr spcFirstLastPara="1" wrap="square" lIns="91425" tIns="91425" rIns="91425" bIns="91425" anchor="t" anchorCtr="0">
            <a:noAutofit/>
          </a:bodyPr>
          <a:lstStyle>
            <a:lvl1pPr marL="609585" lvl="0" indent="-457189" algn="l">
              <a:lnSpc>
                <a:spcPct val="115000"/>
              </a:lnSpc>
              <a:spcBef>
                <a:spcPts val="0"/>
              </a:spcBef>
              <a:spcAft>
                <a:spcPts val="0"/>
              </a:spcAft>
              <a:buSzPts val="1800"/>
              <a:buChar char="●"/>
              <a:defRPr>
                <a:solidFill>
                  <a:srgbClr val="8F8F8F"/>
                </a:solidFill>
              </a:defRPr>
            </a:lvl1pPr>
            <a:lvl2pPr marL="1219170" lvl="1" indent="-423323" algn="l">
              <a:lnSpc>
                <a:spcPct val="115000"/>
              </a:lnSpc>
              <a:spcBef>
                <a:spcPts val="2133"/>
              </a:spcBef>
              <a:spcAft>
                <a:spcPts val="0"/>
              </a:spcAft>
              <a:buSzPts val="1400"/>
              <a:buChar char="○"/>
              <a:defRPr/>
            </a:lvl2pPr>
            <a:lvl3pPr marL="1828754" lvl="2" indent="-423323" algn="l">
              <a:lnSpc>
                <a:spcPct val="115000"/>
              </a:lnSpc>
              <a:spcBef>
                <a:spcPts val="2133"/>
              </a:spcBef>
              <a:spcAft>
                <a:spcPts val="0"/>
              </a:spcAft>
              <a:buSzPts val="1400"/>
              <a:buChar char="■"/>
              <a:defRPr/>
            </a:lvl3pPr>
            <a:lvl4pPr marL="2438339" lvl="3" indent="-423323" algn="l">
              <a:lnSpc>
                <a:spcPct val="115000"/>
              </a:lnSpc>
              <a:spcBef>
                <a:spcPts val="2133"/>
              </a:spcBef>
              <a:spcAft>
                <a:spcPts val="0"/>
              </a:spcAft>
              <a:buSzPts val="1400"/>
              <a:buChar char="●"/>
              <a:defRPr/>
            </a:lvl4pPr>
            <a:lvl5pPr marL="3047924" lvl="4" indent="-423323" algn="l">
              <a:lnSpc>
                <a:spcPct val="115000"/>
              </a:lnSpc>
              <a:spcBef>
                <a:spcPts val="2133"/>
              </a:spcBef>
              <a:spcAft>
                <a:spcPts val="0"/>
              </a:spcAft>
              <a:buSzPts val="1400"/>
              <a:buChar char="○"/>
              <a:defRPr/>
            </a:lvl5pPr>
            <a:lvl6pPr marL="3657509" lvl="5" indent="-423323" algn="l">
              <a:lnSpc>
                <a:spcPct val="115000"/>
              </a:lnSpc>
              <a:spcBef>
                <a:spcPts val="2133"/>
              </a:spcBef>
              <a:spcAft>
                <a:spcPts val="0"/>
              </a:spcAft>
              <a:buSzPts val="1400"/>
              <a:buChar char="■"/>
              <a:defRPr/>
            </a:lvl6pPr>
            <a:lvl7pPr marL="4267093" lvl="6" indent="-423323" algn="l">
              <a:lnSpc>
                <a:spcPct val="115000"/>
              </a:lnSpc>
              <a:spcBef>
                <a:spcPts val="2133"/>
              </a:spcBef>
              <a:spcAft>
                <a:spcPts val="0"/>
              </a:spcAft>
              <a:buSzPts val="1400"/>
              <a:buChar char="●"/>
              <a:defRPr/>
            </a:lvl7pPr>
            <a:lvl8pPr marL="4876678" lvl="7" indent="-423323" algn="l">
              <a:lnSpc>
                <a:spcPct val="115000"/>
              </a:lnSpc>
              <a:spcBef>
                <a:spcPts val="2133"/>
              </a:spcBef>
              <a:spcAft>
                <a:spcPts val="0"/>
              </a:spcAft>
              <a:buSzPts val="1400"/>
              <a:buChar char="○"/>
              <a:defRPr/>
            </a:lvl8pPr>
            <a:lvl9pPr marL="5486263" lvl="8" indent="-423323" algn="l">
              <a:lnSpc>
                <a:spcPct val="115000"/>
              </a:lnSpc>
              <a:spcBef>
                <a:spcPts val="2133"/>
              </a:spcBef>
              <a:spcAft>
                <a:spcPts val="2133"/>
              </a:spcAft>
              <a:buSzPts val="1400"/>
              <a:buChar char="■"/>
              <a:defRPr/>
            </a:lvl9pPr>
          </a:lstStyle>
          <a:p>
            <a:endParaRPr/>
          </a:p>
        </p:txBody>
      </p:sp>
      <p:pic>
        <p:nvPicPr>
          <p:cNvPr id="20" name="Google Shape;20;p7"/>
          <p:cNvPicPr preferRelativeResize="0"/>
          <p:nvPr/>
        </p:nvPicPr>
        <p:blipFill rotWithShape="1">
          <a:blip r:embed="rId2">
            <a:alphaModFix/>
          </a:blip>
          <a:srcRect/>
          <a:stretch/>
        </p:blipFill>
        <p:spPr>
          <a:xfrm>
            <a:off x="9523573" y="2830514"/>
            <a:ext cx="3362828" cy="4410569"/>
          </a:xfrm>
          <a:prstGeom prst="rect">
            <a:avLst/>
          </a:prstGeom>
          <a:noFill/>
          <a:ln>
            <a:noFill/>
          </a:ln>
        </p:spPr>
      </p:pic>
      <p:pic>
        <p:nvPicPr>
          <p:cNvPr id="21" name="Google Shape;21;p7"/>
          <p:cNvPicPr preferRelativeResize="0"/>
          <p:nvPr/>
        </p:nvPicPr>
        <p:blipFill rotWithShape="1">
          <a:blip r:embed="rId3">
            <a:alphaModFix/>
          </a:blip>
          <a:srcRect/>
          <a:stretch/>
        </p:blipFill>
        <p:spPr>
          <a:xfrm>
            <a:off x="645056" y="-329088"/>
            <a:ext cx="2568427" cy="1813007"/>
          </a:xfrm>
          <a:prstGeom prst="rect">
            <a:avLst/>
          </a:prstGeom>
          <a:noFill/>
          <a:ln>
            <a:noFill/>
          </a:ln>
        </p:spPr>
      </p:pic>
    </p:spTree>
    <p:extLst>
      <p:ext uri="{BB962C8B-B14F-4D97-AF65-F5344CB8AC3E}">
        <p14:creationId xmlns:p14="http://schemas.microsoft.com/office/powerpoint/2010/main" val="5373116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itle and two columns">
  <p:cSld name="1_Title and two columns">
    <p:spTree>
      <p:nvGrpSpPr>
        <p:cNvPr id="1" name="Shape 22"/>
        <p:cNvGrpSpPr/>
        <p:nvPr/>
      </p:nvGrpSpPr>
      <p:grpSpPr>
        <a:xfrm>
          <a:off x="0" y="0"/>
          <a:ext cx="0" cy="0"/>
          <a:chOff x="0" y="0"/>
          <a:chExt cx="0" cy="0"/>
        </a:xfrm>
      </p:grpSpPr>
      <p:sp>
        <p:nvSpPr>
          <p:cNvPr id="23" name="Google Shape;23;p8"/>
          <p:cNvSpPr/>
          <p:nvPr/>
        </p:nvSpPr>
        <p:spPr>
          <a:xfrm>
            <a:off x="0" y="0"/>
            <a:ext cx="12192000" cy="6858000"/>
          </a:xfrm>
          <a:prstGeom prst="rect">
            <a:avLst/>
          </a:prstGeom>
          <a:solidFill>
            <a:schemeClr val="dk1"/>
          </a:solidFill>
          <a:ln w="25400" cap="flat" cmpd="sng">
            <a:solidFill>
              <a:schemeClr val="dk1"/>
            </a:solidFill>
            <a:prstDash val="solid"/>
            <a:round/>
            <a:headEnd type="none" w="sm" len="sm"/>
            <a:tailEnd type="none" w="sm" len="sm"/>
          </a:ln>
        </p:spPr>
        <p:txBody>
          <a:bodyPr spcFirstLastPara="1" wrap="square" lIns="121900" tIns="60933" rIns="121900" bIns="60933" anchor="ctr" anchorCtr="0">
            <a:noAutofit/>
          </a:bodyPr>
          <a:lstStyle/>
          <a:p>
            <a:pPr marL="0" marR="0" lvl="0" indent="0" algn="ctr" rtl="0">
              <a:lnSpc>
                <a:spcPct val="100000"/>
              </a:lnSpc>
              <a:spcBef>
                <a:spcPts val="0"/>
              </a:spcBef>
              <a:spcAft>
                <a:spcPts val="0"/>
              </a:spcAft>
              <a:buNone/>
            </a:pPr>
            <a:endParaRPr sz="1867" b="0" i="0" u="none" strike="noStrike" cap="none">
              <a:solidFill>
                <a:schemeClr val="lt1"/>
              </a:solidFill>
              <a:latin typeface="Arial"/>
              <a:ea typeface="Arial"/>
              <a:cs typeface="Arial"/>
              <a:sym typeface="Arial"/>
            </a:endParaRPr>
          </a:p>
        </p:txBody>
      </p:sp>
      <p:sp>
        <p:nvSpPr>
          <p:cNvPr id="24" name="Google Shape;24;p8"/>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solidFill>
                  <a:srgbClr val="8F8F8F"/>
                </a:solidFill>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5" name="Google Shape;25;p8"/>
          <p:cNvSpPr txBox="1">
            <a:spLocks noGrp="1"/>
          </p:cNvSpPr>
          <p:nvPr>
            <p:ph type="body" idx="1"/>
          </p:nvPr>
        </p:nvSpPr>
        <p:spPr>
          <a:xfrm>
            <a:off x="4156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solidFill>
                  <a:srgbClr val="8F8F8F"/>
                </a:solidFill>
              </a:defRPr>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6" name="Google Shape;26;p8"/>
          <p:cNvSpPr txBox="1">
            <a:spLocks noGrp="1"/>
          </p:cNvSpPr>
          <p:nvPr>
            <p:ph type="body" idx="2"/>
          </p:nvPr>
        </p:nvSpPr>
        <p:spPr>
          <a:xfrm>
            <a:off x="6443200" y="1536633"/>
            <a:ext cx="5333200" cy="4555200"/>
          </a:xfrm>
          <a:prstGeom prst="rect">
            <a:avLst/>
          </a:prstGeom>
          <a:noFill/>
          <a:ln>
            <a:noFill/>
          </a:ln>
        </p:spPr>
        <p:txBody>
          <a:bodyPr spcFirstLastPara="1" wrap="square" lIns="91425" tIns="91425" rIns="91425" bIns="91425" anchor="t" anchorCtr="0">
            <a:noAutofit/>
          </a:bodyPr>
          <a:lstStyle>
            <a:lvl1pPr marL="609585" lvl="0" indent="-423323" algn="l">
              <a:lnSpc>
                <a:spcPct val="115000"/>
              </a:lnSpc>
              <a:spcBef>
                <a:spcPts val="0"/>
              </a:spcBef>
              <a:spcAft>
                <a:spcPts val="0"/>
              </a:spcAft>
              <a:buSzPts val="1400"/>
              <a:buChar char="●"/>
              <a:defRPr sz="1867">
                <a:solidFill>
                  <a:srgbClr val="8F8F8F"/>
                </a:solidFill>
              </a:defRPr>
            </a:lvl1pPr>
            <a:lvl2pPr marL="1219170" lvl="1" indent="-406390" algn="l">
              <a:lnSpc>
                <a:spcPct val="115000"/>
              </a:lnSpc>
              <a:spcBef>
                <a:spcPts val="2133"/>
              </a:spcBef>
              <a:spcAft>
                <a:spcPts val="0"/>
              </a:spcAft>
              <a:buSzPts val="1200"/>
              <a:buChar char="○"/>
              <a:defRPr sz="1600"/>
            </a:lvl2pPr>
            <a:lvl3pPr marL="1828754" lvl="2" indent="-406390" algn="l">
              <a:lnSpc>
                <a:spcPct val="115000"/>
              </a:lnSpc>
              <a:spcBef>
                <a:spcPts val="2133"/>
              </a:spcBef>
              <a:spcAft>
                <a:spcPts val="0"/>
              </a:spcAft>
              <a:buSzPts val="1200"/>
              <a:buChar char="■"/>
              <a:defRPr sz="1600"/>
            </a:lvl3pPr>
            <a:lvl4pPr marL="2438339" lvl="3" indent="-406390" algn="l">
              <a:lnSpc>
                <a:spcPct val="115000"/>
              </a:lnSpc>
              <a:spcBef>
                <a:spcPts val="2133"/>
              </a:spcBef>
              <a:spcAft>
                <a:spcPts val="0"/>
              </a:spcAft>
              <a:buSzPts val="1200"/>
              <a:buChar char="●"/>
              <a:defRPr sz="1600"/>
            </a:lvl4pPr>
            <a:lvl5pPr marL="3047924" lvl="4" indent="-406390" algn="l">
              <a:lnSpc>
                <a:spcPct val="115000"/>
              </a:lnSpc>
              <a:spcBef>
                <a:spcPts val="2133"/>
              </a:spcBef>
              <a:spcAft>
                <a:spcPts val="0"/>
              </a:spcAft>
              <a:buSzPts val="1200"/>
              <a:buChar char="○"/>
              <a:defRPr sz="1600"/>
            </a:lvl5pPr>
            <a:lvl6pPr marL="3657509" lvl="5" indent="-406390" algn="l">
              <a:lnSpc>
                <a:spcPct val="115000"/>
              </a:lnSpc>
              <a:spcBef>
                <a:spcPts val="2133"/>
              </a:spcBef>
              <a:spcAft>
                <a:spcPts val="0"/>
              </a:spcAft>
              <a:buSzPts val="1200"/>
              <a:buChar char="■"/>
              <a:defRPr sz="1600"/>
            </a:lvl6pPr>
            <a:lvl7pPr marL="4267093" lvl="6" indent="-406390" algn="l">
              <a:lnSpc>
                <a:spcPct val="115000"/>
              </a:lnSpc>
              <a:spcBef>
                <a:spcPts val="2133"/>
              </a:spcBef>
              <a:spcAft>
                <a:spcPts val="0"/>
              </a:spcAft>
              <a:buSzPts val="1200"/>
              <a:buChar char="●"/>
              <a:defRPr sz="1600"/>
            </a:lvl7pPr>
            <a:lvl8pPr marL="4876678" lvl="7" indent="-406390" algn="l">
              <a:lnSpc>
                <a:spcPct val="115000"/>
              </a:lnSpc>
              <a:spcBef>
                <a:spcPts val="2133"/>
              </a:spcBef>
              <a:spcAft>
                <a:spcPts val="0"/>
              </a:spcAft>
              <a:buSzPts val="1200"/>
              <a:buChar char="○"/>
              <a:defRPr sz="1600"/>
            </a:lvl8pPr>
            <a:lvl9pPr marL="5486263" lvl="8" indent="-406390" algn="l">
              <a:lnSpc>
                <a:spcPct val="115000"/>
              </a:lnSpc>
              <a:spcBef>
                <a:spcPts val="2133"/>
              </a:spcBef>
              <a:spcAft>
                <a:spcPts val="2133"/>
              </a:spcAft>
              <a:buSzPts val="1200"/>
              <a:buChar char="■"/>
              <a:defRPr sz="1600"/>
            </a:lvl9pPr>
          </a:lstStyle>
          <a:p>
            <a:endParaRPr/>
          </a:p>
        </p:txBody>
      </p:sp>
      <p:sp>
        <p:nvSpPr>
          <p:cNvPr id="27" name="Google Shape;27;p8"/>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9pPr>
          </a:lstStyle>
          <a:p>
            <a:fld id="{00000000-1234-1234-1234-123412341234}" type="slidenum">
              <a:rPr lang="en" smtClean="0"/>
              <a:pPr/>
              <a:t>‹#›</a:t>
            </a:fld>
            <a:endParaRPr lang="en"/>
          </a:p>
        </p:txBody>
      </p:sp>
      <p:pic>
        <p:nvPicPr>
          <p:cNvPr id="28" name="Google Shape;28;p8"/>
          <p:cNvPicPr preferRelativeResize="0"/>
          <p:nvPr/>
        </p:nvPicPr>
        <p:blipFill rotWithShape="1">
          <a:blip r:embed="rId2">
            <a:alphaModFix/>
          </a:blip>
          <a:srcRect/>
          <a:stretch/>
        </p:blipFill>
        <p:spPr>
          <a:xfrm>
            <a:off x="9523573" y="2830514"/>
            <a:ext cx="3362828" cy="4410569"/>
          </a:xfrm>
          <a:prstGeom prst="rect">
            <a:avLst/>
          </a:prstGeom>
          <a:noFill/>
          <a:ln>
            <a:noFill/>
          </a:ln>
        </p:spPr>
      </p:pic>
    </p:spTree>
    <p:extLst>
      <p:ext uri="{BB962C8B-B14F-4D97-AF65-F5344CB8AC3E}">
        <p14:creationId xmlns:p14="http://schemas.microsoft.com/office/powerpoint/2010/main" val="28922220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20.xml"/><Relationship Id="rId2" Type="http://schemas.openxmlformats.org/officeDocument/2006/relationships/slideLayout" Target="../slideLayouts/slideLayout19.xml"/><Relationship Id="rId1" Type="http://schemas.openxmlformats.org/officeDocument/2006/relationships/slideLayout" Target="../slideLayouts/slideLayout18.xml"/><Relationship Id="rId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20000" y="1825625"/>
            <a:ext cx="102338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51CF1133-3259-4C45-BABA-5B62D9C6F78D}" type="datetimeFigureOut">
              <a:rPr lang="en-US" dirty="0"/>
              <a:t>9/30/2020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gradFill flip="none" rotWithShape="1">
                  <a:gsLst>
                    <a:gs pos="28000">
                      <a:schemeClr val="tx1">
                        <a:lumMod val="93000"/>
                      </a:schemeClr>
                    </a:gs>
                    <a:gs pos="0">
                      <a:schemeClr val="bg1">
                        <a:lumMod val="38000"/>
                        <a:lumOff val="62000"/>
                      </a:schemeClr>
                    </a:gs>
                    <a:gs pos="100000">
                      <a:schemeClr val="tx2">
                        <a:lumMod val="0"/>
                        <a:lumOff val="100000"/>
                      </a:schemeClr>
                    </a:gs>
                  </a:gsLst>
                  <a:lin ang="5400000" scaled="1"/>
                  <a:tileRect/>
                </a:gra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b="0" kern="1200">
          <a:gradFill flip="none" rotWithShape="1">
            <a:gsLst>
              <a:gs pos="28000">
                <a:schemeClr val="tx1">
                  <a:lumMod val="93000"/>
                </a:schemeClr>
              </a:gs>
              <a:gs pos="0">
                <a:schemeClr val="bg1">
                  <a:lumMod val="25000"/>
                  <a:lumOff val="75000"/>
                </a:schemeClr>
              </a:gs>
              <a:gs pos="100000">
                <a:schemeClr val="tx2">
                  <a:lumMod val="0"/>
                  <a:lumOff val="100000"/>
                </a:schemeClr>
              </a:gs>
            </a:gsLst>
            <a:lin ang="4800000" scaled="0"/>
            <a:tileRect/>
          </a:gra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gradFill>
            <a:gsLst>
              <a:gs pos="34000">
                <a:schemeClr val="tx1">
                  <a:lumMod val="93000"/>
                </a:schemeClr>
              </a:gs>
              <a:gs pos="0">
                <a:schemeClr val="bg1">
                  <a:lumMod val="25000"/>
                  <a:lumOff val="75000"/>
                </a:schemeClr>
              </a:gs>
              <a:gs pos="100000">
                <a:schemeClr val="tx2">
                  <a:lumMod val="0"/>
                  <a:lumOff val="100000"/>
                </a:schemeClr>
              </a:gs>
            </a:gsLst>
            <a:lin ang="4800000" scaled="0"/>
          </a:gra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lt2"/>
              </a:buClr>
              <a:buSzPts val="1800"/>
              <a:buFont typeface="Arial"/>
              <a:buChar char="●"/>
              <a:defRPr sz="1800" b="0" i="0" u="none" strike="noStrike" cap="none">
                <a:solidFill>
                  <a:schemeClr val="lt2"/>
                </a:solidFill>
                <a:latin typeface="Arial"/>
                <a:ea typeface="Arial"/>
                <a:cs typeface="Arial"/>
                <a:sym typeface="Arial"/>
              </a:defRPr>
            </a:lvl1pPr>
            <a:lvl2pPr marL="914400" marR="0" lvl="1" indent="-317500" algn="l" rtl="0">
              <a:lnSpc>
                <a:spcPct val="115000"/>
              </a:lnSpc>
              <a:spcBef>
                <a:spcPts val="1600"/>
              </a:spcBef>
              <a:spcAft>
                <a:spcPts val="0"/>
              </a:spcAft>
              <a:buClr>
                <a:schemeClr val="lt2"/>
              </a:buClr>
              <a:buSzPts val="1400"/>
              <a:buFont typeface="Arial"/>
              <a:buChar char="○"/>
              <a:defRPr sz="1400" b="0" i="0" u="none" strike="noStrike" cap="none">
                <a:solidFill>
                  <a:schemeClr val="lt2"/>
                </a:solidFill>
                <a:latin typeface="Arial"/>
                <a:ea typeface="Arial"/>
                <a:cs typeface="Arial"/>
                <a:sym typeface="Arial"/>
              </a:defRPr>
            </a:lvl2pPr>
            <a:lvl3pPr marL="1371600" marR="0" lvl="2" indent="-317500" algn="l" rtl="0">
              <a:lnSpc>
                <a:spcPct val="115000"/>
              </a:lnSpc>
              <a:spcBef>
                <a:spcPts val="1600"/>
              </a:spcBef>
              <a:spcAft>
                <a:spcPts val="0"/>
              </a:spcAft>
              <a:buClr>
                <a:schemeClr val="lt2"/>
              </a:buClr>
              <a:buSzPts val="1400"/>
              <a:buFont typeface="Arial"/>
              <a:buChar char="■"/>
              <a:defRPr sz="1400" b="0" i="0" u="none" strike="noStrike" cap="none">
                <a:solidFill>
                  <a:schemeClr val="lt2"/>
                </a:solidFill>
                <a:latin typeface="Arial"/>
                <a:ea typeface="Arial"/>
                <a:cs typeface="Arial"/>
                <a:sym typeface="Arial"/>
              </a:defRPr>
            </a:lvl3pPr>
            <a:lvl4pPr marL="1828800" marR="0" lvl="3" indent="-317500" algn="l" rtl="0">
              <a:lnSpc>
                <a:spcPct val="115000"/>
              </a:lnSpc>
              <a:spcBef>
                <a:spcPts val="1600"/>
              </a:spcBef>
              <a:spcAft>
                <a:spcPts val="0"/>
              </a:spcAft>
              <a:buClr>
                <a:schemeClr val="lt2"/>
              </a:buClr>
              <a:buSzPts val="1400"/>
              <a:buFont typeface="Arial"/>
              <a:buChar char="●"/>
              <a:defRPr sz="1400" b="0" i="0" u="none" strike="noStrike" cap="none">
                <a:solidFill>
                  <a:schemeClr val="lt2"/>
                </a:solidFill>
                <a:latin typeface="Arial"/>
                <a:ea typeface="Arial"/>
                <a:cs typeface="Arial"/>
                <a:sym typeface="Arial"/>
              </a:defRPr>
            </a:lvl4pPr>
            <a:lvl5pPr marL="2286000" marR="0" lvl="4" indent="-317500" algn="l" rtl="0">
              <a:lnSpc>
                <a:spcPct val="115000"/>
              </a:lnSpc>
              <a:spcBef>
                <a:spcPts val="1600"/>
              </a:spcBef>
              <a:spcAft>
                <a:spcPts val="0"/>
              </a:spcAft>
              <a:buClr>
                <a:schemeClr val="lt2"/>
              </a:buClr>
              <a:buSzPts val="1400"/>
              <a:buFont typeface="Arial"/>
              <a:buChar char="○"/>
              <a:defRPr sz="1400" b="0" i="0" u="none" strike="noStrike" cap="none">
                <a:solidFill>
                  <a:schemeClr val="lt2"/>
                </a:solidFill>
                <a:latin typeface="Arial"/>
                <a:ea typeface="Arial"/>
                <a:cs typeface="Arial"/>
                <a:sym typeface="Arial"/>
              </a:defRPr>
            </a:lvl5pPr>
            <a:lvl6pPr marL="2743200" marR="0" lvl="5" indent="-317500" algn="l" rtl="0">
              <a:lnSpc>
                <a:spcPct val="115000"/>
              </a:lnSpc>
              <a:spcBef>
                <a:spcPts val="1600"/>
              </a:spcBef>
              <a:spcAft>
                <a:spcPts val="0"/>
              </a:spcAft>
              <a:buClr>
                <a:schemeClr val="lt2"/>
              </a:buClr>
              <a:buSzPts val="1400"/>
              <a:buFont typeface="Arial"/>
              <a:buChar char="■"/>
              <a:defRPr sz="1400" b="0" i="0" u="none" strike="noStrike" cap="none">
                <a:solidFill>
                  <a:schemeClr val="lt2"/>
                </a:solidFill>
                <a:latin typeface="Arial"/>
                <a:ea typeface="Arial"/>
                <a:cs typeface="Arial"/>
                <a:sym typeface="Arial"/>
              </a:defRPr>
            </a:lvl6pPr>
            <a:lvl7pPr marL="3200400" marR="0" lvl="6" indent="-317500" algn="l" rtl="0">
              <a:lnSpc>
                <a:spcPct val="115000"/>
              </a:lnSpc>
              <a:spcBef>
                <a:spcPts val="1600"/>
              </a:spcBef>
              <a:spcAft>
                <a:spcPts val="0"/>
              </a:spcAft>
              <a:buClr>
                <a:schemeClr val="lt2"/>
              </a:buClr>
              <a:buSzPts val="1400"/>
              <a:buFont typeface="Arial"/>
              <a:buChar char="●"/>
              <a:defRPr sz="1400" b="0" i="0" u="none" strike="noStrike" cap="none">
                <a:solidFill>
                  <a:schemeClr val="lt2"/>
                </a:solidFill>
                <a:latin typeface="Arial"/>
                <a:ea typeface="Arial"/>
                <a:cs typeface="Arial"/>
                <a:sym typeface="Arial"/>
              </a:defRPr>
            </a:lvl7pPr>
            <a:lvl8pPr marL="3657600" marR="0" lvl="7" indent="-317500" algn="l" rtl="0">
              <a:lnSpc>
                <a:spcPct val="115000"/>
              </a:lnSpc>
              <a:spcBef>
                <a:spcPts val="1600"/>
              </a:spcBef>
              <a:spcAft>
                <a:spcPts val="0"/>
              </a:spcAft>
              <a:buClr>
                <a:schemeClr val="lt2"/>
              </a:buClr>
              <a:buSzPts val="1400"/>
              <a:buFont typeface="Arial"/>
              <a:buChar char="○"/>
              <a:defRPr sz="1400" b="0" i="0" u="none" strike="noStrike" cap="none">
                <a:solidFill>
                  <a:schemeClr val="lt2"/>
                </a:solidFill>
                <a:latin typeface="Arial"/>
                <a:ea typeface="Arial"/>
                <a:cs typeface="Arial"/>
                <a:sym typeface="Arial"/>
              </a:defRPr>
            </a:lvl8pPr>
            <a:lvl9pPr marL="4114800" marR="0" lvl="8" indent="-317500" algn="l" rtl="0">
              <a:lnSpc>
                <a:spcPct val="115000"/>
              </a:lnSpc>
              <a:spcBef>
                <a:spcPts val="1600"/>
              </a:spcBef>
              <a:spcAft>
                <a:spcPts val="1600"/>
              </a:spcAft>
              <a:buClr>
                <a:schemeClr val="lt2"/>
              </a:buClr>
              <a:buSzPts val="1400"/>
              <a:buFont typeface="Arial"/>
              <a:buChar char="■"/>
              <a:defRPr sz="1400" b="0" i="0" u="none" strike="noStrike" cap="none">
                <a:solidFill>
                  <a:schemeClr val="lt2"/>
                </a:solidFill>
                <a:latin typeface="Arial"/>
                <a:ea typeface="Arial"/>
                <a:cs typeface="Arial"/>
                <a:sym typeface="Arial"/>
              </a:defRPr>
            </a:lvl9pPr>
          </a:lstStyle>
          <a:p>
            <a:endParaRPr/>
          </a:p>
        </p:txBody>
      </p:sp>
      <p:sp>
        <p:nvSpPr>
          <p:cNvPr id="8" name="Google Shape;8;p5"/>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lt2"/>
                </a:solidFill>
                <a:latin typeface="Arial"/>
                <a:ea typeface="Arial"/>
                <a:cs typeface="Arial"/>
                <a:sym typeface="Arial"/>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352056153"/>
      </p:ext>
    </p:extLst>
  </p:cSld>
  <p:clrMap bg1="lt1" tx1="dk1" bg2="dk2" tx2="lt2" accent1="accent1" accent2="accent2" accent3="accent3" accent4="accent4" accent5="accent5" accent6="accent6" hlink="hlink" folHlink="folHlink"/>
  <p:sldLayoutIdLst>
    <p:sldLayoutId id="2147483670" r:id="rId1"/>
    <p:sldLayoutId id="2147483671" r:id="rId2"/>
    <p:sldLayoutId id="2147483672" r:id="rId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4.png"/><Relationship Id="rId4" Type="http://schemas.openxmlformats.org/officeDocument/2006/relationships/image" Target="../media/image1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17.png"/><Relationship Id="rId4" Type="http://schemas.openxmlformats.org/officeDocument/2006/relationships/image" Target="../media/image16.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20.tiff"/><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1.tiff"/></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24.png"/><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9.xml"/><Relationship Id="rId1" Type="http://schemas.openxmlformats.org/officeDocument/2006/relationships/slideLayout" Target="../slideLayouts/slideLayout4.xml"/><Relationship Id="rId4" Type="http://schemas.openxmlformats.org/officeDocument/2006/relationships/image" Target="../media/image26.emf"/></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0.xml"/><Relationship Id="rId1" Type="http://schemas.openxmlformats.org/officeDocument/2006/relationships/slideLayout" Target="../slideLayouts/slideLayout2.xml"/><Relationship Id="rId4" Type="http://schemas.openxmlformats.org/officeDocument/2006/relationships/image" Target="../media/image34.pn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ifla.org/node/93339" TargetMode="External"/><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hyperlink" Target="https://www.ifla.org/academic-and-research-libraries" TargetMode="External"/><Relationship Id="rId4" Type="http://schemas.openxmlformats.org/officeDocument/2006/relationships/hyperlink" Target="https://www.ifla.org/asia-and-oceania" TargetMode="External"/></Relationships>
</file>

<file path=ppt/slides/_rels/slide3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4.xml"/><Relationship Id="rId1" Type="http://schemas.openxmlformats.org/officeDocument/2006/relationships/slideLayout" Target="../slideLayouts/slideLayout18.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38"/>
        <p:cNvGrpSpPr/>
        <p:nvPr/>
      </p:nvGrpSpPr>
      <p:grpSpPr>
        <a:xfrm>
          <a:off x="0" y="0"/>
          <a:ext cx="0" cy="0"/>
          <a:chOff x="0" y="0"/>
          <a:chExt cx="0" cy="0"/>
        </a:xfrm>
      </p:grpSpPr>
      <p:sp>
        <p:nvSpPr>
          <p:cNvPr id="39" name="Google Shape;39;p1"/>
          <p:cNvSpPr/>
          <p:nvPr/>
        </p:nvSpPr>
        <p:spPr>
          <a:xfrm>
            <a:off x="1771200" y="1910767"/>
            <a:ext cx="8649600" cy="684000"/>
          </a:xfrm>
          <a:prstGeom prst="rect">
            <a:avLst/>
          </a:prstGeom>
          <a:noFill/>
          <a:ln>
            <a:noFill/>
          </a:ln>
        </p:spPr>
        <p:txBody>
          <a:bodyPr spcFirstLastPara="1" wrap="square" lIns="121900" tIns="60933" rIns="121900" bIns="60933" anchor="t" anchorCtr="0">
            <a:noAutofit/>
          </a:bodyPr>
          <a:lstStyle/>
          <a:p>
            <a:pPr algn="ctr" defTabSz="1219170">
              <a:lnSpc>
                <a:spcPct val="150000"/>
              </a:lnSpc>
              <a:buClr>
                <a:srgbClr val="000000"/>
              </a:buClr>
            </a:pPr>
            <a:r>
              <a:rPr lang="en" sz="1333" b="1" kern="0" dirty="0">
                <a:solidFill>
                  <a:srgbClr val="935739"/>
                </a:solidFill>
                <a:latin typeface="Arial Black"/>
                <a:ea typeface="Arial Black"/>
                <a:cs typeface="Arial Black"/>
                <a:sym typeface="Arial Black"/>
              </a:rPr>
              <a:t>IX Eurasian Academic Libraries Conference “Alive to Changes: Engage. Embrace. Ensure”</a:t>
            </a:r>
            <a:endParaRPr sz="1067" kern="0" dirty="0">
              <a:solidFill>
                <a:srgbClr val="000000"/>
              </a:solidFill>
              <a:latin typeface="Arial"/>
              <a:cs typeface="Arial"/>
              <a:sym typeface="Arial"/>
            </a:endParaRPr>
          </a:p>
          <a:p>
            <a:pPr algn="ctr" defTabSz="1219170">
              <a:lnSpc>
                <a:spcPct val="150000"/>
              </a:lnSpc>
              <a:buClr>
                <a:srgbClr val="000000"/>
              </a:buClr>
            </a:pPr>
            <a:r>
              <a:rPr lang="en" sz="1333" b="1" kern="0" dirty="0">
                <a:solidFill>
                  <a:srgbClr val="935739"/>
                </a:solidFill>
                <a:latin typeface="Arial Black"/>
                <a:ea typeface="Arial Black"/>
                <a:cs typeface="Arial Black"/>
                <a:sym typeface="Arial Black"/>
              </a:rPr>
              <a:t>30 September - 2 October | 2020</a:t>
            </a:r>
            <a:endParaRPr sz="1067" kern="0" dirty="0">
              <a:solidFill>
                <a:srgbClr val="000000"/>
              </a:solidFill>
              <a:latin typeface="Arial"/>
              <a:cs typeface="Arial"/>
              <a:sym typeface="Arial"/>
            </a:endParaRPr>
          </a:p>
        </p:txBody>
      </p:sp>
      <p:pic>
        <p:nvPicPr>
          <p:cNvPr id="40" name="Google Shape;40;p1"/>
          <p:cNvPicPr preferRelativeResize="0"/>
          <p:nvPr/>
        </p:nvPicPr>
        <p:blipFill rotWithShape="1">
          <a:blip r:embed="rId3">
            <a:alphaModFix/>
          </a:blip>
          <a:srcRect l="3451" t="5194" r="10689" b="5400"/>
          <a:stretch/>
        </p:blipFill>
        <p:spPr>
          <a:xfrm>
            <a:off x="367589" y="626285"/>
            <a:ext cx="2177999" cy="1062551"/>
          </a:xfrm>
          <a:prstGeom prst="rect">
            <a:avLst/>
          </a:prstGeom>
          <a:noFill/>
          <a:ln>
            <a:noFill/>
          </a:ln>
        </p:spPr>
      </p:pic>
      <p:sp>
        <p:nvSpPr>
          <p:cNvPr id="41" name="Google Shape;41;p1"/>
          <p:cNvSpPr/>
          <p:nvPr/>
        </p:nvSpPr>
        <p:spPr>
          <a:xfrm>
            <a:off x="4965400" y="187867"/>
            <a:ext cx="2178000" cy="17600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42" name="Google Shape;42;p1"/>
          <p:cNvPicPr preferRelativeResize="0"/>
          <p:nvPr/>
        </p:nvPicPr>
        <p:blipFill>
          <a:blip r:embed="rId4">
            <a:alphaModFix/>
          </a:blip>
          <a:stretch>
            <a:fillRect/>
          </a:stretch>
        </p:blipFill>
        <p:spPr>
          <a:xfrm>
            <a:off x="8771294" y="626302"/>
            <a:ext cx="1162389" cy="1062533"/>
          </a:xfrm>
          <a:prstGeom prst="rect">
            <a:avLst/>
          </a:prstGeom>
          <a:noFill/>
          <a:ln>
            <a:noFill/>
          </a:ln>
        </p:spPr>
      </p:pic>
      <p:pic>
        <p:nvPicPr>
          <p:cNvPr id="43" name="Google Shape;43;p1"/>
          <p:cNvPicPr preferRelativeResize="0"/>
          <p:nvPr/>
        </p:nvPicPr>
        <p:blipFill rotWithShape="1">
          <a:blip r:embed="rId5">
            <a:alphaModFix/>
            <a:lum/>
          </a:blip>
          <a:srcRect/>
          <a:stretch/>
        </p:blipFill>
        <p:spPr>
          <a:xfrm>
            <a:off x="10307953" y="677167"/>
            <a:ext cx="1430567" cy="1011668"/>
          </a:xfrm>
          <a:prstGeom prst="rect">
            <a:avLst/>
          </a:prstGeom>
          <a:noFill/>
          <a:ln>
            <a:noFill/>
          </a:ln>
        </p:spPr>
      </p:pic>
      <p:sp>
        <p:nvSpPr>
          <p:cNvPr id="44" name="Google Shape;44;p1"/>
          <p:cNvSpPr txBox="1"/>
          <p:nvPr/>
        </p:nvSpPr>
        <p:spPr>
          <a:xfrm>
            <a:off x="1835616" y="2882985"/>
            <a:ext cx="8472337" cy="1057499"/>
          </a:xfrm>
          <a:prstGeom prst="rect">
            <a:avLst/>
          </a:prstGeom>
          <a:noFill/>
          <a:ln>
            <a:noFill/>
          </a:ln>
        </p:spPr>
        <p:txBody>
          <a:bodyPr spcFirstLastPara="1" wrap="square" lIns="91400" tIns="91400" rIns="91400" bIns="91400" anchor="ctr" anchorCtr="0">
            <a:noAutofit/>
          </a:bodyPr>
          <a:lstStyle/>
          <a:p>
            <a:pPr algn="ctr" defTabSz="1219170">
              <a:buClr>
                <a:srgbClr val="000000"/>
              </a:buClr>
            </a:pPr>
            <a:r>
              <a:rPr lang="en" sz="3200" b="1" kern="0" dirty="0">
                <a:solidFill>
                  <a:srgbClr val="8F8F8F"/>
                </a:solidFill>
                <a:latin typeface="Arial"/>
                <a:cs typeface="Arial"/>
                <a:sym typeface="Arial"/>
              </a:rPr>
              <a:t>KEYNOTE SPEECH</a:t>
            </a:r>
          </a:p>
          <a:p>
            <a:pPr algn="ctr" defTabSz="1219170">
              <a:buClr>
                <a:srgbClr val="000000"/>
              </a:buClr>
            </a:pPr>
            <a:r>
              <a:rPr lang="en-US" sz="3200" b="1" kern="0" dirty="0">
                <a:solidFill>
                  <a:srgbClr val="8F8F8F"/>
                </a:solidFill>
                <a:latin typeface="Arial"/>
                <a:cs typeface="Arial"/>
                <a:sym typeface="Arial"/>
              </a:rPr>
              <a:t>The Modern Academic Library</a:t>
            </a:r>
            <a:br>
              <a:rPr lang="en-US" sz="3200" b="1" kern="0" dirty="0">
                <a:solidFill>
                  <a:srgbClr val="8F8F8F"/>
                </a:solidFill>
                <a:latin typeface="Arial"/>
                <a:cs typeface="Arial"/>
                <a:sym typeface="Arial"/>
              </a:rPr>
            </a:br>
            <a:r>
              <a:rPr lang="en-US" sz="3200" b="1" kern="0" dirty="0">
                <a:solidFill>
                  <a:srgbClr val="8F8F8F"/>
                </a:solidFill>
                <a:latin typeface="Arial"/>
                <a:cs typeface="Arial"/>
                <a:sym typeface="Arial"/>
              </a:rPr>
              <a:t> changing times, evolving roles </a:t>
            </a:r>
            <a:endParaRPr sz="3200" b="1" kern="0" dirty="0">
              <a:solidFill>
                <a:srgbClr val="8F8F8F"/>
              </a:solidFill>
              <a:latin typeface="Arial"/>
              <a:cs typeface="Arial"/>
              <a:sym typeface="Arial"/>
            </a:endParaRPr>
          </a:p>
        </p:txBody>
      </p:sp>
      <p:sp>
        <p:nvSpPr>
          <p:cNvPr id="45" name="Google Shape;45;p1"/>
          <p:cNvSpPr txBox="1"/>
          <p:nvPr/>
        </p:nvSpPr>
        <p:spPr>
          <a:xfrm>
            <a:off x="1771200" y="4459500"/>
            <a:ext cx="8996800" cy="1995200"/>
          </a:xfrm>
          <a:prstGeom prst="rect">
            <a:avLst/>
          </a:prstGeom>
          <a:noFill/>
          <a:ln>
            <a:noFill/>
          </a:ln>
        </p:spPr>
        <p:txBody>
          <a:bodyPr spcFirstLastPara="1" wrap="square" lIns="91400" tIns="91400" rIns="91400" bIns="91400" anchor="ctr" anchorCtr="0">
            <a:noAutofit/>
          </a:bodyPr>
          <a:lstStyle/>
          <a:p>
            <a:pPr algn="ctr" defTabSz="1219170">
              <a:lnSpc>
                <a:spcPct val="150000"/>
              </a:lnSpc>
              <a:buClr>
                <a:srgbClr val="000000"/>
              </a:buClr>
            </a:pPr>
            <a:r>
              <a:rPr lang="en-US" sz="2000" b="1" kern="0" dirty="0">
                <a:solidFill>
                  <a:srgbClr val="935739"/>
                </a:solidFill>
                <a:latin typeface="Arial"/>
                <a:cs typeface="Arial"/>
                <a:sym typeface="Arial"/>
              </a:rPr>
              <a:t>Jayshree Mamtora</a:t>
            </a:r>
            <a:endParaRPr sz="2000" b="1" kern="0" dirty="0">
              <a:solidFill>
                <a:srgbClr val="935739"/>
              </a:solidFill>
              <a:latin typeface="Arial"/>
              <a:cs typeface="Arial"/>
              <a:sym typeface="Arial"/>
            </a:endParaRPr>
          </a:p>
          <a:p>
            <a:pPr algn="ctr" defTabSz="1219170">
              <a:lnSpc>
                <a:spcPct val="115000"/>
              </a:lnSpc>
              <a:buClr>
                <a:srgbClr val="000000"/>
              </a:buClr>
            </a:pPr>
            <a:r>
              <a:rPr lang="en-US" sz="1867" i="1" kern="0" dirty="0">
                <a:solidFill>
                  <a:srgbClr val="935739"/>
                </a:solidFill>
                <a:latin typeface="Arial"/>
                <a:cs typeface="Arial"/>
                <a:sym typeface="Arial"/>
              </a:rPr>
              <a:t>Co-</a:t>
            </a:r>
            <a:r>
              <a:rPr lang="en-US" sz="1867" i="1" kern="0" dirty="0" err="1">
                <a:solidFill>
                  <a:srgbClr val="935739"/>
                </a:solidFill>
                <a:latin typeface="Arial"/>
                <a:cs typeface="Arial"/>
                <a:sym typeface="Arial"/>
              </a:rPr>
              <a:t>Convenor</a:t>
            </a:r>
            <a:r>
              <a:rPr lang="en-US" sz="1867" i="1" kern="0" dirty="0">
                <a:solidFill>
                  <a:srgbClr val="935739"/>
                </a:solidFill>
                <a:latin typeface="Arial"/>
                <a:cs typeface="Arial"/>
                <a:sym typeface="Arial"/>
              </a:rPr>
              <a:t>, IFLA Regional Standing Committee for Asia and Oceania</a:t>
            </a:r>
          </a:p>
          <a:p>
            <a:pPr algn="ctr" defTabSz="1219170">
              <a:lnSpc>
                <a:spcPct val="115000"/>
              </a:lnSpc>
              <a:buClr>
                <a:srgbClr val="000000"/>
              </a:buClr>
            </a:pPr>
            <a:r>
              <a:rPr lang="en-US" sz="1867" i="1" kern="0" dirty="0">
                <a:solidFill>
                  <a:srgbClr val="935739"/>
                </a:solidFill>
                <a:latin typeface="Arial"/>
                <a:cs typeface="Arial"/>
                <a:sym typeface="Arial"/>
              </a:rPr>
              <a:t>Information Coordinator, IFLA Academic and Research Libraries</a:t>
            </a:r>
          </a:p>
          <a:p>
            <a:pPr algn="ctr" defTabSz="1219170">
              <a:lnSpc>
                <a:spcPct val="115000"/>
              </a:lnSpc>
              <a:buClr>
                <a:srgbClr val="000000"/>
              </a:buClr>
            </a:pPr>
            <a:r>
              <a:rPr lang="en-US" sz="1867" i="1" kern="0" dirty="0">
                <a:solidFill>
                  <a:srgbClr val="935739"/>
                </a:solidFill>
                <a:latin typeface="Arial"/>
                <a:cs typeface="Arial"/>
                <a:sym typeface="Arial"/>
              </a:rPr>
              <a:t>Scholarly Communications Librarian, </a:t>
            </a:r>
          </a:p>
          <a:p>
            <a:pPr algn="ctr" defTabSz="1219170">
              <a:lnSpc>
                <a:spcPct val="115000"/>
              </a:lnSpc>
              <a:buClr>
                <a:srgbClr val="000000"/>
              </a:buClr>
            </a:pPr>
            <a:r>
              <a:rPr lang="en-US" sz="1867" kern="0" dirty="0">
                <a:solidFill>
                  <a:srgbClr val="935739"/>
                </a:solidFill>
                <a:latin typeface="Arial"/>
                <a:cs typeface="Arial"/>
                <a:sym typeface="Arial"/>
              </a:rPr>
              <a:t>James Cook University</a:t>
            </a:r>
            <a:r>
              <a:rPr lang="en-US" sz="1867" i="1" kern="0" dirty="0">
                <a:solidFill>
                  <a:srgbClr val="935739"/>
                </a:solidFill>
                <a:latin typeface="Arial"/>
                <a:cs typeface="Arial"/>
                <a:sym typeface="Arial"/>
              </a:rPr>
              <a:t>, </a:t>
            </a:r>
          </a:p>
          <a:p>
            <a:pPr algn="ctr" defTabSz="1219170">
              <a:lnSpc>
                <a:spcPct val="115000"/>
              </a:lnSpc>
              <a:buClr>
                <a:srgbClr val="000000"/>
              </a:buClr>
            </a:pPr>
            <a:r>
              <a:rPr lang="en-US" sz="1867" kern="0" dirty="0">
                <a:solidFill>
                  <a:srgbClr val="935739"/>
                </a:solidFill>
                <a:latin typeface="Arial"/>
                <a:cs typeface="Arial"/>
                <a:sym typeface="Arial"/>
              </a:rPr>
              <a:t>Townsville, Australia</a:t>
            </a:r>
            <a:endParaRPr sz="1867" kern="0" dirty="0">
              <a:solidFill>
                <a:srgbClr val="935739"/>
              </a:solidFill>
              <a:latin typeface="Arial"/>
              <a:cs typeface="Arial"/>
              <a:sym typeface="Arial"/>
            </a:endParaRPr>
          </a:p>
          <a:p>
            <a:pPr algn="ctr" defTabSz="1219170">
              <a:lnSpc>
                <a:spcPct val="115000"/>
              </a:lnSpc>
              <a:buClr>
                <a:srgbClr val="000000"/>
              </a:buClr>
            </a:pPr>
            <a:r>
              <a:rPr lang="en-AU" sz="1867" kern="0" dirty="0">
                <a:solidFill>
                  <a:srgbClr val="935739"/>
                </a:solidFill>
                <a:latin typeface="Arial"/>
                <a:cs typeface="Arial"/>
                <a:sym typeface="Arial"/>
              </a:rPr>
              <a:t>j</a:t>
            </a:r>
            <a:r>
              <a:rPr lang="en" sz="1867" kern="0" dirty="0">
                <a:solidFill>
                  <a:srgbClr val="935739"/>
                </a:solidFill>
                <a:latin typeface="Arial"/>
                <a:cs typeface="Arial"/>
                <a:sym typeface="Arial"/>
              </a:rPr>
              <a:t>ayshree.mamtora@jcu.edu.au</a:t>
            </a:r>
            <a:endParaRPr sz="3200" kern="0" dirty="0">
              <a:solidFill>
                <a:srgbClr val="8F8F8F"/>
              </a:solidFill>
              <a:latin typeface="Arial"/>
              <a:cs typeface="Arial"/>
              <a:sym typeface="Arial"/>
            </a:endParaRPr>
          </a:p>
        </p:txBody>
      </p:sp>
      <p:pic>
        <p:nvPicPr>
          <p:cNvPr id="46" name="Google Shape;46;p1"/>
          <p:cNvPicPr preferRelativeResize="0"/>
          <p:nvPr/>
        </p:nvPicPr>
        <p:blipFill>
          <a:blip r:embed="rId6">
            <a:alphaModFix/>
          </a:blip>
          <a:stretch>
            <a:fillRect/>
          </a:stretch>
        </p:blipFill>
        <p:spPr>
          <a:xfrm>
            <a:off x="9960777" y="6104000"/>
            <a:ext cx="2124921" cy="526235"/>
          </a:xfrm>
          <a:prstGeom prst="rect">
            <a:avLst/>
          </a:prstGeom>
          <a:noFill/>
          <a:ln>
            <a:noFill/>
          </a:ln>
        </p:spPr>
      </p:pic>
    </p:spTree>
    <p:extLst>
      <p:ext uri="{BB962C8B-B14F-4D97-AF65-F5344CB8AC3E}">
        <p14:creationId xmlns:p14="http://schemas.microsoft.com/office/powerpoint/2010/main" val="1952812259"/>
      </p:ext>
    </p:extLst>
  </p:cSld>
  <p:clrMapOvr>
    <a:masterClrMapping/>
  </p:clrMapOvr>
  <mc:AlternateContent xmlns:mc="http://schemas.openxmlformats.org/markup-compatibility/2006" xmlns:p14="http://schemas.microsoft.com/office/powerpoint/2010/main">
    <mc:Choice Requires="p14">
      <p:transition p14:dur="0" advClick="0">
        <p:cut/>
      </p:transition>
    </mc:Choice>
    <mc:Fallback xmlns="">
      <p:transition advClick="0">
        <p:cu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4AD24-9D25-CD42-8D54-EFF76C8F70F3}"/>
              </a:ext>
            </a:extLst>
          </p:cNvPr>
          <p:cNvSpPr>
            <a:spLocks noGrp="1"/>
          </p:cNvSpPr>
          <p:nvPr>
            <p:ph type="title"/>
          </p:nvPr>
        </p:nvSpPr>
        <p:spPr/>
        <p:txBody>
          <a:bodyPr/>
          <a:lstStyle/>
          <a:p>
            <a:r>
              <a:rPr lang="en-AU" dirty="0">
                <a:solidFill>
                  <a:schemeClr val="bg1"/>
                </a:solidFill>
              </a:rPr>
              <a:t>Reports consulted</a:t>
            </a:r>
          </a:p>
        </p:txBody>
      </p:sp>
      <p:sp>
        <p:nvSpPr>
          <p:cNvPr id="6" name="Content Placeholder 5">
            <a:extLst>
              <a:ext uri="{FF2B5EF4-FFF2-40B4-BE49-F238E27FC236}">
                <a16:creationId xmlns:a16="http://schemas.microsoft.com/office/drawing/2014/main" id="{74FD8223-8A6C-E248-8334-882AC42AE52E}"/>
              </a:ext>
            </a:extLst>
          </p:cNvPr>
          <p:cNvSpPr>
            <a:spLocks noGrp="1"/>
          </p:cNvSpPr>
          <p:nvPr>
            <p:ph idx="1"/>
          </p:nvPr>
        </p:nvSpPr>
        <p:spPr/>
        <p:txBody>
          <a:bodyPr>
            <a:normAutofit/>
          </a:bodyPr>
          <a:lstStyle/>
          <a:p>
            <a:r>
              <a:rPr lang="en-AU" dirty="0"/>
              <a:t>NMC Horizon Report: 2017 Library Edition – North America &amp; Europe</a:t>
            </a:r>
          </a:p>
          <a:p>
            <a:r>
              <a:rPr lang="en-AU" dirty="0"/>
              <a:t>SCONUL: Mapping the future of academic libraries (2017) – UK</a:t>
            </a:r>
          </a:p>
          <a:p>
            <a:r>
              <a:rPr lang="en-AU" dirty="0"/>
              <a:t>ACRL Academic library impact – improving practice and essential areas to research (2017) – USA</a:t>
            </a:r>
          </a:p>
          <a:p>
            <a:r>
              <a:rPr lang="en-AU" dirty="0"/>
              <a:t>IFLA Trends Report (2017) – Global (but solely about academic libraries)</a:t>
            </a:r>
          </a:p>
          <a:p>
            <a:pPr lvl="1"/>
            <a:r>
              <a:rPr lang="en-AU" dirty="0"/>
              <a:t>Riding the waves or caught in the tide: navigating the evolving information environment</a:t>
            </a:r>
          </a:p>
        </p:txBody>
      </p:sp>
    </p:spTree>
    <p:extLst>
      <p:ext uri="{BB962C8B-B14F-4D97-AF65-F5344CB8AC3E}">
        <p14:creationId xmlns:p14="http://schemas.microsoft.com/office/powerpoint/2010/main" val="118377062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44BA6-4FE3-594A-9844-F8F2FE75F1E1}"/>
              </a:ext>
            </a:extLst>
          </p:cNvPr>
          <p:cNvSpPr>
            <a:spLocks noGrp="1"/>
          </p:cNvSpPr>
          <p:nvPr>
            <p:ph type="title"/>
          </p:nvPr>
        </p:nvSpPr>
        <p:spPr/>
        <p:txBody>
          <a:bodyPr/>
          <a:lstStyle/>
          <a:p>
            <a:r>
              <a:rPr lang="en-AU" dirty="0">
                <a:solidFill>
                  <a:schemeClr val="bg1"/>
                </a:solidFill>
              </a:rPr>
              <a:t>Trends</a:t>
            </a:r>
          </a:p>
        </p:txBody>
      </p:sp>
      <p:sp>
        <p:nvSpPr>
          <p:cNvPr id="3" name="Content Placeholder 2">
            <a:extLst>
              <a:ext uri="{FF2B5EF4-FFF2-40B4-BE49-F238E27FC236}">
                <a16:creationId xmlns:a16="http://schemas.microsoft.com/office/drawing/2014/main" id="{6D7C0381-EF99-6D4B-B33A-43571FB646A7}"/>
              </a:ext>
            </a:extLst>
          </p:cNvPr>
          <p:cNvSpPr>
            <a:spLocks noGrp="1"/>
          </p:cNvSpPr>
          <p:nvPr>
            <p:ph idx="1"/>
          </p:nvPr>
        </p:nvSpPr>
        <p:spPr/>
        <p:txBody>
          <a:bodyPr/>
          <a:lstStyle/>
          <a:p>
            <a:r>
              <a:rPr lang="en-AU" dirty="0"/>
              <a:t>Libraries as gatekeepers</a:t>
            </a:r>
          </a:p>
          <a:p>
            <a:r>
              <a:rPr lang="en-AU" dirty="0"/>
              <a:t>Connectivity</a:t>
            </a:r>
          </a:p>
          <a:p>
            <a:r>
              <a:rPr lang="en-AU" dirty="0"/>
              <a:t>Technology</a:t>
            </a:r>
          </a:p>
          <a:p>
            <a:r>
              <a:rPr lang="en-AU" dirty="0"/>
              <a:t>User focus</a:t>
            </a:r>
          </a:p>
          <a:p>
            <a:r>
              <a:rPr lang="en-AU" dirty="0"/>
              <a:t>Complex research environment</a:t>
            </a:r>
          </a:p>
        </p:txBody>
      </p:sp>
    </p:spTree>
    <p:extLst>
      <p:ext uri="{BB962C8B-B14F-4D97-AF65-F5344CB8AC3E}">
        <p14:creationId xmlns:p14="http://schemas.microsoft.com/office/powerpoint/2010/main" val="344694817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7CE9BEC-CAAA-C14B-8270-B4C8D7A1B894}"/>
              </a:ext>
            </a:extLst>
          </p:cNvPr>
          <p:cNvPicPr/>
          <p:nvPr/>
        </p:nvPicPr>
        <p:blipFill rotWithShape="1">
          <a:blip r:embed="rId3"/>
          <a:srcRect l="24662" t="22358" r="29942" b="8297"/>
          <a:stretch/>
        </p:blipFill>
        <p:spPr bwMode="auto">
          <a:xfrm>
            <a:off x="-449943" y="0"/>
            <a:ext cx="6792687" cy="7024914"/>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DF08B419-DAEA-C944-9A1C-DE1BFABB24E0}"/>
              </a:ext>
            </a:extLst>
          </p:cNvPr>
          <p:cNvPicPr/>
          <p:nvPr/>
        </p:nvPicPr>
        <p:blipFill rotWithShape="1">
          <a:blip r:embed="rId4"/>
          <a:srcRect l="11837" t="20544" r="17683" b="6138"/>
          <a:stretch/>
        </p:blipFill>
        <p:spPr bwMode="auto">
          <a:xfrm>
            <a:off x="6241143" y="1712686"/>
            <a:ext cx="5950857" cy="4522577"/>
          </a:xfrm>
          <a:prstGeom prst="rect">
            <a:avLst/>
          </a:prstGeom>
          <a:ln>
            <a:noFill/>
          </a:ln>
          <a:extLst>
            <a:ext uri="{53640926-AAD7-44D8-BBD7-CCE9431645EC}">
              <a14:shadowObscured xmlns:a14="http://schemas.microsoft.com/office/drawing/2010/main"/>
            </a:ext>
          </a:extLst>
        </p:spPr>
      </p:pic>
      <p:sp>
        <p:nvSpPr>
          <p:cNvPr id="2" name="TextBox 1"/>
          <p:cNvSpPr txBox="1"/>
          <p:nvPr/>
        </p:nvSpPr>
        <p:spPr>
          <a:xfrm>
            <a:off x="6342743" y="622737"/>
            <a:ext cx="4499428" cy="923330"/>
          </a:xfrm>
          <a:prstGeom prst="rect">
            <a:avLst/>
          </a:prstGeom>
          <a:noFill/>
        </p:spPr>
        <p:txBody>
          <a:bodyPr wrap="square" rtlCol="0">
            <a:spAutoFit/>
          </a:bodyPr>
          <a:lstStyle/>
          <a:p>
            <a:pPr algn="r"/>
            <a:r>
              <a:rPr lang="en-US" sz="5400" b="1" dirty="0">
                <a:solidFill>
                  <a:schemeClr val="accent2">
                    <a:lumMod val="50000"/>
                  </a:schemeClr>
                </a:solidFill>
              </a:rPr>
              <a:t>Key Trends</a:t>
            </a:r>
            <a:endParaRPr lang="en-AU" sz="5400" b="1" dirty="0">
              <a:solidFill>
                <a:schemeClr val="accent2">
                  <a:lumMod val="50000"/>
                </a:schemeClr>
              </a:solidFill>
            </a:endParaRPr>
          </a:p>
        </p:txBody>
      </p:sp>
      <p:sp>
        <p:nvSpPr>
          <p:cNvPr id="3" name="TextBox 2"/>
          <p:cNvSpPr txBox="1"/>
          <p:nvPr/>
        </p:nvSpPr>
        <p:spPr>
          <a:xfrm>
            <a:off x="7953828" y="6361427"/>
            <a:ext cx="3077029" cy="461665"/>
          </a:xfrm>
          <a:prstGeom prst="rect">
            <a:avLst/>
          </a:prstGeom>
          <a:noFill/>
        </p:spPr>
        <p:txBody>
          <a:bodyPr wrap="square" rtlCol="0">
            <a:spAutoFit/>
          </a:bodyPr>
          <a:lstStyle/>
          <a:p>
            <a:r>
              <a:rPr lang="en-US" sz="2400" dirty="0">
                <a:solidFill>
                  <a:schemeClr val="accent2">
                    <a:lumMod val="50000"/>
                  </a:schemeClr>
                </a:solidFill>
              </a:rPr>
              <a:t>SCONUL, 2017</a:t>
            </a:r>
            <a:endParaRPr lang="en-AU" sz="2400" dirty="0">
              <a:solidFill>
                <a:schemeClr val="accent2">
                  <a:lumMod val="50000"/>
                </a:schemeClr>
              </a:solidFill>
            </a:endParaRPr>
          </a:p>
        </p:txBody>
      </p:sp>
    </p:spTree>
    <p:extLst>
      <p:ext uri="{BB962C8B-B14F-4D97-AF65-F5344CB8AC3E}">
        <p14:creationId xmlns:p14="http://schemas.microsoft.com/office/powerpoint/2010/main" val="26280971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4193920-2543-0B48-A483-17629DDCAB7A}"/>
              </a:ext>
            </a:extLst>
          </p:cNvPr>
          <p:cNvSpPr>
            <a:spLocks noGrp="1"/>
          </p:cNvSpPr>
          <p:nvPr>
            <p:ph type="ctrTitle"/>
          </p:nvPr>
        </p:nvSpPr>
        <p:spPr>
          <a:xfrm>
            <a:off x="854532" y="2017093"/>
            <a:ext cx="9144000" cy="1641490"/>
          </a:xfrm>
        </p:spPr>
        <p:txBody>
          <a:bodyPr/>
          <a:lstStyle/>
          <a:p>
            <a:r>
              <a:rPr lang="en-AU" dirty="0"/>
              <a:t>#1 Open Access</a:t>
            </a:r>
          </a:p>
        </p:txBody>
      </p:sp>
      <p:sp>
        <p:nvSpPr>
          <p:cNvPr id="3" name="Content Placeholder 2"/>
          <p:cNvSpPr>
            <a:spLocks noGrp="1"/>
          </p:cNvSpPr>
          <p:nvPr>
            <p:ph type="subTitle" idx="1"/>
          </p:nvPr>
        </p:nvSpPr>
        <p:spPr/>
        <p:txBody>
          <a:bodyPr>
            <a:normAutofit fontScale="85000" lnSpcReduction="20000"/>
          </a:bodyPr>
          <a:lstStyle/>
          <a:p>
            <a:pPr marL="0" indent="0">
              <a:buNone/>
            </a:pPr>
            <a:endParaRPr lang="en-US" sz="6600" b="1" i="1" dirty="0">
              <a:solidFill>
                <a:schemeClr val="accent2">
                  <a:lumMod val="50000"/>
                </a:schemeClr>
              </a:solidFill>
            </a:endParaRPr>
          </a:p>
        </p:txBody>
      </p:sp>
    </p:spTree>
    <p:extLst>
      <p:ext uri="{BB962C8B-B14F-4D97-AF65-F5344CB8AC3E}">
        <p14:creationId xmlns:p14="http://schemas.microsoft.com/office/powerpoint/2010/main" val="258827207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CD9AF9-D976-4D42-88A9-04E1E3594B80}"/>
              </a:ext>
            </a:extLst>
          </p:cNvPr>
          <p:cNvSpPr>
            <a:spLocks noGrp="1"/>
          </p:cNvSpPr>
          <p:nvPr>
            <p:ph type="title"/>
          </p:nvPr>
        </p:nvSpPr>
        <p:spPr>
          <a:xfrm>
            <a:off x="838200" y="219982"/>
            <a:ext cx="10515600" cy="1325563"/>
          </a:xfrm>
        </p:spPr>
        <p:txBody>
          <a:bodyPr/>
          <a:lstStyle/>
          <a:p>
            <a:r>
              <a:rPr lang="en-AU" b="1" dirty="0">
                <a:solidFill>
                  <a:schemeClr val="bg1"/>
                </a:solidFill>
              </a:rPr>
              <a:t>Open Access</a:t>
            </a:r>
          </a:p>
        </p:txBody>
      </p:sp>
      <p:sp>
        <p:nvSpPr>
          <p:cNvPr id="3" name="Content Placeholder 2">
            <a:extLst>
              <a:ext uri="{FF2B5EF4-FFF2-40B4-BE49-F238E27FC236}">
                <a16:creationId xmlns:a16="http://schemas.microsoft.com/office/drawing/2014/main" id="{D524633B-99C1-294F-AA70-5DDE4893C979}"/>
              </a:ext>
            </a:extLst>
          </p:cNvPr>
          <p:cNvSpPr>
            <a:spLocks noGrp="1"/>
          </p:cNvSpPr>
          <p:nvPr>
            <p:ph idx="1"/>
          </p:nvPr>
        </p:nvSpPr>
        <p:spPr/>
        <p:txBody>
          <a:bodyPr/>
          <a:lstStyle/>
          <a:p>
            <a:pPr marL="0" indent="0">
              <a:buNone/>
            </a:pPr>
            <a:endParaRPr lang="en-AU" dirty="0"/>
          </a:p>
          <a:p>
            <a:endParaRPr lang="en-AU" dirty="0"/>
          </a:p>
        </p:txBody>
      </p:sp>
      <p:pic>
        <p:nvPicPr>
          <p:cNvPr id="8" name="Picture 7">
            <a:extLst>
              <a:ext uri="{FF2B5EF4-FFF2-40B4-BE49-F238E27FC236}">
                <a16:creationId xmlns:a16="http://schemas.microsoft.com/office/drawing/2014/main" id="{9F10E806-65F5-524E-AFF5-CDAFFA6ACE35}"/>
              </a:ext>
            </a:extLst>
          </p:cNvPr>
          <p:cNvPicPr>
            <a:picLocks noChangeAspect="1"/>
          </p:cNvPicPr>
          <p:nvPr/>
        </p:nvPicPr>
        <p:blipFill>
          <a:blip r:embed="rId3"/>
          <a:stretch>
            <a:fillRect/>
          </a:stretch>
        </p:blipFill>
        <p:spPr>
          <a:xfrm>
            <a:off x="-170623" y="1674436"/>
            <a:ext cx="7779198" cy="5183563"/>
          </a:xfrm>
          <a:prstGeom prst="rect">
            <a:avLst/>
          </a:prstGeom>
        </p:spPr>
      </p:pic>
      <p:pic>
        <p:nvPicPr>
          <p:cNvPr id="4" name="Picture 3"/>
          <p:cNvPicPr>
            <a:picLocks noChangeAspect="1"/>
          </p:cNvPicPr>
          <p:nvPr/>
        </p:nvPicPr>
        <p:blipFill>
          <a:blip r:embed="rId4"/>
          <a:stretch>
            <a:fillRect/>
          </a:stretch>
        </p:blipFill>
        <p:spPr>
          <a:xfrm>
            <a:off x="7608574" y="0"/>
            <a:ext cx="8254617" cy="3795713"/>
          </a:xfrm>
          <a:prstGeom prst="rect">
            <a:avLst/>
          </a:prstGeom>
        </p:spPr>
      </p:pic>
      <p:pic>
        <p:nvPicPr>
          <p:cNvPr id="6" name="Picture 5">
            <a:extLst>
              <a:ext uri="{FF2B5EF4-FFF2-40B4-BE49-F238E27FC236}">
                <a16:creationId xmlns:a16="http://schemas.microsoft.com/office/drawing/2014/main" id="{02C3AE0E-0C2E-3241-9D49-A01ABF7E45F5}"/>
              </a:ext>
            </a:extLst>
          </p:cNvPr>
          <p:cNvPicPr>
            <a:picLocks noChangeAspect="1"/>
          </p:cNvPicPr>
          <p:nvPr/>
        </p:nvPicPr>
        <p:blipFill>
          <a:blip r:embed="rId5"/>
          <a:stretch>
            <a:fillRect/>
          </a:stretch>
        </p:blipFill>
        <p:spPr>
          <a:xfrm>
            <a:off x="7608574" y="3534695"/>
            <a:ext cx="6002278" cy="3397276"/>
          </a:xfrm>
          <a:prstGeom prst="rect">
            <a:avLst/>
          </a:prstGeom>
        </p:spPr>
      </p:pic>
    </p:spTree>
    <p:extLst>
      <p:ext uri="{BB962C8B-B14F-4D97-AF65-F5344CB8AC3E}">
        <p14:creationId xmlns:p14="http://schemas.microsoft.com/office/powerpoint/2010/main" val="6641540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E3337-0F0A-4144-B97E-9119F9CA7F59}"/>
              </a:ext>
            </a:extLst>
          </p:cNvPr>
          <p:cNvSpPr>
            <a:spLocks noGrp="1"/>
          </p:cNvSpPr>
          <p:nvPr>
            <p:ph type="title"/>
          </p:nvPr>
        </p:nvSpPr>
        <p:spPr>
          <a:xfrm>
            <a:off x="504372" y="376518"/>
            <a:ext cx="10515600" cy="949045"/>
          </a:xfrm>
        </p:spPr>
        <p:txBody>
          <a:bodyPr/>
          <a:lstStyle/>
          <a:p>
            <a:r>
              <a:rPr lang="en-AU" b="1" dirty="0">
                <a:solidFill>
                  <a:schemeClr val="bg1"/>
                </a:solidFill>
              </a:rPr>
              <a:t>Open scholarship</a:t>
            </a:r>
          </a:p>
        </p:txBody>
      </p:sp>
      <p:pic>
        <p:nvPicPr>
          <p:cNvPr id="4" name="Content Placeholder 3"/>
          <p:cNvPicPr>
            <a:picLocks noGrp="1" noChangeAspect="1"/>
          </p:cNvPicPr>
          <p:nvPr>
            <p:ph idx="1"/>
          </p:nvPr>
        </p:nvPicPr>
        <p:blipFill rotWithShape="1">
          <a:blip r:embed="rId3"/>
          <a:srcRect l="14205" t="17753" r="15919" b="22874"/>
          <a:stretch/>
        </p:blipFill>
        <p:spPr>
          <a:xfrm>
            <a:off x="62460" y="3916032"/>
            <a:ext cx="6106111" cy="2815771"/>
          </a:xfrm>
          <a:prstGeom prst="rect">
            <a:avLst/>
          </a:prstGeom>
        </p:spPr>
      </p:pic>
      <p:sp>
        <p:nvSpPr>
          <p:cNvPr id="5" name="TextBox 4"/>
          <p:cNvSpPr txBox="1"/>
          <p:nvPr/>
        </p:nvSpPr>
        <p:spPr>
          <a:xfrm flipV="1">
            <a:off x="6574971" y="2372301"/>
            <a:ext cx="5210629" cy="2722212"/>
          </a:xfrm>
          <a:prstGeom prst="rect">
            <a:avLst/>
          </a:prstGeom>
          <a:noFill/>
        </p:spPr>
        <p:txBody>
          <a:bodyPr wrap="square" rtlCol="0">
            <a:spAutoFit/>
          </a:bodyPr>
          <a:lstStyle/>
          <a:p>
            <a:endParaRPr lang="en-AU" dirty="0"/>
          </a:p>
        </p:txBody>
      </p:sp>
      <p:pic>
        <p:nvPicPr>
          <p:cNvPr id="6" name="Picture 5"/>
          <p:cNvPicPr>
            <a:picLocks noChangeAspect="1"/>
          </p:cNvPicPr>
          <p:nvPr/>
        </p:nvPicPr>
        <p:blipFill>
          <a:blip r:embed="rId4"/>
          <a:stretch>
            <a:fillRect/>
          </a:stretch>
        </p:blipFill>
        <p:spPr>
          <a:xfrm>
            <a:off x="6206408" y="166130"/>
            <a:ext cx="5985592" cy="6580187"/>
          </a:xfrm>
          <a:prstGeom prst="rect">
            <a:avLst/>
          </a:prstGeom>
        </p:spPr>
      </p:pic>
      <p:pic>
        <p:nvPicPr>
          <p:cNvPr id="7" name="Picture 6"/>
          <p:cNvPicPr>
            <a:picLocks noChangeAspect="1"/>
          </p:cNvPicPr>
          <p:nvPr/>
        </p:nvPicPr>
        <p:blipFill>
          <a:blip r:embed="rId5"/>
          <a:stretch>
            <a:fillRect/>
          </a:stretch>
        </p:blipFill>
        <p:spPr>
          <a:xfrm>
            <a:off x="62459" y="1563125"/>
            <a:ext cx="6106111" cy="2234298"/>
          </a:xfrm>
          <a:prstGeom prst="rect">
            <a:avLst/>
          </a:prstGeom>
        </p:spPr>
      </p:pic>
    </p:spTree>
    <p:extLst>
      <p:ext uri="{BB962C8B-B14F-4D97-AF65-F5344CB8AC3E}">
        <p14:creationId xmlns:p14="http://schemas.microsoft.com/office/powerpoint/2010/main" val="126045706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0AFAFFF-B5AA-2D4F-8286-4FFBA6BB0800}"/>
              </a:ext>
            </a:extLst>
          </p:cNvPr>
          <p:cNvSpPr>
            <a:spLocks noGrp="1"/>
          </p:cNvSpPr>
          <p:nvPr>
            <p:ph type="ctrTitle"/>
          </p:nvPr>
        </p:nvSpPr>
        <p:spPr>
          <a:xfrm>
            <a:off x="854532" y="2039395"/>
            <a:ext cx="9144000" cy="1641490"/>
          </a:xfrm>
        </p:spPr>
        <p:txBody>
          <a:bodyPr/>
          <a:lstStyle/>
          <a:p>
            <a:r>
              <a:rPr lang="en-AU" dirty="0"/>
              <a:t>#2 The UX Experience</a:t>
            </a:r>
          </a:p>
        </p:txBody>
      </p:sp>
      <p:sp>
        <p:nvSpPr>
          <p:cNvPr id="3" name="Content Placeholder 2"/>
          <p:cNvSpPr>
            <a:spLocks noGrp="1"/>
          </p:cNvSpPr>
          <p:nvPr>
            <p:ph type="subTitle" idx="1"/>
          </p:nvPr>
        </p:nvSpPr>
        <p:spPr/>
        <p:txBody>
          <a:bodyPr>
            <a:normAutofit/>
          </a:bodyPr>
          <a:lstStyle/>
          <a:p>
            <a:pPr marL="0" indent="0">
              <a:buNone/>
            </a:pPr>
            <a:endParaRPr lang="en-AU" sz="4800" b="1" i="1" dirty="0">
              <a:solidFill>
                <a:schemeClr val="accent2">
                  <a:lumMod val="50000"/>
                </a:schemeClr>
              </a:solidFill>
            </a:endParaRPr>
          </a:p>
        </p:txBody>
      </p:sp>
    </p:spTree>
    <p:extLst>
      <p:ext uri="{BB962C8B-B14F-4D97-AF65-F5344CB8AC3E}">
        <p14:creationId xmlns:p14="http://schemas.microsoft.com/office/powerpoint/2010/main" val="408281941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B63F-33E6-8C48-B1FB-04A33A65CD8C}"/>
              </a:ext>
            </a:extLst>
          </p:cNvPr>
          <p:cNvSpPr>
            <a:spLocks noGrp="1"/>
          </p:cNvSpPr>
          <p:nvPr>
            <p:ph type="title"/>
          </p:nvPr>
        </p:nvSpPr>
        <p:spPr/>
        <p:txBody>
          <a:bodyPr/>
          <a:lstStyle/>
          <a:p>
            <a:r>
              <a:rPr lang="en-AU" dirty="0">
                <a:solidFill>
                  <a:schemeClr val="bg1"/>
                </a:solidFill>
              </a:rPr>
              <a:t>UX</a:t>
            </a:r>
          </a:p>
        </p:txBody>
      </p:sp>
      <p:sp>
        <p:nvSpPr>
          <p:cNvPr id="3" name="Content Placeholder 2">
            <a:extLst>
              <a:ext uri="{FF2B5EF4-FFF2-40B4-BE49-F238E27FC236}">
                <a16:creationId xmlns:a16="http://schemas.microsoft.com/office/drawing/2014/main" id="{9E9468D4-89E5-624E-96DD-4E5831323DDC}"/>
              </a:ext>
            </a:extLst>
          </p:cNvPr>
          <p:cNvSpPr>
            <a:spLocks noGrp="1"/>
          </p:cNvSpPr>
          <p:nvPr>
            <p:ph idx="1"/>
          </p:nvPr>
        </p:nvSpPr>
        <p:spPr/>
        <p:txBody>
          <a:bodyPr/>
          <a:lstStyle/>
          <a:p>
            <a:r>
              <a:rPr lang="en-AU" dirty="0"/>
              <a:t>Trend</a:t>
            </a:r>
          </a:p>
          <a:p>
            <a:r>
              <a:rPr lang="en-AU" dirty="0"/>
              <a:t>Definition:</a:t>
            </a:r>
          </a:p>
          <a:p>
            <a:pPr lvl="1"/>
            <a:r>
              <a:rPr lang="en-AU" dirty="0"/>
              <a:t>Effectiveness – how good is the result?</a:t>
            </a:r>
          </a:p>
          <a:p>
            <a:pPr lvl="1"/>
            <a:r>
              <a:rPr lang="en-AU" dirty="0"/>
              <a:t>Efficiency – how fast or cheap is it?</a:t>
            </a:r>
          </a:p>
          <a:p>
            <a:pPr lvl="1"/>
            <a:r>
              <a:rPr lang="en-AU" dirty="0"/>
              <a:t>Emotional satisfaction – how good does it feel?</a:t>
            </a:r>
          </a:p>
          <a:p>
            <a:pPr lvl="1"/>
            <a:r>
              <a:rPr lang="en-AU" dirty="0"/>
              <a:t>Quality of relationship with the entity that created the product or service?</a:t>
            </a:r>
          </a:p>
        </p:txBody>
      </p:sp>
    </p:spTree>
    <p:extLst>
      <p:ext uri="{BB962C8B-B14F-4D97-AF65-F5344CB8AC3E}">
        <p14:creationId xmlns:p14="http://schemas.microsoft.com/office/powerpoint/2010/main" val="34218644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887166" y="107007"/>
            <a:ext cx="10227012" cy="4698081"/>
          </a:xfrm>
          <a:prstGeom prst="rect">
            <a:avLst/>
          </a:prstGeom>
        </p:spPr>
      </p:pic>
      <p:sp>
        <p:nvSpPr>
          <p:cNvPr id="4" name="Content Placeholder 3"/>
          <p:cNvSpPr>
            <a:spLocks noGrp="1"/>
          </p:cNvSpPr>
          <p:nvPr>
            <p:ph sz="half" idx="1"/>
          </p:nvPr>
        </p:nvSpPr>
        <p:spPr/>
        <p:txBody>
          <a:bodyPr/>
          <a:lstStyle/>
          <a:p>
            <a:endParaRPr lang="en-AU" dirty="0"/>
          </a:p>
        </p:txBody>
      </p:sp>
      <p:pic>
        <p:nvPicPr>
          <p:cNvPr id="7" name="Content Placeholder 6"/>
          <p:cNvPicPr>
            <a:picLocks noGrp="1" noChangeAspect="1"/>
          </p:cNvPicPr>
          <p:nvPr>
            <p:ph sz="half" idx="2"/>
          </p:nvPr>
        </p:nvPicPr>
        <p:blipFill>
          <a:blip r:embed="rId4"/>
          <a:stretch>
            <a:fillRect/>
          </a:stretch>
        </p:blipFill>
        <p:spPr>
          <a:xfrm>
            <a:off x="609565" y="3900792"/>
            <a:ext cx="4110430" cy="2729922"/>
          </a:xfrm>
          <a:prstGeom prst="rect">
            <a:avLst/>
          </a:prstGeom>
        </p:spPr>
      </p:pic>
    </p:spTree>
    <p:extLst>
      <p:ext uri="{BB962C8B-B14F-4D97-AF65-F5344CB8AC3E}">
        <p14:creationId xmlns:p14="http://schemas.microsoft.com/office/powerpoint/2010/main" val="112261530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B0B63F-33E6-8C48-B1FB-04A33A65CD8C}"/>
              </a:ext>
            </a:extLst>
          </p:cNvPr>
          <p:cNvSpPr>
            <a:spLocks noGrp="1"/>
          </p:cNvSpPr>
          <p:nvPr>
            <p:ph type="title"/>
          </p:nvPr>
        </p:nvSpPr>
        <p:spPr/>
        <p:txBody>
          <a:bodyPr/>
          <a:lstStyle/>
          <a:p>
            <a:endParaRPr lang="en-AU" dirty="0">
              <a:solidFill>
                <a:schemeClr val="bg1"/>
              </a:solidFill>
            </a:endParaRPr>
          </a:p>
        </p:txBody>
      </p:sp>
      <p:sp>
        <p:nvSpPr>
          <p:cNvPr id="3" name="Content Placeholder 2">
            <a:extLst>
              <a:ext uri="{FF2B5EF4-FFF2-40B4-BE49-F238E27FC236}">
                <a16:creationId xmlns:a16="http://schemas.microsoft.com/office/drawing/2014/main" id="{15D1E6BA-E211-8A43-95DD-7265CE4DE8FB}"/>
              </a:ext>
            </a:extLst>
          </p:cNvPr>
          <p:cNvSpPr>
            <a:spLocks noGrp="1"/>
          </p:cNvSpPr>
          <p:nvPr>
            <p:ph idx="1"/>
          </p:nvPr>
        </p:nvSpPr>
        <p:spPr/>
        <p:txBody>
          <a:bodyPr>
            <a:normAutofit/>
          </a:bodyPr>
          <a:lstStyle/>
          <a:p>
            <a:pPr marL="0" indent="0" algn="ctr">
              <a:buNone/>
            </a:pPr>
            <a:endParaRPr lang="en-AU" i="1" dirty="0"/>
          </a:p>
          <a:p>
            <a:pPr marL="0" indent="0" algn="ctr">
              <a:buNone/>
            </a:pPr>
            <a:endParaRPr lang="en-AU" i="1" dirty="0"/>
          </a:p>
          <a:p>
            <a:pPr marL="0" indent="0" algn="ctr">
              <a:buNone/>
            </a:pPr>
            <a:r>
              <a:rPr lang="en-AU" sz="4000" i="1" dirty="0"/>
              <a:t>Google can bring you back a hundred thousand answers. A librarian can bring you back the right one</a:t>
            </a:r>
            <a:endParaRPr lang="en-AU" sz="4000" dirty="0"/>
          </a:p>
          <a:p>
            <a:pPr marL="0" indent="0" algn="ctr">
              <a:buNone/>
            </a:pPr>
            <a:r>
              <a:rPr lang="en-AU" sz="2200" dirty="0"/>
              <a:t>Neil </a:t>
            </a:r>
            <a:r>
              <a:rPr lang="en-AU" sz="2200" dirty="0" err="1"/>
              <a:t>Gaiman</a:t>
            </a:r>
            <a:r>
              <a:rPr lang="en-AU" sz="2200" dirty="0"/>
              <a:t>, fantasy writer &amp; Honorary Chair of National Library Week in the US</a:t>
            </a:r>
          </a:p>
        </p:txBody>
      </p:sp>
    </p:spTree>
    <p:extLst>
      <p:ext uri="{BB962C8B-B14F-4D97-AF65-F5344CB8AC3E}">
        <p14:creationId xmlns:p14="http://schemas.microsoft.com/office/powerpoint/2010/main" val="41399423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937BF85-50B4-3F42-B3EE-D3921867741E}"/>
              </a:ext>
            </a:extLst>
          </p:cNvPr>
          <p:cNvSpPr>
            <a:spLocks noGrp="1"/>
          </p:cNvSpPr>
          <p:nvPr>
            <p:ph type="ctrTitle"/>
          </p:nvPr>
        </p:nvSpPr>
        <p:spPr>
          <a:xfrm>
            <a:off x="854532" y="2039395"/>
            <a:ext cx="9144000" cy="1641490"/>
          </a:xfrm>
        </p:spPr>
        <p:txBody>
          <a:bodyPr/>
          <a:lstStyle/>
          <a:p>
            <a:r>
              <a:rPr lang="en-AU" dirty="0"/>
              <a:t>#3 Learning Spaces</a:t>
            </a:r>
          </a:p>
        </p:txBody>
      </p:sp>
      <p:sp>
        <p:nvSpPr>
          <p:cNvPr id="3" name="Content Placeholder 2"/>
          <p:cNvSpPr>
            <a:spLocks noGrp="1"/>
          </p:cNvSpPr>
          <p:nvPr>
            <p:ph type="subTitle" idx="1"/>
          </p:nvPr>
        </p:nvSpPr>
        <p:spPr/>
        <p:txBody>
          <a:bodyPr>
            <a:normAutofit/>
          </a:bodyPr>
          <a:lstStyle/>
          <a:p>
            <a:pPr marL="0" indent="0">
              <a:buNone/>
            </a:pPr>
            <a:endParaRPr lang="en-AU" sz="4800" b="1" i="1" dirty="0">
              <a:solidFill>
                <a:schemeClr val="accent2">
                  <a:lumMod val="50000"/>
                </a:schemeClr>
              </a:solidFill>
            </a:endParaRPr>
          </a:p>
        </p:txBody>
      </p:sp>
    </p:spTree>
    <p:extLst>
      <p:ext uri="{BB962C8B-B14F-4D97-AF65-F5344CB8AC3E}">
        <p14:creationId xmlns:p14="http://schemas.microsoft.com/office/powerpoint/2010/main" val="334078145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16435-9FC0-0D4B-87D5-D358E02E72C7}"/>
              </a:ext>
            </a:extLst>
          </p:cNvPr>
          <p:cNvSpPr>
            <a:spLocks noGrp="1"/>
          </p:cNvSpPr>
          <p:nvPr>
            <p:ph type="title"/>
          </p:nvPr>
        </p:nvSpPr>
        <p:spPr/>
        <p:txBody>
          <a:bodyPr/>
          <a:lstStyle/>
          <a:p>
            <a:r>
              <a:rPr lang="en-AU" dirty="0">
                <a:solidFill>
                  <a:schemeClr val="bg1"/>
                </a:solidFill>
              </a:rPr>
              <a:t>Learning spaces</a:t>
            </a:r>
          </a:p>
        </p:txBody>
      </p:sp>
      <p:pic>
        <p:nvPicPr>
          <p:cNvPr id="6" name="Content Placeholder 5">
            <a:extLst>
              <a:ext uri="{FF2B5EF4-FFF2-40B4-BE49-F238E27FC236}">
                <a16:creationId xmlns:a16="http://schemas.microsoft.com/office/drawing/2014/main" id="{97E51903-0E28-EB48-98D1-174A119DC7A1}"/>
              </a:ext>
            </a:extLst>
          </p:cNvPr>
          <p:cNvPicPr>
            <a:picLocks noGrp="1" noChangeAspect="1"/>
          </p:cNvPicPr>
          <p:nvPr>
            <p:ph idx="1"/>
          </p:nvPr>
        </p:nvPicPr>
        <p:blipFill>
          <a:blip r:embed="rId3"/>
          <a:stretch>
            <a:fillRect/>
          </a:stretch>
        </p:blipFill>
        <p:spPr>
          <a:xfrm>
            <a:off x="1035064" y="2046317"/>
            <a:ext cx="5060936" cy="3375605"/>
          </a:xfrm>
          <a:prstGeom prst="rect">
            <a:avLst/>
          </a:prstGeom>
        </p:spPr>
      </p:pic>
      <p:pic>
        <p:nvPicPr>
          <p:cNvPr id="7" name="Picture 6">
            <a:extLst>
              <a:ext uri="{FF2B5EF4-FFF2-40B4-BE49-F238E27FC236}">
                <a16:creationId xmlns:a16="http://schemas.microsoft.com/office/drawing/2014/main" id="{A48BF8CE-6532-A643-8A4F-E2D991F9FB67}"/>
              </a:ext>
            </a:extLst>
          </p:cNvPr>
          <p:cNvPicPr>
            <a:picLocks noChangeAspect="1"/>
          </p:cNvPicPr>
          <p:nvPr/>
        </p:nvPicPr>
        <p:blipFill>
          <a:blip r:embed="rId4"/>
          <a:stretch>
            <a:fillRect/>
          </a:stretch>
        </p:blipFill>
        <p:spPr>
          <a:xfrm>
            <a:off x="6159048" y="2046317"/>
            <a:ext cx="5060936" cy="3375605"/>
          </a:xfrm>
          <a:prstGeom prst="rect">
            <a:avLst/>
          </a:prstGeom>
        </p:spPr>
      </p:pic>
      <p:sp>
        <p:nvSpPr>
          <p:cNvPr id="8" name="Rectangle 7">
            <a:extLst>
              <a:ext uri="{FF2B5EF4-FFF2-40B4-BE49-F238E27FC236}">
                <a16:creationId xmlns:a16="http://schemas.microsoft.com/office/drawing/2014/main" id="{80F43782-346B-6346-B7B0-B9544DEDBCD1}"/>
              </a:ext>
            </a:extLst>
          </p:cNvPr>
          <p:cNvSpPr/>
          <p:nvPr/>
        </p:nvSpPr>
        <p:spPr>
          <a:xfrm>
            <a:off x="1035063" y="5900675"/>
            <a:ext cx="8153541" cy="369332"/>
          </a:xfrm>
          <a:prstGeom prst="rect">
            <a:avLst/>
          </a:prstGeom>
        </p:spPr>
        <p:txBody>
          <a:bodyPr wrap="square">
            <a:spAutoFit/>
          </a:bodyPr>
          <a:lstStyle/>
          <a:p>
            <a:r>
              <a:rPr lang="en-AU" dirty="0">
                <a:latin typeface="Helvetica" pitchFamily="2" charset="0"/>
              </a:rPr>
              <a:t>The Verge, Geelong Waterfront Campus Library, Deakin University</a:t>
            </a:r>
            <a:endParaRPr lang="en-AU" dirty="0">
              <a:effectLst/>
              <a:latin typeface="Helvetica" pitchFamily="2" charset="0"/>
            </a:endParaRPr>
          </a:p>
        </p:txBody>
      </p:sp>
    </p:spTree>
    <p:extLst>
      <p:ext uri="{BB962C8B-B14F-4D97-AF65-F5344CB8AC3E}">
        <p14:creationId xmlns:p14="http://schemas.microsoft.com/office/powerpoint/2010/main" val="418186874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16435-9FC0-0D4B-87D5-D358E02E72C7}"/>
              </a:ext>
            </a:extLst>
          </p:cNvPr>
          <p:cNvSpPr>
            <a:spLocks noGrp="1"/>
          </p:cNvSpPr>
          <p:nvPr>
            <p:ph type="title"/>
          </p:nvPr>
        </p:nvSpPr>
        <p:spPr>
          <a:xfrm>
            <a:off x="657225" y="0"/>
            <a:ext cx="10515600" cy="1325563"/>
          </a:xfrm>
        </p:spPr>
        <p:txBody>
          <a:bodyPr/>
          <a:lstStyle/>
          <a:p>
            <a:r>
              <a:rPr lang="en-AU" dirty="0" err="1">
                <a:solidFill>
                  <a:schemeClr val="bg1"/>
                </a:solidFill>
              </a:rPr>
              <a:t>MakerSpaces</a:t>
            </a:r>
            <a:endParaRPr lang="en-AU" dirty="0">
              <a:solidFill>
                <a:schemeClr val="bg1"/>
              </a:solidFill>
            </a:endParaRPr>
          </a:p>
        </p:txBody>
      </p:sp>
      <p:pic>
        <p:nvPicPr>
          <p:cNvPr id="10" name="Picture 9"/>
          <p:cNvPicPr>
            <a:picLocks noChangeAspect="1"/>
          </p:cNvPicPr>
          <p:nvPr/>
        </p:nvPicPr>
        <p:blipFill>
          <a:blip r:embed="rId3"/>
          <a:stretch>
            <a:fillRect/>
          </a:stretch>
        </p:blipFill>
        <p:spPr>
          <a:xfrm>
            <a:off x="318311" y="1175721"/>
            <a:ext cx="4661446" cy="2622063"/>
          </a:xfrm>
          <a:prstGeom prst="rect">
            <a:avLst/>
          </a:prstGeom>
        </p:spPr>
      </p:pic>
      <p:pic>
        <p:nvPicPr>
          <p:cNvPr id="4" name="Picture 3"/>
          <p:cNvPicPr>
            <a:picLocks noChangeAspect="1"/>
          </p:cNvPicPr>
          <p:nvPr/>
        </p:nvPicPr>
        <p:blipFill>
          <a:blip r:embed="rId4"/>
          <a:stretch>
            <a:fillRect/>
          </a:stretch>
        </p:blipFill>
        <p:spPr>
          <a:xfrm>
            <a:off x="318311" y="3536442"/>
            <a:ext cx="4641399" cy="2820605"/>
          </a:xfrm>
          <a:prstGeom prst="rect">
            <a:avLst/>
          </a:prstGeom>
        </p:spPr>
      </p:pic>
      <p:pic>
        <p:nvPicPr>
          <p:cNvPr id="5" name="Picture 4"/>
          <p:cNvPicPr>
            <a:picLocks noChangeAspect="1"/>
          </p:cNvPicPr>
          <p:nvPr/>
        </p:nvPicPr>
        <p:blipFill>
          <a:blip r:embed="rId5"/>
          <a:stretch>
            <a:fillRect/>
          </a:stretch>
        </p:blipFill>
        <p:spPr>
          <a:xfrm>
            <a:off x="4979757" y="1175721"/>
            <a:ext cx="6511047" cy="5181326"/>
          </a:xfrm>
          <a:prstGeom prst="rect">
            <a:avLst/>
          </a:prstGeom>
        </p:spPr>
      </p:pic>
    </p:spTree>
    <p:extLst>
      <p:ext uri="{BB962C8B-B14F-4D97-AF65-F5344CB8AC3E}">
        <p14:creationId xmlns:p14="http://schemas.microsoft.com/office/powerpoint/2010/main" val="107781522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116435-9FC0-0D4B-87D5-D358E02E72C7}"/>
              </a:ext>
            </a:extLst>
          </p:cNvPr>
          <p:cNvSpPr>
            <a:spLocks noGrp="1"/>
          </p:cNvSpPr>
          <p:nvPr>
            <p:ph type="title"/>
          </p:nvPr>
        </p:nvSpPr>
        <p:spPr>
          <a:xfrm>
            <a:off x="657225" y="466165"/>
            <a:ext cx="10515600" cy="859398"/>
          </a:xfrm>
        </p:spPr>
        <p:txBody>
          <a:bodyPr>
            <a:normAutofit fontScale="90000"/>
          </a:bodyPr>
          <a:lstStyle/>
          <a:p>
            <a:r>
              <a:rPr lang="en-AU" dirty="0" err="1">
                <a:solidFill>
                  <a:schemeClr val="bg1"/>
                </a:solidFill>
              </a:rPr>
              <a:t>MakerSpaces</a:t>
            </a:r>
            <a:r>
              <a:rPr lang="en-AU" dirty="0">
                <a:solidFill>
                  <a:schemeClr val="bg1"/>
                </a:solidFill>
              </a:rPr>
              <a:t/>
            </a:r>
            <a:br>
              <a:rPr lang="en-AU" dirty="0">
                <a:solidFill>
                  <a:schemeClr val="bg1"/>
                </a:solidFill>
              </a:rPr>
            </a:br>
            <a:endParaRPr lang="en-AU" dirty="0">
              <a:solidFill>
                <a:schemeClr val="bg1"/>
              </a:solidFill>
            </a:endParaRPr>
          </a:p>
        </p:txBody>
      </p:sp>
      <p:sp>
        <p:nvSpPr>
          <p:cNvPr id="3" name="TextBox 2"/>
          <p:cNvSpPr txBox="1"/>
          <p:nvPr/>
        </p:nvSpPr>
        <p:spPr>
          <a:xfrm>
            <a:off x="826852" y="1062916"/>
            <a:ext cx="7616757" cy="5663089"/>
          </a:xfrm>
          <a:prstGeom prst="rect">
            <a:avLst/>
          </a:prstGeom>
          <a:noFill/>
        </p:spPr>
        <p:txBody>
          <a:bodyPr wrap="square" rtlCol="0">
            <a:spAutoFit/>
          </a:bodyPr>
          <a:lstStyle/>
          <a:p>
            <a:r>
              <a:rPr lang="en-US" sz="2800" dirty="0"/>
              <a:t>Jon Burke (2015),  justified an Academic Library Makerspace:</a:t>
            </a:r>
          </a:p>
          <a:p>
            <a:endParaRPr lang="en-US" dirty="0"/>
          </a:p>
          <a:p>
            <a:pPr marL="742950" lvl="1" indent="-285750">
              <a:buFont typeface="Arial" panose="020B0604020202020204" pitchFamily="34" charset="0"/>
              <a:buChar char="•"/>
            </a:pPr>
            <a:r>
              <a:rPr lang="en-US" sz="2400" dirty="0"/>
              <a:t>It can provide opportunity for hands on learning</a:t>
            </a:r>
          </a:p>
          <a:p>
            <a:pPr marL="742950" lvl="1" indent="-285750">
              <a:buFont typeface="Arial" panose="020B0604020202020204" pitchFamily="34" charset="0"/>
              <a:buChar char="•"/>
            </a:pPr>
            <a:r>
              <a:rPr lang="en-US" sz="2400" dirty="0"/>
              <a:t>It allows students to work collaboratively with peers – group participation and collaboration</a:t>
            </a:r>
          </a:p>
          <a:p>
            <a:pPr marL="742950" lvl="1" indent="-285750">
              <a:buFont typeface="Arial" panose="020B0604020202020204" pitchFamily="34" charset="0"/>
              <a:buChar char="•"/>
            </a:pPr>
            <a:r>
              <a:rPr lang="en-US" sz="2400" dirty="0"/>
              <a:t>It allows for self-directed learning</a:t>
            </a:r>
          </a:p>
          <a:p>
            <a:pPr marL="742950" lvl="1" indent="-285750">
              <a:buFont typeface="Arial" panose="020B0604020202020204" pitchFamily="34" charset="0"/>
              <a:buChar char="•"/>
            </a:pPr>
            <a:r>
              <a:rPr lang="en-US" sz="2400" dirty="0"/>
              <a:t>It allows students to prototype and problem solve</a:t>
            </a:r>
          </a:p>
          <a:p>
            <a:pPr marL="742950" lvl="1" indent="-285750">
              <a:buFont typeface="Arial" panose="020B0604020202020204" pitchFamily="34" charset="0"/>
              <a:buChar char="•"/>
            </a:pPr>
            <a:r>
              <a:rPr lang="en-US" sz="2400" dirty="0"/>
              <a:t>It allows for tinkering and exploring how things work and delve into troubleshooting</a:t>
            </a:r>
          </a:p>
          <a:p>
            <a:pPr marL="742950" lvl="1" indent="-285750">
              <a:buFont typeface="Arial" panose="020B0604020202020204" pitchFamily="34" charset="0"/>
              <a:buChar char="•"/>
            </a:pPr>
            <a:r>
              <a:rPr lang="en-US" sz="2400" dirty="0"/>
              <a:t>It can add to a library’s mission by adding making activities that are a reasonable extension of the library’s goals</a:t>
            </a:r>
          </a:p>
          <a:p>
            <a:pPr marL="742950" lvl="1" indent="-285750">
              <a:buFont typeface="Arial" panose="020B0604020202020204" pitchFamily="34" charset="0"/>
              <a:buChar char="•"/>
            </a:pPr>
            <a:r>
              <a:rPr lang="en-US" sz="2400" dirty="0"/>
              <a:t>It can provide access to services and needs that may not be easy to get at otherwise</a:t>
            </a:r>
          </a:p>
        </p:txBody>
      </p:sp>
    </p:spTree>
    <p:extLst>
      <p:ext uri="{BB962C8B-B14F-4D97-AF65-F5344CB8AC3E}">
        <p14:creationId xmlns:p14="http://schemas.microsoft.com/office/powerpoint/2010/main" val="156094706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5E8AC93-0996-DF4D-A2CA-F980FFF62E42}"/>
              </a:ext>
            </a:extLst>
          </p:cNvPr>
          <p:cNvSpPr>
            <a:spLocks noGrp="1"/>
          </p:cNvSpPr>
          <p:nvPr>
            <p:ph type="ctrTitle"/>
          </p:nvPr>
        </p:nvSpPr>
        <p:spPr>
          <a:xfrm>
            <a:off x="854532" y="1994790"/>
            <a:ext cx="9144000" cy="1641490"/>
          </a:xfrm>
        </p:spPr>
        <p:txBody>
          <a:bodyPr/>
          <a:lstStyle/>
          <a:p>
            <a:r>
              <a:rPr lang="en-AU" dirty="0"/>
              <a:t>#4 Digital Fluency</a:t>
            </a:r>
          </a:p>
        </p:txBody>
      </p:sp>
      <p:sp>
        <p:nvSpPr>
          <p:cNvPr id="3" name="Content Placeholder 2"/>
          <p:cNvSpPr>
            <a:spLocks noGrp="1"/>
          </p:cNvSpPr>
          <p:nvPr>
            <p:ph type="subTitle" idx="1"/>
          </p:nvPr>
        </p:nvSpPr>
        <p:spPr/>
        <p:txBody>
          <a:bodyPr>
            <a:normAutofit/>
          </a:bodyPr>
          <a:lstStyle/>
          <a:p>
            <a:pPr marL="0" indent="0">
              <a:buNone/>
            </a:pPr>
            <a:endParaRPr lang="en-AU" sz="4800" b="1" i="1" dirty="0">
              <a:solidFill>
                <a:schemeClr val="accent2">
                  <a:lumMod val="50000"/>
                </a:schemeClr>
              </a:solidFill>
            </a:endParaRPr>
          </a:p>
        </p:txBody>
      </p:sp>
    </p:spTree>
    <p:extLst>
      <p:ext uri="{BB962C8B-B14F-4D97-AF65-F5344CB8AC3E}">
        <p14:creationId xmlns:p14="http://schemas.microsoft.com/office/powerpoint/2010/main" val="3276644671"/>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79013-D8EB-BB40-B049-0A74FF9BDA80}"/>
              </a:ext>
            </a:extLst>
          </p:cNvPr>
          <p:cNvSpPr>
            <a:spLocks noGrp="1"/>
          </p:cNvSpPr>
          <p:nvPr>
            <p:ph type="title"/>
          </p:nvPr>
        </p:nvSpPr>
        <p:spPr/>
        <p:txBody>
          <a:bodyPr/>
          <a:lstStyle/>
          <a:p>
            <a:r>
              <a:rPr lang="en-AU" dirty="0">
                <a:solidFill>
                  <a:schemeClr val="bg1"/>
                </a:solidFill>
              </a:rPr>
              <a:t>Digital fluency</a:t>
            </a:r>
          </a:p>
        </p:txBody>
      </p:sp>
      <p:sp>
        <p:nvSpPr>
          <p:cNvPr id="3" name="Content Placeholder 2">
            <a:extLst>
              <a:ext uri="{FF2B5EF4-FFF2-40B4-BE49-F238E27FC236}">
                <a16:creationId xmlns:a16="http://schemas.microsoft.com/office/drawing/2014/main" id="{77743D22-DCCF-DE4D-AC3A-08B90204938D}"/>
              </a:ext>
            </a:extLst>
          </p:cNvPr>
          <p:cNvSpPr>
            <a:spLocks noGrp="1"/>
          </p:cNvSpPr>
          <p:nvPr>
            <p:ph idx="1"/>
          </p:nvPr>
        </p:nvSpPr>
        <p:spPr/>
        <p:txBody>
          <a:bodyPr/>
          <a:lstStyle/>
          <a:p>
            <a:r>
              <a:rPr lang="en-AU" dirty="0"/>
              <a:t>Trend</a:t>
            </a:r>
          </a:p>
          <a:p>
            <a:r>
              <a:rPr lang="en-AU" dirty="0"/>
              <a:t>Definitions</a:t>
            </a:r>
          </a:p>
          <a:p>
            <a:pPr lvl="1"/>
            <a:r>
              <a:rPr lang="en-AU" dirty="0"/>
              <a:t>Digital literacy</a:t>
            </a:r>
          </a:p>
          <a:p>
            <a:pPr lvl="1"/>
            <a:r>
              <a:rPr lang="en-AU" dirty="0"/>
              <a:t>Digital fluency</a:t>
            </a:r>
          </a:p>
        </p:txBody>
      </p:sp>
    </p:spTree>
    <p:extLst>
      <p:ext uri="{BB962C8B-B14F-4D97-AF65-F5344CB8AC3E}">
        <p14:creationId xmlns:p14="http://schemas.microsoft.com/office/powerpoint/2010/main" val="110322178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79013-D8EB-BB40-B049-0A74FF9BDA80}"/>
              </a:ext>
            </a:extLst>
          </p:cNvPr>
          <p:cNvSpPr>
            <a:spLocks noGrp="1"/>
          </p:cNvSpPr>
          <p:nvPr>
            <p:ph type="title"/>
          </p:nvPr>
        </p:nvSpPr>
        <p:spPr/>
        <p:txBody>
          <a:bodyPr/>
          <a:lstStyle/>
          <a:p>
            <a:r>
              <a:rPr lang="en-AU" dirty="0">
                <a:solidFill>
                  <a:schemeClr val="bg1"/>
                </a:solidFill>
              </a:rPr>
              <a:t>CAUL Digital Dexterity Project</a:t>
            </a:r>
          </a:p>
        </p:txBody>
      </p:sp>
      <p:sp>
        <p:nvSpPr>
          <p:cNvPr id="3" name="Content Placeholder 2">
            <a:extLst>
              <a:ext uri="{FF2B5EF4-FFF2-40B4-BE49-F238E27FC236}">
                <a16:creationId xmlns:a16="http://schemas.microsoft.com/office/drawing/2014/main" id="{77743D22-DCCF-DE4D-AC3A-08B90204938D}"/>
              </a:ext>
            </a:extLst>
          </p:cNvPr>
          <p:cNvSpPr>
            <a:spLocks noGrp="1"/>
          </p:cNvSpPr>
          <p:nvPr>
            <p:ph idx="1"/>
          </p:nvPr>
        </p:nvSpPr>
        <p:spPr/>
        <p:txBody>
          <a:bodyPr/>
          <a:lstStyle/>
          <a:p>
            <a:r>
              <a:rPr lang="en-US" dirty="0"/>
              <a:t>Resources:</a:t>
            </a:r>
          </a:p>
          <a:p>
            <a:pPr lvl="1"/>
            <a:r>
              <a:rPr lang="en-US" dirty="0"/>
              <a:t>A position statement on digital dexterity outlining principles and goals</a:t>
            </a:r>
          </a:p>
          <a:p>
            <a:pPr lvl="1"/>
            <a:r>
              <a:rPr lang="en-US" dirty="0"/>
              <a:t>A Digital Dexterity Framework for library professional setting out the capabilities which make up digital dexterity</a:t>
            </a:r>
          </a:p>
          <a:p>
            <a:pPr lvl="1"/>
            <a:r>
              <a:rPr lang="en-US" dirty="0"/>
              <a:t>A champions network which include a champion within each member university library who can work within a community of practice to develop skills, share resources and provide feedback to other champions</a:t>
            </a:r>
          </a:p>
          <a:p>
            <a:pPr lvl="1"/>
            <a:r>
              <a:rPr lang="en-US" dirty="0"/>
              <a:t>An Advocacy Toolkit that provides a structured way to approach advocating for and engaging with conversations about digital dexterity at an institution</a:t>
            </a:r>
          </a:p>
          <a:p>
            <a:pPr lvl="1"/>
            <a:r>
              <a:rPr lang="en-US" dirty="0"/>
              <a:t>A Digital Dexterity Community of Practice</a:t>
            </a:r>
          </a:p>
          <a:p>
            <a:pPr marL="457200" lvl="1" indent="0">
              <a:buNone/>
            </a:pPr>
            <a:endParaRPr lang="en-AU" dirty="0"/>
          </a:p>
        </p:txBody>
      </p:sp>
    </p:spTree>
    <p:extLst>
      <p:ext uri="{BB962C8B-B14F-4D97-AF65-F5344CB8AC3E}">
        <p14:creationId xmlns:p14="http://schemas.microsoft.com/office/powerpoint/2010/main" val="297751318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B79013-D8EB-BB40-B049-0A74FF9BDA80}"/>
              </a:ext>
            </a:extLst>
          </p:cNvPr>
          <p:cNvSpPr>
            <a:spLocks noGrp="1"/>
          </p:cNvSpPr>
          <p:nvPr>
            <p:ph type="title"/>
          </p:nvPr>
        </p:nvSpPr>
        <p:spPr>
          <a:xfrm>
            <a:off x="1230086" y="0"/>
            <a:ext cx="10515600" cy="1325563"/>
          </a:xfrm>
        </p:spPr>
        <p:txBody>
          <a:bodyPr>
            <a:normAutofit/>
          </a:bodyPr>
          <a:lstStyle/>
          <a:p>
            <a:r>
              <a:rPr lang="en-AU" dirty="0">
                <a:solidFill>
                  <a:schemeClr val="bg1"/>
                </a:solidFill>
              </a:rPr>
              <a:t>Digital fluency @La Trobe Uni</a:t>
            </a:r>
          </a:p>
        </p:txBody>
      </p:sp>
      <p:pic>
        <p:nvPicPr>
          <p:cNvPr id="11" name="Content Placeholder 10">
            <a:extLst>
              <a:ext uri="{FF2B5EF4-FFF2-40B4-BE49-F238E27FC236}">
                <a16:creationId xmlns:a16="http://schemas.microsoft.com/office/drawing/2014/main" id="{79E20B4A-6363-E244-B3FC-BCBB4E5E3E0A}"/>
              </a:ext>
            </a:extLst>
          </p:cNvPr>
          <p:cNvPicPr>
            <a:picLocks noGrp="1" noChangeAspect="1"/>
          </p:cNvPicPr>
          <p:nvPr>
            <p:ph sz="half" idx="2"/>
          </p:nvPr>
        </p:nvPicPr>
        <p:blipFill>
          <a:blip r:embed="rId3"/>
          <a:stretch>
            <a:fillRect/>
          </a:stretch>
        </p:blipFill>
        <p:spPr>
          <a:xfrm>
            <a:off x="6633380" y="1683657"/>
            <a:ext cx="4532811" cy="5036457"/>
          </a:xfrm>
        </p:spPr>
      </p:pic>
      <p:pic>
        <p:nvPicPr>
          <p:cNvPr id="9" name="Content Placeholder 8">
            <a:extLst>
              <a:ext uri="{FF2B5EF4-FFF2-40B4-BE49-F238E27FC236}">
                <a16:creationId xmlns:a16="http://schemas.microsoft.com/office/drawing/2014/main" id="{8D52A9FB-2962-FF49-BAC0-99DC0491303C}"/>
              </a:ext>
            </a:extLst>
          </p:cNvPr>
          <p:cNvPicPr>
            <a:picLocks noGrp="1" noChangeAspect="1"/>
          </p:cNvPicPr>
          <p:nvPr>
            <p:ph sz="half" idx="1"/>
          </p:nvPr>
        </p:nvPicPr>
        <p:blipFill>
          <a:blip r:embed="rId4"/>
          <a:stretch>
            <a:fillRect/>
          </a:stretch>
        </p:blipFill>
        <p:spPr>
          <a:xfrm>
            <a:off x="1886857" y="1530290"/>
            <a:ext cx="3764830" cy="5327710"/>
          </a:xfrm>
        </p:spPr>
      </p:pic>
    </p:spTree>
    <p:extLst>
      <p:ext uri="{BB962C8B-B14F-4D97-AF65-F5344CB8AC3E}">
        <p14:creationId xmlns:p14="http://schemas.microsoft.com/office/powerpoint/2010/main" val="125685081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C4C84D4-5EC9-8C4E-8DD6-D596C8FC453E}"/>
              </a:ext>
            </a:extLst>
          </p:cNvPr>
          <p:cNvSpPr>
            <a:spLocks noGrp="1"/>
          </p:cNvSpPr>
          <p:nvPr>
            <p:ph type="ctrTitle"/>
          </p:nvPr>
        </p:nvSpPr>
        <p:spPr>
          <a:xfrm>
            <a:off x="506189" y="2052184"/>
            <a:ext cx="9144000" cy="1641490"/>
          </a:xfrm>
        </p:spPr>
        <p:txBody>
          <a:bodyPr/>
          <a:lstStyle/>
          <a:p>
            <a:r>
              <a:rPr lang="en-AU" dirty="0"/>
              <a:t>#5 Artificial Intelligence</a:t>
            </a:r>
          </a:p>
        </p:txBody>
      </p:sp>
      <p:sp>
        <p:nvSpPr>
          <p:cNvPr id="3" name="Content Placeholder 2"/>
          <p:cNvSpPr>
            <a:spLocks noGrp="1"/>
          </p:cNvSpPr>
          <p:nvPr>
            <p:ph type="subTitle" idx="1"/>
          </p:nvPr>
        </p:nvSpPr>
        <p:spPr/>
        <p:txBody>
          <a:bodyPr>
            <a:normAutofit/>
          </a:bodyPr>
          <a:lstStyle/>
          <a:p>
            <a:pPr marL="0" indent="0">
              <a:buNone/>
            </a:pPr>
            <a:endParaRPr lang="en-AU" sz="4800" b="1" i="1" dirty="0">
              <a:solidFill>
                <a:schemeClr val="accent2">
                  <a:lumMod val="50000"/>
                </a:schemeClr>
              </a:solidFill>
            </a:endParaRPr>
          </a:p>
        </p:txBody>
      </p:sp>
    </p:spTree>
    <p:extLst>
      <p:ext uri="{BB962C8B-B14F-4D97-AF65-F5344CB8AC3E}">
        <p14:creationId xmlns:p14="http://schemas.microsoft.com/office/powerpoint/2010/main" val="333108946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AAA4AD8-EF86-E242-A816-EA820A143BEF}"/>
              </a:ext>
            </a:extLst>
          </p:cNvPr>
          <p:cNvSpPr>
            <a:spLocks noGrp="1"/>
          </p:cNvSpPr>
          <p:nvPr>
            <p:ph type="title"/>
          </p:nvPr>
        </p:nvSpPr>
        <p:spPr>
          <a:xfrm>
            <a:off x="838200" y="0"/>
            <a:ext cx="10515600" cy="1325563"/>
          </a:xfrm>
        </p:spPr>
        <p:txBody>
          <a:bodyPr/>
          <a:lstStyle/>
          <a:p>
            <a:r>
              <a:rPr lang="en-AU" dirty="0">
                <a:solidFill>
                  <a:schemeClr val="bg1"/>
                </a:solidFill>
              </a:rPr>
              <a:t>Artificial intelligence</a:t>
            </a:r>
          </a:p>
        </p:txBody>
      </p:sp>
      <p:pic>
        <p:nvPicPr>
          <p:cNvPr id="6" name="Content Placeholder 4">
            <a:extLst>
              <a:ext uri="{FF2B5EF4-FFF2-40B4-BE49-F238E27FC236}">
                <a16:creationId xmlns:a16="http://schemas.microsoft.com/office/drawing/2014/main" id="{59414781-9F67-B847-B5A8-DEFDD8BF1634}"/>
              </a:ext>
            </a:extLst>
          </p:cNvPr>
          <p:cNvPicPr>
            <a:picLocks noGrp="1" noChangeAspect="1"/>
          </p:cNvPicPr>
          <p:nvPr>
            <p:ph idx="1"/>
          </p:nvPr>
        </p:nvPicPr>
        <p:blipFill>
          <a:blip r:embed="rId3"/>
          <a:stretch>
            <a:fillRect/>
          </a:stretch>
        </p:blipFill>
        <p:spPr>
          <a:xfrm>
            <a:off x="1524001" y="1139123"/>
            <a:ext cx="8824686" cy="4963885"/>
          </a:xfrm>
          <a:prstGeom prst="rect">
            <a:avLst/>
          </a:prstGeom>
        </p:spPr>
      </p:pic>
      <p:sp>
        <p:nvSpPr>
          <p:cNvPr id="2" name="Rectangle 1"/>
          <p:cNvSpPr/>
          <p:nvPr/>
        </p:nvSpPr>
        <p:spPr>
          <a:xfrm>
            <a:off x="2336800" y="6284686"/>
            <a:ext cx="8011887" cy="369332"/>
          </a:xfrm>
          <a:prstGeom prst="rect">
            <a:avLst/>
          </a:prstGeom>
        </p:spPr>
        <p:txBody>
          <a:bodyPr wrap="square">
            <a:spAutoFit/>
          </a:bodyPr>
          <a:lstStyle/>
          <a:p>
            <a:r>
              <a:rPr lang="en-AU" dirty="0"/>
              <a:t>http://relentlesswriters.blogspot.com/2015/10/curious-robot-visits-library.html</a:t>
            </a:r>
          </a:p>
        </p:txBody>
      </p:sp>
    </p:spTree>
    <p:extLst>
      <p:ext uri="{BB962C8B-B14F-4D97-AF65-F5344CB8AC3E}">
        <p14:creationId xmlns:p14="http://schemas.microsoft.com/office/powerpoint/2010/main" val="22166640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AAA4AD8-EF86-E242-A816-EA820A143BEF}"/>
              </a:ext>
            </a:extLst>
          </p:cNvPr>
          <p:cNvSpPr>
            <a:spLocks noGrp="1"/>
          </p:cNvSpPr>
          <p:nvPr>
            <p:ph type="title"/>
          </p:nvPr>
        </p:nvSpPr>
        <p:spPr/>
        <p:txBody>
          <a:bodyPr/>
          <a:lstStyle/>
          <a:p>
            <a:r>
              <a:rPr lang="en-AU" dirty="0">
                <a:solidFill>
                  <a:schemeClr val="bg1"/>
                </a:solidFill>
              </a:rPr>
              <a:t>Artificial intelligence</a:t>
            </a:r>
          </a:p>
        </p:txBody>
      </p:sp>
      <p:sp>
        <p:nvSpPr>
          <p:cNvPr id="5" name="Content Placeholder 4">
            <a:extLst>
              <a:ext uri="{FF2B5EF4-FFF2-40B4-BE49-F238E27FC236}">
                <a16:creationId xmlns:a16="http://schemas.microsoft.com/office/drawing/2014/main" id="{9A9D5AC3-7C7B-3B4A-9BE2-ED9939ECCD63}"/>
              </a:ext>
            </a:extLst>
          </p:cNvPr>
          <p:cNvSpPr>
            <a:spLocks noGrp="1"/>
          </p:cNvSpPr>
          <p:nvPr>
            <p:ph idx="1"/>
          </p:nvPr>
        </p:nvSpPr>
        <p:spPr/>
        <p:txBody>
          <a:bodyPr/>
          <a:lstStyle/>
          <a:p>
            <a:r>
              <a:rPr lang="en-AU" dirty="0"/>
              <a:t>Application of AI in libraries:</a:t>
            </a:r>
          </a:p>
          <a:p>
            <a:pPr lvl="1"/>
            <a:r>
              <a:rPr lang="en-AU" dirty="0"/>
              <a:t>Augmented reference services – a 24/7, 365-day reference service</a:t>
            </a:r>
          </a:p>
          <a:p>
            <a:pPr lvl="1"/>
            <a:endParaRPr lang="en-US" dirty="0"/>
          </a:p>
          <a:p>
            <a:pPr lvl="1"/>
            <a:endParaRPr lang="en-US" dirty="0"/>
          </a:p>
          <a:p>
            <a:pPr lvl="1"/>
            <a:endParaRPr lang="en-US" dirty="0"/>
          </a:p>
          <a:p>
            <a:pPr lvl="1"/>
            <a:endParaRPr lang="en-US" dirty="0"/>
          </a:p>
          <a:p>
            <a:pPr lvl="1"/>
            <a:endParaRPr lang="en-US" dirty="0"/>
          </a:p>
          <a:p>
            <a:pPr lvl="1"/>
            <a:endParaRPr lang="en-AU" dirty="0"/>
          </a:p>
        </p:txBody>
      </p:sp>
      <p:pic>
        <p:nvPicPr>
          <p:cNvPr id="2" name="Picture 1"/>
          <p:cNvPicPr>
            <a:picLocks noChangeAspect="1"/>
          </p:cNvPicPr>
          <p:nvPr/>
        </p:nvPicPr>
        <p:blipFill>
          <a:blip r:embed="rId3"/>
          <a:stretch>
            <a:fillRect/>
          </a:stretch>
        </p:blipFill>
        <p:spPr>
          <a:xfrm>
            <a:off x="1724025" y="3146255"/>
            <a:ext cx="5086350" cy="1295400"/>
          </a:xfrm>
          <a:prstGeom prst="rect">
            <a:avLst/>
          </a:prstGeom>
        </p:spPr>
      </p:pic>
      <p:pic>
        <p:nvPicPr>
          <p:cNvPr id="3" name="Picture 2"/>
          <p:cNvPicPr>
            <a:picLocks noChangeAspect="1"/>
          </p:cNvPicPr>
          <p:nvPr/>
        </p:nvPicPr>
        <p:blipFill>
          <a:blip r:embed="rId4"/>
          <a:stretch>
            <a:fillRect/>
          </a:stretch>
        </p:blipFill>
        <p:spPr>
          <a:xfrm>
            <a:off x="1724025" y="4441655"/>
            <a:ext cx="5086351" cy="2295922"/>
          </a:xfrm>
          <a:prstGeom prst="rect">
            <a:avLst/>
          </a:prstGeom>
        </p:spPr>
      </p:pic>
    </p:spTree>
    <p:extLst>
      <p:ext uri="{BB962C8B-B14F-4D97-AF65-F5344CB8AC3E}">
        <p14:creationId xmlns:p14="http://schemas.microsoft.com/office/powerpoint/2010/main" val="409394647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619EABC-259C-F346-B762-FFAA0388BB5C}"/>
              </a:ext>
            </a:extLst>
          </p:cNvPr>
          <p:cNvSpPr/>
          <p:nvPr/>
        </p:nvSpPr>
        <p:spPr>
          <a:xfrm>
            <a:off x="2758068" y="5782128"/>
            <a:ext cx="6096000" cy="646331"/>
          </a:xfrm>
          <a:prstGeom prst="rect">
            <a:avLst/>
          </a:prstGeom>
        </p:spPr>
        <p:txBody>
          <a:bodyPr>
            <a:spAutoFit/>
          </a:bodyPr>
          <a:lstStyle/>
          <a:p>
            <a:pPr algn="ctr"/>
            <a:r>
              <a:rPr lang="en-AU" dirty="0">
                <a:latin typeface="Calibri" panose="020F0502020204030204" pitchFamily="34" charset="0"/>
                <a:ea typeface="Calibri" panose="020F0502020204030204" pitchFamily="34" charset="0"/>
                <a:cs typeface="Times New Roman" panose="02020603050405020304" pitchFamily="18" charset="0"/>
              </a:rPr>
              <a:t>https://</a:t>
            </a:r>
            <a:r>
              <a:rPr lang="en-AU" dirty="0" err="1">
                <a:latin typeface="Calibri" panose="020F0502020204030204" pitchFamily="34" charset="0"/>
                <a:ea typeface="Calibri" panose="020F0502020204030204" pitchFamily="34" charset="0"/>
                <a:cs typeface="Times New Roman" panose="02020603050405020304" pitchFamily="18" charset="0"/>
              </a:rPr>
              <a:t>medium.com</a:t>
            </a:r>
            <a:r>
              <a:rPr lang="en-AU" dirty="0">
                <a:latin typeface="Calibri" panose="020F0502020204030204" pitchFamily="34" charset="0"/>
                <a:ea typeface="Calibri" panose="020F0502020204030204" pitchFamily="34" charset="0"/>
                <a:cs typeface="Times New Roman" panose="02020603050405020304" pitchFamily="18" charset="0"/>
              </a:rPr>
              <a:t>/@</a:t>
            </a:r>
            <a:r>
              <a:rPr lang="en-AU" dirty="0" err="1">
                <a:latin typeface="Calibri" panose="020F0502020204030204" pitchFamily="34" charset="0"/>
                <a:ea typeface="Calibri" panose="020F0502020204030204" pitchFamily="34" charset="0"/>
                <a:cs typeface="Times New Roman" panose="02020603050405020304" pitchFamily="18" charset="0"/>
              </a:rPr>
              <a:t>NormanJacknis</a:t>
            </a:r>
            <a:r>
              <a:rPr lang="en-AU" dirty="0">
                <a:latin typeface="Calibri" panose="020F0502020204030204" pitchFamily="34" charset="0"/>
                <a:ea typeface="Calibri" panose="020F0502020204030204" pitchFamily="34" charset="0"/>
                <a:cs typeface="Times New Roman" panose="02020603050405020304" pitchFamily="18" charset="0"/>
              </a:rPr>
              <a:t>/the-ai-enhanced-library-a34d96fffdfe</a:t>
            </a:r>
          </a:p>
        </p:txBody>
      </p:sp>
      <p:pic>
        <p:nvPicPr>
          <p:cNvPr id="8" name="Picture 7">
            <a:extLst>
              <a:ext uri="{FF2B5EF4-FFF2-40B4-BE49-F238E27FC236}">
                <a16:creationId xmlns:a16="http://schemas.microsoft.com/office/drawing/2014/main" id="{51C5DE7D-31FE-384F-8D37-9A4D361B3FC1}"/>
              </a:ext>
            </a:extLst>
          </p:cNvPr>
          <p:cNvPicPr>
            <a:picLocks noChangeAspect="1"/>
          </p:cNvPicPr>
          <p:nvPr/>
        </p:nvPicPr>
        <p:blipFill>
          <a:blip r:embed="rId3"/>
          <a:stretch>
            <a:fillRect/>
          </a:stretch>
        </p:blipFill>
        <p:spPr>
          <a:xfrm>
            <a:off x="899160" y="1535508"/>
            <a:ext cx="10480040" cy="3226992"/>
          </a:xfrm>
          <a:prstGeom prst="rect">
            <a:avLst/>
          </a:prstGeom>
        </p:spPr>
      </p:pic>
    </p:spTree>
    <p:extLst>
      <p:ext uri="{BB962C8B-B14F-4D97-AF65-F5344CB8AC3E}">
        <p14:creationId xmlns:p14="http://schemas.microsoft.com/office/powerpoint/2010/main" val="295557992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AAA4AD8-EF86-E242-A816-EA820A143BEF}"/>
              </a:ext>
            </a:extLst>
          </p:cNvPr>
          <p:cNvSpPr>
            <a:spLocks noGrp="1"/>
          </p:cNvSpPr>
          <p:nvPr>
            <p:ph type="title"/>
          </p:nvPr>
        </p:nvSpPr>
        <p:spPr/>
        <p:txBody>
          <a:bodyPr/>
          <a:lstStyle/>
          <a:p>
            <a:r>
              <a:rPr lang="en-AU" dirty="0">
                <a:solidFill>
                  <a:schemeClr val="bg1"/>
                </a:solidFill>
              </a:rPr>
              <a:t>Artificial intelligence</a:t>
            </a:r>
          </a:p>
        </p:txBody>
      </p:sp>
      <p:sp>
        <p:nvSpPr>
          <p:cNvPr id="5" name="Content Placeholder 4">
            <a:extLst>
              <a:ext uri="{FF2B5EF4-FFF2-40B4-BE49-F238E27FC236}">
                <a16:creationId xmlns:a16="http://schemas.microsoft.com/office/drawing/2014/main" id="{9A9D5AC3-7C7B-3B4A-9BE2-ED9939ECCD63}"/>
              </a:ext>
            </a:extLst>
          </p:cNvPr>
          <p:cNvSpPr>
            <a:spLocks noGrp="1"/>
          </p:cNvSpPr>
          <p:nvPr>
            <p:ph idx="1"/>
          </p:nvPr>
        </p:nvSpPr>
        <p:spPr/>
        <p:txBody>
          <a:bodyPr/>
          <a:lstStyle/>
          <a:p>
            <a:r>
              <a:rPr lang="en-AU" dirty="0"/>
              <a:t>Application of AI in libraries:</a:t>
            </a:r>
          </a:p>
          <a:p>
            <a:pPr lvl="1"/>
            <a:r>
              <a:rPr lang="en-AU" dirty="0"/>
              <a:t>Augmented reference services – a 24/7, 365-day reference service</a:t>
            </a:r>
          </a:p>
          <a:p>
            <a:pPr lvl="1"/>
            <a:r>
              <a:rPr lang="en-AU" dirty="0"/>
              <a:t>Enhanced knowledge discovery</a:t>
            </a:r>
          </a:p>
          <a:p>
            <a:pPr lvl="2"/>
            <a:r>
              <a:rPr lang="en-AU" dirty="0"/>
              <a:t>Sorting the wheat from the chaff</a:t>
            </a:r>
          </a:p>
        </p:txBody>
      </p:sp>
    </p:spTree>
    <p:extLst>
      <p:ext uri="{BB962C8B-B14F-4D97-AF65-F5344CB8AC3E}">
        <p14:creationId xmlns:p14="http://schemas.microsoft.com/office/powerpoint/2010/main" val="1045598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AAA4AD8-EF86-E242-A816-EA820A143BEF}"/>
              </a:ext>
            </a:extLst>
          </p:cNvPr>
          <p:cNvSpPr>
            <a:spLocks noGrp="1"/>
          </p:cNvSpPr>
          <p:nvPr>
            <p:ph type="title"/>
          </p:nvPr>
        </p:nvSpPr>
        <p:spPr/>
        <p:txBody>
          <a:bodyPr/>
          <a:lstStyle/>
          <a:p>
            <a:r>
              <a:rPr lang="en-AU" dirty="0">
                <a:solidFill>
                  <a:schemeClr val="bg1"/>
                </a:solidFill>
              </a:rPr>
              <a:t>Artificial intelligence</a:t>
            </a:r>
          </a:p>
        </p:txBody>
      </p:sp>
      <p:sp>
        <p:nvSpPr>
          <p:cNvPr id="5" name="Content Placeholder 4">
            <a:extLst>
              <a:ext uri="{FF2B5EF4-FFF2-40B4-BE49-F238E27FC236}">
                <a16:creationId xmlns:a16="http://schemas.microsoft.com/office/drawing/2014/main" id="{9A9D5AC3-7C7B-3B4A-9BE2-ED9939ECCD63}"/>
              </a:ext>
            </a:extLst>
          </p:cNvPr>
          <p:cNvSpPr>
            <a:spLocks noGrp="1"/>
          </p:cNvSpPr>
          <p:nvPr>
            <p:ph idx="1"/>
          </p:nvPr>
        </p:nvSpPr>
        <p:spPr/>
        <p:txBody>
          <a:bodyPr/>
          <a:lstStyle/>
          <a:p>
            <a:r>
              <a:rPr lang="en-AU" dirty="0"/>
              <a:t>Robots in libraries? Robots as librarians?</a:t>
            </a:r>
          </a:p>
          <a:p>
            <a:r>
              <a:rPr lang="en-AU" dirty="0"/>
              <a:t>Application of AI in libraries:</a:t>
            </a:r>
          </a:p>
          <a:p>
            <a:pPr lvl="1"/>
            <a:r>
              <a:rPr lang="en-AU" dirty="0"/>
              <a:t>Augmented reference services – a 24/7, 365-day reference service</a:t>
            </a:r>
          </a:p>
          <a:p>
            <a:pPr lvl="1"/>
            <a:r>
              <a:rPr lang="en-AU" dirty="0"/>
              <a:t>Enhanced knowledge discovery</a:t>
            </a:r>
          </a:p>
          <a:p>
            <a:pPr lvl="2"/>
            <a:r>
              <a:rPr lang="en-AU" dirty="0"/>
              <a:t>Sorting the wheat from the chaff</a:t>
            </a:r>
          </a:p>
          <a:p>
            <a:pPr lvl="2"/>
            <a:r>
              <a:rPr lang="en-AU" dirty="0"/>
              <a:t>Transcription / Interpretation / Connections</a:t>
            </a:r>
          </a:p>
        </p:txBody>
      </p:sp>
    </p:spTree>
    <p:extLst>
      <p:ext uri="{BB962C8B-B14F-4D97-AF65-F5344CB8AC3E}">
        <p14:creationId xmlns:p14="http://schemas.microsoft.com/office/powerpoint/2010/main" val="12787522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3ACA607-0523-5E42-B7F2-3F7BBA72429C}"/>
              </a:ext>
            </a:extLst>
          </p:cNvPr>
          <p:cNvSpPr>
            <a:spLocks noGrp="1"/>
          </p:cNvSpPr>
          <p:nvPr>
            <p:ph type="ctrTitle"/>
          </p:nvPr>
        </p:nvSpPr>
        <p:spPr>
          <a:xfrm>
            <a:off x="101601" y="1988457"/>
            <a:ext cx="11901714" cy="1705217"/>
          </a:xfrm>
        </p:spPr>
        <p:txBody>
          <a:bodyPr>
            <a:normAutofit/>
          </a:bodyPr>
          <a:lstStyle/>
          <a:p>
            <a:r>
              <a:rPr lang="en-AU" sz="9200" dirty="0">
                <a:solidFill>
                  <a:schemeClr val="tx1"/>
                </a:solidFill>
              </a:rPr>
              <a:t>#6 </a:t>
            </a:r>
            <a:r>
              <a:rPr lang="en-AU" sz="9200" dirty="0" err="1">
                <a:solidFill>
                  <a:schemeClr val="tx1"/>
                </a:solidFill>
              </a:rPr>
              <a:t>Blockchain</a:t>
            </a:r>
            <a:r>
              <a:rPr lang="en-AU" sz="9200" dirty="0">
                <a:solidFill>
                  <a:schemeClr val="tx1"/>
                </a:solidFill>
              </a:rPr>
              <a:t> Technology</a:t>
            </a:r>
          </a:p>
        </p:txBody>
      </p:sp>
      <p:sp>
        <p:nvSpPr>
          <p:cNvPr id="7" name="Subtitle 6">
            <a:extLst>
              <a:ext uri="{FF2B5EF4-FFF2-40B4-BE49-F238E27FC236}">
                <a16:creationId xmlns:a16="http://schemas.microsoft.com/office/drawing/2014/main" id="{7B753B50-13B7-9445-84C6-407F80CAFBC5}"/>
              </a:ext>
            </a:extLst>
          </p:cNvPr>
          <p:cNvSpPr>
            <a:spLocks noGrp="1"/>
          </p:cNvSpPr>
          <p:nvPr>
            <p:ph type="subTitle" idx="1"/>
          </p:nvPr>
        </p:nvSpPr>
        <p:spPr/>
        <p:txBody>
          <a:bodyPr/>
          <a:lstStyle/>
          <a:p>
            <a:endParaRPr lang="en-AU" dirty="0"/>
          </a:p>
        </p:txBody>
      </p:sp>
    </p:spTree>
    <p:extLst>
      <p:ext uri="{BB962C8B-B14F-4D97-AF65-F5344CB8AC3E}">
        <p14:creationId xmlns:p14="http://schemas.microsoft.com/office/powerpoint/2010/main" val="184506600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4AD24-9D25-CD42-8D54-EFF76C8F70F3}"/>
              </a:ext>
            </a:extLst>
          </p:cNvPr>
          <p:cNvSpPr>
            <a:spLocks noGrp="1"/>
          </p:cNvSpPr>
          <p:nvPr>
            <p:ph type="title"/>
          </p:nvPr>
        </p:nvSpPr>
        <p:spPr>
          <a:xfrm>
            <a:off x="391632" y="216269"/>
            <a:ext cx="10515600" cy="1325563"/>
          </a:xfrm>
        </p:spPr>
        <p:txBody>
          <a:bodyPr/>
          <a:lstStyle/>
          <a:p>
            <a:r>
              <a:rPr lang="en-AU" dirty="0" err="1">
                <a:solidFill>
                  <a:schemeClr val="bg1"/>
                </a:solidFill>
              </a:rPr>
              <a:t>Blockchain</a:t>
            </a:r>
            <a:r>
              <a:rPr lang="en-AU" dirty="0">
                <a:solidFill>
                  <a:schemeClr val="bg1"/>
                </a:solidFill>
              </a:rPr>
              <a:t> Applications</a:t>
            </a:r>
          </a:p>
        </p:txBody>
      </p:sp>
      <p:sp>
        <p:nvSpPr>
          <p:cNvPr id="3" name="Content Placeholder 2">
            <a:extLst>
              <a:ext uri="{FF2B5EF4-FFF2-40B4-BE49-F238E27FC236}">
                <a16:creationId xmlns:a16="http://schemas.microsoft.com/office/drawing/2014/main" id="{6C873D21-D1D2-A243-A033-81E995AD2C64}"/>
              </a:ext>
            </a:extLst>
          </p:cNvPr>
          <p:cNvSpPr>
            <a:spLocks noGrp="1"/>
          </p:cNvSpPr>
          <p:nvPr>
            <p:ph sz="half" idx="1"/>
          </p:nvPr>
        </p:nvSpPr>
        <p:spPr/>
        <p:txBody>
          <a:bodyPr/>
          <a:lstStyle/>
          <a:p>
            <a:r>
              <a:rPr lang="en-AU" dirty="0"/>
              <a:t>Uses of </a:t>
            </a:r>
            <a:r>
              <a:rPr lang="en-AU" dirty="0" err="1"/>
              <a:t>blockchain</a:t>
            </a:r>
            <a:r>
              <a:rPr lang="en-AU" dirty="0"/>
              <a:t>:</a:t>
            </a:r>
          </a:p>
          <a:p>
            <a:pPr lvl="1"/>
            <a:r>
              <a:rPr lang="en-US" dirty="0"/>
              <a:t>Privacy and security</a:t>
            </a:r>
          </a:p>
          <a:p>
            <a:pPr lvl="1"/>
            <a:r>
              <a:rPr lang="en-US" dirty="0"/>
              <a:t>Business and industry</a:t>
            </a:r>
          </a:p>
          <a:p>
            <a:pPr lvl="1"/>
            <a:r>
              <a:rPr lang="en-US" dirty="0"/>
              <a:t>Integrity verification</a:t>
            </a:r>
          </a:p>
          <a:p>
            <a:pPr lvl="1"/>
            <a:r>
              <a:rPr lang="en-US" dirty="0"/>
              <a:t>The Internet of Things</a:t>
            </a:r>
          </a:p>
          <a:p>
            <a:pPr lvl="1"/>
            <a:r>
              <a:rPr lang="en-US" dirty="0"/>
              <a:t>Health</a:t>
            </a:r>
          </a:p>
          <a:p>
            <a:pPr lvl="1"/>
            <a:r>
              <a:rPr lang="en-US" dirty="0"/>
              <a:t>Education</a:t>
            </a:r>
          </a:p>
          <a:p>
            <a:pPr lvl="1"/>
            <a:r>
              <a:rPr lang="en-US" dirty="0"/>
              <a:t>Governance</a:t>
            </a:r>
          </a:p>
          <a:p>
            <a:pPr lvl="1"/>
            <a:r>
              <a:rPr lang="en-US" dirty="0"/>
              <a:t>Data Management</a:t>
            </a:r>
            <a:endParaRPr lang="en-AU" dirty="0"/>
          </a:p>
          <a:p>
            <a:pPr lvl="1"/>
            <a:endParaRPr lang="en-AU" dirty="0"/>
          </a:p>
        </p:txBody>
      </p:sp>
      <p:pic>
        <p:nvPicPr>
          <p:cNvPr id="4" name="Content Placeholder 3"/>
          <p:cNvPicPr>
            <a:picLocks noGrp="1" noChangeAspect="1"/>
          </p:cNvPicPr>
          <p:nvPr>
            <p:ph sz="half" idx="2"/>
          </p:nvPr>
        </p:nvPicPr>
        <p:blipFill>
          <a:blip r:embed="rId3"/>
          <a:stretch>
            <a:fillRect/>
          </a:stretch>
        </p:blipFill>
        <p:spPr>
          <a:xfrm>
            <a:off x="6701851" y="1541832"/>
            <a:ext cx="5175729" cy="4950697"/>
          </a:xfrm>
          <a:prstGeom prst="rect">
            <a:avLst/>
          </a:prstGeom>
        </p:spPr>
      </p:pic>
      <p:sp>
        <p:nvSpPr>
          <p:cNvPr id="5" name="TextBox 4"/>
          <p:cNvSpPr txBox="1"/>
          <p:nvPr/>
        </p:nvSpPr>
        <p:spPr>
          <a:xfrm>
            <a:off x="6826103" y="6581001"/>
            <a:ext cx="4817561" cy="276999"/>
          </a:xfrm>
          <a:prstGeom prst="rect">
            <a:avLst/>
          </a:prstGeom>
          <a:noFill/>
        </p:spPr>
        <p:txBody>
          <a:bodyPr wrap="square" rtlCol="0">
            <a:spAutoFit/>
          </a:bodyPr>
          <a:lstStyle/>
          <a:p>
            <a:pPr algn="ctr"/>
            <a:r>
              <a:rPr lang="en-US" sz="1200" dirty="0"/>
              <a:t>Casino, </a:t>
            </a:r>
            <a:r>
              <a:rPr lang="en-US" sz="1200" dirty="0" err="1"/>
              <a:t>Dasaklis</a:t>
            </a:r>
            <a:r>
              <a:rPr lang="en-US" sz="1200" dirty="0"/>
              <a:t> and </a:t>
            </a:r>
            <a:r>
              <a:rPr lang="en-US" sz="1200" dirty="0" err="1"/>
              <a:t>Patsakis</a:t>
            </a:r>
            <a:r>
              <a:rPr lang="en-US" sz="1200" dirty="0"/>
              <a:t>, 2018</a:t>
            </a:r>
            <a:endParaRPr lang="en-AU" sz="1200" dirty="0"/>
          </a:p>
        </p:txBody>
      </p:sp>
    </p:spTree>
    <p:extLst>
      <p:ext uri="{BB962C8B-B14F-4D97-AF65-F5344CB8AC3E}">
        <p14:creationId xmlns:p14="http://schemas.microsoft.com/office/powerpoint/2010/main" val="1480598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4AD24-9D25-CD42-8D54-EFF76C8F70F3}"/>
              </a:ext>
            </a:extLst>
          </p:cNvPr>
          <p:cNvSpPr>
            <a:spLocks noGrp="1"/>
          </p:cNvSpPr>
          <p:nvPr>
            <p:ph type="title"/>
          </p:nvPr>
        </p:nvSpPr>
        <p:spPr/>
        <p:txBody>
          <a:bodyPr/>
          <a:lstStyle/>
          <a:p>
            <a:r>
              <a:rPr lang="en-AU" dirty="0" err="1">
                <a:solidFill>
                  <a:schemeClr val="bg1"/>
                </a:solidFill>
              </a:rPr>
              <a:t>Blockchain</a:t>
            </a:r>
            <a:r>
              <a:rPr lang="en-AU" dirty="0">
                <a:solidFill>
                  <a:schemeClr val="bg1"/>
                </a:solidFill>
              </a:rPr>
              <a:t> in Libraries</a:t>
            </a:r>
          </a:p>
        </p:txBody>
      </p:sp>
      <p:sp>
        <p:nvSpPr>
          <p:cNvPr id="3" name="Content Placeholder 2">
            <a:extLst>
              <a:ext uri="{FF2B5EF4-FFF2-40B4-BE49-F238E27FC236}">
                <a16:creationId xmlns:a16="http://schemas.microsoft.com/office/drawing/2014/main" id="{6C873D21-D1D2-A243-A033-81E995AD2C64}"/>
              </a:ext>
            </a:extLst>
          </p:cNvPr>
          <p:cNvSpPr>
            <a:spLocks noGrp="1"/>
          </p:cNvSpPr>
          <p:nvPr>
            <p:ph sz="half" idx="1"/>
          </p:nvPr>
        </p:nvSpPr>
        <p:spPr/>
        <p:txBody>
          <a:bodyPr/>
          <a:lstStyle/>
          <a:p>
            <a:r>
              <a:rPr lang="en-AU" dirty="0"/>
              <a:t>Use in academic libraries</a:t>
            </a:r>
          </a:p>
          <a:p>
            <a:pPr lvl="1"/>
            <a:r>
              <a:rPr lang="en-AU" dirty="0"/>
              <a:t>Archives &amp; special collections</a:t>
            </a:r>
          </a:p>
          <a:p>
            <a:pPr lvl="1"/>
            <a:r>
              <a:rPr lang="en-AU" dirty="0"/>
              <a:t>Digital preservation &amp; general data</a:t>
            </a:r>
          </a:p>
          <a:p>
            <a:pPr lvl="1"/>
            <a:r>
              <a:rPr lang="en-AU" dirty="0"/>
              <a:t>Rights &amp; royalty payments</a:t>
            </a:r>
          </a:p>
        </p:txBody>
      </p:sp>
      <p:sp>
        <p:nvSpPr>
          <p:cNvPr id="6" name="Content Placeholder 5"/>
          <p:cNvSpPr>
            <a:spLocks noGrp="1"/>
          </p:cNvSpPr>
          <p:nvPr>
            <p:ph sz="half" idx="2"/>
          </p:nvPr>
        </p:nvSpPr>
        <p:spPr/>
        <p:txBody>
          <a:bodyPr/>
          <a:lstStyle/>
          <a:p>
            <a:endParaRPr lang="en-AU"/>
          </a:p>
        </p:txBody>
      </p:sp>
    </p:spTree>
    <p:extLst>
      <p:ext uri="{BB962C8B-B14F-4D97-AF65-F5344CB8AC3E}">
        <p14:creationId xmlns:p14="http://schemas.microsoft.com/office/powerpoint/2010/main" val="13008758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322" t="2192" r="471" b="533"/>
          <a:stretch/>
        </p:blipFill>
        <p:spPr>
          <a:xfrm>
            <a:off x="1297172" y="946298"/>
            <a:ext cx="9643730" cy="3774558"/>
          </a:xfrm>
          <a:prstGeom prst="rect">
            <a:avLst/>
          </a:prstGeom>
        </p:spPr>
      </p:pic>
    </p:spTree>
    <p:extLst>
      <p:ext uri="{BB962C8B-B14F-4D97-AF65-F5344CB8AC3E}">
        <p14:creationId xmlns:p14="http://schemas.microsoft.com/office/powerpoint/2010/main" val="376610451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a:stretch>
            <a:fillRect/>
          </a:stretch>
        </p:blipFill>
        <p:spPr>
          <a:xfrm>
            <a:off x="586355" y="162970"/>
            <a:ext cx="7210425" cy="3171825"/>
          </a:xfrm>
          <a:prstGeom prst="rect">
            <a:avLst/>
          </a:prstGeom>
        </p:spPr>
      </p:pic>
      <p:sp>
        <p:nvSpPr>
          <p:cNvPr id="2" name="Title 1"/>
          <p:cNvSpPr>
            <a:spLocks noGrp="1"/>
          </p:cNvSpPr>
          <p:nvPr>
            <p:ph type="title"/>
          </p:nvPr>
        </p:nvSpPr>
        <p:spPr/>
        <p:txBody>
          <a:bodyPr/>
          <a:lstStyle/>
          <a:p>
            <a:endParaRPr lang="en-AU" dirty="0"/>
          </a:p>
        </p:txBody>
      </p:sp>
      <p:pic>
        <p:nvPicPr>
          <p:cNvPr id="5" name="Content Placeholder 4"/>
          <p:cNvPicPr>
            <a:picLocks noGrp="1" noChangeAspect="1"/>
          </p:cNvPicPr>
          <p:nvPr>
            <p:ph idx="1"/>
          </p:nvPr>
        </p:nvPicPr>
        <p:blipFill>
          <a:blip r:embed="rId4"/>
          <a:stretch>
            <a:fillRect/>
          </a:stretch>
        </p:blipFill>
        <p:spPr>
          <a:xfrm>
            <a:off x="4734299" y="3627752"/>
            <a:ext cx="6839665" cy="3066993"/>
          </a:xfrm>
          <a:prstGeom prst="rect">
            <a:avLst/>
          </a:prstGeom>
        </p:spPr>
      </p:pic>
      <p:sp>
        <p:nvSpPr>
          <p:cNvPr id="6" name="TextBox 5"/>
          <p:cNvSpPr txBox="1"/>
          <p:nvPr/>
        </p:nvSpPr>
        <p:spPr>
          <a:xfrm>
            <a:off x="442802" y="4245198"/>
            <a:ext cx="3965944" cy="369332"/>
          </a:xfrm>
          <a:prstGeom prst="rect">
            <a:avLst/>
          </a:prstGeom>
          <a:noFill/>
        </p:spPr>
        <p:txBody>
          <a:bodyPr wrap="square" rtlCol="0">
            <a:spAutoFit/>
          </a:bodyPr>
          <a:lstStyle/>
          <a:p>
            <a:r>
              <a:rPr lang="en-US" dirty="0"/>
              <a:t>Lobos and Lagos, 2019</a:t>
            </a:r>
            <a:endParaRPr lang="en-AU" dirty="0"/>
          </a:p>
        </p:txBody>
      </p:sp>
    </p:spTree>
    <p:extLst>
      <p:ext uri="{BB962C8B-B14F-4D97-AF65-F5344CB8AC3E}">
        <p14:creationId xmlns:p14="http://schemas.microsoft.com/office/powerpoint/2010/main" val="77447368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E1039A3-91BE-BF43-94BB-9F17955DFCB5}"/>
              </a:ext>
            </a:extLst>
          </p:cNvPr>
          <p:cNvSpPr>
            <a:spLocks noGrp="1"/>
          </p:cNvSpPr>
          <p:nvPr>
            <p:ph type="ctrTitle"/>
          </p:nvPr>
        </p:nvSpPr>
        <p:spPr>
          <a:xfrm>
            <a:off x="854532" y="2017093"/>
            <a:ext cx="9144000" cy="1641490"/>
          </a:xfrm>
        </p:spPr>
        <p:txBody>
          <a:bodyPr/>
          <a:lstStyle/>
          <a:p>
            <a:r>
              <a:rPr lang="en-AU" dirty="0"/>
              <a:t>Conclusion</a:t>
            </a:r>
          </a:p>
        </p:txBody>
      </p:sp>
      <p:sp>
        <p:nvSpPr>
          <p:cNvPr id="5" name="Subtitle 4">
            <a:extLst>
              <a:ext uri="{FF2B5EF4-FFF2-40B4-BE49-F238E27FC236}">
                <a16:creationId xmlns:a16="http://schemas.microsoft.com/office/drawing/2014/main" id="{8D16548B-9A99-CB44-848B-926049B33782}"/>
              </a:ext>
            </a:extLst>
          </p:cNvPr>
          <p:cNvSpPr>
            <a:spLocks noGrp="1"/>
          </p:cNvSpPr>
          <p:nvPr>
            <p:ph type="subTitle" idx="1"/>
          </p:nvPr>
        </p:nvSpPr>
        <p:spPr/>
        <p:txBody>
          <a:bodyPr/>
          <a:lstStyle/>
          <a:p>
            <a:endParaRPr lang="en-AU"/>
          </a:p>
        </p:txBody>
      </p:sp>
    </p:spTree>
    <p:extLst>
      <p:ext uri="{BB962C8B-B14F-4D97-AF65-F5344CB8AC3E}">
        <p14:creationId xmlns:p14="http://schemas.microsoft.com/office/powerpoint/2010/main" val="203286207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B8ECE1A-9768-A54A-BC61-F63709260CBC}"/>
              </a:ext>
            </a:extLst>
          </p:cNvPr>
          <p:cNvSpPr>
            <a:spLocks noGrp="1"/>
          </p:cNvSpPr>
          <p:nvPr>
            <p:ph type="title"/>
          </p:nvPr>
        </p:nvSpPr>
        <p:spPr/>
        <p:txBody>
          <a:bodyPr/>
          <a:lstStyle/>
          <a:p>
            <a:r>
              <a:rPr lang="en-AU" dirty="0">
                <a:solidFill>
                  <a:schemeClr val="bg1"/>
                </a:solidFill>
              </a:rPr>
              <a:t>Concluding thoughts</a:t>
            </a:r>
          </a:p>
        </p:txBody>
      </p:sp>
      <p:sp>
        <p:nvSpPr>
          <p:cNvPr id="6" name="Content Placeholder 5">
            <a:extLst>
              <a:ext uri="{FF2B5EF4-FFF2-40B4-BE49-F238E27FC236}">
                <a16:creationId xmlns:a16="http://schemas.microsoft.com/office/drawing/2014/main" id="{EAA50BB2-8760-AA4F-BA62-CCFB9842078F}"/>
              </a:ext>
            </a:extLst>
          </p:cNvPr>
          <p:cNvSpPr>
            <a:spLocks noGrp="1"/>
          </p:cNvSpPr>
          <p:nvPr>
            <p:ph idx="1"/>
          </p:nvPr>
        </p:nvSpPr>
        <p:spPr/>
        <p:txBody>
          <a:bodyPr/>
          <a:lstStyle/>
          <a:p>
            <a:r>
              <a:rPr lang="en-AU" dirty="0"/>
              <a:t>Adaptability – academic librarians must be prepared to acquire new skills, new knowledge, new perspectives</a:t>
            </a:r>
          </a:p>
          <a:p>
            <a:r>
              <a:rPr lang="en-AU" dirty="0"/>
              <a:t>Interconnectedness – products and services are connected on multiple levels, to do with skills, technology, UX, access, policies</a:t>
            </a:r>
          </a:p>
          <a:p>
            <a:r>
              <a:rPr lang="en-AU" dirty="0"/>
              <a:t>Connectedness – partnerships are paramount to achieving meaningful change</a:t>
            </a:r>
          </a:p>
          <a:p>
            <a:r>
              <a:rPr lang="en-AU" dirty="0"/>
              <a:t>The future is OPEN – open access, open scholarship, open data</a:t>
            </a:r>
          </a:p>
          <a:p>
            <a:endParaRPr lang="en-AU" dirty="0"/>
          </a:p>
        </p:txBody>
      </p:sp>
    </p:spTree>
    <p:extLst>
      <p:ext uri="{BB962C8B-B14F-4D97-AF65-F5344CB8AC3E}">
        <p14:creationId xmlns:p14="http://schemas.microsoft.com/office/powerpoint/2010/main" val="395121007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B8ECE1A-9768-A54A-BC61-F63709260CBC}"/>
              </a:ext>
            </a:extLst>
          </p:cNvPr>
          <p:cNvSpPr>
            <a:spLocks noGrp="1"/>
          </p:cNvSpPr>
          <p:nvPr>
            <p:ph type="title"/>
          </p:nvPr>
        </p:nvSpPr>
        <p:spPr/>
        <p:txBody>
          <a:bodyPr/>
          <a:lstStyle/>
          <a:p>
            <a:pPr algn="ctr"/>
            <a:r>
              <a:rPr lang="en-AU" dirty="0">
                <a:solidFill>
                  <a:schemeClr val="tx1"/>
                </a:solidFill>
              </a:rPr>
              <a:t>A final word about IFLA</a:t>
            </a:r>
          </a:p>
        </p:txBody>
      </p:sp>
      <p:sp>
        <p:nvSpPr>
          <p:cNvPr id="6" name="Content Placeholder 5">
            <a:extLst>
              <a:ext uri="{FF2B5EF4-FFF2-40B4-BE49-F238E27FC236}">
                <a16:creationId xmlns:a16="http://schemas.microsoft.com/office/drawing/2014/main" id="{EAA50BB2-8760-AA4F-BA62-CCFB9842078F}"/>
              </a:ext>
            </a:extLst>
          </p:cNvPr>
          <p:cNvSpPr>
            <a:spLocks noGrp="1"/>
          </p:cNvSpPr>
          <p:nvPr>
            <p:ph idx="1"/>
          </p:nvPr>
        </p:nvSpPr>
        <p:spPr/>
        <p:txBody>
          <a:bodyPr/>
          <a:lstStyle/>
          <a:p>
            <a:r>
              <a:rPr lang="en-AU" dirty="0">
                <a:hlinkClick r:id="rId3"/>
              </a:rPr>
              <a:t>IFLA</a:t>
            </a:r>
            <a:endParaRPr lang="en-AU" dirty="0"/>
          </a:p>
          <a:p>
            <a:pPr lvl="1"/>
            <a:r>
              <a:rPr lang="en-US" dirty="0"/>
              <a:t>Explore the ten ways you can engage with IFLA</a:t>
            </a:r>
            <a:endParaRPr lang="en-AU" dirty="0"/>
          </a:p>
          <a:p>
            <a:r>
              <a:rPr lang="en-AU" dirty="0">
                <a:hlinkClick r:id="rId4"/>
              </a:rPr>
              <a:t>IFLA </a:t>
            </a:r>
            <a:r>
              <a:rPr lang="en-AU" dirty="0" smtClean="0">
                <a:hlinkClick r:id="rId4"/>
              </a:rPr>
              <a:t>Regional Standing Committee for Asia and Oceania</a:t>
            </a:r>
            <a:endParaRPr lang="en-AU" dirty="0"/>
          </a:p>
          <a:p>
            <a:pPr lvl="1"/>
            <a:r>
              <a:rPr lang="en-US" dirty="0"/>
              <a:t>Committee member: </a:t>
            </a:r>
            <a:r>
              <a:rPr lang="en-US" b="1" dirty="0"/>
              <a:t>Irina </a:t>
            </a:r>
            <a:r>
              <a:rPr lang="en-US" b="1" dirty="0" err="1" smtClean="0"/>
              <a:t>Shubina</a:t>
            </a:r>
            <a:r>
              <a:rPr lang="en-US" dirty="0" smtClean="0"/>
              <a:t>, KAZGUU University</a:t>
            </a:r>
            <a:endParaRPr lang="en-US" dirty="0"/>
          </a:p>
          <a:p>
            <a:pPr lvl="1"/>
            <a:r>
              <a:rPr lang="en-US" dirty="0"/>
              <a:t>Webinar: </a:t>
            </a:r>
            <a:r>
              <a:rPr lang="en-US" b="1" dirty="0" smtClean="0"/>
              <a:t>Academic Libraries in the Post-COVID World</a:t>
            </a:r>
            <a:r>
              <a:rPr lang="en-US" dirty="0" smtClean="0"/>
              <a:t>, 16 October</a:t>
            </a:r>
          </a:p>
          <a:p>
            <a:pPr lvl="2"/>
            <a:r>
              <a:rPr lang="en-US" dirty="0" smtClean="0"/>
              <a:t>Speakers include </a:t>
            </a:r>
            <a:r>
              <a:rPr lang="en-US" b="1" dirty="0" err="1" smtClean="0"/>
              <a:t>Mr</a:t>
            </a:r>
            <a:r>
              <a:rPr lang="en-US" b="1" dirty="0" smtClean="0"/>
              <a:t> Piotr </a:t>
            </a:r>
            <a:r>
              <a:rPr lang="en-US" b="1" dirty="0" err="1" smtClean="0"/>
              <a:t>Lapo</a:t>
            </a:r>
            <a:r>
              <a:rPr lang="en-US" dirty="0" smtClean="0"/>
              <a:t>, </a:t>
            </a:r>
            <a:r>
              <a:rPr lang="en-US" dirty="0" err="1" smtClean="0"/>
              <a:t>Nazarbayev</a:t>
            </a:r>
            <a:r>
              <a:rPr lang="en-US" dirty="0" smtClean="0"/>
              <a:t> University Library</a:t>
            </a:r>
            <a:endParaRPr lang="en-AU" dirty="0"/>
          </a:p>
          <a:p>
            <a:r>
              <a:rPr lang="en-AU" dirty="0">
                <a:hlinkClick r:id="rId5"/>
              </a:rPr>
              <a:t>IFLA </a:t>
            </a:r>
            <a:r>
              <a:rPr lang="en-AU" dirty="0" smtClean="0">
                <a:hlinkClick r:id="rId5"/>
              </a:rPr>
              <a:t>Academic and Research Libraries</a:t>
            </a:r>
            <a:endParaRPr lang="en-AU" dirty="0"/>
          </a:p>
          <a:p>
            <a:pPr lvl="1"/>
            <a:r>
              <a:rPr lang="en-US" dirty="0"/>
              <a:t>Regular webinars and blog posts</a:t>
            </a:r>
            <a:endParaRPr lang="en-AU" dirty="0"/>
          </a:p>
        </p:txBody>
      </p:sp>
    </p:spTree>
    <p:extLst>
      <p:ext uri="{BB962C8B-B14F-4D97-AF65-F5344CB8AC3E}">
        <p14:creationId xmlns:p14="http://schemas.microsoft.com/office/powerpoint/2010/main" val="82019077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dk1"/>
        </a:solidFill>
        <a:effectLst/>
      </p:bgPr>
    </p:bg>
    <p:spTree>
      <p:nvGrpSpPr>
        <p:cNvPr id="1" name="Shape 62"/>
        <p:cNvGrpSpPr/>
        <p:nvPr/>
      </p:nvGrpSpPr>
      <p:grpSpPr>
        <a:xfrm>
          <a:off x="0" y="0"/>
          <a:ext cx="0" cy="0"/>
          <a:chOff x="0" y="0"/>
          <a:chExt cx="0" cy="0"/>
        </a:xfrm>
      </p:grpSpPr>
      <p:sp>
        <p:nvSpPr>
          <p:cNvPr id="63" name="Google Shape;63;g9023a5e0d6_0_20"/>
          <p:cNvSpPr/>
          <p:nvPr/>
        </p:nvSpPr>
        <p:spPr>
          <a:xfrm>
            <a:off x="1771200" y="1999551"/>
            <a:ext cx="8649600" cy="684000"/>
          </a:xfrm>
          <a:prstGeom prst="rect">
            <a:avLst/>
          </a:prstGeom>
          <a:noFill/>
          <a:ln>
            <a:noFill/>
          </a:ln>
        </p:spPr>
        <p:txBody>
          <a:bodyPr spcFirstLastPara="1" wrap="square" lIns="121900" tIns="60933" rIns="121900" bIns="60933" anchor="t" anchorCtr="0">
            <a:noAutofit/>
          </a:bodyPr>
          <a:lstStyle/>
          <a:p>
            <a:pPr algn="ctr" defTabSz="1219170">
              <a:lnSpc>
                <a:spcPct val="150000"/>
              </a:lnSpc>
              <a:buClr>
                <a:srgbClr val="000000"/>
              </a:buClr>
            </a:pPr>
            <a:r>
              <a:rPr lang="en" sz="1333" b="1" kern="0">
                <a:solidFill>
                  <a:srgbClr val="935739"/>
                </a:solidFill>
                <a:latin typeface="Arial Black"/>
                <a:ea typeface="Arial Black"/>
                <a:cs typeface="Arial Black"/>
                <a:sym typeface="Arial Black"/>
              </a:rPr>
              <a:t>IX Eurasian Academic Libraries Conference “Alive to Changes: Engage. Embrace. Ensure”</a:t>
            </a:r>
            <a:endParaRPr sz="1067" kern="0">
              <a:solidFill>
                <a:srgbClr val="000000"/>
              </a:solidFill>
              <a:latin typeface="Arial"/>
              <a:cs typeface="Arial"/>
              <a:sym typeface="Arial"/>
            </a:endParaRPr>
          </a:p>
          <a:p>
            <a:pPr algn="ctr" defTabSz="1219170">
              <a:lnSpc>
                <a:spcPct val="150000"/>
              </a:lnSpc>
              <a:buClr>
                <a:srgbClr val="000000"/>
              </a:buClr>
            </a:pPr>
            <a:r>
              <a:rPr lang="en" sz="1333" b="1" kern="0">
                <a:solidFill>
                  <a:srgbClr val="935739"/>
                </a:solidFill>
                <a:latin typeface="Arial Black"/>
                <a:ea typeface="Arial Black"/>
                <a:cs typeface="Arial Black"/>
                <a:sym typeface="Arial Black"/>
              </a:rPr>
              <a:t>30 September - 2 October | 2020</a:t>
            </a:r>
            <a:endParaRPr sz="1067" kern="0">
              <a:solidFill>
                <a:srgbClr val="000000"/>
              </a:solidFill>
              <a:latin typeface="Arial"/>
              <a:cs typeface="Arial"/>
              <a:sym typeface="Arial"/>
            </a:endParaRPr>
          </a:p>
        </p:txBody>
      </p:sp>
      <p:sp>
        <p:nvSpPr>
          <p:cNvPr id="65" name="Google Shape;65;g9023a5e0d6_0_20"/>
          <p:cNvSpPr/>
          <p:nvPr/>
        </p:nvSpPr>
        <p:spPr>
          <a:xfrm>
            <a:off x="4965400" y="187867"/>
            <a:ext cx="2178000" cy="1760000"/>
          </a:xfrm>
          <a:prstGeom prst="rect">
            <a:avLst/>
          </a:prstGeom>
          <a:solidFill>
            <a:srgbClr val="FFFFFF"/>
          </a:solidFill>
          <a:ln>
            <a:noFill/>
          </a:ln>
        </p:spPr>
        <p:txBody>
          <a:bodyPr spcFirstLastPara="1" wrap="square" lIns="121900" tIns="121900" rIns="121900" bIns="121900" anchor="ctr" anchorCtr="0">
            <a:noAutofit/>
          </a:bodyPr>
          <a:lstStyle/>
          <a:p>
            <a:pPr defTabSz="1219170">
              <a:buClr>
                <a:srgbClr val="000000"/>
              </a:buClr>
            </a:pPr>
            <a:endParaRPr sz="1867" kern="0">
              <a:solidFill>
                <a:srgbClr val="000000"/>
              </a:solidFill>
              <a:latin typeface="Arial"/>
              <a:cs typeface="Arial"/>
              <a:sym typeface="Arial"/>
            </a:endParaRPr>
          </a:p>
        </p:txBody>
      </p:sp>
      <p:pic>
        <p:nvPicPr>
          <p:cNvPr id="69" name="Google Shape;69;g9023a5e0d6_0_20"/>
          <p:cNvPicPr preferRelativeResize="0"/>
          <p:nvPr/>
        </p:nvPicPr>
        <p:blipFill>
          <a:blip r:embed="rId3">
            <a:alphaModFix/>
          </a:blip>
          <a:stretch>
            <a:fillRect/>
          </a:stretch>
        </p:blipFill>
        <p:spPr>
          <a:xfrm>
            <a:off x="9960777" y="6104000"/>
            <a:ext cx="2124921" cy="526235"/>
          </a:xfrm>
          <a:prstGeom prst="rect">
            <a:avLst/>
          </a:prstGeom>
          <a:noFill/>
          <a:ln>
            <a:noFill/>
          </a:ln>
        </p:spPr>
      </p:pic>
      <p:sp>
        <p:nvSpPr>
          <p:cNvPr id="70" name="Google Shape;70;g9023a5e0d6_0_20"/>
          <p:cNvSpPr txBox="1"/>
          <p:nvPr/>
        </p:nvSpPr>
        <p:spPr>
          <a:xfrm>
            <a:off x="1835615" y="2994279"/>
            <a:ext cx="8520800" cy="841600"/>
          </a:xfrm>
          <a:prstGeom prst="rect">
            <a:avLst/>
          </a:prstGeom>
          <a:noFill/>
          <a:ln>
            <a:noFill/>
          </a:ln>
        </p:spPr>
        <p:txBody>
          <a:bodyPr spcFirstLastPara="1" wrap="square" lIns="91400" tIns="91400" rIns="91400" bIns="91400" anchor="ctr" anchorCtr="0">
            <a:noAutofit/>
          </a:bodyPr>
          <a:lstStyle/>
          <a:p>
            <a:pPr algn="ctr" defTabSz="1219170">
              <a:buClr>
                <a:srgbClr val="000000"/>
              </a:buClr>
            </a:pPr>
            <a:r>
              <a:rPr lang="en" sz="3200" b="1" kern="0">
                <a:solidFill>
                  <a:srgbClr val="8F8F8F"/>
                </a:solidFill>
                <a:latin typeface="Arial"/>
                <a:cs typeface="Arial"/>
                <a:sym typeface="Arial"/>
              </a:rPr>
              <a:t>THANK YOU FOR LISTENING!</a:t>
            </a:r>
            <a:endParaRPr sz="3200" b="1" kern="0">
              <a:solidFill>
                <a:srgbClr val="8F8F8F"/>
              </a:solidFill>
              <a:latin typeface="Arial"/>
              <a:cs typeface="Arial"/>
              <a:sym typeface="Arial"/>
            </a:endParaRPr>
          </a:p>
        </p:txBody>
      </p:sp>
      <p:pic>
        <p:nvPicPr>
          <p:cNvPr id="11" name="Google Shape;40;p1"/>
          <p:cNvPicPr preferRelativeResize="0"/>
          <p:nvPr/>
        </p:nvPicPr>
        <p:blipFill rotWithShape="1">
          <a:blip r:embed="rId4">
            <a:alphaModFix/>
          </a:blip>
          <a:srcRect l="3451" t="5194" r="10689" b="5400"/>
          <a:stretch/>
        </p:blipFill>
        <p:spPr>
          <a:xfrm>
            <a:off x="367589" y="626285"/>
            <a:ext cx="2177999" cy="1062551"/>
          </a:xfrm>
          <a:prstGeom prst="rect">
            <a:avLst/>
          </a:prstGeom>
          <a:noFill/>
          <a:ln>
            <a:noFill/>
          </a:ln>
        </p:spPr>
      </p:pic>
      <p:pic>
        <p:nvPicPr>
          <p:cNvPr id="12" name="Google Shape;42;p1"/>
          <p:cNvPicPr preferRelativeResize="0"/>
          <p:nvPr/>
        </p:nvPicPr>
        <p:blipFill>
          <a:blip r:embed="rId5">
            <a:alphaModFix/>
          </a:blip>
          <a:stretch>
            <a:fillRect/>
          </a:stretch>
        </p:blipFill>
        <p:spPr>
          <a:xfrm>
            <a:off x="8771294" y="626302"/>
            <a:ext cx="1162389" cy="1062533"/>
          </a:xfrm>
          <a:prstGeom prst="rect">
            <a:avLst/>
          </a:prstGeom>
          <a:noFill/>
          <a:ln>
            <a:noFill/>
          </a:ln>
        </p:spPr>
      </p:pic>
      <p:pic>
        <p:nvPicPr>
          <p:cNvPr id="13" name="Google Shape;43;p1"/>
          <p:cNvPicPr preferRelativeResize="0"/>
          <p:nvPr/>
        </p:nvPicPr>
        <p:blipFill rotWithShape="1">
          <a:blip r:embed="rId6">
            <a:alphaModFix/>
            <a:lum/>
          </a:blip>
          <a:srcRect/>
          <a:stretch/>
        </p:blipFill>
        <p:spPr>
          <a:xfrm>
            <a:off x="10307953" y="677167"/>
            <a:ext cx="1430567" cy="1011668"/>
          </a:xfrm>
          <a:prstGeom prst="rect">
            <a:avLst/>
          </a:prstGeom>
          <a:noFill/>
          <a:ln>
            <a:noFill/>
          </a:ln>
        </p:spPr>
      </p:pic>
      <p:sp>
        <p:nvSpPr>
          <p:cNvPr id="10" name="Google Shape;45;p1"/>
          <p:cNvSpPr txBox="1"/>
          <p:nvPr/>
        </p:nvSpPr>
        <p:spPr>
          <a:xfrm>
            <a:off x="1359615" y="4108800"/>
            <a:ext cx="8996800" cy="1995200"/>
          </a:xfrm>
          <a:prstGeom prst="rect">
            <a:avLst/>
          </a:prstGeom>
          <a:noFill/>
          <a:ln>
            <a:noFill/>
          </a:ln>
        </p:spPr>
        <p:txBody>
          <a:bodyPr spcFirstLastPara="1" wrap="square" lIns="91400" tIns="91400" rIns="91400" bIns="91400" anchor="ctr" anchorCtr="0">
            <a:noAutofit/>
          </a:bodyPr>
          <a:lstStyle/>
          <a:p>
            <a:pPr algn="ctr" defTabSz="1219170">
              <a:lnSpc>
                <a:spcPct val="150000"/>
              </a:lnSpc>
              <a:buClr>
                <a:srgbClr val="000000"/>
              </a:buClr>
            </a:pPr>
            <a:r>
              <a:rPr lang="en-US" sz="2000" b="1" kern="0" dirty="0">
                <a:solidFill>
                  <a:srgbClr val="935739"/>
                </a:solidFill>
                <a:latin typeface="Arial"/>
                <a:cs typeface="Arial"/>
                <a:sym typeface="Arial"/>
              </a:rPr>
              <a:t>Jayshree Mamtora</a:t>
            </a:r>
            <a:endParaRPr sz="2000" b="1" kern="0" dirty="0">
              <a:solidFill>
                <a:srgbClr val="935739"/>
              </a:solidFill>
              <a:latin typeface="Arial"/>
              <a:cs typeface="Arial"/>
              <a:sym typeface="Arial"/>
            </a:endParaRPr>
          </a:p>
          <a:p>
            <a:pPr algn="ctr" defTabSz="1219170">
              <a:lnSpc>
                <a:spcPct val="115000"/>
              </a:lnSpc>
              <a:buClr>
                <a:srgbClr val="000000"/>
              </a:buClr>
            </a:pPr>
            <a:r>
              <a:rPr lang="en-US" sz="1867" i="1" kern="0" dirty="0">
                <a:solidFill>
                  <a:srgbClr val="935739"/>
                </a:solidFill>
                <a:latin typeface="Arial"/>
                <a:cs typeface="Arial"/>
                <a:sym typeface="Arial"/>
              </a:rPr>
              <a:t>Co-</a:t>
            </a:r>
            <a:r>
              <a:rPr lang="en-US" sz="1867" i="1" kern="0" dirty="0" err="1">
                <a:solidFill>
                  <a:srgbClr val="935739"/>
                </a:solidFill>
                <a:latin typeface="Arial"/>
                <a:cs typeface="Arial"/>
                <a:sym typeface="Arial"/>
              </a:rPr>
              <a:t>Convenor</a:t>
            </a:r>
            <a:r>
              <a:rPr lang="en-US" sz="1867" i="1" kern="0" dirty="0">
                <a:solidFill>
                  <a:srgbClr val="935739"/>
                </a:solidFill>
                <a:latin typeface="Arial"/>
                <a:cs typeface="Arial"/>
                <a:sym typeface="Arial"/>
              </a:rPr>
              <a:t>, IFLA Regional Standing Committee for Asia and Oceania</a:t>
            </a:r>
          </a:p>
          <a:p>
            <a:pPr algn="ctr" defTabSz="1219170">
              <a:lnSpc>
                <a:spcPct val="115000"/>
              </a:lnSpc>
              <a:buClr>
                <a:srgbClr val="000000"/>
              </a:buClr>
            </a:pPr>
            <a:r>
              <a:rPr lang="en-US" sz="1867" i="1" kern="0" dirty="0">
                <a:solidFill>
                  <a:srgbClr val="935739"/>
                </a:solidFill>
                <a:latin typeface="Arial"/>
                <a:cs typeface="Arial"/>
                <a:sym typeface="Arial"/>
              </a:rPr>
              <a:t>Information Coordinator, IFLA Academic and Research Libraries</a:t>
            </a:r>
          </a:p>
          <a:p>
            <a:pPr algn="ctr" defTabSz="1219170">
              <a:lnSpc>
                <a:spcPct val="115000"/>
              </a:lnSpc>
              <a:buClr>
                <a:srgbClr val="000000"/>
              </a:buClr>
            </a:pPr>
            <a:r>
              <a:rPr lang="en-US" sz="1867" i="1" kern="0" dirty="0">
                <a:solidFill>
                  <a:srgbClr val="935739"/>
                </a:solidFill>
                <a:latin typeface="Arial"/>
                <a:cs typeface="Arial"/>
                <a:sym typeface="Arial"/>
              </a:rPr>
              <a:t>Scholarly Communications Librarian, </a:t>
            </a:r>
          </a:p>
          <a:p>
            <a:pPr algn="ctr" defTabSz="1219170">
              <a:lnSpc>
                <a:spcPct val="115000"/>
              </a:lnSpc>
              <a:buClr>
                <a:srgbClr val="000000"/>
              </a:buClr>
            </a:pPr>
            <a:r>
              <a:rPr lang="en-US" sz="1867" kern="0" dirty="0">
                <a:solidFill>
                  <a:srgbClr val="935739"/>
                </a:solidFill>
                <a:latin typeface="Arial"/>
                <a:cs typeface="Arial"/>
                <a:sym typeface="Arial"/>
              </a:rPr>
              <a:t>James Cook University</a:t>
            </a:r>
            <a:r>
              <a:rPr lang="en-US" sz="1867" i="1" kern="0" dirty="0">
                <a:solidFill>
                  <a:srgbClr val="935739"/>
                </a:solidFill>
                <a:latin typeface="Arial"/>
                <a:cs typeface="Arial"/>
                <a:sym typeface="Arial"/>
              </a:rPr>
              <a:t>, </a:t>
            </a:r>
          </a:p>
          <a:p>
            <a:pPr algn="ctr" defTabSz="1219170">
              <a:lnSpc>
                <a:spcPct val="115000"/>
              </a:lnSpc>
              <a:buClr>
                <a:srgbClr val="000000"/>
              </a:buClr>
            </a:pPr>
            <a:r>
              <a:rPr lang="en-US" sz="1867" kern="0" dirty="0">
                <a:solidFill>
                  <a:srgbClr val="935739"/>
                </a:solidFill>
                <a:latin typeface="Arial"/>
                <a:cs typeface="Arial"/>
                <a:sym typeface="Arial"/>
              </a:rPr>
              <a:t>Townsville, Australia</a:t>
            </a:r>
            <a:endParaRPr sz="1867" kern="0" dirty="0">
              <a:solidFill>
                <a:srgbClr val="935739"/>
              </a:solidFill>
              <a:latin typeface="Arial"/>
              <a:cs typeface="Arial"/>
              <a:sym typeface="Arial"/>
            </a:endParaRPr>
          </a:p>
          <a:p>
            <a:pPr algn="ctr" defTabSz="1219170">
              <a:lnSpc>
                <a:spcPct val="115000"/>
              </a:lnSpc>
              <a:buClr>
                <a:srgbClr val="000000"/>
              </a:buClr>
            </a:pPr>
            <a:r>
              <a:rPr lang="en-AU" sz="1867" kern="0" dirty="0">
                <a:solidFill>
                  <a:srgbClr val="935739"/>
                </a:solidFill>
                <a:latin typeface="Arial"/>
                <a:cs typeface="Arial"/>
                <a:sym typeface="Arial"/>
              </a:rPr>
              <a:t>j</a:t>
            </a:r>
            <a:r>
              <a:rPr lang="en" sz="1867" kern="0" dirty="0">
                <a:solidFill>
                  <a:srgbClr val="935739"/>
                </a:solidFill>
                <a:latin typeface="Arial"/>
                <a:cs typeface="Arial"/>
                <a:sym typeface="Arial"/>
              </a:rPr>
              <a:t>ayshree.mamtora@jcu.edu.au</a:t>
            </a:r>
            <a:endParaRPr sz="3200" kern="0" dirty="0">
              <a:solidFill>
                <a:srgbClr val="8F8F8F"/>
              </a:solidFill>
              <a:latin typeface="Arial"/>
              <a:cs typeface="Arial"/>
              <a:sym typeface="Arial"/>
            </a:endParaRPr>
          </a:p>
        </p:txBody>
      </p:sp>
    </p:spTree>
    <p:extLst>
      <p:ext uri="{BB962C8B-B14F-4D97-AF65-F5344CB8AC3E}">
        <p14:creationId xmlns:p14="http://schemas.microsoft.com/office/powerpoint/2010/main" val="2089666722"/>
      </p:ext>
    </p:extLst>
  </p:cSld>
  <p:clrMapOvr>
    <a:masterClrMapping/>
  </p:clrMapOvr>
  <p:timing>
    <p:tnLst>
      <p:par>
        <p:cTn id="1" dur="indefinite" restart="never" nodeType="tmRoot"/>
      </p:par>
    </p:tnLst>
  </p:timing>
</p:sld>
</file>

<file path=ppt/theme/theme1.xml><?xml version="1.0" encoding="utf-8"?>
<a:theme xmlns:a="http://schemas.openxmlformats.org/drawingml/2006/main" name="Depth">
  <a:themeElements>
    <a:clrScheme name="Custom 5">
      <a:dk1>
        <a:srgbClr val="000000"/>
      </a:dk1>
      <a:lt1>
        <a:srgbClr val="FFFFFF"/>
      </a:lt1>
      <a:dk2>
        <a:srgbClr val="455F51"/>
      </a:dk2>
      <a:lt2>
        <a:srgbClr val="94D7E4"/>
      </a:lt2>
      <a:accent1>
        <a:srgbClr val="41AEBD"/>
      </a:accent1>
      <a:accent2>
        <a:srgbClr val="97E9D5"/>
      </a:accent2>
      <a:accent3>
        <a:srgbClr val="A2CF49"/>
      </a:accent3>
      <a:accent4>
        <a:srgbClr val="608F3D"/>
      </a:accent4>
      <a:accent5>
        <a:srgbClr val="F4DE3A"/>
      </a:accent5>
      <a:accent6>
        <a:srgbClr val="FCB11C"/>
      </a:accent6>
      <a:hlink>
        <a:srgbClr val="FBCA98"/>
      </a:hlink>
      <a:folHlink>
        <a:srgbClr val="D3B86D"/>
      </a:folHlink>
    </a:clrScheme>
    <a:fontScheme name="Depth">
      <a:maj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メイリオ"/>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epth">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Depth" id="{7BEAFC2A-325C-49C4-AC08-2B765DA903F9}" vid="{1735E755-43E6-43AA-ABA2-C989ECC79AF5}"/>
    </a:ext>
  </a:extLst>
</a:theme>
</file>

<file path=ppt/theme/theme2.xml><?xml version="1.0" encoding="utf-8"?>
<a:theme xmlns:a="http://schemas.openxmlformats.org/drawingml/2006/main" name="NU white  theme">
  <a:themeElements>
    <a:clrScheme name="Simple Dark">
      <a:dk1>
        <a:srgbClr val="FFFFFF"/>
      </a:dk1>
      <a:lt1>
        <a:srgbClr val="212121"/>
      </a:lt1>
      <a:dk2>
        <a:srgbClr val="303030"/>
      </a:dk2>
      <a:lt2>
        <a:srgbClr val="ADADAD"/>
      </a:lt2>
      <a:accent1>
        <a:srgbClr val="009688"/>
      </a:accent1>
      <a:accent2>
        <a:srgbClr val="EEEEEE"/>
      </a:accent2>
      <a:accent3>
        <a:srgbClr val="78909C"/>
      </a:accent3>
      <a:accent4>
        <a:srgbClr val="FFAB40"/>
      </a:accent4>
      <a:accent5>
        <a:srgbClr val="4DD0E1"/>
      </a:accent5>
      <a:accent6>
        <a:srgbClr val="EEFF41"/>
      </a:accent6>
      <a:hlink>
        <a:srgbClr val="4DD0E1"/>
      </a:hlink>
      <a:folHlink>
        <a:srgbClr val="4DD0E1"/>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5000D841495F042AF26FD5D948CC592" ma:contentTypeVersion="13" ma:contentTypeDescription="Create a new document." ma:contentTypeScope="" ma:versionID="dfcf97f8669d1536f3e8d5907a3b955a">
  <xsd:schema xmlns:xsd="http://www.w3.org/2001/XMLSchema" xmlns:xs="http://www.w3.org/2001/XMLSchema" xmlns:p="http://schemas.microsoft.com/office/2006/metadata/properties" xmlns:ns3="e5fc9099-f23a-4deb-9584-4776da3a517b" xmlns:ns4="29f90b36-5bf3-41ab-8a5a-d78d3ef9dcce" targetNamespace="http://schemas.microsoft.com/office/2006/metadata/properties" ma:root="true" ma:fieldsID="10d0faaf88cab0495ba3c37b7d6b1c5a" ns3:_="" ns4:_="">
    <xsd:import namespace="e5fc9099-f23a-4deb-9584-4776da3a517b"/>
    <xsd:import namespace="29f90b36-5bf3-41ab-8a5a-d78d3ef9dcce"/>
    <xsd:element name="properties">
      <xsd:complexType>
        <xsd:sequence>
          <xsd:element name="documentManagement">
            <xsd:complexType>
              <xsd:all>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OCR" minOccurs="0"/>
                <xsd:element ref="ns4:SharedWithUsers" minOccurs="0"/>
                <xsd:element ref="ns4:SharedWithDetails" minOccurs="0"/>
                <xsd:element ref="ns4:SharingHintHash"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e5fc9099-f23a-4deb-9584-4776da3a517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Location" ma:index="14" nillable="true" ma:displayName="Location"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f90b36-5bf3-41ab-8a5a-d78d3ef9dcce"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SharingHintHash" ma:index="20"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EFFC9DD-E8CC-457E-87A2-FD80079512D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e5fc9099-f23a-4deb-9584-4776da3a517b"/>
    <ds:schemaRef ds:uri="29f90b36-5bf3-41ab-8a5a-d78d3ef9dcc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420B7E7-E926-44C9-8255-9A7B43C08242}">
  <ds:schemaRefs>
    <ds:schemaRef ds:uri="http://schemas.openxmlformats.org/package/2006/metadata/core-properties"/>
    <ds:schemaRef ds:uri="http://purl.org/dc/dcmitype/"/>
    <ds:schemaRef ds:uri="29f90b36-5bf3-41ab-8a5a-d78d3ef9dcce"/>
    <ds:schemaRef ds:uri="http://purl.org/dc/elements/1.1/"/>
    <ds:schemaRef ds:uri="http://schemas.microsoft.com/office/2006/metadata/properties"/>
    <ds:schemaRef ds:uri="e5fc9099-f23a-4deb-9584-4776da3a517b"/>
    <ds:schemaRef ds:uri="http://schemas.microsoft.com/office/2006/documentManagement/types"/>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1F964136-C001-4389-A4F1-E8B6B2E27CC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TM04033923[[fn=Depth]]</Template>
  <TotalTime>3602</TotalTime>
  <Words>5152</Words>
  <Application>Microsoft Office PowerPoint</Application>
  <PresentationFormat>Widescreen</PresentationFormat>
  <Paragraphs>363</Paragraphs>
  <Slides>34</Slides>
  <Notes>34</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34</vt:i4>
      </vt:variant>
    </vt:vector>
  </HeadingPairs>
  <TitlesOfParts>
    <vt:vector size="42" baseType="lpstr">
      <vt:lpstr>Arial</vt:lpstr>
      <vt:lpstr>Arial Black</vt:lpstr>
      <vt:lpstr>Calibri</vt:lpstr>
      <vt:lpstr>Corbel</vt:lpstr>
      <vt:lpstr>Helvetica</vt:lpstr>
      <vt:lpstr>Times New Roman</vt:lpstr>
      <vt:lpstr>Depth</vt:lpstr>
      <vt:lpstr>NU white  theme</vt:lpstr>
      <vt:lpstr>PowerPoint Presentation</vt:lpstr>
      <vt:lpstr>Reports consulted</vt:lpstr>
      <vt:lpstr>Trends</vt:lpstr>
      <vt:lpstr>PowerPoint Presentation</vt:lpstr>
      <vt:lpstr>#1 Open Access</vt:lpstr>
      <vt:lpstr>Open Access</vt:lpstr>
      <vt:lpstr>Open scholarship</vt:lpstr>
      <vt:lpstr>#2 The UX Experience</vt:lpstr>
      <vt:lpstr>UX</vt:lpstr>
      <vt:lpstr>PowerPoint Presentation</vt:lpstr>
      <vt:lpstr>PowerPoint Presentation</vt:lpstr>
      <vt:lpstr>#3 Learning Spaces</vt:lpstr>
      <vt:lpstr>Learning spaces</vt:lpstr>
      <vt:lpstr>MakerSpaces</vt:lpstr>
      <vt:lpstr>MakerSpaces </vt:lpstr>
      <vt:lpstr>#4 Digital Fluency</vt:lpstr>
      <vt:lpstr>Digital fluency</vt:lpstr>
      <vt:lpstr>CAUL Digital Dexterity Project</vt:lpstr>
      <vt:lpstr>Digital fluency @La Trobe Uni</vt:lpstr>
      <vt:lpstr>#5 Artificial Intelligence</vt:lpstr>
      <vt:lpstr>Artificial intelligence</vt:lpstr>
      <vt:lpstr>Artificial intelligence</vt:lpstr>
      <vt:lpstr>PowerPoint Presentation</vt:lpstr>
      <vt:lpstr>Artificial intelligence</vt:lpstr>
      <vt:lpstr>Artificial intelligence</vt:lpstr>
      <vt:lpstr>#6 Blockchain Technology</vt:lpstr>
      <vt:lpstr>Blockchain Applications</vt:lpstr>
      <vt:lpstr>Blockchain in Libraries</vt:lpstr>
      <vt:lpstr>PowerPoint Presentation</vt:lpstr>
      <vt:lpstr>PowerPoint Presentation</vt:lpstr>
      <vt:lpstr>Conclusion</vt:lpstr>
      <vt:lpstr>Concluding thoughts</vt:lpstr>
      <vt:lpstr>A final word about IFLA</vt:lpstr>
      <vt:lpstr>PowerPoint Presentation</vt:lpstr>
    </vt:vector>
  </TitlesOfParts>
  <Company>James Cook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Jayshree Mamtora</dc:title>
  <dc:creator>Jayshree Mamtora</dc:creator>
  <cp:lastModifiedBy>Jayshree Mamtora</cp:lastModifiedBy>
  <cp:revision>256</cp:revision>
  <cp:lastPrinted>2020-09-25T07:23:13Z</cp:lastPrinted>
  <dcterms:created xsi:type="dcterms:W3CDTF">2020-09-17T07:08:28Z</dcterms:created>
  <dcterms:modified xsi:type="dcterms:W3CDTF">2020-09-29T22:57:05Z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0x010100E5000D841495F042AF26FD5D948CC592</vt:lpwstr>
  </property>
</Properties>
</file>