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1" r:id="rId4"/>
    <p:sldId id="267" r:id="rId5"/>
    <p:sldId id="266" r:id="rId6"/>
    <p:sldId id="269" r:id="rId7"/>
    <p:sldId id="268" r:id="rId8"/>
    <p:sldId id="270" r:id="rId9"/>
    <p:sldId id="272" r:id="rId10"/>
    <p:sldId id="264" r:id="rId11"/>
    <p:sldId id="274" r:id="rId12"/>
    <p:sldId id="273" r:id="rId13"/>
    <p:sldId id="27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443"/>
    <a:srgbClr val="000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75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2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6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0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1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3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51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7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9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8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34F5-BDE2-4375-B83B-F4984131725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3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exander.efimov@urfu.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ideafix@ideafix.name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lexander.efimov@urfu.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ideafix@ideafix.nam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ibrary.bntu.by/20MU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jah.su/index.php/browse/archiveInfo/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8" y="0"/>
            <a:ext cx="12200338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8854" y="2763756"/>
            <a:ext cx="9916816" cy="2331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</a:rPr>
              <a:t>Повышение видимости репозитория</a:t>
            </a:r>
            <a:r>
              <a:rPr lang="en-US" b="1" dirty="0">
                <a:solidFill>
                  <a:schemeClr val="bg1"/>
                </a:solidFill>
              </a:rPr>
              <a:t>.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SEO и отраслевые агрегаторы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087" y="4703819"/>
            <a:ext cx="65832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Ефимов Александр Александрович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начальника отдела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Информационно-аналитического сопровождения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alexander.efimov@urfu.ru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ideafix@ideafix.name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" t="27061" r="2948" b="33918"/>
          <a:stretch/>
        </p:blipFill>
        <p:spPr>
          <a:xfrm>
            <a:off x="1037230" y="467643"/>
            <a:ext cx="3567631" cy="102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23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00" y="319559"/>
            <a:ext cx="2250972" cy="434420"/>
          </a:xfrm>
        </p:spPr>
      </p:pic>
      <p:sp>
        <p:nvSpPr>
          <p:cNvPr id="3" name="Прямоугольник 2"/>
          <p:cNvSpPr/>
          <p:nvPr/>
        </p:nvSpPr>
        <p:spPr>
          <a:xfrm flipV="1">
            <a:off x="925620" y="920165"/>
            <a:ext cx="10865327" cy="21600"/>
          </a:xfrm>
          <a:prstGeom prst="rect">
            <a:avLst/>
          </a:prstGeom>
          <a:solidFill>
            <a:srgbClr val="E20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20443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892D03-4837-4A18-8C8C-640B23CF383A}"/>
              </a:ext>
            </a:extLst>
          </p:cNvPr>
          <p:cNvSpPr/>
          <p:nvPr/>
        </p:nvSpPr>
        <p:spPr>
          <a:xfrm>
            <a:off x="6003646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u="sng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AC20F34-4D1A-4F6C-86BA-4413CAFA3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32354"/>
              </p:ext>
            </p:extLst>
          </p:nvPr>
        </p:nvGraphicFramePr>
        <p:xfrm>
          <a:off x="603100" y="1128138"/>
          <a:ext cx="6355242" cy="20445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3685">
                  <a:extLst>
                    <a:ext uri="{9D8B030D-6E8A-4147-A177-3AD203B41FA5}">
                      <a16:colId xmlns:a16="http://schemas.microsoft.com/office/drawing/2014/main" val="1603128931"/>
                    </a:ext>
                  </a:extLst>
                </a:gridCol>
                <a:gridCol w="777201">
                  <a:extLst>
                    <a:ext uri="{9D8B030D-6E8A-4147-A177-3AD203B41FA5}">
                      <a16:colId xmlns:a16="http://schemas.microsoft.com/office/drawing/2014/main" val="2898289919"/>
                    </a:ext>
                  </a:extLst>
                </a:gridCol>
                <a:gridCol w="1687985">
                  <a:extLst>
                    <a:ext uri="{9D8B030D-6E8A-4147-A177-3AD203B41FA5}">
                      <a16:colId xmlns:a16="http://schemas.microsoft.com/office/drawing/2014/main" val="1546148174"/>
                    </a:ext>
                  </a:extLst>
                </a:gridCol>
                <a:gridCol w="777201">
                  <a:extLst>
                    <a:ext uri="{9D8B030D-6E8A-4147-A177-3AD203B41FA5}">
                      <a16:colId xmlns:a16="http://schemas.microsoft.com/office/drawing/2014/main" val="3104707847"/>
                    </a:ext>
                  </a:extLst>
                </a:gridCol>
                <a:gridCol w="1619170">
                  <a:extLst>
                    <a:ext uri="{9D8B030D-6E8A-4147-A177-3AD203B41FA5}">
                      <a16:colId xmlns:a16="http://schemas.microsoft.com/office/drawing/2014/main" val="3235224767"/>
                    </a:ext>
                  </a:extLst>
                </a:gridCol>
              </a:tblGrid>
              <a:tr h="335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УРФУ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https://urfu.ru</a:t>
                      </a:r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РГППУ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https://rsvpu.ru</a:t>
                      </a:r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5897579"/>
                  </a:ext>
                </a:extLst>
              </a:tr>
              <a:tr h="351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ДОМЕН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РЕПОЗИТОРИЙ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ДОМЕН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РЕПОЗИТОРИЙ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917681"/>
                  </a:ext>
                </a:extLst>
              </a:tr>
              <a:tr h="33517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ДАТА СТАРТА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1920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2004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1980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2014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6442514"/>
                  </a:ext>
                </a:extLst>
              </a:tr>
              <a:tr h="33517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ЗАГЛАВИЙ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80K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32K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5158309"/>
                  </a:ext>
                </a:extLst>
              </a:tr>
              <a:tr h="335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GOOGLE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548K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222K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65K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45K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5049718"/>
                  </a:ext>
                </a:extLst>
              </a:tr>
              <a:tr h="3519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GOOGLE SCHOLAR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63K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7K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6K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149686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D8F508C-7591-476D-95F6-D1DEBA116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08707"/>
              </p:ext>
            </p:extLst>
          </p:nvPr>
        </p:nvGraphicFramePr>
        <p:xfrm>
          <a:off x="3315437" y="3359097"/>
          <a:ext cx="8312191" cy="32560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27106">
                  <a:extLst>
                    <a:ext uri="{9D8B030D-6E8A-4147-A177-3AD203B41FA5}">
                      <a16:colId xmlns:a16="http://schemas.microsoft.com/office/drawing/2014/main" val="1600400274"/>
                    </a:ext>
                  </a:extLst>
                </a:gridCol>
                <a:gridCol w="4285085">
                  <a:extLst>
                    <a:ext uri="{9D8B030D-6E8A-4147-A177-3AD203B41FA5}">
                      <a16:colId xmlns:a16="http://schemas.microsoft.com/office/drawing/2014/main" val="2258289392"/>
                    </a:ext>
                  </a:extLst>
                </a:gridCol>
              </a:tblGrid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УРФУ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РГППУ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6787601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2004 г. – регистрация в ROAR (id 423)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2014 г. – регистрация в ROAR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3649418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2006 г. – регистрация в OpenDOAR (id 917)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2014 г. – регистрация в OpenDOAR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1530183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2009 г. – регистрация в OCLC WORLDCAT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2014 г. – регистрация в OCLC WORLDCAT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7555449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2012 г. – регистрация в BASE SEARCH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2014 г. – регистрация в BASE SEARCH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5598116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2013 г. – присвоен </a:t>
                      </a:r>
                      <a:r>
                        <a:rPr lang="en-US" sz="1100" u="none" strike="noStrike">
                          <a:effectLst/>
                        </a:rPr>
                        <a:t>ISSN 2310-757X (ROAD)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2014 г. – присвоен </a:t>
                      </a:r>
                      <a:r>
                        <a:rPr lang="en-US" sz="1100" u="none" strike="noStrike">
                          <a:effectLst/>
                        </a:rPr>
                        <a:t>ISSN 2310-757X (ROAD)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5972961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2016 г. – регистрация в CORE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2016 г. – регистрация в CORE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3610104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2019 г. – регистрация в RAMP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2019 г. – регистрация в RAMP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2095043"/>
                  </a:ext>
                </a:extLst>
              </a:tr>
              <a:tr h="323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169497"/>
                  </a:ext>
                </a:extLst>
              </a:tr>
              <a:tr h="34018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Google Search, Google Scholar, </a:t>
                      </a:r>
                      <a:r>
                        <a:rPr lang="en-US" sz="1100" u="none" strike="noStrike" dirty="0" err="1">
                          <a:effectLst/>
                        </a:rPr>
                        <a:t>OpenAIRE</a:t>
                      </a:r>
                      <a:r>
                        <a:rPr lang="en-US" sz="1100" u="none" strike="noStrike" dirty="0">
                          <a:effectLst/>
                        </a:rPr>
                        <a:t> (Driver), </a:t>
                      </a:r>
                      <a:r>
                        <a:rPr lang="en-US" sz="1100" u="none" strike="noStrike" dirty="0" err="1">
                          <a:effectLst/>
                        </a:rPr>
                        <a:t>OpenArchives</a:t>
                      </a:r>
                      <a:r>
                        <a:rPr lang="en-US" sz="1100" u="none" strike="noStrike" dirty="0">
                          <a:effectLst/>
                        </a:rPr>
                        <a:t> и </a:t>
                      </a:r>
                      <a:r>
                        <a:rPr lang="en-US" sz="1100" u="none" strike="noStrike" dirty="0" err="1">
                          <a:effectLst/>
                        </a:rPr>
                        <a:t>пр</a:t>
                      </a:r>
                      <a:r>
                        <a:rPr lang="en-US" sz="1100" u="none" strike="noStrike" dirty="0">
                          <a:effectLst/>
                        </a:rPr>
                        <a:t>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119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565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8" y="0"/>
            <a:ext cx="12200338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8854" y="2763756"/>
            <a:ext cx="9916816" cy="2331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</a:rPr>
              <a:t>Благодарю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087" y="4703819"/>
            <a:ext cx="65832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Ефимов Александр Александрович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начальника отдела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Информационно-аналитического сопровождения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alexander.efimov@urfu.ru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ideafix@ideafix.name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" t="27061" r="2948" b="33918"/>
          <a:stretch/>
        </p:blipFill>
        <p:spPr>
          <a:xfrm>
            <a:off x="1037230" y="467643"/>
            <a:ext cx="3567631" cy="102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3200" b="1" u="sng" dirty="0"/>
              <a:t>BONUS</a:t>
            </a:r>
            <a:br>
              <a:rPr lang="ru-RU" sz="3200" b="1" u="sng" dirty="0"/>
            </a:br>
            <a:br>
              <a:rPr lang="en-US" sz="3200" b="1" u="sng" dirty="0"/>
            </a:br>
            <a:r>
              <a:rPr lang="ru-RU" sz="3200" dirty="0"/>
              <a:t>В процессе подготовки к выступлению, по формальным критериям был проведен аудит репозиториев Казахстанских организаций, представленных в перечне </a:t>
            </a:r>
            <a:r>
              <a:rPr lang="en-US" sz="3200" dirty="0" err="1"/>
              <a:t>OpenDOAR</a:t>
            </a:r>
            <a:r>
              <a:rPr lang="ru-RU" sz="3200" dirty="0"/>
              <a:t>. Предлагаю представителям организаций связаться со мной для получения* рекомендаций по устранению некоторых мелких (и не очень) проблем, которые мешают </a:t>
            </a:r>
            <a:r>
              <a:rPr lang="ru-RU" sz="3200" dirty="0" err="1"/>
              <a:t>репозитриям</a:t>
            </a:r>
            <a:r>
              <a:rPr lang="ru-RU" sz="3200" dirty="0"/>
              <a:t> достойно отражаться в сети Интернет</a:t>
            </a: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69F8D-EC65-42E0-9FB5-67B6B44EA984}"/>
              </a:ext>
            </a:extLst>
          </p:cNvPr>
          <p:cNvSpPr txBox="1"/>
          <p:nvPr/>
        </p:nvSpPr>
        <p:spPr>
          <a:xfrm>
            <a:off x="8160618" y="6176963"/>
            <a:ext cx="3193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*- безвозмездно, анонимно </a:t>
            </a:r>
            <a:r>
              <a:rPr lang="ru-RU" dirty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631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u="sng" dirty="0"/>
              <a:t>BONUS 2</a:t>
            </a:r>
            <a:br>
              <a:rPr lang="ru-RU" sz="3200" b="1" u="sng" dirty="0"/>
            </a:br>
            <a:br>
              <a:rPr lang="en-US" sz="3200" b="1" u="sng" dirty="0"/>
            </a:br>
            <a:r>
              <a:rPr lang="en-US" sz="3200" dirty="0">
                <a:hlinkClick r:id="rId2"/>
              </a:rPr>
              <a:t>https://library.bntu.by/20MUL</a:t>
            </a:r>
            <a:endParaRPr lang="en-US" sz="3200" dirty="0"/>
          </a:p>
          <a:p>
            <a:pPr marL="0" indent="0" algn="ctr">
              <a:buNone/>
            </a:pPr>
            <a:r>
              <a:rPr lang="ru-RU" sz="3200" dirty="0"/>
              <a:t>Беларусь, Минск, 10* декабря 2020 с 14:00 до 16:00 (</a:t>
            </a:r>
            <a:r>
              <a:rPr lang="en-US" b="1" dirty="0"/>
              <a:t>UTC+3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b="1" dirty="0"/>
              <a:t>Специальное мероприятие для IT-служб поддержки институциональных репозиториев</a:t>
            </a:r>
            <a:endParaRPr lang="ru-RU" dirty="0"/>
          </a:p>
          <a:p>
            <a:pPr marL="0" indent="0" algn="ctr">
              <a:buNone/>
            </a:pPr>
            <a:br>
              <a:rPr lang="ru-RU" sz="3200" dirty="0"/>
            </a:br>
            <a:r>
              <a:rPr lang="ru-RU" sz="3200" b="1" dirty="0"/>
              <a:t>«</a:t>
            </a:r>
            <a:r>
              <a:rPr lang="ru-RU" sz="3200" b="1" dirty="0" err="1"/>
              <a:t>Dspace</a:t>
            </a:r>
            <a:r>
              <a:rPr lang="ru-RU" sz="3200" b="1" dirty="0"/>
              <a:t> – опыт самостоятельного аудита и обновления сервиса с небольшой внешней поддержкой»</a:t>
            </a:r>
            <a:endParaRPr lang="ru-RU" sz="3200" dirty="0"/>
          </a:p>
          <a:p>
            <a:pPr marL="0" indent="0" algn="ctr">
              <a:buNone/>
            </a:pPr>
            <a:endParaRPr lang="ru-RU" sz="3200" dirty="0"/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69F8D-EC65-42E0-9FB5-67B6B44EA984}"/>
              </a:ext>
            </a:extLst>
          </p:cNvPr>
          <p:cNvSpPr txBox="1"/>
          <p:nvPr/>
        </p:nvSpPr>
        <p:spPr>
          <a:xfrm>
            <a:off x="10113305" y="6235956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*- завтра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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98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SEO –Search Engine </a:t>
            </a:r>
            <a:r>
              <a:rPr lang="en-US" sz="3200" b="1" dirty="0" err="1"/>
              <a:t>Optimisation</a:t>
            </a:r>
            <a:endParaRPr lang="en-US" sz="3200" b="1" dirty="0"/>
          </a:p>
          <a:p>
            <a:pPr marL="0" indent="0" algn="just">
              <a:buNone/>
            </a:pPr>
            <a:r>
              <a:rPr lang="ru-RU" b="1" dirty="0"/>
              <a:t>Поисковая оптимизация </a:t>
            </a:r>
            <a:r>
              <a:rPr lang="ru-RU" dirty="0"/>
              <a:t>(англ. </a:t>
            </a:r>
            <a:r>
              <a:rPr lang="ru-RU" dirty="0" err="1"/>
              <a:t>search</a:t>
            </a:r>
            <a:r>
              <a:rPr lang="ru-RU" dirty="0"/>
              <a:t> </a:t>
            </a:r>
            <a:r>
              <a:rPr lang="ru-RU" dirty="0" err="1"/>
              <a:t>engine</a:t>
            </a:r>
            <a:r>
              <a:rPr lang="ru-RU" dirty="0"/>
              <a:t> </a:t>
            </a:r>
            <a:r>
              <a:rPr lang="ru-RU" dirty="0" err="1"/>
              <a:t>optimization</a:t>
            </a:r>
            <a:r>
              <a:rPr lang="ru-RU" dirty="0"/>
              <a:t>, SEO) — комплекс мер по внутренней и внешней оптимизации для поднятия позиций сайта в результатах выдачи поисковых систем по определённым запросам пользователей, с целью увеличения сетевого трафика</a:t>
            </a:r>
            <a:r>
              <a:rPr lang="en-US" dirty="0"/>
              <a:t> </a:t>
            </a:r>
            <a:r>
              <a:rPr lang="ru-RU" dirty="0"/>
              <a:t>и потенциальных клиентов и последующей монетизации этого трафика. SEO может быть ориентировано на различные виды поиска, включая поиск информации, товаров, услуг, изображений, видеороликов, новостей и специфические отраслевые поисковые системы. </a:t>
            </a:r>
            <a:endParaRPr lang="en-US" dirty="0"/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3B31D8-C5CA-4A06-B872-ED9FC1077F7B}"/>
              </a:ext>
            </a:extLst>
          </p:cNvPr>
          <p:cNvSpPr txBox="1"/>
          <p:nvPr/>
        </p:nvSpPr>
        <p:spPr>
          <a:xfrm>
            <a:off x="6495189" y="6312309"/>
            <a:ext cx="545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https://ru.wikipedia.org/wiki/</a:t>
            </a:r>
            <a:r>
              <a:rPr lang="ru-RU" dirty="0" err="1"/>
              <a:t>Поисковая_оптимизация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78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ВИДИМОСТЬ КОНТЕНТА РЕПОЗИТОРИЯ</a:t>
            </a:r>
          </a:p>
          <a:p>
            <a:r>
              <a:rPr lang="ru-RU" b="1" u="sng" dirty="0"/>
              <a:t>Общие инструменты </a:t>
            </a:r>
            <a:r>
              <a:rPr lang="en-US" b="1" u="sng" dirty="0"/>
              <a:t>SEO</a:t>
            </a:r>
            <a:br>
              <a:rPr lang="ru-RU" b="1" dirty="0"/>
            </a:br>
            <a:r>
              <a:rPr lang="ru-RU" b="1" dirty="0"/>
              <a:t>- оптимальные настройки сервиса</a:t>
            </a:r>
            <a:br>
              <a:rPr lang="ru-RU" b="1" dirty="0"/>
            </a:br>
            <a:r>
              <a:rPr lang="ru-RU" b="1" dirty="0"/>
              <a:t>- интеграция с поисковыми системами</a:t>
            </a:r>
            <a:br>
              <a:rPr lang="ru-RU" b="1" dirty="0"/>
            </a:br>
            <a:r>
              <a:rPr lang="ru-RU" b="1" dirty="0"/>
              <a:t>- регулярные операции, аудит</a:t>
            </a:r>
            <a:br>
              <a:rPr lang="ru-RU" b="1" dirty="0"/>
            </a:br>
            <a:endParaRPr lang="ru-RU" b="1" dirty="0"/>
          </a:p>
          <a:p>
            <a:r>
              <a:rPr lang="ru-RU" b="1" u="sng" dirty="0"/>
              <a:t>Специальные инструменты </a:t>
            </a:r>
            <a:r>
              <a:rPr lang="en-US" b="1" u="sng" dirty="0"/>
              <a:t>SEO</a:t>
            </a:r>
            <a:br>
              <a:rPr lang="ru-RU" b="1" dirty="0"/>
            </a:br>
            <a:r>
              <a:rPr lang="ru-RU" b="1" dirty="0"/>
              <a:t>- оптимальные настройки сервиса</a:t>
            </a:r>
            <a:br>
              <a:rPr lang="ru-RU" b="1" dirty="0"/>
            </a:br>
            <a:r>
              <a:rPr lang="ru-RU" b="1" dirty="0"/>
              <a:t>- анализ отраслевых агрегаторов и интеграция</a:t>
            </a:r>
            <a:br>
              <a:rPr lang="ru-RU" b="1" dirty="0"/>
            </a:br>
            <a:r>
              <a:rPr lang="ru-RU" b="1" dirty="0"/>
              <a:t>- регулярные операции, аудит</a:t>
            </a: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48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u="sng" dirty="0"/>
              <a:t>ОБЩИЕ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b="1" dirty="0"/>
              <a:t>ОПТИМАЛЬНЫЕ НАСТРОЙКИ СЕРВИСА</a:t>
            </a:r>
            <a:br>
              <a:rPr lang="ru-RU" b="1" dirty="0"/>
            </a:br>
            <a:r>
              <a:rPr lang="en-US" b="1" dirty="0"/>
              <a:t>-</a:t>
            </a:r>
            <a:r>
              <a:rPr lang="ru-RU" b="1" dirty="0"/>
              <a:t> </a:t>
            </a:r>
            <a:r>
              <a:rPr lang="en-US" b="1" dirty="0"/>
              <a:t>robots.txt</a:t>
            </a:r>
            <a:br>
              <a:rPr lang="en-US" b="1" dirty="0"/>
            </a:br>
            <a:r>
              <a:rPr lang="en-US" b="1" dirty="0"/>
              <a:t>- sitemap/</a:t>
            </a:r>
            <a:r>
              <a:rPr lang="en-US" b="1" dirty="0" err="1"/>
              <a:t>htmlmap</a:t>
            </a:r>
            <a:br>
              <a:rPr lang="en-US" b="1" dirty="0"/>
            </a:br>
            <a:r>
              <a:rPr lang="en-US" b="1" dirty="0"/>
              <a:t>- https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- </a:t>
            </a:r>
            <a:r>
              <a:rPr lang="ru-RU" b="1" dirty="0"/>
              <a:t>Достоверные </a:t>
            </a:r>
            <a:r>
              <a:rPr lang="ru-RU" b="1" dirty="0" err="1"/>
              <a:t>редиректы</a:t>
            </a:r>
            <a:br>
              <a:rPr lang="ru-RU" b="1" dirty="0"/>
            </a:br>
            <a:r>
              <a:rPr lang="ru-RU" b="1" dirty="0"/>
              <a:t>- Достоверные ответы сервера (</a:t>
            </a:r>
            <a:r>
              <a:rPr lang="en-US" b="1" dirty="0"/>
              <a:t>2xx/3xx/4xx/5xx</a:t>
            </a:r>
            <a:r>
              <a:rPr lang="ru-RU" b="1" dirty="0"/>
              <a:t>)</a:t>
            </a:r>
            <a:br>
              <a:rPr lang="ru-RU" b="1" dirty="0"/>
            </a:br>
            <a:r>
              <a:rPr lang="ru-RU" b="1" dirty="0"/>
              <a:t>- Достаточная доступность (</a:t>
            </a:r>
            <a:r>
              <a:rPr lang="en-US" b="1" dirty="0"/>
              <a:t>UPTIME </a:t>
            </a:r>
            <a:r>
              <a:rPr lang="ru-RU" b="1" dirty="0"/>
              <a:t>99.9%)</a:t>
            </a:r>
            <a:br>
              <a:rPr lang="en-US" b="1" dirty="0"/>
            </a:br>
            <a:br>
              <a:rPr lang="en-US" b="1" dirty="0"/>
            </a:br>
            <a:r>
              <a:rPr lang="en-US" b="1" dirty="0"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C00000"/>
                </a:solidFill>
              </a:rPr>
              <a:t>Актуальные версии системного и прикладного ПО!!!</a:t>
            </a: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8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b="1" u="sng" dirty="0"/>
              <a:t>ОБЩИЕ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b="1" dirty="0"/>
              <a:t>Интеграция с поисковыми системами</a:t>
            </a:r>
            <a:br>
              <a:rPr lang="ru-RU" b="1" dirty="0"/>
            </a:br>
            <a:r>
              <a:rPr lang="en-US" b="1" dirty="0"/>
              <a:t>- Google Search</a:t>
            </a:r>
            <a:br>
              <a:rPr lang="en-US" b="1" dirty="0"/>
            </a:br>
            <a:r>
              <a:rPr lang="en-US" b="1" dirty="0"/>
              <a:t>- Microsoft Bing Search</a:t>
            </a:r>
            <a:br>
              <a:rPr lang="en-US" b="1" dirty="0"/>
            </a:br>
            <a:r>
              <a:rPr lang="en-US" b="1" dirty="0"/>
              <a:t>- Yandex Search</a:t>
            </a:r>
            <a:br>
              <a:rPr lang="en-US" b="1" dirty="0"/>
            </a:br>
            <a:br>
              <a:rPr lang="en-US" sz="1000" b="1" dirty="0"/>
            </a:br>
            <a:r>
              <a:rPr lang="en-US" b="1" dirty="0"/>
              <a:t>- Baidu?</a:t>
            </a:r>
            <a:br>
              <a:rPr lang="en-US" b="1" dirty="0"/>
            </a:br>
            <a:r>
              <a:rPr lang="en-US" b="1" dirty="0"/>
              <a:t>- National search engine?</a:t>
            </a:r>
            <a:br>
              <a:rPr lang="en-US" b="1" dirty="0"/>
            </a:br>
            <a:r>
              <a:rPr lang="en-US" b="1" dirty="0"/>
              <a:t>- Other?</a:t>
            </a:r>
            <a:br>
              <a:rPr lang="ru-RU" b="1" dirty="0"/>
            </a:br>
            <a:br>
              <a:rPr lang="en-US" sz="1000" b="1" dirty="0"/>
            </a:br>
            <a:r>
              <a:rPr lang="ru-RU" b="1" dirty="0">
                <a:solidFill>
                  <a:srgbClr val="C00000"/>
                </a:solidFill>
              </a:rPr>
              <a:t>!!! ИНСТРУМЕНТЫ ВЕБМАСТЕРА</a:t>
            </a: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1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u="sng" dirty="0"/>
              <a:t>ОБЩИЕ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sz="3000" b="1" dirty="0"/>
              <a:t>РЕГУЛЯРНЫЕ ОПЕРАЦИИ И АУДИТ</a:t>
            </a:r>
            <a:br>
              <a:rPr lang="ru-RU" b="1" dirty="0"/>
            </a:br>
            <a:r>
              <a:rPr lang="en-US" b="1" dirty="0"/>
              <a:t>-</a:t>
            </a:r>
            <a:r>
              <a:rPr lang="ru-RU" b="1" dirty="0"/>
              <a:t> Читать </a:t>
            </a:r>
            <a:r>
              <a:rPr lang="ru-RU" b="1" dirty="0" err="1"/>
              <a:t>логи</a:t>
            </a:r>
            <a:r>
              <a:rPr lang="ru-RU" b="1" dirty="0"/>
              <a:t> полезно</a:t>
            </a:r>
            <a:br>
              <a:rPr lang="en-US" b="1" dirty="0"/>
            </a:br>
            <a:r>
              <a:rPr lang="en-US" b="1" dirty="0"/>
              <a:t>- </a:t>
            </a:r>
            <a:r>
              <a:rPr lang="ru-RU" b="1" dirty="0"/>
              <a:t>Читать документацию полезно</a:t>
            </a:r>
            <a:br>
              <a:rPr lang="en-US" b="1" dirty="0"/>
            </a:br>
            <a:r>
              <a:rPr lang="en-US" b="1" dirty="0"/>
              <a:t>- </a:t>
            </a:r>
            <a:r>
              <a:rPr lang="ru-RU" b="1" dirty="0"/>
              <a:t>Многие операции во многих специализированных </a:t>
            </a:r>
            <a:r>
              <a:rPr lang="en-US" b="1" dirty="0"/>
              <a:t>CMS</a:t>
            </a:r>
            <a:br>
              <a:rPr lang="ru-RU" b="1" dirty="0"/>
            </a:br>
            <a:r>
              <a:rPr lang="ru-RU" b="1" dirty="0"/>
              <a:t>	- выполняются не автоматически</a:t>
            </a:r>
            <a:br>
              <a:rPr lang="ru-RU" b="1" dirty="0"/>
            </a:br>
            <a:r>
              <a:rPr lang="ru-RU" b="1" dirty="0"/>
              <a:t>	- порой, требуют анализа вывода результата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- Читать сводки и отчеты инструментов вебмастера полезно</a:t>
            </a:r>
            <a:br>
              <a:rPr lang="ru-RU" dirty="0"/>
            </a:br>
            <a:br>
              <a:rPr lang="ru-RU" b="1" dirty="0"/>
            </a:br>
            <a:r>
              <a:rPr lang="ru-RU" b="1" dirty="0">
                <a:solidFill>
                  <a:srgbClr val="C00000"/>
                </a:solidFill>
              </a:rPr>
              <a:t>- Следить за бюллетенями безопасности системного и прикладного ПО необходимо!</a:t>
            </a: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3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СПЕЦИАЛЬНЫЕ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b="1" dirty="0"/>
              <a:t>ОПТИМАЛЬНЫЕ НАСТРОЙКИ СЕРВИСА</a:t>
            </a:r>
            <a:br>
              <a:rPr lang="ru-RU" b="1" dirty="0"/>
            </a:br>
            <a:r>
              <a:rPr lang="en-US" b="1" dirty="0"/>
              <a:t>-</a:t>
            </a:r>
            <a:r>
              <a:rPr lang="ru-RU" b="1" dirty="0"/>
              <a:t> </a:t>
            </a:r>
            <a:r>
              <a:rPr lang="en-US" b="1" dirty="0"/>
              <a:t>robots.txt</a:t>
            </a:r>
            <a:br>
              <a:rPr lang="en-US" b="1" dirty="0"/>
            </a:br>
            <a:r>
              <a:rPr lang="en-US" b="1" dirty="0"/>
              <a:t>- sitemap/</a:t>
            </a:r>
            <a:r>
              <a:rPr lang="en-US" b="1" dirty="0" err="1"/>
              <a:t>htmlmap</a:t>
            </a:r>
            <a:br>
              <a:rPr lang="en-US" b="1" dirty="0"/>
            </a:br>
            <a:r>
              <a:rPr lang="en-US" b="1" dirty="0"/>
              <a:t>- https</a:t>
            </a:r>
            <a:br>
              <a:rPr lang="ru-RU" b="1" dirty="0"/>
            </a:br>
            <a:r>
              <a:rPr lang="ru-RU" b="1" dirty="0"/>
              <a:t>- </a:t>
            </a:r>
            <a:r>
              <a:rPr lang="en-US" b="1" u="sng" dirty="0"/>
              <a:t>OAI</a:t>
            </a:r>
            <a:r>
              <a:rPr lang="en-US" dirty="0"/>
              <a:t>/REST/SWORD</a:t>
            </a:r>
            <a:br>
              <a:rPr lang="en-US" dirty="0"/>
            </a:br>
            <a:r>
              <a:rPr lang="en-US" b="1" dirty="0"/>
              <a:t>- </a:t>
            </a:r>
            <a:r>
              <a:rPr lang="ru-RU" b="1" dirty="0"/>
              <a:t>Валидация метаданных </a:t>
            </a:r>
            <a:r>
              <a:rPr lang="ru-RU" dirty="0"/>
              <a:t>(например </a:t>
            </a:r>
            <a:r>
              <a:rPr lang="en-US" dirty="0" err="1"/>
              <a:t>OpenAIRE</a:t>
            </a:r>
            <a:r>
              <a:rPr lang="en-US" dirty="0"/>
              <a:t> validator</a:t>
            </a:r>
            <a:r>
              <a:rPr lang="ru-RU" dirty="0"/>
              <a:t>)</a:t>
            </a:r>
            <a:br>
              <a:rPr lang="ru-RU" b="1" dirty="0"/>
            </a:br>
            <a:r>
              <a:rPr lang="ru-RU" b="1" dirty="0"/>
              <a:t>- Валидация данных</a:t>
            </a:r>
            <a:r>
              <a:rPr lang="ru-RU" dirty="0"/>
              <a:t> (</a:t>
            </a:r>
            <a:r>
              <a:rPr lang="en-US" dirty="0" err="1"/>
              <a:t>dspace</a:t>
            </a:r>
            <a:r>
              <a:rPr lang="en-US" dirty="0"/>
              <a:t> cleanup –v, </a:t>
            </a:r>
            <a:r>
              <a:rPr lang="en-US" dirty="0" err="1"/>
              <a:t>exiftool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ru-RU" dirty="0"/>
              <a:t>.)</a:t>
            </a:r>
            <a:br>
              <a:rPr lang="en-US" b="1" dirty="0"/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3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СПЕЦИАЛЬНЫЕ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b="1" dirty="0"/>
              <a:t>АНАЛИЗ ОТРАСЛЕВЫХ АГРЕГАТОРОВ И ИНТЕГРАЦИЯ</a:t>
            </a:r>
            <a:br>
              <a:rPr lang="ru-RU" b="1" dirty="0"/>
            </a:br>
            <a:r>
              <a:rPr lang="en-US" b="1" dirty="0"/>
              <a:t>-</a:t>
            </a:r>
            <a:r>
              <a:rPr lang="ru-RU" b="1" dirty="0"/>
              <a:t> </a:t>
            </a:r>
            <a:r>
              <a:rPr lang="en-US" sz="2600" b="1" dirty="0"/>
              <a:t>CORE, </a:t>
            </a:r>
            <a:r>
              <a:rPr lang="en-US" sz="2600" b="1" dirty="0" err="1"/>
              <a:t>OpenDOAR</a:t>
            </a:r>
            <a:r>
              <a:rPr lang="en-US" sz="2600" b="1" dirty="0"/>
              <a:t>, </a:t>
            </a:r>
            <a:r>
              <a:rPr lang="en-US" sz="2600" b="1" dirty="0" err="1"/>
              <a:t>RoAR</a:t>
            </a:r>
            <a:r>
              <a:rPr lang="en-US" sz="2600" b="1" dirty="0"/>
              <a:t>, </a:t>
            </a:r>
            <a:r>
              <a:rPr lang="en-US" sz="2600" b="1" dirty="0" err="1"/>
              <a:t>OpenAIRE</a:t>
            </a:r>
            <a:r>
              <a:rPr lang="en-US" sz="2600" b="1" dirty="0"/>
              <a:t>, BASE-Search, </a:t>
            </a:r>
            <a:r>
              <a:rPr lang="en-US" sz="2600" b="1" dirty="0" err="1"/>
              <a:t>RePEC</a:t>
            </a:r>
            <a:r>
              <a:rPr lang="en-US" sz="2600" b="1" dirty="0"/>
              <a:t>, </a:t>
            </a:r>
            <a:r>
              <a:rPr lang="en-US" sz="2600" b="1" dirty="0" err="1"/>
              <a:t>WorldCAT</a:t>
            </a:r>
            <a:r>
              <a:rPr lang="en-US" sz="2600" b="1" dirty="0"/>
              <a:t>…</a:t>
            </a:r>
            <a:br>
              <a:rPr lang="en-US" b="1" dirty="0"/>
            </a:br>
            <a:r>
              <a:rPr lang="en-US" sz="1400" b="1" dirty="0"/>
              <a:t>							 </a:t>
            </a:r>
            <a:r>
              <a:rPr lang="en-US" sz="1400" b="1" dirty="0">
                <a:hlinkClick r:id="rId2"/>
              </a:rPr>
              <a:t>https://jah.su/index.php/browse/archiveInfo/1</a:t>
            </a:r>
            <a:br>
              <a:rPr lang="ru-RU" sz="1400" b="1" dirty="0"/>
            </a:br>
            <a:br>
              <a:rPr lang="en-US" b="1" dirty="0"/>
            </a:br>
            <a:r>
              <a:rPr lang="en-US" b="1" dirty="0"/>
              <a:t>- </a:t>
            </a:r>
            <a:r>
              <a:rPr lang="ru-RU" b="1" dirty="0"/>
              <a:t>Анализ методов агрегирования контента</a:t>
            </a:r>
            <a:br>
              <a:rPr lang="ru-RU" b="1" dirty="0"/>
            </a:br>
            <a:r>
              <a:rPr lang="ru-RU" b="1" dirty="0"/>
              <a:t>- Анализ типа агрегируемого контента (данные/метаданные)</a:t>
            </a:r>
            <a:br>
              <a:rPr lang="en-US" dirty="0"/>
            </a:br>
            <a:r>
              <a:rPr lang="en-US" b="1" dirty="0"/>
              <a:t>- </a:t>
            </a:r>
            <a:r>
              <a:rPr lang="ru-RU" b="1" dirty="0"/>
              <a:t>Анализ использования агрегированного контента</a:t>
            </a:r>
            <a:br>
              <a:rPr lang="ru-RU" b="1" dirty="0"/>
            </a:br>
            <a:r>
              <a:rPr lang="ru-RU" b="1" dirty="0"/>
              <a:t>- Анализ рисков</a:t>
            </a:r>
            <a:br>
              <a:rPr lang="ru-RU" b="1" dirty="0"/>
            </a:br>
            <a:r>
              <a:rPr lang="ru-RU" b="1" dirty="0"/>
              <a:t>- Какие-то не очевидные </a:t>
            </a:r>
            <a:r>
              <a:rPr lang="en-US" b="1" dirty="0"/>
              <a:t>features and benefits</a:t>
            </a:r>
            <a:br>
              <a:rPr lang="en-US" b="1" dirty="0"/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12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СПЕЦИАЛЬНЫЕ ИНСТРУМЕТЫ </a:t>
            </a:r>
            <a:r>
              <a:rPr lang="en-US" sz="3200" b="1" u="sng" dirty="0"/>
              <a:t>SEO</a:t>
            </a:r>
            <a:endParaRPr lang="ru-RU" sz="3200" b="1" u="sng" dirty="0"/>
          </a:p>
          <a:p>
            <a:r>
              <a:rPr lang="ru-RU" sz="3000" b="1"/>
              <a:t>РЕГУЛЯРНЫЕ </a:t>
            </a:r>
            <a:r>
              <a:rPr lang="ru-RU" sz="3000" b="1" dirty="0"/>
              <a:t>ОПЕРАЦИИ И АУДИТ</a:t>
            </a:r>
            <a:br>
              <a:rPr lang="ru-RU" b="1" dirty="0"/>
            </a:br>
            <a:r>
              <a:rPr lang="en-US" b="1" dirty="0">
                <a:solidFill>
                  <a:srgbClr val="C00000"/>
                </a:solidFill>
              </a:rPr>
              <a:t>-</a:t>
            </a:r>
            <a:r>
              <a:rPr lang="ru-RU" b="1" dirty="0">
                <a:solidFill>
                  <a:srgbClr val="C00000"/>
                </a:solidFill>
              </a:rPr>
              <a:t> Читать </a:t>
            </a:r>
            <a:r>
              <a:rPr lang="ru-RU" b="1" dirty="0" err="1">
                <a:solidFill>
                  <a:srgbClr val="C00000"/>
                </a:solidFill>
              </a:rPr>
              <a:t>логи</a:t>
            </a:r>
            <a:r>
              <a:rPr lang="ru-RU" b="1" dirty="0">
                <a:solidFill>
                  <a:srgbClr val="C00000"/>
                </a:solidFill>
              </a:rPr>
              <a:t> полезно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C00000"/>
                </a:solidFill>
              </a:rPr>
              <a:t>Читать документацию полезно</a:t>
            </a:r>
            <a:br>
              <a:rPr lang="en-US" b="1" dirty="0"/>
            </a:br>
            <a:r>
              <a:rPr lang="en-US" b="1" dirty="0"/>
              <a:t>- </a:t>
            </a:r>
            <a:r>
              <a:rPr lang="ru-RU" b="1" dirty="0"/>
              <a:t>Многие операции во многих специализированных </a:t>
            </a:r>
            <a:r>
              <a:rPr lang="en-US" b="1" dirty="0"/>
              <a:t>CMS</a:t>
            </a:r>
            <a:br>
              <a:rPr lang="ru-RU" b="1" dirty="0"/>
            </a:br>
            <a:r>
              <a:rPr lang="ru-RU" b="1" dirty="0"/>
              <a:t>	- выполняются не автоматически</a:t>
            </a:r>
            <a:br>
              <a:rPr lang="ru-RU" b="1" dirty="0"/>
            </a:br>
            <a:r>
              <a:rPr lang="ru-RU" b="1" dirty="0"/>
              <a:t>	- порой, требуют анализа вывода результата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- Читать сводки и отчеты инструментов администратора полезно</a:t>
            </a:r>
            <a:br>
              <a:rPr lang="ru-RU" dirty="0"/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14"/>
          <a:stretch/>
        </p:blipFill>
        <p:spPr>
          <a:xfrm>
            <a:off x="0" y="0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07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</TotalTime>
  <Words>830</Words>
  <Application>Microsoft Office PowerPoint</Application>
  <PresentationFormat>Широкоэкранный</PresentationFormat>
  <Paragraphs>79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Design</dc:creator>
  <cp:lastModifiedBy>Yefimov Alex</cp:lastModifiedBy>
  <cp:revision>53</cp:revision>
  <dcterms:created xsi:type="dcterms:W3CDTF">2019-05-31T06:38:44Z</dcterms:created>
  <dcterms:modified xsi:type="dcterms:W3CDTF">2020-12-14T08:40:52Z</dcterms:modified>
</cp:coreProperties>
</file>