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3"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149">
          <p15:clr>
            <a:srgbClr val="9AA0A6"/>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jvxLn/uKGx45IqRneXa5QPdHz7I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F9962E2-F7E7-4EBB-B5E6-8C1E2D67AACB}">
  <a:tblStyle styleId="{FF9962E2-F7E7-4EBB-B5E6-8C1E2D67AAC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747CF90-AB1E-4157-8533-CF77DDDB62AF}"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541" autoAdjust="0"/>
  </p:normalViewPr>
  <p:slideViewPr>
    <p:cSldViewPr snapToGrid="0">
      <p:cViewPr varScale="1">
        <p:scale>
          <a:sx n="205" d="100"/>
          <a:sy n="205" d="100"/>
        </p:scale>
        <p:origin x="534" y="168"/>
      </p:cViewPr>
      <p:guideLst>
        <p:guide orient="horz" pos="1620"/>
        <p:guide pos="2880"/>
        <p:guide pos="14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2540ddff51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g12540ddff51_0_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21fc0cbfa2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g121fc0cbfa2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sz="1150" dirty="0">
              <a:solidFill>
                <a:schemeClr val="dk1"/>
              </a:solidFill>
              <a:highlight>
                <a:srgbClr val="FFFFFF"/>
              </a:highligh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eccf292a7b_0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geccf292a7b_0_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25a347a484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125a347a484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121f7953230_0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g121f7953230_0_1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24b0c97f2d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g124b0c97f2d_0_1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colors - change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0440922458_1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g10440922458_1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chemeClr val="dk1"/>
              </a:buClr>
              <a:buSzPts val="1800"/>
              <a:buFont typeface="Arial"/>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f3e49987dc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f3e49987dc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sz="1000" dirty="0">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2526aab1ba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12526aab1ba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12526aab1ba_0_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12526aab1ba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24b0c97f2d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24b0c97f2d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1039c37be9a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g1039c37be9a_0_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0"/>
              </a:spcBef>
              <a:spcAft>
                <a:spcPts val="0"/>
              </a:spcAft>
              <a:buClr>
                <a:schemeClr val="dk1"/>
              </a:buClr>
              <a:buSzPts val="1800"/>
              <a:buFont typeface="Arial"/>
              <a:buNone/>
            </a:pPr>
            <a:endParaRPr sz="1200" dirty="0">
              <a:solidFill>
                <a:srgbClr val="202124"/>
              </a:solidFill>
              <a:highlight>
                <a:schemeClr val="lt1"/>
              </a:highligh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124c14bd1c9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124c14bd1c9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125a347a556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125a347a556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124b0c97f2d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5" name="Google Shape;295;g124b0c97f2d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f3e49987d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1" name="Google Shape;301;gf3e49987d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solidFill>
                <a:schemeClr val="dk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124b0c97f2d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g124b0c97f2d_0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04800" algn="l" rtl="0">
              <a:lnSpc>
                <a:spcPct val="150000"/>
              </a:lnSpc>
              <a:spcBef>
                <a:spcPts val="0"/>
              </a:spcBef>
              <a:spcAft>
                <a:spcPts val="0"/>
              </a:spcAft>
              <a:buClr>
                <a:srgbClr val="333333"/>
              </a:buClr>
              <a:buSzPts val="1200"/>
              <a:buChar char="●"/>
            </a:pPr>
            <a:endParaRPr sz="1200" dirty="0">
              <a:solidFill>
                <a:srgbClr val="333333"/>
              </a:solidFill>
              <a:highlight>
                <a:schemeClr val="lt1"/>
              </a:highlight>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f3e49987dc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3" name="Google Shape;313;gf3e49987dc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SzPts val="1100"/>
              <a:buNone/>
            </a:pPr>
            <a:endParaRPr sz="1200" dirty="0">
              <a:solidFill>
                <a:srgbClr val="333333"/>
              </a:solidFill>
              <a:highlight>
                <a:schemeClr val="lt1"/>
              </a:highlight>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12540ddff51_0_1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citations fix</a:t>
            </a:r>
            <a:endParaRPr/>
          </a:p>
        </p:txBody>
      </p:sp>
      <p:sp>
        <p:nvSpPr>
          <p:cNvPr id="319" name="Google Shape;319;g12540ddff51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125c23b288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325" name="Google Shape;325;g125c23b288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24b0c97f2d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g124b0c97f2d_0_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0" algn="l" rtl="0">
              <a:spcBef>
                <a:spcPts val="0"/>
              </a:spcBef>
              <a:spcAft>
                <a:spcPts val="0"/>
              </a:spcAft>
              <a:buClr>
                <a:schemeClr val="dk1"/>
              </a:buClr>
              <a:buSzPts val="900"/>
              <a:buNone/>
            </a:pPr>
            <a:endParaRPr sz="900" dirty="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21f7953230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21f7953230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21fc0cbfa2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Google Shape;107;g121fc0cbfa2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solidFill>
                  <a:schemeClr val="dk1"/>
                </a:solidFill>
              </a:rPr>
              <a:t>Add citations to table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21fc0cbfa2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g121fc0cbfa2_0_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eccf292a7b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geccf292a7b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21f7953230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21f7953230_0_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800"/>
              </a:spcBef>
              <a:spcAft>
                <a:spcPts val="0"/>
              </a:spcAft>
              <a:buClr>
                <a:schemeClr val="dk1"/>
              </a:buClr>
              <a:buSzPts val="1100"/>
              <a:buFont typeface="Arial"/>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124b0c97f2d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0" name="Google Shape;150;g124b0c97f2d_0_1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
        <p:cNvGrpSpPr/>
        <p:nvPr/>
      </p:nvGrpSpPr>
      <p:grpSpPr>
        <a:xfrm>
          <a:off x="0" y="0"/>
          <a:ext cx="0" cy="0"/>
          <a:chOff x="0" y="0"/>
          <a:chExt cx="0" cy="0"/>
        </a:xfrm>
      </p:grpSpPr>
      <p:sp>
        <p:nvSpPr>
          <p:cNvPr id="10" name="Google Shape;10;p6"/>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1" name="Google Shape;11;p6"/>
          <p:cNvPicPr preferRelativeResize="0"/>
          <p:nvPr/>
        </p:nvPicPr>
        <p:blipFill rotWithShape="1">
          <a:blip r:embed="rId2">
            <a:alphaModFix amt="30000"/>
          </a:blip>
          <a:srcRect/>
          <a:stretch/>
        </p:blipFill>
        <p:spPr>
          <a:xfrm>
            <a:off x="4134335" y="180873"/>
            <a:ext cx="875325" cy="617875"/>
          </a:xfrm>
          <a:prstGeom prst="rect">
            <a:avLst/>
          </a:prstGeom>
          <a:noFill/>
          <a:ln>
            <a:noFill/>
          </a:ln>
        </p:spPr>
      </p:pic>
      <p:sp>
        <p:nvSpPr>
          <p:cNvPr id="12" name="Google Shape;12;p6"/>
          <p:cNvSpPr txBox="1">
            <a:spLocks noGrp="1"/>
          </p:cNvSpPr>
          <p:nvPr>
            <p:ph type="title"/>
          </p:nvPr>
        </p:nvSpPr>
        <p:spPr>
          <a:xfrm>
            <a:off x="362319" y="120876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lt1"/>
              </a:buClr>
              <a:buSzPts val="3600"/>
              <a:buNone/>
              <a:defRPr sz="3200">
                <a:solidFill>
                  <a:schemeClr val="lt1"/>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3"/>
        <p:cNvGrpSpPr/>
        <p:nvPr/>
      </p:nvGrpSpPr>
      <p:grpSpPr>
        <a:xfrm>
          <a:off x="0" y="0"/>
          <a:ext cx="0" cy="0"/>
          <a:chOff x="0" y="0"/>
          <a:chExt cx="0" cy="0"/>
        </a:xfrm>
      </p:grpSpPr>
      <p:sp>
        <p:nvSpPr>
          <p:cNvPr id="14" name="Google Shape;14;p7"/>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 name="Google Shape;15;p7"/>
          <p:cNvSpPr txBox="1">
            <a:spLocks noGrp="1"/>
          </p:cNvSpPr>
          <p:nvPr>
            <p:ph type="title"/>
          </p:nvPr>
        </p:nvSpPr>
        <p:spPr>
          <a:xfrm>
            <a:off x="311700" y="626587"/>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7" name="Google Shape;17;p7"/>
          <p:cNvSpPr txBox="1">
            <a:spLocks noGrp="1"/>
          </p:cNvSpPr>
          <p:nvPr>
            <p:ph type="body" idx="1"/>
          </p:nvPr>
        </p:nvSpPr>
        <p:spPr>
          <a:xfrm>
            <a:off x="311700" y="1282125"/>
            <a:ext cx="3999900" cy="2765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8" name="Google Shape;18;p7"/>
          <p:cNvSpPr txBox="1">
            <a:spLocks noGrp="1"/>
          </p:cNvSpPr>
          <p:nvPr>
            <p:ph type="body" idx="2"/>
          </p:nvPr>
        </p:nvSpPr>
        <p:spPr>
          <a:xfrm>
            <a:off x="4832400" y="1295275"/>
            <a:ext cx="3999900" cy="2765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pic>
        <p:nvPicPr>
          <p:cNvPr id="19" name="Google Shape;19;p7"/>
          <p:cNvPicPr preferRelativeResize="0"/>
          <p:nvPr/>
        </p:nvPicPr>
        <p:blipFill rotWithShape="1">
          <a:blip r:embed="rId2">
            <a:alphaModFix amt="40000"/>
          </a:blip>
          <a:srcRect/>
          <a:stretch/>
        </p:blipFill>
        <p:spPr>
          <a:xfrm>
            <a:off x="98224" y="-76199"/>
            <a:ext cx="899276" cy="6348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p:cSld name="1_Title and two columns">
    <p:spTree>
      <p:nvGrpSpPr>
        <p:cNvPr id="1" name="Shape 20"/>
        <p:cNvGrpSpPr/>
        <p:nvPr/>
      </p:nvGrpSpPr>
      <p:grpSpPr>
        <a:xfrm>
          <a:off x="0" y="0"/>
          <a:ext cx="0" cy="0"/>
          <a:chOff x="0" y="0"/>
          <a:chExt cx="0" cy="0"/>
        </a:xfrm>
      </p:grpSpPr>
      <p:sp>
        <p:nvSpPr>
          <p:cNvPr id="21" name="Google Shape;21;p8"/>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2" name="Google Shape;22;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3" name="Google Shape;23;p8"/>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Clr>
                <a:schemeClr val="lt1"/>
              </a:buClr>
              <a:buSzPts val="1400"/>
              <a:buChar char="●"/>
              <a:defRPr sz="14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24" name="Google Shape;24;p8"/>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Clr>
                <a:schemeClr val="lt1"/>
              </a:buClr>
              <a:buSzPts val="1400"/>
              <a:buChar char="●"/>
              <a:defRPr sz="14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25" name="Google Shape;25;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6" name="Google Shape;26;p8"/>
          <p:cNvPicPr preferRelativeResize="0"/>
          <p:nvPr/>
        </p:nvPicPr>
        <p:blipFill rotWithShape="1">
          <a:blip r:embed="rId2">
            <a:alphaModFix/>
          </a:blip>
          <a:srcRect/>
          <a:stretch/>
        </p:blipFill>
        <p:spPr>
          <a:xfrm>
            <a:off x="7142679" y="2122885"/>
            <a:ext cx="2522119" cy="330792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p:cSld name="Final slide">
    <p:spTree>
      <p:nvGrpSpPr>
        <p:cNvPr id="1" name="Shape 27"/>
        <p:cNvGrpSpPr/>
        <p:nvPr/>
      </p:nvGrpSpPr>
      <p:grpSpPr>
        <a:xfrm>
          <a:off x="0" y="0"/>
          <a:ext cx="0" cy="0"/>
          <a:chOff x="0" y="0"/>
          <a:chExt cx="0" cy="0"/>
        </a:xfrm>
      </p:grpSpPr>
      <p:sp>
        <p:nvSpPr>
          <p:cNvPr id="28" name="Google Shape;28;p9"/>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29" name="Google Shape;29;p9"/>
          <p:cNvPicPr preferRelativeResize="0"/>
          <p:nvPr/>
        </p:nvPicPr>
        <p:blipFill rotWithShape="1">
          <a:blip r:embed="rId2">
            <a:alphaModFix amt="30000"/>
          </a:blip>
          <a:srcRect/>
          <a:stretch/>
        </p:blipFill>
        <p:spPr>
          <a:xfrm>
            <a:off x="3845645" y="268711"/>
            <a:ext cx="1452698" cy="1025434"/>
          </a:xfrm>
          <a:prstGeom prst="rect">
            <a:avLst/>
          </a:prstGeom>
          <a:noFill/>
          <a:ln>
            <a:noFill/>
          </a:ln>
        </p:spPr>
      </p:pic>
      <p:sp>
        <p:nvSpPr>
          <p:cNvPr id="30" name="Google Shape;30;p9"/>
          <p:cNvSpPr txBox="1">
            <a:spLocks noGrp="1"/>
          </p:cNvSpPr>
          <p:nvPr>
            <p:ph type="title"/>
          </p:nvPr>
        </p:nvSpPr>
        <p:spPr>
          <a:xfrm>
            <a:off x="311694" y="173686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2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5"/>
        <p:cNvGrpSpPr/>
        <p:nvPr/>
      </p:nvGrpSpPr>
      <p:grpSpPr>
        <a:xfrm>
          <a:off x="0" y="0"/>
          <a:ext cx="0" cy="0"/>
          <a:chOff x="0" y="0"/>
          <a:chExt cx="0" cy="0"/>
        </a:xfrm>
      </p:grpSpPr>
      <p:pic>
        <p:nvPicPr>
          <p:cNvPr id="36" name="Google Shape;36;g12540ddff51_0_161"/>
          <p:cNvPicPr preferRelativeResize="0"/>
          <p:nvPr/>
        </p:nvPicPr>
        <p:blipFill rotWithShape="1">
          <a:blip r:embed="rId2">
            <a:alphaModFix/>
          </a:blip>
          <a:srcRect l="5746" t="10160" r="7837" b="17006"/>
          <a:stretch/>
        </p:blipFill>
        <p:spPr>
          <a:xfrm>
            <a:off x="3" y="0"/>
            <a:ext cx="9144000" cy="5143495"/>
          </a:xfrm>
          <a:prstGeom prst="rect">
            <a:avLst/>
          </a:prstGeom>
          <a:noFill/>
          <a:ln>
            <a:noFill/>
          </a:ln>
        </p:spPr>
      </p:pic>
      <p:sp>
        <p:nvSpPr>
          <p:cNvPr id="37" name="Google Shape;37;g12540ddff51_0_161"/>
          <p:cNvSpPr/>
          <p:nvPr/>
        </p:nvSpPr>
        <p:spPr>
          <a:xfrm>
            <a:off x="3" y="0"/>
            <a:ext cx="9159300" cy="5143500"/>
          </a:xfrm>
          <a:prstGeom prst="rect">
            <a:avLst/>
          </a:prstGeom>
          <a:solidFill>
            <a:srgbClr val="651D32">
              <a:alpha val="93730"/>
            </a:srgbClr>
          </a:solidFill>
          <a:ln w="9525" cap="flat" cmpd="sng">
            <a:solidFill>
              <a:srgbClr val="651D3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g12540ddff51_0_161"/>
          <p:cNvSpPr txBox="1">
            <a:spLocks noGrp="1"/>
          </p:cNvSpPr>
          <p:nvPr>
            <p:ph type="title"/>
          </p:nvPr>
        </p:nvSpPr>
        <p:spPr>
          <a:xfrm>
            <a:off x="311698" y="3989079"/>
            <a:ext cx="8520600" cy="841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3600"/>
              <a:buNone/>
              <a:defRPr sz="32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endParaRPr/>
          </a:p>
        </p:txBody>
      </p:sp>
      <p:pic>
        <p:nvPicPr>
          <p:cNvPr id="39" name="Google Shape;39;g12540ddff51_0_161"/>
          <p:cNvPicPr preferRelativeResize="0"/>
          <p:nvPr/>
        </p:nvPicPr>
        <p:blipFill rotWithShape="1">
          <a:blip r:embed="rId3">
            <a:alphaModFix/>
          </a:blip>
          <a:srcRect l="-1110" t="300" r="1110" b="-300"/>
          <a:stretch/>
        </p:blipFill>
        <p:spPr>
          <a:xfrm>
            <a:off x="1945225" y="-602350"/>
            <a:ext cx="4864100" cy="48641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0"/>
        <p:cNvGrpSpPr/>
        <p:nvPr/>
      </p:nvGrpSpPr>
      <p:grpSpPr>
        <a:xfrm>
          <a:off x="0" y="0"/>
          <a:ext cx="0" cy="0"/>
          <a:chOff x="0" y="0"/>
          <a:chExt cx="0" cy="0"/>
        </a:xfrm>
      </p:grpSpPr>
      <p:sp>
        <p:nvSpPr>
          <p:cNvPr id="41" name="Google Shape;41;g12540ddff51_0_166"/>
          <p:cNvSpPr/>
          <p:nvPr/>
        </p:nvSpPr>
        <p:spPr>
          <a:xfrm>
            <a:off x="0" y="755700"/>
            <a:ext cx="9144000" cy="43878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2" name="Google Shape;42;g12540ddff51_0_166"/>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43" name="Google Shape;43;g12540ddff51_0_16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4" name="Google Shape;44;g12540ddff51_0_166"/>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sp>
        <p:nvSpPr>
          <p:cNvPr id="45" name="Google Shape;45;g12540ddff51_0_166"/>
          <p:cNvSpPr/>
          <p:nvPr/>
        </p:nvSpPr>
        <p:spPr>
          <a:xfrm>
            <a:off x="0" y="0"/>
            <a:ext cx="9144000" cy="755700"/>
          </a:xfrm>
          <a:prstGeom prst="rect">
            <a:avLst/>
          </a:prstGeom>
          <a:solidFill>
            <a:srgbClr val="651D32"/>
          </a:solidFill>
          <a:ln w="9525" cap="flat" cmpd="sng">
            <a:solidFill>
              <a:srgbClr val="651D3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6" name="Google Shape;46;g12540ddff51_0_166"/>
          <p:cNvPicPr preferRelativeResize="0"/>
          <p:nvPr/>
        </p:nvPicPr>
        <p:blipFill rotWithShape="1">
          <a:blip r:embed="rId2">
            <a:alphaModFix/>
          </a:blip>
          <a:srcRect/>
          <a:stretch/>
        </p:blipFill>
        <p:spPr>
          <a:xfrm>
            <a:off x="684090" y="-300700"/>
            <a:ext cx="1922525" cy="1357100"/>
          </a:xfrm>
          <a:prstGeom prst="rect">
            <a:avLst/>
          </a:prstGeom>
          <a:noFill/>
          <a:ln>
            <a:noFill/>
          </a:ln>
        </p:spPr>
      </p:pic>
      <p:sp>
        <p:nvSpPr>
          <p:cNvPr id="47" name="Google Shape;47;g12540ddff51_0_166"/>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pic>
        <p:nvPicPr>
          <p:cNvPr id="48" name="Google Shape;48;g12540ddff51_0_166"/>
          <p:cNvPicPr preferRelativeResize="0"/>
          <p:nvPr/>
        </p:nvPicPr>
        <p:blipFill rotWithShape="1">
          <a:blip r:embed="rId3">
            <a:alphaModFix/>
          </a:blip>
          <a:srcRect l="7863" r="7218"/>
          <a:stretch/>
        </p:blipFill>
        <p:spPr>
          <a:xfrm>
            <a:off x="6962775" y="2922675"/>
            <a:ext cx="2238375" cy="230655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p:cSld name="Final slide">
    <p:spTree>
      <p:nvGrpSpPr>
        <p:cNvPr id="1" name="Shape 49"/>
        <p:cNvGrpSpPr/>
        <p:nvPr/>
      </p:nvGrpSpPr>
      <p:grpSpPr>
        <a:xfrm>
          <a:off x="0" y="0"/>
          <a:ext cx="0" cy="0"/>
          <a:chOff x="0" y="0"/>
          <a:chExt cx="0" cy="0"/>
        </a:xfrm>
      </p:grpSpPr>
      <p:sp>
        <p:nvSpPr>
          <p:cNvPr id="50" name="Google Shape;50;g12540ddff51_0_175"/>
          <p:cNvSpPr/>
          <p:nvPr/>
        </p:nvSpPr>
        <p:spPr>
          <a:xfrm>
            <a:off x="0" y="-1"/>
            <a:ext cx="9144000" cy="5143500"/>
          </a:xfrm>
          <a:prstGeom prst="rect">
            <a:avLst/>
          </a:prstGeom>
          <a:solidFill>
            <a:srgbClr val="651D32"/>
          </a:solidFill>
          <a:ln w="9525" cap="flat" cmpd="sng">
            <a:solidFill>
              <a:srgbClr val="651D3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g12540ddff51_0_175"/>
          <p:cNvSpPr txBox="1">
            <a:spLocks noGrp="1"/>
          </p:cNvSpPr>
          <p:nvPr>
            <p:ph type="title"/>
          </p:nvPr>
        </p:nvSpPr>
        <p:spPr>
          <a:xfrm>
            <a:off x="345567" y="1608983"/>
            <a:ext cx="3847200" cy="18387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3600"/>
              <a:buNone/>
              <a:defRPr sz="36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endParaRPr/>
          </a:p>
        </p:txBody>
      </p:sp>
      <p:pic>
        <p:nvPicPr>
          <p:cNvPr id="52" name="Google Shape;52;g12540ddff51_0_175"/>
          <p:cNvPicPr preferRelativeResize="0"/>
          <p:nvPr/>
        </p:nvPicPr>
        <p:blipFill rotWithShape="1">
          <a:blip r:embed="rId2">
            <a:alphaModFix/>
          </a:blip>
          <a:srcRect/>
          <a:stretch/>
        </p:blipFill>
        <p:spPr>
          <a:xfrm>
            <a:off x="684090" y="-300700"/>
            <a:ext cx="1922525" cy="1357100"/>
          </a:xfrm>
          <a:prstGeom prst="rect">
            <a:avLst/>
          </a:prstGeom>
          <a:noFill/>
          <a:ln>
            <a:noFill/>
          </a:ln>
        </p:spPr>
      </p:pic>
      <p:pic>
        <p:nvPicPr>
          <p:cNvPr id="53" name="Google Shape;53;g12540ddff51_0_175"/>
          <p:cNvPicPr preferRelativeResize="0"/>
          <p:nvPr/>
        </p:nvPicPr>
        <p:blipFill rotWithShape="1">
          <a:blip r:embed="rId3">
            <a:alphaModFix/>
          </a:blip>
          <a:srcRect/>
          <a:stretch/>
        </p:blipFill>
        <p:spPr>
          <a:xfrm>
            <a:off x="3977225" y="-45400"/>
            <a:ext cx="6668351" cy="6342499"/>
          </a:xfrm>
          <a:prstGeom prst="rect">
            <a:avLst/>
          </a:prstGeom>
          <a:noFill/>
          <a:ln>
            <a:noFill/>
          </a:ln>
        </p:spPr>
      </p:pic>
      <p:sp>
        <p:nvSpPr>
          <p:cNvPr id="54" name="Google Shape;54;g12540ddff51_0_175"/>
          <p:cNvSpPr txBox="1"/>
          <p:nvPr/>
        </p:nvSpPr>
        <p:spPr>
          <a:xfrm>
            <a:off x="3684693" y="4881890"/>
            <a:ext cx="1774500" cy="2616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C7C7C7"/>
                </a:solidFill>
                <a:latin typeface="Arial"/>
                <a:ea typeface="Arial"/>
                <a:cs typeface="Arial"/>
                <a:sym typeface="Arial"/>
              </a:rPr>
              <a:t>www.nu.edu.kz</a:t>
            </a:r>
            <a:endParaRPr sz="1100" b="0" i="0" u="none" strike="noStrike" cap="none">
              <a:solidFill>
                <a:srgbClr val="C7C7C7"/>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p:cSld name="1_Title and two columns">
    <p:spTree>
      <p:nvGrpSpPr>
        <p:cNvPr id="1" name="Shape 55"/>
        <p:cNvGrpSpPr/>
        <p:nvPr/>
      </p:nvGrpSpPr>
      <p:grpSpPr>
        <a:xfrm>
          <a:off x="0" y="0"/>
          <a:ext cx="0" cy="0"/>
          <a:chOff x="0" y="0"/>
          <a:chExt cx="0" cy="0"/>
        </a:xfrm>
      </p:grpSpPr>
      <p:sp>
        <p:nvSpPr>
          <p:cNvPr id="56" name="Google Shape;56;g12540ddff51_0_181"/>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7" name="Google Shape;57;g12540ddff51_0_18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8" name="Google Shape;58;g12540ddff51_0_181"/>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1600"/>
              </a:spcBef>
              <a:spcAft>
                <a:spcPts val="0"/>
              </a:spcAft>
              <a:buSzPts val="1200"/>
              <a:buChar char="○"/>
              <a:defRPr sz="1200"/>
            </a:lvl2pPr>
            <a:lvl3pPr marL="1371600" lvl="2" indent="-304800" algn="l" rtl="0">
              <a:lnSpc>
                <a:spcPct val="115000"/>
              </a:lnSpc>
              <a:spcBef>
                <a:spcPts val="1600"/>
              </a:spcBef>
              <a:spcAft>
                <a:spcPts val="0"/>
              </a:spcAft>
              <a:buSzPts val="1200"/>
              <a:buChar char="■"/>
              <a:defRPr sz="1200"/>
            </a:lvl3pPr>
            <a:lvl4pPr marL="1828800" lvl="3" indent="-304800" algn="l" rtl="0">
              <a:lnSpc>
                <a:spcPct val="115000"/>
              </a:lnSpc>
              <a:spcBef>
                <a:spcPts val="1600"/>
              </a:spcBef>
              <a:spcAft>
                <a:spcPts val="0"/>
              </a:spcAft>
              <a:buSzPts val="1200"/>
              <a:buChar char="●"/>
              <a:defRPr sz="1200"/>
            </a:lvl4pPr>
            <a:lvl5pPr marL="2286000" lvl="4" indent="-304800" algn="l" rtl="0">
              <a:lnSpc>
                <a:spcPct val="115000"/>
              </a:lnSpc>
              <a:spcBef>
                <a:spcPts val="1600"/>
              </a:spcBef>
              <a:spcAft>
                <a:spcPts val="0"/>
              </a:spcAft>
              <a:buSzPts val="1200"/>
              <a:buChar char="○"/>
              <a:defRPr sz="1200"/>
            </a:lvl5pPr>
            <a:lvl6pPr marL="2743200" lvl="5" indent="-304800" algn="l" rtl="0">
              <a:lnSpc>
                <a:spcPct val="115000"/>
              </a:lnSpc>
              <a:spcBef>
                <a:spcPts val="1600"/>
              </a:spcBef>
              <a:spcAft>
                <a:spcPts val="0"/>
              </a:spcAft>
              <a:buSzPts val="1200"/>
              <a:buChar char="■"/>
              <a:defRPr sz="1200"/>
            </a:lvl6pPr>
            <a:lvl7pPr marL="3200400" lvl="6" indent="-304800" algn="l" rtl="0">
              <a:lnSpc>
                <a:spcPct val="115000"/>
              </a:lnSpc>
              <a:spcBef>
                <a:spcPts val="1600"/>
              </a:spcBef>
              <a:spcAft>
                <a:spcPts val="0"/>
              </a:spcAft>
              <a:buSzPts val="1200"/>
              <a:buChar char="●"/>
              <a:defRPr sz="1200"/>
            </a:lvl7pPr>
            <a:lvl8pPr marL="3657600" lvl="7" indent="-304800" algn="l" rtl="0">
              <a:lnSpc>
                <a:spcPct val="115000"/>
              </a:lnSpc>
              <a:spcBef>
                <a:spcPts val="1600"/>
              </a:spcBef>
              <a:spcAft>
                <a:spcPts val="0"/>
              </a:spcAft>
              <a:buSzPts val="1200"/>
              <a:buChar char="○"/>
              <a:defRPr sz="1200"/>
            </a:lvl8pPr>
            <a:lvl9pPr marL="4114800" lvl="8" indent="-304800" algn="l" rtl="0">
              <a:lnSpc>
                <a:spcPct val="115000"/>
              </a:lnSpc>
              <a:spcBef>
                <a:spcPts val="1600"/>
              </a:spcBef>
              <a:spcAft>
                <a:spcPts val="1600"/>
              </a:spcAft>
              <a:buSzPts val="1200"/>
              <a:buChar char="■"/>
              <a:defRPr sz="1200"/>
            </a:lvl9pPr>
          </a:lstStyle>
          <a:p>
            <a:endParaRPr/>
          </a:p>
        </p:txBody>
      </p:sp>
      <p:sp>
        <p:nvSpPr>
          <p:cNvPr id="59" name="Google Shape;59;g12540ddff51_0_181"/>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1600"/>
              </a:spcBef>
              <a:spcAft>
                <a:spcPts val="0"/>
              </a:spcAft>
              <a:buSzPts val="1200"/>
              <a:buChar char="○"/>
              <a:defRPr sz="1200"/>
            </a:lvl2pPr>
            <a:lvl3pPr marL="1371600" lvl="2" indent="-304800" algn="l" rtl="0">
              <a:lnSpc>
                <a:spcPct val="115000"/>
              </a:lnSpc>
              <a:spcBef>
                <a:spcPts val="1600"/>
              </a:spcBef>
              <a:spcAft>
                <a:spcPts val="0"/>
              </a:spcAft>
              <a:buSzPts val="1200"/>
              <a:buChar char="■"/>
              <a:defRPr sz="1200"/>
            </a:lvl3pPr>
            <a:lvl4pPr marL="1828800" lvl="3" indent="-304800" algn="l" rtl="0">
              <a:lnSpc>
                <a:spcPct val="115000"/>
              </a:lnSpc>
              <a:spcBef>
                <a:spcPts val="1600"/>
              </a:spcBef>
              <a:spcAft>
                <a:spcPts val="0"/>
              </a:spcAft>
              <a:buSzPts val="1200"/>
              <a:buChar char="●"/>
              <a:defRPr sz="1200"/>
            </a:lvl4pPr>
            <a:lvl5pPr marL="2286000" lvl="4" indent="-304800" algn="l" rtl="0">
              <a:lnSpc>
                <a:spcPct val="115000"/>
              </a:lnSpc>
              <a:spcBef>
                <a:spcPts val="1600"/>
              </a:spcBef>
              <a:spcAft>
                <a:spcPts val="0"/>
              </a:spcAft>
              <a:buSzPts val="1200"/>
              <a:buChar char="○"/>
              <a:defRPr sz="1200"/>
            </a:lvl5pPr>
            <a:lvl6pPr marL="2743200" lvl="5" indent="-304800" algn="l" rtl="0">
              <a:lnSpc>
                <a:spcPct val="115000"/>
              </a:lnSpc>
              <a:spcBef>
                <a:spcPts val="1600"/>
              </a:spcBef>
              <a:spcAft>
                <a:spcPts val="0"/>
              </a:spcAft>
              <a:buSzPts val="1200"/>
              <a:buChar char="■"/>
              <a:defRPr sz="1200"/>
            </a:lvl6pPr>
            <a:lvl7pPr marL="3200400" lvl="6" indent="-304800" algn="l" rtl="0">
              <a:lnSpc>
                <a:spcPct val="115000"/>
              </a:lnSpc>
              <a:spcBef>
                <a:spcPts val="1600"/>
              </a:spcBef>
              <a:spcAft>
                <a:spcPts val="0"/>
              </a:spcAft>
              <a:buSzPts val="1200"/>
              <a:buChar char="●"/>
              <a:defRPr sz="1200"/>
            </a:lvl7pPr>
            <a:lvl8pPr marL="3657600" lvl="7" indent="-304800" algn="l" rtl="0">
              <a:lnSpc>
                <a:spcPct val="115000"/>
              </a:lnSpc>
              <a:spcBef>
                <a:spcPts val="1600"/>
              </a:spcBef>
              <a:spcAft>
                <a:spcPts val="0"/>
              </a:spcAft>
              <a:buSzPts val="1200"/>
              <a:buChar char="○"/>
              <a:defRPr sz="1200"/>
            </a:lvl8pPr>
            <a:lvl9pPr marL="4114800" lvl="8" indent="-304800" algn="l" rtl="0">
              <a:lnSpc>
                <a:spcPct val="115000"/>
              </a:lnSpc>
              <a:spcBef>
                <a:spcPts val="1600"/>
              </a:spcBef>
              <a:spcAft>
                <a:spcPts val="1600"/>
              </a:spcAft>
              <a:buSzPts val="1200"/>
              <a:buChar char="■"/>
              <a:defRPr sz="1200"/>
            </a:lvl9pPr>
          </a:lstStyle>
          <a:p>
            <a:endParaRPr/>
          </a:p>
        </p:txBody>
      </p:sp>
      <p:pic>
        <p:nvPicPr>
          <p:cNvPr id="60" name="Google Shape;60;g12540ddff51_0_181"/>
          <p:cNvPicPr preferRelativeResize="0"/>
          <p:nvPr/>
        </p:nvPicPr>
        <p:blipFill rotWithShape="1">
          <a:blip r:embed="rId2">
            <a:alphaModFix/>
          </a:blip>
          <a:srcRect l="7863" r="7218"/>
          <a:stretch/>
        </p:blipFill>
        <p:spPr>
          <a:xfrm>
            <a:off x="6962775" y="2922675"/>
            <a:ext cx="2238375" cy="2306551"/>
          </a:xfrm>
          <a:prstGeom prst="rect">
            <a:avLst/>
          </a:prstGeom>
          <a:noFill/>
          <a:ln>
            <a:noFill/>
          </a:ln>
        </p:spPr>
      </p:pic>
      <p:sp>
        <p:nvSpPr>
          <p:cNvPr id="61" name="Google Shape;61;g12540ddff51_0_18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8" name="Google Shape;8;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31"/>
        <p:cNvGrpSpPr/>
        <p:nvPr/>
      </p:nvGrpSpPr>
      <p:grpSpPr>
        <a:xfrm>
          <a:off x="0" y="0"/>
          <a:ext cx="0" cy="0"/>
          <a:chOff x="0" y="0"/>
          <a:chExt cx="0" cy="0"/>
        </a:xfrm>
      </p:grpSpPr>
      <p:sp>
        <p:nvSpPr>
          <p:cNvPr id="32" name="Google Shape;32;g12540ddff51_0_15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33" name="Google Shape;33;g12540ddff51_0_15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34" name="Google Shape;34;g12540ddff51_0_15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png"/><Relationship Id="rId17" Type="http://schemas.openxmlformats.org/officeDocument/2006/relationships/image" Target="../media/image38.png"/><Relationship Id="rId2" Type="http://schemas.openxmlformats.org/officeDocument/2006/relationships/notesSlide" Target="../notesSlides/notesSlide18.xml"/><Relationship Id="rId16"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5" Type="http://schemas.openxmlformats.org/officeDocument/2006/relationships/image" Target="../media/image5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 Id="rId14"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youtube.com/watch?v=VXYrCsA8-xU" TargetMode="External"/><Relationship Id="rId5" Type="http://schemas.openxmlformats.org/officeDocument/2006/relationships/image" Target="../media/image10.png"/><Relationship Id="rId4" Type="http://schemas.openxmlformats.org/officeDocument/2006/relationships/hyperlink" Target="http://drive.google.com/file/d/1n3ot9VA2lh_upuF_VDBIOY_uaRWvmwj5/view"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1.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wKDimrzvwY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hyperlink" Target="http://www.youtube.com/watch?v=0wUO9oVgOiY" TargetMode="External"/><Relationship Id="rId4" Type="http://schemas.openxmlformats.org/officeDocument/2006/relationships/image" Target="../media/image12.jp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hyperlink" Target="http://www.youtube.com/watch?v=aB60zmmTLq0" TargetMode="Externa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5"/>
        <p:cNvGrpSpPr/>
        <p:nvPr/>
      </p:nvGrpSpPr>
      <p:grpSpPr>
        <a:xfrm>
          <a:off x="0" y="0"/>
          <a:ext cx="0" cy="0"/>
          <a:chOff x="0" y="0"/>
          <a:chExt cx="0" cy="0"/>
        </a:xfrm>
      </p:grpSpPr>
      <p:sp>
        <p:nvSpPr>
          <p:cNvPr id="66" name="Google Shape;66;g12540ddff51_0_40"/>
          <p:cNvSpPr txBox="1">
            <a:spLocks noGrp="1"/>
          </p:cNvSpPr>
          <p:nvPr>
            <p:ph type="title"/>
          </p:nvPr>
        </p:nvSpPr>
        <p:spPr>
          <a:xfrm>
            <a:off x="311700" y="3293850"/>
            <a:ext cx="8520600" cy="841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SzPts val="3600"/>
              <a:buNone/>
            </a:pPr>
            <a:r>
              <a:rPr lang="en-US" sz="1900" b="1"/>
              <a:t>Practical BCI</a:t>
            </a:r>
            <a:r>
              <a:rPr lang="en-US" sz="1900" b="1">
                <a:solidFill>
                  <a:schemeClr val="lt1"/>
                </a:solidFill>
              </a:rPr>
              <a:t> </a:t>
            </a:r>
            <a:r>
              <a:rPr lang="en-US" sz="1900" b="1"/>
              <a:t>speller based on user-specific feature representation and Convolutional Neural Network</a:t>
            </a:r>
            <a:endParaRPr sz="1600"/>
          </a:p>
        </p:txBody>
      </p:sp>
      <p:sp>
        <p:nvSpPr>
          <p:cNvPr id="67" name="Google Shape;67;g12540ddff51_0_40"/>
          <p:cNvSpPr txBox="1">
            <a:spLocks noGrp="1"/>
          </p:cNvSpPr>
          <p:nvPr>
            <p:ph type="title"/>
          </p:nvPr>
        </p:nvSpPr>
        <p:spPr>
          <a:xfrm>
            <a:off x="1822450" y="4135650"/>
            <a:ext cx="2150700" cy="841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3600"/>
              <a:buNone/>
            </a:pPr>
            <a:r>
              <a:rPr lang="en-US" sz="1500"/>
              <a:t>Author:</a:t>
            </a:r>
            <a:endParaRPr sz="1500"/>
          </a:p>
          <a:p>
            <a:pPr marL="0" lvl="0" indent="0" algn="r" rtl="0">
              <a:lnSpc>
                <a:spcPct val="100000"/>
              </a:lnSpc>
              <a:spcBef>
                <a:spcPts val="0"/>
              </a:spcBef>
              <a:spcAft>
                <a:spcPts val="0"/>
              </a:spcAft>
              <a:buSzPts val="3600"/>
              <a:buNone/>
            </a:pPr>
            <a:r>
              <a:rPr lang="en-US" sz="1500"/>
              <a:t>Thesis Advisor:</a:t>
            </a:r>
            <a:endParaRPr sz="1500"/>
          </a:p>
          <a:p>
            <a:pPr marL="0" lvl="0" indent="0" algn="r" rtl="0">
              <a:lnSpc>
                <a:spcPct val="100000"/>
              </a:lnSpc>
              <a:spcBef>
                <a:spcPts val="0"/>
              </a:spcBef>
              <a:spcAft>
                <a:spcPts val="0"/>
              </a:spcAft>
              <a:buSzPts val="3600"/>
              <a:buNone/>
            </a:pPr>
            <a:r>
              <a:rPr lang="en-US" sz="1500"/>
              <a:t>Thesis Co-Advisor:</a:t>
            </a:r>
            <a:endParaRPr sz="1500"/>
          </a:p>
          <a:p>
            <a:pPr marL="0" lvl="0" indent="0" algn="r" rtl="0">
              <a:lnSpc>
                <a:spcPct val="100000"/>
              </a:lnSpc>
              <a:spcBef>
                <a:spcPts val="0"/>
              </a:spcBef>
              <a:spcAft>
                <a:spcPts val="0"/>
              </a:spcAft>
              <a:buSzPts val="3600"/>
              <a:buNone/>
            </a:pPr>
            <a:r>
              <a:rPr lang="en-US" sz="1500"/>
              <a:t>Accepted by:</a:t>
            </a:r>
            <a:endParaRPr sz="1500"/>
          </a:p>
        </p:txBody>
      </p:sp>
      <p:sp>
        <p:nvSpPr>
          <p:cNvPr id="68" name="Google Shape;68;g12540ddff51_0_40"/>
          <p:cNvSpPr txBox="1">
            <a:spLocks noGrp="1"/>
          </p:cNvSpPr>
          <p:nvPr>
            <p:ph type="title"/>
          </p:nvPr>
        </p:nvSpPr>
        <p:spPr>
          <a:xfrm>
            <a:off x="4280750" y="4135650"/>
            <a:ext cx="3864900" cy="841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sz="1500"/>
              <a:t>Madina Kudaibergenova, MS in CS</a:t>
            </a:r>
            <a:endParaRPr sz="1500"/>
          </a:p>
          <a:p>
            <a:pPr marL="0" lvl="0" indent="0" algn="l" rtl="0">
              <a:lnSpc>
                <a:spcPct val="100000"/>
              </a:lnSpc>
              <a:spcBef>
                <a:spcPts val="0"/>
              </a:spcBef>
              <a:spcAft>
                <a:spcPts val="0"/>
              </a:spcAft>
              <a:buSzPts val="3600"/>
              <a:buNone/>
            </a:pPr>
            <a:r>
              <a:rPr lang="en-US" sz="1500"/>
              <a:t>Min-Ho Lee, Assistant Professor</a:t>
            </a:r>
            <a:endParaRPr sz="1500"/>
          </a:p>
          <a:p>
            <a:pPr marL="0" lvl="0" indent="0" algn="l" rtl="0">
              <a:lnSpc>
                <a:spcPct val="100000"/>
              </a:lnSpc>
              <a:spcBef>
                <a:spcPts val="0"/>
              </a:spcBef>
              <a:spcAft>
                <a:spcPts val="0"/>
              </a:spcAft>
              <a:buSzPts val="3600"/>
              <a:buNone/>
            </a:pPr>
            <a:r>
              <a:rPr lang="en-US" sz="1500"/>
              <a:t>Berdakh Abibullaev, Assistant Professor</a:t>
            </a:r>
            <a:endParaRPr sz="1500"/>
          </a:p>
          <a:p>
            <a:pPr marL="0" lvl="0" indent="0" algn="l" rtl="0">
              <a:lnSpc>
                <a:spcPct val="100000"/>
              </a:lnSpc>
              <a:spcBef>
                <a:spcPts val="0"/>
              </a:spcBef>
              <a:spcAft>
                <a:spcPts val="0"/>
              </a:spcAft>
              <a:buSzPts val="3600"/>
              <a:buNone/>
            </a:pPr>
            <a:r>
              <a:rPr lang="en-US" sz="1500"/>
              <a:t>Vassilios D. Tourassis, Dean</a:t>
            </a:r>
            <a:endParaRPr sz="15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121fc0cbfa2_0_49"/>
          <p:cNvSpPr txBox="1">
            <a:spLocks noGrp="1"/>
          </p:cNvSpPr>
          <p:nvPr>
            <p:ph type="body" idx="1"/>
          </p:nvPr>
        </p:nvSpPr>
        <p:spPr>
          <a:xfrm>
            <a:off x="235500" y="819950"/>
            <a:ext cx="5521500" cy="397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b="1"/>
              <a:t>Experiment details:</a:t>
            </a:r>
            <a:endParaRPr sz="1200" b="1"/>
          </a:p>
          <a:p>
            <a:pPr marL="457200" lvl="0" indent="-304800" algn="l" rtl="0">
              <a:spcBef>
                <a:spcPts val="0"/>
              </a:spcBef>
              <a:spcAft>
                <a:spcPts val="0"/>
              </a:spcAft>
              <a:buSzPts val="1200"/>
              <a:buChar char="-"/>
            </a:pPr>
            <a:r>
              <a:rPr lang="en-US" sz="1200"/>
              <a:t>normal-speller: 6 characters randomly flashed at once;</a:t>
            </a:r>
            <a:endParaRPr sz="1200"/>
          </a:p>
          <a:p>
            <a:pPr marL="457200" lvl="0" indent="-304800" algn="l" rtl="0">
              <a:spcBef>
                <a:spcPts val="0"/>
              </a:spcBef>
              <a:spcAft>
                <a:spcPts val="0"/>
              </a:spcAft>
              <a:buSzPts val="1200"/>
              <a:buChar char="-"/>
            </a:pPr>
            <a:r>
              <a:rPr lang="en-US" sz="1200"/>
              <a:t>dot-speller: 6 tiny dots (located above characters) randomly flashed at once;</a:t>
            </a:r>
            <a:endParaRPr sz="1200"/>
          </a:p>
          <a:p>
            <a:pPr marL="457200" lvl="0" indent="-304800" algn="l" rtl="0">
              <a:spcBef>
                <a:spcPts val="0"/>
              </a:spcBef>
              <a:spcAft>
                <a:spcPts val="0"/>
              </a:spcAft>
              <a:buSzPts val="1200"/>
              <a:buChar char="-"/>
            </a:pPr>
            <a:r>
              <a:rPr lang="en-US" sz="1200"/>
              <a:t>Flashing time - 70ms, ISI - 150ms, total - 10 sequence</a:t>
            </a:r>
            <a:endParaRPr sz="1200"/>
          </a:p>
          <a:p>
            <a:pPr marL="457200" lvl="0" indent="-304800" algn="l" rtl="0">
              <a:spcBef>
                <a:spcPts val="0"/>
              </a:spcBef>
              <a:spcAft>
                <a:spcPts val="0"/>
              </a:spcAft>
              <a:buSzPts val="1200"/>
              <a:buChar char="-"/>
            </a:pPr>
            <a:r>
              <a:rPr lang="en-US" sz="1200"/>
              <a:t>two tasks: Passive and Active (sound imagery 8kHz freq) concentration;</a:t>
            </a:r>
            <a:endParaRPr sz="1200" b="1"/>
          </a:p>
          <a:p>
            <a:pPr marL="0" lvl="0" indent="0" algn="l" rtl="0">
              <a:spcBef>
                <a:spcPts val="0"/>
              </a:spcBef>
              <a:spcAft>
                <a:spcPts val="0"/>
              </a:spcAft>
              <a:buNone/>
            </a:pPr>
            <a:r>
              <a:rPr lang="en-US" sz="1200" b="1"/>
              <a:t>Experimental procedure:</a:t>
            </a:r>
            <a:endParaRPr sz="1200" b="1"/>
          </a:p>
          <a:p>
            <a:pPr marL="457200" lvl="0" indent="-304800" algn="l" rtl="0">
              <a:spcBef>
                <a:spcPts val="0"/>
              </a:spcBef>
              <a:spcAft>
                <a:spcPts val="0"/>
              </a:spcAft>
              <a:buSzPts val="1200"/>
              <a:buChar char="-"/>
            </a:pPr>
            <a:r>
              <a:rPr lang="en-US" sz="1200"/>
              <a:t>1 session for each subject;</a:t>
            </a:r>
            <a:endParaRPr sz="1200"/>
          </a:p>
          <a:p>
            <a:pPr marL="457200" lvl="0" indent="-304800" algn="l" rtl="0">
              <a:spcBef>
                <a:spcPts val="0"/>
              </a:spcBef>
              <a:spcAft>
                <a:spcPts val="0"/>
              </a:spcAft>
              <a:buSzPts val="1200"/>
              <a:buChar char="-"/>
            </a:pPr>
            <a:r>
              <a:rPr lang="en-US" sz="1200" b="1"/>
              <a:t>Train:</a:t>
            </a:r>
            <a:r>
              <a:rPr lang="en-US" sz="1200"/>
              <a:t> </a:t>
            </a:r>
            <a:r>
              <a:rPr lang="en-US" sz="1200">
                <a:solidFill>
                  <a:srgbClr val="000000"/>
                </a:solidFill>
                <a:highlight>
                  <a:srgbClr val="FFFFFF"/>
                </a:highlight>
              </a:rPr>
              <a:t>spell 28 characters including spaces ’_’ -&gt; </a:t>
            </a:r>
            <a:r>
              <a:rPr lang="en-US" sz="1200" b="1">
                <a:solidFill>
                  <a:srgbClr val="000000"/>
                </a:solidFill>
                <a:highlight>
                  <a:srgbClr val="FFFFFF"/>
                </a:highlight>
              </a:rPr>
              <a:t>3360 trials</a:t>
            </a:r>
            <a:r>
              <a:rPr lang="en-US" sz="1200">
                <a:solidFill>
                  <a:srgbClr val="000000"/>
                </a:solidFill>
                <a:highlight>
                  <a:srgbClr val="FFFFFF"/>
                </a:highlight>
              </a:rPr>
              <a:t> (28 characters x 10 sequences x 12 flashes);</a:t>
            </a:r>
            <a:endParaRPr sz="1200"/>
          </a:p>
          <a:p>
            <a:pPr marL="457200" lvl="0" indent="-304800" algn="l" rtl="0">
              <a:spcBef>
                <a:spcPts val="0"/>
              </a:spcBef>
              <a:spcAft>
                <a:spcPts val="0"/>
              </a:spcAft>
              <a:buSzPts val="1200"/>
              <a:buChar char="-"/>
            </a:pPr>
            <a:r>
              <a:rPr lang="en-US" sz="1200" b="1"/>
              <a:t>Test:</a:t>
            </a:r>
            <a:r>
              <a:rPr lang="en-US" sz="1200"/>
              <a:t> </a:t>
            </a:r>
            <a:r>
              <a:rPr lang="en-US" sz="1200">
                <a:solidFill>
                  <a:srgbClr val="000000"/>
                </a:solidFill>
                <a:highlight>
                  <a:srgbClr val="FFFFFF"/>
                </a:highlight>
              </a:rPr>
              <a:t>spell 32 characters with one space ’_’ -&gt; </a:t>
            </a:r>
            <a:r>
              <a:rPr lang="en-US" sz="1200" b="1">
                <a:solidFill>
                  <a:srgbClr val="000000"/>
                </a:solidFill>
                <a:highlight>
                  <a:srgbClr val="FFFFFF"/>
                </a:highlight>
              </a:rPr>
              <a:t>3840 trials</a:t>
            </a:r>
            <a:r>
              <a:rPr lang="en-US" sz="1200">
                <a:solidFill>
                  <a:srgbClr val="000000"/>
                </a:solidFill>
                <a:highlight>
                  <a:srgbClr val="FFFFFF"/>
                </a:highlight>
              </a:rPr>
              <a:t> (32 characters x 10 sequences x 12 flashes);</a:t>
            </a:r>
            <a:endParaRPr sz="1200"/>
          </a:p>
          <a:p>
            <a:pPr marL="457200" lvl="0" indent="-304800" algn="l" rtl="0">
              <a:spcBef>
                <a:spcPts val="0"/>
              </a:spcBef>
              <a:spcAft>
                <a:spcPts val="0"/>
              </a:spcAft>
              <a:buSzPts val="1200"/>
              <a:buChar char="-"/>
            </a:pPr>
            <a:r>
              <a:rPr lang="en-US" sz="1200">
                <a:solidFill>
                  <a:srgbClr val="000000"/>
                </a:solidFill>
                <a:highlight>
                  <a:srgbClr val="FFFFFF"/>
                </a:highlight>
              </a:rPr>
              <a:t>The train &amp; test dataset is then used to create LDA and CNN classifiers: </a:t>
            </a:r>
            <a:r>
              <a:rPr lang="en-US" sz="1200" b="1">
                <a:solidFill>
                  <a:srgbClr val="000000"/>
                </a:solidFill>
                <a:highlight>
                  <a:srgbClr val="FFFFFF"/>
                </a:highlight>
              </a:rPr>
              <a:t>NT vs</a:t>
            </a:r>
            <a:r>
              <a:rPr lang="en-US" sz="1200">
                <a:solidFill>
                  <a:srgbClr val="000000"/>
                </a:solidFill>
                <a:highlight>
                  <a:srgbClr val="FFFFFF"/>
                </a:highlight>
              </a:rPr>
              <a:t> </a:t>
            </a:r>
            <a:r>
              <a:rPr lang="en-US" sz="1200" b="1">
                <a:solidFill>
                  <a:srgbClr val="000000"/>
                </a:solidFill>
                <a:highlight>
                  <a:srgbClr val="FFFFFF"/>
                </a:highlight>
              </a:rPr>
              <a:t>PC and NT vs AC </a:t>
            </a:r>
            <a:r>
              <a:rPr lang="en-US" sz="1200">
                <a:solidFill>
                  <a:srgbClr val="000000"/>
                </a:solidFill>
                <a:highlight>
                  <a:srgbClr val="FFFFFF"/>
                </a:highlight>
              </a:rPr>
              <a:t>-&gt; </a:t>
            </a:r>
            <a:r>
              <a:rPr lang="en-US" sz="1200" u="sng">
                <a:solidFill>
                  <a:srgbClr val="000000"/>
                </a:solidFill>
                <a:highlight>
                  <a:srgbClr val="FFFFFF"/>
                </a:highlight>
              </a:rPr>
              <a:t>4 conditions for LDA: n</a:t>
            </a:r>
            <a:r>
              <a:rPr lang="en-US" sz="1200">
                <a:solidFill>
                  <a:srgbClr val="000000"/>
                </a:solidFill>
                <a:highlight>
                  <a:srgbClr val="FFFFFF"/>
                </a:highlight>
              </a:rPr>
              <a:t>ormal-passive, normal-active, dot-passive, dot-active, </a:t>
            </a:r>
            <a:r>
              <a:rPr lang="en-US" sz="1200" u="sng">
                <a:solidFill>
                  <a:srgbClr val="000000"/>
                </a:solidFill>
                <a:highlight>
                  <a:srgbClr val="FFFFFF"/>
                </a:highlight>
              </a:rPr>
              <a:t>2 conditions for CNN: </a:t>
            </a:r>
            <a:r>
              <a:rPr lang="en-US" sz="1200">
                <a:solidFill>
                  <a:srgbClr val="000000"/>
                </a:solidFill>
                <a:highlight>
                  <a:srgbClr val="FFFFFF"/>
                </a:highlight>
              </a:rPr>
              <a:t>dot-passive, dot-active.</a:t>
            </a:r>
            <a:endParaRPr sz="1200"/>
          </a:p>
        </p:txBody>
      </p:sp>
      <p:sp>
        <p:nvSpPr>
          <p:cNvPr id="163" name="Google Shape;163;g121fc0cbfa2_0_49"/>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Methodology</a:t>
            </a:r>
            <a:endParaRPr sz="2400" b="1">
              <a:solidFill>
                <a:schemeClr val="dk1"/>
              </a:solidFill>
            </a:endParaRPr>
          </a:p>
        </p:txBody>
      </p:sp>
      <p:sp>
        <p:nvSpPr>
          <p:cNvPr id="164" name="Google Shape;164;g121fc0cbfa2_0_49"/>
          <p:cNvSpPr txBox="1"/>
          <p:nvPr/>
        </p:nvSpPr>
        <p:spPr>
          <a:xfrm>
            <a:off x="4455325" y="-1287700"/>
            <a:ext cx="24477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spelling sentence on the speller - photo</a:t>
            </a:r>
            <a:endParaRPr/>
          </a:p>
        </p:txBody>
      </p:sp>
      <p:pic>
        <p:nvPicPr>
          <p:cNvPr id="165" name="Google Shape;165;g121fc0cbfa2_0_49"/>
          <p:cNvPicPr preferRelativeResize="0"/>
          <p:nvPr/>
        </p:nvPicPr>
        <p:blipFill>
          <a:blip r:embed="rId3">
            <a:alphaModFix/>
          </a:blip>
          <a:stretch>
            <a:fillRect/>
          </a:stretch>
        </p:blipFill>
        <p:spPr>
          <a:xfrm>
            <a:off x="5875750" y="750350"/>
            <a:ext cx="3126450" cy="1684450"/>
          </a:xfrm>
          <a:prstGeom prst="rect">
            <a:avLst/>
          </a:prstGeom>
          <a:noFill/>
          <a:ln>
            <a:noFill/>
          </a:ln>
        </p:spPr>
      </p:pic>
      <p:pic>
        <p:nvPicPr>
          <p:cNvPr id="166" name="Google Shape;166;g121fc0cbfa2_0_49"/>
          <p:cNvPicPr preferRelativeResize="0"/>
          <p:nvPr/>
        </p:nvPicPr>
        <p:blipFill>
          <a:blip r:embed="rId4">
            <a:alphaModFix/>
          </a:blip>
          <a:stretch>
            <a:fillRect/>
          </a:stretch>
        </p:blipFill>
        <p:spPr>
          <a:xfrm>
            <a:off x="5875750" y="2833900"/>
            <a:ext cx="3126450" cy="1684450"/>
          </a:xfrm>
          <a:prstGeom prst="rect">
            <a:avLst/>
          </a:prstGeom>
          <a:noFill/>
          <a:ln>
            <a:noFill/>
          </a:ln>
        </p:spPr>
      </p:pic>
      <p:sp>
        <p:nvSpPr>
          <p:cNvPr id="167" name="Google Shape;167;g121fc0cbfa2_0_49"/>
          <p:cNvSpPr txBox="1"/>
          <p:nvPr/>
        </p:nvSpPr>
        <p:spPr>
          <a:xfrm>
            <a:off x="6162322" y="2376175"/>
            <a:ext cx="2553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Train experiment spelling sentence</a:t>
            </a:r>
            <a:endParaRPr sz="1000" b="1"/>
          </a:p>
        </p:txBody>
      </p:sp>
      <p:sp>
        <p:nvSpPr>
          <p:cNvPr id="168" name="Google Shape;168;g121fc0cbfa2_0_49"/>
          <p:cNvSpPr txBox="1"/>
          <p:nvPr/>
        </p:nvSpPr>
        <p:spPr>
          <a:xfrm>
            <a:off x="6162322" y="4518350"/>
            <a:ext cx="2553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Test experiment spelling sentence</a:t>
            </a:r>
            <a:endParaRPr sz="10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Google Shape;173;geccf292a7b_0_41"/>
          <p:cNvPicPr preferRelativeResize="0"/>
          <p:nvPr/>
        </p:nvPicPr>
        <p:blipFill>
          <a:blip r:embed="rId3">
            <a:alphaModFix/>
          </a:blip>
          <a:stretch>
            <a:fillRect/>
          </a:stretch>
        </p:blipFill>
        <p:spPr>
          <a:xfrm>
            <a:off x="1503150" y="1574875"/>
            <a:ext cx="6143949" cy="3288950"/>
          </a:xfrm>
          <a:prstGeom prst="rect">
            <a:avLst/>
          </a:prstGeom>
          <a:noFill/>
          <a:ln>
            <a:noFill/>
          </a:ln>
        </p:spPr>
      </p:pic>
      <p:pic>
        <p:nvPicPr>
          <p:cNvPr id="174" name="Google Shape;174;geccf292a7b_0_41"/>
          <p:cNvPicPr preferRelativeResize="0"/>
          <p:nvPr/>
        </p:nvPicPr>
        <p:blipFill>
          <a:blip r:embed="rId4">
            <a:alphaModFix/>
          </a:blip>
          <a:stretch>
            <a:fillRect/>
          </a:stretch>
        </p:blipFill>
        <p:spPr>
          <a:xfrm>
            <a:off x="1079250" y="-3506587"/>
            <a:ext cx="5676900" cy="2581275"/>
          </a:xfrm>
          <a:prstGeom prst="rect">
            <a:avLst/>
          </a:prstGeom>
          <a:noFill/>
          <a:ln>
            <a:noFill/>
          </a:ln>
        </p:spPr>
      </p:pic>
      <p:sp>
        <p:nvSpPr>
          <p:cNvPr id="175" name="Google Shape;175;geccf292a7b_0_41"/>
          <p:cNvSpPr txBox="1"/>
          <p:nvPr/>
        </p:nvSpPr>
        <p:spPr>
          <a:xfrm>
            <a:off x="3356350" y="4804800"/>
            <a:ext cx="25614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000" b="1" i="0" u="none" strike="noStrike" cap="none">
                <a:solidFill>
                  <a:srgbClr val="000000"/>
                </a:solidFill>
              </a:rPr>
              <a:t>The proposed </a:t>
            </a:r>
            <a:r>
              <a:rPr lang="en-US" sz="1000" b="1"/>
              <a:t>speller general diagram</a:t>
            </a:r>
            <a:endParaRPr sz="1000" b="1" i="0" u="none" strike="noStrike" cap="none">
              <a:solidFill>
                <a:srgbClr val="000000"/>
              </a:solidFill>
            </a:endParaRPr>
          </a:p>
        </p:txBody>
      </p:sp>
      <p:sp>
        <p:nvSpPr>
          <p:cNvPr id="176" name="Google Shape;176;geccf292a7b_0_41"/>
          <p:cNvSpPr txBox="1">
            <a:spLocks noGrp="1"/>
          </p:cNvSpPr>
          <p:nvPr>
            <p:ph type="body" idx="1"/>
          </p:nvPr>
        </p:nvSpPr>
        <p:spPr>
          <a:xfrm>
            <a:off x="176550" y="621638"/>
            <a:ext cx="8790900" cy="107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200">
                <a:solidFill>
                  <a:srgbClr val="000000"/>
                </a:solidFill>
                <a:highlight>
                  <a:srgbClr val="FFFFFF"/>
                </a:highlight>
              </a:rPr>
              <a:t>The stimuli are presented on the smartphone P300 speller to the user. The user’s brain signals are recorded, and preprocessed signals are given as input to LDA and CNN classifiers. The classifiers give output feedback with predicted character.</a:t>
            </a:r>
            <a:endParaRPr sz="1200" b="1"/>
          </a:p>
          <a:p>
            <a:pPr marL="457200" lvl="0" indent="-304800" algn="l" rtl="0">
              <a:lnSpc>
                <a:spcPct val="100000"/>
              </a:lnSpc>
              <a:spcBef>
                <a:spcPts val="0"/>
              </a:spcBef>
              <a:spcAft>
                <a:spcPts val="0"/>
              </a:spcAft>
              <a:buSzPts val="1200"/>
              <a:buChar char="●"/>
            </a:pPr>
            <a:r>
              <a:rPr lang="en-US" sz="1200" b="1"/>
              <a:t>EEG system </a:t>
            </a:r>
            <a:r>
              <a:rPr lang="en-US" sz="1200"/>
              <a:t>+ </a:t>
            </a:r>
            <a:r>
              <a:rPr lang="en-US" sz="1200" b="1"/>
              <a:t>signal recording: </a:t>
            </a:r>
            <a:r>
              <a:rPr lang="en-US" sz="1200"/>
              <a:t>Brain Products hardware and software</a:t>
            </a:r>
            <a:endParaRPr sz="1200"/>
          </a:p>
          <a:p>
            <a:pPr marL="457200" lvl="0" indent="-304800" algn="l" rtl="0">
              <a:lnSpc>
                <a:spcPct val="100000"/>
              </a:lnSpc>
              <a:spcBef>
                <a:spcPts val="0"/>
              </a:spcBef>
              <a:spcAft>
                <a:spcPts val="0"/>
              </a:spcAft>
              <a:buSzPts val="1200"/>
              <a:buChar char="●"/>
            </a:pPr>
            <a:r>
              <a:rPr lang="en-US" sz="1200" b="1"/>
              <a:t>BCI speller</a:t>
            </a:r>
            <a:r>
              <a:rPr lang="en-US" sz="1200"/>
              <a:t> layout: Matlab (PsychToolbox)</a:t>
            </a:r>
            <a:endParaRPr sz="1200"/>
          </a:p>
          <a:p>
            <a:pPr marL="457200" lvl="0" indent="-304800" algn="l" rtl="0">
              <a:lnSpc>
                <a:spcPct val="100000"/>
              </a:lnSpc>
              <a:spcBef>
                <a:spcPts val="0"/>
              </a:spcBef>
              <a:spcAft>
                <a:spcPts val="0"/>
              </a:spcAft>
              <a:buSzPts val="1200"/>
              <a:buChar char="●"/>
            </a:pPr>
            <a:r>
              <a:rPr lang="en-US" sz="1200" b="1"/>
              <a:t>LDA and CNN model </a:t>
            </a:r>
            <a:r>
              <a:rPr lang="en-US" sz="1200"/>
              <a:t>for classification: Python (MNE + tensorflow / keras / sklearn)</a:t>
            </a:r>
            <a:endParaRPr sz="1200"/>
          </a:p>
        </p:txBody>
      </p:sp>
      <p:sp>
        <p:nvSpPr>
          <p:cNvPr id="177" name="Google Shape;177;geccf292a7b_0_41"/>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Methodology - Proposed BCI system</a:t>
            </a:r>
            <a:endParaRPr sz="2400" b="1">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125a347a484_0_14"/>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Methodology - EEGNet</a:t>
            </a:r>
            <a:endParaRPr sz="2400" b="1">
              <a:solidFill>
                <a:schemeClr val="dk1"/>
              </a:solidFill>
            </a:endParaRPr>
          </a:p>
        </p:txBody>
      </p:sp>
      <p:graphicFrame>
        <p:nvGraphicFramePr>
          <p:cNvPr id="183" name="Google Shape;183;g125a347a484_0_14"/>
          <p:cNvGraphicFramePr/>
          <p:nvPr/>
        </p:nvGraphicFramePr>
        <p:xfrm>
          <a:off x="283045" y="3009970"/>
          <a:ext cx="8669350" cy="2127175"/>
        </p:xfrm>
        <a:graphic>
          <a:graphicData uri="http://schemas.openxmlformats.org/drawingml/2006/table">
            <a:tbl>
              <a:tblPr>
                <a:noFill/>
                <a:tableStyleId>{FF9962E2-F7E7-4EBB-B5E6-8C1E2D67AACB}</a:tableStyleId>
              </a:tblPr>
              <a:tblGrid>
                <a:gridCol w="1077225">
                  <a:extLst>
                    <a:ext uri="{9D8B030D-6E8A-4147-A177-3AD203B41FA5}">
                      <a16:colId xmlns:a16="http://schemas.microsoft.com/office/drawing/2014/main" val="20000"/>
                    </a:ext>
                  </a:extLst>
                </a:gridCol>
                <a:gridCol w="1102825">
                  <a:extLst>
                    <a:ext uri="{9D8B030D-6E8A-4147-A177-3AD203B41FA5}">
                      <a16:colId xmlns:a16="http://schemas.microsoft.com/office/drawing/2014/main" val="20001"/>
                    </a:ext>
                  </a:extLst>
                </a:gridCol>
                <a:gridCol w="923100">
                  <a:extLst>
                    <a:ext uri="{9D8B030D-6E8A-4147-A177-3AD203B41FA5}">
                      <a16:colId xmlns:a16="http://schemas.microsoft.com/office/drawing/2014/main" val="20002"/>
                    </a:ext>
                  </a:extLst>
                </a:gridCol>
                <a:gridCol w="1342525">
                  <a:extLst>
                    <a:ext uri="{9D8B030D-6E8A-4147-A177-3AD203B41FA5}">
                      <a16:colId xmlns:a16="http://schemas.microsoft.com/office/drawing/2014/main" val="20003"/>
                    </a:ext>
                  </a:extLst>
                </a:gridCol>
                <a:gridCol w="1216700">
                  <a:extLst>
                    <a:ext uri="{9D8B030D-6E8A-4147-A177-3AD203B41FA5}">
                      <a16:colId xmlns:a16="http://schemas.microsoft.com/office/drawing/2014/main" val="20004"/>
                    </a:ext>
                  </a:extLst>
                </a:gridCol>
                <a:gridCol w="793775">
                  <a:extLst>
                    <a:ext uri="{9D8B030D-6E8A-4147-A177-3AD203B41FA5}">
                      <a16:colId xmlns:a16="http://schemas.microsoft.com/office/drawing/2014/main" val="20005"/>
                    </a:ext>
                  </a:extLst>
                </a:gridCol>
                <a:gridCol w="2213200">
                  <a:extLst>
                    <a:ext uri="{9D8B030D-6E8A-4147-A177-3AD203B41FA5}">
                      <a16:colId xmlns:a16="http://schemas.microsoft.com/office/drawing/2014/main" val="20006"/>
                    </a:ext>
                  </a:extLst>
                </a:gridCol>
              </a:tblGrid>
              <a:tr h="164300">
                <a:tc>
                  <a:txBody>
                    <a:bodyPr/>
                    <a:lstStyle/>
                    <a:p>
                      <a:pPr marL="0" lvl="0" indent="0" algn="l" rtl="0">
                        <a:spcBef>
                          <a:spcPts val="0"/>
                        </a:spcBef>
                        <a:spcAft>
                          <a:spcPts val="0"/>
                        </a:spcAft>
                        <a:buNone/>
                      </a:pPr>
                      <a:r>
                        <a:rPr lang="en-US" sz="800">
                          <a:solidFill>
                            <a:schemeClr val="lt1"/>
                          </a:solidFill>
                        </a:rPr>
                        <a:t>Layer</a:t>
                      </a:r>
                      <a:endParaRPr sz="800">
                        <a:solidFill>
                          <a:schemeClr val="lt1"/>
                        </a:solidFill>
                      </a:endParaRPr>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800">
                          <a:solidFill>
                            <a:schemeClr val="lt1"/>
                          </a:solidFill>
                        </a:rPr>
                        <a:t># filters</a:t>
                      </a:r>
                      <a:endParaRPr sz="800">
                        <a:solidFill>
                          <a:schemeClr val="lt1"/>
                        </a:solidFill>
                      </a:endParaRPr>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800">
                          <a:solidFill>
                            <a:schemeClr val="lt1"/>
                          </a:solidFill>
                        </a:rPr>
                        <a:t>Size</a:t>
                      </a:r>
                      <a:endParaRPr sz="800">
                        <a:solidFill>
                          <a:schemeClr val="lt1"/>
                        </a:solidFill>
                      </a:endParaRPr>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800">
                          <a:solidFill>
                            <a:schemeClr val="lt1"/>
                          </a:solidFill>
                        </a:rPr>
                        <a:t># params</a:t>
                      </a:r>
                      <a:endParaRPr sz="800">
                        <a:solidFill>
                          <a:schemeClr val="lt1"/>
                        </a:solidFill>
                      </a:endParaRPr>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800">
                          <a:solidFill>
                            <a:schemeClr val="lt1"/>
                          </a:solidFill>
                        </a:rPr>
                        <a:t>Output</a:t>
                      </a:r>
                      <a:endParaRPr sz="800">
                        <a:solidFill>
                          <a:schemeClr val="lt1"/>
                        </a:solidFill>
                      </a:endParaRPr>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800">
                          <a:solidFill>
                            <a:schemeClr val="lt1"/>
                          </a:solidFill>
                        </a:rPr>
                        <a:t>Activation</a:t>
                      </a:r>
                      <a:endParaRPr sz="800">
                        <a:solidFill>
                          <a:schemeClr val="lt1"/>
                        </a:solidFill>
                      </a:endParaRPr>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800">
                          <a:solidFill>
                            <a:schemeClr val="lt1"/>
                          </a:solidFill>
                        </a:rPr>
                        <a:t>Options</a:t>
                      </a:r>
                      <a:endParaRPr sz="800">
                        <a:solidFill>
                          <a:schemeClr val="lt1"/>
                        </a:solidFill>
                      </a:endParaRPr>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extLst>
                  <a:ext uri="{0D108BD9-81ED-4DB2-BD59-A6C34878D82A}">
                    <a16:rowId xmlns:a16="http://schemas.microsoft.com/office/drawing/2014/main" val="10000"/>
                  </a:ext>
                </a:extLst>
              </a:tr>
              <a:tr h="133825">
                <a:tc rowSpan="11">
                  <a:txBody>
                    <a:bodyPr/>
                    <a:lstStyle/>
                    <a:p>
                      <a:pPr marL="0" lvl="0" indent="0" algn="l" rtl="0">
                        <a:spcBef>
                          <a:spcPts val="0"/>
                        </a:spcBef>
                        <a:spcAft>
                          <a:spcPts val="0"/>
                        </a:spcAft>
                        <a:buNone/>
                      </a:pPr>
                      <a:r>
                        <a:rPr lang="en-US" sz="800"/>
                        <a:t>Input</a:t>
                      </a:r>
                      <a:endParaRPr sz="800"/>
                    </a:p>
                    <a:p>
                      <a:pPr marL="0" lvl="0" indent="0" algn="l" rtl="0">
                        <a:spcBef>
                          <a:spcPts val="0"/>
                        </a:spcBef>
                        <a:spcAft>
                          <a:spcPts val="0"/>
                        </a:spcAft>
                        <a:buNone/>
                      </a:pPr>
                      <a:r>
                        <a:rPr lang="en-US" sz="800"/>
                        <a:t>Reshape</a:t>
                      </a:r>
                      <a:endParaRPr sz="800"/>
                    </a:p>
                    <a:p>
                      <a:pPr marL="0" lvl="0" indent="0" algn="l" rtl="0">
                        <a:spcBef>
                          <a:spcPts val="0"/>
                        </a:spcBef>
                        <a:spcAft>
                          <a:spcPts val="0"/>
                        </a:spcAft>
                        <a:buNone/>
                      </a:pPr>
                      <a:r>
                        <a:rPr lang="en-US" sz="800"/>
                        <a:t>Conv2D</a:t>
                      </a:r>
                      <a:endParaRPr sz="800"/>
                    </a:p>
                    <a:p>
                      <a:pPr marL="0" lvl="0" indent="0" algn="l" rtl="0">
                        <a:spcBef>
                          <a:spcPts val="0"/>
                        </a:spcBef>
                        <a:spcAft>
                          <a:spcPts val="0"/>
                        </a:spcAft>
                        <a:buNone/>
                      </a:pPr>
                      <a:r>
                        <a:rPr lang="en-US" sz="800"/>
                        <a:t>BatchNorm</a:t>
                      </a:r>
                      <a:endParaRPr sz="800"/>
                    </a:p>
                    <a:p>
                      <a:pPr marL="0" lvl="0" indent="0" algn="l" rtl="0">
                        <a:spcBef>
                          <a:spcPts val="0"/>
                        </a:spcBef>
                        <a:spcAft>
                          <a:spcPts val="0"/>
                        </a:spcAft>
                        <a:buNone/>
                      </a:pPr>
                      <a:r>
                        <a:rPr lang="en-US" sz="800"/>
                        <a:t>DepthConv2D</a:t>
                      </a:r>
                      <a:endParaRPr sz="800"/>
                    </a:p>
                    <a:p>
                      <a:pPr marL="0" lvl="0" indent="0" algn="l" rtl="0">
                        <a:spcBef>
                          <a:spcPts val="0"/>
                        </a:spcBef>
                        <a:spcAft>
                          <a:spcPts val="0"/>
                        </a:spcAft>
                        <a:buNone/>
                      </a:pPr>
                      <a:r>
                        <a:rPr lang="en-US" sz="800"/>
                        <a:t>BatchNorm</a:t>
                      </a:r>
                      <a:endParaRPr sz="800"/>
                    </a:p>
                    <a:p>
                      <a:pPr marL="0" lvl="0" indent="0" algn="l" rtl="0">
                        <a:spcBef>
                          <a:spcPts val="0"/>
                        </a:spcBef>
                        <a:spcAft>
                          <a:spcPts val="0"/>
                        </a:spcAft>
                        <a:buNone/>
                      </a:pPr>
                      <a:r>
                        <a:rPr lang="en-US" sz="800"/>
                        <a:t>Activation</a:t>
                      </a:r>
                      <a:endParaRPr sz="800"/>
                    </a:p>
                    <a:p>
                      <a:pPr marL="0" lvl="0" indent="0" algn="l" rtl="0">
                        <a:spcBef>
                          <a:spcPts val="0"/>
                        </a:spcBef>
                        <a:spcAft>
                          <a:spcPts val="0"/>
                        </a:spcAft>
                        <a:buNone/>
                      </a:pPr>
                      <a:r>
                        <a:rPr lang="en-US" sz="800"/>
                        <a:t>AveragePool2D</a:t>
                      </a:r>
                      <a:endParaRPr sz="800"/>
                    </a:p>
                    <a:p>
                      <a:pPr marL="0" lvl="0" indent="0" algn="l" rtl="0">
                        <a:spcBef>
                          <a:spcPts val="0"/>
                        </a:spcBef>
                        <a:spcAft>
                          <a:spcPts val="0"/>
                        </a:spcAft>
                        <a:buNone/>
                      </a:pPr>
                      <a:r>
                        <a:rPr lang="en-US" sz="800"/>
                        <a:t>Dropout</a:t>
                      </a:r>
                      <a:endParaRPr sz="800"/>
                    </a:p>
                    <a:p>
                      <a:pPr marL="0" lvl="0" indent="0" algn="l" rtl="0">
                        <a:spcBef>
                          <a:spcPts val="0"/>
                        </a:spcBef>
                        <a:spcAft>
                          <a:spcPts val="0"/>
                        </a:spcAft>
                        <a:buNone/>
                      </a:pPr>
                      <a:r>
                        <a:rPr lang="en-US" sz="800"/>
                        <a:t>SepConv2D</a:t>
                      </a:r>
                      <a:endParaRPr sz="800"/>
                    </a:p>
                    <a:p>
                      <a:pPr marL="0" lvl="0" indent="0" algn="l" rtl="0">
                        <a:spcBef>
                          <a:spcPts val="0"/>
                        </a:spcBef>
                        <a:spcAft>
                          <a:spcPts val="0"/>
                        </a:spcAft>
                        <a:buNone/>
                      </a:pPr>
                      <a:r>
                        <a:rPr lang="en-US" sz="800"/>
                        <a:t>BatchNorm</a:t>
                      </a:r>
                      <a:endParaRPr sz="800"/>
                    </a:p>
                    <a:p>
                      <a:pPr marL="0" lvl="0" indent="0" algn="l" rtl="0">
                        <a:spcBef>
                          <a:spcPts val="0"/>
                        </a:spcBef>
                        <a:spcAft>
                          <a:spcPts val="0"/>
                        </a:spcAft>
                        <a:buNone/>
                      </a:pPr>
                      <a:r>
                        <a:rPr lang="en-US" sz="800"/>
                        <a:t>Activation</a:t>
                      </a:r>
                      <a:endParaRPr sz="800"/>
                    </a:p>
                    <a:p>
                      <a:pPr marL="0" lvl="0" indent="0" algn="l" rtl="0">
                        <a:spcBef>
                          <a:spcPts val="0"/>
                        </a:spcBef>
                        <a:spcAft>
                          <a:spcPts val="0"/>
                        </a:spcAft>
                        <a:buNone/>
                      </a:pPr>
                      <a:r>
                        <a:rPr lang="en-US" sz="800"/>
                        <a:t>AveragePool2D</a:t>
                      </a:r>
                      <a:endParaRPr sz="800"/>
                    </a:p>
                    <a:p>
                      <a:pPr marL="0" lvl="0" indent="0" algn="l" rtl="0">
                        <a:spcBef>
                          <a:spcPts val="0"/>
                        </a:spcBef>
                        <a:spcAft>
                          <a:spcPts val="0"/>
                        </a:spcAft>
                        <a:buNone/>
                      </a:pPr>
                      <a:r>
                        <a:rPr lang="en-US" sz="800"/>
                        <a:t>Dropout</a:t>
                      </a:r>
                      <a:endParaRPr sz="800"/>
                    </a:p>
                    <a:p>
                      <a:pPr marL="0" lvl="0" indent="0" algn="l" rtl="0">
                        <a:spcBef>
                          <a:spcPts val="0"/>
                        </a:spcBef>
                        <a:spcAft>
                          <a:spcPts val="0"/>
                        </a:spcAft>
                        <a:buNone/>
                      </a:pPr>
                      <a:r>
                        <a:rPr lang="en-US" sz="800"/>
                        <a:t>Flatten</a:t>
                      </a:r>
                      <a:endParaRPr sz="800"/>
                    </a:p>
                    <a:p>
                      <a:pPr marL="0" lvl="0" indent="0" algn="l" rtl="0">
                        <a:spcBef>
                          <a:spcPts val="0"/>
                        </a:spcBef>
                        <a:spcAft>
                          <a:spcPts val="0"/>
                        </a:spcAft>
                        <a:buNone/>
                      </a:pPr>
                      <a:r>
                        <a:rPr lang="en-US" sz="800"/>
                        <a:t>Dense</a:t>
                      </a:r>
                      <a:endParaRPr sz="800"/>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F1=8</a:t>
                      </a: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(D=2)*(F1=8)</a:t>
                      </a: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F2=16</a:t>
                      </a: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2*(16*101 // 32)</a:t>
                      </a:r>
                      <a:endParaRPr sz="800"/>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r>
                        <a:rPr lang="en-US" sz="800"/>
                        <a:t>(32,101)</a:t>
                      </a:r>
                      <a:endParaRPr sz="800"/>
                    </a:p>
                    <a:p>
                      <a:pPr marL="0" lvl="0" indent="0" algn="l" rtl="0">
                        <a:spcBef>
                          <a:spcPts val="0"/>
                        </a:spcBef>
                        <a:spcAft>
                          <a:spcPts val="0"/>
                        </a:spcAft>
                        <a:buNone/>
                      </a:pPr>
                      <a:r>
                        <a:rPr lang="en-US" sz="800"/>
                        <a:t>(1,32,101)</a:t>
                      </a:r>
                      <a:endParaRPr sz="800"/>
                    </a:p>
                    <a:p>
                      <a:pPr marL="0" lvl="0" indent="0" algn="l" rtl="0">
                        <a:spcBef>
                          <a:spcPts val="0"/>
                        </a:spcBef>
                        <a:spcAft>
                          <a:spcPts val="0"/>
                        </a:spcAft>
                        <a:buNone/>
                      </a:pPr>
                      <a:r>
                        <a:rPr lang="en-US" sz="800"/>
                        <a:t>(1,64)</a:t>
                      </a: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(32,1)</a:t>
                      </a: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(1,4) </a:t>
                      </a: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(1,16)</a:t>
                      </a: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(1,8)</a:t>
                      </a:r>
                      <a:endParaRPr sz="800"/>
                    </a:p>
                    <a:p>
                      <a:pPr marL="0" lvl="0" indent="0" algn="l" rtl="0">
                        <a:spcBef>
                          <a:spcPts val="0"/>
                        </a:spcBef>
                        <a:spcAft>
                          <a:spcPts val="0"/>
                        </a:spcAft>
                        <a:buNone/>
                      </a:pPr>
                      <a:endParaRPr sz="800"/>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64*8</a:t>
                      </a:r>
                      <a:endParaRPr sz="800"/>
                    </a:p>
                    <a:p>
                      <a:pPr marL="0" lvl="0" indent="0" algn="l" rtl="0">
                        <a:spcBef>
                          <a:spcPts val="0"/>
                        </a:spcBef>
                        <a:spcAft>
                          <a:spcPts val="0"/>
                        </a:spcAft>
                        <a:buNone/>
                      </a:pPr>
                      <a:r>
                        <a:rPr lang="en-US" sz="800"/>
                        <a:t>2*8</a:t>
                      </a:r>
                      <a:endParaRPr sz="800"/>
                    </a:p>
                    <a:p>
                      <a:pPr marL="0" lvl="0" indent="0" algn="l" rtl="0">
                        <a:spcBef>
                          <a:spcPts val="0"/>
                        </a:spcBef>
                        <a:spcAft>
                          <a:spcPts val="0"/>
                        </a:spcAft>
                        <a:buNone/>
                      </a:pPr>
                      <a:r>
                        <a:rPr lang="en-US" sz="800"/>
                        <a:t>32*2*8</a:t>
                      </a:r>
                      <a:endParaRPr sz="800"/>
                    </a:p>
                    <a:p>
                      <a:pPr marL="0" lvl="0" indent="0" algn="l" rtl="0">
                        <a:spcBef>
                          <a:spcPts val="0"/>
                        </a:spcBef>
                        <a:spcAft>
                          <a:spcPts val="0"/>
                        </a:spcAft>
                        <a:buNone/>
                      </a:pPr>
                      <a:r>
                        <a:rPr lang="en-US" sz="800"/>
                        <a:t>2*2*8</a:t>
                      </a: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16*2*8+16*(2*8)</a:t>
                      </a:r>
                      <a:endParaRPr sz="800"/>
                    </a:p>
                    <a:p>
                      <a:pPr marL="0" lvl="0" indent="0" algn="l" rtl="0">
                        <a:spcBef>
                          <a:spcPts val="0"/>
                        </a:spcBef>
                        <a:spcAft>
                          <a:spcPts val="0"/>
                        </a:spcAft>
                        <a:buNone/>
                      </a:pPr>
                      <a:r>
                        <a:rPr lang="en-US" sz="800"/>
                        <a:t>2*16</a:t>
                      </a:r>
                      <a:endParaRPr sz="800"/>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r>
                        <a:rPr lang="en-US" sz="800"/>
                        <a:t>(32,101)</a:t>
                      </a:r>
                      <a:endParaRPr sz="800"/>
                    </a:p>
                    <a:p>
                      <a:pPr marL="0" lvl="0" indent="0" algn="l" rtl="0">
                        <a:spcBef>
                          <a:spcPts val="0"/>
                        </a:spcBef>
                        <a:spcAft>
                          <a:spcPts val="0"/>
                        </a:spcAft>
                        <a:buNone/>
                      </a:pPr>
                      <a:r>
                        <a:rPr lang="en-US" sz="800"/>
                        <a:t>(1,32,101)</a:t>
                      </a:r>
                      <a:endParaRPr sz="800"/>
                    </a:p>
                    <a:p>
                      <a:pPr marL="0" lvl="0" indent="0" algn="l" rtl="0">
                        <a:spcBef>
                          <a:spcPts val="0"/>
                        </a:spcBef>
                        <a:spcAft>
                          <a:spcPts val="0"/>
                        </a:spcAft>
                        <a:buNone/>
                      </a:pPr>
                      <a:r>
                        <a:rPr lang="en-US" sz="800"/>
                        <a:t>(8,32,101)</a:t>
                      </a:r>
                      <a:endParaRPr sz="800"/>
                    </a:p>
                    <a:p>
                      <a:pPr marL="0" lvl="0" indent="0" algn="l" rtl="0">
                        <a:spcBef>
                          <a:spcPts val="0"/>
                        </a:spcBef>
                        <a:spcAft>
                          <a:spcPts val="0"/>
                        </a:spcAft>
                        <a:buNone/>
                      </a:pPr>
                      <a:r>
                        <a:rPr lang="en-US" sz="800"/>
                        <a:t>(8,32,101)</a:t>
                      </a:r>
                      <a:endParaRPr sz="800"/>
                    </a:p>
                    <a:p>
                      <a:pPr marL="0" lvl="0" indent="0" algn="l" rtl="0">
                        <a:spcBef>
                          <a:spcPts val="0"/>
                        </a:spcBef>
                        <a:spcAft>
                          <a:spcPts val="0"/>
                        </a:spcAft>
                        <a:buNone/>
                      </a:pPr>
                      <a:r>
                        <a:rPr lang="en-US" sz="800"/>
                        <a:t>(16,1,101)</a:t>
                      </a:r>
                      <a:endParaRPr sz="800"/>
                    </a:p>
                    <a:p>
                      <a:pPr marL="0" lvl="0" indent="0" algn="l" rtl="0">
                        <a:spcBef>
                          <a:spcPts val="0"/>
                        </a:spcBef>
                        <a:spcAft>
                          <a:spcPts val="0"/>
                        </a:spcAft>
                        <a:buNone/>
                      </a:pPr>
                      <a:r>
                        <a:rPr lang="en-US" sz="800"/>
                        <a:t>(16,1,101)</a:t>
                      </a:r>
                      <a:endParaRPr sz="800"/>
                    </a:p>
                    <a:p>
                      <a:pPr marL="0" lvl="0" indent="0" algn="l" rtl="0">
                        <a:spcBef>
                          <a:spcPts val="0"/>
                        </a:spcBef>
                        <a:spcAft>
                          <a:spcPts val="0"/>
                        </a:spcAft>
                        <a:buNone/>
                      </a:pPr>
                      <a:r>
                        <a:rPr lang="en-US" sz="800"/>
                        <a:t>(16,1,101)</a:t>
                      </a:r>
                      <a:endParaRPr sz="800"/>
                    </a:p>
                    <a:p>
                      <a:pPr marL="0" lvl="0" indent="0" algn="l" rtl="0">
                        <a:spcBef>
                          <a:spcPts val="0"/>
                        </a:spcBef>
                        <a:spcAft>
                          <a:spcPts val="0"/>
                        </a:spcAft>
                        <a:buNone/>
                      </a:pPr>
                      <a:r>
                        <a:rPr lang="en-US" sz="800"/>
                        <a:t>(16,1,101 // 4=25)</a:t>
                      </a:r>
                      <a:endParaRPr sz="800"/>
                    </a:p>
                    <a:p>
                      <a:pPr marL="0" lvl="0" indent="0" algn="l" rtl="0">
                        <a:spcBef>
                          <a:spcPts val="0"/>
                        </a:spcBef>
                        <a:spcAft>
                          <a:spcPts val="0"/>
                        </a:spcAft>
                        <a:buNone/>
                      </a:pPr>
                      <a:r>
                        <a:rPr lang="en-US" sz="800"/>
                        <a:t>(16,1,25)</a:t>
                      </a:r>
                      <a:endParaRPr sz="800"/>
                    </a:p>
                    <a:p>
                      <a:pPr marL="0" lvl="0" indent="0" algn="l" rtl="0">
                        <a:spcBef>
                          <a:spcPts val="0"/>
                        </a:spcBef>
                        <a:spcAft>
                          <a:spcPts val="0"/>
                        </a:spcAft>
                        <a:buNone/>
                      </a:pPr>
                      <a:r>
                        <a:rPr lang="en-US" sz="800"/>
                        <a:t>(16,1,25)</a:t>
                      </a:r>
                      <a:endParaRPr sz="800"/>
                    </a:p>
                    <a:p>
                      <a:pPr marL="0" lvl="0" indent="0" algn="l" rtl="0">
                        <a:spcBef>
                          <a:spcPts val="0"/>
                        </a:spcBef>
                        <a:spcAft>
                          <a:spcPts val="0"/>
                        </a:spcAft>
                        <a:buNone/>
                      </a:pPr>
                      <a:r>
                        <a:rPr lang="en-US" sz="800"/>
                        <a:t>(16,1,25)</a:t>
                      </a:r>
                      <a:endParaRPr sz="800"/>
                    </a:p>
                    <a:p>
                      <a:pPr marL="0" lvl="0" indent="0" algn="l" rtl="0">
                        <a:spcBef>
                          <a:spcPts val="0"/>
                        </a:spcBef>
                        <a:spcAft>
                          <a:spcPts val="0"/>
                        </a:spcAft>
                        <a:buNone/>
                      </a:pPr>
                      <a:r>
                        <a:rPr lang="en-US" sz="800"/>
                        <a:t>(16,1,25)</a:t>
                      </a:r>
                      <a:endParaRPr sz="800"/>
                    </a:p>
                    <a:p>
                      <a:pPr marL="0" lvl="0" indent="0" algn="l" rtl="0">
                        <a:spcBef>
                          <a:spcPts val="0"/>
                        </a:spcBef>
                        <a:spcAft>
                          <a:spcPts val="0"/>
                        </a:spcAft>
                        <a:buNone/>
                      </a:pPr>
                      <a:r>
                        <a:rPr lang="en-US" sz="800"/>
                        <a:t>(16,1,101 // 32)</a:t>
                      </a:r>
                      <a:endParaRPr sz="800"/>
                    </a:p>
                    <a:p>
                      <a:pPr marL="0" lvl="0" indent="0" algn="l" rtl="0">
                        <a:spcBef>
                          <a:spcPts val="0"/>
                        </a:spcBef>
                        <a:spcAft>
                          <a:spcPts val="0"/>
                        </a:spcAft>
                        <a:buNone/>
                      </a:pPr>
                      <a:r>
                        <a:rPr lang="en-US" sz="800"/>
                        <a:t>(16,1,3)</a:t>
                      </a:r>
                      <a:endParaRPr sz="800"/>
                    </a:p>
                    <a:p>
                      <a:pPr marL="0" lvl="0" indent="0" algn="l" rtl="0">
                        <a:spcBef>
                          <a:spcPts val="0"/>
                        </a:spcBef>
                        <a:spcAft>
                          <a:spcPts val="0"/>
                        </a:spcAft>
                        <a:buNone/>
                      </a:pPr>
                      <a:r>
                        <a:rPr lang="en-US" sz="800"/>
                        <a:t>(16,1,3)</a:t>
                      </a:r>
                      <a:endParaRPr sz="800"/>
                    </a:p>
                    <a:p>
                      <a:pPr marL="0" lvl="0" indent="0" algn="l" rtl="0">
                        <a:spcBef>
                          <a:spcPts val="0"/>
                        </a:spcBef>
                        <a:spcAft>
                          <a:spcPts val="0"/>
                        </a:spcAft>
                        <a:buNone/>
                      </a:pPr>
                      <a:r>
                        <a:rPr lang="en-US" sz="800"/>
                        <a:t>2</a:t>
                      </a:r>
                      <a:endParaRPr sz="800"/>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Linear</a:t>
                      </a: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Linear</a:t>
                      </a: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ELU</a:t>
                      </a: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Linear</a:t>
                      </a: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ELU</a:t>
                      </a: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Softmax</a:t>
                      </a:r>
                      <a:endParaRPr sz="800"/>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mode=same</a:t>
                      </a: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mode=valid, depth=D, max norm=1</a:t>
                      </a: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p=0.5 or p=0.25</a:t>
                      </a:r>
                      <a:endParaRPr sz="800"/>
                    </a:p>
                    <a:p>
                      <a:pPr marL="0" lvl="0" indent="0" algn="l" rtl="0">
                        <a:spcBef>
                          <a:spcPts val="0"/>
                        </a:spcBef>
                        <a:spcAft>
                          <a:spcPts val="0"/>
                        </a:spcAft>
                        <a:buNone/>
                      </a:pPr>
                      <a:r>
                        <a:rPr lang="en-US" sz="800"/>
                        <a:t>mode = same</a:t>
                      </a: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p=0.5 or p=0.25</a:t>
                      </a:r>
                      <a:endParaRPr sz="800"/>
                    </a:p>
                    <a:p>
                      <a:pPr marL="0" lvl="0" indent="0" algn="l" rtl="0">
                        <a:spcBef>
                          <a:spcPts val="0"/>
                        </a:spcBef>
                        <a:spcAft>
                          <a:spcPts val="0"/>
                        </a:spcAft>
                        <a:buNone/>
                      </a:pPr>
                      <a:endParaRPr sz="800"/>
                    </a:p>
                    <a:p>
                      <a:pPr marL="0" lvl="0" indent="0" algn="l" rtl="0">
                        <a:spcBef>
                          <a:spcPts val="0"/>
                        </a:spcBef>
                        <a:spcAft>
                          <a:spcPts val="0"/>
                        </a:spcAft>
                        <a:buNone/>
                      </a:pPr>
                      <a:r>
                        <a:rPr lang="en-US" sz="800"/>
                        <a:t>max norm=0.25</a:t>
                      </a:r>
                      <a:endParaRPr sz="800"/>
                    </a:p>
                  </a:txBody>
                  <a:tcPr marL="91425" marR="91425" marT="0" marB="0">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extLst>
                  <a:ext uri="{0D108BD9-81ED-4DB2-BD59-A6C34878D82A}">
                    <a16:rowId xmlns:a16="http://schemas.microsoft.com/office/drawing/2014/main" val="10001"/>
                  </a:ext>
                </a:extLst>
              </a:tr>
              <a:tr h="1338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1338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1338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1338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r h="1338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6"/>
                  </a:ext>
                </a:extLst>
              </a:tr>
              <a:tr h="1338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7"/>
                  </a:ext>
                </a:extLst>
              </a:tr>
              <a:tr h="1338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8"/>
                  </a:ext>
                </a:extLst>
              </a:tr>
              <a:tr h="1338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9"/>
                  </a:ext>
                </a:extLst>
              </a:tr>
              <a:tr h="1338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0"/>
                  </a:ext>
                </a:extLst>
              </a:tr>
              <a:tr h="6246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1"/>
                  </a:ext>
                </a:extLst>
              </a:tr>
            </a:tbl>
          </a:graphicData>
        </a:graphic>
      </p:graphicFrame>
      <p:pic>
        <p:nvPicPr>
          <p:cNvPr id="184" name="Google Shape;184;g125a347a484_0_14"/>
          <p:cNvPicPr preferRelativeResize="0"/>
          <p:nvPr/>
        </p:nvPicPr>
        <p:blipFill>
          <a:blip r:embed="rId3">
            <a:alphaModFix/>
          </a:blip>
          <a:stretch>
            <a:fillRect/>
          </a:stretch>
        </p:blipFill>
        <p:spPr>
          <a:xfrm>
            <a:off x="990600" y="572700"/>
            <a:ext cx="7207049" cy="24372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121f7953230_0_176"/>
          <p:cNvSpPr txBox="1">
            <a:spLocks noGrp="1"/>
          </p:cNvSpPr>
          <p:nvPr>
            <p:ph type="body" idx="1"/>
          </p:nvPr>
        </p:nvSpPr>
        <p:spPr>
          <a:xfrm>
            <a:off x="6112888" y="4794625"/>
            <a:ext cx="2524800" cy="3771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US" sz="1000" b="1"/>
              <a:t>The architecture of DeepConvNet</a:t>
            </a:r>
            <a:endParaRPr sz="1000" b="1"/>
          </a:p>
        </p:txBody>
      </p:sp>
      <p:graphicFrame>
        <p:nvGraphicFramePr>
          <p:cNvPr id="192" name="Google Shape;192;g121f7953230_0_176"/>
          <p:cNvGraphicFramePr/>
          <p:nvPr/>
        </p:nvGraphicFramePr>
        <p:xfrm>
          <a:off x="104450" y="861400"/>
          <a:ext cx="5401600" cy="3976350"/>
        </p:xfrm>
        <a:graphic>
          <a:graphicData uri="http://schemas.openxmlformats.org/drawingml/2006/table">
            <a:tbl>
              <a:tblPr>
                <a:noFill/>
                <a:tableStyleId>{FF9962E2-F7E7-4EBB-B5E6-8C1E2D67AACB}</a:tableStyleId>
              </a:tblPr>
              <a:tblGrid>
                <a:gridCol w="783675">
                  <a:extLst>
                    <a:ext uri="{9D8B030D-6E8A-4147-A177-3AD203B41FA5}">
                      <a16:colId xmlns:a16="http://schemas.microsoft.com/office/drawing/2014/main" val="20000"/>
                    </a:ext>
                  </a:extLst>
                </a:gridCol>
                <a:gridCol w="559325">
                  <a:extLst>
                    <a:ext uri="{9D8B030D-6E8A-4147-A177-3AD203B41FA5}">
                      <a16:colId xmlns:a16="http://schemas.microsoft.com/office/drawing/2014/main" val="20001"/>
                    </a:ext>
                  </a:extLst>
                </a:gridCol>
                <a:gridCol w="757950">
                  <a:extLst>
                    <a:ext uri="{9D8B030D-6E8A-4147-A177-3AD203B41FA5}">
                      <a16:colId xmlns:a16="http://schemas.microsoft.com/office/drawing/2014/main" val="20002"/>
                    </a:ext>
                  </a:extLst>
                </a:gridCol>
                <a:gridCol w="1094325">
                  <a:extLst>
                    <a:ext uri="{9D8B030D-6E8A-4147-A177-3AD203B41FA5}">
                      <a16:colId xmlns:a16="http://schemas.microsoft.com/office/drawing/2014/main" val="20003"/>
                    </a:ext>
                  </a:extLst>
                </a:gridCol>
                <a:gridCol w="743250">
                  <a:extLst>
                    <a:ext uri="{9D8B030D-6E8A-4147-A177-3AD203B41FA5}">
                      <a16:colId xmlns:a16="http://schemas.microsoft.com/office/drawing/2014/main" val="20004"/>
                    </a:ext>
                  </a:extLst>
                </a:gridCol>
                <a:gridCol w="1463075">
                  <a:extLst>
                    <a:ext uri="{9D8B030D-6E8A-4147-A177-3AD203B41FA5}">
                      <a16:colId xmlns:a16="http://schemas.microsoft.com/office/drawing/2014/main" val="20005"/>
                    </a:ext>
                  </a:extLst>
                </a:gridCol>
              </a:tblGrid>
              <a:tr h="335325">
                <a:tc>
                  <a:txBody>
                    <a:bodyPr/>
                    <a:lstStyle/>
                    <a:p>
                      <a:pPr marL="0" lvl="0" indent="0" algn="l" rtl="0">
                        <a:spcBef>
                          <a:spcPts val="0"/>
                        </a:spcBef>
                        <a:spcAft>
                          <a:spcPts val="0"/>
                        </a:spcAft>
                        <a:buNone/>
                      </a:pPr>
                      <a:r>
                        <a:rPr lang="en-US" sz="900"/>
                        <a:t>Layer</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900"/>
                        <a:t>#filters</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900"/>
                        <a:t>Size</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900"/>
                        <a:t># params</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900"/>
                        <a:t>Activation</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900"/>
                        <a:t>Options</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extLst>
                  <a:ext uri="{0D108BD9-81ED-4DB2-BD59-A6C34878D82A}">
                    <a16:rowId xmlns:a16="http://schemas.microsoft.com/office/drawing/2014/main" val="10000"/>
                  </a:ext>
                </a:extLst>
              </a:tr>
              <a:tr h="292225">
                <a:tc rowSpan="11">
                  <a:txBody>
                    <a:bodyPr/>
                    <a:lstStyle/>
                    <a:p>
                      <a:pPr marL="0" lvl="0" indent="0" algn="l" rtl="0">
                        <a:spcBef>
                          <a:spcPts val="0"/>
                        </a:spcBef>
                        <a:spcAft>
                          <a:spcPts val="0"/>
                        </a:spcAft>
                        <a:buNone/>
                      </a:pPr>
                      <a:r>
                        <a:rPr lang="en-US" sz="900"/>
                        <a:t>Input</a:t>
                      </a:r>
                      <a:endParaRPr sz="900"/>
                    </a:p>
                    <a:p>
                      <a:pPr marL="0" lvl="0" indent="0" algn="l" rtl="0">
                        <a:spcBef>
                          <a:spcPts val="0"/>
                        </a:spcBef>
                        <a:spcAft>
                          <a:spcPts val="0"/>
                        </a:spcAft>
                        <a:buNone/>
                      </a:pPr>
                      <a:r>
                        <a:rPr lang="en-US" sz="900"/>
                        <a:t>Reshape</a:t>
                      </a:r>
                      <a:endParaRPr sz="900"/>
                    </a:p>
                    <a:p>
                      <a:pPr marL="0" lvl="0" indent="0" algn="l" rtl="0">
                        <a:spcBef>
                          <a:spcPts val="0"/>
                        </a:spcBef>
                        <a:spcAft>
                          <a:spcPts val="0"/>
                        </a:spcAft>
                        <a:buNone/>
                      </a:pPr>
                      <a:r>
                        <a:rPr lang="en-US" sz="900"/>
                        <a:t>Conv2D</a:t>
                      </a:r>
                      <a:endParaRPr sz="900"/>
                    </a:p>
                    <a:p>
                      <a:pPr marL="0" lvl="0" indent="0" algn="l" rtl="0">
                        <a:spcBef>
                          <a:spcPts val="0"/>
                        </a:spcBef>
                        <a:spcAft>
                          <a:spcPts val="0"/>
                        </a:spcAft>
                        <a:buNone/>
                      </a:pPr>
                      <a:r>
                        <a:rPr lang="en-US" sz="900"/>
                        <a:t>Conv2D</a:t>
                      </a:r>
                      <a:endParaRPr sz="900"/>
                    </a:p>
                    <a:p>
                      <a:pPr marL="0" lvl="0" indent="0" algn="l" rtl="0">
                        <a:spcBef>
                          <a:spcPts val="0"/>
                        </a:spcBef>
                        <a:spcAft>
                          <a:spcPts val="0"/>
                        </a:spcAft>
                        <a:buNone/>
                      </a:pPr>
                      <a:r>
                        <a:rPr lang="en-US" sz="900"/>
                        <a:t>BatchNorm</a:t>
                      </a:r>
                      <a:endParaRPr sz="900"/>
                    </a:p>
                    <a:p>
                      <a:pPr marL="0" lvl="0" indent="0" algn="l" rtl="0">
                        <a:spcBef>
                          <a:spcPts val="0"/>
                        </a:spcBef>
                        <a:spcAft>
                          <a:spcPts val="0"/>
                        </a:spcAft>
                        <a:buNone/>
                      </a:pPr>
                      <a:r>
                        <a:rPr lang="en-US" sz="900"/>
                        <a:t>Activation</a:t>
                      </a:r>
                      <a:endParaRPr sz="900"/>
                    </a:p>
                    <a:p>
                      <a:pPr marL="0" lvl="0" indent="0" algn="l" rtl="0">
                        <a:spcBef>
                          <a:spcPts val="0"/>
                        </a:spcBef>
                        <a:spcAft>
                          <a:spcPts val="0"/>
                        </a:spcAft>
                        <a:buNone/>
                      </a:pPr>
                      <a:r>
                        <a:rPr lang="en-US" sz="900"/>
                        <a:t>MaxPool2D</a:t>
                      </a:r>
                      <a:endParaRPr sz="900"/>
                    </a:p>
                    <a:p>
                      <a:pPr marL="0" lvl="0" indent="0" algn="l" rtl="0">
                        <a:spcBef>
                          <a:spcPts val="0"/>
                        </a:spcBef>
                        <a:spcAft>
                          <a:spcPts val="0"/>
                        </a:spcAft>
                        <a:buNone/>
                      </a:pPr>
                      <a:r>
                        <a:rPr lang="en-US" sz="900"/>
                        <a:t>Dropout</a:t>
                      </a:r>
                      <a:endParaRPr sz="900"/>
                    </a:p>
                    <a:p>
                      <a:pPr marL="0" lvl="0" indent="0" algn="l" rtl="0">
                        <a:spcBef>
                          <a:spcPts val="0"/>
                        </a:spcBef>
                        <a:spcAft>
                          <a:spcPts val="0"/>
                        </a:spcAft>
                        <a:buNone/>
                      </a:pPr>
                      <a:r>
                        <a:rPr lang="en-US" sz="900"/>
                        <a:t>Conv2D</a:t>
                      </a:r>
                      <a:endParaRPr sz="900"/>
                    </a:p>
                    <a:p>
                      <a:pPr marL="0" lvl="0" indent="0" algn="l" rtl="0">
                        <a:spcBef>
                          <a:spcPts val="0"/>
                        </a:spcBef>
                        <a:spcAft>
                          <a:spcPts val="0"/>
                        </a:spcAft>
                        <a:buNone/>
                      </a:pPr>
                      <a:r>
                        <a:rPr lang="en-US" sz="900"/>
                        <a:t>BatchNorm</a:t>
                      </a:r>
                      <a:endParaRPr sz="900"/>
                    </a:p>
                    <a:p>
                      <a:pPr marL="0" lvl="0" indent="0" algn="l" rtl="0">
                        <a:spcBef>
                          <a:spcPts val="0"/>
                        </a:spcBef>
                        <a:spcAft>
                          <a:spcPts val="0"/>
                        </a:spcAft>
                        <a:buNone/>
                      </a:pPr>
                      <a:r>
                        <a:rPr lang="en-US" sz="900"/>
                        <a:t>Activation</a:t>
                      </a:r>
                      <a:endParaRPr sz="900"/>
                    </a:p>
                    <a:p>
                      <a:pPr marL="0" lvl="0" indent="0" algn="l" rtl="0">
                        <a:spcBef>
                          <a:spcPts val="0"/>
                        </a:spcBef>
                        <a:spcAft>
                          <a:spcPts val="0"/>
                        </a:spcAft>
                        <a:buNone/>
                      </a:pPr>
                      <a:r>
                        <a:rPr lang="en-US" sz="900"/>
                        <a:t>MaxPool2D</a:t>
                      </a:r>
                      <a:endParaRPr sz="900"/>
                    </a:p>
                    <a:p>
                      <a:pPr marL="0" lvl="0" indent="0" algn="l" rtl="0">
                        <a:spcBef>
                          <a:spcPts val="0"/>
                        </a:spcBef>
                        <a:spcAft>
                          <a:spcPts val="0"/>
                        </a:spcAft>
                        <a:buNone/>
                      </a:pPr>
                      <a:r>
                        <a:rPr lang="en-US" sz="900"/>
                        <a:t>Dropout</a:t>
                      </a:r>
                      <a:endParaRPr sz="900"/>
                    </a:p>
                    <a:p>
                      <a:pPr marL="0" lvl="0" indent="0" algn="l" rtl="0">
                        <a:spcBef>
                          <a:spcPts val="0"/>
                        </a:spcBef>
                        <a:spcAft>
                          <a:spcPts val="0"/>
                        </a:spcAft>
                        <a:buNone/>
                      </a:pPr>
                      <a:r>
                        <a:rPr lang="en-US" sz="900"/>
                        <a:t>Conv2D</a:t>
                      </a:r>
                      <a:endParaRPr sz="900"/>
                    </a:p>
                    <a:p>
                      <a:pPr marL="0" lvl="0" indent="0" algn="l" rtl="0">
                        <a:spcBef>
                          <a:spcPts val="0"/>
                        </a:spcBef>
                        <a:spcAft>
                          <a:spcPts val="0"/>
                        </a:spcAft>
                        <a:buNone/>
                      </a:pPr>
                      <a:r>
                        <a:rPr lang="en-US" sz="900"/>
                        <a:t>BatchNorm</a:t>
                      </a:r>
                      <a:endParaRPr sz="900"/>
                    </a:p>
                    <a:p>
                      <a:pPr marL="0" lvl="0" indent="0" algn="l" rtl="0">
                        <a:spcBef>
                          <a:spcPts val="0"/>
                        </a:spcBef>
                        <a:spcAft>
                          <a:spcPts val="0"/>
                        </a:spcAft>
                        <a:buNone/>
                      </a:pPr>
                      <a:r>
                        <a:rPr lang="en-US" sz="900"/>
                        <a:t>Activation</a:t>
                      </a:r>
                      <a:endParaRPr sz="900"/>
                    </a:p>
                    <a:p>
                      <a:pPr marL="0" lvl="0" indent="0" algn="l" rtl="0">
                        <a:spcBef>
                          <a:spcPts val="0"/>
                        </a:spcBef>
                        <a:spcAft>
                          <a:spcPts val="0"/>
                        </a:spcAft>
                        <a:buNone/>
                      </a:pPr>
                      <a:r>
                        <a:rPr lang="en-US" sz="900"/>
                        <a:t>MaxPool2D</a:t>
                      </a:r>
                      <a:endParaRPr sz="900"/>
                    </a:p>
                    <a:p>
                      <a:pPr marL="0" lvl="0" indent="0" algn="l" rtl="0">
                        <a:spcBef>
                          <a:spcPts val="0"/>
                        </a:spcBef>
                        <a:spcAft>
                          <a:spcPts val="0"/>
                        </a:spcAft>
                        <a:buNone/>
                      </a:pPr>
                      <a:r>
                        <a:rPr lang="en-US" sz="900"/>
                        <a:t>Dropout</a:t>
                      </a:r>
                      <a:endParaRPr sz="900"/>
                    </a:p>
                    <a:p>
                      <a:pPr marL="0" lvl="0" indent="0" algn="l" rtl="0">
                        <a:spcBef>
                          <a:spcPts val="0"/>
                        </a:spcBef>
                        <a:spcAft>
                          <a:spcPts val="0"/>
                        </a:spcAft>
                        <a:buNone/>
                      </a:pPr>
                      <a:r>
                        <a:rPr lang="en-US" sz="900"/>
                        <a:t>Conv2D</a:t>
                      </a:r>
                      <a:endParaRPr sz="900"/>
                    </a:p>
                    <a:p>
                      <a:pPr marL="0" lvl="0" indent="0" algn="l" rtl="0">
                        <a:spcBef>
                          <a:spcPts val="0"/>
                        </a:spcBef>
                        <a:spcAft>
                          <a:spcPts val="0"/>
                        </a:spcAft>
                        <a:buNone/>
                      </a:pPr>
                      <a:r>
                        <a:rPr lang="en-US" sz="900"/>
                        <a:t>BatchNorm</a:t>
                      </a:r>
                      <a:endParaRPr sz="900"/>
                    </a:p>
                    <a:p>
                      <a:pPr marL="0" lvl="0" indent="0" algn="l" rtl="0">
                        <a:spcBef>
                          <a:spcPts val="0"/>
                        </a:spcBef>
                        <a:spcAft>
                          <a:spcPts val="0"/>
                        </a:spcAft>
                        <a:buNone/>
                      </a:pPr>
                      <a:r>
                        <a:rPr lang="en-US" sz="900"/>
                        <a:t>Activation</a:t>
                      </a:r>
                      <a:endParaRPr sz="900"/>
                    </a:p>
                    <a:p>
                      <a:pPr marL="0" lvl="0" indent="0" algn="l" rtl="0">
                        <a:spcBef>
                          <a:spcPts val="0"/>
                        </a:spcBef>
                        <a:spcAft>
                          <a:spcPts val="0"/>
                        </a:spcAft>
                        <a:buNone/>
                      </a:pPr>
                      <a:r>
                        <a:rPr lang="en-US" sz="900"/>
                        <a:t>MaxPool2D</a:t>
                      </a:r>
                      <a:endParaRPr sz="900"/>
                    </a:p>
                    <a:p>
                      <a:pPr marL="0" lvl="0" indent="0" algn="l" rtl="0">
                        <a:spcBef>
                          <a:spcPts val="0"/>
                        </a:spcBef>
                        <a:spcAft>
                          <a:spcPts val="0"/>
                        </a:spcAft>
                        <a:buNone/>
                      </a:pPr>
                      <a:r>
                        <a:rPr lang="en-US" sz="900"/>
                        <a:t>Dropout</a:t>
                      </a:r>
                      <a:endParaRPr sz="900"/>
                    </a:p>
                    <a:p>
                      <a:pPr marL="0" lvl="0" indent="0" algn="l" rtl="0">
                        <a:spcBef>
                          <a:spcPts val="0"/>
                        </a:spcBef>
                        <a:spcAft>
                          <a:spcPts val="0"/>
                        </a:spcAft>
                        <a:buNone/>
                      </a:pPr>
                      <a:r>
                        <a:rPr lang="en-US" sz="900"/>
                        <a:t>Flatten</a:t>
                      </a:r>
                      <a:endParaRPr sz="900"/>
                    </a:p>
                    <a:p>
                      <a:pPr marL="0" lvl="0" indent="0" algn="l" rtl="0">
                        <a:spcBef>
                          <a:spcPts val="0"/>
                        </a:spcBef>
                        <a:spcAft>
                          <a:spcPts val="0"/>
                        </a:spcAft>
                        <a:buNone/>
                      </a:pPr>
                      <a:r>
                        <a:rPr lang="en-US" sz="900"/>
                        <a:t>Dense</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25</a:t>
                      </a:r>
                      <a:endParaRPr sz="900"/>
                    </a:p>
                    <a:p>
                      <a:pPr marL="0" lvl="0" indent="0" algn="l" rtl="0">
                        <a:spcBef>
                          <a:spcPts val="0"/>
                        </a:spcBef>
                        <a:spcAft>
                          <a:spcPts val="0"/>
                        </a:spcAft>
                        <a:buNone/>
                      </a:pPr>
                      <a:r>
                        <a:rPr lang="en-US" sz="900"/>
                        <a:t>25</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50</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100</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200</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N=2</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r>
                        <a:rPr lang="en-US" sz="900"/>
                        <a:t>(32,101)</a:t>
                      </a:r>
                      <a:endParaRPr sz="900"/>
                    </a:p>
                    <a:p>
                      <a:pPr marL="0" lvl="0" indent="0" algn="l" rtl="0">
                        <a:spcBef>
                          <a:spcPts val="0"/>
                        </a:spcBef>
                        <a:spcAft>
                          <a:spcPts val="0"/>
                        </a:spcAft>
                        <a:buNone/>
                      </a:pPr>
                      <a:r>
                        <a:rPr lang="en-US" sz="900"/>
                        <a:t>(1,32,101)</a:t>
                      </a:r>
                      <a:endParaRPr sz="900"/>
                    </a:p>
                    <a:p>
                      <a:pPr marL="0" lvl="0" indent="0" algn="l" rtl="0">
                        <a:spcBef>
                          <a:spcPts val="0"/>
                        </a:spcBef>
                        <a:spcAft>
                          <a:spcPts val="0"/>
                        </a:spcAft>
                        <a:buNone/>
                      </a:pPr>
                      <a:r>
                        <a:rPr lang="en-US" sz="900"/>
                        <a:t>(1,5)</a:t>
                      </a:r>
                      <a:endParaRPr sz="900"/>
                    </a:p>
                    <a:p>
                      <a:pPr marL="0" lvl="0" indent="0" algn="l" rtl="0">
                        <a:spcBef>
                          <a:spcPts val="0"/>
                        </a:spcBef>
                        <a:spcAft>
                          <a:spcPts val="0"/>
                        </a:spcAft>
                        <a:buNone/>
                      </a:pPr>
                      <a:r>
                        <a:rPr lang="en-US" sz="900"/>
                        <a:t>(32,1)</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(1,2)</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(1,5)</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(1,2)</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(1,5)</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(1,5)</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(1,2)</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150</a:t>
                      </a:r>
                      <a:endParaRPr sz="900"/>
                    </a:p>
                    <a:p>
                      <a:pPr marL="0" lvl="0" indent="0" algn="l" rtl="0">
                        <a:spcBef>
                          <a:spcPts val="0"/>
                        </a:spcBef>
                        <a:spcAft>
                          <a:spcPts val="0"/>
                        </a:spcAft>
                        <a:buNone/>
                      </a:pPr>
                      <a:r>
                        <a:rPr lang="en-US" sz="900"/>
                        <a:t>25*25*32+25</a:t>
                      </a:r>
                      <a:endParaRPr sz="900"/>
                    </a:p>
                    <a:p>
                      <a:pPr marL="0" lvl="0" indent="0" algn="l" rtl="0">
                        <a:spcBef>
                          <a:spcPts val="0"/>
                        </a:spcBef>
                        <a:spcAft>
                          <a:spcPts val="0"/>
                        </a:spcAft>
                        <a:buNone/>
                      </a:pPr>
                      <a:r>
                        <a:rPr lang="en-US" sz="900"/>
                        <a:t>2*25=50</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25*50*32+50</a:t>
                      </a:r>
                      <a:endParaRPr sz="900"/>
                    </a:p>
                    <a:p>
                      <a:pPr marL="0" lvl="0" indent="0" algn="l" rtl="0">
                        <a:spcBef>
                          <a:spcPts val="0"/>
                        </a:spcBef>
                        <a:spcAft>
                          <a:spcPts val="0"/>
                        </a:spcAft>
                        <a:buNone/>
                      </a:pPr>
                      <a:r>
                        <a:rPr lang="en-US" sz="900"/>
                        <a:t>2*50=100</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50*100*32+100</a:t>
                      </a:r>
                      <a:endParaRPr sz="900"/>
                    </a:p>
                    <a:p>
                      <a:pPr marL="0" lvl="0" indent="0" algn="l" rtl="0">
                        <a:spcBef>
                          <a:spcPts val="0"/>
                        </a:spcBef>
                        <a:spcAft>
                          <a:spcPts val="0"/>
                        </a:spcAft>
                        <a:buNone/>
                      </a:pPr>
                      <a:r>
                        <a:rPr lang="en-US" sz="900"/>
                        <a:t>2*100=200</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(1,2)</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100*200*32+200</a:t>
                      </a:r>
                      <a:endParaRPr sz="900"/>
                    </a:p>
                    <a:p>
                      <a:pPr marL="0" lvl="0" indent="0" algn="l" rtl="0">
                        <a:spcBef>
                          <a:spcPts val="0"/>
                        </a:spcBef>
                        <a:spcAft>
                          <a:spcPts val="0"/>
                        </a:spcAft>
                        <a:buNone/>
                      </a:pPr>
                      <a:r>
                        <a:rPr lang="en-US" sz="900"/>
                        <a:t>2*200=400</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Linear</a:t>
                      </a:r>
                      <a:endParaRPr sz="900"/>
                    </a:p>
                    <a:p>
                      <a:pPr marL="0" lvl="0" indent="0" algn="l" rtl="0">
                        <a:spcBef>
                          <a:spcPts val="0"/>
                        </a:spcBef>
                        <a:spcAft>
                          <a:spcPts val="0"/>
                        </a:spcAft>
                        <a:buNone/>
                      </a:pPr>
                      <a:r>
                        <a:rPr lang="en-US" sz="900"/>
                        <a:t>Linear</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ELU</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Linear</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ELU</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Linear</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ELU</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Linear</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ELU</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Softmax</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mode=valid,max norm=2</a:t>
                      </a:r>
                      <a:endParaRPr sz="900"/>
                    </a:p>
                    <a:p>
                      <a:pPr marL="0" lvl="0" indent="0" algn="l" rtl="0">
                        <a:spcBef>
                          <a:spcPts val="0"/>
                        </a:spcBef>
                        <a:spcAft>
                          <a:spcPts val="0"/>
                        </a:spcAft>
                        <a:buNone/>
                      </a:pPr>
                      <a:r>
                        <a:rPr lang="en-US" sz="900"/>
                        <a:t>mode=valid,max norm=2</a:t>
                      </a:r>
                      <a:endParaRPr sz="900"/>
                    </a:p>
                    <a:p>
                      <a:pPr marL="0" lvl="0" indent="0" algn="l" rtl="0">
                        <a:spcBef>
                          <a:spcPts val="0"/>
                        </a:spcBef>
                        <a:spcAft>
                          <a:spcPts val="0"/>
                        </a:spcAft>
                        <a:buNone/>
                      </a:pPr>
                      <a:r>
                        <a:rPr lang="en-US" sz="900"/>
                        <a:t>e=1e-05,moment=0.1</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p=0.5</a:t>
                      </a:r>
                      <a:endParaRPr sz="900"/>
                    </a:p>
                    <a:p>
                      <a:pPr marL="0" lvl="0" indent="0" algn="l" rtl="0">
                        <a:spcBef>
                          <a:spcPts val="0"/>
                        </a:spcBef>
                        <a:spcAft>
                          <a:spcPts val="0"/>
                        </a:spcAft>
                        <a:buNone/>
                      </a:pPr>
                      <a:r>
                        <a:rPr lang="en-US" sz="900"/>
                        <a:t>mode=valid,max norm=2</a:t>
                      </a:r>
                      <a:endParaRPr sz="900"/>
                    </a:p>
                    <a:p>
                      <a:pPr marL="0" lvl="0" indent="0" algn="l" rtl="0">
                        <a:spcBef>
                          <a:spcPts val="0"/>
                        </a:spcBef>
                        <a:spcAft>
                          <a:spcPts val="0"/>
                        </a:spcAft>
                        <a:buNone/>
                      </a:pPr>
                      <a:r>
                        <a:rPr lang="en-US" sz="900"/>
                        <a:t>e=1e-05,moment=0.1</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p=0.5</a:t>
                      </a:r>
                      <a:endParaRPr sz="900"/>
                    </a:p>
                    <a:p>
                      <a:pPr marL="0" lvl="0" indent="0" algn="l" rtl="0">
                        <a:spcBef>
                          <a:spcPts val="0"/>
                        </a:spcBef>
                        <a:spcAft>
                          <a:spcPts val="0"/>
                        </a:spcAft>
                        <a:buNone/>
                      </a:pPr>
                      <a:r>
                        <a:rPr lang="en-US" sz="900"/>
                        <a:t>mode=valid,max norm=2</a:t>
                      </a:r>
                      <a:endParaRPr sz="900"/>
                    </a:p>
                    <a:p>
                      <a:pPr marL="0" lvl="0" indent="0" algn="l" rtl="0">
                        <a:spcBef>
                          <a:spcPts val="0"/>
                        </a:spcBef>
                        <a:spcAft>
                          <a:spcPts val="0"/>
                        </a:spcAft>
                        <a:buNone/>
                      </a:pPr>
                      <a:r>
                        <a:rPr lang="en-US" sz="900"/>
                        <a:t>e=1e-05,moment=0.1</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p=0.5</a:t>
                      </a:r>
                      <a:endParaRPr sz="900"/>
                    </a:p>
                    <a:p>
                      <a:pPr marL="0" lvl="0" indent="0" algn="l" rtl="0">
                        <a:spcBef>
                          <a:spcPts val="0"/>
                        </a:spcBef>
                        <a:spcAft>
                          <a:spcPts val="0"/>
                        </a:spcAft>
                        <a:buNone/>
                      </a:pPr>
                      <a:r>
                        <a:rPr lang="en-US" sz="900"/>
                        <a:t>mode=valid,max norm=2</a:t>
                      </a:r>
                      <a:endParaRPr sz="900"/>
                    </a:p>
                    <a:p>
                      <a:pPr marL="0" lvl="0" indent="0" algn="l" rtl="0">
                        <a:spcBef>
                          <a:spcPts val="0"/>
                        </a:spcBef>
                        <a:spcAft>
                          <a:spcPts val="0"/>
                        </a:spcAft>
                        <a:buNone/>
                      </a:pPr>
                      <a:r>
                        <a:rPr lang="en-US" sz="900"/>
                        <a:t>e=1e-05,moment=0.1</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p=0.5</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US" sz="900"/>
                        <a:t>max norm=0.5</a:t>
                      </a:r>
                      <a:endParaRPr sz="9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extLst>
                  <a:ext uri="{0D108BD9-81ED-4DB2-BD59-A6C34878D82A}">
                    <a16:rowId xmlns:a16="http://schemas.microsoft.com/office/drawing/2014/main" val="10001"/>
                  </a:ext>
                </a:extLst>
              </a:tr>
              <a:tr h="2922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2922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2922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2922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r h="2922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6"/>
                  </a:ext>
                </a:extLst>
              </a:tr>
              <a:tr h="2922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7"/>
                  </a:ext>
                </a:extLst>
              </a:tr>
              <a:tr h="2922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8"/>
                  </a:ext>
                </a:extLst>
              </a:tr>
              <a:tr h="2922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9"/>
                  </a:ext>
                </a:extLst>
              </a:tr>
              <a:tr h="2922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0"/>
                  </a:ext>
                </a:extLst>
              </a:tr>
              <a:tr h="71877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1"/>
                  </a:ext>
                </a:extLst>
              </a:tr>
            </a:tbl>
          </a:graphicData>
        </a:graphic>
      </p:graphicFrame>
      <p:sp>
        <p:nvSpPr>
          <p:cNvPr id="193" name="Google Shape;193;g121f7953230_0_176"/>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Methodology - DeepConvNet</a:t>
            </a:r>
            <a:endParaRPr sz="2400" b="1">
              <a:solidFill>
                <a:schemeClr val="dk1"/>
              </a:solidFill>
            </a:endParaRPr>
          </a:p>
        </p:txBody>
      </p:sp>
      <p:pic>
        <p:nvPicPr>
          <p:cNvPr id="194" name="Google Shape;194;g121f7953230_0_176"/>
          <p:cNvPicPr preferRelativeResize="0"/>
          <p:nvPr/>
        </p:nvPicPr>
        <p:blipFill>
          <a:blip r:embed="rId3">
            <a:alphaModFix/>
          </a:blip>
          <a:stretch>
            <a:fillRect/>
          </a:stretch>
        </p:blipFill>
        <p:spPr>
          <a:xfrm>
            <a:off x="802750" y="-5612725"/>
            <a:ext cx="3240225" cy="4367251"/>
          </a:xfrm>
          <a:prstGeom prst="rect">
            <a:avLst/>
          </a:prstGeom>
          <a:noFill/>
          <a:ln>
            <a:noFill/>
          </a:ln>
        </p:spPr>
      </p:pic>
      <p:pic>
        <p:nvPicPr>
          <p:cNvPr id="195" name="Google Shape;195;g121f7953230_0_176"/>
          <p:cNvPicPr preferRelativeResize="0"/>
          <p:nvPr/>
        </p:nvPicPr>
        <p:blipFill>
          <a:blip r:embed="rId4">
            <a:alphaModFix/>
          </a:blip>
          <a:stretch>
            <a:fillRect/>
          </a:stretch>
        </p:blipFill>
        <p:spPr>
          <a:xfrm>
            <a:off x="5734650" y="725100"/>
            <a:ext cx="3105945" cy="41444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124b0c97f2d_0_124"/>
          <p:cNvSpPr txBox="1">
            <a:spLocks noGrp="1"/>
          </p:cNvSpPr>
          <p:nvPr>
            <p:ph type="body" idx="1"/>
          </p:nvPr>
        </p:nvSpPr>
        <p:spPr>
          <a:xfrm>
            <a:off x="3359400" y="2303775"/>
            <a:ext cx="2425200" cy="3771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US" sz="1000" b="1"/>
              <a:t>The architecture of ShallowConvNet</a:t>
            </a:r>
            <a:endParaRPr sz="1000" b="1"/>
          </a:p>
        </p:txBody>
      </p:sp>
      <p:graphicFrame>
        <p:nvGraphicFramePr>
          <p:cNvPr id="201" name="Google Shape;201;g124b0c97f2d_0_124"/>
          <p:cNvGraphicFramePr/>
          <p:nvPr/>
        </p:nvGraphicFramePr>
        <p:xfrm>
          <a:off x="485225" y="2701325"/>
          <a:ext cx="8173550" cy="2194500"/>
        </p:xfrm>
        <a:graphic>
          <a:graphicData uri="http://schemas.openxmlformats.org/drawingml/2006/table">
            <a:tbl>
              <a:tblPr>
                <a:noFill/>
                <a:tableStyleId>{FF9962E2-F7E7-4EBB-B5E6-8C1E2D67AACB}</a:tableStyleId>
              </a:tblPr>
              <a:tblGrid>
                <a:gridCol w="1272600">
                  <a:extLst>
                    <a:ext uri="{9D8B030D-6E8A-4147-A177-3AD203B41FA5}">
                      <a16:colId xmlns:a16="http://schemas.microsoft.com/office/drawing/2014/main" val="20000"/>
                    </a:ext>
                  </a:extLst>
                </a:gridCol>
                <a:gridCol w="788525">
                  <a:extLst>
                    <a:ext uri="{9D8B030D-6E8A-4147-A177-3AD203B41FA5}">
                      <a16:colId xmlns:a16="http://schemas.microsoft.com/office/drawing/2014/main" val="20001"/>
                    </a:ext>
                  </a:extLst>
                </a:gridCol>
                <a:gridCol w="1407075">
                  <a:extLst>
                    <a:ext uri="{9D8B030D-6E8A-4147-A177-3AD203B41FA5}">
                      <a16:colId xmlns:a16="http://schemas.microsoft.com/office/drawing/2014/main" val="20002"/>
                    </a:ext>
                  </a:extLst>
                </a:gridCol>
                <a:gridCol w="1366725">
                  <a:extLst>
                    <a:ext uri="{9D8B030D-6E8A-4147-A177-3AD203B41FA5}">
                      <a16:colId xmlns:a16="http://schemas.microsoft.com/office/drawing/2014/main" val="20003"/>
                    </a:ext>
                  </a:extLst>
                </a:gridCol>
                <a:gridCol w="1124725">
                  <a:extLst>
                    <a:ext uri="{9D8B030D-6E8A-4147-A177-3AD203B41FA5}">
                      <a16:colId xmlns:a16="http://schemas.microsoft.com/office/drawing/2014/main" val="20004"/>
                    </a:ext>
                  </a:extLst>
                </a:gridCol>
                <a:gridCol w="2213900">
                  <a:extLst>
                    <a:ext uri="{9D8B030D-6E8A-4147-A177-3AD203B41FA5}">
                      <a16:colId xmlns:a16="http://schemas.microsoft.com/office/drawing/2014/main" val="20005"/>
                    </a:ext>
                  </a:extLst>
                </a:gridCol>
              </a:tblGrid>
              <a:tr h="0">
                <a:tc>
                  <a:txBody>
                    <a:bodyPr/>
                    <a:lstStyle/>
                    <a:p>
                      <a:pPr marL="0" lvl="0" indent="0" algn="l" rtl="0">
                        <a:spcBef>
                          <a:spcPts val="0"/>
                        </a:spcBef>
                        <a:spcAft>
                          <a:spcPts val="0"/>
                        </a:spcAft>
                        <a:buNone/>
                      </a:pPr>
                      <a:r>
                        <a:rPr lang="en-US" sz="1000">
                          <a:solidFill>
                            <a:schemeClr val="lt1"/>
                          </a:solidFill>
                        </a:rPr>
                        <a:t>Layer</a:t>
                      </a:r>
                      <a:endParaRPr sz="1000">
                        <a:solidFill>
                          <a:schemeClr val="lt1"/>
                        </a:solidFill>
                      </a:endParaRPr>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1000">
                          <a:solidFill>
                            <a:schemeClr val="lt1"/>
                          </a:solidFill>
                        </a:rPr>
                        <a:t># filters</a:t>
                      </a:r>
                      <a:endParaRPr sz="1000">
                        <a:solidFill>
                          <a:schemeClr val="lt1"/>
                        </a:solidFill>
                      </a:endParaRPr>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1000">
                          <a:solidFill>
                            <a:schemeClr val="lt1"/>
                          </a:solidFill>
                        </a:rPr>
                        <a:t>Size</a:t>
                      </a:r>
                      <a:endParaRPr sz="1000">
                        <a:solidFill>
                          <a:schemeClr val="lt1"/>
                        </a:solidFill>
                      </a:endParaRPr>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1000">
                          <a:solidFill>
                            <a:schemeClr val="lt1"/>
                          </a:solidFill>
                        </a:rPr>
                        <a:t># params</a:t>
                      </a:r>
                      <a:endParaRPr sz="1000">
                        <a:solidFill>
                          <a:schemeClr val="lt1"/>
                        </a:solidFill>
                      </a:endParaRPr>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1000">
                          <a:solidFill>
                            <a:schemeClr val="lt1"/>
                          </a:solidFill>
                        </a:rPr>
                        <a:t>Activation</a:t>
                      </a:r>
                      <a:endParaRPr sz="1000">
                        <a:solidFill>
                          <a:schemeClr val="lt1"/>
                        </a:solidFill>
                      </a:endParaRPr>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r>
                        <a:rPr lang="en-US" sz="1000">
                          <a:solidFill>
                            <a:schemeClr val="lt1"/>
                          </a:solidFill>
                        </a:rPr>
                        <a:t>Options</a:t>
                      </a:r>
                      <a:endParaRPr sz="1000">
                        <a:solidFill>
                          <a:schemeClr val="lt1"/>
                        </a:solidFill>
                      </a:endParaRPr>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solidFill>
                      <a:srgbClr val="D0E0E3"/>
                    </a:solidFill>
                  </a:tcPr>
                </a:tc>
                <a:extLst>
                  <a:ext uri="{0D108BD9-81ED-4DB2-BD59-A6C34878D82A}">
                    <a16:rowId xmlns:a16="http://schemas.microsoft.com/office/drawing/2014/main" val="10000"/>
                  </a:ext>
                </a:extLst>
              </a:tr>
              <a:tr h="157650">
                <a:tc rowSpan="11">
                  <a:txBody>
                    <a:bodyPr/>
                    <a:lstStyle/>
                    <a:p>
                      <a:pPr marL="0" lvl="0" indent="0" algn="l" rtl="0">
                        <a:spcBef>
                          <a:spcPts val="0"/>
                        </a:spcBef>
                        <a:spcAft>
                          <a:spcPts val="0"/>
                        </a:spcAft>
                        <a:buNone/>
                      </a:pPr>
                      <a:r>
                        <a:rPr lang="en-US" sz="1000"/>
                        <a:t>Input</a:t>
                      </a:r>
                      <a:endParaRPr sz="1000"/>
                    </a:p>
                    <a:p>
                      <a:pPr marL="0" lvl="0" indent="0" algn="l" rtl="0">
                        <a:spcBef>
                          <a:spcPts val="0"/>
                        </a:spcBef>
                        <a:spcAft>
                          <a:spcPts val="0"/>
                        </a:spcAft>
                        <a:buNone/>
                      </a:pPr>
                      <a:r>
                        <a:rPr lang="en-US" sz="1000"/>
                        <a:t>Reshape</a:t>
                      </a:r>
                      <a:endParaRPr sz="1000"/>
                    </a:p>
                    <a:p>
                      <a:pPr marL="0" lvl="0" indent="0" algn="l" rtl="0">
                        <a:spcBef>
                          <a:spcPts val="0"/>
                        </a:spcBef>
                        <a:spcAft>
                          <a:spcPts val="0"/>
                        </a:spcAft>
                        <a:buNone/>
                      </a:pPr>
                      <a:r>
                        <a:rPr lang="en-US" sz="1000"/>
                        <a:t>Conv2D</a:t>
                      </a:r>
                      <a:endParaRPr sz="1000"/>
                    </a:p>
                    <a:p>
                      <a:pPr marL="0" lvl="0" indent="0" algn="l" rtl="0">
                        <a:spcBef>
                          <a:spcPts val="0"/>
                        </a:spcBef>
                        <a:spcAft>
                          <a:spcPts val="0"/>
                        </a:spcAft>
                        <a:buNone/>
                      </a:pPr>
                      <a:r>
                        <a:rPr lang="en-US" sz="1000"/>
                        <a:t>Conv2D</a:t>
                      </a:r>
                      <a:endParaRPr sz="1000" b="1"/>
                    </a:p>
                    <a:p>
                      <a:pPr marL="0" lvl="0" indent="0" algn="l" rtl="0">
                        <a:spcBef>
                          <a:spcPts val="0"/>
                        </a:spcBef>
                        <a:spcAft>
                          <a:spcPts val="0"/>
                        </a:spcAft>
                        <a:buNone/>
                      </a:pPr>
                      <a:r>
                        <a:rPr lang="en-US" sz="1000"/>
                        <a:t>BatchNorm</a:t>
                      </a:r>
                      <a:endParaRPr sz="1000"/>
                    </a:p>
                    <a:p>
                      <a:pPr marL="0" lvl="0" indent="0" algn="l" rtl="0">
                        <a:spcBef>
                          <a:spcPts val="0"/>
                        </a:spcBef>
                        <a:spcAft>
                          <a:spcPts val="0"/>
                        </a:spcAft>
                        <a:buNone/>
                      </a:pPr>
                      <a:r>
                        <a:rPr lang="en-US" sz="1000"/>
                        <a:t>Activation</a:t>
                      </a:r>
                      <a:endParaRPr sz="1000"/>
                    </a:p>
                    <a:p>
                      <a:pPr marL="0" lvl="0" indent="0" algn="l" rtl="0">
                        <a:spcBef>
                          <a:spcPts val="0"/>
                        </a:spcBef>
                        <a:spcAft>
                          <a:spcPts val="0"/>
                        </a:spcAft>
                        <a:buNone/>
                      </a:pPr>
                      <a:r>
                        <a:rPr lang="en-US" sz="1000"/>
                        <a:t>AveragePool2D</a:t>
                      </a:r>
                      <a:endParaRPr sz="1000"/>
                    </a:p>
                    <a:p>
                      <a:pPr marL="0" lvl="0" indent="0" algn="l" rtl="0">
                        <a:spcBef>
                          <a:spcPts val="0"/>
                        </a:spcBef>
                        <a:spcAft>
                          <a:spcPts val="0"/>
                        </a:spcAft>
                        <a:buNone/>
                      </a:pPr>
                      <a:r>
                        <a:rPr lang="en-US" sz="1000"/>
                        <a:t>Activation</a:t>
                      </a:r>
                      <a:endParaRPr sz="1000"/>
                    </a:p>
                    <a:p>
                      <a:pPr marL="0" lvl="0" indent="0" algn="l" rtl="0">
                        <a:spcBef>
                          <a:spcPts val="0"/>
                        </a:spcBef>
                        <a:spcAft>
                          <a:spcPts val="0"/>
                        </a:spcAft>
                        <a:buNone/>
                      </a:pPr>
                      <a:r>
                        <a:rPr lang="en-US" sz="1000"/>
                        <a:t>Flatten</a:t>
                      </a:r>
                      <a:endParaRPr sz="1000"/>
                    </a:p>
                    <a:p>
                      <a:pPr marL="0" lvl="0" indent="0" algn="l" rtl="0">
                        <a:spcBef>
                          <a:spcPts val="0"/>
                        </a:spcBef>
                        <a:spcAft>
                          <a:spcPts val="0"/>
                        </a:spcAft>
                        <a:buNone/>
                      </a:pPr>
                      <a:r>
                        <a:rPr lang="en-US" sz="1000"/>
                        <a:t>Dropout</a:t>
                      </a:r>
                      <a:endParaRPr sz="1000"/>
                    </a:p>
                    <a:p>
                      <a:pPr marL="0" lvl="0" indent="0" algn="l" rtl="0">
                        <a:spcBef>
                          <a:spcPts val="0"/>
                        </a:spcBef>
                        <a:spcAft>
                          <a:spcPts val="0"/>
                        </a:spcAft>
                        <a:buNone/>
                      </a:pPr>
                      <a:r>
                        <a:rPr lang="en-US" sz="1000"/>
                        <a:t>Dense</a:t>
                      </a:r>
                      <a:endParaRPr sz="10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40</a:t>
                      </a:r>
                      <a:endParaRPr sz="1000"/>
                    </a:p>
                    <a:p>
                      <a:pPr marL="0" lvl="0" indent="0" algn="l" rtl="0">
                        <a:spcBef>
                          <a:spcPts val="0"/>
                        </a:spcBef>
                        <a:spcAft>
                          <a:spcPts val="0"/>
                        </a:spcAft>
                        <a:buNone/>
                      </a:pPr>
                      <a:r>
                        <a:rPr lang="en-US" sz="1000"/>
                        <a:t>40</a:t>
                      </a: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N=2</a:t>
                      </a:r>
                      <a:endParaRPr sz="10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r>
                        <a:rPr lang="en-US" sz="1000"/>
                        <a:t>(32,101)</a:t>
                      </a:r>
                      <a:endParaRPr sz="1000"/>
                    </a:p>
                    <a:p>
                      <a:pPr marL="0" lvl="0" indent="0" algn="l" rtl="0">
                        <a:spcBef>
                          <a:spcPts val="0"/>
                        </a:spcBef>
                        <a:spcAft>
                          <a:spcPts val="0"/>
                        </a:spcAft>
                        <a:buNone/>
                      </a:pPr>
                      <a:r>
                        <a:rPr lang="en-US" sz="1000"/>
                        <a:t>(1,32,101)</a:t>
                      </a:r>
                      <a:endParaRPr sz="1000"/>
                    </a:p>
                    <a:p>
                      <a:pPr marL="0" lvl="0" indent="0" algn="l" rtl="0">
                        <a:spcBef>
                          <a:spcPts val="0"/>
                        </a:spcBef>
                        <a:spcAft>
                          <a:spcPts val="0"/>
                        </a:spcAft>
                        <a:buNone/>
                      </a:pPr>
                      <a:r>
                        <a:rPr lang="en-US" sz="1000"/>
                        <a:t>(1,13)</a:t>
                      </a:r>
                      <a:endParaRPr sz="1000"/>
                    </a:p>
                    <a:p>
                      <a:pPr marL="0" lvl="0" indent="0" algn="l" rtl="0">
                        <a:spcBef>
                          <a:spcPts val="0"/>
                        </a:spcBef>
                        <a:spcAft>
                          <a:spcPts val="0"/>
                        </a:spcAft>
                        <a:buNone/>
                      </a:pPr>
                      <a:r>
                        <a:rPr lang="en-US" sz="1000"/>
                        <a:t>(32,1)</a:t>
                      </a: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(1,35) stride(1,7)</a:t>
                      </a:r>
                      <a:endParaRPr sz="10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40*13+40=560</a:t>
                      </a:r>
                      <a:endParaRPr sz="1000"/>
                    </a:p>
                    <a:p>
                      <a:pPr marL="0" lvl="0" indent="0" algn="l" rtl="0">
                        <a:spcBef>
                          <a:spcPts val="0"/>
                        </a:spcBef>
                        <a:spcAft>
                          <a:spcPts val="0"/>
                        </a:spcAft>
                        <a:buNone/>
                      </a:pPr>
                      <a:r>
                        <a:rPr lang="en-US" sz="1000"/>
                        <a:t>40*40*32=51200</a:t>
                      </a:r>
                      <a:endParaRPr sz="1000"/>
                    </a:p>
                    <a:p>
                      <a:pPr marL="0" lvl="0" indent="0" algn="l" rtl="0">
                        <a:spcBef>
                          <a:spcPts val="0"/>
                        </a:spcBef>
                        <a:spcAft>
                          <a:spcPts val="0"/>
                        </a:spcAft>
                        <a:buNone/>
                      </a:pPr>
                      <a:r>
                        <a:rPr lang="en-US" sz="1000"/>
                        <a:t>2*40=80</a:t>
                      </a:r>
                      <a:endParaRPr sz="10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Linear</a:t>
                      </a:r>
                      <a:endParaRPr sz="1000"/>
                    </a:p>
                    <a:p>
                      <a:pPr marL="0" lvl="0" indent="0" algn="l" rtl="0">
                        <a:spcBef>
                          <a:spcPts val="0"/>
                        </a:spcBef>
                        <a:spcAft>
                          <a:spcPts val="0"/>
                        </a:spcAft>
                        <a:buNone/>
                      </a:pPr>
                      <a:r>
                        <a:rPr lang="en-US" sz="1000"/>
                        <a:t>Linear</a:t>
                      </a: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Square</a:t>
                      </a: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Log</a:t>
                      </a: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Softmax</a:t>
                      </a:r>
                      <a:endParaRPr sz="10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tc rowSpan="11">
                  <a:txBody>
                    <a:bodyPr/>
                    <a:lstStyle/>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mode=same, max norm=2</a:t>
                      </a:r>
                      <a:endParaRPr sz="1000"/>
                    </a:p>
                    <a:p>
                      <a:pPr marL="0" lvl="0" indent="0" algn="l" rtl="0">
                        <a:spcBef>
                          <a:spcPts val="0"/>
                        </a:spcBef>
                        <a:spcAft>
                          <a:spcPts val="0"/>
                        </a:spcAft>
                        <a:buNone/>
                      </a:pPr>
                      <a:r>
                        <a:rPr lang="en-US" sz="1000"/>
                        <a:t>mode=valid, max norm=2</a:t>
                      </a:r>
                      <a:endParaRPr sz="1000"/>
                    </a:p>
                    <a:p>
                      <a:pPr marL="0" lvl="0" indent="0" algn="l" rtl="0">
                        <a:spcBef>
                          <a:spcPts val="0"/>
                        </a:spcBef>
                        <a:spcAft>
                          <a:spcPts val="0"/>
                        </a:spcAft>
                        <a:buNone/>
                      </a:pPr>
                      <a:r>
                        <a:rPr lang="en-US" sz="1000"/>
                        <a:t>epsilon=1e-05, momentum=0.1</a:t>
                      </a: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None/>
                      </a:pPr>
                      <a:r>
                        <a:rPr lang="en-US" sz="1000"/>
                        <a:t>p=0.5</a:t>
                      </a:r>
                      <a:endParaRPr sz="1000"/>
                    </a:p>
                    <a:p>
                      <a:pPr marL="0" lvl="0" indent="0" algn="l" rtl="0">
                        <a:spcBef>
                          <a:spcPts val="0"/>
                        </a:spcBef>
                        <a:spcAft>
                          <a:spcPts val="0"/>
                        </a:spcAft>
                        <a:buNone/>
                      </a:pPr>
                      <a:r>
                        <a:rPr lang="en-US" sz="1000"/>
                        <a:t>max norm=0.5</a:t>
                      </a:r>
                      <a:endParaRPr sz="1000"/>
                    </a:p>
                  </a:txBody>
                  <a:tcPr marL="91425" marR="91425" marT="91425" marB="91425">
                    <a:lnL w="9525" cap="flat" cmpd="sng">
                      <a:solidFill>
                        <a:srgbClr val="2F2F2F"/>
                      </a:solidFill>
                      <a:prstDash val="solid"/>
                      <a:round/>
                      <a:headEnd type="none" w="sm" len="sm"/>
                      <a:tailEnd type="none" w="sm" len="sm"/>
                    </a:lnL>
                    <a:lnR w="9525" cap="flat" cmpd="sng">
                      <a:solidFill>
                        <a:srgbClr val="2F2F2F"/>
                      </a:solidFill>
                      <a:prstDash val="solid"/>
                      <a:round/>
                      <a:headEnd type="none" w="sm" len="sm"/>
                      <a:tailEnd type="none" w="sm" len="sm"/>
                    </a:lnR>
                    <a:lnT w="9525" cap="flat" cmpd="sng">
                      <a:solidFill>
                        <a:srgbClr val="2F2F2F"/>
                      </a:solidFill>
                      <a:prstDash val="solid"/>
                      <a:round/>
                      <a:headEnd type="none" w="sm" len="sm"/>
                      <a:tailEnd type="none" w="sm" len="sm"/>
                    </a:lnT>
                    <a:lnB w="9525" cap="flat" cmpd="sng">
                      <a:solidFill>
                        <a:srgbClr val="2F2F2F"/>
                      </a:solidFill>
                      <a:prstDash val="solid"/>
                      <a:round/>
                      <a:headEnd type="none" w="sm" len="sm"/>
                      <a:tailEnd type="none" w="sm" len="sm"/>
                    </a:lnB>
                  </a:tcPr>
                </a:tc>
                <a:extLst>
                  <a:ext uri="{0D108BD9-81ED-4DB2-BD59-A6C34878D82A}">
                    <a16:rowId xmlns:a16="http://schemas.microsoft.com/office/drawing/2014/main" val="10001"/>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6"/>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7"/>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8"/>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9"/>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0"/>
                  </a:ext>
                </a:extLst>
              </a:tr>
              <a:tr h="1576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1"/>
                  </a:ext>
                </a:extLst>
              </a:tr>
            </a:tbl>
          </a:graphicData>
        </a:graphic>
      </p:graphicFrame>
      <p:sp>
        <p:nvSpPr>
          <p:cNvPr id="202" name="Google Shape;202;g124b0c97f2d_0_124"/>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Methodology - ShallowConvNet</a:t>
            </a:r>
            <a:endParaRPr sz="2400" b="1">
              <a:solidFill>
                <a:schemeClr val="dk1"/>
              </a:solidFill>
            </a:endParaRPr>
          </a:p>
        </p:txBody>
      </p:sp>
      <p:pic>
        <p:nvPicPr>
          <p:cNvPr id="203" name="Google Shape;203;g124b0c97f2d_0_124"/>
          <p:cNvPicPr preferRelativeResize="0"/>
          <p:nvPr/>
        </p:nvPicPr>
        <p:blipFill>
          <a:blip r:embed="rId3">
            <a:alphaModFix/>
          </a:blip>
          <a:stretch>
            <a:fillRect/>
          </a:stretch>
        </p:blipFill>
        <p:spPr>
          <a:xfrm>
            <a:off x="104800" y="681600"/>
            <a:ext cx="8849249" cy="16933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10440922458_1_14"/>
          <p:cNvSpPr txBox="1">
            <a:spLocks noGrp="1"/>
          </p:cNvSpPr>
          <p:nvPr>
            <p:ph type="body" idx="1"/>
          </p:nvPr>
        </p:nvSpPr>
        <p:spPr>
          <a:xfrm>
            <a:off x="4963662" y="4771150"/>
            <a:ext cx="2636100" cy="3315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SzPts val="1800"/>
              <a:buNone/>
            </a:pPr>
            <a:r>
              <a:rPr lang="en-US" sz="1000" b="1"/>
              <a:t>Average ERP responses at electrode Cz</a:t>
            </a:r>
            <a:endParaRPr sz="1000" b="1"/>
          </a:p>
        </p:txBody>
      </p:sp>
      <p:pic>
        <p:nvPicPr>
          <p:cNvPr id="209" name="Google Shape;209;g10440922458_1_14"/>
          <p:cNvPicPr preferRelativeResize="0"/>
          <p:nvPr/>
        </p:nvPicPr>
        <p:blipFill>
          <a:blip r:embed="rId3">
            <a:alphaModFix/>
          </a:blip>
          <a:stretch>
            <a:fillRect/>
          </a:stretch>
        </p:blipFill>
        <p:spPr>
          <a:xfrm>
            <a:off x="3796725" y="637925"/>
            <a:ext cx="4969975" cy="4133225"/>
          </a:xfrm>
          <a:prstGeom prst="rect">
            <a:avLst/>
          </a:prstGeom>
          <a:noFill/>
          <a:ln>
            <a:noFill/>
          </a:ln>
        </p:spPr>
      </p:pic>
      <p:sp>
        <p:nvSpPr>
          <p:cNvPr id="210" name="Google Shape;210;g10440922458_1_14"/>
          <p:cNvSpPr txBox="1"/>
          <p:nvPr/>
        </p:nvSpPr>
        <p:spPr>
          <a:xfrm>
            <a:off x="117725" y="1621513"/>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11" name="Google Shape;211;g10440922458_1_14"/>
          <p:cNvSpPr txBox="1"/>
          <p:nvPr/>
        </p:nvSpPr>
        <p:spPr>
          <a:xfrm>
            <a:off x="83375" y="845825"/>
            <a:ext cx="3525600" cy="3694200"/>
          </a:xfrm>
          <a:prstGeom prst="rect">
            <a:avLst/>
          </a:prstGeom>
          <a:noFill/>
          <a:ln>
            <a:noFill/>
          </a:ln>
        </p:spPr>
        <p:txBody>
          <a:bodyPr spcFirstLastPara="1" wrap="square" lIns="91425" tIns="91425" rIns="91425" bIns="91425" anchor="t" anchorCtr="0">
            <a:spAutoFit/>
          </a:bodyPr>
          <a:lstStyle/>
          <a:p>
            <a:pPr marL="457200" lvl="0" indent="-304800" algn="l" rtl="0">
              <a:spcBef>
                <a:spcPts val="0"/>
              </a:spcBef>
              <a:spcAft>
                <a:spcPts val="0"/>
              </a:spcAft>
              <a:buSzPts val="1200"/>
              <a:buChar char="●"/>
            </a:pPr>
            <a:r>
              <a:rPr lang="en-US" sz="1200"/>
              <a:t>P3 is observed in: </a:t>
            </a:r>
            <a:endParaRPr sz="1200"/>
          </a:p>
          <a:p>
            <a:pPr marL="914400" lvl="1" indent="-304800" algn="l" rtl="0">
              <a:spcBef>
                <a:spcPts val="0"/>
              </a:spcBef>
              <a:spcAft>
                <a:spcPts val="0"/>
              </a:spcAft>
              <a:buSzPts val="1200"/>
              <a:buChar char="○"/>
            </a:pPr>
            <a:r>
              <a:rPr lang="en-US" sz="1200"/>
              <a:t>normal- and dot-speller trials -&gt; oddball BCI paradigms</a:t>
            </a:r>
            <a:endParaRPr sz="1200"/>
          </a:p>
          <a:p>
            <a:pPr marL="914400" lvl="0" indent="0" algn="l" rtl="0">
              <a:spcBef>
                <a:spcPts val="0"/>
              </a:spcBef>
              <a:spcAft>
                <a:spcPts val="0"/>
              </a:spcAft>
              <a:buNone/>
            </a:pPr>
            <a:endParaRPr sz="1200"/>
          </a:p>
          <a:p>
            <a:pPr marL="457200" lvl="0" indent="-304800" algn="l" rtl="0">
              <a:spcBef>
                <a:spcPts val="0"/>
              </a:spcBef>
              <a:spcAft>
                <a:spcPts val="0"/>
              </a:spcAft>
              <a:buSzPts val="1200"/>
              <a:buChar char="●"/>
            </a:pPr>
            <a:r>
              <a:rPr lang="en-US" sz="1200"/>
              <a:t>Peak amplitudes ave. b/w 300-400 ms at Cz: </a:t>
            </a:r>
            <a:endParaRPr sz="1200"/>
          </a:p>
          <a:p>
            <a:pPr marL="914400" lvl="1" indent="-304800" algn="l" rtl="0">
              <a:spcBef>
                <a:spcPts val="0"/>
              </a:spcBef>
              <a:spcAft>
                <a:spcPts val="0"/>
              </a:spcAft>
              <a:buSzPts val="1200"/>
              <a:buChar char="○"/>
            </a:pPr>
            <a:r>
              <a:rPr lang="en-US" sz="1200"/>
              <a:t>normal-passive- </a:t>
            </a:r>
            <a:r>
              <a:rPr lang="en-US" sz="1200" b="1"/>
              <a:t>1.657uV</a:t>
            </a:r>
            <a:r>
              <a:rPr lang="en-US" sz="1200"/>
              <a:t> normal-active- </a:t>
            </a:r>
            <a:r>
              <a:rPr lang="en-US" sz="1200" b="1"/>
              <a:t>0.902uV</a:t>
            </a:r>
            <a:r>
              <a:rPr lang="en-US" sz="1200"/>
              <a:t> dot-passive- </a:t>
            </a:r>
            <a:r>
              <a:rPr lang="en-US" sz="1200" b="1"/>
              <a:t>1.837uV</a:t>
            </a:r>
            <a:endParaRPr sz="1200"/>
          </a:p>
          <a:p>
            <a:pPr marL="914400" lvl="1" indent="-304800" algn="l" rtl="0">
              <a:spcBef>
                <a:spcPts val="0"/>
              </a:spcBef>
              <a:spcAft>
                <a:spcPts val="0"/>
              </a:spcAft>
              <a:buSzPts val="1200"/>
              <a:buChar char="○"/>
            </a:pPr>
            <a:r>
              <a:rPr lang="en-US" sz="1200"/>
              <a:t>dot-active- </a:t>
            </a:r>
            <a:r>
              <a:rPr lang="en-US" sz="1200" b="1"/>
              <a:t>1.394uV</a:t>
            </a:r>
            <a:endParaRPr sz="1200" b="1"/>
          </a:p>
          <a:p>
            <a:pPr marL="914400" lvl="0" indent="0" algn="l" rtl="0">
              <a:spcBef>
                <a:spcPts val="0"/>
              </a:spcBef>
              <a:spcAft>
                <a:spcPts val="0"/>
              </a:spcAft>
              <a:buNone/>
            </a:pPr>
            <a:endParaRPr sz="1200" b="1"/>
          </a:p>
          <a:p>
            <a:pPr marL="457200" lvl="0" indent="-304800" algn="l" rtl="0">
              <a:spcBef>
                <a:spcPts val="0"/>
              </a:spcBef>
              <a:spcAft>
                <a:spcPts val="0"/>
              </a:spcAft>
              <a:buSzPts val="1200"/>
              <a:buChar char="●"/>
            </a:pPr>
            <a:r>
              <a:rPr lang="en-US" sz="1200" u="sng"/>
              <a:t>Dot-speller</a:t>
            </a:r>
            <a:r>
              <a:rPr lang="en-US" sz="1200"/>
              <a:t> induces </a:t>
            </a:r>
            <a:r>
              <a:rPr lang="en-US" sz="1200" u="sng"/>
              <a:t>more</a:t>
            </a:r>
            <a:r>
              <a:rPr lang="en-US" sz="1200"/>
              <a:t> pronounced </a:t>
            </a:r>
            <a:r>
              <a:rPr lang="en-US" sz="1200" u="sng"/>
              <a:t>P3</a:t>
            </a:r>
            <a:r>
              <a:rPr lang="en-US" sz="1200"/>
              <a:t> compared to a </a:t>
            </a:r>
            <a:r>
              <a:rPr lang="en-US" sz="1200" u="sng"/>
              <a:t>normal-speller</a:t>
            </a:r>
            <a:endParaRPr sz="1200"/>
          </a:p>
          <a:p>
            <a:pPr marL="457200" lvl="0" indent="0" algn="l" rtl="0">
              <a:spcBef>
                <a:spcPts val="0"/>
              </a:spcBef>
              <a:spcAft>
                <a:spcPts val="0"/>
              </a:spcAft>
              <a:buNone/>
            </a:pPr>
            <a:endParaRPr sz="1200"/>
          </a:p>
          <a:p>
            <a:pPr marL="457200" lvl="0" indent="-304800" algn="l" rtl="0">
              <a:spcBef>
                <a:spcPts val="0"/>
              </a:spcBef>
              <a:spcAft>
                <a:spcPts val="0"/>
              </a:spcAft>
              <a:buSzPts val="1200"/>
              <a:buChar char="●"/>
            </a:pPr>
            <a:r>
              <a:rPr lang="en-US" sz="1200" u="sng"/>
              <a:t>PC</a:t>
            </a:r>
            <a:r>
              <a:rPr lang="en-US" sz="1200"/>
              <a:t> for </a:t>
            </a:r>
            <a:r>
              <a:rPr lang="en-US" sz="1200" u="sng"/>
              <a:t>dot-speller</a:t>
            </a:r>
            <a:r>
              <a:rPr lang="en-US" sz="1200"/>
              <a:t> induces a </a:t>
            </a:r>
            <a:r>
              <a:rPr lang="en-US" sz="1200" u="sng"/>
              <a:t>higher P3</a:t>
            </a:r>
            <a:r>
              <a:rPr lang="en-US" sz="1200"/>
              <a:t> amplitude than AC</a:t>
            </a:r>
            <a:endParaRPr sz="1200"/>
          </a:p>
          <a:p>
            <a:pPr marL="457200" lvl="0" indent="0" algn="l" rtl="0">
              <a:spcBef>
                <a:spcPts val="0"/>
              </a:spcBef>
              <a:spcAft>
                <a:spcPts val="0"/>
              </a:spcAft>
              <a:buNone/>
            </a:pPr>
            <a:endParaRPr sz="1200"/>
          </a:p>
          <a:p>
            <a:pPr marL="457200" lvl="0" indent="-304800" algn="l" rtl="0">
              <a:spcBef>
                <a:spcPts val="0"/>
              </a:spcBef>
              <a:spcAft>
                <a:spcPts val="0"/>
              </a:spcAft>
              <a:buSzPts val="1200"/>
              <a:buChar char="●"/>
            </a:pPr>
            <a:r>
              <a:rPr lang="en-US" sz="1200" u="sng"/>
              <a:t>AC</a:t>
            </a:r>
            <a:r>
              <a:rPr lang="en-US" sz="1200"/>
              <a:t> for both spellers induces </a:t>
            </a:r>
            <a:r>
              <a:rPr lang="en-US" sz="1200" u="sng"/>
              <a:t>LPP</a:t>
            </a:r>
            <a:r>
              <a:rPr lang="en-US" sz="1200"/>
              <a:t> response</a:t>
            </a:r>
            <a:endParaRPr sz="1200"/>
          </a:p>
        </p:txBody>
      </p:sp>
      <p:sp>
        <p:nvSpPr>
          <p:cNvPr id="212" name="Google Shape;212;g10440922458_1_14"/>
          <p:cNvSpPr txBox="1"/>
          <p:nvPr/>
        </p:nvSpPr>
        <p:spPr>
          <a:xfrm>
            <a:off x="5271875" y="172155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13" name="Google Shape;213;g10440922458_1_14"/>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Results - ERP responses</a:t>
            </a:r>
            <a:endParaRPr sz="2400" b="1">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gf3e49987dc_0_15"/>
          <p:cNvSpPr txBox="1">
            <a:spLocks noGrp="1"/>
          </p:cNvSpPr>
          <p:nvPr>
            <p:ph type="body" idx="1"/>
          </p:nvPr>
        </p:nvSpPr>
        <p:spPr>
          <a:xfrm>
            <a:off x="4760038" y="4767300"/>
            <a:ext cx="3962400" cy="37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000" b="1"/>
              <a:t>Decoding accuracy for target and non-target discrimination</a:t>
            </a:r>
            <a:endParaRPr sz="1000" b="1"/>
          </a:p>
        </p:txBody>
      </p:sp>
      <p:pic>
        <p:nvPicPr>
          <p:cNvPr id="219" name="Google Shape;219;gf3e49987dc_0_15"/>
          <p:cNvPicPr preferRelativeResize="0"/>
          <p:nvPr/>
        </p:nvPicPr>
        <p:blipFill>
          <a:blip r:embed="rId3">
            <a:alphaModFix/>
          </a:blip>
          <a:stretch>
            <a:fillRect/>
          </a:stretch>
        </p:blipFill>
        <p:spPr>
          <a:xfrm>
            <a:off x="4683838" y="577937"/>
            <a:ext cx="3924725" cy="4247475"/>
          </a:xfrm>
          <a:prstGeom prst="rect">
            <a:avLst/>
          </a:prstGeom>
          <a:noFill/>
          <a:ln>
            <a:noFill/>
          </a:ln>
        </p:spPr>
      </p:pic>
      <p:sp>
        <p:nvSpPr>
          <p:cNvPr id="220" name="Google Shape;220;gf3e49987dc_0_15"/>
          <p:cNvSpPr txBox="1"/>
          <p:nvPr/>
        </p:nvSpPr>
        <p:spPr>
          <a:xfrm>
            <a:off x="270225" y="891375"/>
            <a:ext cx="4135800" cy="3694200"/>
          </a:xfrm>
          <a:prstGeom prst="rect">
            <a:avLst/>
          </a:prstGeom>
          <a:noFill/>
          <a:ln>
            <a:noFill/>
          </a:ln>
        </p:spPr>
        <p:txBody>
          <a:bodyPr spcFirstLastPara="1" wrap="square" lIns="91425" tIns="91425" rIns="91425" bIns="91425" anchor="t" anchorCtr="0">
            <a:spAutoFit/>
          </a:bodyPr>
          <a:lstStyle/>
          <a:p>
            <a:pPr marL="457200" lvl="0" indent="-304800" algn="l" rtl="0">
              <a:spcBef>
                <a:spcPts val="0"/>
              </a:spcBef>
              <a:spcAft>
                <a:spcPts val="0"/>
              </a:spcAft>
              <a:buSzPts val="1200"/>
              <a:buChar char="●"/>
            </a:pPr>
            <a:r>
              <a:rPr lang="en-US" sz="1200"/>
              <a:t>LDA accuracy for normal speller and dot-speller in: </a:t>
            </a:r>
            <a:endParaRPr sz="1200"/>
          </a:p>
          <a:p>
            <a:pPr marL="914400" lvl="1" indent="-304800" algn="l" rtl="0">
              <a:spcBef>
                <a:spcPts val="0"/>
              </a:spcBef>
              <a:spcAft>
                <a:spcPts val="0"/>
              </a:spcAft>
              <a:buSzPts val="1200"/>
              <a:buChar char="○"/>
            </a:pPr>
            <a:r>
              <a:rPr lang="en-US" sz="1200" b="1"/>
              <a:t>NT vs AC</a:t>
            </a:r>
            <a:r>
              <a:rPr lang="en-US" sz="1200"/>
              <a:t> and </a:t>
            </a:r>
            <a:r>
              <a:rPr lang="en-US" sz="1200" b="1"/>
              <a:t>NT vs PC</a:t>
            </a:r>
            <a:endParaRPr sz="1200"/>
          </a:p>
          <a:p>
            <a:pPr marL="457200" lvl="0" indent="-304800" algn="l" rtl="0">
              <a:spcBef>
                <a:spcPts val="0"/>
              </a:spcBef>
              <a:spcAft>
                <a:spcPts val="0"/>
              </a:spcAft>
              <a:buSzPts val="1200"/>
              <a:buChar char="●"/>
            </a:pPr>
            <a:r>
              <a:rPr lang="en-US" sz="1200"/>
              <a:t>Accumulative averaging of the current trials with previous trials (</a:t>
            </a:r>
            <a:r>
              <a:rPr lang="en-US" sz="1200" b="1"/>
              <a:t>1-10 </a:t>
            </a:r>
            <a:r>
              <a:rPr lang="en-US" sz="1200"/>
              <a:t>sequences)</a:t>
            </a:r>
            <a:endParaRPr sz="1200"/>
          </a:p>
          <a:p>
            <a:pPr marL="457200" lvl="0" indent="-304800" algn="l" rtl="0">
              <a:spcBef>
                <a:spcPts val="0"/>
              </a:spcBef>
              <a:spcAft>
                <a:spcPts val="0"/>
              </a:spcAft>
              <a:buSzPts val="1200"/>
              <a:buChar char="●"/>
            </a:pPr>
            <a:r>
              <a:rPr lang="en-US" sz="1200" u="sng"/>
              <a:t>AC outperform PC</a:t>
            </a:r>
            <a:r>
              <a:rPr lang="en-US" sz="1200"/>
              <a:t> in both speller systems</a:t>
            </a:r>
            <a:endParaRPr sz="1200"/>
          </a:p>
          <a:p>
            <a:pPr marL="457200" lvl="0" indent="-304800" algn="l" rtl="0">
              <a:spcBef>
                <a:spcPts val="0"/>
              </a:spcBef>
              <a:spcAft>
                <a:spcPts val="0"/>
              </a:spcAft>
              <a:buSzPts val="1200"/>
              <a:buChar char="●"/>
            </a:pPr>
            <a:r>
              <a:rPr lang="en-US" sz="1200"/>
              <a:t>Average accuracy after 4th sequence: </a:t>
            </a:r>
            <a:endParaRPr sz="1200"/>
          </a:p>
          <a:p>
            <a:pPr marL="914400" lvl="1" indent="-304800" algn="l" rtl="0">
              <a:spcBef>
                <a:spcPts val="0"/>
              </a:spcBef>
              <a:spcAft>
                <a:spcPts val="0"/>
              </a:spcAft>
              <a:buSzPts val="1200"/>
              <a:buChar char="○"/>
            </a:pPr>
            <a:r>
              <a:rPr lang="en-US" sz="1200"/>
              <a:t>normal-passive - </a:t>
            </a:r>
            <a:r>
              <a:rPr lang="en-US" sz="1200" b="1"/>
              <a:t>53.5%</a:t>
            </a:r>
            <a:r>
              <a:rPr lang="en-US" sz="1200"/>
              <a:t> </a:t>
            </a:r>
            <a:endParaRPr sz="1200"/>
          </a:p>
          <a:p>
            <a:pPr marL="914400" lvl="1" indent="-304800" algn="l" rtl="0">
              <a:spcBef>
                <a:spcPts val="0"/>
              </a:spcBef>
              <a:spcAft>
                <a:spcPts val="0"/>
              </a:spcAft>
              <a:buSzPts val="1200"/>
              <a:buChar char="○"/>
            </a:pPr>
            <a:r>
              <a:rPr lang="en-US" sz="1200"/>
              <a:t>normal-active - </a:t>
            </a:r>
            <a:r>
              <a:rPr lang="en-US" sz="1200" b="1"/>
              <a:t>83.0%</a:t>
            </a:r>
            <a:r>
              <a:rPr lang="en-US" sz="1200"/>
              <a:t> </a:t>
            </a:r>
            <a:endParaRPr sz="1200"/>
          </a:p>
          <a:p>
            <a:pPr marL="914400" lvl="1" indent="-304800" algn="l" rtl="0">
              <a:spcBef>
                <a:spcPts val="0"/>
              </a:spcBef>
              <a:spcAft>
                <a:spcPts val="0"/>
              </a:spcAft>
              <a:buSzPts val="1200"/>
              <a:buChar char="○"/>
            </a:pPr>
            <a:r>
              <a:rPr lang="en-US" sz="1200"/>
              <a:t>dot-passive - </a:t>
            </a:r>
            <a:r>
              <a:rPr lang="en-US" sz="1200" b="1"/>
              <a:t>62.9%</a:t>
            </a:r>
            <a:endParaRPr sz="1200"/>
          </a:p>
          <a:p>
            <a:pPr marL="914400" lvl="1" indent="-304800" algn="l" rtl="0">
              <a:spcBef>
                <a:spcPts val="0"/>
              </a:spcBef>
              <a:spcAft>
                <a:spcPts val="0"/>
              </a:spcAft>
              <a:buSzPts val="1200"/>
              <a:buChar char="○"/>
            </a:pPr>
            <a:r>
              <a:rPr lang="en-US" sz="1200"/>
              <a:t>dot-active - </a:t>
            </a:r>
            <a:r>
              <a:rPr lang="en-US" sz="1200" b="1"/>
              <a:t>88.8%</a:t>
            </a:r>
            <a:endParaRPr sz="1200"/>
          </a:p>
          <a:p>
            <a:pPr marL="457200" lvl="0" indent="-304800" algn="l" rtl="0">
              <a:spcBef>
                <a:spcPts val="0"/>
              </a:spcBef>
              <a:spcAft>
                <a:spcPts val="0"/>
              </a:spcAft>
              <a:buSzPts val="1200"/>
              <a:buChar char="●"/>
            </a:pPr>
            <a:r>
              <a:rPr lang="en-US" sz="1200"/>
              <a:t>After 9th sequence: </a:t>
            </a:r>
            <a:r>
              <a:rPr lang="en-US" sz="1200" b="1"/>
              <a:t>76.3%</a:t>
            </a:r>
            <a:r>
              <a:rPr lang="en-US" sz="1200"/>
              <a:t>, </a:t>
            </a:r>
            <a:r>
              <a:rPr lang="en-US" sz="1200" b="1"/>
              <a:t>94.1%</a:t>
            </a:r>
            <a:r>
              <a:rPr lang="en-US" sz="1200"/>
              <a:t>, </a:t>
            </a:r>
            <a:r>
              <a:rPr lang="en-US" sz="1200" b="1"/>
              <a:t>78.1%</a:t>
            </a:r>
            <a:r>
              <a:rPr lang="en-US" sz="1200"/>
              <a:t>, </a:t>
            </a:r>
            <a:r>
              <a:rPr lang="en-US" sz="1200" b="1"/>
              <a:t>96.8%</a:t>
            </a:r>
            <a:r>
              <a:rPr lang="en-US" sz="1200"/>
              <a:t> </a:t>
            </a:r>
            <a:endParaRPr sz="1200"/>
          </a:p>
          <a:p>
            <a:pPr marL="457200" lvl="0" indent="-304800" algn="l" rtl="0">
              <a:spcBef>
                <a:spcPts val="0"/>
              </a:spcBef>
              <a:spcAft>
                <a:spcPts val="0"/>
              </a:spcAft>
              <a:buSzPts val="1200"/>
              <a:buChar char="●"/>
            </a:pPr>
            <a:r>
              <a:rPr lang="en-US" sz="1200"/>
              <a:t>In the 2-6 and 2-8 sequence: </a:t>
            </a:r>
            <a:endParaRPr sz="1200"/>
          </a:p>
          <a:p>
            <a:pPr marL="914400" lvl="1" indent="-304800" algn="l" rtl="0">
              <a:spcBef>
                <a:spcPts val="0"/>
              </a:spcBef>
              <a:spcAft>
                <a:spcPts val="0"/>
              </a:spcAft>
              <a:buSzPts val="1200"/>
              <a:buChar char="○"/>
            </a:pPr>
            <a:r>
              <a:rPr lang="en-US" sz="1200"/>
              <a:t>AC outperform PC for normal-speller and dot-speller</a:t>
            </a:r>
            <a:endParaRPr sz="1200"/>
          </a:p>
          <a:p>
            <a:pPr marL="457200" lvl="0" indent="-304800" algn="l" rtl="0">
              <a:spcBef>
                <a:spcPts val="0"/>
              </a:spcBef>
              <a:spcAft>
                <a:spcPts val="0"/>
              </a:spcAft>
              <a:buSzPts val="1200"/>
              <a:buChar char="●"/>
            </a:pPr>
            <a:r>
              <a:rPr lang="en-US" sz="1200" u="sng"/>
              <a:t>Maximal ITRs</a:t>
            </a:r>
            <a:r>
              <a:rPr lang="en-US" sz="1200"/>
              <a:t> in [bits/min]: </a:t>
            </a:r>
            <a:endParaRPr sz="1200"/>
          </a:p>
          <a:p>
            <a:pPr marL="914400" lvl="1" indent="-304800" algn="l" rtl="0">
              <a:spcBef>
                <a:spcPts val="0"/>
              </a:spcBef>
              <a:spcAft>
                <a:spcPts val="0"/>
              </a:spcAft>
              <a:buSzPts val="1200"/>
              <a:buChar char="○"/>
            </a:pPr>
            <a:r>
              <a:rPr lang="en-US" sz="1200"/>
              <a:t>normal-passive - </a:t>
            </a:r>
            <a:r>
              <a:rPr lang="en-US" sz="1200" b="1"/>
              <a:t>13.5</a:t>
            </a:r>
            <a:r>
              <a:rPr lang="en-US" sz="1200"/>
              <a:t> </a:t>
            </a:r>
            <a:endParaRPr sz="1200"/>
          </a:p>
          <a:p>
            <a:pPr marL="914400" lvl="1" indent="-304800" algn="l" rtl="0">
              <a:spcBef>
                <a:spcPts val="0"/>
              </a:spcBef>
              <a:spcAft>
                <a:spcPts val="0"/>
              </a:spcAft>
              <a:buSzPts val="1200"/>
              <a:buChar char="○"/>
            </a:pPr>
            <a:r>
              <a:rPr lang="en-US" sz="1200"/>
              <a:t>normal-active - </a:t>
            </a:r>
            <a:r>
              <a:rPr lang="en-US" sz="1200" b="1"/>
              <a:t>28.6</a:t>
            </a:r>
            <a:r>
              <a:rPr lang="en-US" sz="1200"/>
              <a:t> </a:t>
            </a:r>
            <a:endParaRPr sz="1200"/>
          </a:p>
          <a:p>
            <a:pPr marL="914400" lvl="1" indent="-304800" algn="l" rtl="0">
              <a:spcBef>
                <a:spcPts val="0"/>
              </a:spcBef>
              <a:spcAft>
                <a:spcPts val="0"/>
              </a:spcAft>
              <a:buSzPts val="1200"/>
              <a:buChar char="○"/>
            </a:pPr>
            <a:r>
              <a:rPr lang="en-US" sz="1200"/>
              <a:t>dot-passive  - </a:t>
            </a:r>
            <a:r>
              <a:rPr lang="en-US" sz="1200" b="1"/>
              <a:t>18.3</a:t>
            </a:r>
            <a:r>
              <a:rPr lang="en-US" sz="1200"/>
              <a:t> </a:t>
            </a:r>
            <a:endParaRPr sz="1200"/>
          </a:p>
          <a:p>
            <a:pPr marL="914400" lvl="1" indent="-304800" algn="l" rtl="0">
              <a:spcBef>
                <a:spcPts val="0"/>
              </a:spcBef>
              <a:spcAft>
                <a:spcPts val="0"/>
              </a:spcAft>
              <a:buSzPts val="1200"/>
              <a:buChar char="○"/>
            </a:pPr>
            <a:r>
              <a:rPr lang="en-US" sz="1200"/>
              <a:t>dot-active - </a:t>
            </a:r>
            <a:r>
              <a:rPr lang="en-US" sz="1200" b="1"/>
              <a:t>31.6</a:t>
            </a:r>
            <a:endParaRPr sz="1200"/>
          </a:p>
        </p:txBody>
      </p:sp>
      <p:sp>
        <p:nvSpPr>
          <p:cNvPr id="221" name="Google Shape;221;gf3e49987dc_0_15"/>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Results - LDA performance in individual sequences</a:t>
            </a:r>
            <a:endParaRPr sz="2400" b="1">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12526aab1ba_0_51"/>
          <p:cNvSpPr txBox="1">
            <a:spLocks noGrp="1"/>
          </p:cNvSpPr>
          <p:nvPr>
            <p:ph type="body" idx="2"/>
          </p:nvPr>
        </p:nvSpPr>
        <p:spPr>
          <a:xfrm>
            <a:off x="287100" y="572475"/>
            <a:ext cx="8569800" cy="5727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200">
                <a:solidFill>
                  <a:srgbClr val="000000"/>
                </a:solidFill>
              </a:rPr>
              <a:t>Sequential accuracy of LDA, EEGNet, ShallowConvNet (SCNet), and DeepConvNet (DCNet) for 14 subjects, and the averaged results on data without augmentation (unbalanced), and with augmentation (balanced) data for NT vs AC.</a:t>
            </a:r>
            <a:endParaRPr/>
          </a:p>
        </p:txBody>
      </p:sp>
      <p:sp>
        <p:nvSpPr>
          <p:cNvPr id="228" name="Google Shape;228;g12526aab1ba_0_51"/>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Results - CNN performance in individual sequences</a:t>
            </a:r>
            <a:endParaRPr sz="2400" b="1">
              <a:solidFill>
                <a:schemeClr val="dk1"/>
              </a:solidFill>
            </a:endParaRPr>
          </a:p>
        </p:txBody>
      </p:sp>
      <p:pic>
        <p:nvPicPr>
          <p:cNvPr id="229" name="Google Shape;229;g12526aab1ba_0_51" title="Chart"/>
          <p:cNvPicPr preferRelativeResize="0"/>
          <p:nvPr/>
        </p:nvPicPr>
        <p:blipFill>
          <a:blip r:embed="rId3">
            <a:alphaModFix/>
          </a:blip>
          <a:stretch>
            <a:fillRect/>
          </a:stretch>
        </p:blipFill>
        <p:spPr>
          <a:xfrm>
            <a:off x="5108775" y="1068975"/>
            <a:ext cx="3596826" cy="2224054"/>
          </a:xfrm>
          <a:prstGeom prst="rect">
            <a:avLst/>
          </a:prstGeom>
          <a:noFill/>
          <a:ln w="9525" cap="flat" cmpd="sng">
            <a:solidFill>
              <a:schemeClr val="dk2"/>
            </a:solidFill>
            <a:prstDash val="solid"/>
            <a:round/>
            <a:headEnd type="none" w="sm" len="sm"/>
            <a:tailEnd type="none" w="sm" len="sm"/>
          </a:ln>
        </p:spPr>
      </p:pic>
      <p:pic>
        <p:nvPicPr>
          <p:cNvPr id="230" name="Google Shape;230;g12526aab1ba_0_51" title="Chart"/>
          <p:cNvPicPr preferRelativeResize="0"/>
          <p:nvPr/>
        </p:nvPicPr>
        <p:blipFill>
          <a:blip r:embed="rId4">
            <a:alphaModFix/>
          </a:blip>
          <a:stretch>
            <a:fillRect/>
          </a:stretch>
        </p:blipFill>
        <p:spPr>
          <a:xfrm>
            <a:off x="515700" y="1068975"/>
            <a:ext cx="3596826" cy="2224050"/>
          </a:xfrm>
          <a:prstGeom prst="rect">
            <a:avLst/>
          </a:prstGeom>
          <a:noFill/>
          <a:ln w="9525" cap="flat" cmpd="sng">
            <a:solidFill>
              <a:schemeClr val="dk2"/>
            </a:solidFill>
            <a:prstDash val="solid"/>
            <a:round/>
            <a:headEnd type="none" w="sm" len="sm"/>
            <a:tailEnd type="none" w="sm" len="sm"/>
          </a:ln>
        </p:spPr>
      </p:pic>
      <p:graphicFrame>
        <p:nvGraphicFramePr>
          <p:cNvPr id="231" name="Google Shape;231;g12526aab1ba_0_51"/>
          <p:cNvGraphicFramePr/>
          <p:nvPr/>
        </p:nvGraphicFramePr>
        <p:xfrm>
          <a:off x="210900" y="3358825"/>
          <a:ext cx="4237650" cy="1609958"/>
        </p:xfrm>
        <a:graphic>
          <a:graphicData uri="http://schemas.openxmlformats.org/drawingml/2006/table">
            <a:tbl>
              <a:tblPr>
                <a:noFill/>
                <a:tableStyleId>{4747CF90-AB1E-4157-8533-CF77DDDB62AF}</a:tableStyleId>
              </a:tblPr>
              <a:tblGrid>
                <a:gridCol w="493025">
                  <a:extLst>
                    <a:ext uri="{9D8B030D-6E8A-4147-A177-3AD203B41FA5}">
                      <a16:colId xmlns:a16="http://schemas.microsoft.com/office/drawing/2014/main" val="20000"/>
                    </a:ext>
                  </a:extLst>
                </a:gridCol>
                <a:gridCol w="335325">
                  <a:extLst>
                    <a:ext uri="{9D8B030D-6E8A-4147-A177-3AD203B41FA5}">
                      <a16:colId xmlns:a16="http://schemas.microsoft.com/office/drawing/2014/main" val="20001"/>
                    </a:ext>
                  </a:extLst>
                </a:gridCol>
                <a:gridCol w="335275">
                  <a:extLst>
                    <a:ext uri="{9D8B030D-6E8A-4147-A177-3AD203B41FA5}">
                      <a16:colId xmlns:a16="http://schemas.microsoft.com/office/drawing/2014/main" val="20002"/>
                    </a:ext>
                  </a:extLst>
                </a:gridCol>
                <a:gridCol w="408900">
                  <a:extLst>
                    <a:ext uri="{9D8B030D-6E8A-4147-A177-3AD203B41FA5}">
                      <a16:colId xmlns:a16="http://schemas.microsoft.com/office/drawing/2014/main" val="20003"/>
                    </a:ext>
                  </a:extLst>
                </a:gridCol>
                <a:gridCol w="398400">
                  <a:extLst>
                    <a:ext uri="{9D8B030D-6E8A-4147-A177-3AD203B41FA5}">
                      <a16:colId xmlns:a16="http://schemas.microsoft.com/office/drawing/2014/main" val="20004"/>
                    </a:ext>
                  </a:extLst>
                </a:gridCol>
                <a:gridCol w="367025">
                  <a:extLst>
                    <a:ext uri="{9D8B030D-6E8A-4147-A177-3AD203B41FA5}">
                      <a16:colId xmlns:a16="http://schemas.microsoft.com/office/drawing/2014/main" val="20005"/>
                    </a:ext>
                  </a:extLst>
                </a:gridCol>
                <a:gridCol w="377350">
                  <a:extLst>
                    <a:ext uri="{9D8B030D-6E8A-4147-A177-3AD203B41FA5}">
                      <a16:colId xmlns:a16="http://schemas.microsoft.com/office/drawing/2014/main" val="20006"/>
                    </a:ext>
                  </a:extLst>
                </a:gridCol>
                <a:gridCol w="377050">
                  <a:extLst>
                    <a:ext uri="{9D8B030D-6E8A-4147-A177-3AD203B41FA5}">
                      <a16:colId xmlns:a16="http://schemas.microsoft.com/office/drawing/2014/main" val="20007"/>
                    </a:ext>
                  </a:extLst>
                </a:gridCol>
                <a:gridCol w="391625">
                  <a:extLst>
                    <a:ext uri="{9D8B030D-6E8A-4147-A177-3AD203B41FA5}">
                      <a16:colId xmlns:a16="http://schemas.microsoft.com/office/drawing/2014/main" val="20008"/>
                    </a:ext>
                  </a:extLst>
                </a:gridCol>
                <a:gridCol w="380050">
                  <a:extLst>
                    <a:ext uri="{9D8B030D-6E8A-4147-A177-3AD203B41FA5}">
                      <a16:colId xmlns:a16="http://schemas.microsoft.com/office/drawing/2014/main" val="20009"/>
                    </a:ext>
                  </a:extLst>
                </a:gridCol>
                <a:gridCol w="373625">
                  <a:extLst>
                    <a:ext uri="{9D8B030D-6E8A-4147-A177-3AD203B41FA5}">
                      <a16:colId xmlns:a16="http://schemas.microsoft.com/office/drawing/2014/main" val="20010"/>
                    </a:ext>
                  </a:extLst>
                </a:gridCol>
              </a:tblGrid>
              <a:tr h="0">
                <a:tc>
                  <a:txBody>
                    <a:bodyPr/>
                    <a:lstStyle/>
                    <a:p>
                      <a:pPr marL="0" lvl="0" indent="0" algn="l" rtl="0">
                        <a:spcBef>
                          <a:spcPts val="0"/>
                        </a:spcBef>
                        <a:spcAft>
                          <a:spcPts val="0"/>
                        </a:spcAft>
                        <a:buNone/>
                      </a:pPr>
                      <a:endParaRPr sz="1100" b="1"/>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0"/>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1</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1"/>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2</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2"/>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3</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3"/>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4</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4"/>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5</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5"/>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6</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6"/>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7</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7"/>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8</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8"/>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9</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9"/>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10</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0:10"/>
                      </a:ext>
                    </a:extLst>
                  </a:tcPr>
                </a:tc>
                <a:extLst>
                  <a:ext uri="{0D108BD9-81ED-4DB2-BD59-A6C34878D82A}">
                    <a16:rowId xmlns:a16="http://schemas.microsoft.com/office/drawing/2014/main" val="10000"/>
                  </a:ext>
                </a:extLst>
              </a:tr>
              <a:tr h="305200">
                <a:tc>
                  <a:txBody>
                    <a:bodyPr/>
                    <a:lstStyle/>
                    <a:p>
                      <a:pPr marL="0" lvl="0" indent="0" algn="l" rtl="0">
                        <a:lnSpc>
                          <a:spcPct val="115000"/>
                        </a:lnSpc>
                        <a:spcBef>
                          <a:spcPts val="0"/>
                        </a:spcBef>
                        <a:spcAft>
                          <a:spcPts val="0"/>
                        </a:spcAft>
                        <a:buNone/>
                      </a:pPr>
                      <a:r>
                        <a:rPr lang="en-US" sz="800" b="1">
                          <a:latin typeface="Calibri"/>
                          <a:ea typeface="Calibri"/>
                          <a:cs typeface="Calibri"/>
                          <a:sym typeface="Calibri"/>
                        </a:rPr>
                        <a:t>LDA</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0"/>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0.29</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1"/>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0.65</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2"/>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0.81</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3"/>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0.90</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4"/>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0.92</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5"/>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0.94</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6"/>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0.96</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7"/>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0.98</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8"/>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0.98</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9"/>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0.99</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1:10"/>
                      </a:ext>
                    </a:extLst>
                  </a:tcPr>
                </a:tc>
                <a:extLst>
                  <a:ext uri="{0D108BD9-81ED-4DB2-BD59-A6C34878D82A}">
                    <a16:rowId xmlns:a16="http://schemas.microsoft.com/office/drawing/2014/main" val="10001"/>
                  </a:ext>
                </a:extLst>
              </a:tr>
              <a:tr h="305200">
                <a:tc>
                  <a:txBody>
                    <a:bodyPr/>
                    <a:lstStyle/>
                    <a:p>
                      <a:pPr marL="0" lvl="0" indent="0" algn="l" rtl="0">
                        <a:lnSpc>
                          <a:spcPct val="115000"/>
                        </a:lnSpc>
                        <a:spcBef>
                          <a:spcPts val="0"/>
                        </a:spcBef>
                        <a:spcAft>
                          <a:spcPts val="0"/>
                        </a:spcAft>
                        <a:buNone/>
                      </a:pPr>
                      <a:r>
                        <a:rPr lang="en-US" sz="800" b="1">
                          <a:latin typeface="Calibri"/>
                          <a:ea typeface="Calibri"/>
                          <a:cs typeface="Calibri"/>
                          <a:sym typeface="Calibri"/>
                        </a:rPr>
                        <a:t>EEGNet</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0"/>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0.26</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1"/>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0.55</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2"/>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0.68</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3"/>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0.77</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4"/>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0.82</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5"/>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0.87</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6"/>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0.91</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7"/>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0.94</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8"/>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0.95</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9"/>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0.97</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2:10"/>
                      </a:ext>
                    </a:extLst>
                  </a:tcPr>
                </a:tc>
                <a:extLst>
                  <a:ext uri="{0D108BD9-81ED-4DB2-BD59-A6C34878D82A}">
                    <a16:rowId xmlns:a16="http://schemas.microsoft.com/office/drawing/2014/main" val="10002"/>
                  </a:ext>
                </a:extLst>
              </a:tr>
              <a:tr h="305200">
                <a:tc>
                  <a:txBody>
                    <a:bodyPr/>
                    <a:lstStyle/>
                    <a:p>
                      <a:pPr marL="0" lvl="0" indent="0" algn="l" rtl="0">
                        <a:lnSpc>
                          <a:spcPct val="115000"/>
                        </a:lnSpc>
                        <a:spcBef>
                          <a:spcPts val="0"/>
                        </a:spcBef>
                        <a:spcAft>
                          <a:spcPts val="0"/>
                        </a:spcAft>
                        <a:buNone/>
                      </a:pPr>
                      <a:r>
                        <a:rPr lang="en-US" sz="800" b="1">
                          <a:latin typeface="Calibri"/>
                          <a:ea typeface="Calibri"/>
                          <a:cs typeface="Calibri"/>
                          <a:sym typeface="Calibri"/>
                        </a:rPr>
                        <a:t>SCNet</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0"/>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0.15</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1"/>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0.32</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2"/>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0.38</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3"/>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0.47</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4"/>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0.47</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5"/>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0.54</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6"/>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0.54</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7"/>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0.58</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8"/>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0.64</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9"/>
                      </a:ext>
                    </a:extLst>
                  </a:tcPr>
                </a:tc>
                <a:tc>
                  <a:txBody>
                    <a:bodyPr/>
                    <a:lstStyle/>
                    <a:p>
                      <a:pPr marL="0" lvl="0" indent="0" algn="r" rtl="0">
                        <a:lnSpc>
                          <a:spcPct val="115000"/>
                        </a:lnSpc>
                        <a:spcBef>
                          <a:spcPts val="0"/>
                        </a:spcBef>
                        <a:spcAft>
                          <a:spcPts val="0"/>
                        </a:spcAft>
                        <a:buNone/>
                      </a:pPr>
                      <a:r>
                        <a:rPr lang="en-US" sz="700" b="1">
                          <a:latin typeface="Malgun Gothic"/>
                          <a:ea typeface="Malgun Gothic"/>
                          <a:cs typeface="Malgun Gothic"/>
                          <a:sym typeface="Malgun Gothic"/>
                        </a:rPr>
                        <a:t>0.59</a:t>
                      </a:r>
                      <a:endParaRPr sz="700" b="1">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3:10"/>
                      </a:ext>
                    </a:extLst>
                  </a:tcPr>
                </a:tc>
                <a:extLst>
                  <a:ext uri="{0D108BD9-81ED-4DB2-BD59-A6C34878D82A}">
                    <a16:rowId xmlns:a16="http://schemas.microsoft.com/office/drawing/2014/main" val="10003"/>
                  </a:ext>
                </a:extLst>
              </a:tr>
              <a:tr h="305200">
                <a:tc>
                  <a:txBody>
                    <a:bodyPr/>
                    <a:lstStyle/>
                    <a:p>
                      <a:pPr marL="0" lvl="0" indent="0" algn="l" rtl="0">
                        <a:lnSpc>
                          <a:spcPct val="115000"/>
                        </a:lnSpc>
                        <a:spcBef>
                          <a:spcPts val="0"/>
                        </a:spcBef>
                        <a:spcAft>
                          <a:spcPts val="0"/>
                        </a:spcAft>
                        <a:buNone/>
                      </a:pPr>
                      <a:r>
                        <a:rPr lang="en-US" sz="800" b="1">
                          <a:latin typeface="Calibri"/>
                          <a:ea typeface="Calibri"/>
                          <a:cs typeface="Calibri"/>
                          <a:sym typeface="Calibri"/>
                        </a:rPr>
                        <a:t>DCNet</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0"/>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0.27</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1"/>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0.57</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2"/>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0.68</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3"/>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0.81</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4"/>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0.87</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5"/>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0.90</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6"/>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0.92</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7"/>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0.92</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8"/>
                      </a:ext>
                    </a:extLst>
                  </a:tcPr>
                </a:tc>
                <a:tc>
                  <a:txBody>
                    <a:bodyPr/>
                    <a:lstStyle/>
                    <a:p>
                      <a:pPr marL="0" lvl="0" indent="0" algn="r" rtl="0">
                        <a:lnSpc>
                          <a:spcPct val="115000"/>
                        </a:lnSpc>
                        <a:spcBef>
                          <a:spcPts val="0"/>
                        </a:spcBef>
                        <a:spcAft>
                          <a:spcPts val="0"/>
                        </a:spcAft>
                        <a:buNone/>
                      </a:pPr>
                      <a:r>
                        <a:rPr lang="en-US" sz="700">
                          <a:latin typeface="Malgun Gothic"/>
                          <a:ea typeface="Malgun Gothic"/>
                          <a:cs typeface="Malgun Gothic"/>
                          <a:sym typeface="Malgun Gothic"/>
                        </a:rPr>
                        <a:t>0.94</a:t>
                      </a:r>
                      <a:endParaRPr sz="700">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9"/>
                      </a:ext>
                    </a:extLst>
                  </a:tcPr>
                </a:tc>
                <a:tc>
                  <a:txBody>
                    <a:bodyPr/>
                    <a:lstStyle/>
                    <a:p>
                      <a:pPr marL="0" lvl="0" indent="0" algn="r" rtl="0">
                        <a:lnSpc>
                          <a:spcPct val="115000"/>
                        </a:lnSpc>
                        <a:spcBef>
                          <a:spcPts val="0"/>
                        </a:spcBef>
                        <a:spcAft>
                          <a:spcPts val="0"/>
                        </a:spcAft>
                        <a:buNone/>
                      </a:pPr>
                      <a:r>
                        <a:rPr lang="en-US" sz="700" b="1">
                          <a:latin typeface="Malgun Gothic"/>
                          <a:ea typeface="Malgun Gothic"/>
                          <a:cs typeface="Malgun Gothic"/>
                          <a:sym typeface="Malgun Gothic"/>
                        </a:rPr>
                        <a:t>0.94</a:t>
                      </a:r>
                      <a:endParaRPr sz="700" b="1">
                        <a:latin typeface="Malgun Gothic"/>
                        <a:ea typeface="Malgun Gothic"/>
                        <a:cs typeface="Malgun Gothic"/>
                        <a:sym typeface="Malgun Gothic"/>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1:4:10"/>
                      </a:ext>
                    </a:extLst>
                  </a:tcPr>
                </a:tc>
                <a:extLst>
                  <a:ext uri="{0D108BD9-81ED-4DB2-BD59-A6C34878D82A}">
                    <a16:rowId xmlns:a16="http://schemas.microsoft.com/office/drawing/2014/main" val="10004"/>
                  </a:ext>
                </a:extLst>
              </a:tr>
            </a:tbl>
          </a:graphicData>
        </a:graphic>
      </p:graphicFrame>
      <p:graphicFrame>
        <p:nvGraphicFramePr>
          <p:cNvPr id="232" name="Google Shape;232;g12526aab1ba_0_51"/>
          <p:cNvGraphicFramePr/>
          <p:nvPr/>
        </p:nvGraphicFramePr>
        <p:xfrm>
          <a:off x="4869325" y="3358835"/>
          <a:ext cx="4194850" cy="1653375"/>
        </p:xfrm>
        <a:graphic>
          <a:graphicData uri="http://schemas.openxmlformats.org/drawingml/2006/table">
            <a:tbl>
              <a:tblPr>
                <a:noFill/>
                <a:tableStyleId>{4747CF90-AB1E-4157-8533-CF77DDDB62AF}</a:tableStyleId>
              </a:tblPr>
              <a:tblGrid>
                <a:gridCol w="381350">
                  <a:extLst>
                    <a:ext uri="{9D8B030D-6E8A-4147-A177-3AD203B41FA5}">
                      <a16:colId xmlns:a16="http://schemas.microsoft.com/office/drawing/2014/main" val="20000"/>
                    </a:ext>
                  </a:extLst>
                </a:gridCol>
                <a:gridCol w="381350">
                  <a:extLst>
                    <a:ext uri="{9D8B030D-6E8A-4147-A177-3AD203B41FA5}">
                      <a16:colId xmlns:a16="http://schemas.microsoft.com/office/drawing/2014/main" val="20001"/>
                    </a:ext>
                  </a:extLst>
                </a:gridCol>
                <a:gridCol w="381350">
                  <a:extLst>
                    <a:ext uri="{9D8B030D-6E8A-4147-A177-3AD203B41FA5}">
                      <a16:colId xmlns:a16="http://schemas.microsoft.com/office/drawing/2014/main" val="20002"/>
                    </a:ext>
                  </a:extLst>
                </a:gridCol>
                <a:gridCol w="381350">
                  <a:extLst>
                    <a:ext uri="{9D8B030D-6E8A-4147-A177-3AD203B41FA5}">
                      <a16:colId xmlns:a16="http://schemas.microsoft.com/office/drawing/2014/main" val="20003"/>
                    </a:ext>
                  </a:extLst>
                </a:gridCol>
                <a:gridCol w="381350">
                  <a:extLst>
                    <a:ext uri="{9D8B030D-6E8A-4147-A177-3AD203B41FA5}">
                      <a16:colId xmlns:a16="http://schemas.microsoft.com/office/drawing/2014/main" val="20004"/>
                    </a:ext>
                  </a:extLst>
                </a:gridCol>
                <a:gridCol w="381350">
                  <a:extLst>
                    <a:ext uri="{9D8B030D-6E8A-4147-A177-3AD203B41FA5}">
                      <a16:colId xmlns:a16="http://schemas.microsoft.com/office/drawing/2014/main" val="20005"/>
                    </a:ext>
                  </a:extLst>
                </a:gridCol>
                <a:gridCol w="381350">
                  <a:extLst>
                    <a:ext uri="{9D8B030D-6E8A-4147-A177-3AD203B41FA5}">
                      <a16:colId xmlns:a16="http://schemas.microsoft.com/office/drawing/2014/main" val="20006"/>
                    </a:ext>
                  </a:extLst>
                </a:gridCol>
                <a:gridCol w="381350">
                  <a:extLst>
                    <a:ext uri="{9D8B030D-6E8A-4147-A177-3AD203B41FA5}">
                      <a16:colId xmlns:a16="http://schemas.microsoft.com/office/drawing/2014/main" val="20007"/>
                    </a:ext>
                  </a:extLst>
                </a:gridCol>
                <a:gridCol w="381350">
                  <a:extLst>
                    <a:ext uri="{9D8B030D-6E8A-4147-A177-3AD203B41FA5}">
                      <a16:colId xmlns:a16="http://schemas.microsoft.com/office/drawing/2014/main" val="20008"/>
                    </a:ext>
                  </a:extLst>
                </a:gridCol>
                <a:gridCol w="381350">
                  <a:extLst>
                    <a:ext uri="{9D8B030D-6E8A-4147-A177-3AD203B41FA5}">
                      <a16:colId xmlns:a16="http://schemas.microsoft.com/office/drawing/2014/main" val="20009"/>
                    </a:ext>
                  </a:extLst>
                </a:gridCol>
                <a:gridCol w="381350">
                  <a:extLst>
                    <a:ext uri="{9D8B030D-6E8A-4147-A177-3AD203B41FA5}">
                      <a16:colId xmlns:a16="http://schemas.microsoft.com/office/drawing/2014/main" val="20010"/>
                    </a:ext>
                  </a:extLst>
                </a:gridCol>
              </a:tblGrid>
              <a:tr h="330675">
                <a:tc>
                  <a:txBody>
                    <a:bodyPr/>
                    <a:lstStyle/>
                    <a:p>
                      <a:pPr marL="0" lvl="0" indent="0" algn="l" rtl="0">
                        <a:spcBef>
                          <a:spcPts val="0"/>
                        </a:spcBef>
                        <a:spcAft>
                          <a:spcPts val="0"/>
                        </a:spcAft>
                        <a:buNone/>
                      </a:pPr>
                      <a:endParaRPr sz="700" b="1"/>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0"/>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1</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1"/>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2</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2"/>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3</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3"/>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4</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4"/>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5</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5"/>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6</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6"/>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7</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7"/>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8</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8"/>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9</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9"/>
                      </a:ext>
                    </a:extLst>
                  </a:tcPr>
                </a:tc>
                <a:tc>
                  <a:txBody>
                    <a:bodyPr/>
                    <a:lstStyle/>
                    <a:p>
                      <a:pPr marL="0" lvl="0" indent="0" algn="r" rtl="0">
                        <a:lnSpc>
                          <a:spcPct val="115000"/>
                        </a:lnSpc>
                        <a:spcBef>
                          <a:spcPts val="0"/>
                        </a:spcBef>
                        <a:spcAft>
                          <a:spcPts val="0"/>
                        </a:spcAft>
                        <a:buNone/>
                      </a:pPr>
                      <a:r>
                        <a:rPr lang="en-US" sz="800" b="1">
                          <a:latin typeface="Calibri"/>
                          <a:ea typeface="Calibri"/>
                          <a:cs typeface="Calibri"/>
                          <a:sym typeface="Calibri"/>
                        </a:rPr>
                        <a:t>10</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0:10"/>
                      </a:ext>
                    </a:extLst>
                  </a:tcPr>
                </a:tc>
                <a:extLst>
                  <a:ext uri="{0D108BD9-81ED-4DB2-BD59-A6C34878D82A}">
                    <a16:rowId xmlns:a16="http://schemas.microsoft.com/office/drawing/2014/main" val="10000"/>
                  </a:ext>
                </a:extLst>
              </a:tr>
              <a:tr h="330675">
                <a:tc>
                  <a:txBody>
                    <a:bodyPr/>
                    <a:lstStyle/>
                    <a:p>
                      <a:pPr marL="0" lvl="0" indent="0" algn="l" rtl="0">
                        <a:lnSpc>
                          <a:spcPct val="115000"/>
                        </a:lnSpc>
                        <a:spcBef>
                          <a:spcPts val="0"/>
                        </a:spcBef>
                        <a:spcAft>
                          <a:spcPts val="0"/>
                        </a:spcAft>
                        <a:buNone/>
                      </a:pPr>
                      <a:r>
                        <a:rPr lang="en-US" sz="800" b="1">
                          <a:latin typeface="Calibri"/>
                          <a:ea typeface="Calibri"/>
                          <a:cs typeface="Calibri"/>
                          <a:sym typeface="Calibri"/>
                        </a:rPr>
                        <a:t>LDA</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0"/>
                      </a:ext>
                    </a:extLst>
                  </a:tcPr>
                </a:tc>
                <a:tc>
                  <a:txBody>
                    <a:bodyPr/>
                    <a:lstStyle/>
                    <a:p>
                      <a:pPr marL="0" lvl="0" indent="0" algn="r" rtl="0">
                        <a:spcBef>
                          <a:spcPts val="0"/>
                        </a:spcBef>
                        <a:spcAft>
                          <a:spcPts val="0"/>
                        </a:spcAft>
                        <a:buNone/>
                      </a:pPr>
                      <a:r>
                        <a:rPr lang="en-US" sz="700"/>
                        <a:t>0.29</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1"/>
                      </a:ext>
                    </a:extLst>
                  </a:tcPr>
                </a:tc>
                <a:tc>
                  <a:txBody>
                    <a:bodyPr/>
                    <a:lstStyle/>
                    <a:p>
                      <a:pPr marL="0" lvl="0" indent="0" algn="r" rtl="0">
                        <a:spcBef>
                          <a:spcPts val="0"/>
                        </a:spcBef>
                        <a:spcAft>
                          <a:spcPts val="0"/>
                        </a:spcAft>
                        <a:buNone/>
                      </a:pPr>
                      <a:r>
                        <a:rPr lang="en-US" sz="700"/>
                        <a:t>0.65</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2"/>
                      </a:ext>
                    </a:extLst>
                  </a:tcPr>
                </a:tc>
                <a:tc>
                  <a:txBody>
                    <a:bodyPr/>
                    <a:lstStyle/>
                    <a:p>
                      <a:pPr marL="0" lvl="0" indent="0" algn="r" rtl="0">
                        <a:spcBef>
                          <a:spcPts val="0"/>
                        </a:spcBef>
                        <a:spcAft>
                          <a:spcPts val="0"/>
                        </a:spcAft>
                        <a:buNone/>
                      </a:pPr>
                      <a:r>
                        <a:rPr lang="en-US" sz="700"/>
                        <a:t>0.81</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3"/>
                      </a:ext>
                    </a:extLst>
                  </a:tcPr>
                </a:tc>
                <a:tc>
                  <a:txBody>
                    <a:bodyPr/>
                    <a:lstStyle/>
                    <a:p>
                      <a:pPr marL="0" lvl="0" indent="0" algn="r" rtl="0">
                        <a:spcBef>
                          <a:spcPts val="0"/>
                        </a:spcBef>
                        <a:spcAft>
                          <a:spcPts val="0"/>
                        </a:spcAft>
                        <a:buNone/>
                      </a:pPr>
                      <a:r>
                        <a:rPr lang="en-US" sz="700"/>
                        <a:t>0.90</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4"/>
                      </a:ext>
                    </a:extLst>
                  </a:tcPr>
                </a:tc>
                <a:tc>
                  <a:txBody>
                    <a:bodyPr/>
                    <a:lstStyle/>
                    <a:p>
                      <a:pPr marL="0" lvl="0" indent="0" algn="r" rtl="0">
                        <a:spcBef>
                          <a:spcPts val="0"/>
                        </a:spcBef>
                        <a:spcAft>
                          <a:spcPts val="0"/>
                        </a:spcAft>
                        <a:buNone/>
                      </a:pPr>
                      <a:r>
                        <a:rPr lang="en-US" sz="700"/>
                        <a:t>0.92</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5"/>
                      </a:ext>
                    </a:extLst>
                  </a:tcPr>
                </a:tc>
                <a:tc>
                  <a:txBody>
                    <a:bodyPr/>
                    <a:lstStyle/>
                    <a:p>
                      <a:pPr marL="0" lvl="0" indent="0" algn="r" rtl="0">
                        <a:spcBef>
                          <a:spcPts val="0"/>
                        </a:spcBef>
                        <a:spcAft>
                          <a:spcPts val="0"/>
                        </a:spcAft>
                        <a:buNone/>
                      </a:pPr>
                      <a:r>
                        <a:rPr lang="en-US" sz="700"/>
                        <a:t>0.94</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6"/>
                      </a:ext>
                    </a:extLst>
                  </a:tcPr>
                </a:tc>
                <a:tc>
                  <a:txBody>
                    <a:bodyPr/>
                    <a:lstStyle/>
                    <a:p>
                      <a:pPr marL="0" lvl="0" indent="0" algn="r" rtl="0">
                        <a:spcBef>
                          <a:spcPts val="0"/>
                        </a:spcBef>
                        <a:spcAft>
                          <a:spcPts val="0"/>
                        </a:spcAft>
                        <a:buNone/>
                      </a:pPr>
                      <a:r>
                        <a:rPr lang="en-US" sz="700"/>
                        <a:t>0.96</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7"/>
                      </a:ext>
                    </a:extLst>
                  </a:tcPr>
                </a:tc>
                <a:tc>
                  <a:txBody>
                    <a:bodyPr/>
                    <a:lstStyle/>
                    <a:p>
                      <a:pPr marL="0" lvl="0" indent="0" algn="r" rtl="0">
                        <a:spcBef>
                          <a:spcPts val="0"/>
                        </a:spcBef>
                        <a:spcAft>
                          <a:spcPts val="0"/>
                        </a:spcAft>
                        <a:buNone/>
                      </a:pPr>
                      <a:r>
                        <a:rPr lang="en-US" sz="700"/>
                        <a:t>0.98</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8"/>
                      </a:ext>
                    </a:extLst>
                  </a:tcPr>
                </a:tc>
                <a:tc>
                  <a:txBody>
                    <a:bodyPr/>
                    <a:lstStyle/>
                    <a:p>
                      <a:pPr marL="0" lvl="0" indent="0" algn="r" rtl="0">
                        <a:spcBef>
                          <a:spcPts val="0"/>
                        </a:spcBef>
                        <a:spcAft>
                          <a:spcPts val="0"/>
                        </a:spcAft>
                        <a:buNone/>
                      </a:pPr>
                      <a:r>
                        <a:rPr lang="en-US" sz="700"/>
                        <a:t>0.98</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9"/>
                      </a:ext>
                    </a:extLst>
                  </a:tcPr>
                </a:tc>
                <a:tc>
                  <a:txBody>
                    <a:bodyPr/>
                    <a:lstStyle/>
                    <a:p>
                      <a:pPr marL="0" lvl="0" indent="0" algn="r" rtl="0">
                        <a:spcBef>
                          <a:spcPts val="0"/>
                        </a:spcBef>
                        <a:spcAft>
                          <a:spcPts val="0"/>
                        </a:spcAft>
                        <a:buNone/>
                      </a:pPr>
                      <a:r>
                        <a:rPr lang="en-US" sz="700"/>
                        <a:t>0.99</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1:10"/>
                      </a:ext>
                    </a:extLst>
                  </a:tcPr>
                </a:tc>
                <a:extLst>
                  <a:ext uri="{0D108BD9-81ED-4DB2-BD59-A6C34878D82A}">
                    <a16:rowId xmlns:a16="http://schemas.microsoft.com/office/drawing/2014/main" val="10001"/>
                  </a:ext>
                </a:extLst>
              </a:tr>
              <a:tr h="330675">
                <a:tc>
                  <a:txBody>
                    <a:bodyPr/>
                    <a:lstStyle/>
                    <a:p>
                      <a:pPr marL="0" lvl="0" indent="0" algn="l" rtl="0">
                        <a:lnSpc>
                          <a:spcPct val="115000"/>
                        </a:lnSpc>
                        <a:spcBef>
                          <a:spcPts val="0"/>
                        </a:spcBef>
                        <a:spcAft>
                          <a:spcPts val="0"/>
                        </a:spcAft>
                        <a:buNone/>
                      </a:pPr>
                      <a:r>
                        <a:rPr lang="en-US" sz="800" b="1">
                          <a:latin typeface="Calibri"/>
                          <a:ea typeface="Calibri"/>
                          <a:cs typeface="Calibri"/>
                          <a:sym typeface="Calibri"/>
                        </a:rPr>
                        <a:t>EEGNet</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0"/>
                      </a:ext>
                    </a:extLst>
                  </a:tcPr>
                </a:tc>
                <a:tc>
                  <a:txBody>
                    <a:bodyPr/>
                    <a:lstStyle/>
                    <a:p>
                      <a:pPr marL="0" lvl="0" indent="0" algn="r" rtl="0">
                        <a:spcBef>
                          <a:spcPts val="0"/>
                        </a:spcBef>
                        <a:spcAft>
                          <a:spcPts val="0"/>
                        </a:spcAft>
                        <a:buNone/>
                      </a:pPr>
                      <a:r>
                        <a:rPr lang="en-US" sz="700"/>
                        <a:t>0.30</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1"/>
                      </a:ext>
                    </a:extLst>
                  </a:tcPr>
                </a:tc>
                <a:tc>
                  <a:txBody>
                    <a:bodyPr/>
                    <a:lstStyle/>
                    <a:p>
                      <a:pPr marL="0" lvl="0" indent="0" algn="r" rtl="0">
                        <a:spcBef>
                          <a:spcPts val="0"/>
                        </a:spcBef>
                        <a:spcAft>
                          <a:spcPts val="0"/>
                        </a:spcAft>
                        <a:buNone/>
                      </a:pPr>
                      <a:r>
                        <a:rPr lang="en-US" sz="700"/>
                        <a:t>0.64</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2"/>
                      </a:ext>
                    </a:extLst>
                  </a:tcPr>
                </a:tc>
                <a:tc>
                  <a:txBody>
                    <a:bodyPr/>
                    <a:lstStyle/>
                    <a:p>
                      <a:pPr marL="0" lvl="0" indent="0" algn="r" rtl="0">
                        <a:spcBef>
                          <a:spcPts val="0"/>
                        </a:spcBef>
                        <a:spcAft>
                          <a:spcPts val="0"/>
                        </a:spcAft>
                        <a:buNone/>
                      </a:pPr>
                      <a:r>
                        <a:rPr lang="en-US" sz="700"/>
                        <a:t>0.78</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3"/>
                      </a:ext>
                    </a:extLst>
                  </a:tcPr>
                </a:tc>
                <a:tc>
                  <a:txBody>
                    <a:bodyPr/>
                    <a:lstStyle/>
                    <a:p>
                      <a:pPr marL="0" lvl="0" indent="0" algn="r" rtl="0">
                        <a:spcBef>
                          <a:spcPts val="0"/>
                        </a:spcBef>
                        <a:spcAft>
                          <a:spcPts val="0"/>
                        </a:spcAft>
                        <a:buNone/>
                      </a:pPr>
                      <a:r>
                        <a:rPr lang="en-US" sz="700"/>
                        <a:t>0.86</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4"/>
                      </a:ext>
                    </a:extLst>
                  </a:tcPr>
                </a:tc>
                <a:tc>
                  <a:txBody>
                    <a:bodyPr/>
                    <a:lstStyle/>
                    <a:p>
                      <a:pPr marL="0" lvl="0" indent="0" algn="r" rtl="0">
                        <a:spcBef>
                          <a:spcPts val="0"/>
                        </a:spcBef>
                        <a:spcAft>
                          <a:spcPts val="0"/>
                        </a:spcAft>
                        <a:buNone/>
                      </a:pPr>
                      <a:r>
                        <a:rPr lang="en-US" sz="700"/>
                        <a:t>0.87</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5"/>
                      </a:ext>
                    </a:extLst>
                  </a:tcPr>
                </a:tc>
                <a:tc>
                  <a:txBody>
                    <a:bodyPr/>
                    <a:lstStyle/>
                    <a:p>
                      <a:pPr marL="0" lvl="0" indent="0" algn="r" rtl="0">
                        <a:spcBef>
                          <a:spcPts val="0"/>
                        </a:spcBef>
                        <a:spcAft>
                          <a:spcPts val="0"/>
                        </a:spcAft>
                        <a:buNone/>
                      </a:pPr>
                      <a:r>
                        <a:rPr lang="en-US" sz="700"/>
                        <a:t>0.93</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6"/>
                      </a:ext>
                    </a:extLst>
                  </a:tcPr>
                </a:tc>
                <a:tc>
                  <a:txBody>
                    <a:bodyPr/>
                    <a:lstStyle/>
                    <a:p>
                      <a:pPr marL="0" lvl="0" indent="0" algn="r" rtl="0">
                        <a:spcBef>
                          <a:spcPts val="0"/>
                        </a:spcBef>
                        <a:spcAft>
                          <a:spcPts val="0"/>
                        </a:spcAft>
                        <a:buNone/>
                      </a:pPr>
                      <a:r>
                        <a:rPr lang="en-US" sz="700"/>
                        <a:t>0.96</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7"/>
                      </a:ext>
                    </a:extLst>
                  </a:tcPr>
                </a:tc>
                <a:tc>
                  <a:txBody>
                    <a:bodyPr/>
                    <a:lstStyle/>
                    <a:p>
                      <a:pPr marL="0" lvl="0" indent="0" algn="r" rtl="0">
                        <a:spcBef>
                          <a:spcPts val="0"/>
                        </a:spcBef>
                        <a:spcAft>
                          <a:spcPts val="0"/>
                        </a:spcAft>
                        <a:buNone/>
                      </a:pPr>
                      <a:r>
                        <a:rPr lang="en-US" sz="700"/>
                        <a:t>0.96</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8"/>
                      </a:ext>
                    </a:extLst>
                  </a:tcPr>
                </a:tc>
                <a:tc>
                  <a:txBody>
                    <a:bodyPr/>
                    <a:lstStyle/>
                    <a:p>
                      <a:pPr marL="0" lvl="0" indent="0" algn="r" rtl="0">
                        <a:spcBef>
                          <a:spcPts val="0"/>
                        </a:spcBef>
                        <a:spcAft>
                          <a:spcPts val="0"/>
                        </a:spcAft>
                        <a:buNone/>
                      </a:pPr>
                      <a:r>
                        <a:rPr lang="en-US" sz="700"/>
                        <a:t>0.97</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9"/>
                      </a:ext>
                    </a:extLst>
                  </a:tcPr>
                </a:tc>
                <a:tc>
                  <a:txBody>
                    <a:bodyPr/>
                    <a:lstStyle/>
                    <a:p>
                      <a:pPr marL="0" lvl="0" indent="0" algn="r" rtl="0">
                        <a:spcBef>
                          <a:spcPts val="0"/>
                        </a:spcBef>
                        <a:spcAft>
                          <a:spcPts val="0"/>
                        </a:spcAft>
                        <a:buNone/>
                      </a:pPr>
                      <a:r>
                        <a:rPr lang="en-US" sz="700"/>
                        <a:t>0.97</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2:10"/>
                      </a:ext>
                    </a:extLst>
                  </a:tcPr>
                </a:tc>
                <a:extLst>
                  <a:ext uri="{0D108BD9-81ED-4DB2-BD59-A6C34878D82A}">
                    <a16:rowId xmlns:a16="http://schemas.microsoft.com/office/drawing/2014/main" val="10002"/>
                  </a:ext>
                </a:extLst>
              </a:tr>
              <a:tr h="330675">
                <a:tc>
                  <a:txBody>
                    <a:bodyPr/>
                    <a:lstStyle/>
                    <a:p>
                      <a:pPr marL="0" lvl="0" indent="0" algn="l" rtl="0">
                        <a:lnSpc>
                          <a:spcPct val="115000"/>
                        </a:lnSpc>
                        <a:spcBef>
                          <a:spcPts val="0"/>
                        </a:spcBef>
                        <a:spcAft>
                          <a:spcPts val="0"/>
                        </a:spcAft>
                        <a:buNone/>
                      </a:pPr>
                      <a:r>
                        <a:rPr lang="en-US" sz="800" b="1">
                          <a:latin typeface="Calibri"/>
                          <a:ea typeface="Calibri"/>
                          <a:cs typeface="Calibri"/>
                          <a:sym typeface="Calibri"/>
                        </a:rPr>
                        <a:t>SCNet</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0"/>
                      </a:ext>
                    </a:extLst>
                  </a:tcPr>
                </a:tc>
                <a:tc>
                  <a:txBody>
                    <a:bodyPr/>
                    <a:lstStyle/>
                    <a:p>
                      <a:pPr marL="0" lvl="0" indent="0" algn="r" rtl="0">
                        <a:spcBef>
                          <a:spcPts val="0"/>
                        </a:spcBef>
                        <a:spcAft>
                          <a:spcPts val="0"/>
                        </a:spcAft>
                        <a:buNone/>
                      </a:pPr>
                      <a:r>
                        <a:rPr lang="en-US" sz="700"/>
                        <a:t>0.27</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1"/>
                      </a:ext>
                    </a:extLst>
                  </a:tcPr>
                </a:tc>
                <a:tc>
                  <a:txBody>
                    <a:bodyPr/>
                    <a:lstStyle/>
                    <a:p>
                      <a:pPr marL="0" lvl="0" indent="0" algn="r" rtl="0">
                        <a:spcBef>
                          <a:spcPts val="0"/>
                        </a:spcBef>
                        <a:spcAft>
                          <a:spcPts val="0"/>
                        </a:spcAft>
                        <a:buNone/>
                      </a:pPr>
                      <a:r>
                        <a:rPr lang="en-US" sz="700"/>
                        <a:t>0.58</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2"/>
                      </a:ext>
                    </a:extLst>
                  </a:tcPr>
                </a:tc>
                <a:tc>
                  <a:txBody>
                    <a:bodyPr/>
                    <a:lstStyle/>
                    <a:p>
                      <a:pPr marL="0" lvl="0" indent="0" algn="r" rtl="0">
                        <a:spcBef>
                          <a:spcPts val="0"/>
                        </a:spcBef>
                        <a:spcAft>
                          <a:spcPts val="0"/>
                        </a:spcAft>
                        <a:buNone/>
                      </a:pPr>
                      <a:r>
                        <a:rPr lang="en-US" sz="700"/>
                        <a:t>0.67</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3"/>
                      </a:ext>
                    </a:extLst>
                  </a:tcPr>
                </a:tc>
                <a:tc>
                  <a:txBody>
                    <a:bodyPr/>
                    <a:lstStyle/>
                    <a:p>
                      <a:pPr marL="0" lvl="0" indent="0" algn="r" rtl="0">
                        <a:spcBef>
                          <a:spcPts val="0"/>
                        </a:spcBef>
                        <a:spcAft>
                          <a:spcPts val="0"/>
                        </a:spcAft>
                        <a:buNone/>
                      </a:pPr>
                      <a:r>
                        <a:rPr lang="en-US" sz="700"/>
                        <a:t>0.70</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4"/>
                      </a:ext>
                    </a:extLst>
                  </a:tcPr>
                </a:tc>
                <a:tc>
                  <a:txBody>
                    <a:bodyPr/>
                    <a:lstStyle/>
                    <a:p>
                      <a:pPr marL="0" lvl="0" indent="0" algn="r" rtl="0">
                        <a:spcBef>
                          <a:spcPts val="0"/>
                        </a:spcBef>
                        <a:spcAft>
                          <a:spcPts val="0"/>
                        </a:spcAft>
                        <a:buNone/>
                      </a:pPr>
                      <a:r>
                        <a:rPr lang="en-US" sz="700"/>
                        <a:t>0.75</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5"/>
                      </a:ext>
                    </a:extLst>
                  </a:tcPr>
                </a:tc>
                <a:tc>
                  <a:txBody>
                    <a:bodyPr/>
                    <a:lstStyle/>
                    <a:p>
                      <a:pPr marL="0" lvl="0" indent="0" algn="r" rtl="0">
                        <a:spcBef>
                          <a:spcPts val="0"/>
                        </a:spcBef>
                        <a:spcAft>
                          <a:spcPts val="0"/>
                        </a:spcAft>
                        <a:buNone/>
                      </a:pPr>
                      <a:r>
                        <a:rPr lang="en-US" sz="700"/>
                        <a:t>0.79</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6"/>
                      </a:ext>
                    </a:extLst>
                  </a:tcPr>
                </a:tc>
                <a:tc>
                  <a:txBody>
                    <a:bodyPr/>
                    <a:lstStyle/>
                    <a:p>
                      <a:pPr marL="0" lvl="0" indent="0" algn="r" rtl="0">
                        <a:spcBef>
                          <a:spcPts val="0"/>
                        </a:spcBef>
                        <a:spcAft>
                          <a:spcPts val="0"/>
                        </a:spcAft>
                        <a:buNone/>
                      </a:pPr>
                      <a:r>
                        <a:rPr lang="en-US" sz="700"/>
                        <a:t>0.82</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7"/>
                      </a:ext>
                    </a:extLst>
                  </a:tcPr>
                </a:tc>
                <a:tc>
                  <a:txBody>
                    <a:bodyPr/>
                    <a:lstStyle/>
                    <a:p>
                      <a:pPr marL="0" lvl="0" indent="0" algn="r" rtl="0">
                        <a:spcBef>
                          <a:spcPts val="0"/>
                        </a:spcBef>
                        <a:spcAft>
                          <a:spcPts val="0"/>
                        </a:spcAft>
                        <a:buNone/>
                      </a:pPr>
                      <a:r>
                        <a:rPr lang="en-US" sz="700"/>
                        <a:t>0.85</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8"/>
                      </a:ext>
                    </a:extLst>
                  </a:tcPr>
                </a:tc>
                <a:tc>
                  <a:txBody>
                    <a:bodyPr/>
                    <a:lstStyle/>
                    <a:p>
                      <a:pPr marL="0" lvl="0" indent="0" algn="r" rtl="0">
                        <a:spcBef>
                          <a:spcPts val="0"/>
                        </a:spcBef>
                        <a:spcAft>
                          <a:spcPts val="0"/>
                        </a:spcAft>
                        <a:buNone/>
                      </a:pPr>
                      <a:r>
                        <a:rPr lang="en-US" sz="700"/>
                        <a:t>0.86</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9"/>
                      </a:ext>
                    </a:extLst>
                  </a:tcPr>
                </a:tc>
                <a:tc>
                  <a:txBody>
                    <a:bodyPr/>
                    <a:lstStyle/>
                    <a:p>
                      <a:pPr marL="0" lvl="0" indent="0" algn="r" rtl="0">
                        <a:spcBef>
                          <a:spcPts val="0"/>
                        </a:spcBef>
                        <a:spcAft>
                          <a:spcPts val="0"/>
                        </a:spcAft>
                        <a:buNone/>
                      </a:pPr>
                      <a:r>
                        <a:rPr lang="en-US" sz="700" b="1"/>
                        <a:t>0.88</a:t>
                      </a:r>
                      <a:endParaRPr sz="700" b="1"/>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3:10"/>
                      </a:ext>
                    </a:extLst>
                  </a:tcPr>
                </a:tc>
                <a:extLst>
                  <a:ext uri="{0D108BD9-81ED-4DB2-BD59-A6C34878D82A}">
                    <a16:rowId xmlns:a16="http://schemas.microsoft.com/office/drawing/2014/main" val="10003"/>
                  </a:ext>
                </a:extLst>
              </a:tr>
              <a:tr h="330675">
                <a:tc>
                  <a:txBody>
                    <a:bodyPr/>
                    <a:lstStyle/>
                    <a:p>
                      <a:pPr marL="0" lvl="0" indent="0" algn="l" rtl="0">
                        <a:lnSpc>
                          <a:spcPct val="115000"/>
                        </a:lnSpc>
                        <a:spcBef>
                          <a:spcPts val="0"/>
                        </a:spcBef>
                        <a:spcAft>
                          <a:spcPts val="0"/>
                        </a:spcAft>
                        <a:buNone/>
                      </a:pPr>
                      <a:r>
                        <a:rPr lang="en-US" sz="800" b="1">
                          <a:latin typeface="Calibri"/>
                          <a:ea typeface="Calibri"/>
                          <a:cs typeface="Calibri"/>
                          <a:sym typeface="Calibri"/>
                        </a:rPr>
                        <a:t>DCNet</a:t>
                      </a:r>
                      <a:endParaRPr sz="800" b="1">
                        <a:latin typeface="Calibri"/>
                        <a:ea typeface="Calibri"/>
                        <a:cs typeface="Calibri"/>
                        <a:sym typeface="Calibri"/>
                      </a:endParaRPr>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0"/>
                      </a:ext>
                    </a:extLst>
                  </a:tcPr>
                </a:tc>
                <a:tc>
                  <a:txBody>
                    <a:bodyPr/>
                    <a:lstStyle/>
                    <a:p>
                      <a:pPr marL="0" lvl="0" indent="0" algn="r" rtl="0">
                        <a:spcBef>
                          <a:spcPts val="0"/>
                        </a:spcBef>
                        <a:spcAft>
                          <a:spcPts val="0"/>
                        </a:spcAft>
                        <a:buNone/>
                      </a:pPr>
                      <a:r>
                        <a:rPr lang="en-US" sz="700"/>
                        <a:t>0.33</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1"/>
                      </a:ext>
                    </a:extLst>
                  </a:tcPr>
                </a:tc>
                <a:tc>
                  <a:txBody>
                    <a:bodyPr/>
                    <a:lstStyle/>
                    <a:p>
                      <a:pPr marL="0" lvl="0" indent="0" algn="r" rtl="0">
                        <a:spcBef>
                          <a:spcPts val="0"/>
                        </a:spcBef>
                        <a:spcAft>
                          <a:spcPts val="0"/>
                        </a:spcAft>
                        <a:buNone/>
                      </a:pPr>
                      <a:r>
                        <a:rPr lang="en-US" sz="700"/>
                        <a:t>0.63</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2"/>
                      </a:ext>
                    </a:extLst>
                  </a:tcPr>
                </a:tc>
                <a:tc>
                  <a:txBody>
                    <a:bodyPr/>
                    <a:lstStyle/>
                    <a:p>
                      <a:pPr marL="0" lvl="0" indent="0" algn="r" rtl="0">
                        <a:spcBef>
                          <a:spcPts val="0"/>
                        </a:spcBef>
                        <a:spcAft>
                          <a:spcPts val="0"/>
                        </a:spcAft>
                        <a:buNone/>
                      </a:pPr>
                      <a:r>
                        <a:rPr lang="en-US" sz="700"/>
                        <a:t>0.78</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3"/>
                      </a:ext>
                    </a:extLst>
                  </a:tcPr>
                </a:tc>
                <a:tc>
                  <a:txBody>
                    <a:bodyPr/>
                    <a:lstStyle/>
                    <a:p>
                      <a:pPr marL="0" lvl="0" indent="0" algn="r" rtl="0">
                        <a:spcBef>
                          <a:spcPts val="0"/>
                        </a:spcBef>
                        <a:spcAft>
                          <a:spcPts val="0"/>
                        </a:spcAft>
                        <a:buNone/>
                      </a:pPr>
                      <a:r>
                        <a:rPr lang="en-US" sz="700"/>
                        <a:t>0.83</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4"/>
                      </a:ext>
                    </a:extLst>
                  </a:tcPr>
                </a:tc>
                <a:tc>
                  <a:txBody>
                    <a:bodyPr/>
                    <a:lstStyle/>
                    <a:p>
                      <a:pPr marL="0" lvl="0" indent="0" algn="r" rtl="0">
                        <a:spcBef>
                          <a:spcPts val="0"/>
                        </a:spcBef>
                        <a:spcAft>
                          <a:spcPts val="0"/>
                        </a:spcAft>
                        <a:buNone/>
                      </a:pPr>
                      <a:r>
                        <a:rPr lang="en-US" sz="700"/>
                        <a:t>0.89</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5"/>
                      </a:ext>
                    </a:extLst>
                  </a:tcPr>
                </a:tc>
                <a:tc>
                  <a:txBody>
                    <a:bodyPr/>
                    <a:lstStyle/>
                    <a:p>
                      <a:pPr marL="0" lvl="0" indent="0" algn="r" rtl="0">
                        <a:spcBef>
                          <a:spcPts val="0"/>
                        </a:spcBef>
                        <a:spcAft>
                          <a:spcPts val="0"/>
                        </a:spcAft>
                        <a:buNone/>
                      </a:pPr>
                      <a:r>
                        <a:rPr lang="en-US" sz="700"/>
                        <a:t>0.94</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6"/>
                      </a:ext>
                    </a:extLst>
                  </a:tcPr>
                </a:tc>
                <a:tc>
                  <a:txBody>
                    <a:bodyPr/>
                    <a:lstStyle/>
                    <a:p>
                      <a:pPr marL="0" lvl="0" indent="0" algn="r" rtl="0">
                        <a:spcBef>
                          <a:spcPts val="0"/>
                        </a:spcBef>
                        <a:spcAft>
                          <a:spcPts val="0"/>
                        </a:spcAft>
                        <a:buNone/>
                      </a:pPr>
                      <a:r>
                        <a:rPr lang="en-US" sz="700"/>
                        <a:t>0.95</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7"/>
                      </a:ext>
                    </a:extLst>
                  </a:tcPr>
                </a:tc>
                <a:tc>
                  <a:txBody>
                    <a:bodyPr/>
                    <a:lstStyle/>
                    <a:p>
                      <a:pPr marL="0" lvl="0" indent="0" algn="r" rtl="0">
                        <a:spcBef>
                          <a:spcPts val="0"/>
                        </a:spcBef>
                        <a:spcAft>
                          <a:spcPts val="0"/>
                        </a:spcAft>
                        <a:buNone/>
                      </a:pPr>
                      <a:r>
                        <a:rPr lang="en-US" sz="700"/>
                        <a:t>0.96</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8"/>
                      </a:ext>
                    </a:extLst>
                  </a:tcPr>
                </a:tc>
                <a:tc>
                  <a:txBody>
                    <a:bodyPr/>
                    <a:lstStyle/>
                    <a:p>
                      <a:pPr marL="0" lvl="0" indent="0" algn="r" rtl="0">
                        <a:spcBef>
                          <a:spcPts val="0"/>
                        </a:spcBef>
                        <a:spcAft>
                          <a:spcPts val="0"/>
                        </a:spcAft>
                        <a:buNone/>
                      </a:pPr>
                      <a:r>
                        <a:rPr lang="en-US" sz="700"/>
                        <a:t>0.96</a:t>
                      </a:r>
                      <a:endParaRPr sz="700"/>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9"/>
                      </a:ext>
                    </a:extLst>
                  </a:tcPr>
                </a:tc>
                <a:tc>
                  <a:txBody>
                    <a:bodyPr/>
                    <a:lstStyle/>
                    <a:p>
                      <a:pPr marL="0" lvl="0" indent="0" algn="r" rtl="0">
                        <a:spcBef>
                          <a:spcPts val="0"/>
                        </a:spcBef>
                        <a:spcAft>
                          <a:spcPts val="0"/>
                        </a:spcAft>
                        <a:buNone/>
                      </a:pPr>
                      <a:r>
                        <a:rPr lang="en-US" sz="700" b="1"/>
                        <a:t>0.97</a:t>
                      </a:r>
                      <a:endParaRPr sz="700" b="1"/>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32:4:10"/>
                      </a:ext>
                    </a:extLst>
                  </a:tcPr>
                </a:tc>
                <a:extLst>
                  <a:ext uri="{0D108BD9-81ED-4DB2-BD59-A6C34878D82A}">
                    <a16:rowId xmlns:a16="http://schemas.microsoft.com/office/drawing/2014/main" val="10004"/>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237" name="Google Shape;237;g12526aab1ba_0_57" title="Chart"/>
          <p:cNvPicPr preferRelativeResize="0"/>
          <p:nvPr/>
        </p:nvPicPr>
        <p:blipFill>
          <a:blip r:embed="rId3">
            <a:alphaModFix/>
          </a:blip>
          <a:stretch>
            <a:fillRect/>
          </a:stretch>
        </p:blipFill>
        <p:spPr>
          <a:xfrm>
            <a:off x="236225" y="1306838"/>
            <a:ext cx="1724726" cy="1123100"/>
          </a:xfrm>
          <a:prstGeom prst="rect">
            <a:avLst/>
          </a:prstGeom>
          <a:noFill/>
          <a:ln w="9525" cap="flat" cmpd="sng">
            <a:solidFill>
              <a:schemeClr val="dk2"/>
            </a:solidFill>
            <a:prstDash val="solid"/>
            <a:round/>
            <a:headEnd type="none" w="sm" len="sm"/>
            <a:tailEnd type="none" w="sm" len="sm"/>
          </a:ln>
        </p:spPr>
      </p:pic>
      <p:pic>
        <p:nvPicPr>
          <p:cNvPr id="238" name="Google Shape;238;g12526aab1ba_0_57" title="Chart"/>
          <p:cNvPicPr preferRelativeResize="0"/>
          <p:nvPr/>
        </p:nvPicPr>
        <p:blipFill>
          <a:blip r:embed="rId4">
            <a:alphaModFix/>
          </a:blip>
          <a:stretch>
            <a:fillRect/>
          </a:stretch>
        </p:blipFill>
        <p:spPr>
          <a:xfrm>
            <a:off x="1978800" y="1306813"/>
            <a:ext cx="1724726" cy="1123125"/>
          </a:xfrm>
          <a:prstGeom prst="rect">
            <a:avLst/>
          </a:prstGeom>
          <a:noFill/>
          <a:ln w="9525" cap="flat" cmpd="sng">
            <a:solidFill>
              <a:schemeClr val="dk2"/>
            </a:solidFill>
            <a:prstDash val="solid"/>
            <a:round/>
            <a:headEnd type="none" w="sm" len="sm"/>
            <a:tailEnd type="none" w="sm" len="sm"/>
          </a:ln>
        </p:spPr>
      </p:pic>
      <p:pic>
        <p:nvPicPr>
          <p:cNvPr id="239" name="Google Shape;239;g12526aab1ba_0_57" title="Chart"/>
          <p:cNvPicPr preferRelativeResize="0"/>
          <p:nvPr/>
        </p:nvPicPr>
        <p:blipFill>
          <a:blip r:embed="rId5">
            <a:alphaModFix/>
          </a:blip>
          <a:stretch>
            <a:fillRect/>
          </a:stretch>
        </p:blipFill>
        <p:spPr>
          <a:xfrm>
            <a:off x="3697275" y="1306825"/>
            <a:ext cx="1724726" cy="1123125"/>
          </a:xfrm>
          <a:prstGeom prst="rect">
            <a:avLst/>
          </a:prstGeom>
          <a:noFill/>
          <a:ln w="9525" cap="flat" cmpd="sng">
            <a:solidFill>
              <a:schemeClr val="dk2"/>
            </a:solidFill>
            <a:prstDash val="solid"/>
            <a:round/>
            <a:headEnd type="none" w="sm" len="sm"/>
            <a:tailEnd type="none" w="sm" len="sm"/>
          </a:ln>
        </p:spPr>
      </p:pic>
      <p:pic>
        <p:nvPicPr>
          <p:cNvPr id="240" name="Google Shape;240;g12526aab1ba_0_57" title="Chart"/>
          <p:cNvPicPr preferRelativeResize="0"/>
          <p:nvPr/>
        </p:nvPicPr>
        <p:blipFill>
          <a:blip r:embed="rId6">
            <a:alphaModFix/>
          </a:blip>
          <a:stretch>
            <a:fillRect/>
          </a:stretch>
        </p:blipFill>
        <p:spPr>
          <a:xfrm>
            <a:off x="5405275" y="1306825"/>
            <a:ext cx="1724726" cy="1123125"/>
          </a:xfrm>
          <a:prstGeom prst="rect">
            <a:avLst/>
          </a:prstGeom>
          <a:noFill/>
          <a:ln w="9525" cap="flat" cmpd="sng">
            <a:solidFill>
              <a:schemeClr val="dk2"/>
            </a:solidFill>
            <a:prstDash val="solid"/>
            <a:round/>
            <a:headEnd type="none" w="sm" len="sm"/>
            <a:tailEnd type="none" w="sm" len="sm"/>
          </a:ln>
        </p:spPr>
      </p:pic>
      <p:pic>
        <p:nvPicPr>
          <p:cNvPr id="241" name="Google Shape;241;g12526aab1ba_0_57" title="Chart"/>
          <p:cNvPicPr preferRelativeResize="0"/>
          <p:nvPr/>
        </p:nvPicPr>
        <p:blipFill>
          <a:blip r:embed="rId7">
            <a:alphaModFix/>
          </a:blip>
          <a:stretch>
            <a:fillRect/>
          </a:stretch>
        </p:blipFill>
        <p:spPr>
          <a:xfrm>
            <a:off x="7130000" y="1306825"/>
            <a:ext cx="1724726" cy="1123125"/>
          </a:xfrm>
          <a:prstGeom prst="rect">
            <a:avLst/>
          </a:prstGeom>
          <a:noFill/>
          <a:ln w="9525" cap="flat" cmpd="sng">
            <a:solidFill>
              <a:schemeClr val="dk2"/>
            </a:solidFill>
            <a:prstDash val="solid"/>
            <a:round/>
            <a:headEnd type="none" w="sm" len="sm"/>
            <a:tailEnd type="none" w="sm" len="sm"/>
          </a:ln>
        </p:spPr>
      </p:pic>
      <p:pic>
        <p:nvPicPr>
          <p:cNvPr id="242" name="Google Shape;242;g12526aab1ba_0_57" title="Chart"/>
          <p:cNvPicPr preferRelativeResize="0"/>
          <p:nvPr/>
        </p:nvPicPr>
        <p:blipFill>
          <a:blip r:embed="rId8">
            <a:alphaModFix/>
          </a:blip>
          <a:stretch>
            <a:fillRect/>
          </a:stretch>
        </p:blipFill>
        <p:spPr>
          <a:xfrm>
            <a:off x="236225" y="2412200"/>
            <a:ext cx="1724726" cy="1123100"/>
          </a:xfrm>
          <a:prstGeom prst="rect">
            <a:avLst/>
          </a:prstGeom>
          <a:noFill/>
          <a:ln w="9525" cap="flat" cmpd="sng">
            <a:solidFill>
              <a:schemeClr val="dk2"/>
            </a:solidFill>
            <a:prstDash val="solid"/>
            <a:round/>
            <a:headEnd type="none" w="sm" len="sm"/>
            <a:tailEnd type="none" w="sm" len="sm"/>
          </a:ln>
        </p:spPr>
      </p:pic>
      <p:pic>
        <p:nvPicPr>
          <p:cNvPr id="243" name="Google Shape;243;g12526aab1ba_0_57" title="Chart"/>
          <p:cNvPicPr preferRelativeResize="0"/>
          <p:nvPr/>
        </p:nvPicPr>
        <p:blipFill>
          <a:blip r:embed="rId9">
            <a:alphaModFix/>
          </a:blip>
          <a:stretch>
            <a:fillRect/>
          </a:stretch>
        </p:blipFill>
        <p:spPr>
          <a:xfrm>
            <a:off x="1978800" y="2412200"/>
            <a:ext cx="1724726" cy="1123125"/>
          </a:xfrm>
          <a:prstGeom prst="rect">
            <a:avLst/>
          </a:prstGeom>
          <a:noFill/>
          <a:ln w="9525" cap="flat" cmpd="sng">
            <a:solidFill>
              <a:schemeClr val="dk2"/>
            </a:solidFill>
            <a:prstDash val="solid"/>
            <a:round/>
            <a:headEnd type="none" w="sm" len="sm"/>
            <a:tailEnd type="none" w="sm" len="sm"/>
          </a:ln>
        </p:spPr>
      </p:pic>
      <p:pic>
        <p:nvPicPr>
          <p:cNvPr id="244" name="Google Shape;244;g12526aab1ba_0_57" title="Chart"/>
          <p:cNvPicPr preferRelativeResize="0"/>
          <p:nvPr/>
        </p:nvPicPr>
        <p:blipFill>
          <a:blip r:embed="rId10">
            <a:alphaModFix/>
          </a:blip>
          <a:stretch>
            <a:fillRect/>
          </a:stretch>
        </p:blipFill>
        <p:spPr>
          <a:xfrm>
            <a:off x="3709625" y="2412225"/>
            <a:ext cx="1695649" cy="1123100"/>
          </a:xfrm>
          <a:prstGeom prst="rect">
            <a:avLst/>
          </a:prstGeom>
          <a:noFill/>
          <a:ln w="9525" cap="flat" cmpd="sng">
            <a:solidFill>
              <a:schemeClr val="dk2"/>
            </a:solidFill>
            <a:prstDash val="solid"/>
            <a:round/>
            <a:headEnd type="none" w="sm" len="sm"/>
            <a:tailEnd type="none" w="sm" len="sm"/>
          </a:ln>
        </p:spPr>
      </p:pic>
      <p:pic>
        <p:nvPicPr>
          <p:cNvPr id="245" name="Google Shape;245;g12526aab1ba_0_57" title="Chart"/>
          <p:cNvPicPr preferRelativeResize="0"/>
          <p:nvPr/>
        </p:nvPicPr>
        <p:blipFill>
          <a:blip r:embed="rId11">
            <a:alphaModFix/>
          </a:blip>
          <a:stretch>
            <a:fillRect/>
          </a:stretch>
        </p:blipFill>
        <p:spPr>
          <a:xfrm>
            <a:off x="5422000" y="2412200"/>
            <a:ext cx="1695649" cy="1123100"/>
          </a:xfrm>
          <a:prstGeom prst="rect">
            <a:avLst/>
          </a:prstGeom>
          <a:noFill/>
          <a:ln w="9525" cap="flat" cmpd="sng">
            <a:solidFill>
              <a:schemeClr val="dk2"/>
            </a:solidFill>
            <a:prstDash val="solid"/>
            <a:round/>
            <a:headEnd type="none" w="sm" len="sm"/>
            <a:tailEnd type="none" w="sm" len="sm"/>
          </a:ln>
        </p:spPr>
      </p:pic>
      <p:pic>
        <p:nvPicPr>
          <p:cNvPr id="246" name="Google Shape;246;g12526aab1ba_0_57" title="Chart"/>
          <p:cNvPicPr preferRelativeResize="0"/>
          <p:nvPr/>
        </p:nvPicPr>
        <p:blipFill>
          <a:blip r:embed="rId12">
            <a:alphaModFix/>
          </a:blip>
          <a:stretch>
            <a:fillRect/>
          </a:stretch>
        </p:blipFill>
        <p:spPr>
          <a:xfrm>
            <a:off x="7134375" y="2412200"/>
            <a:ext cx="1724726" cy="1123100"/>
          </a:xfrm>
          <a:prstGeom prst="rect">
            <a:avLst/>
          </a:prstGeom>
          <a:noFill/>
          <a:ln w="9525" cap="flat" cmpd="sng">
            <a:solidFill>
              <a:schemeClr val="dk2"/>
            </a:solidFill>
            <a:prstDash val="solid"/>
            <a:round/>
            <a:headEnd type="none" w="sm" len="sm"/>
            <a:tailEnd type="none" w="sm" len="sm"/>
          </a:ln>
        </p:spPr>
      </p:pic>
      <p:pic>
        <p:nvPicPr>
          <p:cNvPr id="247" name="Google Shape;247;g12526aab1ba_0_57" title="Chart"/>
          <p:cNvPicPr preferRelativeResize="0"/>
          <p:nvPr/>
        </p:nvPicPr>
        <p:blipFill>
          <a:blip r:embed="rId13">
            <a:alphaModFix/>
          </a:blip>
          <a:stretch>
            <a:fillRect/>
          </a:stretch>
        </p:blipFill>
        <p:spPr>
          <a:xfrm>
            <a:off x="1978800" y="3535300"/>
            <a:ext cx="1724715" cy="1066113"/>
          </a:xfrm>
          <a:prstGeom prst="rect">
            <a:avLst/>
          </a:prstGeom>
          <a:noFill/>
          <a:ln w="9525" cap="flat" cmpd="sng">
            <a:solidFill>
              <a:schemeClr val="dk2"/>
            </a:solidFill>
            <a:prstDash val="solid"/>
            <a:round/>
            <a:headEnd type="none" w="sm" len="sm"/>
            <a:tailEnd type="none" w="sm" len="sm"/>
          </a:ln>
        </p:spPr>
      </p:pic>
      <p:pic>
        <p:nvPicPr>
          <p:cNvPr id="248" name="Google Shape;248;g12526aab1ba_0_57" title="Chart"/>
          <p:cNvPicPr preferRelativeResize="0"/>
          <p:nvPr/>
        </p:nvPicPr>
        <p:blipFill>
          <a:blip r:embed="rId14">
            <a:alphaModFix/>
          </a:blip>
          <a:stretch>
            <a:fillRect/>
          </a:stretch>
        </p:blipFill>
        <p:spPr>
          <a:xfrm>
            <a:off x="236225" y="3535325"/>
            <a:ext cx="1724726" cy="1066102"/>
          </a:xfrm>
          <a:prstGeom prst="rect">
            <a:avLst/>
          </a:prstGeom>
          <a:noFill/>
          <a:ln w="9525" cap="flat" cmpd="sng">
            <a:solidFill>
              <a:schemeClr val="dk2"/>
            </a:solidFill>
            <a:prstDash val="solid"/>
            <a:round/>
            <a:headEnd type="none" w="sm" len="sm"/>
            <a:tailEnd type="none" w="sm" len="sm"/>
          </a:ln>
        </p:spPr>
      </p:pic>
      <p:pic>
        <p:nvPicPr>
          <p:cNvPr id="249" name="Google Shape;249;g12526aab1ba_0_57" title="Chart"/>
          <p:cNvPicPr preferRelativeResize="0"/>
          <p:nvPr/>
        </p:nvPicPr>
        <p:blipFill>
          <a:blip r:embed="rId15">
            <a:alphaModFix/>
          </a:blip>
          <a:stretch>
            <a:fillRect/>
          </a:stretch>
        </p:blipFill>
        <p:spPr>
          <a:xfrm>
            <a:off x="3721375" y="3535325"/>
            <a:ext cx="1695649" cy="1066126"/>
          </a:xfrm>
          <a:prstGeom prst="rect">
            <a:avLst/>
          </a:prstGeom>
          <a:noFill/>
          <a:ln w="9525" cap="flat" cmpd="sng">
            <a:solidFill>
              <a:schemeClr val="dk2"/>
            </a:solidFill>
            <a:prstDash val="solid"/>
            <a:round/>
            <a:headEnd type="none" w="sm" len="sm"/>
            <a:tailEnd type="none" w="sm" len="sm"/>
          </a:ln>
        </p:spPr>
      </p:pic>
      <p:pic>
        <p:nvPicPr>
          <p:cNvPr id="250" name="Google Shape;250;g12526aab1ba_0_57" title="Chart"/>
          <p:cNvPicPr preferRelativeResize="0"/>
          <p:nvPr/>
        </p:nvPicPr>
        <p:blipFill>
          <a:blip r:embed="rId16">
            <a:alphaModFix/>
          </a:blip>
          <a:stretch>
            <a:fillRect/>
          </a:stretch>
        </p:blipFill>
        <p:spPr>
          <a:xfrm>
            <a:off x="5419813" y="3535325"/>
            <a:ext cx="1695649" cy="1066126"/>
          </a:xfrm>
          <a:prstGeom prst="rect">
            <a:avLst/>
          </a:prstGeom>
          <a:noFill/>
          <a:ln w="9525" cap="flat" cmpd="sng">
            <a:solidFill>
              <a:schemeClr val="dk2"/>
            </a:solidFill>
            <a:prstDash val="solid"/>
            <a:round/>
            <a:headEnd type="none" w="sm" len="sm"/>
            <a:tailEnd type="none" w="sm" len="sm"/>
          </a:ln>
        </p:spPr>
      </p:pic>
      <p:sp>
        <p:nvSpPr>
          <p:cNvPr id="251" name="Google Shape;251;g12526aab1ba_0_57"/>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Results - CNN sequential performance balanced</a:t>
            </a:r>
            <a:endParaRPr sz="2400" b="1">
              <a:solidFill>
                <a:schemeClr val="dk1"/>
              </a:solidFill>
            </a:endParaRPr>
          </a:p>
        </p:txBody>
      </p:sp>
      <p:pic>
        <p:nvPicPr>
          <p:cNvPr id="252" name="Google Shape;252;g12526aab1ba_0_57" title="Chart"/>
          <p:cNvPicPr preferRelativeResize="0"/>
          <p:nvPr/>
        </p:nvPicPr>
        <p:blipFill>
          <a:blip r:embed="rId17">
            <a:alphaModFix/>
          </a:blip>
          <a:stretch>
            <a:fillRect/>
          </a:stretch>
        </p:blipFill>
        <p:spPr>
          <a:xfrm>
            <a:off x="7134375" y="3535162"/>
            <a:ext cx="1724724" cy="1066456"/>
          </a:xfrm>
          <a:prstGeom prst="rect">
            <a:avLst/>
          </a:prstGeom>
          <a:noFill/>
          <a:ln w="9525" cap="flat" cmpd="sng">
            <a:solidFill>
              <a:schemeClr val="dk2"/>
            </a:solidFill>
            <a:prstDash val="solid"/>
            <a:round/>
            <a:headEnd type="none" w="sm" len="sm"/>
            <a:tailEnd type="none" w="sm" len="sm"/>
          </a:ln>
        </p:spPr>
      </p:pic>
      <p:sp>
        <p:nvSpPr>
          <p:cNvPr id="253" name="Google Shape;253;g12526aab1ba_0_57"/>
          <p:cNvSpPr txBox="1"/>
          <p:nvPr/>
        </p:nvSpPr>
        <p:spPr>
          <a:xfrm>
            <a:off x="236225" y="655550"/>
            <a:ext cx="85107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a:t>Sequential accuracy of </a:t>
            </a:r>
            <a:r>
              <a:rPr lang="en-US" sz="1200" u="sng"/>
              <a:t>LDA, EEGNet, ShallowConvNet (SCNet), and DeepConvNet (DCNet)</a:t>
            </a:r>
            <a:r>
              <a:rPr lang="en-US" sz="1200"/>
              <a:t> for 14 subjects, and the averaged results on data </a:t>
            </a:r>
            <a:r>
              <a:rPr lang="en-US" sz="1200" b="1"/>
              <a:t>with augmentation</a:t>
            </a:r>
            <a:r>
              <a:rPr lang="en-US" sz="1200"/>
              <a:t> (i.e. balanced dataset) for NT vs AC.</a:t>
            </a:r>
            <a:endParaRPr sz="12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g124b0c97f2d_0_133"/>
          <p:cNvPicPr preferRelativeResize="0"/>
          <p:nvPr/>
        </p:nvPicPr>
        <p:blipFill>
          <a:blip r:embed="rId3">
            <a:alphaModFix/>
          </a:blip>
          <a:stretch>
            <a:fillRect/>
          </a:stretch>
        </p:blipFill>
        <p:spPr>
          <a:xfrm>
            <a:off x="5957500" y="613812"/>
            <a:ext cx="3044700" cy="2029776"/>
          </a:xfrm>
          <a:prstGeom prst="rect">
            <a:avLst/>
          </a:prstGeom>
          <a:noFill/>
          <a:ln>
            <a:noFill/>
          </a:ln>
        </p:spPr>
      </p:pic>
      <p:pic>
        <p:nvPicPr>
          <p:cNvPr id="259" name="Google Shape;259;g124b0c97f2d_0_133"/>
          <p:cNvPicPr preferRelativeResize="0"/>
          <p:nvPr/>
        </p:nvPicPr>
        <p:blipFill>
          <a:blip r:embed="rId4">
            <a:alphaModFix/>
          </a:blip>
          <a:stretch>
            <a:fillRect/>
          </a:stretch>
        </p:blipFill>
        <p:spPr>
          <a:xfrm>
            <a:off x="5915625" y="2523600"/>
            <a:ext cx="3141300" cy="2094175"/>
          </a:xfrm>
          <a:prstGeom prst="rect">
            <a:avLst/>
          </a:prstGeom>
          <a:noFill/>
          <a:ln>
            <a:noFill/>
          </a:ln>
        </p:spPr>
      </p:pic>
      <p:sp>
        <p:nvSpPr>
          <p:cNvPr id="260" name="Google Shape;260;g124b0c97f2d_0_133"/>
          <p:cNvSpPr txBox="1">
            <a:spLocks noGrp="1"/>
          </p:cNvSpPr>
          <p:nvPr>
            <p:ph type="body" idx="2"/>
          </p:nvPr>
        </p:nvSpPr>
        <p:spPr>
          <a:xfrm>
            <a:off x="3826550" y="4617775"/>
            <a:ext cx="4459500" cy="39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000" b="1"/>
              <a:t>Confusion matrices of models for NT vs. AC classes for 1st subject</a:t>
            </a:r>
            <a:endParaRPr sz="1000" b="1"/>
          </a:p>
        </p:txBody>
      </p:sp>
      <p:pic>
        <p:nvPicPr>
          <p:cNvPr id="261" name="Google Shape;261;g124b0c97f2d_0_133"/>
          <p:cNvPicPr preferRelativeResize="0"/>
          <p:nvPr/>
        </p:nvPicPr>
        <p:blipFill>
          <a:blip r:embed="rId5">
            <a:alphaModFix/>
          </a:blip>
          <a:stretch>
            <a:fillRect/>
          </a:stretch>
        </p:blipFill>
        <p:spPr>
          <a:xfrm>
            <a:off x="3034300" y="2555800"/>
            <a:ext cx="3044637" cy="2029775"/>
          </a:xfrm>
          <a:prstGeom prst="rect">
            <a:avLst/>
          </a:prstGeom>
          <a:noFill/>
          <a:ln>
            <a:noFill/>
          </a:ln>
        </p:spPr>
      </p:pic>
      <p:sp>
        <p:nvSpPr>
          <p:cNvPr id="262" name="Google Shape;262;g124b0c97f2d_0_133"/>
          <p:cNvSpPr txBox="1"/>
          <p:nvPr/>
        </p:nvSpPr>
        <p:spPr>
          <a:xfrm>
            <a:off x="6898750" y="2555800"/>
            <a:ext cx="924300" cy="220800"/>
          </a:xfrm>
          <a:prstGeom prst="rect">
            <a:avLst/>
          </a:prstGeom>
          <a:solidFill>
            <a:schemeClr val="dk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700"/>
              <a:t>EEGNet</a:t>
            </a:r>
            <a:endParaRPr sz="700"/>
          </a:p>
        </p:txBody>
      </p:sp>
      <p:sp>
        <p:nvSpPr>
          <p:cNvPr id="263" name="Google Shape;263;g124b0c97f2d_0_133"/>
          <p:cNvSpPr txBox="1"/>
          <p:nvPr/>
        </p:nvSpPr>
        <p:spPr>
          <a:xfrm>
            <a:off x="490300" y="3354488"/>
            <a:ext cx="2544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200"/>
          </a:p>
        </p:txBody>
      </p:sp>
      <p:pic>
        <p:nvPicPr>
          <p:cNvPr id="264" name="Google Shape;264;g124b0c97f2d_0_133"/>
          <p:cNvPicPr preferRelativeResize="0"/>
          <p:nvPr/>
        </p:nvPicPr>
        <p:blipFill>
          <a:blip r:embed="rId6">
            <a:alphaModFix/>
          </a:blip>
          <a:stretch>
            <a:fillRect/>
          </a:stretch>
        </p:blipFill>
        <p:spPr>
          <a:xfrm>
            <a:off x="3149076" y="613800"/>
            <a:ext cx="2929849" cy="1953250"/>
          </a:xfrm>
          <a:prstGeom prst="rect">
            <a:avLst/>
          </a:prstGeom>
          <a:noFill/>
          <a:ln>
            <a:noFill/>
          </a:ln>
        </p:spPr>
      </p:pic>
      <p:sp>
        <p:nvSpPr>
          <p:cNvPr id="265" name="Google Shape;265;g124b0c97f2d_0_133"/>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Results - NT vs AC single trial accuracy</a:t>
            </a:r>
            <a:endParaRPr sz="2400" b="1">
              <a:solidFill>
                <a:schemeClr val="dk1"/>
              </a:solidFill>
            </a:endParaRPr>
          </a:p>
        </p:txBody>
      </p:sp>
      <p:pic>
        <p:nvPicPr>
          <p:cNvPr id="266" name="Google Shape;266;g124b0c97f2d_0_133"/>
          <p:cNvPicPr preferRelativeResize="0"/>
          <p:nvPr/>
        </p:nvPicPr>
        <p:blipFill>
          <a:blip r:embed="rId7">
            <a:alphaModFix/>
          </a:blip>
          <a:stretch>
            <a:fillRect/>
          </a:stretch>
        </p:blipFill>
        <p:spPr>
          <a:xfrm>
            <a:off x="3418825" y="-2308100"/>
            <a:ext cx="3044686" cy="2029800"/>
          </a:xfrm>
          <a:prstGeom prst="rect">
            <a:avLst/>
          </a:prstGeom>
          <a:noFill/>
          <a:ln>
            <a:noFill/>
          </a:ln>
        </p:spPr>
      </p:pic>
      <p:sp>
        <p:nvSpPr>
          <p:cNvPr id="268" name="Google Shape;268;g124b0c97f2d_0_133"/>
          <p:cNvSpPr txBox="1"/>
          <p:nvPr/>
        </p:nvSpPr>
        <p:spPr>
          <a:xfrm>
            <a:off x="104575" y="894525"/>
            <a:ext cx="3044700" cy="3093900"/>
          </a:xfrm>
          <a:prstGeom prst="rect">
            <a:avLst/>
          </a:prstGeom>
          <a:noFill/>
          <a:ln>
            <a:noFill/>
          </a:ln>
        </p:spPr>
        <p:txBody>
          <a:bodyPr spcFirstLastPara="1" wrap="square" lIns="91425" tIns="91425" rIns="91425" bIns="91425" anchor="t" anchorCtr="0">
            <a:spAutoFit/>
          </a:bodyPr>
          <a:lstStyle/>
          <a:p>
            <a:pPr marL="457200" lvl="0" indent="-304800" algn="l" rtl="0">
              <a:lnSpc>
                <a:spcPct val="115000"/>
              </a:lnSpc>
              <a:spcBef>
                <a:spcPts val="0"/>
              </a:spcBef>
              <a:spcAft>
                <a:spcPts val="0"/>
              </a:spcAft>
              <a:buSzPts val="1200"/>
              <a:buChar char="●"/>
            </a:pPr>
            <a:r>
              <a:rPr lang="en-US" sz="1200"/>
              <a:t>Single-trial classification analysis provides a dimensionality reduction to project the high-dimensional EEG data onto a discriminative space.</a:t>
            </a:r>
            <a:endParaRPr sz="1200"/>
          </a:p>
          <a:p>
            <a:pPr marL="457200" lvl="0" indent="0" algn="l" rtl="0">
              <a:spcBef>
                <a:spcPts val="0"/>
              </a:spcBef>
              <a:spcAft>
                <a:spcPts val="0"/>
              </a:spcAft>
              <a:buNone/>
            </a:pPr>
            <a:endParaRPr sz="1200"/>
          </a:p>
          <a:p>
            <a:pPr marL="457200" lvl="0" indent="-304800" algn="l" rtl="0">
              <a:spcBef>
                <a:spcPts val="0"/>
              </a:spcBef>
              <a:spcAft>
                <a:spcPts val="0"/>
              </a:spcAft>
              <a:buSzPts val="1200"/>
              <a:buChar char="●"/>
            </a:pPr>
            <a:r>
              <a:rPr lang="en-US" sz="1200"/>
              <a:t>DeepConvNet model demonstrate higher classification on NT vs AC conditions, while LDA has lowest results.</a:t>
            </a:r>
            <a:endParaRPr sz="1200"/>
          </a:p>
          <a:p>
            <a:pPr marL="457200" lvl="0" indent="0" algn="l" rtl="0">
              <a:spcBef>
                <a:spcPts val="0"/>
              </a:spcBef>
              <a:spcAft>
                <a:spcPts val="0"/>
              </a:spcAft>
              <a:buNone/>
            </a:pPr>
            <a:endParaRPr sz="1200"/>
          </a:p>
          <a:p>
            <a:pPr marL="457200" lvl="0" indent="-304800" algn="l" rtl="0">
              <a:spcBef>
                <a:spcPts val="0"/>
              </a:spcBef>
              <a:spcAft>
                <a:spcPts val="0"/>
              </a:spcAft>
              <a:buSzPts val="1200"/>
              <a:buChar char="●"/>
            </a:pPr>
            <a:r>
              <a:rPr lang="en-US" sz="1200"/>
              <a:t>DeepConvNet model has MaxPool layer -&gt; important features</a:t>
            </a:r>
            <a:endParaRPr sz="1200"/>
          </a:p>
          <a:p>
            <a:pPr marL="457200" lvl="0" indent="-304800" algn="l" rtl="0">
              <a:spcBef>
                <a:spcPts val="0"/>
              </a:spcBef>
              <a:spcAft>
                <a:spcPts val="0"/>
              </a:spcAft>
              <a:buSzPts val="1200"/>
              <a:buChar char="●"/>
            </a:pPr>
            <a:r>
              <a:rPr lang="en-US" sz="1200"/>
              <a:t>LDA -&gt; high-dimensions -&gt; overfitting</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g1039c37be9a_0_28"/>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Introduction</a:t>
            </a:r>
            <a:endParaRPr sz="2400" b="1">
              <a:solidFill>
                <a:schemeClr val="dk1"/>
              </a:solidFill>
            </a:endParaRPr>
          </a:p>
        </p:txBody>
      </p:sp>
      <p:sp>
        <p:nvSpPr>
          <p:cNvPr id="74" name="Google Shape;74;g1039c37be9a_0_28"/>
          <p:cNvSpPr txBox="1">
            <a:spLocks noGrp="1"/>
          </p:cNvSpPr>
          <p:nvPr>
            <p:ph type="body" idx="1"/>
          </p:nvPr>
        </p:nvSpPr>
        <p:spPr>
          <a:xfrm>
            <a:off x="124100" y="719250"/>
            <a:ext cx="8820600" cy="2077200"/>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0"/>
              </a:spcBef>
              <a:spcAft>
                <a:spcPts val="0"/>
              </a:spcAft>
              <a:buSzPts val="1800"/>
              <a:buNone/>
            </a:pPr>
            <a:r>
              <a:rPr lang="en-US" sz="1200" b="1"/>
              <a:t>Brain-Computer Interface (BCI)</a:t>
            </a:r>
            <a:r>
              <a:rPr lang="en-US" sz="1200"/>
              <a:t> - system enables users (with disabilities) to </a:t>
            </a:r>
            <a:r>
              <a:rPr lang="en-US" sz="1200" u="sng"/>
              <a:t>interact</a:t>
            </a:r>
            <a:r>
              <a:rPr lang="en-US" sz="1200"/>
              <a:t> with a computer by </a:t>
            </a:r>
            <a:r>
              <a:rPr lang="en-US" sz="1200" u="sng"/>
              <a:t>brain-activity</a:t>
            </a:r>
            <a:r>
              <a:rPr lang="en-US" sz="1200"/>
              <a:t> measured via electroencephalogram (EEG) [1].</a:t>
            </a:r>
            <a:endParaRPr sz="1200"/>
          </a:p>
          <a:p>
            <a:pPr marL="0" lvl="0" indent="0" algn="just" rtl="0">
              <a:lnSpc>
                <a:spcPct val="115000"/>
              </a:lnSpc>
              <a:spcBef>
                <a:spcPts val="0"/>
              </a:spcBef>
              <a:spcAft>
                <a:spcPts val="0"/>
              </a:spcAft>
              <a:buSzPts val="1800"/>
              <a:buNone/>
            </a:pPr>
            <a:endParaRPr sz="1200"/>
          </a:p>
          <a:p>
            <a:pPr marL="0" lvl="0" indent="0" algn="just" rtl="0">
              <a:lnSpc>
                <a:spcPct val="115000"/>
              </a:lnSpc>
              <a:spcBef>
                <a:spcPts val="0"/>
              </a:spcBef>
              <a:spcAft>
                <a:spcPts val="0"/>
              </a:spcAft>
              <a:buSzPts val="1800"/>
              <a:buNone/>
            </a:pPr>
            <a:r>
              <a:rPr lang="en-US" sz="1200" b="1"/>
              <a:t>EEG - </a:t>
            </a:r>
            <a:r>
              <a:rPr lang="en-US" sz="1200"/>
              <a:t>test to </a:t>
            </a:r>
            <a:r>
              <a:rPr lang="en-US" sz="1200" u="sng"/>
              <a:t>detect electrical activity</a:t>
            </a:r>
            <a:r>
              <a:rPr lang="en-US" sz="1200"/>
              <a:t> in brain using small metal discs (</a:t>
            </a:r>
            <a:r>
              <a:rPr lang="en-US" sz="1200" u="sng"/>
              <a:t>electrodes</a:t>
            </a:r>
            <a:r>
              <a:rPr lang="en-US" sz="1200"/>
              <a:t>) attached to scalp. </a:t>
            </a:r>
            <a:r>
              <a:rPr lang="en-US" sz="1200" b="1"/>
              <a:t>EEG-based devices</a:t>
            </a:r>
            <a:r>
              <a:rPr lang="en-US" sz="1200"/>
              <a:t> consist of: EEG cap/headset, electrodes, EEG recorder (amplifier, power), visual feedback (e.g. computer monitor) [2].</a:t>
            </a:r>
            <a:endParaRPr sz="1200"/>
          </a:p>
          <a:p>
            <a:pPr marL="0" lvl="0" indent="0" algn="just" rtl="0">
              <a:lnSpc>
                <a:spcPct val="115000"/>
              </a:lnSpc>
              <a:spcBef>
                <a:spcPts val="0"/>
              </a:spcBef>
              <a:spcAft>
                <a:spcPts val="0"/>
              </a:spcAft>
              <a:buClr>
                <a:srgbClr val="000000"/>
              </a:buClr>
              <a:buSzPts val="1800"/>
              <a:buFont typeface="Arial"/>
              <a:buNone/>
            </a:pPr>
            <a:endParaRPr sz="1200"/>
          </a:p>
          <a:p>
            <a:pPr marL="0" lvl="0" indent="0" algn="just" rtl="0">
              <a:lnSpc>
                <a:spcPct val="115000"/>
              </a:lnSpc>
              <a:spcBef>
                <a:spcPts val="0"/>
              </a:spcBef>
              <a:spcAft>
                <a:spcPts val="0"/>
              </a:spcAft>
              <a:buClr>
                <a:srgbClr val="000000"/>
              </a:buClr>
              <a:buSzPts val="1800"/>
              <a:buFont typeface="Arial"/>
              <a:buNone/>
            </a:pPr>
            <a:r>
              <a:rPr lang="en-US" sz="1200" b="1"/>
              <a:t>BCI implementations: </a:t>
            </a:r>
            <a:r>
              <a:rPr lang="en-US" sz="1200"/>
              <a:t>ERP BCI speller</a:t>
            </a:r>
            <a:r>
              <a:rPr lang="en-US" sz="1200" b="1"/>
              <a:t> -&gt; </a:t>
            </a:r>
            <a:r>
              <a:rPr lang="en-US" sz="1200"/>
              <a:t>detects EEG signal to identify the expected character. BCI-spelling application allows the users to communicate with environment using a GUI: displaying letters, numbers, and special symbols[3].</a:t>
            </a:r>
            <a:endParaRPr sz="1200"/>
          </a:p>
        </p:txBody>
      </p:sp>
      <p:pic>
        <p:nvPicPr>
          <p:cNvPr id="75" name="Google Shape;75;g1039c37be9a_0_28"/>
          <p:cNvPicPr preferRelativeResize="0"/>
          <p:nvPr/>
        </p:nvPicPr>
        <p:blipFill rotWithShape="1">
          <a:blip r:embed="rId3">
            <a:alphaModFix/>
          </a:blip>
          <a:srcRect b="3864"/>
          <a:stretch/>
        </p:blipFill>
        <p:spPr>
          <a:xfrm>
            <a:off x="505100" y="2670475"/>
            <a:ext cx="3974449" cy="1963350"/>
          </a:xfrm>
          <a:prstGeom prst="rect">
            <a:avLst/>
          </a:prstGeom>
          <a:noFill/>
          <a:ln w="9525" cap="flat" cmpd="sng">
            <a:solidFill>
              <a:schemeClr val="dk2"/>
            </a:solidFill>
            <a:prstDash val="solid"/>
            <a:round/>
            <a:headEnd type="none" w="sm" len="sm"/>
            <a:tailEnd type="none" w="sm" len="sm"/>
          </a:ln>
        </p:spPr>
      </p:pic>
      <p:sp>
        <p:nvSpPr>
          <p:cNvPr id="76" name="Google Shape;76;g1039c37be9a_0_28"/>
          <p:cNvSpPr txBox="1"/>
          <p:nvPr/>
        </p:nvSpPr>
        <p:spPr>
          <a:xfrm>
            <a:off x="1761600" y="4592325"/>
            <a:ext cx="13887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General BCI system</a:t>
            </a:r>
            <a:endParaRPr sz="1000" b="1"/>
          </a:p>
        </p:txBody>
      </p:sp>
      <p:pic>
        <p:nvPicPr>
          <p:cNvPr id="77" name="Google Shape;77;g1039c37be9a_0_28" title="vi.mp4">
            <a:hlinkClick r:id="rId4"/>
          </p:cNvPr>
          <p:cNvPicPr preferRelativeResize="0"/>
          <p:nvPr/>
        </p:nvPicPr>
        <p:blipFill>
          <a:blip r:embed="rId5">
            <a:alphaModFix/>
          </a:blip>
          <a:stretch>
            <a:fillRect/>
          </a:stretch>
        </p:blipFill>
        <p:spPr>
          <a:xfrm>
            <a:off x="3741396" y="-2607700"/>
            <a:ext cx="3660229" cy="1963350"/>
          </a:xfrm>
          <a:prstGeom prst="rect">
            <a:avLst/>
          </a:prstGeom>
          <a:noFill/>
          <a:ln>
            <a:noFill/>
          </a:ln>
        </p:spPr>
      </p:pic>
      <p:sp>
        <p:nvSpPr>
          <p:cNvPr id="78" name="Google Shape;78;g1039c37be9a_0_28"/>
          <p:cNvSpPr txBox="1"/>
          <p:nvPr/>
        </p:nvSpPr>
        <p:spPr>
          <a:xfrm>
            <a:off x="5620374" y="4557625"/>
            <a:ext cx="2688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Demo video of practical BCI system</a:t>
            </a:r>
            <a:endParaRPr sz="1000" b="1"/>
          </a:p>
        </p:txBody>
      </p:sp>
      <p:pic>
        <p:nvPicPr>
          <p:cNvPr id="79" name="Google Shape;79;g1039c37be9a_0_28" title="Demo BCI speller">
            <a:hlinkClick r:id="rId6"/>
          </p:cNvPr>
          <p:cNvPicPr preferRelativeResize="0"/>
          <p:nvPr/>
        </p:nvPicPr>
        <p:blipFill>
          <a:blip r:embed="rId7">
            <a:alphaModFix/>
          </a:blip>
          <a:stretch>
            <a:fillRect/>
          </a:stretch>
        </p:blipFill>
        <p:spPr>
          <a:xfrm>
            <a:off x="4804075" y="2670475"/>
            <a:ext cx="3844426" cy="19633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g124c14bd1c9_0_11"/>
          <p:cNvSpPr txBox="1">
            <a:spLocks noGrp="1"/>
          </p:cNvSpPr>
          <p:nvPr>
            <p:ph type="body" idx="1"/>
          </p:nvPr>
        </p:nvSpPr>
        <p:spPr>
          <a:xfrm>
            <a:off x="67575" y="855050"/>
            <a:ext cx="3738900" cy="41442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Char char="●"/>
            </a:pPr>
            <a:r>
              <a:rPr lang="en-US" sz="1200"/>
              <a:t>In the experiments there NT vs AC it is clear that AC is target class, so the classification is easy.</a:t>
            </a:r>
            <a:endParaRPr sz="1200"/>
          </a:p>
          <a:p>
            <a:pPr marL="457200" lvl="0" indent="-304800" algn="l" rtl="0">
              <a:spcBef>
                <a:spcPts val="0"/>
              </a:spcBef>
              <a:spcAft>
                <a:spcPts val="0"/>
              </a:spcAft>
              <a:buSzPts val="1200"/>
              <a:buChar char="●"/>
            </a:pPr>
            <a:r>
              <a:rPr lang="en-US" sz="1200"/>
              <a:t>However, we have also PC and AC tasks, and fitting these conditions to LDA and CNN showed comparable results.</a:t>
            </a:r>
            <a:endParaRPr sz="1200"/>
          </a:p>
          <a:p>
            <a:pPr marL="457200" lvl="0" indent="-304800" algn="l" rtl="0">
              <a:spcBef>
                <a:spcPts val="0"/>
              </a:spcBef>
              <a:spcAft>
                <a:spcPts val="0"/>
              </a:spcAft>
              <a:buSzPts val="1200"/>
              <a:buChar char="●"/>
            </a:pPr>
            <a:r>
              <a:rPr lang="en-US" sz="1200"/>
              <a:t>Models can differ between:</a:t>
            </a:r>
            <a:endParaRPr sz="1200"/>
          </a:p>
          <a:p>
            <a:pPr marL="914400" lvl="1" indent="-304800" algn="l" rtl="0">
              <a:spcBef>
                <a:spcPts val="0"/>
              </a:spcBef>
              <a:spcAft>
                <a:spcPts val="0"/>
              </a:spcAft>
              <a:buSzPts val="1200"/>
              <a:buChar char="○"/>
            </a:pPr>
            <a:r>
              <a:rPr lang="en-US" sz="1200"/>
              <a:t>user intentionally gazing (AC) </a:t>
            </a:r>
            <a:endParaRPr sz="1200"/>
          </a:p>
          <a:p>
            <a:pPr marL="914400" lvl="1" indent="-304800" algn="l" rtl="0">
              <a:spcBef>
                <a:spcPts val="0"/>
              </a:spcBef>
              <a:spcAft>
                <a:spcPts val="0"/>
              </a:spcAft>
              <a:buSzPts val="1200"/>
              <a:buChar char="○"/>
            </a:pPr>
            <a:r>
              <a:rPr lang="en-US" sz="1200"/>
              <a:t>unintentionally (PC) </a:t>
            </a:r>
            <a:endParaRPr sz="1200"/>
          </a:p>
          <a:p>
            <a:pPr marL="0" lvl="0" indent="457200" algn="l" rtl="0">
              <a:spcBef>
                <a:spcPts val="0"/>
              </a:spcBef>
              <a:spcAft>
                <a:spcPts val="0"/>
              </a:spcAft>
              <a:buNone/>
            </a:pPr>
            <a:r>
              <a:rPr lang="en-US" sz="1200"/>
              <a:t>So such findings can be applied to future  BCI spellers with such conditions.</a:t>
            </a:r>
            <a:endParaRPr sz="1200"/>
          </a:p>
          <a:p>
            <a:pPr marL="457200" lvl="0" indent="-304800" algn="l" rtl="0">
              <a:lnSpc>
                <a:spcPct val="100000"/>
              </a:lnSpc>
              <a:spcBef>
                <a:spcPts val="0"/>
              </a:spcBef>
              <a:spcAft>
                <a:spcPts val="0"/>
              </a:spcAft>
              <a:buSzPts val="1200"/>
              <a:buChar char="●"/>
            </a:pPr>
            <a:r>
              <a:rPr lang="en-US" sz="1200">
                <a:solidFill>
                  <a:srgbClr val="000000"/>
                </a:solidFill>
              </a:rPr>
              <a:t>ShallowConvNet achieved high classification accuracy on PC vs AC tasks than other models, while LDA has lowest.</a:t>
            </a:r>
            <a:endParaRPr sz="1200">
              <a:solidFill>
                <a:srgbClr val="000000"/>
              </a:solidFill>
            </a:endParaRPr>
          </a:p>
          <a:p>
            <a:pPr marL="457200" lvl="0" indent="0" algn="l" rtl="0">
              <a:lnSpc>
                <a:spcPct val="100000"/>
              </a:lnSpc>
              <a:spcBef>
                <a:spcPts val="0"/>
              </a:spcBef>
              <a:spcAft>
                <a:spcPts val="0"/>
              </a:spcAft>
              <a:buNone/>
            </a:pPr>
            <a:endParaRPr sz="1200">
              <a:solidFill>
                <a:srgbClr val="000000"/>
              </a:solidFill>
            </a:endParaRPr>
          </a:p>
          <a:p>
            <a:pPr marL="0" lvl="0" indent="457200" algn="l" rtl="0">
              <a:spcBef>
                <a:spcPts val="0"/>
              </a:spcBef>
              <a:spcAft>
                <a:spcPts val="0"/>
              </a:spcAft>
              <a:buNone/>
            </a:pPr>
            <a:r>
              <a:rPr lang="en-US" sz="1200"/>
              <a:t>LDA is intended for classification problems where the output variable is categorical (explicit). </a:t>
            </a:r>
            <a:endParaRPr sz="1200">
              <a:solidFill>
                <a:srgbClr val="000000"/>
              </a:solidFill>
            </a:endParaRPr>
          </a:p>
        </p:txBody>
      </p:sp>
      <p:sp>
        <p:nvSpPr>
          <p:cNvPr id="274" name="Google Shape;274;g124c14bd1c9_0_11"/>
          <p:cNvSpPr txBox="1">
            <a:spLocks noGrp="1"/>
          </p:cNvSpPr>
          <p:nvPr>
            <p:ph type="body" idx="2"/>
          </p:nvPr>
        </p:nvSpPr>
        <p:spPr>
          <a:xfrm>
            <a:off x="4055150" y="4699250"/>
            <a:ext cx="4890600" cy="39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000" b="1"/>
              <a:t>Confusion matriсes of models for PC vs. AC classes for 1st subject</a:t>
            </a:r>
            <a:endParaRPr sz="1000" b="1"/>
          </a:p>
        </p:txBody>
      </p:sp>
      <p:pic>
        <p:nvPicPr>
          <p:cNvPr id="275" name="Google Shape;275;g124c14bd1c9_0_11"/>
          <p:cNvPicPr preferRelativeResize="0"/>
          <p:nvPr/>
        </p:nvPicPr>
        <p:blipFill rotWithShape="1">
          <a:blip r:embed="rId3">
            <a:alphaModFix/>
          </a:blip>
          <a:srcRect r="11211"/>
          <a:stretch/>
        </p:blipFill>
        <p:spPr>
          <a:xfrm>
            <a:off x="6490237" y="626450"/>
            <a:ext cx="2586188" cy="1906850"/>
          </a:xfrm>
          <a:prstGeom prst="rect">
            <a:avLst/>
          </a:prstGeom>
          <a:noFill/>
          <a:ln>
            <a:noFill/>
          </a:ln>
        </p:spPr>
      </p:pic>
      <p:pic>
        <p:nvPicPr>
          <p:cNvPr id="276" name="Google Shape;276;g124c14bd1c9_0_11"/>
          <p:cNvPicPr preferRelativeResize="0"/>
          <p:nvPr/>
        </p:nvPicPr>
        <p:blipFill>
          <a:blip r:embed="rId4">
            <a:alphaModFix/>
          </a:blip>
          <a:stretch>
            <a:fillRect/>
          </a:stretch>
        </p:blipFill>
        <p:spPr>
          <a:xfrm>
            <a:off x="6916309" y="-1932974"/>
            <a:ext cx="2555016" cy="1672680"/>
          </a:xfrm>
          <a:prstGeom prst="rect">
            <a:avLst/>
          </a:prstGeom>
          <a:noFill/>
          <a:ln>
            <a:noFill/>
          </a:ln>
        </p:spPr>
      </p:pic>
      <p:pic>
        <p:nvPicPr>
          <p:cNvPr id="277" name="Google Shape;277;g124c14bd1c9_0_11"/>
          <p:cNvPicPr preferRelativeResize="0"/>
          <p:nvPr/>
        </p:nvPicPr>
        <p:blipFill>
          <a:blip r:embed="rId5">
            <a:alphaModFix/>
          </a:blip>
          <a:stretch>
            <a:fillRect/>
          </a:stretch>
        </p:blipFill>
        <p:spPr>
          <a:xfrm>
            <a:off x="3862473" y="623101"/>
            <a:ext cx="2941003" cy="1986400"/>
          </a:xfrm>
          <a:prstGeom prst="rect">
            <a:avLst/>
          </a:prstGeom>
          <a:noFill/>
          <a:ln>
            <a:noFill/>
          </a:ln>
        </p:spPr>
      </p:pic>
      <p:sp>
        <p:nvSpPr>
          <p:cNvPr id="278" name="Google Shape;278;g124c14bd1c9_0_11"/>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dirty="0">
                <a:solidFill>
                  <a:schemeClr val="dk1"/>
                </a:solidFill>
              </a:rPr>
              <a:t>Preliminary Results - PC vs AC single trial accuracy</a:t>
            </a:r>
            <a:endParaRPr sz="2400" b="1" dirty="0">
              <a:solidFill>
                <a:schemeClr val="dk1"/>
              </a:solidFill>
            </a:endParaRPr>
          </a:p>
        </p:txBody>
      </p:sp>
      <p:pic>
        <p:nvPicPr>
          <p:cNvPr id="279" name="Google Shape;279;g124c14bd1c9_0_11"/>
          <p:cNvPicPr preferRelativeResize="0"/>
          <p:nvPr/>
        </p:nvPicPr>
        <p:blipFill>
          <a:blip r:embed="rId6">
            <a:alphaModFix/>
          </a:blip>
          <a:stretch>
            <a:fillRect/>
          </a:stretch>
        </p:blipFill>
        <p:spPr>
          <a:xfrm>
            <a:off x="3806360" y="2626096"/>
            <a:ext cx="3141425" cy="2056568"/>
          </a:xfrm>
          <a:prstGeom prst="rect">
            <a:avLst/>
          </a:prstGeom>
          <a:noFill/>
          <a:ln>
            <a:noFill/>
          </a:ln>
        </p:spPr>
      </p:pic>
      <p:pic>
        <p:nvPicPr>
          <p:cNvPr id="280" name="Google Shape;280;g124c14bd1c9_0_11"/>
          <p:cNvPicPr preferRelativeResize="0"/>
          <p:nvPr/>
        </p:nvPicPr>
        <p:blipFill rotWithShape="1">
          <a:blip r:embed="rId7">
            <a:alphaModFix/>
          </a:blip>
          <a:srcRect l="2927" t="4707" r="12610"/>
          <a:stretch/>
        </p:blipFill>
        <p:spPr>
          <a:xfrm>
            <a:off x="6560707" y="2748951"/>
            <a:ext cx="2555016" cy="18870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g125a347a556_0_7"/>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Preliminary Results - 3 class single trial accuracy</a:t>
            </a:r>
            <a:endParaRPr sz="2400" b="1">
              <a:solidFill>
                <a:schemeClr val="dk1"/>
              </a:solidFill>
            </a:endParaRPr>
          </a:p>
        </p:txBody>
      </p:sp>
      <p:pic>
        <p:nvPicPr>
          <p:cNvPr id="286" name="Google Shape;286;g125a347a556_0_7"/>
          <p:cNvPicPr preferRelativeResize="0"/>
          <p:nvPr/>
        </p:nvPicPr>
        <p:blipFill>
          <a:blip r:embed="rId3">
            <a:alphaModFix/>
          </a:blip>
          <a:stretch>
            <a:fillRect/>
          </a:stretch>
        </p:blipFill>
        <p:spPr>
          <a:xfrm>
            <a:off x="345950" y="3217646"/>
            <a:ext cx="2685602" cy="1934642"/>
          </a:xfrm>
          <a:prstGeom prst="rect">
            <a:avLst/>
          </a:prstGeom>
          <a:noFill/>
          <a:ln>
            <a:noFill/>
          </a:ln>
        </p:spPr>
      </p:pic>
      <p:pic>
        <p:nvPicPr>
          <p:cNvPr id="287" name="Google Shape;287;g125a347a556_0_7"/>
          <p:cNvPicPr preferRelativeResize="0"/>
          <p:nvPr/>
        </p:nvPicPr>
        <p:blipFill>
          <a:blip r:embed="rId4">
            <a:alphaModFix/>
          </a:blip>
          <a:stretch>
            <a:fillRect/>
          </a:stretch>
        </p:blipFill>
        <p:spPr>
          <a:xfrm>
            <a:off x="6202070" y="1330953"/>
            <a:ext cx="2619033" cy="1886694"/>
          </a:xfrm>
          <a:prstGeom prst="rect">
            <a:avLst/>
          </a:prstGeom>
          <a:noFill/>
          <a:ln>
            <a:noFill/>
          </a:ln>
        </p:spPr>
      </p:pic>
      <p:pic>
        <p:nvPicPr>
          <p:cNvPr id="288" name="Google Shape;288;g125a347a556_0_7"/>
          <p:cNvPicPr preferRelativeResize="0"/>
          <p:nvPr/>
        </p:nvPicPr>
        <p:blipFill>
          <a:blip r:embed="rId5">
            <a:alphaModFix/>
          </a:blip>
          <a:stretch>
            <a:fillRect/>
          </a:stretch>
        </p:blipFill>
        <p:spPr>
          <a:xfrm>
            <a:off x="3287901" y="1332168"/>
            <a:ext cx="2685586" cy="1934637"/>
          </a:xfrm>
          <a:prstGeom prst="rect">
            <a:avLst/>
          </a:prstGeom>
          <a:noFill/>
          <a:ln>
            <a:noFill/>
          </a:ln>
        </p:spPr>
      </p:pic>
      <p:pic>
        <p:nvPicPr>
          <p:cNvPr id="289" name="Google Shape;289;g125a347a556_0_7"/>
          <p:cNvPicPr preferRelativeResize="0"/>
          <p:nvPr/>
        </p:nvPicPr>
        <p:blipFill>
          <a:blip r:embed="rId6">
            <a:alphaModFix/>
          </a:blip>
          <a:stretch>
            <a:fillRect/>
          </a:stretch>
        </p:blipFill>
        <p:spPr>
          <a:xfrm>
            <a:off x="379229" y="1330950"/>
            <a:ext cx="2619039" cy="1886694"/>
          </a:xfrm>
          <a:prstGeom prst="rect">
            <a:avLst/>
          </a:prstGeom>
          <a:noFill/>
          <a:ln>
            <a:noFill/>
          </a:ln>
        </p:spPr>
      </p:pic>
      <p:pic>
        <p:nvPicPr>
          <p:cNvPr id="290" name="Google Shape;290;g125a347a556_0_7"/>
          <p:cNvPicPr preferRelativeResize="0"/>
          <p:nvPr/>
        </p:nvPicPr>
        <p:blipFill>
          <a:blip r:embed="rId7">
            <a:alphaModFix/>
          </a:blip>
          <a:stretch>
            <a:fillRect/>
          </a:stretch>
        </p:blipFill>
        <p:spPr>
          <a:xfrm>
            <a:off x="3286211" y="3216429"/>
            <a:ext cx="2688964" cy="1937071"/>
          </a:xfrm>
          <a:prstGeom prst="rect">
            <a:avLst/>
          </a:prstGeom>
          <a:noFill/>
          <a:ln>
            <a:noFill/>
          </a:ln>
        </p:spPr>
      </p:pic>
      <p:pic>
        <p:nvPicPr>
          <p:cNvPr id="291" name="Google Shape;291;g125a347a556_0_7"/>
          <p:cNvPicPr preferRelativeResize="0"/>
          <p:nvPr/>
        </p:nvPicPr>
        <p:blipFill>
          <a:blip r:embed="rId8">
            <a:alphaModFix/>
          </a:blip>
          <a:stretch>
            <a:fillRect/>
          </a:stretch>
        </p:blipFill>
        <p:spPr>
          <a:xfrm>
            <a:off x="6202082" y="3188338"/>
            <a:ext cx="2721718" cy="1960679"/>
          </a:xfrm>
          <a:prstGeom prst="rect">
            <a:avLst/>
          </a:prstGeom>
          <a:noFill/>
          <a:ln>
            <a:noFill/>
          </a:ln>
        </p:spPr>
      </p:pic>
      <p:sp>
        <p:nvSpPr>
          <p:cNvPr id="292" name="Google Shape;292;g125a347a556_0_7"/>
          <p:cNvSpPr txBox="1"/>
          <p:nvPr/>
        </p:nvSpPr>
        <p:spPr>
          <a:xfrm>
            <a:off x="567800" y="586075"/>
            <a:ext cx="7985700" cy="738900"/>
          </a:xfrm>
          <a:prstGeom prst="rect">
            <a:avLst/>
          </a:prstGeom>
          <a:noFill/>
          <a:ln>
            <a:noFill/>
          </a:ln>
        </p:spPr>
        <p:txBody>
          <a:bodyPr spcFirstLastPara="1" wrap="square" lIns="91425" tIns="91425" rIns="91425" bIns="91425" anchor="t" anchorCtr="0">
            <a:spAutoFit/>
          </a:bodyPr>
          <a:lstStyle/>
          <a:p>
            <a:pPr marL="457200" lvl="0" indent="-304800" algn="l" rtl="0">
              <a:spcBef>
                <a:spcPts val="0"/>
              </a:spcBef>
              <a:spcAft>
                <a:spcPts val="0"/>
              </a:spcAft>
              <a:buSzPts val="1200"/>
              <a:buChar char="●"/>
            </a:pPr>
            <a:r>
              <a:rPr lang="en-US" sz="1200"/>
              <a:t>3 class classification trained and tested on ShallowConvNet model: NT vs T (AC and PC)</a:t>
            </a:r>
            <a:endParaRPr sz="1200"/>
          </a:p>
          <a:p>
            <a:pPr marL="457200" lvl="0" indent="-304800" algn="l" rtl="0">
              <a:spcBef>
                <a:spcPts val="0"/>
              </a:spcBef>
              <a:spcAft>
                <a:spcPts val="0"/>
              </a:spcAft>
              <a:buSzPts val="1200"/>
              <a:buChar char="●"/>
            </a:pPr>
            <a:r>
              <a:rPr lang="en-US" sz="1200"/>
              <a:t>unbalanced dataset: NT &gt; AC and PC, misclassification</a:t>
            </a:r>
            <a:endParaRPr sz="1200"/>
          </a:p>
          <a:p>
            <a:pPr marL="457200" lvl="0" indent="-304800" algn="l" rtl="0">
              <a:spcBef>
                <a:spcPts val="0"/>
              </a:spcBef>
              <a:spcAft>
                <a:spcPts val="0"/>
              </a:spcAft>
              <a:buSzPts val="1200"/>
              <a:buChar char="●"/>
            </a:pPr>
            <a:r>
              <a:rPr lang="en-US" sz="1200"/>
              <a:t>theorize: after augmentation higher accuracy</a:t>
            </a:r>
            <a:endParaRPr sz="1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g124b0c97f2d_0_16"/>
          <p:cNvSpPr txBox="1">
            <a:spLocks noGrp="1"/>
          </p:cNvSpPr>
          <p:nvPr>
            <p:ph type="body" idx="1"/>
          </p:nvPr>
        </p:nvSpPr>
        <p:spPr>
          <a:xfrm>
            <a:off x="311700" y="739550"/>
            <a:ext cx="8438100" cy="4199100"/>
          </a:xfrm>
          <a:prstGeom prst="rect">
            <a:avLst/>
          </a:prstGeom>
          <a:noFill/>
          <a:ln>
            <a:noFill/>
          </a:ln>
        </p:spPr>
        <p:txBody>
          <a:bodyPr spcFirstLastPara="1" wrap="square" lIns="91425" tIns="91425" rIns="91425" bIns="91425" anchor="t" anchorCtr="0">
            <a:noAutofit/>
          </a:bodyPr>
          <a:lstStyle/>
          <a:p>
            <a:pPr marL="457200" lvl="0" indent="-298450" algn="l" rtl="0">
              <a:lnSpc>
                <a:spcPct val="150000"/>
              </a:lnSpc>
              <a:spcBef>
                <a:spcPts val="0"/>
              </a:spcBef>
              <a:spcAft>
                <a:spcPts val="0"/>
              </a:spcAft>
              <a:buClr>
                <a:srgbClr val="000000"/>
              </a:buClr>
              <a:buSzPts val="1100"/>
              <a:buChar char="●"/>
            </a:pPr>
            <a:r>
              <a:rPr lang="en-US" sz="1100">
                <a:solidFill>
                  <a:srgbClr val="000000"/>
                </a:solidFill>
              </a:rPr>
              <a:t>BCI speller with </a:t>
            </a:r>
            <a:r>
              <a:rPr lang="en-US" sz="1100" b="1">
                <a:solidFill>
                  <a:srgbClr val="000000"/>
                </a:solidFill>
              </a:rPr>
              <a:t>diminutive-sized visual stimuli and sound imagery</a:t>
            </a:r>
            <a:r>
              <a:rPr lang="en-US" sz="1100">
                <a:solidFill>
                  <a:srgbClr val="000000"/>
                </a:solidFill>
              </a:rPr>
              <a:t> as mental task -&gt; evaluate the </a:t>
            </a:r>
            <a:r>
              <a:rPr lang="en-US" sz="1100" b="1">
                <a:solidFill>
                  <a:srgbClr val="000000"/>
                </a:solidFill>
              </a:rPr>
              <a:t>practical </a:t>
            </a:r>
            <a:r>
              <a:rPr lang="en-US" sz="1100">
                <a:solidFill>
                  <a:srgbClr val="000000"/>
                </a:solidFill>
              </a:rPr>
              <a:t>viewpoint of real-world BCI applications</a:t>
            </a:r>
            <a:endParaRPr sz="110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a:solidFill>
                  <a:srgbClr val="000000"/>
                </a:solidFill>
              </a:rPr>
              <a:t>Relies on </a:t>
            </a:r>
            <a:r>
              <a:rPr lang="en-US" sz="1100" b="1">
                <a:solidFill>
                  <a:srgbClr val="000000"/>
                </a:solidFill>
              </a:rPr>
              <a:t>oddball paradigm </a:t>
            </a:r>
            <a:r>
              <a:rPr lang="en-US" sz="1100">
                <a:solidFill>
                  <a:srgbClr val="000000"/>
                </a:solidFill>
              </a:rPr>
              <a:t>performance, but with a focus on a </a:t>
            </a:r>
            <a:r>
              <a:rPr lang="en-US" sz="1100" b="1">
                <a:solidFill>
                  <a:srgbClr val="000000"/>
                </a:solidFill>
              </a:rPr>
              <a:t>less obtrusive</a:t>
            </a:r>
            <a:r>
              <a:rPr lang="en-US" sz="1100">
                <a:solidFill>
                  <a:srgbClr val="000000"/>
                </a:solidFill>
              </a:rPr>
              <a:t> visual interface</a:t>
            </a:r>
            <a:endParaRPr sz="110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a:solidFill>
                  <a:srgbClr val="000000"/>
                </a:solidFill>
              </a:rPr>
              <a:t>To test the efficacy of tiny visual stimulation -&gt; </a:t>
            </a:r>
            <a:r>
              <a:rPr lang="en-US" sz="1100" b="1">
                <a:solidFill>
                  <a:srgbClr val="000000"/>
                </a:solidFill>
              </a:rPr>
              <a:t>traditional speller &amp; dot-speller are compared</a:t>
            </a:r>
            <a:r>
              <a:rPr lang="en-US" sz="1100">
                <a:solidFill>
                  <a:srgbClr val="000000"/>
                </a:solidFill>
              </a:rPr>
              <a:t> -&gt; sound imagery activities versus passive gazing -&gt; significant implications for future BCI interfaces</a:t>
            </a:r>
            <a:endParaRPr sz="110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a:solidFill>
                  <a:srgbClr val="000000"/>
                </a:solidFill>
              </a:rPr>
              <a:t>Intervals for discriminating </a:t>
            </a:r>
            <a:r>
              <a:rPr lang="en-US" sz="1100" b="1">
                <a:solidFill>
                  <a:srgbClr val="000000"/>
                </a:solidFill>
              </a:rPr>
              <a:t>AC and PC: 300-400 ms (P300) and 700-800 ms (LPP)</a:t>
            </a:r>
            <a:endParaRPr sz="1100" b="1">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u="sng">
                <a:solidFill>
                  <a:srgbClr val="000000"/>
                </a:solidFill>
              </a:rPr>
              <a:t>PC has larger P300 component than the AC task</a:t>
            </a:r>
            <a:r>
              <a:rPr lang="en-US" sz="1100">
                <a:solidFill>
                  <a:srgbClr val="000000"/>
                </a:solidFill>
              </a:rPr>
              <a:t> -&gt; LPP has the reverse outcome -&gt; user’s active mental task -&gt; potent feature </a:t>
            </a:r>
            <a:endParaRPr sz="110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a:solidFill>
                  <a:srgbClr val="000000"/>
                </a:solidFill>
              </a:rPr>
              <a:t>PC - incorrect orders, whereas </a:t>
            </a:r>
            <a:r>
              <a:rPr lang="en-US" sz="1100" b="1">
                <a:solidFill>
                  <a:srgbClr val="000000"/>
                </a:solidFill>
              </a:rPr>
              <a:t>AC is far more trustworthy in terms of purpose</a:t>
            </a:r>
            <a:r>
              <a:rPr lang="en-US" sz="1100">
                <a:solidFill>
                  <a:srgbClr val="000000"/>
                </a:solidFill>
              </a:rPr>
              <a:t> -&gt; AC greatly exceeded PC in terms of intention</a:t>
            </a:r>
            <a:endParaRPr sz="1100" b="1">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b="1">
                <a:solidFill>
                  <a:srgbClr val="000000"/>
                </a:solidFill>
              </a:rPr>
              <a:t>LDA </a:t>
            </a:r>
            <a:r>
              <a:rPr lang="en-US" sz="1100">
                <a:solidFill>
                  <a:srgbClr val="000000"/>
                </a:solidFill>
              </a:rPr>
              <a:t>outperformed CNN in </a:t>
            </a:r>
            <a:r>
              <a:rPr lang="en-US" sz="1100" b="1">
                <a:solidFill>
                  <a:srgbClr val="000000"/>
                </a:solidFill>
              </a:rPr>
              <a:t>individual sequences, CNN </a:t>
            </a:r>
            <a:r>
              <a:rPr lang="en-US" sz="1100">
                <a:solidFill>
                  <a:srgbClr val="000000"/>
                </a:solidFill>
              </a:rPr>
              <a:t>is better </a:t>
            </a:r>
            <a:r>
              <a:rPr lang="en-US" sz="1100" b="1">
                <a:solidFill>
                  <a:srgbClr val="000000"/>
                </a:solidFill>
              </a:rPr>
              <a:t>in single trial </a:t>
            </a:r>
            <a:r>
              <a:rPr lang="en-US" sz="1100">
                <a:solidFill>
                  <a:srgbClr val="000000"/>
                </a:solidFill>
              </a:rPr>
              <a:t>than LDA</a:t>
            </a:r>
            <a:endParaRPr sz="110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a:solidFill>
                  <a:srgbClr val="000000"/>
                </a:solidFill>
              </a:rPr>
              <a:t>PC vs AC can be applied to show intentional and unintentional gazing</a:t>
            </a:r>
            <a:endParaRPr sz="110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u="sng">
                <a:solidFill>
                  <a:srgbClr val="000000"/>
                </a:solidFill>
              </a:rPr>
              <a:t>multi classification</a:t>
            </a:r>
            <a:r>
              <a:rPr lang="en-US" sz="1100">
                <a:solidFill>
                  <a:srgbClr val="000000"/>
                </a:solidFill>
              </a:rPr>
              <a:t> can be applied to speller but </a:t>
            </a:r>
            <a:r>
              <a:rPr lang="en-US" sz="1100" u="sng">
                <a:solidFill>
                  <a:srgbClr val="000000"/>
                </a:solidFill>
              </a:rPr>
              <a:t>with augmentation</a:t>
            </a:r>
            <a:r>
              <a:rPr lang="en-US" sz="1100">
                <a:solidFill>
                  <a:srgbClr val="000000"/>
                </a:solidFill>
              </a:rPr>
              <a:t> and improved preprocessing steps</a:t>
            </a:r>
            <a:endParaRPr sz="1100">
              <a:solidFill>
                <a:srgbClr val="000000"/>
              </a:solidFill>
            </a:endParaRPr>
          </a:p>
        </p:txBody>
      </p:sp>
      <p:sp>
        <p:nvSpPr>
          <p:cNvPr id="298" name="Google Shape;298;g124b0c97f2d_0_16"/>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Discussion</a:t>
            </a:r>
            <a:endParaRPr sz="2400" b="1">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gf3e49987dc_0_0"/>
          <p:cNvSpPr txBox="1">
            <a:spLocks noGrp="1"/>
          </p:cNvSpPr>
          <p:nvPr>
            <p:ph type="body" idx="1"/>
          </p:nvPr>
        </p:nvSpPr>
        <p:spPr>
          <a:xfrm>
            <a:off x="392050" y="1080975"/>
            <a:ext cx="8041800" cy="3739500"/>
          </a:xfrm>
          <a:prstGeom prst="rect">
            <a:avLst/>
          </a:prstGeom>
          <a:noFill/>
          <a:ln>
            <a:noFill/>
          </a:ln>
        </p:spPr>
        <p:txBody>
          <a:bodyPr spcFirstLastPara="1" wrap="square" lIns="91425" tIns="91425" rIns="91425" bIns="91425" anchor="t" anchorCtr="0">
            <a:noAutofit/>
          </a:bodyPr>
          <a:lstStyle/>
          <a:p>
            <a:pPr marL="457200" lvl="0" indent="-304800" algn="l" rtl="0">
              <a:lnSpc>
                <a:spcPct val="150000"/>
              </a:lnSpc>
              <a:spcBef>
                <a:spcPts val="0"/>
              </a:spcBef>
              <a:spcAft>
                <a:spcPts val="0"/>
              </a:spcAft>
              <a:buClr>
                <a:srgbClr val="333333"/>
              </a:buClr>
              <a:buSzPts val="1200"/>
              <a:buChar char="●"/>
            </a:pPr>
            <a:r>
              <a:rPr lang="en-US" sz="1200" b="1">
                <a:solidFill>
                  <a:srgbClr val="333333"/>
                </a:solidFill>
                <a:highlight>
                  <a:schemeClr val="dk1"/>
                </a:highlight>
              </a:rPr>
              <a:t>Experiments:</a:t>
            </a:r>
            <a:endParaRPr sz="1200" b="1">
              <a:solidFill>
                <a:srgbClr val="333333"/>
              </a:solidFill>
              <a:highlight>
                <a:schemeClr val="dk1"/>
              </a:highlight>
            </a:endParaRPr>
          </a:p>
          <a:p>
            <a:pPr marL="914400" lvl="1" indent="-304800" algn="l" rtl="0">
              <a:lnSpc>
                <a:spcPct val="150000"/>
              </a:lnSpc>
              <a:spcBef>
                <a:spcPts val="0"/>
              </a:spcBef>
              <a:spcAft>
                <a:spcPts val="0"/>
              </a:spcAft>
              <a:buClr>
                <a:srgbClr val="333333"/>
              </a:buClr>
              <a:buSzPts val="1200"/>
              <a:buChar char="○"/>
            </a:pPr>
            <a:r>
              <a:rPr lang="en-US" sz="1200" u="sng">
                <a:solidFill>
                  <a:srgbClr val="333333"/>
                </a:solidFill>
                <a:highlight>
                  <a:schemeClr val="dk1"/>
                </a:highlight>
              </a:rPr>
              <a:t>Small sample size:</a:t>
            </a:r>
            <a:r>
              <a:rPr lang="en-US" sz="1200">
                <a:solidFill>
                  <a:srgbClr val="333333"/>
                </a:solidFill>
                <a:highlight>
                  <a:schemeClr val="dk1"/>
                </a:highlight>
              </a:rPr>
              <a:t> the limited number of volunteers -&gt; difficult to find</a:t>
            </a:r>
            <a:endParaRPr sz="1200">
              <a:solidFill>
                <a:srgbClr val="333333"/>
              </a:solidFill>
              <a:highlight>
                <a:schemeClr val="dk1"/>
              </a:highlight>
            </a:endParaRPr>
          </a:p>
          <a:p>
            <a:pPr marL="914400" lvl="1" indent="-304800" algn="l" rtl="0">
              <a:lnSpc>
                <a:spcPct val="150000"/>
              </a:lnSpc>
              <a:spcBef>
                <a:spcPts val="0"/>
              </a:spcBef>
              <a:spcAft>
                <a:spcPts val="0"/>
              </a:spcAft>
              <a:buClr>
                <a:srgbClr val="333333"/>
              </a:buClr>
              <a:buSzPts val="1200"/>
              <a:buChar char="○"/>
            </a:pPr>
            <a:r>
              <a:rPr lang="en-US" sz="1200" u="sng">
                <a:solidFill>
                  <a:srgbClr val="333333"/>
                </a:solidFill>
                <a:highlight>
                  <a:schemeClr val="dk1"/>
                </a:highlight>
              </a:rPr>
              <a:t>Usability:</a:t>
            </a:r>
            <a:r>
              <a:rPr lang="en-US" sz="1200">
                <a:solidFill>
                  <a:srgbClr val="333333"/>
                </a:solidFill>
                <a:highlight>
                  <a:schemeClr val="dk1"/>
                </a:highlight>
              </a:rPr>
              <a:t> conducted on healthy people with normal or corrected vision</a:t>
            </a:r>
            <a:endParaRPr sz="1200">
              <a:solidFill>
                <a:srgbClr val="333333"/>
              </a:solidFill>
              <a:highlight>
                <a:schemeClr val="dk1"/>
              </a:highlight>
            </a:endParaRPr>
          </a:p>
          <a:p>
            <a:pPr marL="914400" lvl="1" indent="-304800" algn="l" rtl="0">
              <a:lnSpc>
                <a:spcPct val="150000"/>
              </a:lnSpc>
              <a:spcBef>
                <a:spcPts val="0"/>
              </a:spcBef>
              <a:spcAft>
                <a:spcPts val="0"/>
              </a:spcAft>
              <a:buClr>
                <a:srgbClr val="333333"/>
              </a:buClr>
              <a:buSzPts val="1200"/>
              <a:buChar char="○"/>
            </a:pPr>
            <a:r>
              <a:rPr lang="en-US" sz="1200" u="sng">
                <a:solidFill>
                  <a:srgbClr val="333333"/>
                </a:solidFill>
                <a:highlight>
                  <a:schemeClr val="dk1"/>
                </a:highlight>
              </a:rPr>
              <a:t>Duration:</a:t>
            </a:r>
            <a:r>
              <a:rPr lang="en-US" sz="1200">
                <a:solidFill>
                  <a:srgbClr val="333333"/>
                </a:solidFill>
                <a:highlight>
                  <a:schemeClr val="dk1"/>
                </a:highlight>
              </a:rPr>
              <a:t> time for calibration, training and testing -&gt; BCI headset and electrodes installments</a:t>
            </a:r>
            <a:endParaRPr sz="1200">
              <a:solidFill>
                <a:srgbClr val="333333"/>
              </a:solidFill>
              <a:highlight>
                <a:schemeClr val="dk1"/>
              </a:highlight>
            </a:endParaRPr>
          </a:p>
          <a:p>
            <a:pPr marL="457200" lvl="0" indent="0" algn="l" rtl="0">
              <a:lnSpc>
                <a:spcPct val="150000"/>
              </a:lnSpc>
              <a:spcBef>
                <a:spcPts val="0"/>
              </a:spcBef>
              <a:spcAft>
                <a:spcPts val="0"/>
              </a:spcAft>
              <a:buNone/>
            </a:pPr>
            <a:endParaRPr sz="1200">
              <a:solidFill>
                <a:srgbClr val="333333"/>
              </a:solidFill>
              <a:highlight>
                <a:schemeClr val="dk1"/>
              </a:highlight>
            </a:endParaRPr>
          </a:p>
          <a:p>
            <a:pPr marL="457200" lvl="0" indent="-304800" algn="l" rtl="0">
              <a:lnSpc>
                <a:spcPct val="150000"/>
              </a:lnSpc>
              <a:spcBef>
                <a:spcPts val="0"/>
              </a:spcBef>
              <a:spcAft>
                <a:spcPts val="0"/>
              </a:spcAft>
              <a:buClr>
                <a:srgbClr val="333333"/>
              </a:buClr>
              <a:buSzPts val="1200"/>
              <a:buChar char="●"/>
            </a:pPr>
            <a:r>
              <a:rPr lang="en-US" sz="1200" b="1">
                <a:solidFill>
                  <a:srgbClr val="333333"/>
                </a:solidFill>
                <a:highlight>
                  <a:schemeClr val="dk1"/>
                </a:highlight>
              </a:rPr>
              <a:t>Classification:</a:t>
            </a:r>
            <a:endParaRPr sz="1200" b="1">
              <a:solidFill>
                <a:srgbClr val="333333"/>
              </a:solidFill>
              <a:highlight>
                <a:schemeClr val="dk1"/>
              </a:highlight>
            </a:endParaRPr>
          </a:p>
          <a:p>
            <a:pPr marL="914400" lvl="1" indent="-304800" algn="l" rtl="0">
              <a:lnSpc>
                <a:spcPct val="150000"/>
              </a:lnSpc>
              <a:spcBef>
                <a:spcPts val="0"/>
              </a:spcBef>
              <a:spcAft>
                <a:spcPts val="0"/>
              </a:spcAft>
              <a:buClr>
                <a:srgbClr val="333333"/>
              </a:buClr>
              <a:buSzPts val="1200"/>
              <a:buChar char="○"/>
            </a:pPr>
            <a:r>
              <a:rPr lang="en-US" sz="1200" u="sng">
                <a:solidFill>
                  <a:srgbClr val="333333"/>
                </a:solidFill>
                <a:highlight>
                  <a:schemeClr val="dk1"/>
                </a:highlight>
              </a:rPr>
              <a:t>Dataset suitability:</a:t>
            </a:r>
            <a:r>
              <a:rPr lang="en-US" sz="1200">
                <a:solidFill>
                  <a:srgbClr val="333333"/>
                </a:solidFill>
                <a:highlight>
                  <a:schemeClr val="dk1"/>
                </a:highlight>
              </a:rPr>
              <a:t> open-sourced models were tested on different data -&gt; applying and fitting own dataset is time consuming and gives different results</a:t>
            </a:r>
            <a:endParaRPr sz="1200">
              <a:solidFill>
                <a:srgbClr val="333333"/>
              </a:solidFill>
              <a:highlight>
                <a:schemeClr val="dk1"/>
              </a:highlight>
            </a:endParaRPr>
          </a:p>
          <a:p>
            <a:pPr marL="914400" lvl="1" indent="-304800" algn="l" rtl="0">
              <a:lnSpc>
                <a:spcPct val="150000"/>
              </a:lnSpc>
              <a:spcBef>
                <a:spcPts val="0"/>
              </a:spcBef>
              <a:spcAft>
                <a:spcPts val="0"/>
              </a:spcAft>
              <a:buClr>
                <a:srgbClr val="333333"/>
              </a:buClr>
              <a:buSzPts val="1200"/>
              <a:buChar char="○"/>
            </a:pPr>
            <a:r>
              <a:rPr lang="en-US" sz="1200" u="sng">
                <a:solidFill>
                  <a:srgbClr val="333333"/>
                </a:solidFill>
                <a:highlight>
                  <a:schemeClr val="dk1"/>
                </a:highlight>
              </a:rPr>
              <a:t>P300 dependency:</a:t>
            </a:r>
            <a:r>
              <a:rPr lang="en-US" sz="1200">
                <a:solidFill>
                  <a:srgbClr val="333333"/>
                </a:solidFill>
                <a:highlight>
                  <a:schemeClr val="dk1"/>
                </a:highlight>
              </a:rPr>
              <a:t> </a:t>
            </a:r>
            <a:r>
              <a:rPr lang="en-US" sz="1100">
                <a:solidFill>
                  <a:srgbClr val="000000"/>
                </a:solidFill>
              </a:rPr>
              <a:t>The amplitude and latency of P300 wave are subject dependent -&gt; the wave amplitude has a positive association with the uncertainty of occurrence of the target stimuli while its latency depends on the time needed for a subject to cognitively evaluate the target stimuli</a:t>
            </a:r>
            <a:endParaRPr sz="1200">
              <a:solidFill>
                <a:srgbClr val="333333"/>
              </a:solidFill>
              <a:highlight>
                <a:schemeClr val="dk1"/>
              </a:highlight>
            </a:endParaRPr>
          </a:p>
        </p:txBody>
      </p:sp>
      <p:sp>
        <p:nvSpPr>
          <p:cNvPr id="304" name="Google Shape;304;gf3e49987dc_0_0"/>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Limitation of the study</a:t>
            </a:r>
            <a:endParaRPr sz="2400" b="1">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124b0c97f2d_0_21"/>
          <p:cNvSpPr txBox="1">
            <a:spLocks noGrp="1"/>
          </p:cNvSpPr>
          <p:nvPr>
            <p:ph type="body" idx="1"/>
          </p:nvPr>
        </p:nvSpPr>
        <p:spPr>
          <a:xfrm>
            <a:off x="236225" y="775050"/>
            <a:ext cx="8555400" cy="41796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SzPts val="1200"/>
              <a:buChar char="●"/>
            </a:pPr>
            <a:r>
              <a:rPr lang="en-US" sz="1200"/>
              <a:t>The contribution of this work is to develop an</a:t>
            </a:r>
            <a:r>
              <a:rPr lang="en-US" sz="1200" u="sng"/>
              <a:t> efficient and feasible BCI speller</a:t>
            </a:r>
            <a:r>
              <a:rPr lang="en-US" sz="1200"/>
              <a:t>, including a </a:t>
            </a:r>
            <a:r>
              <a:rPr lang="en-US" sz="1200" u="sng"/>
              <a:t>simple headset design</a:t>
            </a:r>
            <a:r>
              <a:rPr lang="en-US" sz="1200"/>
              <a:t>, a </a:t>
            </a:r>
            <a:r>
              <a:rPr lang="en-US" sz="1200" u="sng"/>
              <a:t>robust LDA and CNN</a:t>
            </a:r>
            <a:r>
              <a:rPr lang="en-US" sz="1200"/>
              <a:t>-based classifier, and a </a:t>
            </a:r>
            <a:r>
              <a:rPr lang="en-US" sz="1200" u="sng"/>
              <a:t>new spelling layout</a:t>
            </a:r>
            <a:endParaRPr sz="1200" u="sng"/>
          </a:p>
          <a:p>
            <a:pPr marL="457200" lvl="0" indent="-304800" algn="l" rtl="0">
              <a:lnSpc>
                <a:spcPct val="115000"/>
              </a:lnSpc>
              <a:spcBef>
                <a:spcPts val="0"/>
              </a:spcBef>
              <a:spcAft>
                <a:spcPts val="0"/>
              </a:spcAft>
              <a:buSzPts val="1200"/>
              <a:buChar char="●"/>
            </a:pPr>
            <a:r>
              <a:rPr lang="en-US" sz="1200"/>
              <a:t>Novel method for </a:t>
            </a:r>
            <a:r>
              <a:rPr lang="en-US" sz="1200" u="sng"/>
              <a:t>reducing the impact</a:t>
            </a:r>
            <a:r>
              <a:rPr lang="en-US" sz="1200"/>
              <a:t> of external visual stimuli while retaining </a:t>
            </a:r>
            <a:r>
              <a:rPr lang="en-US" sz="1200" u="sng"/>
              <a:t>excellent classification accuracy</a:t>
            </a:r>
            <a:endParaRPr sz="1200" b="1"/>
          </a:p>
          <a:p>
            <a:pPr marL="457200" lvl="0" indent="-304800" algn="l" rtl="0">
              <a:lnSpc>
                <a:spcPct val="115000"/>
              </a:lnSpc>
              <a:spcBef>
                <a:spcPts val="0"/>
              </a:spcBef>
              <a:spcAft>
                <a:spcPts val="0"/>
              </a:spcAft>
              <a:buSzPts val="1200"/>
              <a:buChar char="●"/>
            </a:pPr>
            <a:r>
              <a:rPr lang="en-US" sz="1200"/>
              <a:t>The speller system is implemented on a smartphone with stimulus size for </a:t>
            </a:r>
            <a:r>
              <a:rPr lang="en-US" sz="1200" b="1"/>
              <a:t>normal - 0.8 cm</a:t>
            </a:r>
            <a:r>
              <a:rPr lang="en-US" sz="1200"/>
              <a:t>, and </a:t>
            </a:r>
            <a:r>
              <a:rPr lang="en-US" sz="1200" b="1"/>
              <a:t>dot - 0.1 mm</a:t>
            </a:r>
            <a:endParaRPr sz="1200"/>
          </a:p>
          <a:p>
            <a:pPr marL="457200" lvl="0" indent="-304800" algn="l" rtl="0">
              <a:lnSpc>
                <a:spcPct val="115000"/>
              </a:lnSpc>
              <a:spcBef>
                <a:spcPts val="0"/>
              </a:spcBef>
              <a:spcAft>
                <a:spcPts val="0"/>
              </a:spcAft>
              <a:buSzPts val="1200"/>
              <a:buChar char="●"/>
            </a:pPr>
            <a:r>
              <a:rPr lang="en-US" sz="1200"/>
              <a:t>Smaller stimuli size - the lower performance -&gt; smaller-sized and closer-positioned letters limit ERP responses which reduces system performance</a:t>
            </a:r>
            <a:endParaRPr sz="1200" b="1"/>
          </a:p>
          <a:p>
            <a:pPr marL="457200" lvl="0" indent="-304800" algn="l" rtl="0">
              <a:lnSpc>
                <a:spcPct val="115000"/>
              </a:lnSpc>
              <a:spcBef>
                <a:spcPts val="0"/>
              </a:spcBef>
              <a:spcAft>
                <a:spcPts val="0"/>
              </a:spcAft>
              <a:buSzPts val="1200"/>
              <a:buChar char="●"/>
            </a:pPr>
            <a:r>
              <a:rPr lang="en-US" sz="1200"/>
              <a:t>To generate endogenous ERP components -&gt; </a:t>
            </a:r>
            <a:r>
              <a:rPr lang="en-US" sz="1200" b="1"/>
              <a:t>mental task (sound imagery)</a:t>
            </a:r>
            <a:endParaRPr sz="1200" b="1"/>
          </a:p>
          <a:p>
            <a:pPr marL="457200" lvl="0" indent="-304800" algn="l" rtl="0">
              <a:lnSpc>
                <a:spcPct val="115000"/>
              </a:lnSpc>
              <a:spcBef>
                <a:spcPts val="0"/>
              </a:spcBef>
              <a:spcAft>
                <a:spcPts val="0"/>
              </a:spcAft>
              <a:buSzPts val="1200"/>
              <a:buChar char="●"/>
            </a:pPr>
            <a:r>
              <a:rPr lang="en-US" sz="1200"/>
              <a:t>PC and AC on normal- and dot-speller were compared -&gt; mental exercise considerably increased performance, and the dot-speller demonstrated high accuracy</a:t>
            </a:r>
            <a:endParaRPr sz="1200"/>
          </a:p>
          <a:p>
            <a:pPr marL="457200" lvl="0" indent="-298450" algn="l" rtl="0">
              <a:lnSpc>
                <a:spcPct val="115000"/>
              </a:lnSpc>
              <a:spcBef>
                <a:spcPts val="0"/>
              </a:spcBef>
              <a:spcAft>
                <a:spcPts val="0"/>
              </a:spcAft>
              <a:buClr>
                <a:srgbClr val="000000"/>
              </a:buClr>
              <a:buSzPts val="1100"/>
              <a:buChar char="●"/>
            </a:pPr>
            <a:r>
              <a:rPr lang="en-US" sz="1100">
                <a:solidFill>
                  <a:srgbClr val="000000"/>
                </a:solidFill>
              </a:rPr>
              <a:t>Average spelling accuracy for LDA (sequential): </a:t>
            </a:r>
            <a:endParaRPr sz="1100">
              <a:solidFill>
                <a:srgbClr val="000000"/>
              </a:solidFill>
            </a:endParaRPr>
          </a:p>
          <a:p>
            <a:pPr marL="914400" lvl="1" indent="-298450" algn="l" rtl="0">
              <a:lnSpc>
                <a:spcPct val="115000"/>
              </a:lnSpc>
              <a:spcBef>
                <a:spcPts val="0"/>
              </a:spcBef>
              <a:spcAft>
                <a:spcPts val="0"/>
              </a:spcAft>
              <a:buClr>
                <a:srgbClr val="000000"/>
              </a:buClr>
              <a:buSzPts val="1100"/>
              <a:buChar char="○"/>
            </a:pPr>
            <a:r>
              <a:rPr lang="en-US" sz="1100">
                <a:solidFill>
                  <a:srgbClr val="000000"/>
                </a:solidFill>
              </a:rPr>
              <a:t>passive tasks: </a:t>
            </a:r>
            <a:r>
              <a:rPr lang="en-US" sz="1100" b="1">
                <a:solidFill>
                  <a:srgbClr val="000000"/>
                </a:solidFill>
              </a:rPr>
              <a:t>normal - 76.3%</a:t>
            </a:r>
            <a:r>
              <a:rPr lang="en-US" sz="1100">
                <a:solidFill>
                  <a:srgbClr val="000000"/>
                </a:solidFill>
              </a:rPr>
              <a:t> and </a:t>
            </a:r>
            <a:r>
              <a:rPr lang="en-US" sz="1100" b="1">
                <a:solidFill>
                  <a:srgbClr val="000000"/>
                </a:solidFill>
              </a:rPr>
              <a:t>dot-layout - 78.1% </a:t>
            </a:r>
            <a:endParaRPr sz="1100">
              <a:solidFill>
                <a:srgbClr val="000000"/>
              </a:solidFill>
            </a:endParaRPr>
          </a:p>
          <a:p>
            <a:pPr marL="914400" lvl="1" indent="-298450" algn="l" rtl="0">
              <a:lnSpc>
                <a:spcPct val="115000"/>
              </a:lnSpc>
              <a:spcBef>
                <a:spcPts val="0"/>
              </a:spcBef>
              <a:spcAft>
                <a:spcPts val="0"/>
              </a:spcAft>
              <a:buClr>
                <a:srgbClr val="000000"/>
              </a:buClr>
              <a:buSzPts val="1100"/>
              <a:buChar char="○"/>
            </a:pPr>
            <a:r>
              <a:rPr lang="en-US" sz="1100">
                <a:solidFill>
                  <a:srgbClr val="000000"/>
                </a:solidFill>
              </a:rPr>
              <a:t>active tasks: </a:t>
            </a:r>
            <a:r>
              <a:rPr lang="en-US" sz="1100" b="1">
                <a:solidFill>
                  <a:srgbClr val="000000"/>
                </a:solidFill>
              </a:rPr>
              <a:t>normal - 94.1%</a:t>
            </a:r>
            <a:r>
              <a:rPr lang="en-US" sz="1100">
                <a:solidFill>
                  <a:srgbClr val="000000"/>
                </a:solidFill>
              </a:rPr>
              <a:t> and </a:t>
            </a:r>
            <a:r>
              <a:rPr lang="en-US" sz="1100" b="1">
                <a:solidFill>
                  <a:srgbClr val="000000"/>
                </a:solidFill>
              </a:rPr>
              <a:t>dot-layout - 96.8%</a:t>
            </a:r>
            <a:r>
              <a:rPr lang="en-US" sz="1200"/>
              <a:t> - comparable results</a:t>
            </a:r>
            <a:endParaRPr sz="1200"/>
          </a:p>
          <a:p>
            <a:pPr marL="457200" lvl="0" indent="-304800" algn="l" rtl="0">
              <a:lnSpc>
                <a:spcPct val="115000"/>
              </a:lnSpc>
              <a:spcBef>
                <a:spcPts val="0"/>
              </a:spcBef>
              <a:spcAft>
                <a:spcPts val="0"/>
              </a:spcAft>
              <a:buSzPts val="1200"/>
              <a:buChar char="●"/>
            </a:pPr>
            <a:r>
              <a:rPr lang="en-US" sz="1200"/>
              <a:t>Average spelling accuracy for CNN results (sequential) for NT vs AC dot-speller: </a:t>
            </a:r>
            <a:endParaRPr sz="1200"/>
          </a:p>
          <a:p>
            <a:pPr marL="914400" lvl="1" indent="-304800" algn="l" rtl="0">
              <a:lnSpc>
                <a:spcPct val="115000"/>
              </a:lnSpc>
              <a:spcBef>
                <a:spcPts val="0"/>
              </a:spcBef>
              <a:spcAft>
                <a:spcPts val="0"/>
              </a:spcAft>
              <a:buSzPts val="1200"/>
              <a:buChar char="○"/>
            </a:pPr>
            <a:r>
              <a:rPr lang="en-US" sz="1200"/>
              <a:t>Before augmenting the data:</a:t>
            </a:r>
            <a:endParaRPr sz="1200"/>
          </a:p>
          <a:p>
            <a:pPr marL="1371600" lvl="2" indent="-304800" algn="l" rtl="0">
              <a:lnSpc>
                <a:spcPct val="115000"/>
              </a:lnSpc>
              <a:spcBef>
                <a:spcPts val="0"/>
              </a:spcBef>
              <a:spcAft>
                <a:spcPts val="0"/>
              </a:spcAft>
              <a:buSzPts val="1200"/>
              <a:buChar char="■"/>
            </a:pPr>
            <a:r>
              <a:rPr lang="en-US" sz="1200"/>
              <a:t>EEGNet - </a:t>
            </a:r>
            <a:r>
              <a:rPr lang="en-US" sz="1200" b="1"/>
              <a:t>97%</a:t>
            </a:r>
            <a:r>
              <a:rPr lang="en-US" sz="1200"/>
              <a:t>, ShallowConvNet - </a:t>
            </a:r>
            <a:r>
              <a:rPr lang="en-US" sz="1200" b="1"/>
              <a:t>59%</a:t>
            </a:r>
            <a:r>
              <a:rPr lang="en-US" sz="1200"/>
              <a:t>, DeepConvNet - </a:t>
            </a:r>
            <a:r>
              <a:rPr lang="en-US" sz="1200" b="1"/>
              <a:t>94%</a:t>
            </a:r>
            <a:endParaRPr sz="1200" b="1"/>
          </a:p>
          <a:p>
            <a:pPr marL="914400" lvl="1" indent="-304800" algn="l" rtl="0">
              <a:lnSpc>
                <a:spcPct val="115000"/>
              </a:lnSpc>
              <a:spcBef>
                <a:spcPts val="0"/>
              </a:spcBef>
              <a:spcAft>
                <a:spcPts val="0"/>
              </a:spcAft>
              <a:buSzPts val="1200"/>
              <a:buChar char="○"/>
            </a:pPr>
            <a:r>
              <a:rPr lang="en-US" sz="1200"/>
              <a:t>After augmentation: </a:t>
            </a:r>
            <a:endParaRPr sz="1200"/>
          </a:p>
          <a:p>
            <a:pPr marL="1371600" lvl="2" indent="-304800" algn="l" rtl="0">
              <a:lnSpc>
                <a:spcPct val="115000"/>
              </a:lnSpc>
              <a:spcBef>
                <a:spcPts val="0"/>
              </a:spcBef>
              <a:spcAft>
                <a:spcPts val="0"/>
              </a:spcAft>
              <a:buSzPts val="1200"/>
              <a:buChar char="■"/>
            </a:pPr>
            <a:r>
              <a:rPr lang="en-US" sz="1200"/>
              <a:t>EEGNet - </a:t>
            </a:r>
            <a:r>
              <a:rPr lang="en-US" sz="1200" b="1"/>
              <a:t>97%</a:t>
            </a:r>
            <a:r>
              <a:rPr lang="en-US" sz="1200"/>
              <a:t>, ShallowConvNet - </a:t>
            </a:r>
            <a:r>
              <a:rPr lang="en-US" sz="1200" b="1"/>
              <a:t>88%</a:t>
            </a:r>
            <a:r>
              <a:rPr lang="en-US" sz="1200"/>
              <a:t>, DeepConvNet - </a:t>
            </a:r>
            <a:r>
              <a:rPr lang="en-US" sz="1200" b="1"/>
              <a:t>97%</a:t>
            </a:r>
            <a:endParaRPr sz="1200" b="1"/>
          </a:p>
        </p:txBody>
      </p:sp>
      <p:sp>
        <p:nvSpPr>
          <p:cNvPr id="310" name="Google Shape;310;g124b0c97f2d_0_21"/>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Conclusion</a:t>
            </a:r>
            <a:endParaRPr sz="2400" b="1">
              <a:solidFill>
                <a:schemeClr val="dk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gf3e49987dc_0_5"/>
          <p:cNvSpPr txBox="1">
            <a:spLocks noGrp="1"/>
          </p:cNvSpPr>
          <p:nvPr>
            <p:ph type="body" idx="1"/>
          </p:nvPr>
        </p:nvSpPr>
        <p:spPr>
          <a:xfrm>
            <a:off x="335800" y="915975"/>
            <a:ext cx="8041800" cy="2938500"/>
          </a:xfrm>
          <a:prstGeom prst="rect">
            <a:avLst/>
          </a:prstGeom>
          <a:noFill/>
          <a:ln>
            <a:noFill/>
          </a:ln>
        </p:spPr>
        <p:txBody>
          <a:bodyPr spcFirstLastPara="1" wrap="square" lIns="91425" tIns="91425" rIns="91425" bIns="91425" anchor="t" anchorCtr="0">
            <a:noAutofit/>
          </a:bodyPr>
          <a:lstStyle/>
          <a:p>
            <a:pPr marL="457200" lvl="0" indent="-304800" algn="l" rtl="0">
              <a:lnSpc>
                <a:spcPct val="150000"/>
              </a:lnSpc>
              <a:spcBef>
                <a:spcPts val="0"/>
              </a:spcBef>
              <a:spcAft>
                <a:spcPts val="0"/>
              </a:spcAft>
              <a:buClr>
                <a:srgbClr val="333333"/>
              </a:buClr>
              <a:buSzPts val="1200"/>
              <a:buChar char="●"/>
            </a:pPr>
            <a:r>
              <a:rPr lang="en-US" sz="1200">
                <a:solidFill>
                  <a:srgbClr val="333333"/>
                </a:solidFill>
                <a:highlight>
                  <a:schemeClr val="dk1"/>
                </a:highlight>
              </a:rPr>
              <a:t>The experiments were done on healthy (normal or corrected vision) people -&gt; research is needed to determine whether the suggested feature is suitable for users with vision impairments</a:t>
            </a:r>
            <a:endParaRPr sz="1200">
              <a:solidFill>
                <a:srgbClr val="333333"/>
              </a:solidFill>
              <a:highlight>
                <a:schemeClr val="dk1"/>
              </a:highlight>
            </a:endParaRPr>
          </a:p>
          <a:p>
            <a:pPr marL="457200" lvl="0" indent="-304800" algn="l" rtl="0">
              <a:lnSpc>
                <a:spcPct val="150000"/>
              </a:lnSpc>
              <a:spcBef>
                <a:spcPts val="0"/>
              </a:spcBef>
              <a:spcAft>
                <a:spcPts val="0"/>
              </a:spcAft>
              <a:buClr>
                <a:srgbClr val="333333"/>
              </a:buClr>
              <a:buSzPts val="1200"/>
              <a:buChar char="●"/>
            </a:pPr>
            <a:r>
              <a:rPr lang="en-US" sz="1200">
                <a:solidFill>
                  <a:srgbClr val="333333"/>
                </a:solidFill>
                <a:highlight>
                  <a:schemeClr val="dk1"/>
                </a:highlight>
              </a:rPr>
              <a:t>The new spelling layout presented in this paper has the potential to make future BCI spelling systems more reliable and user-friendly</a:t>
            </a:r>
            <a:endParaRPr sz="1200">
              <a:solidFill>
                <a:srgbClr val="333333"/>
              </a:solidFill>
              <a:highlight>
                <a:schemeClr val="dk1"/>
              </a:highlight>
            </a:endParaRPr>
          </a:p>
          <a:p>
            <a:pPr marL="457200" lvl="0" indent="-304800" algn="l" rtl="0">
              <a:lnSpc>
                <a:spcPct val="150000"/>
              </a:lnSpc>
              <a:spcBef>
                <a:spcPts val="0"/>
              </a:spcBef>
              <a:spcAft>
                <a:spcPts val="0"/>
              </a:spcAft>
              <a:buClr>
                <a:srgbClr val="333333"/>
              </a:buClr>
              <a:buSzPts val="1200"/>
              <a:buChar char="●"/>
            </a:pPr>
            <a:r>
              <a:rPr lang="en-US" sz="1200">
                <a:solidFill>
                  <a:srgbClr val="333333"/>
                </a:solidFill>
                <a:highlight>
                  <a:schemeClr val="dk1"/>
                </a:highlight>
              </a:rPr>
              <a:t>Preliminary results of PC vs AC classification can be used to develop new BCI speller with intentionally and unintentionally gazing</a:t>
            </a:r>
            <a:endParaRPr sz="1200">
              <a:solidFill>
                <a:srgbClr val="333333"/>
              </a:solidFill>
              <a:highlight>
                <a:schemeClr val="dk1"/>
              </a:highlight>
            </a:endParaRPr>
          </a:p>
          <a:p>
            <a:pPr marL="457200" lvl="0" indent="-304800" algn="l" rtl="0">
              <a:lnSpc>
                <a:spcPct val="150000"/>
              </a:lnSpc>
              <a:spcBef>
                <a:spcPts val="0"/>
              </a:spcBef>
              <a:spcAft>
                <a:spcPts val="0"/>
              </a:spcAft>
              <a:buClr>
                <a:srgbClr val="333333"/>
              </a:buClr>
              <a:buSzPts val="1200"/>
              <a:buChar char="●"/>
            </a:pPr>
            <a:r>
              <a:rPr lang="en-US" sz="1200">
                <a:solidFill>
                  <a:srgbClr val="333333"/>
                </a:solidFill>
                <a:highlight>
                  <a:schemeClr val="dk1"/>
                </a:highlight>
              </a:rPr>
              <a:t>Include predictive variables (e.g. age, gender, BCI experience) for better classification</a:t>
            </a:r>
            <a:endParaRPr sz="1200">
              <a:solidFill>
                <a:srgbClr val="333333"/>
              </a:solidFill>
              <a:highlight>
                <a:schemeClr val="dk1"/>
              </a:highlight>
            </a:endParaRPr>
          </a:p>
        </p:txBody>
      </p:sp>
      <p:sp>
        <p:nvSpPr>
          <p:cNvPr id="316" name="Google Shape;316;gf3e49987dc_0_5"/>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Implications for future research</a:t>
            </a:r>
            <a:endParaRPr sz="2400" b="1">
              <a:solidFill>
                <a:schemeClr val="dk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12540ddff51_0_152"/>
          <p:cNvSpPr txBox="1">
            <a:spLocks noGrp="1"/>
          </p:cNvSpPr>
          <p:nvPr>
            <p:ph type="title"/>
          </p:nvPr>
        </p:nvSpPr>
        <p:spPr>
          <a:xfrm>
            <a:off x="1285600" y="1443500"/>
            <a:ext cx="2210400" cy="763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sz="3000"/>
              <a:t>Thank you!</a:t>
            </a:r>
            <a:endParaRPr sz="3000"/>
          </a:p>
        </p:txBody>
      </p:sp>
      <p:sp>
        <p:nvSpPr>
          <p:cNvPr id="322" name="Google Shape;322;g12540ddff51_0_152"/>
          <p:cNvSpPr txBox="1">
            <a:spLocks noGrp="1"/>
          </p:cNvSpPr>
          <p:nvPr>
            <p:ph type="title"/>
          </p:nvPr>
        </p:nvSpPr>
        <p:spPr>
          <a:xfrm>
            <a:off x="1704400" y="2645200"/>
            <a:ext cx="1372800" cy="763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sz="3000"/>
              <a:t>Q &amp; A</a:t>
            </a:r>
            <a:endParaRPr sz="30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g125c23b2882_0_0"/>
          <p:cNvSpPr txBox="1">
            <a:spLocks noGrp="1"/>
          </p:cNvSpPr>
          <p:nvPr>
            <p:ph type="title"/>
          </p:nvPr>
        </p:nvSpPr>
        <p:spPr>
          <a:xfrm>
            <a:off x="3064425" y="-5550"/>
            <a:ext cx="2210400" cy="763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sz="2400"/>
              <a:t>Reference list</a:t>
            </a:r>
            <a:endParaRPr sz="2400"/>
          </a:p>
        </p:txBody>
      </p:sp>
      <p:sp>
        <p:nvSpPr>
          <p:cNvPr id="328" name="Google Shape;328;g125c23b2882_0_0"/>
          <p:cNvSpPr txBox="1"/>
          <p:nvPr/>
        </p:nvSpPr>
        <p:spPr>
          <a:xfrm>
            <a:off x="321225" y="758250"/>
            <a:ext cx="8298300" cy="4098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r>
              <a:rPr lang="en-US" sz="1000">
                <a:solidFill>
                  <a:schemeClr val="dk1"/>
                </a:solidFill>
              </a:rPr>
              <a:t>[1] Nicolas-Alonso, L.F., Gomez-Gil, J.: Brain-computer interfaces, a review. Sensors 12(2), 1211–1279 (2012) </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[2] Lee, M.H., Kwon, O.Y., Kim, Y.J., Kim, H.K., Lee, Y.E., Williamson, J., Fazli, S., Lee, S.W.: EEG dataset and OpenBMI toolbox for three BCI paradigms: an investigation into BCI illiteracy. GigaScience 8(5), giz002 (2019) </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[3] Obeidat, Q.T., Campbell, T.A., Kong, J.: Spelling with a small mobile brain computer interface in a moving wheelchair. IEEE Transactions on Neural Systems and Rehabilitation Engineering 25(11), 2169–2179 (2017)</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[4] Sellers, E.W., Arbel, Y., Donchin, E.: 12 BCIs that use P300 event-related potentials. Brain-computer interfaces: principles and practice p. 215 (2012)</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[5] Xu, M., Xiao, X., Wang, Y., Qi, H., Jung, T.P., Ming, D.: A brain–computer interface based on miniature-event-related potentials induced by very small lateral visual stimuli. IEEE Transactions on Biomedical Engineering 65(5), 1166–1175 (2018)</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[6] Jing Jin, Brendan Z Allison, Tobias Kaufmann, Andrea Kübler, Yu Zhang, Xingyu Wang, and Andrzej Cichocki. The changing face of P300 BCIs: a comparison of stimulus changes in a P300 bci involving faces, emotion, and movement. PloS one, 7(11), 2012</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[7] Yeom, S.K., Fazli, S., Müller, K.R., Lee, S.W.: An efficient ERP-based brain-computer interface using random set presentation and face familiarity. PloS one 9(11) (2014)</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[8] Lee, M.H., Williamson, J., Won, D.O., Fazli, S., Lee, S.W.: A high performance spelling system based on EEG-EOG signals with visual feedback. IEEE Transactions on Neural Systems and Rehabilitation Engineering 26(7), 1443–1459 (2018) </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[9] Min-Ho Lee, John Williamson, Young-Eun Lee, and Seong-Whan Lee. Mental fatigue in central-field and peripheral-field steady-state visually evoked potential and its effects on event related potential responses. NeuroReport, 29(15), 2018</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[10] Z Kubová, J Kremlacek, J Szanyi, J Chlubnová, and M Kuba. Visual eventrelated potentials to moving stimuli: normative data. Physiological Research, 51(2):199–204, 2002</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[11] No-Sang Kwak, Klaus-Robert Müller, and Seong-Whan Lee. A convolutional neural network for steady state visual evoked potential classification under ambulatory environment. PloS one, 12(2):e0172578, 2017</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[12] Zhenghui Gu, Zhubing Chen, Jintao Zhang, Xichun Zhang, and Zhu Liang Yu. An online interactive paradigm for P300 brain–computer interface speller. IEEE Transactions on Neural Systems and Rehabilitation Engineering, 27(2):152–161, 2019</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[13]  L.A. Farwell and E. Donchin. Talking off the top of your head: toward a mental prosthesis utilizing event-related brain potentials. Electroencephalography and Clinical Neurophysiology, 70(6):510–523, 1988</a:t>
            </a:r>
            <a:endParaRPr sz="1000">
              <a:solidFill>
                <a:schemeClr val="dk1"/>
              </a:solidFill>
            </a:endParaRPr>
          </a:p>
          <a:p>
            <a:pPr marL="0" lvl="0" indent="0" algn="l" rtl="0">
              <a:spcBef>
                <a:spcPts val="0"/>
              </a:spcBef>
              <a:spcAft>
                <a:spcPts val="0"/>
              </a:spcAft>
              <a:buClr>
                <a:srgbClr val="000000"/>
              </a:buClr>
              <a:buSzPts val="1200"/>
              <a:buFont typeface="Arial"/>
              <a:buNone/>
            </a:pPr>
            <a:r>
              <a:rPr lang="en-US" sz="1000">
                <a:solidFill>
                  <a:schemeClr val="dk1"/>
                </a:solidFill>
              </a:rPr>
              <a:t>[14] Min-Ho Lee, John Williamson, Young-Eun Lee, and Seong-Whan Lee. Mental fatigue in central-field and peripheral-field steady-state visually evoked potential and its effects on event related potential responses. NeuroReport, 29(15), 2018</a:t>
            </a:r>
            <a:endParaRPr sz="10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g124b0c97f2d_0_87"/>
          <p:cNvSpPr txBox="1"/>
          <p:nvPr/>
        </p:nvSpPr>
        <p:spPr>
          <a:xfrm>
            <a:off x="346600" y="847600"/>
            <a:ext cx="81048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300"/>
              <a:t>Standard BCI spellers are implemented in 20-22-inch screen with 2-3 cm character size and 5 cm distance b/w them [4-6].</a:t>
            </a:r>
            <a:endParaRPr sz="1300"/>
          </a:p>
        </p:txBody>
      </p:sp>
      <p:pic>
        <p:nvPicPr>
          <p:cNvPr id="85" name="Google Shape;85;g124b0c97f2d_0_87" descr="P300 BCI speller using brain waves to spell words. See our tutorial http://www.bit.ly/BCI2000Tutorial &#10;Copyright (C) 2011 - Neuronal oscillations and cognition group, Dept. Intergrative Neuophysiology, CNCR, VU University Amsterdam." title="P300 BCI speller using brain waves to spell words">
            <a:hlinkClick r:id="rId3"/>
          </p:cNvPr>
          <p:cNvPicPr preferRelativeResize="0"/>
          <p:nvPr/>
        </p:nvPicPr>
        <p:blipFill>
          <a:blip r:embed="rId4">
            <a:alphaModFix/>
          </a:blip>
          <a:stretch>
            <a:fillRect/>
          </a:stretch>
        </p:blipFill>
        <p:spPr>
          <a:xfrm>
            <a:off x="4784450" y="1648087"/>
            <a:ext cx="3933000" cy="1999725"/>
          </a:xfrm>
          <a:prstGeom prst="rect">
            <a:avLst/>
          </a:prstGeom>
          <a:noFill/>
          <a:ln>
            <a:noFill/>
          </a:ln>
        </p:spPr>
      </p:pic>
      <p:sp>
        <p:nvSpPr>
          <p:cNvPr id="86" name="Google Shape;86;g124b0c97f2d_0_87"/>
          <p:cNvSpPr txBox="1"/>
          <p:nvPr/>
        </p:nvSpPr>
        <p:spPr>
          <a:xfrm>
            <a:off x="4784450" y="3792325"/>
            <a:ext cx="39330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BCI speller using brain waves to spell words. </a:t>
            </a:r>
            <a:endParaRPr sz="1000" b="1"/>
          </a:p>
          <a:p>
            <a:pPr marL="0" lvl="0" indent="0" algn="l" rtl="0">
              <a:spcBef>
                <a:spcPts val="0"/>
              </a:spcBef>
              <a:spcAft>
                <a:spcPts val="0"/>
              </a:spcAft>
              <a:buNone/>
            </a:pPr>
            <a:r>
              <a:rPr lang="en-US" sz="1000"/>
              <a:t>Authors: Neuronal oscillations and cognition group, Dept. Integrative Neurophysiology, CNCR, VU University Amsterdam.</a:t>
            </a:r>
            <a:endParaRPr sz="1000"/>
          </a:p>
        </p:txBody>
      </p:sp>
      <p:sp>
        <p:nvSpPr>
          <p:cNvPr id="87" name="Google Shape;87;g124b0c97f2d_0_87"/>
          <p:cNvSpPr txBox="1"/>
          <p:nvPr/>
        </p:nvSpPr>
        <p:spPr>
          <a:xfrm>
            <a:off x="412025" y="3792325"/>
            <a:ext cx="39330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BCI speller system implemented on laptop monitor. </a:t>
            </a:r>
            <a:endParaRPr sz="1000" b="1"/>
          </a:p>
          <a:p>
            <a:pPr marL="0" lvl="0" indent="0" algn="l" rtl="0">
              <a:spcBef>
                <a:spcPts val="0"/>
              </a:spcBef>
              <a:spcAft>
                <a:spcPts val="0"/>
              </a:spcAft>
              <a:buNone/>
            </a:pPr>
            <a:r>
              <a:rPr lang="en-US" sz="1000"/>
              <a:t>Authors: Armagan Amcalar and Mujdat Cetin, Sabanci University, Turkey.</a:t>
            </a:r>
            <a:endParaRPr sz="1000"/>
          </a:p>
        </p:txBody>
      </p:sp>
      <p:pic>
        <p:nvPicPr>
          <p:cNvPr id="88" name="Google Shape;88;g124b0c97f2d_0_87" descr="This is the fastest implementation of a P300 speller system ever published in an academic work up to 2010, and has been published in various conference proceedings by Armagan Amcalar and Mujdat Cetin." title="The world’s fastest* academic P300 speller">
            <a:hlinkClick r:id="rId5"/>
          </p:cNvPr>
          <p:cNvPicPr preferRelativeResize="0"/>
          <p:nvPr/>
        </p:nvPicPr>
        <p:blipFill>
          <a:blip r:embed="rId6">
            <a:alphaModFix/>
          </a:blip>
          <a:stretch>
            <a:fillRect/>
          </a:stretch>
        </p:blipFill>
        <p:spPr>
          <a:xfrm>
            <a:off x="422800" y="1689850"/>
            <a:ext cx="3759050" cy="1999725"/>
          </a:xfrm>
          <a:prstGeom prst="rect">
            <a:avLst/>
          </a:prstGeom>
          <a:noFill/>
          <a:ln>
            <a:noFill/>
          </a:ln>
        </p:spPr>
      </p:pic>
      <p:sp>
        <p:nvSpPr>
          <p:cNvPr id="89" name="Google Shape;89;g124b0c97f2d_0_87"/>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Previous works - Monitor-sized BCI spellers</a:t>
            </a:r>
            <a:endParaRPr sz="2400" b="1">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Google Shape;94;g121f7953230_0_151"/>
          <p:cNvPicPr preferRelativeResize="0"/>
          <p:nvPr/>
        </p:nvPicPr>
        <p:blipFill rotWithShape="1">
          <a:blip r:embed="rId3">
            <a:alphaModFix/>
          </a:blip>
          <a:srcRect l="3425" r="4229"/>
          <a:stretch/>
        </p:blipFill>
        <p:spPr>
          <a:xfrm>
            <a:off x="340200" y="2551100"/>
            <a:ext cx="4569281" cy="1979400"/>
          </a:xfrm>
          <a:prstGeom prst="rect">
            <a:avLst/>
          </a:prstGeom>
          <a:noFill/>
          <a:ln w="9525" cap="flat" cmpd="sng">
            <a:solidFill>
              <a:schemeClr val="dk2"/>
            </a:solidFill>
            <a:prstDash val="solid"/>
            <a:round/>
            <a:headEnd type="none" w="sm" len="sm"/>
            <a:tailEnd type="none" w="sm" len="sm"/>
          </a:ln>
        </p:spPr>
      </p:pic>
      <p:sp>
        <p:nvSpPr>
          <p:cNvPr id="95" name="Google Shape;95;g121f7953230_0_151"/>
          <p:cNvSpPr txBox="1">
            <a:spLocks noGrp="1"/>
          </p:cNvSpPr>
          <p:nvPr>
            <p:ph type="body" idx="1"/>
          </p:nvPr>
        </p:nvSpPr>
        <p:spPr>
          <a:xfrm>
            <a:off x="160025" y="699550"/>
            <a:ext cx="8571000" cy="1872300"/>
          </a:xfrm>
          <a:prstGeom prst="rect">
            <a:avLst/>
          </a:prstGeom>
        </p:spPr>
        <p:txBody>
          <a:bodyPr spcFirstLastPara="1" wrap="square" lIns="91425" tIns="91425" rIns="91425" bIns="91425" anchor="t" anchorCtr="0">
            <a:noAutofit/>
          </a:bodyPr>
          <a:lstStyle/>
          <a:p>
            <a:pPr marL="457200" lvl="0" indent="-304800" algn="just" rtl="0">
              <a:spcBef>
                <a:spcPts val="0"/>
              </a:spcBef>
              <a:spcAft>
                <a:spcPts val="0"/>
              </a:spcAft>
              <a:buSzPts val="1200"/>
              <a:buChar char="●"/>
            </a:pPr>
            <a:r>
              <a:rPr lang="en-US" sz="1200"/>
              <a:t>BCI goal - detect features to translate them into commands</a:t>
            </a:r>
            <a:endParaRPr sz="1200"/>
          </a:p>
          <a:p>
            <a:pPr marL="457200" lvl="0" indent="-304800" algn="just" rtl="0">
              <a:spcBef>
                <a:spcPts val="0"/>
              </a:spcBef>
              <a:spcAft>
                <a:spcPts val="0"/>
              </a:spcAft>
              <a:buSzPts val="1200"/>
              <a:buChar char="●"/>
            </a:pPr>
            <a:r>
              <a:rPr lang="en-US" sz="1200"/>
              <a:t>P300 - ERP component, </a:t>
            </a:r>
            <a:r>
              <a:rPr lang="en-US" sz="1200" b="1">
                <a:solidFill>
                  <a:srgbClr val="000000"/>
                </a:solidFill>
              </a:rPr>
              <a:t>positive deflection</a:t>
            </a:r>
            <a:endParaRPr sz="1200"/>
          </a:p>
          <a:p>
            <a:pPr marL="457200" lvl="0" indent="-304800" algn="just" rtl="0">
              <a:spcBef>
                <a:spcPts val="0"/>
              </a:spcBef>
              <a:spcAft>
                <a:spcPts val="0"/>
              </a:spcAft>
              <a:buClr>
                <a:srgbClr val="000000"/>
              </a:buClr>
              <a:buSzPts val="1200"/>
              <a:buChar char="●"/>
            </a:pPr>
            <a:r>
              <a:rPr lang="en-US" sz="1200" u="sng">
                <a:solidFill>
                  <a:srgbClr val="000000"/>
                </a:solidFill>
              </a:rPr>
              <a:t>Oddball paradigm</a:t>
            </a:r>
            <a:r>
              <a:rPr lang="en-US" sz="1200">
                <a:solidFill>
                  <a:srgbClr val="000000"/>
                </a:solidFill>
              </a:rPr>
              <a:t> when a subject detects an occasional target stimulus</a:t>
            </a:r>
            <a:endParaRPr sz="1200"/>
          </a:p>
          <a:p>
            <a:pPr marL="457200" lvl="0" indent="-304800" algn="just" rtl="0">
              <a:spcBef>
                <a:spcPts val="0"/>
              </a:spcBef>
              <a:spcAft>
                <a:spcPts val="0"/>
              </a:spcAft>
              <a:buSzPts val="1200"/>
              <a:buChar char="●"/>
            </a:pPr>
            <a:r>
              <a:rPr lang="en-US" sz="1200"/>
              <a:t>The amplitude of the </a:t>
            </a:r>
            <a:r>
              <a:rPr lang="en-US" sz="1200" b="1"/>
              <a:t>P300</a:t>
            </a:r>
            <a:r>
              <a:rPr lang="en-US" sz="1200"/>
              <a:t> evoked potential is </a:t>
            </a:r>
            <a:r>
              <a:rPr lang="en-US" sz="1200" b="1"/>
              <a:t>inversely</a:t>
            </a:r>
            <a:r>
              <a:rPr lang="en-US" sz="1200"/>
              <a:t> proportional to the probability of </a:t>
            </a:r>
            <a:r>
              <a:rPr lang="en-US" sz="1200" b="1"/>
              <a:t>infrequent</a:t>
            </a:r>
            <a:r>
              <a:rPr lang="en-US" sz="1200"/>
              <a:t> or task-related stimulus</a:t>
            </a:r>
            <a:endParaRPr sz="1200"/>
          </a:p>
          <a:p>
            <a:pPr marL="457200" lvl="0" indent="-304800" algn="just" rtl="0">
              <a:spcBef>
                <a:spcPts val="0"/>
              </a:spcBef>
              <a:spcAft>
                <a:spcPts val="0"/>
              </a:spcAft>
              <a:buSzPts val="1200"/>
              <a:buChar char="●"/>
            </a:pPr>
            <a:r>
              <a:rPr lang="en-US" sz="1200"/>
              <a:t>Evoked by passively gazing -&gt; </a:t>
            </a:r>
            <a:r>
              <a:rPr lang="en-US" sz="1200" u="sng"/>
              <a:t>to increase P300</a:t>
            </a:r>
            <a:r>
              <a:rPr lang="en-US" sz="1200"/>
              <a:t> -&gt; </a:t>
            </a:r>
            <a:r>
              <a:rPr lang="en-US" sz="1200" b="1"/>
              <a:t>mental task</a:t>
            </a:r>
            <a:r>
              <a:rPr lang="en-US" sz="1200"/>
              <a:t> (counting)</a:t>
            </a:r>
            <a:r>
              <a:rPr lang="en-US" sz="1200" b="1"/>
              <a:t> </a:t>
            </a:r>
            <a:r>
              <a:rPr lang="en-US" sz="1200"/>
              <a:t>or</a:t>
            </a:r>
            <a:r>
              <a:rPr lang="en-US" sz="1200" b="1"/>
              <a:t> emphasize stimuli </a:t>
            </a:r>
            <a:r>
              <a:rPr lang="en-US" sz="1200"/>
              <a:t>(showing familiar faces, making stimuli bigger, multicoloured stimuli)</a:t>
            </a:r>
            <a:endParaRPr sz="1200" b="1"/>
          </a:p>
          <a:p>
            <a:pPr marL="457200" lvl="0" indent="-304800" algn="just" rtl="0">
              <a:spcBef>
                <a:spcPts val="0"/>
              </a:spcBef>
              <a:spcAft>
                <a:spcPts val="0"/>
              </a:spcAft>
              <a:buSzPts val="1200"/>
              <a:buChar char="●"/>
            </a:pPr>
            <a:r>
              <a:rPr lang="en-US" sz="1200" b="1"/>
              <a:t>P300 </a:t>
            </a:r>
            <a:r>
              <a:rPr lang="en-US" sz="1200"/>
              <a:t>amplitude </a:t>
            </a:r>
            <a:r>
              <a:rPr lang="en-US" sz="1200" b="1"/>
              <a:t>directly</a:t>
            </a:r>
            <a:r>
              <a:rPr lang="en-US" sz="1200"/>
              <a:t> proportional to</a:t>
            </a:r>
            <a:r>
              <a:rPr lang="en-US" sz="1200" b="1"/>
              <a:t> size </a:t>
            </a:r>
            <a:r>
              <a:rPr lang="en-US" sz="1200"/>
              <a:t>of stimulus</a:t>
            </a:r>
            <a:endParaRPr sz="1200"/>
          </a:p>
        </p:txBody>
      </p:sp>
      <p:pic>
        <p:nvPicPr>
          <p:cNvPr id="96" name="Google Shape;96;g121f7953230_0_151"/>
          <p:cNvPicPr preferRelativeResize="0"/>
          <p:nvPr/>
        </p:nvPicPr>
        <p:blipFill>
          <a:blip r:embed="rId4">
            <a:alphaModFix/>
          </a:blip>
          <a:stretch>
            <a:fillRect/>
          </a:stretch>
        </p:blipFill>
        <p:spPr>
          <a:xfrm>
            <a:off x="449413" y="-3091300"/>
            <a:ext cx="3019425" cy="2457450"/>
          </a:xfrm>
          <a:prstGeom prst="rect">
            <a:avLst/>
          </a:prstGeom>
          <a:noFill/>
          <a:ln>
            <a:noFill/>
          </a:ln>
        </p:spPr>
      </p:pic>
      <p:pic>
        <p:nvPicPr>
          <p:cNvPr id="97" name="Google Shape;97;g121f7953230_0_151"/>
          <p:cNvPicPr preferRelativeResize="0"/>
          <p:nvPr/>
        </p:nvPicPr>
        <p:blipFill rotWithShape="1">
          <a:blip r:embed="rId5">
            <a:alphaModFix/>
          </a:blip>
          <a:srcRect l="973" t="20516" r="49602" b="3071"/>
          <a:stretch/>
        </p:blipFill>
        <p:spPr>
          <a:xfrm>
            <a:off x="5431225" y="2551100"/>
            <a:ext cx="3258401" cy="1979400"/>
          </a:xfrm>
          <a:prstGeom prst="rect">
            <a:avLst/>
          </a:prstGeom>
          <a:noFill/>
          <a:ln w="9525" cap="flat" cmpd="sng">
            <a:solidFill>
              <a:schemeClr val="dk2"/>
            </a:solidFill>
            <a:prstDash val="solid"/>
            <a:round/>
            <a:headEnd type="none" w="sm" len="sm"/>
            <a:tailEnd type="none" w="sm" len="sm"/>
          </a:ln>
        </p:spPr>
      </p:pic>
      <p:sp>
        <p:nvSpPr>
          <p:cNvPr id="98" name="Google Shape;98;g121f7953230_0_151"/>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Previous works - Enhancing P300</a:t>
            </a:r>
            <a:endParaRPr sz="2400" b="1">
              <a:solidFill>
                <a:schemeClr val="dk1"/>
              </a:solidFill>
            </a:endParaRPr>
          </a:p>
        </p:txBody>
      </p:sp>
      <p:sp>
        <p:nvSpPr>
          <p:cNvPr id="99" name="Google Shape;99;g121f7953230_0_151"/>
          <p:cNvSpPr txBox="1"/>
          <p:nvPr/>
        </p:nvSpPr>
        <p:spPr>
          <a:xfrm>
            <a:off x="340200" y="4591700"/>
            <a:ext cx="45693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000" b="1"/>
              <a:t>P300 component evoked at 300 ms after stimuli showed [11]</a:t>
            </a:r>
            <a:endParaRPr sz="1000" b="1" i="0" u="none" strike="noStrike" cap="none">
              <a:solidFill>
                <a:srgbClr val="000000"/>
              </a:solidFill>
            </a:endParaRPr>
          </a:p>
        </p:txBody>
      </p:sp>
      <p:sp>
        <p:nvSpPr>
          <p:cNvPr id="100" name="Google Shape;100;g121f7953230_0_151"/>
          <p:cNvSpPr txBox="1"/>
          <p:nvPr/>
        </p:nvSpPr>
        <p:spPr>
          <a:xfrm>
            <a:off x="5431225" y="4574700"/>
            <a:ext cx="35469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000" b="1"/>
              <a:t>Oddball paradigm: rare stimulus within series of frequent stimuli [12]</a:t>
            </a:r>
            <a:endParaRPr sz="1000" b="1" i="0" u="none" strike="noStrike" cap="none">
              <a:solidFill>
                <a:srgbClr val="000000"/>
              </a:solidFill>
            </a:endParaRPr>
          </a:p>
        </p:txBody>
      </p:sp>
      <p:sp>
        <p:nvSpPr>
          <p:cNvPr id="101" name="Google Shape;101;g121f7953230_0_151"/>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g121fc0cbfa2_0_1"/>
          <p:cNvPicPr preferRelativeResize="0"/>
          <p:nvPr/>
        </p:nvPicPr>
        <p:blipFill>
          <a:blip r:embed="rId3">
            <a:alphaModFix/>
          </a:blip>
          <a:stretch>
            <a:fillRect/>
          </a:stretch>
        </p:blipFill>
        <p:spPr>
          <a:xfrm>
            <a:off x="301963" y="1485675"/>
            <a:ext cx="2198234" cy="2159450"/>
          </a:xfrm>
          <a:prstGeom prst="rect">
            <a:avLst/>
          </a:prstGeom>
          <a:noFill/>
          <a:ln>
            <a:noFill/>
          </a:ln>
        </p:spPr>
      </p:pic>
      <p:sp>
        <p:nvSpPr>
          <p:cNvPr id="110" name="Google Shape;110;g121fc0cbfa2_0_1"/>
          <p:cNvSpPr txBox="1"/>
          <p:nvPr/>
        </p:nvSpPr>
        <p:spPr>
          <a:xfrm>
            <a:off x="330550" y="779175"/>
            <a:ext cx="78066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a:t>The main aim of traditional BCI spellers is to increase P3, and they use mental task: color distinction, different stimuli shapes and difficulty modulation [7-9]. However, such BCI spellers cause eye fatigue.</a:t>
            </a:r>
            <a:endParaRPr sz="1200"/>
          </a:p>
        </p:txBody>
      </p:sp>
      <p:sp>
        <p:nvSpPr>
          <p:cNvPr id="111" name="Google Shape;111;g121fc0cbfa2_0_1"/>
          <p:cNvSpPr txBox="1"/>
          <p:nvPr/>
        </p:nvSpPr>
        <p:spPr>
          <a:xfrm>
            <a:off x="206175" y="3632900"/>
            <a:ext cx="2705700" cy="646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000" b="1"/>
              <a:t>BCI speller with colored smiley faces.</a:t>
            </a:r>
            <a:endParaRPr sz="1000" b="1"/>
          </a:p>
          <a:p>
            <a:pPr marL="0" marR="0" lvl="0" indent="0" algn="l" rtl="0">
              <a:lnSpc>
                <a:spcPct val="100000"/>
              </a:lnSpc>
              <a:spcBef>
                <a:spcPts val="0"/>
              </a:spcBef>
              <a:spcAft>
                <a:spcPts val="0"/>
              </a:spcAft>
              <a:buClr>
                <a:srgbClr val="000000"/>
              </a:buClr>
              <a:buSzPts val="1200"/>
              <a:buFont typeface="Arial"/>
              <a:buNone/>
            </a:pPr>
            <a:r>
              <a:rPr lang="en-US" sz="1000"/>
              <a:t>Author: Changchun University of Science and Technology, </a:t>
            </a:r>
            <a:r>
              <a:rPr lang="en-US" sz="1000">
                <a:solidFill>
                  <a:srgbClr val="202020"/>
                </a:solidFill>
                <a:highlight>
                  <a:srgbClr val="FFFFFF"/>
                </a:highlight>
              </a:rPr>
              <a:t>China</a:t>
            </a:r>
            <a:endParaRPr sz="1000"/>
          </a:p>
        </p:txBody>
      </p:sp>
      <p:sp>
        <p:nvSpPr>
          <p:cNvPr id="112" name="Google Shape;112;g121fc0cbfa2_0_1"/>
          <p:cNvSpPr txBox="1"/>
          <p:nvPr/>
        </p:nvSpPr>
        <p:spPr>
          <a:xfrm>
            <a:off x="2911963" y="3645125"/>
            <a:ext cx="30093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The Unicorn P300 Speller. </a:t>
            </a:r>
            <a:endParaRPr sz="1000" b="1"/>
          </a:p>
          <a:p>
            <a:pPr marL="0" lvl="0" indent="0" algn="l" rtl="0">
              <a:spcBef>
                <a:spcPts val="0"/>
              </a:spcBef>
              <a:spcAft>
                <a:spcPts val="0"/>
              </a:spcAft>
              <a:buNone/>
            </a:pPr>
            <a:r>
              <a:rPr lang="en-US" sz="1000"/>
              <a:t>Author: Unicorn Brain Interface, Austria.</a:t>
            </a:r>
            <a:endParaRPr sz="1000"/>
          </a:p>
        </p:txBody>
      </p:sp>
      <p:sp>
        <p:nvSpPr>
          <p:cNvPr id="113" name="Google Shape;113;g121fc0cbfa2_0_1"/>
          <p:cNvSpPr txBox="1"/>
          <p:nvPr/>
        </p:nvSpPr>
        <p:spPr>
          <a:xfrm>
            <a:off x="6395500" y="3649675"/>
            <a:ext cx="23898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BCI-Speller with faces stimuli.</a:t>
            </a:r>
            <a:endParaRPr sz="1000" b="1"/>
          </a:p>
          <a:p>
            <a:pPr marL="0" lvl="0" indent="0" algn="l" rtl="0">
              <a:spcBef>
                <a:spcPts val="0"/>
              </a:spcBef>
              <a:spcAft>
                <a:spcPts val="0"/>
              </a:spcAft>
              <a:buNone/>
            </a:pPr>
            <a:r>
              <a:rPr lang="en-US" sz="1000"/>
              <a:t>Author: </a:t>
            </a:r>
            <a:r>
              <a:rPr lang="en-US" sz="1000">
                <a:solidFill>
                  <a:srgbClr val="202020"/>
                </a:solidFill>
                <a:highlight>
                  <a:srgbClr val="FFFFFF"/>
                </a:highlight>
              </a:rPr>
              <a:t>Changchun University of Science and Technology, China</a:t>
            </a:r>
            <a:endParaRPr sz="1000"/>
          </a:p>
        </p:txBody>
      </p:sp>
      <p:pic>
        <p:nvPicPr>
          <p:cNvPr id="114" name="Google Shape;114;g121fc0cbfa2_0_1"/>
          <p:cNvPicPr preferRelativeResize="0"/>
          <p:nvPr/>
        </p:nvPicPr>
        <p:blipFill rotWithShape="1">
          <a:blip r:embed="rId4">
            <a:alphaModFix/>
          </a:blip>
          <a:srcRect l="3861" t="5588" r="4856" b="4700"/>
          <a:stretch/>
        </p:blipFill>
        <p:spPr>
          <a:xfrm>
            <a:off x="6319300" y="1400475"/>
            <a:ext cx="2389800" cy="2231224"/>
          </a:xfrm>
          <a:prstGeom prst="rect">
            <a:avLst/>
          </a:prstGeom>
          <a:noFill/>
          <a:ln>
            <a:noFill/>
          </a:ln>
        </p:spPr>
      </p:pic>
      <p:sp>
        <p:nvSpPr>
          <p:cNvPr id="115" name="Google Shape;115;g121fc0cbfa2_0_1"/>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Previous works - Enhancing P300</a:t>
            </a:r>
            <a:endParaRPr sz="2400" b="1">
              <a:solidFill>
                <a:schemeClr val="dk1"/>
              </a:solidFill>
            </a:endParaRPr>
          </a:p>
        </p:txBody>
      </p:sp>
      <p:pic>
        <p:nvPicPr>
          <p:cNvPr id="116" name="Google Shape;116;g121fc0cbfa2_0_1" descr="The Unicorn Speller is a spelling application for the wearable Unicorn Hybrid Black that uses the P300 paradigm and comes with Unicorn Sphero and Unicorn Painting add-ons. The software offers particular speller boards which consist of letters and numbers for communication and characters for control purposes. The user has to concentrate on specific characters on the speller board in order to select them mentally.&#10;&#10;This video guides you through the Unicorn Speller software:&#10;00:12 User Interface&#10;01:39 Calibration&#10;03:23 Copy Spelling&#10;05:46 Free Spelling&#10;07:04 Flashing Modes&#10;07:56 Dynamic Spelling&#10;09:50 Word Predition&#10;&#10;Unicorn Speller: https://www.unicorn-bi.com/product/unicorn-speller-hybrid-black/&#10;Unicorn Brain Interface Website: https://www.unicorn-bi.com &#10;Unicorn Brain Interface on Github: https://github.com/unicorn-bi" title="Unicorn Hybrid Black Tutorial: Unicorn Speller">
            <a:hlinkClick r:id="rId5"/>
          </p:cNvPr>
          <p:cNvPicPr preferRelativeResize="0"/>
          <p:nvPr/>
        </p:nvPicPr>
        <p:blipFill>
          <a:blip r:embed="rId6">
            <a:alphaModFix/>
          </a:blip>
          <a:stretch>
            <a:fillRect/>
          </a:stretch>
        </p:blipFill>
        <p:spPr>
          <a:xfrm>
            <a:off x="2976975" y="1485675"/>
            <a:ext cx="2879275" cy="21594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1" name="Google Shape;121;g121fc0cbfa2_0_17"/>
          <p:cNvPicPr preferRelativeResize="0"/>
          <p:nvPr/>
        </p:nvPicPr>
        <p:blipFill>
          <a:blip r:embed="rId3">
            <a:alphaModFix/>
          </a:blip>
          <a:stretch>
            <a:fillRect/>
          </a:stretch>
        </p:blipFill>
        <p:spPr>
          <a:xfrm>
            <a:off x="3383475" y="1212200"/>
            <a:ext cx="5679299" cy="3255125"/>
          </a:xfrm>
          <a:prstGeom prst="rect">
            <a:avLst/>
          </a:prstGeom>
          <a:noFill/>
          <a:ln>
            <a:noFill/>
          </a:ln>
        </p:spPr>
      </p:pic>
      <p:sp>
        <p:nvSpPr>
          <p:cNvPr id="122" name="Google Shape;122;g121fc0cbfa2_0_17"/>
          <p:cNvSpPr txBox="1"/>
          <p:nvPr/>
        </p:nvSpPr>
        <p:spPr>
          <a:xfrm>
            <a:off x="305900" y="659600"/>
            <a:ext cx="84738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a:t>There are a lot of studies on MI-based LDA and CNN classifiers. For ERP-BCI spellers linear models are the popular classification techniques, and a few of them are CNN [10-12]: </a:t>
            </a:r>
            <a:endParaRPr sz="1200"/>
          </a:p>
        </p:txBody>
      </p:sp>
      <p:pic>
        <p:nvPicPr>
          <p:cNvPr id="123" name="Google Shape;123;g121fc0cbfa2_0_17"/>
          <p:cNvPicPr preferRelativeResize="0"/>
          <p:nvPr/>
        </p:nvPicPr>
        <p:blipFill rotWithShape="1">
          <a:blip r:embed="rId4">
            <a:alphaModFix/>
          </a:blip>
          <a:srcRect r="61668"/>
          <a:stretch/>
        </p:blipFill>
        <p:spPr>
          <a:xfrm>
            <a:off x="804950" y="-2584650"/>
            <a:ext cx="1147349" cy="2074949"/>
          </a:xfrm>
          <a:prstGeom prst="rect">
            <a:avLst/>
          </a:prstGeom>
          <a:noFill/>
          <a:ln>
            <a:noFill/>
          </a:ln>
        </p:spPr>
      </p:pic>
      <p:pic>
        <p:nvPicPr>
          <p:cNvPr id="124" name="Google Shape;124;g121fc0cbfa2_0_17"/>
          <p:cNvPicPr preferRelativeResize="0"/>
          <p:nvPr/>
        </p:nvPicPr>
        <p:blipFill rotWithShape="1">
          <a:blip r:embed="rId4">
            <a:alphaModFix/>
          </a:blip>
          <a:srcRect l="61668"/>
          <a:stretch/>
        </p:blipFill>
        <p:spPr>
          <a:xfrm>
            <a:off x="1952300" y="-2985375"/>
            <a:ext cx="1368924" cy="2475675"/>
          </a:xfrm>
          <a:prstGeom prst="rect">
            <a:avLst/>
          </a:prstGeom>
          <a:noFill/>
          <a:ln>
            <a:noFill/>
          </a:ln>
        </p:spPr>
      </p:pic>
      <p:sp>
        <p:nvSpPr>
          <p:cNvPr id="125" name="Google Shape;125;g121fc0cbfa2_0_17"/>
          <p:cNvSpPr txBox="1"/>
          <p:nvPr/>
        </p:nvSpPr>
        <p:spPr>
          <a:xfrm>
            <a:off x="53775" y="1299100"/>
            <a:ext cx="3522000" cy="3509400"/>
          </a:xfrm>
          <a:prstGeom prst="rect">
            <a:avLst/>
          </a:prstGeom>
          <a:noFill/>
          <a:ln>
            <a:noFill/>
          </a:ln>
        </p:spPr>
        <p:txBody>
          <a:bodyPr spcFirstLastPara="1" wrap="square" lIns="91425" tIns="91425" rIns="91425" bIns="91425" anchor="t" anchorCtr="0">
            <a:spAutoFit/>
          </a:bodyPr>
          <a:lstStyle/>
          <a:p>
            <a:pPr marL="457200" lvl="0" indent="-304800" algn="l" rtl="0">
              <a:spcBef>
                <a:spcPts val="0"/>
              </a:spcBef>
              <a:spcAft>
                <a:spcPts val="0"/>
              </a:spcAft>
              <a:buSzPts val="1200"/>
              <a:buChar char="●"/>
            </a:pPr>
            <a:r>
              <a:rPr lang="en-US" sz="1200"/>
              <a:t>5 classification techniques on data collected using the P300 Speller paradigm.</a:t>
            </a:r>
            <a:endParaRPr sz="1200"/>
          </a:p>
          <a:p>
            <a:pPr marL="457200" lvl="0" indent="-304800" algn="l" rtl="0">
              <a:spcBef>
                <a:spcPts val="0"/>
              </a:spcBef>
              <a:spcAft>
                <a:spcPts val="0"/>
              </a:spcAft>
              <a:buSzPts val="1200"/>
              <a:buChar char="●"/>
            </a:pPr>
            <a:r>
              <a:rPr lang="en-US" sz="1200" b="1"/>
              <a:t>4 linear methods</a:t>
            </a:r>
            <a:r>
              <a:rPr lang="en-US" sz="1200"/>
              <a:t>: </a:t>
            </a:r>
            <a:endParaRPr sz="1200"/>
          </a:p>
          <a:p>
            <a:pPr marL="914400" lvl="1" indent="-304800" algn="l" rtl="0">
              <a:spcBef>
                <a:spcPts val="0"/>
              </a:spcBef>
              <a:spcAft>
                <a:spcPts val="0"/>
              </a:spcAft>
              <a:buSzPts val="1200"/>
              <a:buChar char="○"/>
            </a:pPr>
            <a:r>
              <a:rPr lang="en-US" sz="1200"/>
              <a:t>Pearson’s correlation method (PCM)</a:t>
            </a:r>
            <a:endParaRPr sz="1200"/>
          </a:p>
          <a:p>
            <a:pPr marL="914400" lvl="1" indent="-304800" algn="l" rtl="0">
              <a:spcBef>
                <a:spcPts val="0"/>
              </a:spcBef>
              <a:spcAft>
                <a:spcPts val="0"/>
              </a:spcAft>
              <a:buSzPts val="1200"/>
              <a:buChar char="○"/>
            </a:pPr>
            <a:r>
              <a:rPr lang="en-US" sz="1200"/>
              <a:t>Fisher’s Linear Discriminant (FLD)</a:t>
            </a:r>
            <a:endParaRPr sz="1200"/>
          </a:p>
          <a:p>
            <a:pPr marL="914400" lvl="1" indent="-304800" algn="l" rtl="0">
              <a:spcBef>
                <a:spcPts val="0"/>
              </a:spcBef>
              <a:spcAft>
                <a:spcPts val="0"/>
              </a:spcAft>
              <a:buSzPts val="1200"/>
              <a:buChar char="○"/>
            </a:pPr>
            <a:r>
              <a:rPr lang="en-US" sz="1200"/>
              <a:t>stepwise linear discriminant analysis (SWLDA) </a:t>
            </a:r>
            <a:endParaRPr sz="1200"/>
          </a:p>
          <a:p>
            <a:pPr marL="914400" lvl="1" indent="-304800" algn="l" rtl="0">
              <a:spcBef>
                <a:spcPts val="0"/>
              </a:spcBef>
              <a:spcAft>
                <a:spcPts val="0"/>
              </a:spcAft>
              <a:buSzPts val="1200"/>
              <a:buChar char="○"/>
            </a:pPr>
            <a:r>
              <a:rPr lang="en-US" sz="1200"/>
              <a:t>a linear support vector machine (LSVM)</a:t>
            </a:r>
            <a:endParaRPr sz="1200"/>
          </a:p>
          <a:p>
            <a:pPr marL="457200" lvl="0" indent="-304800" algn="l" rtl="0">
              <a:spcBef>
                <a:spcPts val="0"/>
              </a:spcBef>
              <a:spcAft>
                <a:spcPts val="0"/>
              </a:spcAft>
              <a:buSzPts val="1200"/>
              <a:buChar char="●"/>
            </a:pPr>
            <a:r>
              <a:rPr lang="en-US" sz="1200" b="1"/>
              <a:t>1 nonlinear method</a:t>
            </a:r>
            <a:r>
              <a:rPr lang="en-US" sz="1200"/>
              <a:t>: </a:t>
            </a:r>
            <a:endParaRPr sz="1200"/>
          </a:p>
          <a:p>
            <a:pPr marL="914400" lvl="1" indent="-304800" algn="l" rtl="0">
              <a:spcBef>
                <a:spcPts val="0"/>
              </a:spcBef>
              <a:spcAft>
                <a:spcPts val="0"/>
              </a:spcAft>
              <a:buSzPts val="1200"/>
              <a:buChar char="○"/>
            </a:pPr>
            <a:r>
              <a:rPr lang="en-US" sz="1200"/>
              <a:t>Gaussian kernel support vector machine (GSVM)</a:t>
            </a:r>
            <a:endParaRPr sz="1200"/>
          </a:p>
          <a:p>
            <a:pPr marL="457200" lvl="0" indent="-304800" algn="l" rtl="0">
              <a:spcBef>
                <a:spcPts val="0"/>
              </a:spcBef>
              <a:spcAft>
                <a:spcPts val="0"/>
              </a:spcAft>
              <a:buSzPts val="1200"/>
              <a:buChar char="●"/>
            </a:pPr>
            <a:r>
              <a:rPr lang="en-US" sz="1200"/>
              <a:t>Compared for classifying offline data from 8 users;</a:t>
            </a:r>
            <a:endParaRPr sz="1200"/>
          </a:p>
          <a:p>
            <a:pPr marL="457200" lvl="0" indent="-304800" algn="l" rtl="0">
              <a:spcBef>
                <a:spcPts val="0"/>
              </a:spcBef>
              <a:spcAft>
                <a:spcPts val="0"/>
              </a:spcAft>
              <a:buSzPts val="1200"/>
              <a:buChar char="●"/>
            </a:pPr>
            <a:r>
              <a:rPr lang="en-US" sz="1200" u="sng"/>
              <a:t>SWLDA and FLD - best overall performance.</a:t>
            </a:r>
            <a:endParaRPr sz="1200" u="sng"/>
          </a:p>
        </p:txBody>
      </p:sp>
      <p:sp>
        <p:nvSpPr>
          <p:cNvPr id="126" name="Google Shape;126;g121fc0cbfa2_0_17"/>
          <p:cNvSpPr txBox="1"/>
          <p:nvPr/>
        </p:nvSpPr>
        <p:spPr>
          <a:xfrm>
            <a:off x="4962125" y="4451125"/>
            <a:ext cx="33039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Performance curves for each method of training</a:t>
            </a:r>
            <a:endParaRPr sz="1000" b="1"/>
          </a:p>
        </p:txBody>
      </p:sp>
      <p:sp>
        <p:nvSpPr>
          <p:cNvPr id="127" name="Google Shape;127;g121fc0cbfa2_0_17"/>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Previous works - Classification techniques</a:t>
            </a:r>
            <a:endParaRPr sz="2400" b="1">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geccf292a7b_0_16"/>
          <p:cNvSpPr txBox="1">
            <a:spLocks noGrp="1"/>
          </p:cNvSpPr>
          <p:nvPr>
            <p:ph type="body" idx="1"/>
          </p:nvPr>
        </p:nvSpPr>
        <p:spPr>
          <a:xfrm>
            <a:off x="290450" y="712925"/>
            <a:ext cx="8465700" cy="230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200" b="1">
                <a:solidFill>
                  <a:schemeClr val="dk2"/>
                </a:solidFill>
              </a:rPr>
              <a:t>Background: </a:t>
            </a:r>
            <a:endParaRPr sz="1200" b="1">
              <a:solidFill>
                <a:schemeClr val="dk2"/>
              </a:solidFill>
            </a:endParaRPr>
          </a:p>
          <a:p>
            <a:pPr marL="457200" lvl="0" indent="-304800" algn="l" rtl="0">
              <a:lnSpc>
                <a:spcPct val="115000"/>
              </a:lnSpc>
              <a:spcBef>
                <a:spcPts val="0"/>
              </a:spcBef>
              <a:spcAft>
                <a:spcPts val="0"/>
              </a:spcAft>
              <a:buClr>
                <a:schemeClr val="dk2"/>
              </a:buClr>
              <a:buSzPts val="1200"/>
              <a:buChar char="●"/>
            </a:pPr>
            <a:r>
              <a:rPr lang="en-US" sz="1200">
                <a:solidFill>
                  <a:schemeClr val="dk2"/>
                </a:solidFill>
              </a:rPr>
              <a:t>Traditional BCI-spellers - large-sized -&gt; static and inconvenient [4-6]</a:t>
            </a:r>
            <a:endParaRPr sz="1200">
              <a:solidFill>
                <a:schemeClr val="dk2"/>
              </a:solidFill>
            </a:endParaRPr>
          </a:p>
          <a:p>
            <a:pPr marL="457200" lvl="0" indent="-304800" algn="l" rtl="0">
              <a:lnSpc>
                <a:spcPct val="115000"/>
              </a:lnSpc>
              <a:spcBef>
                <a:spcPts val="0"/>
              </a:spcBef>
              <a:spcAft>
                <a:spcPts val="0"/>
              </a:spcAft>
              <a:buClr>
                <a:schemeClr val="dk2"/>
              </a:buClr>
              <a:buSzPts val="1200"/>
              <a:buChar char="●"/>
            </a:pPr>
            <a:r>
              <a:rPr lang="en-US" sz="1200">
                <a:solidFill>
                  <a:schemeClr val="dk2"/>
                </a:solidFill>
              </a:rPr>
              <a:t>Stimuli can be unintuitive (different colors and shapes) -&gt; confusing interface and eye fatigue [7-9] </a:t>
            </a:r>
            <a:endParaRPr sz="1200">
              <a:solidFill>
                <a:schemeClr val="dk2"/>
              </a:solidFill>
            </a:endParaRPr>
          </a:p>
          <a:p>
            <a:pPr marL="457200" lvl="0" indent="-304800" algn="l" rtl="0">
              <a:lnSpc>
                <a:spcPct val="115000"/>
              </a:lnSpc>
              <a:spcBef>
                <a:spcPts val="0"/>
              </a:spcBef>
              <a:spcAft>
                <a:spcPts val="0"/>
              </a:spcAft>
              <a:buClr>
                <a:schemeClr val="dk2"/>
              </a:buClr>
              <a:buSzPts val="1200"/>
              <a:buChar char="●"/>
            </a:pPr>
            <a:r>
              <a:rPr lang="en-US" sz="1200">
                <a:solidFill>
                  <a:schemeClr val="dk2"/>
                </a:solidFill>
              </a:rPr>
              <a:t>The majority uses linear models for ERP classification [10-12]</a:t>
            </a:r>
            <a:endParaRPr sz="1200" b="1">
              <a:solidFill>
                <a:schemeClr val="dk2"/>
              </a:solidFill>
            </a:endParaRPr>
          </a:p>
          <a:p>
            <a:pPr marL="0" lvl="0" indent="0" algn="l" rtl="0">
              <a:lnSpc>
                <a:spcPct val="115000"/>
              </a:lnSpc>
              <a:spcBef>
                <a:spcPts val="0"/>
              </a:spcBef>
              <a:spcAft>
                <a:spcPts val="0"/>
              </a:spcAft>
              <a:buSzPts val="1800"/>
              <a:buNone/>
            </a:pPr>
            <a:r>
              <a:rPr lang="en-US" sz="1200" b="1">
                <a:solidFill>
                  <a:schemeClr val="dk2"/>
                </a:solidFill>
              </a:rPr>
              <a:t>Idea:</a:t>
            </a:r>
            <a:r>
              <a:rPr lang="en-US" sz="1200">
                <a:solidFill>
                  <a:schemeClr val="dk2"/>
                </a:solidFill>
              </a:rPr>
              <a:t> </a:t>
            </a:r>
            <a:endParaRPr sz="1200">
              <a:solidFill>
                <a:schemeClr val="dk2"/>
              </a:solidFill>
            </a:endParaRPr>
          </a:p>
          <a:p>
            <a:pPr marL="457200" lvl="0" indent="-304800" algn="l" rtl="0">
              <a:lnSpc>
                <a:spcPct val="115000"/>
              </a:lnSpc>
              <a:spcBef>
                <a:spcPts val="0"/>
              </a:spcBef>
              <a:spcAft>
                <a:spcPts val="0"/>
              </a:spcAft>
              <a:buClr>
                <a:schemeClr val="dk2"/>
              </a:buClr>
              <a:buSzPts val="1200"/>
              <a:buChar char="●"/>
            </a:pPr>
            <a:r>
              <a:rPr lang="en-US" sz="1200">
                <a:solidFill>
                  <a:schemeClr val="dk2"/>
                </a:solidFill>
              </a:rPr>
              <a:t>Small-sized speller &amp; 1mm stimuli -&gt; real-world application (smartphone)</a:t>
            </a:r>
            <a:endParaRPr sz="1200">
              <a:solidFill>
                <a:schemeClr val="dk2"/>
              </a:solidFill>
            </a:endParaRPr>
          </a:p>
          <a:p>
            <a:pPr marL="457200" lvl="0" indent="-304800" algn="l" rtl="0">
              <a:lnSpc>
                <a:spcPct val="115000"/>
              </a:lnSpc>
              <a:spcBef>
                <a:spcPts val="0"/>
              </a:spcBef>
              <a:spcAft>
                <a:spcPts val="0"/>
              </a:spcAft>
              <a:buClr>
                <a:schemeClr val="dk2"/>
              </a:buClr>
              <a:buSzPts val="1200"/>
              <a:buChar char="●"/>
            </a:pPr>
            <a:r>
              <a:rPr lang="en-US" sz="1200">
                <a:solidFill>
                  <a:schemeClr val="dk2"/>
                </a:solidFill>
              </a:rPr>
              <a:t>Mental task - sound imagery:</a:t>
            </a:r>
            <a:endParaRPr sz="1200">
              <a:solidFill>
                <a:schemeClr val="dk2"/>
              </a:solidFill>
            </a:endParaRPr>
          </a:p>
          <a:p>
            <a:pPr marL="914400" lvl="1" indent="-304800" algn="l" rtl="0">
              <a:lnSpc>
                <a:spcPct val="115000"/>
              </a:lnSpc>
              <a:spcBef>
                <a:spcPts val="0"/>
              </a:spcBef>
              <a:spcAft>
                <a:spcPts val="0"/>
              </a:spcAft>
              <a:buClr>
                <a:schemeClr val="dk2"/>
              </a:buClr>
              <a:buSzPts val="1200"/>
              <a:buChar char="○"/>
            </a:pPr>
            <a:r>
              <a:rPr lang="en-US" sz="1200">
                <a:solidFill>
                  <a:schemeClr val="dk2"/>
                </a:solidFill>
              </a:rPr>
              <a:t>simple and short</a:t>
            </a:r>
            <a:endParaRPr sz="1200">
              <a:solidFill>
                <a:schemeClr val="dk2"/>
              </a:solidFill>
            </a:endParaRPr>
          </a:p>
          <a:p>
            <a:pPr marL="914400" lvl="1" indent="-304800" algn="l" rtl="0">
              <a:lnSpc>
                <a:spcPct val="115000"/>
              </a:lnSpc>
              <a:spcBef>
                <a:spcPts val="0"/>
              </a:spcBef>
              <a:spcAft>
                <a:spcPts val="0"/>
              </a:spcAft>
              <a:buClr>
                <a:schemeClr val="dk2"/>
              </a:buClr>
              <a:buSzPts val="1200"/>
              <a:buChar char="○"/>
            </a:pPr>
            <a:r>
              <a:rPr lang="en-US" sz="1200">
                <a:solidFill>
                  <a:schemeClr val="dk2"/>
                </a:solidFill>
              </a:rPr>
              <a:t>intense and stronger</a:t>
            </a:r>
            <a:endParaRPr sz="1200">
              <a:solidFill>
                <a:schemeClr val="dk2"/>
              </a:solidFill>
            </a:endParaRPr>
          </a:p>
          <a:p>
            <a:pPr marL="457200" lvl="0" indent="-304800" algn="l" rtl="0">
              <a:lnSpc>
                <a:spcPct val="115000"/>
              </a:lnSpc>
              <a:spcBef>
                <a:spcPts val="0"/>
              </a:spcBef>
              <a:spcAft>
                <a:spcPts val="0"/>
              </a:spcAft>
              <a:buClr>
                <a:schemeClr val="dk2"/>
              </a:buClr>
              <a:buSzPts val="1200"/>
              <a:buChar char="●"/>
            </a:pPr>
            <a:r>
              <a:rPr lang="en-US" sz="1200">
                <a:solidFill>
                  <a:schemeClr val="dk2"/>
                </a:solidFill>
              </a:rPr>
              <a:t>LDA and CNN with automatic feature extraction</a:t>
            </a:r>
            <a:endParaRPr sz="1200">
              <a:solidFill>
                <a:schemeClr val="dk2"/>
              </a:solidFill>
            </a:endParaRPr>
          </a:p>
        </p:txBody>
      </p:sp>
      <p:sp>
        <p:nvSpPr>
          <p:cNvPr id="134" name="Google Shape;134;geccf292a7b_0_16"/>
          <p:cNvSpPr txBox="1"/>
          <p:nvPr/>
        </p:nvSpPr>
        <p:spPr>
          <a:xfrm>
            <a:off x="1931150" y="4714625"/>
            <a:ext cx="47961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000" b="1" i="0" u="none" strike="noStrike" cap="none">
                <a:solidFill>
                  <a:srgbClr val="000000"/>
                </a:solidFill>
              </a:rPr>
              <a:t>Normal</a:t>
            </a:r>
            <a:r>
              <a:rPr lang="en-US" sz="1000" b="1"/>
              <a:t>-speller and the proposed dot-</a:t>
            </a:r>
            <a:r>
              <a:rPr lang="en-US" sz="1000" b="1" i="0" u="none" strike="noStrike" cap="none">
                <a:solidFill>
                  <a:srgbClr val="000000"/>
                </a:solidFill>
              </a:rPr>
              <a:t>speller with </a:t>
            </a:r>
            <a:r>
              <a:rPr lang="en-US" sz="1000" b="1"/>
              <a:t>diminutive-</a:t>
            </a:r>
            <a:r>
              <a:rPr lang="en-US" sz="1000" b="1" i="0" u="none" strike="noStrike" cap="none">
                <a:solidFill>
                  <a:srgbClr val="000000"/>
                </a:solidFill>
              </a:rPr>
              <a:t>sized</a:t>
            </a:r>
            <a:r>
              <a:rPr lang="en-US" sz="1000" b="1"/>
              <a:t> stimuli</a:t>
            </a:r>
            <a:endParaRPr sz="1000" b="1" i="0" u="none" strike="noStrike" cap="none">
              <a:solidFill>
                <a:srgbClr val="000000"/>
              </a:solidFill>
            </a:endParaRPr>
          </a:p>
        </p:txBody>
      </p:sp>
      <p:pic>
        <p:nvPicPr>
          <p:cNvPr id="135" name="Google Shape;135;geccf292a7b_0_16"/>
          <p:cNvPicPr preferRelativeResize="0"/>
          <p:nvPr/>
        </p:nvPicPr>
        <p:blipFill>
          <a:blip r:embed="rId3">
            <a:alphaModFix/>
          </a:blip>
          <a:stretch>
            <a:fillRect/>
          </a:stretch>
        </p:blipFill>
        <p:spPr>
          <a:xfrm>
            <a:off x="1222788" y="3020225"/>
            <a:ext cx="6212825" cy="1694400"/>
          </a:xfrm>
          <a:prstGeom prst="rect">
            <a:avLst/>
          </a:prstGeom>
          <a:noFill/>
          <a:ln>
            <a:noFill/>
          </a:ln>
        </p:spPr>
      </p:pic>
      <p:sp>
        <p:nvSpPr>
          <p:cNvPr id="136" name="Google Shape;136;geccf292a7b_0_16"/>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Motivation</a:t>
            </a:r>
            <a:endParaRPr sz="2400" b="1">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g121f7953230_0_157"/>
          <p:cNvSpPr txBox="1">
            <a:spLocks noGrp="1"/>
          </p:cNvSpPr>
          <p:nvPr>
            <p:ph type="title"/>
          </p:nvPr>
        </p:nvSpPr>
        <p:spPr>
          <a:xfrm>
            <a:off x="139175" y="-829113"/>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about disadvantage of decreasing stimuli	</a:t>
            </a:r>
            <a:endParaRPr/>
          </a:p>
        </p:txBody>
      </p:sp>
      <p:sp>
        <p:nvSpPr>
          <p:cNvPr id="142" name="Google Shape;142;g121f7953230_0_157"/>
          <p:cNvSpPr txBox="1">
            <a:spLocks noGrp="1"/>
          </p:cNvSpPr>
          <p:nvPr>
            <p:ph type="body" idx="1"/>
          </p:nvPr>
        </p:nvSpPr>
        <p:spPr>
          <a:xfrm>
            <a:off x="236225" y="1161600"/>
            <a:ext cx="3971400" cy="26709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Char char="●"/>
            </a:pPr>
            <a:r>
              <a:rPr lang="en-US" sz="1200" u="sng"/>
              <a:t>Decreasing size</a:t>
            </a:r>
            <a:r>
              <a:rPr lang="en-US" sz="1200"/>
              <a:t> of stimuli leads to </a:t>
            </a:r>
            <a:r>
              <a:rPr lang="en-US" sz="1200" u="sng"/>
              <a:t>P300 amplitude reduction</a:t>
            </a:r>
            <a:r>
              <a:rPr lang="en-US" sz="1200"/>
              <a:t>, and lower classification performance [13].</a:t>
            </a:r>
            <a:endParaRPr sz="1200"/>
          </a:p>
          <a:p>
            <a:pPr marL="457200" lvl="0" indent="0" algn="l" rtl="0">
              <a:spcBef>
                <a:spcPts val="0"/>
              </a:spcBef>
              <a:spcAft>
                <a:spcPts val="0"/>
              </a:spcAft>
              <a:buNone/>
            </a:pPr>
            <a:endParaRPr sz="1200"/>
          </a:p>
          <a:p>
            <a:pPr marL="457200" lvl="0" indent="-304800" algn="l" rtl="0">
              <a:spcBef>
                <a:spcPts val="0"/>
              </a:spcBef>
              <a:spcAft>
                <a:spcPts val="0"/>
              </a:spcAft>
              <a:buSzPts val="1200"/>
              <a:buChar char="●"/>
            </a:pPr>
            <a:r>
              <a:rPr lang="en-US" sz="1200"/>
              <a:t>Diminutive stimuli makes P300 weaker; however, </a:t>
            </a:r>
            <a:r>
              <a:rPr lang="en-US" sz="1200" u="sng"/>
              <a:t>mental task</a:t>
            </a:r>
            <a:r>
              <a:rPr lang="en-US" sz="1200"/>
              <a:t>, such as sound imagery produces </a:t>
            </a:r>
            <a:r>
              <a:rPr lang="en-US" sz="1200" b="1"/>
              <a:t>Late Positive Potential (LPP) </a:t>
            </a:r>
            <a:r>
              <a:rPr lang="en-US" sz="1200"/>
              <a:t>[14].</a:t>
            </a:r>
            <a:endParaRPr sz="1200"/>
          </a:p>
          <a:p>
            <a:pPr marL="457200" lvl="0" indent="0" algn="l" rtl="0">
              <a:spcBef>
                <a:spcPts val="0"/>
              </a:spcBef>
              <a:spcAft>
                <a:spcPts val="0"/>
              </a:spcAft>
              <a:buNone/>
            </a:pPr>
            <a:endParaRPr sz="1200"/>
          </a:p>
          <a:p>
            <a:pPr marL="457200" lvl="0" indent="-304800" algn="l" rtl="0">
              <a:spcBef>
                <a:spcPts val="0"/>
              </a:spcBef>
              <a:spcAft>
                <a:spcPts val="0"/>
              </a:spcAft>
              <a:buSzPts val="1200"/>
              <a:buChar char="●"/>
            </a:pPr>
            <a:r>
              <a:rPr lang="en-US" sz="1200"/>
              <a:t>Although </a:t>
            </a:r>
            <a:r>
              <a:rPr lang="en-US" sz="1200" b="1"/>
              <a:t>P300 decreases, LPP increases</a:t>
            </a:r>
            <a:r>
              <a:rPr lang="en-US" sz="1200"/>
              <a:t> due to mental task -&gt; don’t much effect on performance.</a:t>
            </a:r>
            <a:endParaRPr sz="1200"/>
          </a:p>
        </p:txBody>
      </p:sp>
      <p:pic>
        <p:nvPicPr>
          <p:cNvPr id="143" name="Google Shape;143;g121f7953230_0_157"/>
          <p:cNvPicPr preferRelativeResize="0"/>
          <p:nvPr/>
        </p:nvPicPr>
        <p:blipFill>
          <a:blip r:embed="rId3">
            <a:alphaModFix/>
          </a:blip>
          <a:stretch>
            <a:fillRect/>
          </a:stretch>
        </p:blipFill>
        <p:spPr>
          <a:xfrm>
            <a:off x="6285300" y="-2011200"/>
            <a:ext cx="2374468" cy="1754775"/>
          </a:xfrm>
          <a:prstGeom prst="rect">
            <a:avLst/>
          </a:prstGeom>
          <a:noFill/>
          <a:ln>
            <a:noFill/>
          </a:ln>
        </p:spPr>
      </p:pic>
      <p:pic>
        <p:nvPicPr>
          <p:cNvPr id="144" name="Google Shape;144;g121f7953230_0_157"/>
          <p:cNvPicPr preferRelativeResize="0"/>
          <p:nvPr/>
        </p:nvPicPr>
        <p:blipFill>
          <a:blip r:embed="rId4">
            <a:alphaModFix/>
          </a:blip>
          <a:stretch>
            <a:fillRect/>
          </a:stretch>
        </p:blipFill>
        <p:spPr>
          <a:xfrm>
            <a:off x="4612250" y="809000"/>
            <a:ext cx="4150526" cy="3525499"/>
          </a:xfrm>
          <a:prstGeom prst="rect">
            <a:avLst/>
          </a:prstGeom>
          <a:noFill/>
          <a:ln>
            <a:noFill/>
          </a:ln>
        </p:spPr>
      </p:pic>
      <p:sp>
        <p:nvSpPr>
          <p:cNvPr id="145" name="Google Shape;145;g121f7953230_0_157"/>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Problem Statement</a:t>
            </a:r>
            <a:endParaRPr sz="2400" b="1">
              <a:solidFill>
                <a:schemeClr val="dk1"/>
              </a:solidFill>
            </a:endParaRPr>
          </a:p>
        </p:txBody>
      </p:sp>
      <p:sp>
        <p:nvSpPr>
          <p:cNvPr id="146" name="Google Shape;146;g121f7953230_0_157"/>
          <p:cNvSpPr txBox="1"/>
          <p:nvPr/>
        </p:nvSpPr>
        <p:spPr>
          <a:xfrm>
            <a:off x="4832275" y="4379675"/>
            <a:ext cx="39714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000" b="1"/>
              <a:t>P300 and LPP evoked at 300 ms and 600-700 ms respectively [14]</a:t>
            </a:r>
            <a:endParaRPr sz="1000" b="1" i="0" u="none" strike="noStrike" cap="none">
              <a:solidFill>
                <a:srgbClr val="000000"/>
              </a:solidFill>
            </a:endParaRPr>
          </a:p>
        </p:txBody>
      </p:sp>
      <p:sp>
        <p:nvSpPr>
          <p:cNvPr id="147" name="Google Shape;147;g121f7953230_0_157"/>
          <p:cNvSpPr txBox="1"/>
          <p:nvPr/>
        </p:nvSpPr>
        <p:spPr>
          <a:xfrm>
            <a:off x="700875" y="-1635450"/>
            <a:ext cx="16761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add more info - find another figure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152" name="Google Shape;152;g124b0c97f2d_0_115"/>
          <p:cNvPicPr preferRelativeResize="0"/>
          <p:nvPr/>
        </p:nvPicPr>
        <p:blipFill>
          <a:blip r:embed="rId3">
            <a:alphaModFix/>
          </a:blip>
          <a:stretch>
            <a:fillRect/>
          </a:stretch>
        </p:blipFill>
        <p:spPr>
          <a:xfrm>
            <a:off x="5402975" y="-3088300"/>
            <a:ext cx="2864675" cy="2721425"/>
          </a:xfrm>
          <a:prstGeom prst="rect">
            <a:avLst/>
          </a:prstGeom>
          <a:noFill/>
          <a:ln>
            <a:noFill/>
          </a:ln>
        </p:spPr>
      </p:pic>
      <p:sp>
        <p:nvSpPr>
          <p:cNvPr id="153" name="Google Shape;153;g124b0c97f2d_0_115"/>
          <p:cNvSpPr txBox="1">
            <a:spLocks noGrp="1"/>
          </p:cNvSpPr>
          <p:nvPr>
            <p:ph type="body" idx="1"/>
          </p:nvPr>
        </p:nvSpPr>
        <p:spPr>
          <a:xfrm>
            <a:off x="311700" y="854650"/>
            <a:ext cx="4849500" cy="3833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200" b="1"/>
              <a:t>Dataset:</a:t>
            </a:r>
            <a:endParaRPr sz="1200" b="1"/>
          </a:p>
          <a:p>
            <a:pPr marL="457200" lvl="0" indent="-304800" algn="l" rtl="0">
              <a:lnSpc>
                <a:spcPct val="115000"/>
              </a:lnSpc>
              <a:spcBef>
                <a:spcPts val="0"/>
              </a:spcBef>
              <a:spcAft>
                <a:spcPts val="0"/>
              </a:spcAft>
              <a:buSzPts val="1200"/>
              <a:buChar char="-"/>
            </a:pPr>
            <a:r>
              <a:rPr lang="en-US" sz="1200"/>
              <a:t>14 healthy subjects aged 25-33 (4 females, 5 BCI naive);</a:t>
            </a:r>
            <a:endParaRPr sz="1200"/>
          </a:p>
          <a:p>
            <a:pPr marL="457200" lvl="0" indent="-304800" algn="l" rtl="0">
              <a:spcBef>
                <a:spcPts val="0"/>
              </a:spcBef>
              <a:spcAft>
                <a:spcPts val="0"/>
              </a:spcAft>
              <a:buSzPts val="1200"/>
              <a:buChar char="-"/>
            </a:pPr>
            <a:r>
              <a:rPr lang="en-US" sz="1200">
                <a:solidFill>
                  <a:srgbClr val="000000"/>
                </a:solidFill>
                <a:highlight>
                  <a:srgbClr val="FFFFFF"/>
                </a:highlight>
              </a:rPr>
              <a:t>approved and certified by the Korea University Hospital Institutional Institutional Review Board (IRB) and the Nazarbayev University Institutional Research Ethics Committee (IREC);</a:t>
            </a:r>
            <a:endParaRPr sz="1200">
              <a:solidFill>
                <a:srgbClr val="000000"/>
              </a:solidFill>
              <a:highlight>
                <a:srgbClr val="FFFFFF"/>
              </a:highlight>
            </a:endParaRPr>
          </a:p>
          <a:p>
            <a:pPr marL="457200" lvl="0" indent="0" algn="l" rtl="0">
              <a:spcBef>
                <a:spcPts val="0"/>
              </a:spcBef>
              <a:spcAft>
                <a:spcPts val="0"/>
              </a:spcAft>
              <a:buNone/>
            </a:pPr>
            <a:endParaRPr sz="1200">
              <a:solidFill>
                <a:srgbClr val="000000"/>
              </a:solidFill>
              <a:highlight>
                <a:srgbClr val="FFFFFF"/>
              </a:highlight>
            </a:endParaRPr>
          </a:p>
          <a:p>
            <a:pPr marL="0" lvl="0" indent="0" algn="l" rtl="0">
              <a:lnSpc>
                <a:spcPct val="115000"/>
              </a:lnSpc>
              <a:spcBef>
                <a:spcPts val="0"/>
              </a:spcBef>
              <a:spcAft>
                <a:spcPts val="0"/>
              </a:spcAft>
              <a:buSzPts val="1800"/>
              <a:buNone/>
            </a:pPr>
            <a:r>
              <a:rPr lang="en-US" sz="1200" b="1"/>
              <a:t>Experimental set:</a:t>
            </a:r>
            <a:endParaRPr sz="1200" b="1"/>
          </a:p>
          <a:p>
            <a:pPr marL="457200" lvl="0" indent="-304800" algn="l" rtl="0">
              <a:lnSpc>
                <a:spcPct val="115000"/>
              </a:lnSpc>
              <a:spcBef>
                <a:spcPts val="0"/>
              </a:spcBef>
              <a:spcAft>
                <a:spcPts val="0"/>
              </a:spcAft>
              <a:buSzPts val="1200"/>
              <a:buChar char="-"/>
            </a:pPr>
            <a:r>
              <a:rPr lang="en-US" sz="1200"/>
              <a:t>actiCAP EEG amplifier with 32 channels;</a:t>
            </a:r>
            <a:endParaRPr sz="1200"/>
          </a:p>
          <a:p>
            <a:pPr marL="457200" lvl="0" indent="-304800" algn="l" rtl="0">
              <a:lnSpc>
                <a:spcPct val="115000"/>
              </a:lnSpc>
              <a:spcBef>
                <a:spcPts val="0"/>
              </a:spcBef>
              <a:spcAft>
                <a:spcPts val="0"/>
              </a:spcAft>
              <a:buSzPts val="1200"/>
              <a:buChar char="-"/>
            </a:pPr>
            <a:r>
              <a:rPr lang="en-US" sz="1200"/>
              <a:t>electrodes with 10-20 system placement;</a:t>
            </a:r>
            <a:endParaRPr sz="1200"/>
          </a:p>
          <a:p>
            <a:pPr marL="457200" lvl="0" indent="-304800" algn="l" rtl="0">
              <a:lnSpc>
                <a:spcPct val="115000"/>
              </a:lnSpc>
              <a:spcBef>
                <a:spcPts val="0"/>
              </a:spcBef>
              <a:spcAft>
                <a:spcPts val="0"/>
              </a:spcAft>
              <a:buSzPts val="1200"/>
              <a:buChar char="-"/>
            </a:pPr>
            <a:r>
              <a:rPr lang="en-US" sz="1200"/>
              <a:t>6x6 spelling layout (36 characters, 12 flashes in 1 iteration);</a:t>
            </a:r>
            <a:endParaRPr sz="1200"/>
          </a:p>
          <a:p>
            <a:pPr marL="457200" lvl="0" indent="-304800" algn="l" rtl="0">
              <a:lnSpc>
                <a:spcPct val="115000"/>
              </a:lnSpc>
              <a:spcBef>
                <a:spcPts val="0"/>
              </a:spcBef>
              <a:spcAft>
                <a:spcPts val="0"/>
              </a:spcAft>
              <a:buSzPts val="1200"/>
              <a:buChar char="-"/>
            </a:pPr>
            <a:r>
              <a:rPr lang="en-US" sz="1200"/>
              <a:t>target-to-non-target ratio 2:10;</a:t>
            </a:r>
            <a:endParaRPr sz="1200"/>
          </a:p>
          <a:p>
            <a:pPr marL="457200" lvl="0" indent="-304800" algn="l" rtl="0">
              <a:spcBef>
                <a:spcPts val="0"/>
              </a:spcBef>
              <a:spcAft>
                <a:spcPts val="0"/>
              </a:spcAft>
              <a:buSzPts val="1200"/>
              <a:buChar char="-"/>
            </a:pPr>
            <a:r>
              <a:rPr lang="en-US" sz="1200"/>
              <a:t>smartphone environment (Galaxy 9, Samsung with a 1440p </a:t>
            </a:r>
            <a:endParaRPr sz="1200"/>
          </a:p>
          <a:p>
            <a:pPr marL="457200" lvl="0" indent="0" algn="l" rtl="0">
              <a:spcBef>
                <a:spcPts val="0"/>
              </a:spcBef>
              <a:spcAft>
                <a:spcPts val="0"/>
              </a:spcAft>
              <a:buNone/>
            </a:pPr>
            <a:r>
              <a:rPr lang="en-US" sz="1200"/>
              <a:t>OLED/5.8-inch panel);</a:t>
            </a:r>
            <a:endParaRPr sz="1200"/>
          </a:p>
        </p:txBody>
      </p:sp>
      <p:sp>
        <p:nvSpPr>
          <p:cNvPr id="154" name="Google Shape;154;g124b0c97f2d_0_115"/>
          <p:cNvSpPr txBox="1"/>
          <p:nvPr/>
        </p:nvSpPr>
        <p:spPr>
          <a:xfrm>
            <a:off x="5326763" y="3998275"/>
            <a:ext cx="3271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b="1"/>
              <a:t>The 32 electrodes (green colored) montage used in the study</a:t>
            </a:r>
            <a:endParaRPr sz="1000" b="1"/>
          </a:p>
        </p:txBody>
      </p:sp>
      <p:sp>
        <p:nvSpPr>
          <p:cNvPr id="155" name="Google Shape;155;g124b0c97f2d_0_115"/>
          <p:cNvSpPr txBox="1">
            <a:spLocks noGrp="1"/>
          </p:cNvSpPr>
          <p:nvPr>
            <p:ph type="title"/>
          </p:nvPr>
        </p:nvSpPr>
        <p:spPr>
          <a:xfrm>
            <a:off x="0" y="0"/>
            <a:ext cx="9144000" cy="572700"/>
          </a:xfrm>
          <a:prstGeom prst="rect">
            <a:avLst/>
          </a:prstGeom>
          <a:solidFill>
            <a:srgbClr val="651D32">
              <a:alpha val="93730"/>
            </a:srgbClr>
          </a:solid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SzPts val="2800"/>
              <a:buNone/>
            </a:pPr>
            <a:r>
              <a:rPr lang="en-US" sz="2400" b="1">
                <a:solidFill>
                  <a:schemeClr val="dk1"/>
                </a:solidFill>
              </a:rPr>
              <a:t>Methodology</a:t>
            </a:r>
            <a:endParaRPr sz="2400" b="1">
              <a:solidFill>
                <a:schemeClr val="dk1"/>
              </a:solidFill>
            </a:endParaRPr>
          </a:p>
        </p:txBody>
      </p:sp>
      <p:pic>
        <p:nvPicPr>
          <p:cNvPr id="156" name="Google Shape;156;g124b0c97f2d_0_115"/>
          <p:cNvPicPr preferRelativeResize="0"/>
          <p:nvPr/>
        </p:nvPicPr>
        <p:blipFill rotWithShape="1">
          <a:blip r:embed="rId4">
            <a:alphaModFix/>
          </a:blip>
          <a:srcRect t="3081"/>
          <a:stretch/>
        </p:blipFill>
        <p:spPr>
          <a:xfrm>
            <a:off x="5479175" y="657425"/>
            <a:ext cx="3051800" cy="3369024"/>
          </a:xfrm>
          <a:prstGeom prst="rect">
            <a:avLst/>
          </a:prstGeom>
          <a:noFill/>
          <a:ln>
            <a:noFill/>
          </a:ln>
        </p:spPr>
      </p:pic>
      <p:pic>
        <p:nvPicPr>
          <p:cNvPr id="157" name="Google Shape;157;g124b0c97f2d_0_115" descr="EEG Single-channel minimum electrode montage — OpenBCI Forum"/>
          <p:cNvPicPr preferRelativeResize="0"/>
          <p:nvPr/>
        </p:nvPicPr>
        <p:blipFill>
          <a:blip r:embed="rId5">
            <a:alphaModFix/>
          </a:blip>
          <a:stretch>
            <a:fillRect/>
          </a:stretch>
        </p:blipFill>
        <p:spPr>
          <a:xfrm>
            <a:off x="971800" y="-3672700"/>
            <a:ext cx="3697613" cy="3305814"/>
          </a:xfrm>
          <a:prstGeom prst="rect">
            <a:avLst/>
          </a:prstGeom>
          <a:noFill/>
          <a:ln>
            <a:noFill/>
          </a:ln>
        </p:spPr>
      </p:pic>
    </p:spTree>
  </p:cSld>
  <p:clrMapOvr>
    <a:masterClrMapping/>
  </p:clrMapOvr>
</p:sld>
</file>

<file path=ppt/theme/theme1.xml><?xml version="1.0" encoding="utf-8"?>
<a:theme xmlns:a="http://schemas.openxmlformats.org/drawingml/2006/main" name="NU whit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U dark red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3411</Words>
  <Application>Microsoft Office PowerPoint</Application>
  <PresentationFormat>On-screen Show (16:9)</PresentationFormat>
  <Paragraphs>661</Paragraphs>
  <Slides>27</Slides>
  <Notes>27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27</vt:i4>
      </vt:variant>
    </vt:vector>
  </HeadingPairs>
  <TitlesOfParts>
    <vt:vector size="32" baseType="lpstr">
      <vt:lpstr>Malgun Gothic</vt:lpstr>
      <vt:lpstr>Arial</vt:lpstr>
      <vt:lpstr>Calibri</vt:lpstr>
      <vt:lpstr>NU white  theme</vt:lpstr>
      <vt:lpstr>NU dark red theme</vt:lpstr>
      <vt:lpstr>Practical BCI speller based on user-specific feature representation and Convolutional Neural Network</vt:lpstr>
      <vt:lpstr>Introduction</vt:lpstr>
      <vt:lpstr>Previous works - Monitor-sized BCI spellers</vt:lpstr>
      <vt:lpstr>Previous works - Enhancing P300</vt:lpstr>
      <vt:lpstr>Previous works - Enhancing P300</vt:lpstr>
      <vt:lpstr>Previous works - Classification techniques</vt:lpstr>
      <vt:lpstr>Motivation</vt:lpstr>
      <vt:lpstr>about disadvantage of decreasing stimuli </vt:lpstr>
      <vt:lpstr>Methodology</vt:lpstr>
      <vt:lpstr>Methodology</vt:lpstr>
      <vt:lpstr>Methodology - Proposed BCI system</vt:lpstr>
      <vt:lpstr>Methodology - EEGNet</vt:lpstr>
      <vt:lpstr>Methodology - DeepConvNet</vt:lpstr>
      <vt:lpstr>Methodology - ShallowConvNet</vt:lpstr>
      <vt:lpstr>Results - ERP responses</vt:lpstr>
      <vt:lpstr>Results - LDA performance in individual sequences</vt:lpstr>
      <vt:lpstr>Results - CNN performance in individual sequences</vt:lpstr>
      <vt:lpstr>Results - CNN sequential performance balanced</vt:lpstr>
      <vt:lpstr>Results - NT vs AC single trial accuracy</vt:lpstr>
      <vt:lpstr>Preliminary Results - PC vs AC single trial accuracy</vt:lpstr>
      <vt:lpstr>Preliminary Results - 3 class single trial accuracy</vt:lpstr>
      <vt:lpstr>Discussion</vt:lpstr>
      <vt:lpstr>Limitation of the study</vt:lpstr>
      <vt:lpstr>Conclusion</vt:lpstr>
      <vt:lpstr>Implications for future research</vt:lpstr>
      <vt:lpstr>Thank you!</vt:lpstr>
      <vt:lpstr>Reference list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Practical BCI speller based on user-specific feature representation and Convolutional Neural Network</dc:title>
  <dc:creator>Ainur Abikenova</dc:creator>
  <cp:lastModifiedBy>Madina Kudaibergenova</cp:lastModifiedBy>
  <cp:revision>2</cp:revision>
  <dcterms:modified xsi:type="dcterms:W3CDTF">2022-05-06T05:42:39Z</dcterms:modified>
</cp:coreProperties>
</file>