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Lst>
  <p:sldSz cx="42799000" cy="30276800"/>
  <p:notesSz cx="6858000" cy="9144000"/>
  <p:embeddedFontLst>
    <p:embeddedFont>
      <p:font typeface="Glacial Indifference Bold" charset="1" panose="00000800000000000000"/>
      <p:regular r:id="rId7"/>
    </p:embeddedFont>
    <p:embeddedFont>
      <p:font typeface="Glacial Indifference" charset="1" panose="00000000000000000000"/>
      <p:regular r:id="rId8"/>
    </p:embeddedFont>
    <p:embeddedFont>
      <p:font typeface="Open Sans 1 Italics" charset="1" panose="020B0606030504020204"/>
      <p:regular r:id="rId9"/>
    </p:embeddedFont>
    <p:embeddedFont>
      <p:font typeface="Glacial Indifference Italics" charset="1" panose="00000000000000000000"/>
      <p:regular r:id="rId10"/>
    </p:embeddedFont>
    <p:embeddedFont>
      <p:font typeface="Open Sans 1 Bold" charset="1" panose="020B0806030504020204"/>
      <p:regular r:id="rId11"/>
    </p:embeddedFont>
    <p:embeddedFont>
      <p:font typeface="Open Sans 1" charset="1" panose="020B0606030504020204"/>
      <p:regular r:id="rId12"/>
    </p:embeddedFont>
    <p:embeddedFont>
      <p:font typeface="Open Sans 1 Bold Italics" charset="1" panose="020B0806030504020204"/>
      <p:regular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100" Target="../media/image99.png" Type="http://schemas.openxmlformats.org/officeDocument/2006/relationships/image"/><Relationship Id="rId101" Target="../media/image100.png" Type="http://schemas.openxmlformats.org/officeDocument/2006/relationships/image"/><Relationship Id="rId102" Target="../media/image101.png" Type="http://schemas.openxmlformats.org/officeDocument/2006/relationships/image"/><Relationship Id="rId103" Target="../media/image102.png" Type="http://schemas.openxmlformats.org/officeDocument/2006/relationships/image"/><Relationship Id="rId104" Target="../media/image103.png" Type="http://schemas.openxmlformats.org/officeDocument/2006/relationships/image"/><Relationship Id="rId105" Target="../media/image104.png" Type="http://schemas.openxmlformats.org/officeDocument/2006/relationships/image"/><Relationship Id="rId106" Target="../media/image105.png" Type="http://schemas.openxmlformats.org/officeDocument/2006/relationships/image"/><Relationship Id="rId107" Target="../media/image106.png" Type="http://schemas.openxmlformats.org/officeDocument/2006/relationships/image"/><Relationship Id="rId108" Target="../media/image107.png" Type="http://schemas.openxmlformats.org/officeDocument/2006/relationships/image"/><Relationship Id="rId109" Target="../media/image108.png" Type="http://schemas.openxmlformats.org/officeDocument/2006/relationships/image"/><Relationship Id="rId11" Target="../media/image10.png" Type="http://schemas.openxmlformats.org/officeDocument/2006/relationships/image"/><Relationship Id="rId110" Target="../media/image109.png" Type="http://schemas.openxmlformats.org/officeDocument/2006/relationships/image"/><Relationship Id="rId111" Target="../media/image110.png" Type="http://schemas.openxmlformats.org/officeDocument/2006/relationships/image"/><Relationship Id="rId112" Target="../media/image111.png" Type="http://schemas.openxmlformats.org/officeDocument/2006/relationships/image"/><Relationship Id="rId12" Target="../media/image11.png" Type="http://schemas.openxmlformats.org/officeDocument/2006/relationships/image"/><Relationship Id="rId13" Target="../media/image12.png" Type="http://schemas.openxmlformats.org/officeDocument/2006/relationships/image"/><Relationship Id="rId14" Target="../media/image13.png" Type="http://schemas.openxmlformats.org/officeDocument/2006/relationships/image"/><Relationship Id="rId15" Target="../media/image14.jpeg" Type="http://schemas.openxmlformats.org/officeDocument/2006/relationships/image"/><Relationship Id="rId16" Target="../media/image15.png" Type="http://schemas.openxmlformats.org/officeDocument/2006/relationships/image"/><Relationship Id="rId17" Target="../media/image16.png" Type="http://schemas.openxmlformats.org/officeDocument/2006/relationships/image"/><Relationship Id="rId18" Target="../media/image17.png" Type="http://schemas.openxmlformats.org/officeDocument/2006/relationships/image"/><Relationship Id="rId19" Target="../media/image18.png" Type="http://schemas.openxmlformats.org/officeDocument/2006/relationships/image"/><Relationship Id="rId2" Target="../media/image1.png" Type="http://schemas.openxmlformats.org/officeDocument/2006/relationships/image"/><Relationship Id="rId20" Target="../media/image19.png" Type="http://schemas.openxmlformats.org/officeDocument/2006/relationships/image"/><Relationship Id="rId21" Target="../media/image20.png" Type="http://schemas.openxmlformats.org/officeDocument/2006/relationships/image"/><Relationship Id="rId22" Target="../media/image21.png" Type="http://schemas.openxmlformats.org/officeDocument/2006/relationships/image"/><Relationship Id="rId23" Target="../media/image22.png" Type="http://schemas.openxmlformats.org/officeDocument/2006/relationships/image"/><Relationship Id="rId24" Target="../media/image23.png" Type="http://schemas.openxmlformats.org/officeDocument/2006/relationships/image"/><Relationship Id="rId25" Target="../media/image24.png" Type="http://schemas.openxmlformats.org/officeDocument/2006/relationships/image"/><Relationship Id="rId26" Target="../media/image25.png" Type="http://schemas.openxmlformats.org/officeDocument/2006/relationships/image"/><Relationship Id="rId27" Target="../media/image26.png" Type="http://schemas.openxmlformats.org/officeDocument/2006/relationships/image"/><Relationship Id="rId28" Target="../media/image27.png" Type="http://schemas.openxmlformats.org/officeDocument/2006/relationships/image"/><Relationship Id="rId29" Target="../media/image28.png" Type="http://schemas.openxmlformats.org/officeDocument/2006/relationships/image"/><Relationship Id="rId3" Target="../media/image2.png" Type="http://schemas.openxmlformats.org/officeDocument/2006/relationships/image"/><Relationship Id="rId30" Target="../media/image29.png" Type="http://schemas.openxmlformats.org/officeDocument/2006/relationships/image"/><Relationship Id="rId31" Target="../media/image30.png" Type="http://schemas.openxmlformats.org/officeDocument/2006/relationships/image"/><Relationship Id="rId32" Target="../media/image31.png" Type="http://schemas.openxmlformats.org/officeDocument/2006/relationships/image"/><Relationship Id="rId33" Target="../media/image32.png" Type="http://schemas.openxmlformats.org/officeDocument/2006/relationships/image"/><Relationship Id="rId34" Target="../media/image33.png" Type="http://schemas.openxmlformats.org/officeDocument/2006/relationships/image"/><Relationship Id="rId35" Target="../media/image34.png" Type="http://schemas.openxmlformats.org/officeDocument/2006/relationships/image"/><Relationship Id="rId36" Target="../media/image35.png" Type="http://schemas.openxmlformats.org/officeDocument/2006/relationships/image"/><Relationship Id="rId37" Target="../media/image36.png" Type="http://schemas.openxmlformats.org/officeDocument/2006/relationships/image"/><Relationship Id="rId38" Target="../media/image37.png" Type="http://schemas.openxmlformats.org/officeDocument/2006/relationships/image"/><Relationship Id="rId39" Target="../media/image38.png" Type="http://schemas.openxmlformats.org/officeDocument/2006/relationships/image"/><Relationship Id="rId4" Target="../media/image3.png" Type="http://schemas.openxmlformats.org/officeDocument/2006/relationships/image"/><Relationship Id="rId40" Target="../media/image39.png" Type="http://schemas.openxmlformats.org/officeDocument/2006/relationships/image"/><Relationship Id="rId41" Target="../media/image40.png" Type="http://schemas.openxmlformats.org/officeDocument/2006/relationships/image"/><Relationship Id="rId42" Target="../media/image41.png" Type="http://schemas.openxmlformats.org/officeDocument/2006/relationships/image"/><Relationship Id="rId43" Target="../media/image42.jpeg" Type="http://schemas.openxmlformats.org/officeDocument/2006/relationships/image"/><Relationship Id="rId44" Target="../media/image43.png" Type="http://schemas.openxmlformats.org/officeDocument/2006/relationships/image"/><Relationship Id="rId45" Target="../media/image44.png" Type="http://schemas.openxmlformats.org/officeDocument/2006/relationships/image"/><Relationship Id="rId46" Target="../media/image45.png" Type="http://schemas.openxmlformats.org/officeDocument/2006/relationships/image"/><Relationship Id="rId47" Target="../media/image46.png" Type="http://schemas.openxmlformats.org/officeDocument/2006/relationships/image"/><Relationship Id="rId48" Target="../media/image47.png" Type="http://schemas.openxmlformats.org/officeDocument/2006/relationships/image"/><Relationship Id="rId49" Target="../media/image48.jpeg" Type="http://schemas.openxmlformats.org/officeDocument/2006/relationships/image"/><Relationship Id="rId5" Target="../media/image4.png" Type="http://schemas.openxmlformats.org/officeDocument/2006/relationships/image"/><Relationship Id="rId50" Target="../media/image49.png" Type="http://schemas.openxmlformats.org/officeDocument/2006/relationships/image"/><Relationship Id="rId51" Target="../media/image50.png" Type="http://schemas.openxmlformats.org/officeDocument/2006/relationships/image"/><Relationship Id="rId52" Target="../media/image51.png" Type="http://schemas.openxmlformats.org/officeDocument/2006/relationships/image"/><Relationship Id="rId53" Target="../media/image52.png" Type="http://schemas.openxmlformats.org/officeDocument/2006/relationships/image"/><Relationship Id="rId54" Target="../media/image53.png" Type="http://schemas.openxmlformats.org/officeDocument/2006/relationships/image"/><Relationship Id="rId55" Target="../media/image54.png" Type="http://schemas.openxmlformats.org/officeDocument/2006/relationships/image"/><Relationship Id="rId56" Target="../media/image55.jpeg" Type="http://schemas.openxmlformats.org/officeDocument/2006/relationships/image"/><Relationship Id="rId57" Target="../media/image56.jpeg" Type="http://schemas.openxmlformats.org/officeDocument/2006/relationships/image"/><Relationship Id="rId58" Target="../media/image57.png" Type="http://schemas.openxmlformats.org/officeDocument/2006/relationships/image"/><Relationship Id="rId59" Target="../media/image58.png" Type="http://schemas.openxmlformats.org/officeDocument/2006/relationships/image"/><Relationship Id="rId6" Target="../media/image5.png" Type="http://schemas.openxmlformats.org/officeDocument/2006/relationships/image"/><Relationship Id="rId60" Target="../media/image59.png" Type="http://schemas.openxmlformats.org/officeDocument/2006/relationships/image"/><Relationship Id="rId61" Target="../media/image60.png" Type="http://schemas.openxmlformats.org/officeDocument/2006/relationships/image"/><Relationship Id="rId62" Target="../media/image61.png" Type="http://schemas.openxmlformats.org/officeDocument/2006/relationships/image"/><Relationship Id="rId63" Target="../media/image62.png" Type="http://schemas.openxmlformats.org/officeDocument/2006/relationships/image"/><Relationship Id="rId64" Target="../media/image63.png" Type="http://schemas.openxmlformats.org/officeDocument/2006/relationships/image"/><Relationship Id="rId65" Target="../media/image64.png" Type="http://schemas.openxmlformats.org/officeDocument/2006/relationships/image"/><Relationship Id="rId66" Target="../media/image65.png" Type="http://schemas.openxmlformats.org/officeDocument/2006/relationships/image"/><Relationship Id="rId67" Target="../media/image66.png" Type="http://schemas.openxmlformats.org/officeDocument/2006/relationships/image"/><Relationship Id="rId68" Target="../media/image67.png" Type="http://schemas.openxmlformats.org/officeDocument/2006/relationships/image"/><Relationship Id="rId69" Target="../media/image68.png" Type="http://schemas.openxmlformats.org/officeDocument/2006/relationships/image"/><Relationship Id="rId7" Target="../media/image6.png" Type="http://schemas.openxmlformats.org/officeDocument/2006/relationships/image"/><Relationship Id="rId70" Target="../media/image69.png" Type="http://schemas.openxmlformats.org/officeDocument/2006/relationships/image"/><Relationship Id="rId71" Target="../media/image70.png" Type="http://schemas.openxmlformats.org/officeDocument/2006/relationships/image"/><Relationship Id="rId72" Target="../media/image71.png" Type="http://schemas.openxmlformats.org/officeDocument/2006/relationships/image"/><Relationship Id="rId73" Target="../media/image72.png" Type="http://schemas.openxmlformats.org/officeDocument/2006/relationships/image"/><Relationship Id="rId74" Target="../media/image73.png" Type="http://schemas.openxmlformats.org/officeDocument/2006/relationships/image"/><Relationship Id="rId75" Target="../media/image74.png" Type="http://schemas.openxmlformats.org/officeDocument/2006/relationships/image"/><Relationship Id="rId76" Target="../media/image75.png" Type="http://schemas.openxmlformats.org/officeDocument/2006/relationships/image"/><Relationship Id="rId77" Target="../media/image76.png" Type="http://schemas.openxmlformats.org/officeDocument/2006/relationships/image"/><Relationship Id="rId78" Target="../media/image77.png" Type="http://schemas.openxmlformats.org/officeDocument/2006/relationships/image"/><Relationship Id="rId79" Target="../media/image78.png" Type="http://schemas.openxmlformats.org/officeDocument/2006/relationships/image"/><Relationship Id="rId8" Target="../media/image7.png" Type="http://schemas.openxmlformats.org/officeDocument/2006/relationships/image"/><Relationship Id="rId80" Target="../media/image79.png" Type="http://schemas.openxmlformats.org/officeDocument/2006/relationships/image"/><Relationship Id="rId81" Target="../media/image80.png" Type="http://schemas.openxmlformats.org/officeDocument/2006/relationships/image"/><Relationship Id="rId82" Target="../media/image81.png" Type="http://schemas.openxmlformats.org/officeDocument/2006/relationships/image"/><Relationship Id="rId83" Target="../media/image82.png" Type="http://schemas.openxmlformats.org/officeDocument/2006/relationships/image"/><Relationship Id="rId84" Target="../media/image83.png" Type="http://schemas.openxmlformats.org/officeDocument/2006/relationships/image"/><Relationship Id="rId85" Target="../media/image84.png" Type="http://schemas.openxmlformats.org/officeDocument/2006/relationships/image"/><Relationship Id="rId86" Target="../media/image85.png" Type="http://schemas.openxmlformats.org/officeDocument/2006/relationships/image"/><Relationship Id="rId87" Target="../media/image86.png" Type="http://schemas.openxmlformats.org/officeDocument/2006/relationships/image"/><Relationship Id="rId88" Target="../media/image87.png" Type="http://schemas.openxmlformats.org/officeDocument/2006/relationships/image"/><Relationship Id="rId89" Target="../media/image88.png" Type="http://schemas.openxmlformats.org/officeDocument/2006/relationships/image"/><Relationship Id="rId9" Target="../media/image8.png" Type="http://schemas.openxmlformats.org/officeDocument/2006/relationships/image"/><Relationship Id="rId90" Target="../media/image89.png" Type="http://schemas.openxmlformats.org/officeDocument/2006/relationships/image"/><Relationship Id="rId91" Target="../media/image90.png" Type="http://schemas.openxmlformats.org/officeDocument/2006/relationships/image"/><Relationship Id="rId92" Target="../media/image91.png" Type="http://schemas.openxmlformats.org/officeDocument/2006/relationships/image"/><Relationship Id="rId93" Target="../media/image92.png" Type="http://schemas.openxmlformats.org/officeDocument/2006/relationships/image"/><Relationship Id="rId94" Target="../media/image93.png" Type="http://schemas.openxmlformats.org/officeDocument/2006/relationships/image"/><Relationship Id="rId95" Target="../media/image94.png" Type="http://schemas.openxmlformats.org/officeDocument/2006/relationships/image"/><Relationship Id="rId96" Target="../media/image95.png" Type="http://schemas.openxmlformats.org/officeDocument/2006/relationships/image"/><Relationship Id="rId97" Target="../media/image96.png" Type="http://schemas.openxmlformats.org/officeDocument/2006/relationships/image"/><Relationship Id="rId98" Target="../media/image97.png" Type="http://schemas.openxmlformats.org/officeDocument/2006/relationships/image"/><Relationship Id="rId99" Target="../media/image98.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18345A"/>
        </a:solidFill>
      </p:bgPr>
    </p:bg>
    <p:spTree>
      <p:nvGrpSpPr>
        <p:cNvPr id="1" name=""/>
        <p:cNvGrpSpPr/>
        <p:nvPr/>
      </p:nvGrpSpPr>
      <p:grpSpPr>
        <a:xfrm>
          <a:off x="0" y="0"/>
          <a:ext cx="0" cy="0"/>
          <a:chOff x="0" y="0"/>
          <a:chExt cx="0" cy="0"/>
        </a:xfrm>
      </p:grpSpPr>
      <p:sp>
        <p:nvSpPr>
          <p:cNvPr name="Freeform 2" id="2"/>
          <p:cNvSpPr/>
          <p:nvPr/>
        </p:nvSpPr>
        <p:spPr>
          <a:xfrm flipH="false" flipV="false" rot="0">
            <a:off x="766868" y="772399"/>
            <a:ext cx="2260732" cy="2995136"/>
          </a:xfrm>
          <a:custGeom>
            <a:avLst/>
            <a:gdLst/>
            <a:ahLst/>
            <a:cxnLst/>
            <a:rect r="r" b="b" t="t" l="l"/>
            <a:pathLst>
              <a:path h="2995136" w="2260732">
                <a:moveTo>
                  <a:pt x="0" y="0"/>
                </a:moveTo>
                <a:lnTo>
                  <a:pt x="2260732" y="0"/>
                </a:lnTo>
                <a:lnTo>
                  <a:pt x="2260732" y="2995136"/>
                </a:lnTo>
                <a:lnTo>
                  <a:pt x="0" y="2995136"/>
                </a:lnTo>
                <a:lnTo>
                  <a:pt x="0" y="0"/>
                </a:lnTo>
                <a:close/>
              </a:path>
            </a:pathLst>
          </a:custGeom>
          <a:blipFill>
            <a:blip r:embed="rId2"/>
            <a:stretch>
              <a:fillRect l="-26931" t="0" r="-24620" b="-9378"/>
            </a:stretch>
          </a:blipFill>
        </p:spPr>
      </p:sp>
      <p:grpSp>
        <p:nvGrpSpPr>
          <p:cNvPr name="Group 3" id="3"/>
          <p:cNvGrpSpPr/>
          <p:nvPr/>
        </p:nvGrpSpPr>
        <p:grpSpPr>
          <a:xfrm rot="0">
            <a:off x="21280287" y="4614775"/>
            <a:ext cx="10537996" cy="25290782"/>
            <a:chOff x="0" y="0"/>
            <a:chExt cx="1335154" cy="3204319"/>
          </a:xfrm>
        </p:grpSpPr>
        <p:sp>
          <p:nvSpPr>
            <p:cNvPr name="Freeform 4" id="4"/>
            <p:cNvSpPr/>
            <p:nvPr/>
          </p:nvSpPr>
          <p:spPr>
            <a:xfrm flipH="false" flipV="false" rot="0">
              <a:off x="0" y="0"/>
              <a:ext cx="1335154" cy="3204319"/>
            </a:xfrm>
            <a:custGeom>
              <a:avLst/>
              <a:gdLst/>
              <a:ahLst/>
              <a:cxnLst/>
              <a:rect r="r" b="b" t="t" l="l"/>
              <a:pathLst>
                <a:path h="3204319" w="1335154">
                  <a:moveTo>
                    <a:pt x="77140" y="0"/>
                  </a:moveTo>
                  <a:lnTo>
                    <a:pt x="1258014" y="0"/>
                  </a:lnTo>
                  <a:cubicBezTo>
                    <a:pt x="1278473" y="0"/>
                    <a:pt x="1298094" y="8127"/>
                    <a:pt x="1312561" y="22594"/>
                  </a:cubicBezTo>
                  <a:cubicBezTo>
                    <a:pt x="1327027" y="37060"/>
                    <a:pt x="1335154" y="56681"/>
                    <a:pt x="1335154" y="77140"/>
                  </a:cubicBezTo>
                  <a:lnTo>
                    <a:pt x="1335154" y="3127179"/>
                  </a:lnTo>
                  <a:cubicBezTo>
                    <a:pt x="1335154" y="3147638"/>
                    <a:pt x="1327027" y="3167259"/>
                    <a:pt x="1312561" y="3181725"/>
                  </a:cubicBezTo>
                  <a:cubicBezTo>
                    <a:pt x="1298094" y="3196192"/>
                    <a:pt x="1278473" y="3204319"/>
                    <a:pt x="1258014" y="3204319"/>
                  </a:cubicBezTo>
                  <a:lnTo>
                    <a:pt x="77140" y="3204319"/>
                  </a:lnTo>
                  <a:cubicBezTo>
                    <a:pt x="56681" y="3204319"/>
                    <a:pt x="37060" y="3196192"/>
                    <a:pt x="22594" y="3181725"/>
                  </a:cubicBezTo>
                  <a:cubicBezTo>
                    <a:pt x="8127" y="3167259"/>
                    <a:pt x="0" y="3147638"/>
                    <a:pt x="0" y="3127179"/>
                  </a:cubicBezTo>
                  <a:lnTo>
                    <a:pt x="0" y="77140"/>
                  </a:lnTo>
                  <a:cubicBezTo>
                    <a:pt x="0" y="56681"/>
                    <a:pt x="8127" y="37060"/>
                    <a:pt x="22594" y="22594"/>
                  </a:cubicBezTo>
                  <a:cubicBezTo>
                    <a:pt x="37060" y="8127"/>
                    <a:pt x="56681" y="0"/>
                    <a:pt x="77140" y="0"/>
                  </a:cubicBezTo>
                  <a:close/>
                </a:path>
              </a:pathLst>
            </a:custGeom>
            <a:solidFill>
              <a:srgbClr val="FFFFFF"/>
            </a:solidFill>
          </p:spPr>
        </p:sp>
        <p:sp>
          <p:nvSpPr>
            <p:cNvPr name="TextBox 5" id="5"/>
            <p:cNvSpPr txBox="true"/>
            <p:nvPr/>
          </p:nvSpPr>
          <p:spPr>
            <a:xfrm>
              <a:off x="0" y="-19050"/>
              <a:ext cx="1335154" cy="3223369"/>
            </a:xfrm>
            <a:prstGeom prst="rect">
              <a:avLst/>
            </a:prstGeom>
          </p:spPr>
          <p:txBody>
            <a:bodyPr anchor="ctr" rtlCol="false" tIns="50800" lIns="50800" bIns="50800" rIns="50800"/>
            <a:lstStyle/>
            <a:p>
              <a:pPr algn="ctr">
                <a:lnSpc>
                  <a:spcPts val="1260"/>
                </a:lnSpc>
              </a:pPr>
            </a:p>
          </p:txBody>
        </p:sp>
      </p:grpSp>
      <p:grpSp>
        <p:nvGrpSpPr>
          <p:cNvPr name="Group 6" id="6"/>
          <p:cNvGrpSpPr/>
          <p:nvPr/>
        </p:nvGrpSpPr>
        <p:grpSpPr>
          <a:xfrm rot="0">
            <a:off x="509010" y="21891139"/>
            <a:ext cx="9355320" cy="7953010"/>
            <a:chOff x="0" y="0"/>
            <a:chExt cx="1185311" cy="1007639"/>
          </a:xfrm>
        </p:grpSpPr>
        <p:sp>
          <p:nvSpPr>
            <p:cNvPr name="Freeform 7" id="7"/>
            <p:cNvSpPr/>
            <p:nvPr/>
          </p:nvSpPr>
          <p:spPr>
            <a:xfrm flipH="false" flipV="false" rot="0">
              <a:off x="0" y="0"/>
              <a:ext cx="1185311" cy="1007639"/>
            </a:xfrm>
            <a:custGeom>
              <a:avLst/>
              <a:gdLst/>
              <a:ahLst/>
              <a:cxnLst/>
              <a:rect r="r" b="b" t="t" l="l"/>
              <a:pathLst>
                <a:path h="1007639" w="1185311">
                  <a:moveTo>
                    <a:pt x="86892" y="0"/>
                  </a:moveTo>
                  <a:lnTo>
                    <a:pt x="1098419" y="0"/>
                  </a:lnTo>
                  <a:cubicBezTo>
                    <a:pt x="1121464" y="0"/>
                    <a:pt x="1143565" y="9155"/>
                    <a:pt x="1159861" y="25450"/>
                  </a:cubicBezTo>
                  <a:cubicBezTo>
                    <a:pt x="1176156" y="41745"/>
                    <a:pt x="1185311" y="63847"/>
                    <a:pt x="1185311" y="86892"/>
                  </a:cubicBezTo>
                  <a:lnTo>
                    <a:pt x="1185311" y="920747"/>
                  </a:lnTo>
                  <a:cubicBezTo>
                    <a:pt x="1185311" y="943792"/>
                    <a:pt x="1176156" y="965894"/>
                    <a:pt x="1159861" y="982189"/>
                  </a:cubicBezTo>
                  <a:cubicBezTo>
                    <a:pt x="1143565" y="998484"/>
                    <a:pt x="1121464" y="1007639"/>
                    <a:pt x="1098419" y="1007639"/>
                  </a:cubicBezTo>
                  <a:lnTo>
                    <a:pt x="86892" y="1007639"/>
                  </a:lnTo>
                  <a:cubicBezTo>
                    <a:pt x="63847" y="1007639"/>
                    <a:pt x="41745" y="998484"/>
                    <a:pt x="25450" y="982189"/>
                  </a:cubicBezTo>
                  <a:cubicBezTo>
                    <a:pt x="9155" y="965894"/>
                    <a:pt x="0" y="943792"/>
                    <a:pt x="0" y="920747"/>
                  </a:cubicBezTo>
                  <a:lnTo>
                    <a:pt x="0" y="86892"/>
                  </a:lnTo>
                  <a:cubicBezTo>
                    <a:pt x="0" y="63847"/>
                    <a:pt x="9155" y="41745"/>
                    <a:pt x="25450" y="25450"/>
                  </a:cubicBezTo>
                  <a:cubicBezTo>
                    <a:pt x="41745" y="9155"/>
                    <a:pt x="63847" y="0"/>
                    <a:pt x="86892" y="0"/>
                  </a:cubicBezTo>
                  <a:close/>
                </a:path>
              </a:pathLst>
            </a:custGeom>
            <a:solidFill>
              <a:srgbClr val="FFFFFF"/>
            </a:solidFill>
          </p:spPr>
        </p:sp>
        <p:sp>
          <p:nvSpPr>
            <p:cNvPr name="TextBox 8" id="8"/>
            <p:cNvSpPr txBox="true"/>
            <p:nvPr/>
          </p:nvSpPr>
          <p:spPr>
            <a:xfrm>
              <a:off x="0" y="-76200"/>
              <a:ext cx="1185311" cy="1083839"/>
            </a:xfrm>
            <a:prstGeom prst="rect">
              <a:avLst/>
            </a:prstGeom>
          </p:spPr>
          <p:txBody>
            <a:bodyPr anchor="ctr" rtlCol="false" tIns="50800" lIns="50800" bIns="50800" rIns="50800"/>
            <a:lstStyle/>
            <a:p>
              <a:pPr algn="ctr">
                <a:lnSpc>
                  <a:spcPts val="5599"/>
                </a:lnSpc>
              </a:pPr>
            </a:p>
          </p:txBody>
        </p:sp>
      </p:grpSp>
      <p:grpSp>
        <p:nvGrpSpPr>
          <p:cNvPr name="Group 9" id="9"/>
          <p:cNvGrpSpPr/>
          <p:nvPr/>
        </p:nvGrpSpPr>
        <p:grpSpPr>
          <a:xfrm rot="0">
            <a:off x="509010" y="12950530"/>
            <a:ext cx="9414817" cy="8682610"/>
            <a:chOff x="0" y="0"/>
            <a:chExt cx="1192849" cy="1100079"/>
          </a:xfrm>
        </p:grpSpPr>
        <p:sp>
          <p:nvSpPr>
            <p:cNvPr name="Freeform 10" id="10"/>
            <p:cNvSpPr/>
            <p:nvPr/>
          </p:nvSpPr>
          <p:spPr>
            <a:xfrm flipH="false" flipV="false" rot="0">
              <a:off x="0" y="0"/>
              <a:ext cx="1192849" cy="1100079"/>
            </a:xfrm>
            <a:custGeom>
              <a:avLst/>
              <a:gdLst/>
              <a:ahLst/>
              <a:cxnLst/>
              <a:rect r="r" b="b" t="t" l="l"/>
              <a:pathLst>
                <a:path h="1100079" w="1192849">
                  <a:moveTo>
                    <a:pt x="86343" y="0"/>
                  </a:moveTo>
                  <a:lnTo>
                    <a:pt x="1106506" y="0"/>
                  </a:lnTo>
                  <a:cubicBezTo>
                    <a:pt x="1154192" y="0"/>
                    <a:pt x="1192849" y="38657"/>
                    <a:pt x="1192849" y="86343"/>
                  </a:cubicBezTo>
                  <a:lnTo>
                    <a:pt x="1192849" y="1013736"/>
                  </a:lnTo>
                  <a:cubicBezTo>
                    <a:pt x="1192849" y="1061422"/>
                    <a:pt x="1154192" y="1100079"/>
                    <a:pt x="1106506" y="1100079"/>
                  </a:cubicBezTo>
                  <a:lnTo>
                    <a:pt x="86343" y="1100079"/>
                  </a:lnTo>
                  <a:cubicBezTo>
                    <a:pt x="38657" y="1100079"/>
                    <a:pt x="0" y="1061422"/>
                    <a:pt x="0" y="1013736"/>
                  </a:cubicBezTo>
                  <a:lnTo>
                    <a:pt x="0" y="86343"/>
                  </a:lnTo>
                  <a:cubicBezTo>
                    <a:pt x="0" y="38657"/>
                    <a:pt x="38657" y="0"/>
                    <a:pt x="86343" y="0"/>
                  </a:cubicBezTo>
                  <a:close/>
                </a:path>
              </a:pathLst>
            </a:custGeom>
            <a:solidFill>
              <a:srgbClr val="FFFFFF"/>
            </a:solidFill>
          </p:spPr>
        </p:sp>
        <p:sp>
          <p:nvSpPr>
            <p:cNvPr name="TextBox 11" id="11"/>
            <p:cNvSpPr txBox="true"/>
            <p:nvPr/>
          </p:nvSpPr>
          <p:spPr>
            <a:xfrm>
              <a:off x="0" y="-76200"/>
              <a:ext cx="1192849" cy="1176279"/>
            </a:xfrm>
            <a:prstGeom prst="rect">
              <a:avLst/>
            </a:prstGeom>
          </p:spPr>
          <p:txBody>
            <a:bodyPr anchor="ctr" rtlCol="false" tIns="50800" lIns="50800" bIns="50800" rIns="50800"/>
            <a:lstStyle/>
            <a:p>
              <a:pPr algn="ctr">
                <a:lnSpc>
                  <a:spcPts val="5599"/>
                </a:lnSpc>
              </a:pPr>
            </a:p>
          </p:txBody>
        </p:sp>
      </p:grpSp>
      <p:grpSp>
        <p:nvGrpSpPr>
          <p:cNvPr name="Group 12" id="12"/>
          <p:cNvGrpSpPr/>
          <p:nvPr/>
        </p:nvGrpSpPr>
        <p:grpSpPr>
          <a:xfrm rot="0">
            <a:off x="509010" y="4614775"/>
            <a:ext cx="9414817" cy="8040480"/>
            <a:chOff x="0" y="0"/>
            <a:chExt cx="1192849" cy="1018721"/>
          </a:xfrm>
        </p:grpSpPr>
        <p:sp>
          <p:nvSpPr>
            <p:cNvPr name="Freeform 13" id="13"/>
            <p:cNvSpPr/>
            <p:nvPr/>
          </p:nvSpPr>
          <p:spPr>
            <a:xfrm flipH="false" flipV="false" rot="0">
              <a:off x="0" y="0"/>
              <a:ext cx="1192849" cy="1018721"/>
            </a:xfrm>
            <a:custGeom>
              <a:avLst/>
              <a:gdLst/>
              <a:ahLst/>
              <a:cxnLst/>
              <a:rect r="r" b="b" t="t" l="l"/>
              <a:pathLst>
                <a:path h="1018721" w="1192849">
                  <a:moveTo>
                    <a:pt x="86343" y="0"/>
                  </a:moveTo>
                  <a:lnTo>
                    <a:pt x="1106506" y="0"/>
                  </a:lnTo>
                  <a:cubicBezTo>
                    <a:pt x="1154192" y="0"/>
                    <a:pt x="1192849" y="38657"/>
                    <a:pt x="1192849" y="86343"/>
                  </a:cubicBezTo>
                  <a:lnTo>
                    <a:pt x="1192849" y="932379"/>
                  </a:lnTo>
                  <a:cubicBezTo>
                    <a:pt x="1192849" y="980064"/>
                    <a:pt x="1154192" y="1018721"/>
                    <a:pt x="1106506" y="1018721"/>
                  </a:cubicBezTo>
                  <a:lnTo>
                    <a:pt x="86343" y="1018721"/>
                  </a:lnTo>
                  <a:cubicBezTo>
                    <a:pt x="38657" y="1018721"/>
                    <a:pt x="0" y="980064"/>
                    <a:pt x="0" y="932379"/>
                  </a:cubicBezTo>
                  <a:lnTo>
                    <a:pt x="0" y="86343"/>
                  </a:lnTo>
                  <a:cubicBezTo>
                    <a:pt x="0" y="38657"/>
                    <a:pt x="38657" y="0"/>
                    <a:pt x="86343" y="0"/>
                  </a:cubicBezTo>
                  <a:close/>
                </a:path>
              </a:pathLst>
            </a:custGeom>
            <a:solidFill>
              <a:srgbClr val="FFFFFF"/>
            </a:solidFill>
          </p:spPr>
        </p:sp>
        <p:sp>
          <p:nvSpPr>
            <p:cNvPr name="TextBox 14" id="14"/>
            <p:cNvSpPr txBox="true"/>
            <p:nvPr/>
          </p:nvSpPr>
          <p:spPr>
            <a:xfrm>
              <a:off x="0" y="-76200"/>
              <a:ext cx="1192849" cy="1094921"/>
            </a:xfrm>
            <a:prstGeom prst="rect">
              <a:avLst/>
            </a:prstGeom>
          </p:spPr>
          <p:txBody>
            <a:bodyPr anchor="ctr" rtlCol="false" tIns="50800" lIns="50800" bIns="50800" rIns="50800"/>
            <a:lstStyle/>
            <a:p>
              <a:pPr algn="ctr">
                <a:lnSpc>
                  <a:spcPts val="5599"/>
                </a:lnSpc>
              </a:pPr>
            </a:p>
          </p:txBody>
        </p:sp>
      </p:grpSp>
      <p:sp>
        <p:nvSpPr>
          <p:cNvPr name="Freeform 15" id="15"/>
          <p:cNvSpPr/>
          <p:nvPr/>
        </p:nvSpPr>
        <p:spPr>
          <a:xfrm flipH="false" flipV="false" rot="0">
            <a:off x="841302" y="18532668"/>
            <a:ext cx="4084205" cy="2542959"/>
          </a:xfrm>
          <a:custGeom>
            <a:avLst/>
            <a:gdLst/>
            <a:ahLst/>
            <a:cxnLst/>
            <a:rect r="r" b="b" t="t" l="l"/>
            <a:pathLst>
              <a:path h="2542959" w="4084205">
                <a:moveTo>
                  <a:pt x="0" y="0"/>
                </a:moveTo>
                <a:lnTo>
                  <a:pt x="4084205" y="0"/>
                </a:lnTo>
                <a:lnTo>
                  <a:pt x="4084205" y="2542960"/>
                </a:lnTo>
                <a:lnTo>
                  <a:pt x="0" y="2542960"/>
                </a:lnTo>
                <a:lnTo>
                  <a:pt x="0" y="0"/>
                </a:lnTo>
                <a:close/>
              </a:path>
            </a:pathLst>
          </a:custGeom>
          <a:blipFill>
            <a:blip r:embed="rId3"/>
            <a:stretch>
              <a:fillRect l="-1233" t="-14861" r="-15056" b="-13310"/>
            </a:stretch>
          </a:blipFill>
        </p:spPr>
      </p:sp>
      <p:sp>
        <p:nvSpPr>
          <p:cNvPr name="Freeform 16" id="16"/>
          <p:cNvSpPr/>
          <p:nvPr/>
        </p:nvSpPr>
        <p:spPr>
          <a:xfrm flipH="false" flipV="false" rot="0">
            <a:off x="1897234" y="10434281"/>
            <a:ext cx="6353168" cy="2142201"/>
          </a:xfrm>
          <a:custGeom>
            <a:avLst/>
            <a:gdLst/>
            <a:ahLst/>
            <a:cxnLst/>
            <a:rect r="r" b="b" t="t" l="l"/>
            <a:pathLst>
              <a:path h="2142201" w="6353168">
                <a:moveTo>
                  <a:pt x="0" y="0"/>
                </a:moveTo>
                <a:lnTo>
                  <a:pt x="6353169" y="0"/>
                </a:lnTo>
                <a:lnTo>
                  <a:pt x="6353169" y="2142201"/>
                </a:lnTo>
                <a:lnTo>
                  <a:pt x="0" y="2142201"/>
                </a:lnTo>
                <a:lnTo>
                  <a:pt x="0" y="0"/>
                </a:lnTo>
                <a:close/>
              </a:path>
            </a:pathLst>
          </a:custGeom>
          <a:blipFill>
            <a:blip r:embed="rId4"/>
            <a:stretch>
              <a:fillRect l="0" t="-57013" r="0" b="-5730"/>
            </a:stretch>
          </a:blipFill>
        </p:spPr>
      </p:sp>
      <p:sp>
        <p:nvSpPr>
          <p:cNvPr name="Freeform 17" id="17"/>
          <p:cNvSpPr/>
          <p:nvPr/>
        </p:nvSpPr>
        <p:spPr>
          <a:xfrm flipH="false" flipV="false" rot="0">
            <a:off x="841302" y="14471959"/>
            <a:ext cx="3855843" cy="2935261"/>
          </a:xfrm>
          <a:custGeom>
            <a:avLst/>
            <a:gdLst/>
            <a:ahLst/>
            <a:cxnLst/>
            <a:rect r="r" b="b" t="t" l="l"/>
            <a:pathLst>
              <a:path h="2935261" w="3855843">
                <a:moveTo>
                  <a:pt x="0" y="0"/>
                </a:moveTo>
                <a:lnTo>
                  <a:pt x="3855843" y="0"/>
                </a:lnTo>
                <a:lnTo>
                  <a:pt x="3855843" y="2935261"/>
                </a:lnTo>
                <a:lnTo>
                  <a:pt x="0" y="2935261"/>
                </a:lnTo>
                <a:lnTo>
                  <a:pt x="0" y="0"/>
                </a:lnTo>
                <a:close/>
              </a:path>
            </a:pathLst>
          </a:custGeom>
          <a:blipFill>
            <a:blip r:embed="rId5"/>
            <a:stretch>
              <a:fillRect l="0" t="0" r="0" b="0"/>
            </a:stretch>
          </a:blipFill>
        </p:spPr>
      </p:sp>
      <p:sp>
        <p:nvSpPr>
          <p:cNvPr name="Freeform 18" id="18"/>
          <p:cNvSpPr/>
          <p:nvPr/>
        </p:nvSpPr>
        <p:spPr>
          <a:xfrm flipH="false" flipV="false" rot="0">
            <a:off x="5065673" y="14723658"/>
            <a:ext cx="4674087" cy="2699555"/>
          </a:xfrm>
          <a:custGeom>
            <a:avLst/>
            <a:gdLst/>
            <a:ahLst/>
            <a:cxnLst/>
            <a:rect r="r" b="b" t="t" l="l"/>
            <a:pathLst>
              <a:path h="2699555" w="4674087">
                <a:moveTo>
                  <a:pt x="0" y="0"/>
                </a:moveTo>
                <a:lnTo>
                  <a:pt x="4674087" y="0"/>
                </a:lnTo>
                <a:lnTo>
                  <a:pt x="4674087" y="2699554"/>
                </a:lnTo>
                <a:lnTo>
                  <a:pt x="0" y="2699554"/>
                </a:lnTo>
                <a:lnTo>
                  <a:pt x="0" y="0"/>
                </a:lnTo>
                <a:close/>
              </a:path>
            </a:pathLst>
          </a:custGeom>
          <a:blipFill>
            <a:blip r:embed="rId6"/>
            <a:stretch>
              <a:fillRect l="0" t="0" r="0" b="0"/>
            </a:stretch>
          </a:blipFill>
        </p:spPr>
      </p:sp>
      <p:sp>
        <p:nvSpPr>
          <p:cNvPr name="Freeform 19" id="19"/>
          <p:cNvSpPr/>
          <p:nvPr/>
        </p:nvSpPr>
        <p:spPr>
          <a:xfrm flipH="false" flipV="false" rot="0">
            <a:off x="4881768" y="18427994"/>
            <a:ext cx="4895561" cy="2752308"/>
          </a:xfrm>
          <a:custGeom>
            <a:avLst/>
            <a:gdLst/>
            <a:ahLst/>
            <a:cxnLst/>
            <a:rect r="r" b="b" t="t" l="l"/>
            <a:pathLst>
              <a:path h="2752308" w="4895561">
                <a:moveTo>
                  <a:pt x="0" y="0"/>
                </a:moveTo>
                <a:lnTo>
                  <a:pt x="4895562" y="0"/>
                </a:lnTo>
                <a:lnTo>
                  <a:pt x="4895562" y="2752308"/>
                </a:lnTo>
                <a:lnTo>
                  <a:pt x="0" y="2752308"/>
                </a:lnTo>
                <a:lnTo>
                  <a:pt x="0" y="0"/>
                </a:lnTo>
                <a:close/>
              </a:path>
            </a:pathLst>
          </a:custGeom>
          <a:blipFill>
            <a:blip r:embed="rId7"/>
            <a:stretch>
              <a:fillRect l="0" t="0" r="0" b="0"/>
            </a:stretch>
          </a:blipFill>
        </p:spPr>
      </p:sp>
      <p:grpSp>
        <p:nvGrpSpPr>
          <p:cNvPr name="Group 20" id="20"/>
          <p:cNvGrpSpPr/>
          <p:nvPr/>
        </p:nvGrpSpPr>
        <p:grpSpPr>
          <a:xfrm rot="0">
            <a:off x="10177380" y="4614775"/>
            <a:ext cx="10893357" cy="25229374"/>
            <a:chOff x="0" y="0"/>
            <a:chExt cx="1380178" cy="3196539"/>
          </a:xfrm>
        </p:grpSpPr>
        <p:sp>
          <p:nvSpPr>
            <p:cNvPr name="Freeform 21" id="21"/>
            <p:cNvSpPr/>
            <p:nvPr/>
          </p:nvSpPr>
          <p:spPr>
            <a:xfrm flipH="false" flipV="false" rot="0">
              <a:off x="0" y="0"/>
              <a:ext cx="1380178" cy="3196539"/>
            </a:xfrm>
            <a:custGeom>
              <a:avLst/>
              <a:gdLst/>
              <a:ahLst/>
              <a:cxnLst/>
              <a:rect r="r" b="b" t="t" l="l"/>
              <a:pathLst>
                <a:path h="3196539" w="1380178">
                  <a:moveTo>
                    <a:pt x="74624" y="0"/>
                  </a:moveTo>
                  <a:lnTo>
                    <a:pt x="1305555" y="0"/>
                  </a:lnTo>
                  <a:cubicBezTo>
                    <a:pt x="1346768" y="0"/>
                    <a:pt x="1380178" y="33410"/>
                    <a:pt x="1380178" y="74624"/>
                  </a:cubicBezTo>
                  <a:lnTo>
                    <a:pt x="1380178" y="3121915"/>
                  </a:lnTo>
                  <a:cubicBezTo>
                    <a:pt x="1380178" y="3163129"/>
                    <a:pt x="1346768" y="3196539"/>
                    <a:pt x="1305555" y="3196539"/>
                  </a:cubicBezTo>
                  <a:lnTo>
                    <a:pt x="74624" y="3196539"/>
                  </a:lnTo>
                  <a:cubicBezTo>
                    <a:pt x="33410" y="3196539"/>
                    <a:pt x="0" y="3163129"/>
                    <a:pt x="0" y="3121915"/>
                  </a:cubicBezTo>
                  <a:lnTo>
                    <a:pt x="0" y="74624"/>
                  </a:lnTo>
                  <a:cubicBezTo>
                    <a:pt x="0" y="33410"/>
                    <a:pt x="33410" y="0"/>
                    <a:pt x="74624" y="0"/>
                  </a:cubicBezTo>
                  <a:close/>
                </a:path>
              </a:pathLst>
            </a:custGeom>
            <a:solidFill>
              <a:srgbClr val="FFFFFF"/>
            </a:solidFill>
          </p:spPr>
        </p:sp>
        <p:sp>
          <p:nvSpPr>
            <p:cNvPr name="TextBox 22" id="22"/>
            <p:cNvSpPr txBox="true"/>
            <p:nvPr/>
          </p:nvSpPr>
          <p:spPr>
            <a:xfrm>
              <a:off x="0" y="-19050"/>
              <a:ext cx="1380178" cy="3215589"/>
            </a:xfrm>
            <a:prstGeom prst="rect">
              <a:avLst/>
            </a:prstGeom>
          </p:spPr>
          <p:txBody>
            <a:bodyPr anchor="ctr" rtlCol="false" tIns="50800" lIns="50800" bIns="50800" rIns="50800"/>
            <a:lstStyle/>
            <a:p>
              <a:pPr algn="ctr">
                <a:lnSpc>
                  <a:spcPts val="1260"/>
                </a:lnSpc>
              </a:pPr>
            </a:p>
          </p:txBody>
        </p:sp>
      </p:grpSp>
      <p:grpSp>
        <p:nvGrpSpPr>
          <p:cNvPr name="Group 23" id="23"/>
          <p:cNvGrpSpPr/>
          <p:nvPr/>
        </p:nvGrpSpPr>
        <p:grpSpPr>
          <a:xfrm rot="0">
            <a:off x="31962673" y="17305662"/>
            <a:ext cx="10607447" cy="12686484"/>
            <a:chOff x="0" y="0"/>
            <a:chExt cx="1343954" cy="1607366"/>
          </a:xfrm>
        </p:grpSpPr>
        <p:sp>
          <p:nvSpPr>
            <p:cNvPr name="Freeform 24" id="24"/>
            <p:cNvSpPr/>
            <p:nvPr/>
          </p:nvSpPr>
          <p:spPr>
            <a:xfrm flipH="false" flipV="false" rot="0">
              <a:off x="0" y="0"/>
              <a:ext cx="1343954" cy="1607366"/>
            </a:xfrm>
            <a:custGeom>
              <a:avLst/>
              <a:gdLst/>
              <a:ahLst/>
              <a:cxnLst/>
              <a:rect r="r" b="b" t="t" l="l"/>
              <a:pathLst>
                <a:path h="1607366" w="1343954">
                  <a:moveTo>
                    <a:pt x="76635" y="0"/>
                  </a:moveTo>
                  <a:lnTo>
                    <a:pt x="1267319" y="0"/>
                  </a:lnTo>
                  <a:cubicBezTo>
                    <a:pt x="1287644" y="0"/>
                    <a:pt x="1307136" y="8074"/>
                    <a:pt x="1321508" y="22446"/>
                  </a:cubicBezTo>
                  <a:cubicBezTo>
                    <a:pt x="1335880" y="36818"/>
                    <a:pt x="1343954" y="56310"/>
                    <a:pt x="1343954" y="76635"/>
                  </a:cubicBezTo>
                  <a:lnTo>
                    <a:pt x="1343954" y="1530731"/>
                  </a:lnTo>
                  <a:cubicBezTo>
                    <a:pt x="1343954" y="1573055"/>
                    <a:pt x="1309643" y="1607366"/>
                    <a:pt x="1267319" y="1607366"/>
                  </a:cubicBezTo>
                  <a:lnTo>
                    <a:pt x="76635" y="1607366"/>
                  </a:lnTo>
                  <a:cubicBezTo>
                    <a:pt x="34311" y="1607366"/>
                    <a:pt x="0" y="1573055"/>
                    <a:pt x="0" y="1530731"/>
                  </a:cubicBezTo>
                  <a:lnTo>
                    <a:pt x="0" y="76635"/>
                  </a:lnTo>
                  <a:cubicBezTo>
                    <a:pt x="0" y="34311"/>
                    <a:pt x="34311" y="0"/>
                    <a:pt x="76635" y="0"/>
                  </a:cubicBezTo>
                  <a:close/>
                </a:path>
              </a:pathLst>
            </a:custGeom>
            <a:solidFill>
              <a:srgbClr val="FFFFFF"/>
            </a:solidFill>
          </p:spPr>
        </p:sp>
        <p:sp>
          <p:nvSpPr>
            <p:cNvPr name="TextBox 25" id="25"/>
            <p:cNvSpPr txBox="true"/>
            <p:nvPr/>
          </p:nvSpPr>
          <p:spPr>
            <a:xfrm>
              <a:off x="0" y="-85725"/>
              <a:ext cx="1343954" cy="1693091"/>
            </a:xfrm>
            <a:prstGeom prst="rect">
              <a:avLst/>
            </a:prstGeom>
          </p:spPr>
          <p:txBody>
            <a:bodyPr anchor="ctr" rtlCol="false" tIns="50800" lIns="50800" bIns="50800" rIns="50800"/>
            <a:lstStyle/>
            <a:p>
              <a:pPr algn="ctr">
                <a:lnSpc>
                  <a:spcPts val="5599"/>
                </a:lnSpc>
              </a:pPr>
            </a:p>
            <a:p>
              <a:pPr algn="ctr">
                <a:lnSpc>
                  <a:spcPts val="5599"/>
                </a:lnSpc>
              </a:pPr>
            </a:p>
          </p:txBody>
        </p:sp>
      </p:grpSp>
      <p:grpSp>
        <p:nvGrpSpPr>
          <p:cNvPr name="Group 26" id="26"/>
          <p:cNvGrpSpPr/>
          <p:nvPr/>
        </p:nvGrpSpPr>
        <p:grpSpPr>
          <a:xfrm rot="0">
            <a:off x="32104033" y="4614775"/>
            <a:ext cx="10123574" cy="12614687"/>
            <a:chOff x="0" y="0"/>
            <a:chExt cx="1282648" cy="1598269"/>
          </a:xfrm>
        </p:grpSpPr>
        <p:sp>
          <p:nvSpPr>
            <p:cNvPr name="Freeform 27" id="27"/>
            <p:cNvSpPr/>
            <p:nvPr/>
          </p:nvSpPr>
          <p:spPr>
            <a:xfrm flipH="false" flipV="false" rot="0">
              <a:off x="0" y="0"/>
              <a:ext cx="1282648" cy="1598269"/>
            </a:xfrm>
            <a:custGeom>
              <a:avLst/>
              <a:gdLst/>
              <a:ahLst/>
              <a:cxnLst/>
              <a:rect r="r" b="b" t="t" l="l"/>
              <a:pathLst>
                <a:path h="1598269" w="1282648">
                  <a:moveTo>
                    <a:pt x="80298" y="0"/>
                  </a:moveTo>
                  <a:lnTo>
                    <a:pt x="1202350" y="0"/>
                  </a:lnTo>
                  <a:cubicBezTo>
                    <a:pt x="1223646" y="0"/>
                    <a:pt x="1244070" y="8460"/>
                    <a:pt x="1259129" y="23519"/>
                  </a:cubicBezTo>
                  <a:cubicBezTo>
                    <a:pt x="1274188" y="38577"/>
                    <a:pt x="1282648" y="59002"/>
                    <a:pt x="1282648" y="80298"/>
                  </a:cubicBezTo>
                  <a:lnTo>
                    <a:pt x="1282648" y="1517971"/>
                  </a:lnTo>
                  <a:cubicBezTo>
                    <a:pt x="1282648" y="1562319"/>
                    <a:pt x="1246697" y="1598269"/>
                    <a:pt x="1202350" y="1598269"/>
                  </a:cubicBezTo>
                  <a:lnTo>
                    <a:pt x="80298" y="1598269"/>
                  </a:lnTo>
                  <a:cubicBezTo>
                    <a:pt x="59002" y="1598269"/>
                    <a:pt x="38577" y="1589809"/>
                    <a:pt x="23519" y="1574751"/>
                  </a:cubicBezTo>
                  <a:cubicBezTo>
                    <a:pt x="8460" y="1559692"/>
                    <a:pt x="0" y="1539268"/>
                    <a:pt x="0" y="1517971"/>
                  </a:cubicBezTo>
                  <a:lnTo>
                    <a:pt x="0" y="80298"/>
                  </a:lnTo>
                  <a:cubicBezTo>
                    <a:pt x="0" y="59002"/>
                    <a:pt x="8460" y="38577"/>
                    <a:pt x="23519" y="23519"/>
                  </a:cubicBezTo>
                  <a:cubicBezTo>
                    <a:pt x="38577" y="8460"/>
                    <a:pt x="59002" y="0"/>
                    <a:pt x="80298" y="0"/>
                  </a:cubicBezTo>
                  <a:close/>
                </a:path>
              </a:pathLst>
            </a:custGeom>
            <a:solidFill>
              <a:srgbClr val="FFFFFF"/>
            </a:solidFill>
          </p:spPr>
        </p:sp>
        <p:sp>
          <p:nvSpPr>
            <p:cNvPr name="TextBox 28" id="28"/>
            <p:cNvSpPr txBox="true"/>
            <p:nvPr/>
          </p:nvSpPr>
          <p:spPr>
            <a:xfrm>
              <a:off x="0" y="-76200"/>
              <a:ext cx="1282648" cy="1674469"/>
            </a:xfrm>
            <a:prstGeom prst="rect">
              <a:avLst/>
            </a:prstGeom>
          </p:spPr>
          <p:txBody>
            <a:bodyPr anchor="ctr" rtlCol="false" tIns="50800" lIns="50800" bIns="50800" rIns="50800"/>
            <a:lstStyle/>
            <a:p>
              <a:pPr algn="ctr">
                <a:lnSpc>
                  <a:spcPts val="5599"/>
                </a:lnSpc>
              </a:pPr>
            </a:p>
            <a:p>
              <a:pPr algn="ctr">
                <a:lnSpc>
                  <a:spcPts val="5599"/>
                </a:lnSpc>
              </a:pPr>
            </a:p>
          </p:txBody>
        </p:sp>
      </p:grpSp>
      <p:sp>
        <p:nvSpPr>
          <p:cNvPr name="Freeform 29" id="29"/>
          <p:cNvSpPr/>
          <p:nvPr/>
        </p:nvSpPr>
        <p:spPr>
          <a:xfrm flipH="false" flipV="false" rot="0">
            <a:off x="38461695" y="5283165"/>
            <a:ext cx="3677474" cy="4053649"/>
          </a:xfrm>
          <a:custGeom>
            <a:avLst/>
            <a:gdLst/>
            <a:ahLst/>
            <a:cxnLst/>
            <a:rect r="r" b="b" t="t" l="l"/>
            <a:pathLst>
              <a:path h="4053649" w="3677474">
                <a:moveTo>
                  <a:pt x="0" y="0"/>
                </a:moveTo>
                <a:lnTo>
                  <a:pt x="3677474" y="0"/>
                </a:lnTo>
                <a:lnTo>
                  <a:pt x="3677474" y="4053649"/>
                </a:lnTo>
                <a:lnTo>
                  <a:pt x="0" y="4053649"/>
                </a:lnTo>
                <a:lnTo>
                  <a:pt x="0" y="0"/>
                </a:lnTo>
                <a:close/>
              </a:path>
            </a:pathLst>
          </a:custGeom>
          <a:blipFill>
            <a:blip r:embed="rId8"/>
            <a:stretch>
              <a:fillRect l="-5538" t="-1264" r="-3483" b="-1896"/>
            </a:stretch>
          </a:blipFill>
        </p:spPr>
      </p:sp>
      <p:sp>
        <p:nvSpPr>
          <p:cNvPr name="Freeform 30" id="30"/>
          <p:cNvSpPr/>
          <p:nvPr/>
        </p:nvSpPr>
        <p:spPr>
          <a:xfrm flipH="false" flipV="false" rot="0">
            <a:off x="32397117" y="5278954"/>
            <a:ext cx="2381777" cy="4403141"/>
          </a:xfrm>
          <a:custGeom>
            <a:avLst/>
            <a:gdLst/>
            <a:ahLst/>
            <a:cxnLst/>
            <a:rect r="r" b="b" t="t" l="l"/>
            <a:pathLst>
              <a:path h="4403141" w="2381777">
                <a:moveTo>
                  <a:pt x="0" y="0"/>
                </a:moveTo>
                <a:lnTo>
                  <a:pt x="2381777" y="0"/>
                </a:lnTo>
                <a:lnTo>
                  <a:pt x="2381777" y="4403140"/>
                </a:lnTo>
                <a:lnTo>
                  <a:pt x="0" y="4403140"/>
                </a:lnTo>
                <a:lnTo>
                  <a:pt x="0" y="0"/>
                </a:lnTo>
                <a:close/>
              </a:path>
            </a:pathLst>
          </a:custGeom>
          <a:blipFill>
            <a:blip r:embed="rId9"/>
            <a:stretch>
              <a:fillRect l="0" t="-4024" r="0" b="0"/>
            </a:stretch>
          </a:blipFill>
        </p:spPr>
      </p:sp>
      <p:sp>
        <p:nvSpPr>
          <p:cNvPr name="Freeform 31" id="31"/>
          <p:cNvSpPr/>
          <p:nvPr/>
        </p:nvSpPr>
        <p:spPr>
          <a:xfrm flipH="false" flipV="false" rot="0">
            <a:off x="34663933" y="5283165"/>
            <a:ext cx="3684166" cy="4403141"/>
          </a:xfrm>
          <a:custGeom>
            <a:avLst/>
            <a:gdLst/>
            <a:ahLst/>
            <a:cxnLst/>
            <a:rect r="r" b="b" t="t" l="l"/>
            <a:pathLst>
              <a:path h="4403141" w="3684166">
                <a:moveTo>
                  <a:pt x="0" y="0"/>
                </a:moveTo>
                <a:lnTo>
                  <a:pt x="3684165" y="0"/>
                </a:lnTo>
                <a:lnTo>
                  <a:pt x="3684165" y="4403141"/>
                </a:lnTo>
                <a:lnTo>
                  <a:pt x="0" y="4403141"/>
                </a:lnTo>
                <a:lnTo>
                  <a:pt x="0" y="0"/>
                </a:lnTo>
                <a:close/>
              </a:path>
            </a:pathLst>
          </a:custGeom>
          <a:blipFill>
            <a:blip r:embed="rId10"/>
            <a:stretch>
              <a:fillRect l="-2334" t="-1679" r="-8607" b="-1749"/>
            </a:stretch>
          </a:blipFill>
        </p:spPr>
      </p:sp>
      <p:sp>
        <p:nvSpPr>
          <p:cNvPr name="Freeform 32" id="32"/>
          <p:cNvSpPr/>
          <p:nvPr/>
        </p:nvSpPr>
        <p:spPr>
          <a:xfrm flipH="false" flipV="false" rot="0">
            <a:off x="37942206" y="11501252"/>
            <a:ext cx="1949248" cy="2898556"/>
          </a:xfrm>
          <a:custGeom>
            <a:avLst/>
            <a:gdLst/>
            <a:ahLst/>
            <a:cxnLst/>
            <a:rect r="r" b="b" t="t" l="l"/>
            <a:pathLst>
              <a:path h="2898556" w="1949248">
                <a:moveTo>
                  <a:pt x="0" y="0"/>
                </a:moveTo>
                <a:lnTo>
                  <a:pt x="1949248" y="0"/>
                </a:lnTo>
                <a:lnTo>
                  <a:pt x="1949248" y="2898556"/>
                </a:lnTo>
                <a:lnTo>
                  <a:pt x="0" y="2898556"/>
                </a:lnTo>
                <a:lnTo>
                  <a:pt x="0" y="0"/>
                </a:lnTo>
                <a:close/>
              </a:path>
            </a:pathLst>
          </a:custGeom>
          <a:blipFill>
            <a:blip r:embed="rId11"/>
            <a:stretch>
              <a:fillRect l="-5886" t="0" r="-6398" b="-6540"/>
            </a:stretch>
          </a:blipFill>
        </p:spPr>
      </p:sp>
      <p:sp>
        <p:nvSpPr>
          <p:cNvPr name="Freeform 33" id="33"/>
          <p:cNvSpPr/>
          <p:nvPr/>
        </p:nvSpPr>
        <p:spPr>
          <a:xfrm flipH="false" flipV="false" rot="0">
            <a:off x="32219096" y="10257019"/>
            <a:ext cx="2974717" cy="3727123"/>
          </a:xfrm>
          <a:custGeom>
            <a:avLst/>
            <a:gdLst/>
            <a:ahLst/>
            <a:cxnLst/>
            <a:rect r="r" b="b" t="t" l="l"/>
            <a:pathLst>
              <a:path h="3727123" w="2974717">
                <a:moveTo>
                  <a:pt x="0" y="0"/>
                </a:moveTo>
                <a:lnTo>
                  <a:pt x="2974716" y="0"/>
                </a:lnTo>
                <a:lnTo>
                  <a:pt x="2974716" y="3727123"/>
                </a:lnTo>
                <a:lnTo>
                  <a:pt x="0" y="3727123"/>
                </a:lnTo>
                <a:lnTo>
                  <a:pt x="0" y="0"/>
                </a:lnTo>
                <a:close/>
              </a:path>
            </a:pathLst>
          </a:custGeom>
          <a:blipFill>
            <a:blip r:embed="rId12"/>
            <a:stretch>
              <a:fillRect l="-21483" t="-11204" r="-19694" b="-6321"/>
            </a:stretch>
          </a:blipFill>
        </p:spPr>
      </p:sp>
      <p:sp>
        <p:nvSpPr>
          <p:cNvPr name="Freeform 34" id="34"/>
          <p:cNvSpPr/>
          <p:nvPr/>
        </p:nvSpPr>
        <p:spPr>
          <a:xfrm flipH="false" flipV="false" rot="0">
            <a:off x="10829919" y="28211216"/>
            <a:ext cx="4558806" cy="1469025"/>
          </a:xfrm>
          <a:custGeom>
            <a:avLst/>
            <a:gdLst/>
            <a:ahLst/>
            <a:cxnLst/>
            <a:rect r="r" b="b" t="t" l="l"/>
            <a:pathLst>
              <a:path h="1469025" w="4558806">
                <a:moveTo>
                  <a:pt x="0" y="0"/>
                </a:moveTo>
                <a:lnTo>
                  <a:pt x="4558807" y="0"/>
                </a:lnTo>
                <a:lnTo>
                  <a:pt x="4558807" y="1469026"/>
                </a:lnTo>
                <a:lnTo>
                  <a:pt x="0" y="1469026"/>
                </a:lnTo>
                <a:lnTo>
                  <a:pt x="0" y="0"/>
                </a:lnTo>
                <a:close/>
              </a:path>
            </a:pathLst>
          </a:custGeom>
          <a:blipFill>
            <a:blip r:embed="rId13"/>
            <a:stretch>
              <a:fillRect l="0" t="0" r="0" b="0"/>
            </a:stretch>
          </a:blipFill>
        </p:spPr>
      </p:sp>
      <p:sp>
        <p:nvSpPr>
          <p:cNvPr name="Freeform 35" id="35"/>
          <p:cNvSpPr/>
          <p:nvPr/>
        </p:nvSpPr>
        <p:spPr>
          <a:xfrm flipH="false" flipV="false" rot="0">
            <a:off x="35220450" y="10284660"/>
            <a:ext cx="2653764" cy="3699482"/>
          </a:xfrm>
          <a:custGeom>
            <a:avLst/>
            <a:gdLst/>
            <a:ahLst/>
            <a:cxnLst/>
            <a:rect r="r" b="b" t="t" l="l"/>
            <a:pathLst>
              <a:path h="3699482" w="2653764">
                <a:moveTo>
                  <a:pt x="0" y="0"/>
                </a:moveTo>
                <a:lnTo>
                  <a:pt x="2653764" y="0"/>
                </a:lnTo>
                <a:lnTo>
                  <a:pt x="2653764" y="3699482"/>
                </a:lnTo>
                <a:lnTo>
                  <a:pt x="0" y="3699482"/>
                </a:lnTo>
                <a:lnTo>
                  <a:pt x="0" y="0"/>
                </a:lnTo>
                <a:close/>
              </a:path>
            </a:pathLst>
          </a:custGeom>
          <a:blipFill>
            <a:blip r:embed="rId14"/>
            <a:stretch>
              <a:fillRect l="-9146" t="-1729" r="-19728" b="-3473"/>
            </a:stretch>
          </a:blipFill>
        </p:spPr>
      </p:sp>
      <p:sp>
        <p:nvSpPr>
          <p:cNvPr name="Freeform 36" id="36"/>
          <p:cNvSpPr/>
          <p:nvPr/>
        </p:nvSpPr>
        <p:spPr>
          <a:xfrm flipH="false" flipV="false" rot="0">
            <a:off x="32476054" y="14669329"/>
            <a:ext cx="3119024" cy="2479582"/>
          </a:xfrm>
          <a:custGeom>
            <a:avLst/>
            <a:gdLst/>
            <a:ahLst/>
            <a:cxnLst/>
            <a:rect r="r" b="b" t="t" l="l"/>
            <a:pathLst>
              <a:path h="2479582" w="3119024">
                <a:moveTo>
                  <a:pt x="0" y="0"/>
                </a:moveTo>
                <a:lnTo>
                  <a:pt x="3119023" y="0"/>
                </a:lnTo>
                <a:lnTo>
                  <a:pt x="3119023" y="2479582"/>
                </a:lnTo>
                <a:lnTo>
                  <a:pt x="0" y="2479582"/>
                </a:lnTo>
                <a:lnTo>
                  <a:pt x="0" y="0"/>
                </a:lnTo>
                <a:close/>
              </a:path>
            </a:pathLst>
          </a:custGeom>
          <a:blipFill>
            <a:blip r:embed="rId15"/>
            <a:stretch>
              <a:fillRect l="0" t="0" r="0" b="0"/>
            </a:stretch>
          </a:blipFill>
        </p:spPr>
      </p:sp>
      <p:grpSp>
        <p:nvGrpSpPr>
          <p:cNvPr name="Group 37" id="37"/>
          <p:cNvGrpSpPr/>
          <p:nvPr/>
        </p:nvGrpSpPr>
        <p:grpSpPr>
          <a:xfrm rot="0">
            <a:off x="35982907" y="14669329"/>
            <a:ext cx="5867847" cy="2440537"/>
            <a:chOff x="0" y="0"/>
            <a:chExt cx="7823796" cy="3254049"/>
          </a:xfrm>
        </p:grpSpPr>
        <p:sp>
          <p:nvSpPr>
            <p:cNvPr name="AutoShape 38" id="38"/>
            <p:cNvSpPr/>
            <p:nvPr/>
          </p:nvSpPr>
          <p:spPr>
            <a:xfrm flipH="true">
              <a:off x="1421361" y="1713309"/>
              <a:ext cx="654168" cy="0"/>
            </a:xfrm>
            <a:prstGeom prst="line">
              <a:avLst/>
            </a:prstGeom>
            <a:ln cap="flat" w="3425">
              <a:solidFill>
                <a:srgbClr val="000001"/>
              </a:solidFill>
              <a:prstDash val="solid"/>
              <a:headEnd type="none" len="sm" w="sm"/>
              <a:tailEnd type="none" len="sm" w="sm"/>
            </a:ln>
          </p:spPr>
        </p:sp>
        <p:grpSp>
          <p:nvGrpSpPr>
            <p:cNvPr name="Group 39" id="39"/>
            <p:cNvGrpSpPr/>
            <p:nvPr/>
          </p:nvGrpSpPr>
          <p:grpSpPr>
            <a:xfrm rot="0">
              <a:off x="292788" y="1427834"/>
              <a:ext cx="1128574" cy="567526"/>
              <a:chOff x="0" y="0"/>
              <a:chExt cx="886296" cy="445691"/>
            </a:xfrm>
          </p:grpSpPr>
          <p:sp>
            <p:nvSpPr>
              <p:cNvPr name="Freeform 40" id="40"/>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41" id="41"/>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42" id="42"/>
            <p:cNvGrpSpPr/>
            <p:nvPr/>
          </p:nvGrpSpPr>
          <p:grpSpPr>
            <a:xfrm rot="0">
              <a:off x="264422" y="1385306"/>
              <a:ext cx="1128574" cy="567526"/>
              <a:chOff x="0" y="0"/>
              <a:chExt cx="886296" cy="445691"/>
            </a:xfrm>
          </p:grpSpPr>
          <p:sp>
            <p:nvSpPr>
              <p:cNvPr name="Freeform 43" id="43"/>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44" id="44"/>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45" id="45"/>
            <p:cNvSpPr/>
            <p:nvPr/>
          </p:nvSpPr>
          <p:spPr>
            <a:xfrm>
              <a:off x="650044" y="1707105"/>
              <a:ext cx="679566" cy="0"/>
            </a:xfrm>
            <a:prstGeom prst="line">
              <a:avLst/>
            </a:prstGeom>
            <a:ln cap="flat" w="3425">
              <a:solidFill>
                <a:srgbClr val="FFFFFF"/>
              </a:solidFill>
              <a:prstDash val="solid"/>
              <a:headEnd type="none" len="sm" w="sm"/>
              <a:tailEnd type="none" len="sm" w="sm"/>
            </a:ln>
          </p:spPr>
        </p:sp>
        <p:sp>
          <p:nvSpPr>
            <p:cNvPr name="TextBox 46" id="46"/>
            <p:cNvSpPr txBox="true"/>
            <p:nvPr/>
          </p:nvSpPr>
          <p:spPr>
            <a:xfrm rot="0">
              <a:off x="616620" y="1401345"/>
              <a:ext cx="742951" cy="307472"/>
            </a:xfrm>
            <a:prstGeom prst="rect">
              <a:avLst/>
            </a:prstGeom>
          </p:spPr>
          <p:txBody>
            <a:bodyPr anchor="t" rtlCol="false" tIns="0" lIns="0" bIns="0" rIns="0">
              <a:spAutoFit/>
            </a:bodyPr>
            <a:lstStyle/>
            <a:p>
              <a:pPr algn="l">
                <a:lnSpc>
                  <a:spcPts val="602"/>
                </a:lnSpc>
                <a:spcBef>
                  <a:spcPct val="0"/>
                </a:spcBef>
              </a:pPr>
              <a:r>
                <a:rPr lang="en-US" b="true" sz="501">
                  <a:solidFill>
                    <a:srgbClr val="FFFFFF"/>
                  </a:solidFill>
                  <a:latin typeface="Glacial Indifference Bold"/>
                  <a:ea typeface="Glacial Indifference Bold"/>
                  <a:cs typeface="Glacial Indifference Bold"/>
                  <a:sym typeface="Glacial Indifference Bold"/>
                </a:rPr>
                <a:t>LARGE INVESTMENT COMMITTEE</a:t>
              </a:r>
            </a:p>
          </p:txBody>
        </p:sp>
        <p:sp>
          <p:nvSpPr>
            <p:cNvPr name="TextBox 47" id="47"/>
            <p:cNvSpPr txBox="true"/>
            <p:nvPr/>
          </p:nvSpPr>
          <p:spPr>
            <a:xfrm rot="0">
              <a:off x="789461" y="1786621"/>
              <a:ext cx="401761" cy="81443"/>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INVESTORS</a:t>
              </a:r>
            </a:p>
          </p:txBody>
        </p:sp>
        <p:grpSp>
          <p:nvGrpSpPr>
            <p:cNvPr name="Group 48" id="48"/>
            <p:cNvGrpSpPr>
              <a:grpSpLocks noChangeAspect="true"/>
            </p:cNvGrpSpPr>
            <p:nvPr/>
          </p:nvGrpSpPr>
          <p:grpSpPr>
            <a:xfrm rot="0">
              <a:off x="0" y="1385306"/>
              <a:ext cx="585575" cy="583288"/>
              <a:chOff x="0" y="0"/>
              <a:chExt cx="6502400" cy="6477000"/>
            </a:xfrm>
          </p:grpSpPr>
          <p:sp>
            <p:nvSpPr>
              <p:cNvPr name="Freeform 49" id="49"/>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50" id="50"/>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51" id="51"/>
            <p:cNvSpPr/>
            <p:nvPr/>
          </p:nvSpPr>
          <p:spPr>
            <a:xfrm flipV="true">
              <a:off x="109071" y="1705392"/>
              <a:ext cx="367434" cy="0"/>
            </a:xfrm>
            <a:prstGeom prst="line">
              <a:avLst/>
            </a:prstGeom>
            <a:ln cap="flat" w="3425">
              <a:solidFill>
                <a:srgbClr val="FFFFFF"/>
              </a:solidFill>
              <a:prstDash val="solid"/>
              <a:headEnd type="none" len="sm" w="sm"/>
              <a:tailEnd type="none" len="sm" w="sm"/>
            </a:ln>
          </p:spPr>
        </p:sp>
        <p:sp>
          <p:nvSpPr>
            <p:cNvPr name="TextBox 52" id="52"/>
            <p:cNvSpPr txBox="true"/>
            <p:nvPr/>
          </p:nvSpPr>
          <p:spPr>
            <a:xfrm rot="0">
              <a:off x="175042" y="1612305"/>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53" id="53"/>
            <p:cNvSpPr txBox="true"/>
            <p:nvPr/>
          </p:nvSpPr>
          <p:spPr>
            <a:xfrm rot="0">
              <a:off x="200330" y="1718470"/>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AutoShape 54" id="54"/>
            <p:cNvSpPr/>
            <p:nvPr/>
          </p:nvSpPr>
          <p:spPr>
            <a:xfrm flipH="true">
              <a:off x="3094763" y="1713309"/>
              <a:ext cx="654168" cy="0"/>
            </a:xfrm>
            <a:prstGeom prst="line">
              <a:avLst/>
            </a:prstGeom>
            <a:ln cap="flat" w="3425">
              <a:solidFill>
                <a:srgbClr val="FFFFFF"/>
              </a:solidFill>
              <a:prstDash val="solid"/>
              <a:headEnd type="none" len="sm" w="sm"/>
              <a:tailEnd type="none" len="sm" w="sm"/>
            </a:ln>
          </p:spPr>
        </p:sp>
        <p:grpSp>
          <p:nvGrpSpPr>
            <p:cNvPr name="Group 55" id="55"/>
            <p:cNvGrpSpPr/>
            <p:nvPr/>
          </p:nvGrpSpPr>
          <p:grpSpPr>
            <a:xfrm rot="0">
              <a:off x="2054644" y="1427834"/>
              <a:ext cx="1128574" cy="567526"/>
              <a:chOff x="0" y="0"/>
              <a:chExt cx="886296" cy="445691"/>
            </a:xfrm>
          </p:grpSpPr>
          <p:sp>
            <p:nvSpPr>
              <p:cNvPr name="Freeform 56" id="56"/>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57" id="57"/>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58" id="58"/>
            <p:cNvGrpSpPr/>
            <p:nvPr/>
          </p:nvGrpSpPr>
          <p:grpSpPr>
            <a:xfrm rot="0">
              <a:off x="2026279" y="1385306"/>
              <a:ext cx="1128574" cy="567526"/>
              <a:chOff x="0" y="0"/>
              <a:chExt cx="886296" cy="445691"/>
            </a:xfrm>
          </p:grpSpPr>
          <p:sp>
            <p:nvSpPr>
              <p:cNvPr name="Freeform 59" id="59"/>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60" id="60"/>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61" id="61"/>
            <p:cNvSpPr/>
            <p:nvPr/>
          </p:nvSpPr>
          <p:spPr>
            <a:xfrm>
              <a:off x="2411901" y="1707105"/>
              <a:ext cx="679566" cy="0"/>
            </a:xfrm>
            <a:prstGeom prst="line">
              <a:avLst/>
            </a:prstGeom>
            <a:ln cap="flat" w="3425">
              <a:solidFill>
                <a:srgbClr val="FFFFFF"/>
              </a:solidFill>
              <a:prstDash val="solid"/>
              <a:headEnd type="none" len="sm" w="sm"/>
              <a:tailEnd type="none" len="sm" w="sm"/>
            </a:ln>
          </p:spPr>
        </p:sp>
        <p:sp>
          <p:nvSpPr>
            <p:cNvPr name="TextBox 62" id="62"/>
            <p:cNvSpPr txBox="true"/>
            <p:nvPr/>
          </p:nvSpPr>
          <p:spPr>
            <a:xfrm rot="0">
              <a:off x="2409076" y="1547857"/>
              <a:ext cx="742951" cy="106165"/>
            </a:xfrm>
            <a:prstGeom prst="rect">
              <a:avLst/>
            </a:prstGeom>
          </p:spPr>
          <p:txBody>
            <a:bodyPr anchor="t" rtlCol="false" tIns="0" lIns="0" bIns="0" rIns="0">
              <a:spAutoFit/>
            </a:bodyPr>
            <a:lstStyle/>
            <a:p>
              <a:pPr algn="l">
                <a:lnSpc>
                  <a:spcPts val="634"/>
                </a:lnSpc>
                <a:spcBef>
                  <a:spcPct val="0"/>
                </a:spcBef>
              </a:pPr>
              <a:r>
                <a:rPr lang="en-US" b="true" sz="528">
                  <a:solidFill>
                    <a:srgbClr val="FFFFFF"/>
                  </a:solidFill>
                  <a:latin typeface="Glacial Indifference Bold"/>
                  <a:ea typeface="Glacial Indifference Bold"/>
                  <a:cs typeface="Glacial Indifference Bold"/>
                  <a:sym typeface="Glacial Indifference Bold"/>
                </a:rPr>
                <a:t>ROLLING STONES</a:t>
              </a:r>
            </a:p>
          </p:txBody>
        </p:sp>
        <p:sp>
          <p:nvSpPr>
            <p:cNvPr name="TextBox 63" id="63"/>
            <p:cNvSpPr txBox="true"/>
            <p:nvPr/>
          </p:nvSpPr>
          <p:spPr>
            <a:xfrm rot="0">
              <a:off x="2502695" y="1750662"/>
              <a:ext cx="499008" cy="153361"/>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DEVELOPMENT COMPANY</a:t>
              </a:r>
            </a:p>
          </p:txBody>
        </p:sp>
        <p:grpSp>
          <p:nvGrpSpPr>
            <p:cNvPr name="Group 64" id="64"/>
            <p:cNvGrpSpPr>
              <a:grpSpLocks noChangeAspect="true"/>
            </p:cNvGrpSpPr>
            <p:nvPr/>
          </p:nvGrpSpPr>
          <p:grpSpPr>
            <a:xfrm rot="0">
              <a:off x="1761857" y="1385306"/>
              <a:ext cx="585575" cy="583288"/>
              <a:chOff x="0" y="0"/>
              <a:chExt cx="6502400" cy="6477000"/>
            </a:xfrm>
          </p:grpSpPr>
          <p:sp>
            <p:nvSpPr>
              <p:cNvPr name="Freeform 65" id="65"/>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66" id="66"/>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67" id="67"/>
            <p:cNvSpPr/>
            <p:nvPr/>
          </p:nvSpPr>
          <p:spPr>
            <a:xfrm flipV="true">
              <a:off x="1870927" y="1705392"/>
              <a:ext cx="367434" cy="0"/>
            </a:xfrm>
            <a:prstGeom prst="line">
              <a:avLst/>
            </a:prstGeom>
            <a:ln cap="flat" w="3425">
              <a:solidFill>
                <a:srgbClr val="FFFFFF"/>
              </a:solidFill>
              <a:prstDash val="solid"/>
              <a:headEnd type="none" len="sm" w="sm"/>
              <a:tailEnd type="none" len="sm" w="sm"/>
            </a:ln>
          </p:spPr>
        </p:sp>
        <p:sp>
          <p:nvSpPr>
            <p:cNvPr name="TextBox 68" id="68"/>
            <p:cNvSpPr txBox="true"/>
            <p:nvPr/>
          </p:nvSpPr>
          <p:spPr>
            <a:xfrm rot="0">
              <a:off x="1936899" y="1612305"/>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69" id="69"/>
            <p:cNvSpPr txBox="true"/>
            <p:nvPr/>
          </p:nvSpPr>
          <p:spPr>
            <a:xfrm rot="0">
              <a:off x="1962187" y="1718470"/>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AutoShape 70" id="70"/>
            <p:cNvSpPr/>
            <p:nvPr/>
          </p:nvSpPr>
          <p:spPr>
            <a:xfrm flipH="true" flipV="true">
              <a:off x="1421361" y="1711597"/>
              <a:ext cx="475962" cy="512649"/>
            </a:xfrm>
            <a:prstGeom prst="line">
              <a:avLst/>
            </a:prstGeom>
            <a:ln cap="flat" w="3425">
              <a:solidFill>
                <a:srgbClr val="000001"/>
              </a:solidFill>
              <a:prstDash val="solid"/>
              <a:headEnd type="none" len="sm" w="sm"/>
              <a:tailEnd type="none" len="sm" w="sm"/>
            </a:ln>
          </p:spPr>
        </p:sp>
        <p:grpSp>
          <p:nvGrpSpPr>
            <p:cNvPr name="Group 71" id="71"/>
            <p:cNvGrpSpPr/>
            <p:nvPr/>
          </p:nvGrpSpPr>
          <p:grpSpPr>
            <a:xfrm rot="0">
              <a:off x="2054644" y="2097114"/>
              <a:ext cx="1128574" cy="567526"/>
              <a:chOff x="0" y="0"/>
              <a:chExt cx="886296" cy="445691"/>
            </a:xfrm>
          </p:grpSpPr>
          <p:sp>
            <p:nvSpPr>
              <p:cNvPr name="Freeform 72" id="72"/>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73" id="73"/>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74" id="74"/>
            <p:cNvGrpSpPr/>
            <p:nvPr/>
          </p:nvGrpSpPr>
          <p:grpSpPr>
            <a:xfrm rot="0">
              <a:off x="2026279" y="2054586"/>
              <a:ext cx="1128574" cy="567526"/>
              <a:chOff x="0" y="0"/>
              <a:chExt cx="886296" cy="445691"/>
            </a:xfrm>
          </p:grpSpPr>
          <p:sp>
            <p:nvSpPr>
              <p:cNvPr name="Freeform 75" id="75"/>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76" id="76"/>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77" id="77"/>
            <p:cNvSpPr/>
            <p:nvPr/>
          </p:nvSpPr>
          <p:spPr>
            <a:xfrm>
              <a:off x="2411901" y="2376385"/>
              <a:ext cx="679566" cy="0"/>
            </a:xfrm>
            <a:prstGeom prst="line">
              <a:avLst/>
            </a:prstGeom>
            <a:ln cap="flat" w="3425">
              <a:solidFill>
                <a:srgbClr val="FFFFFF"/>
              </a:solidFill>
              <a:prstDash val="solid"/>
              <a:headEnd type="none" len="sm" w="sm"/>
              <a:tailEnd type="none" len="sm" w="sm"/>
            </a:ln>
          </p:spPr>
        </p:sp>
        <p:sp>
          <p:nvSpPr>
            <p:cNvPr name="TextBox 78" id="78"/>
            <p:cNvSpPr txBox="true"/>
            <p:nvPr/>
          </p:nvSpPr>
          <p:spPr>
            <a:xfrm rot="0">
              <a:off x="2440267" y="2155493"/>
              <a:ext cx="742951" cy="219179"/>
            </a:xfrm>
            <a:prstGeom prst="rect">
              <a:avLst/>
            </a:prstGeom>
          </p:spPr>
          <p:txBody>
            <a:bodyPr anchor="t" rtlCol="false" tIns="0" lIns="0" bIns="0" rIns="0">
              <a:spAutoFit/>
            </a:bodyPr>
            <a:lstStyle/>
            <a:p>
              <a:pPr algn="l">
                <a:lnSpc>
                  <a:spcPts val="666"/>
                </a:lnSpc>
                <a:spcBef>
                  <a:spcPct val="0"/>
                </a:spcBef>
              </a:pPr>
              <a:r>
                <a:rPr lang="en-US" b="true" sz="555">
                  <a:solidFill>
                    <a:srgbClr val="FFFFFF"/>
                  </a:solidFill>
                  <a:latin typeface="Glacial Indifference Bold"/>
                  <a:ea typeface="Glacial Indifference Bold"/>
                  <a:cs typeface="Glacial Indifference Bold"/>
                  <a:sym typeface="Glacial Indifference Bold"/>
                </a:rPr>
                <a:t>SOUTH PARK TEAM</a:t>
              </a:r>
            </a:p>
          </p:txBody>
        </p:sp>
        <p:sp>
          <p:nvSpPr>
            <p:cNvPr name="TextBox 79" id="79"/>
            <p:cNvSpPr txBox="true"/>
            <p:nvPr/>
          </p:nvSpPr>
          <p:spPr>
            <a:xfrm rot="0">
              <a:off x="2482124" y="2419942"/>
              <a:ext cx="540149" cy="153361"/>
            </a:xfrm>
            <a:prstGeom prst="rect">
              <a:avLst/>
            </a:prstGeom>
          </p:spPr>
          <p:txBody>
            <a:bodyPr anchor="t" rtlCol="false" tIns="0" lIns="0" bIns="0" rIns="0">
              <a:spAutoFit/>
            </a:bodyPr>
            <a:lstStyle/>
            <a:p>
              <a:pPr algn="ctr">
                <a:lnSpc>
                  <a:spcPts val="440"/>
                </a:lnSpc>
              </a:pPr>
              <a:r>
                <a:rPr lang="en-US" b="true" sz="367">
                  <a:solidFill>
                    <a:srgbClr val="FFFFFF"/>
                  </a:solidFill>
                  <a:latin typeface="Glacial Indifference Bold"/>
                  <a:ea typeface="Glacial Indifference Bold"/>
                  <a:cs typeface="Glacial Indifference Bold"/>
                  <a:sym typeface="Glacial Indifference Bold"/>
                </a:rPr>
                <a:t>MANAGEMENT</a:t>
              </a:r>
            </a:p>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COMPANY</a:t>
              </a:r>
            </a:p>
          </p:txBody>
        </p:sp>
        <p:grpSp>
          <p:nvGrpSpPr>
            <p:cNvPr name="Group 80" id="80"/>
            <p:cNvGrpSpPr>
              <a:grpSpLocks noChangeAspect="true"/>
            </p:cNvGrpSpPr>
            <p:nvPr/>
          </p:nvGrpSpPr>
          <p:grpSpPr>
            <a:xfrm rot="0">
              <a:off x="1761857" y="2054586"/>
              <a:ext cx="585575" cy="583288"/>
              <a:chOff x="0" y="0"/>
              <a:chExt cx="6502400" cy="6477000"/>
            </a:xfrm>
          </p:grpSpPr>
          <p:sp>
            <p:nvSpPr>
              <p:cNvPr name="Freeform 81" id="81"/>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82" id="82"/>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83" id="83"/>
            <p:cNvSpPr/>
            <p:nvPr/>
          </p:nvSpPr>
          <p:spPr>
            <a:xfrm flipV="true">
              <a:off x="1870927" y="2374672"/>
              <a:ext cx="367434" cy="0"/>
            </a:xfrm>
            <a:prstGeom prst="line">
              <a:avLst/>
            </a:prstGeom>
            <a:ln cap="flat" w="3425">
              <a:solidFill>
                <a:srgbClr val="FFFFFF"/>
              </a:solidFill>
              <a:prstDash val="solid"/>
              <a:headEnd type="none" len="sm" w="sm"/>
              <a:tailEnd type="none" len="sm" w="sm"/>
            </a:ln>
          </p:spPr>
        </p:sp>
        <p:sp>
          <p:nvSpPr>
            <p:cNvPr name="TextBox 84" id="84"/>
            <p:cNvSpPr txBox="true"/>
            <p:nvPr/>
          </p:nvSpPr>
          <p:spPr>
            <a:xfrm rot="0">
              <a:off x="1936899" y="2281585"/>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85" id="85"/>
            <p:cNvSpPr txBox="true"/>
            <p:nvPr/>
          </p:nvSpPr>
          <p:spPr>
            <a:xfrm rot="0">
              <a:off x="1962187" y="2387750"/>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86" id="86"/>
            <p:cNvSpPr txBox="true"/>
            <p:nvPr/>
          </p:nvSpPr>
          <p:spPr>
            <a:xfrm rot="0">
              <a:off x="2012884" y="1773329"/>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TextBox 87" id="87"/>
            <p:cNvSpPr txBox="true"/>
            <p:nvPr/>
          </p:nvSpPr>
          <p:spPr>
            <a:xfrm rot="0">
              <a:off x="2012884" y="2442609"/>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TextBox 88" id="88"/>
            <p:cNvSpPr txBox="true"/>
            <p:nvPr/>
          </p:nvSpPr>
          <p:spPr>
            <a:xfrm rot="0">
              <a:off x="2014596" y="2120146"/>
              <a:ext cx="59397"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3</a:t>
              </a:r>
            </a:p>
          </p:txBody>
        </p:sp>
        <p:sp>
          <p:nvSpPr>
            <p:cNvPr name="TextBox 89" id="89"/>
            <p:cNvSpPr txBox="true"/>
            <p:nvPr/>
          </p:nvSpPr>
          <p:spPr>
            <a:xfrm rot="0">
              <a:off x="2012884" y="1450953"/>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AutoShape 90" id="90"/>
            <p:cNvSpPr/>
            <p:nvPr/>
          </p:nvSpPr>
          <p:spPr>
            <a:xfrm flipH="true">
              <a:off x="1422718" y="1087731"/>
              <a:ext cx="471326" cy="611479"/>
            </a:xfrm>
            <a:prstGeom prst="line">
              <a:avLst/>
            </a:prstGeom>
            <a:ln cap="flat" w="3425">
              <a:solidFill>
                <a:srgbClr val="000001"/>
              </a:solidFill>
              <a:prstDash val="solid"/>
              <a:headEnd type="none" len="sm" w="sm"/>
              <a:tailEnd type="none" len="sm" w="sm"/>
            </a:ln>
          </p:spPr>
        </p:sp>
        <p:grpSp>
          <p:nvGrpSpPr>
            <p:cNvPr name="Group 91" id="91"/>
            <p:cNvGrpSpPr/>
            <p:nvPr/>
          </p:nvGrpSpPr>
          <p:grpSpPr>
            <a:xfrm rot="0">
              <a:off x="2054644" y="758529"/>
              <a:ext cx="1128574" cy="567526"/>
              <a:chOff x="0" y="0"/>
              <a:chExt cx="886296" cy="445691"/>
            </a:xfrm>
          </p:grpSpPr>
          <p:sp>
            <p:nvSpPr>
              <p:cNvPr name="Freeform 92" id="92"/>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93" id="93"/>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94" id="94"/>
            <p:cNvGrpSpPr/>
            <p:nvPr/>
          </p:nvGrpSpPr>
          <p:grpSpPr>
            <a:xfrm rot="0">
              <a:off x="2026279" y="716002"/>
              <a:ext cx="1128574" cy="567526"/>
              <a:chOff x="0" y="0"/>
              <a:chExt cx="886296" cy="445691"/>
            </a:xfrm>
          </p:grpSpPr>
          <p:sp>
            <p:nvSpPr>
              <p:cNvPr name="Freeform 95" id="95"/>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96" id="96"/>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97" id="97"/>
            <p:cNvSpPr/>
            <p:nvPr/>
          </p:nvSpPr>
          <p:spPr>
            <a:xfrm>
              <a:off x="2411901" y="1037800"/>
              <a:ext cx="679566" cy="0"/>
            </a:xfrm>
            <a:prstGeom prst="line">
              <a:avLst/>
            </a:prstGeom>
            <a:ln cap="flat" w="3425">
              <a:solidFill>
                <a:srgbClr val="FFFFFF"/>
              </a:solidFill>
              <a:prstDash val="solid"/>
              <a:headEnd type="none" len="sm" w="sm"/>
              <a:tailEnd type="none" len="sm" w="sm"/>
            </a:ln>
          </p:spPr>
        </p:sp>
        <p:sp>
          <p:nvSpPr>
            <p:cNvPr name="TextBox 98" id="98"/>
            <p:cNvSpPr txBox="true"/>
            <p:nvPr/>
          </p:nvSpPr>
          <p:spPr>
            <a:xfrm rot="0">
              <a:off x="2440267" y="875128"/>
              <a:ext cx="742951" cy="109590"/>
            </a:xfrm>
            <a:prstGeom prst="rect">
              <a:avLst/>
            </a:prstGeom>
          </p:spPr>
          <p:txBody>
            <a:bodyPr anchor="t" rtlCol="false" tIns="0" lIns="0" bIns="0" rIns="0">
              <a:spAutoFit/>
            </a:bodyPr>
            <a:lstStyle/>
            <a:p>
              <a:pPr algn="l">
                <a:lnSpc>
                  <a:spcPts val="666"/>
                </a:lnSpc>
                <a:spcBef>
                  <a:spcPct val="0"/>
                </a:spcBef>
              </a:pPr>
              <a:r>
                <a:rPr lang="en-US" b="true" sz="555">
                  <a:solidFill>
                    <a:srgbClr val="FFFFFF"/>
                  </a:solidFill>
                  <a:latin typeface="Glacial Indifference Bold"/>
                  <a:ea typeface="Glacial Indifference Bold"/>
                  <a:cs typeface="Glacial Indifference Bold"/>
                  <a:sym typeface="Glacial Indifference Bold"/>
                </a:rPr>
                <a:t>AUTHORITIES</a:t>
              </a:r>
            </a:p>
          </p:txBody>
        </p:sp>
        <p:sp>
          <p:nvSpPr>
            <p:cNvPr name="TextBox 99" id="99"/>
            <p:cNvSpPr txBox="true"/>
            <p:nvPr/>
          </p:nvSpPr>
          <p:spPr>
            <a:xfrm rot="0">
              <a:off x="2551318" y="1081357"/>
              <a:ext cx="401761" cy="153361"/>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REGULATORY AUTHORITIES</a:t>
              </a:r>
            </a:p>
          </p:txBody>
        </p:sp>
        <p:grpSp>
          <p:nvGrpSpPr>
            <p:cNvPr name="Group 100" id="100"/>
            <p:cNvGrpSpPr>
              <a:grpSpLocks noChangeAspect="true"/>
            </p:cNvGrpSpPr>
            <p:nvPr/>
          </p:nvGrpSpPr>
          <p:grpSpPr>
            <a:xfrm rot="0">
              <a:off x="1761857" y="716002"/>
              <a:ext cx="585575" cy="583288"/>
              <a:chOff x="0" y="0"/>
              <a:chExt cx="6502400" cy="6477000"/>
            </a:xfrm>
          </p:grpSpPr>
          <p:sp>
            <p:nvSpPr>
              <p:cNvPr name="Freeform 101" id="101"/>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102" id="102"/>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103" id="103"/>
            <p:cNvSpPr/>
            <p:nvPr/>
          </p:nvSpPr>
          <p:spPr>
            <a:xfrm flipV="true">
              <a:off x="1870927" y="1036088"/>
              <a:ext cx="367434" cy="0"/>
            </a:xfrm>
            <a:prstGeom prst="line">
              <a:avLst/>
            </a:prstGeom>
            <a:ln cap="flat" w="3425">
              <a:solidFill>
                <a:srgbClr val="FFFFFF"/>
              </a:solidFill>
              <a:prstDash val="solid"/>
              <a:headEnd type="none" len="sm" w="sm"/>
              <a:tailEnd type="none" len="sm" w="sm"/>
            </a:ln>
          </p:spPr>
        </p:sp>
        <p:sp>
          <p:nvSpPr>
            <p:cNvPr name="TextBox 104" id="104"/>
            <p:cNvSpPr txBox="true"/>
            <p:nvPr/>
          </p:nvSpPr>
          <p:spPr>
            <a:xfrm rot="0">
              <a:off x="1936899" y="943001"/>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105" id="105"/>
            <p:cNvSpPr txBox="true"/>
            <p:nvPr/>
          </p:nvSpPr>
          <p:spPr>
            <a:xfrm rot="0">
              <a:off x="1962187" y="1049165"/>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106" id="106"/>
            <p:cNvSpPr txBox="true"/>
            <p:nvPr/>
          </p:nvSpPr>
          <p:spPr>
            <a:xfrm rot="0">
              <a:off x="2014596" y="1104024"/>
              <a:ext cx="59397"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3</a:t>
              </a:r>
            </a:p>
          </p:txBody>
        </p:sp>
        <p:sp>
          <p:nvSpPr>
            <p:cNvPr name="TextBox 107" id="107"/>
            <p:cNvSpPr txBox="true"/>
            <p:nvPr/>
          </p:nvSpPr>
          <p:spPr>
            <a:xfrm rot="0">
              <a:off x="2012884" y="774799"/>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4</a:t>
              </a:r>
            </a:p>
          </p:txBody>
        </p:sp>
        <p:sp>
          <p:nvSpPr>
            <p:cNvPr name="TextBox 108" id="108"/>
            <p:cNvSpPr txBox="true"/>
            <p:nvPr/>
          </p:nvSpPr>
          <p:spPr>
            <a:xfrm rot="0">
              <a:off x="256329" y="1426980"/>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TextBox 109" id="109"/>
            <p:cNvSpPr txBox="true"/>
            <p:nvPr/>
          </p:nvSpPr>
          <p:spPr>
            <a:xfrm rot="0">
              <a:off x="251027" y="1777096"/>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AutoShape 110" id="110"/>
            <p:cNvSpPr/>
            <p:nvPr/>
          </p:nvSpPr>
          <p:spPr>
            <a:xfrm flipH="true" flipV="true">
              <a:off x="3183218" y="1703680"/>
              <a:ext cx="282568" cy="1712"/>
            </a:xfrm>
            <a:prstGeom prst="line">
              <a:avLst/>
            </a:prstGeom>
            <a:ln cap="flat" w="3425">
              <a:solidFill>
                <a:srgbClr val="000001"/>
              </a:solidFill>
              <a:prstDash val="solid"/>
              <a:headEnd type="none" len="sm" w="sm"/>
              <a:tailEnd type="none" len="sm" w="sm"/>
            </a:ln>
          </p:spPr>
        </p:sp>
        <p:grpSp>
          <p:nvGrpSpPr>
            <p:cNvPr name="Group 111" id="111"/>
            <p:cNvGrpSpPr/>
            <p:nvPr/>
          </p:nvGrpSpPr>
          <p:grpSpPr>
            <a:xfrm rot="0">
              <a:off x="3631369" y="1427834"/>
              <a:ext cx="1128574" cy="567526"/>
              <a:chOff x="0" y="0"/>
              <a:chExt cx="886296" cy="445691"/>
            </a:xfrm>
          </p:grpSpPr>
          <p:sp>
            <p:nvSpPr>
              <p:cNvPr name="Freeform 112" id="112"/>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13" id="113"/>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114" id="114"/>
            <p:cNvGrpSpPr/>
            <p:nvPr/>
          </p:nvGrpSpPr>
          <p:grpSpPr>
            <a:xfrm rot="0">
              <a:off x="3603004" y="1385306"/>
              <a:ext cx="1128574" cy="567526"/>
              <a:chOff x="0" y="0"/>
              <a:chExt cx="886296" cy="445691"/>
            </a:xfrm>
          </p:grpSpPr>
          <p:sp>
            <p:nvSpPr>
              <p:cNvPr name="Freeform 115" id="115"/>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16" id="116"/>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117" id="117"/>
            <p:cNvSpPr/>
            <p:nvPr/>
          </p:nvSpPr>
          <p:spPr>
            <a:xfrm>
              <a:off x="3988626" y="1707105"/>
              <a:ext cx="679566" cy="0"/>
            </a:xfrm>
            <a:prstGeom prst="line">
              <a:avLst/>
            </a:prstGeom>
            <a:ln cap="flat" w="3425">
              <a:solidFill>
                <a:srgbClr val="FFFFFF"/>
              </a:solidFill>
              <a:prstDash val="solid"/>
              <a:headEnd type="none" len="sm" w="sm"/>
              <a:tailEnd type="none" len="sm" w="sm"/>
            </a:ln>
          </p:spPr>
        </p:sp>
        <p:sp>
          <p:nvSpPr>
            <p:cNvPr name="TextBox 118" id="118"/>
            <p:cNvSpPr txBox="true"/>
            <p:nvPr/>
          </p:nvSpPr>
          <p:spPr>
            <a:xfrm rot="0">
              <a:off x="3989226" y="1467035"/>
              <a:ext cx="742951" cy="219179"/>
            </a:xfrm>
            <a:prstGeom prst="rect">
              <a:avLst/>
            </a:prstGeom>
          </p:spPr>
          <p:txBody>
            <a:bodyPr anchor="t" rtlCol="false" tIns="0" lIns="0" bIns="0" rIns="0">
              <a:spAutoFit/>
            </a:bodyPr>
            <a:lstStyle/>
            <a:p>
              <a:pPr algn="l">
                <a:lnSpc>
                  <a:spcPts val="666"/>
                </a:lnSpc>
                <a:spcBef>
                  <a:spcPct val="0"/>
                </a:spcBef>
              </a:pPr>
              <a:r>
                <a:rPr lang="en-US" b="true" sz="555">
                  <a:solidFill>
                    <a:srgbClr val="FFFFFF"/>
                  </a:solidFill>
                  <a:latin typeface="Glacial Indifference Bold"/>
                  <a:ea typeface="Glacial Indifference Bold"/>
                  <a:cs typeface="Glacial Indifference Bold"/>
                  <a:sym typeface="Glacial Indifference Bold"/>
                </a:rPr>
                <a:t>PROJECT MANAGER</a:t>
              </a:r>
            </a:p>
          </p:txBody>
        </p:sp>
        <p:sp>
          <p:nvSpPr>
            <p:cNvPr name="TextBox 119" id="119"/>
            <p:cNvSpPr txBox="true"/>
            <p:nvPr/>
          </p:nvSpPr>
          <p:spPr>
            <a:xfrm rot="0">
              <a:off x="4058849" y="1750662"/>
              <a:ext cx="540149" cy="153361"/>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ENGINEERING TEAM</a:t>
              </a:r>
            </a:p>
          </p:txBody>
        </p:sp>
        <p:grpSp>
          <p:nvGrpSpPr>
            <p:cNvPr name="Group 120" id="120"/>
            <p:cNvGrpSpPr>
              <a:grpSpLocks noChangeAspect="true"/>
            </p:cNvGrpSpPr>
            <p:nvPr/>
          </p:nvGrpSpPr>
          <p:grpSpPr>
            <a:xfrm rot="0">
              <a:off x="3338582" y="1385306"/>
              <a:ext cx="585575" cy="583288"/>
              <a:chOff x="0" y="0"/>
              <a:chExt cx="6502400" cy="6477000"/>
            </a:xfrm>
          </p:grpSpPr>
          <p:sp>
            <p:nvSpPr>
              <p:cNvPr name="Freeform 121" id="121"/>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122" id="122"/>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123" id="123"/>
            <p:cNvSpPr/>
            <p:nvPr/>
          </p:nvSpPr>
          <p:spPr>
            <a:xfrm flipV="true">
              <a:off x="3447652" y="1705392"/>
              <a:ext cx="367434" cy="0"/>
            </a:xfrm>
            <a:prstGeom prst="line">
              <a:avLst/>
            </a:prstGeom>
            <a:ln cap="flat" w="3425">
              <a:solidFill>
                <a:srgbClr val="FFFFFF"/>
              </a:solidFill>
              <a:prstDash val="solid"/>
              <a:headEnd type="none" len="sm" w="sm"/>
              <a:tailEnd type="none" len="sm" w="sm"/>
            </a:ln>
          </p:spPr>
        </p:sp>
        <p:sp>
          <p:nvSpPr>
            <p:cNvPr name="TextBox 124" id="124"/>
            <p:cNvSpPr txBox="true"/>
            <p:nvPr/>
          </p:nvSpPr>
          <p:spPr>
            <a:xfrm rot="0">
              <a:off x="3513624" y="1612305"/>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125" id="125"/>
            <p:cNvSpPr txBox="true"/>
            <p:nvPr/>
          </p:nvSpPr>
          <p:spPr>
            <a:xfrm rot="0">
              <a:off x="3538912" y="1718470"/>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126" id="126"/>
            <p:cNvSpPr txBox="true"/>
            <p:nvPr/>
          </p:nvSpPr>
          <p:spPr>
            <a:xfrm rot="0">
              <a:off x="3589609" y="1773329"/>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TextBox 127" id="127"/>
            <p:cNvSpPr txBox="true"/>
            <p:nvPr/>
          </p:nvSpPr>
          <p:spPr>
            <a:xfrm rot="0">
              <a:off x="3586478" y="1450866"/>
              <a:ext cx="69082"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4</a:t>
              </a:r>
            </a:p>
          </p:txBody>
        </p:sp>
        <p:sp>
          <p:nvSpPr>
            <p:cNvPr name="AutoShape 128" id="128"/>
            <p:cNvSpPr/>
            <p:nvPr/>
          </p:nvSpPr>
          <p:spPr>
            <a:xfrm flipH="true">
              <a:off x="4759943" y="928553"/>
              <a:ext cx="129852" cy="783044"/>
            </a:xfrm>
            <a:prstGeom prst="line">
              <a:avLst/>
            </a:prstGeom>
            <a:ln cap="flat" w="3425">
              <a:solidFill>
                <a:srgbClr val="000001"/>
              </a:solidFill>
              <a:prstDash val="solid"/>
              <a:headEnd type="none" len="sm" w="sm"/>
              <a:tailEnd type="none" len="sm" w="sm"/>
            </a:ln>
          </p:spPr>
        </p:sp>
        <p:grpSp>
          <p:nvGrpSpPr>
            <p:cNvPr name="Group 129" id="129"/>
            <p:cNvGrpSpPr/>
            <p:nvPr/>
          </p:nvGrpSpPr>
          <p:grpSpPr>
            <a:xfrm rot="0">
              <a:off x="5139763" y="690253"/>
              <a:ext cx="1128574" cy="567526"/>
              <a:chOff x="0" y="0"/>
              <a:chExt cx="886296" cy="445691"/>
            </a:xfrm>
          </p:grpSpPr>
          <p:sp>
            <p:nvSpPr>
              <p:cNvPr name="Freeform 130" id="130"/>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31" id="131"/>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132" id="132"/>
            <p:cNvGrpSpPr/>
            <p:nvPr/>
          </p:nvGrpSpPr>
          <p:grpSpPr>
            <a:xfrm rot="0">
              <a:off x="5111398" y="647725"/>
              <a:ext cx="1128574" cy="567526"/>
              <a:chOff x="0" y="0"/>
              <a:chExt cx="886296" cy="445691"/>
            </a:xfrm>
          </p:grpSpPr>
          <p:sp>
            <p:nvSpPr>
              <p:cNvPr name="Freeform 133" id="133"/>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34" id="134"/>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135" id="135"/>
            <p:cNvSpPr/>
            <p:nvPr/>
          </p:nvSpPr>
          <p:spPr>
            <a:xfrm>
              <a:off x="5497020" y="969523"/>
              <a:ext cx="679566" cy="0"/>
            </a:xfrm>
            <a:prstGeom prst="line">
              <a:avLst/>
            </a:prstGeom>
            <a:ln cap="flat" w="3425">
              <a:solidFill>
                <a:srgbClr val="FFFFFF"/>
              </a:solidFill>
              <a:prstDash val="solid"/>
              <a:headEnd type="none" len="sm" w="sm"/>
              <a:tailEnd type="none" len="sm" w="sm"/>
            </a:ln>
          </p:spPr>
        </p:sp>
        <p:sp>
          <p:nvSpPr>
            <p:cNvPr name="TextBox 136" id="136"/>
            <p:cNvSpPr txBox="true"/>
            <p:nvPr/>
          </p:nvSpPr>
          <p:spPr>
            <a:xfrm rot="0">
              <a:off x="5525386" y="752057"/>
              <a:ext cx="742951" cy="219179"/>
            </a:xfrm>
            <a:prstGeom prst="rect">
              <a:avLst/>
            </a:prstGeom>
          </p:spPr>
          <p:txBody>
            <a:bodyPr anchor="t" rtlCol="false" tIns="0" lIns="0" bIns="0" rIns="0">
              <a:spAutoFit/>
            </a:bodyPr>
            <a:lstStyle/>
            <a:p>
              <a:pPr algn="l">
                <a:lnSpc>
                  <a:spcPts val="666"/>
                </a:lnSpc>
              </a:pPr>
              <a:r>
                <a:rPr lang="en-US" sz="555" b="true">
                  <a:solidFill>
                    <a:srgbClr val="FFFFFF"/>
                  </a:solidFill>
                  <a:latin typeface="Glacial Indifference Bold"/>
                  <a:ea typeface="Glacial Indifference Bold"/>
                  <a:cs typeface="Glacial Indifference Bold"/>
                  <a:sym typeface="Glacial Indifference Bold"/>
                </a:rPr>
                <a:t>GEOTECHNICAL</a:t>
              </a:r>
            </a:p>
            <a:p>
              <a:pPr algn="l">
                <a:lnSpc>
                  <a:spcPts val="666"/>
                </a:lnSpc>
                <a:spcBef>
                  <a:spcPct val="0"/>
                </a:spcBef>
              </a:pPr>
              <a:r>
                <a:rPr lang="en-US" b="true" sz="555">
                  <a:solidFill>
                    <a:srgbClr val="FFFFFF"/>
                  </a:solidFill>
                  <a:latin typeface="Glacial Indifference Bold"/>
                  <a:ea typeface="Glacial Indifference Bold"/>
                  <a:cs typeface="Glacial Indifference Bold"/>
                  <a:sym typeface="Glacial Indifference Bold"/>
                </a:rPr>
                <a:t>ENGINEER</a:t>
              </a:r>
            </a:p>
          </p:txBody>
        </p:sp>
        <p:sp>
          <p:nvSpPr>
            <p:cNvPr name="TextBox 137" id="137"/>
            <p:cNvSpPr txBox="true"/>
            <p:nvPr/>
          </p:nvSpPr>
          <p:spPr>
            <a:xfrm rot="0">
              <a:off x="5636437" y="1013081"/>
              <a:ext cx="401761" cy="153361"/>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ENGINEERING TEAM</a:t>
              </a:r>
            </a:p>
          </p:txBody>
        </p:sp>
        <p:grpSp>
          <p:nvGrpSpPr>
            <p:cNvPr name="Group 138" id="138"/>
            <p:cNvGrpSpPr>
              <a:grpSpLocks noChangeAspect="true"/>
            </p:cNvGrpSpPr>
            <p:nvPr/>
          </p:nvGrpSpPr>
          <p:grpSpPr>
            <a:xfrm rot="0">
              <a:off x="4846976" y="647725"/>
              <a:ext cx="585575" cy="583288"/>
              <a:chOff x="0" y="0"/>
              <a:chExt cx="6502400" cy="6477000"/>
            </a:xfrm>
          </p:grpSpPr>
          <p:sp>
            <p:nvSpPr>
              <p:cNvPr name="Freeform 139" id="139"/>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140" id="140"/>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141" id="141"/>
            <p:cNvSpPr/>
            <p:nvPr/>
          </p:nvSpPr>
          <p:spPr>
            <a:xfrm flipV="true">
              <a:off x="4956046" y="967811"/>
              <a:ext cx="367434" cy="0"/>
            </a:xfrm>
            <a:prstGeom prst="line">
              <a:avLst/>
            </a:prstGeom>
            <a:ln cap="flat" w="3425">
              <a:solidFill>
                <a:srgbClr val="FFFFFF"/>
              </a:solidFill>
              <a:prstDash val="solid"/>
              <a:headEnd type="none" len="sm" w="sm"/>
              <a:tailEnd type="none" len="sm" w="sm"/>
            </a:ln>
          </p:spPr>
        </p:sp>
        <p:sp>
          <p:nvSpPr>
            <p:cNvPr name="TextBox 142" id="142"/>
            <p:cNvSpPr txBox="true"/>
            <p:nvPr/>
          </p:nvSpPr>
          <p:spPr>
            <a:xfrm rot="0">
              <a:off x="5022018" y="874724"/>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143" id="143"/>
            <p:cNvSpPr txBox="true"/>
            <p:nvPr/>
          </p:nvSpPr>
          <p:spPr>
            <a:xfrm rot="0">
              <a:off x="5047306" y="980889"/>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144" id="144"/>
            <p:cNvSpPr txBox="true"/>
            <p:nvPr/>
          </p:nvSpPr>
          <p:spPr>
            <a:xfrm rot="0">
              <a:off x="5099715" y="1035748"/>
              <a:ext cx="59397"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TextBox 145" id="145"/>
            <p:cNvSpPr txBox="true"/>
            <p:nvPr/>
          </p:nvSpPr>
          <p:spPr>
            <a:xfrm rot="0">
              <a:off x="5098002" y="706522"/>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4</a:t>
              </a:r>
            </a:p>
          </p:txBody>
        </p:sp>
        <p:grpSp>
          <p:nvGrpSpPr>
            <p:cNvPr name="Group 146" id="146"/>
            <p:cNvGrpSpPr/>
            <p:nvPr/>
          </p:nvGrpSpPr>
          <p:grpSpPr>
            <a:xfrm rot="0">
              <a:off x="5139763" y="1336497"/>
              <a:ext cx="1128574" cy="567526"/>
              <a:chOff x="0" y="0"/>
              <a:chExt cx="886296" cy="445691"/>
            </a:xfrm>
          </p:grpSpPr>
          <p:sp>
            <p:nvSpPr>
              <p:cNvPr name="Freeform 147" id="147"/>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48" id="148"/>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149" id="149"/>
            <p:cNvGrpSpPr/>
            <p:nvPr/>
          </p:nvGrpSpPr>
          <p:grpSpPr>
            <a:xfrm rot="0">
              <a:off x="5111398" y="1293970"/>
              <a:ext cx="1128574" cy="567526"/>
              <a:chOff x="0" y="0"/>
              <a:chExt cx="886296" cy="445691"/>
            </a:xfrm>
          </p:grpSpPr>
          <p:sp>
            <p:nvSpPr>
              <p:cNvPr name="Freeform 150" id="150"/>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51" id="151"/>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152" id="152"/>
            <p:cNvSpPr/>
            <p:nvPr/>
          </p:nvSpPr>
          <p:spPr>
            <a:xfrm>
              <a:off x="5497020" y="1615768"/>
              <a:ext cx="679566" cy="0"/>
            </a:xfrm>
            <a:prstGeom prst="line">
              <a:avLst/>
            </a:prstGeom>
            <a:ln cap="flat" w="3425">
              <a:solidFill>
                <a:srgbClr val="FFFFFF"/>
              </a:solidFill>
              <a:prstDash val="solid"/>
              <a:headEnd type="none" len="sm" w="sm"/>
              <a:tailEnd type="none" len="sm" w="sm"/>
            </a:ln>
          </p:spPr>
        </p:sp>
        <p:sp>
          <p:nvSpPr>
            <p:cNvPr name="TextBox 153" id="153"/>
            <p:cNvSpPr txBox="true"/>
            <p:nvPr/>
          </p:nvSpPr>
          <p:spPr>
            <a:xfrm rot="0">
              <a:off x="5525386" y="1398301"/>
              <a:ext cx="742951" cy="219179"/>
            </a:xfrm>
            <a:prstGeom prst="rect">
              <a:avLst/>
            </a:prstGeom>
          </p:spPr>
          <p:txBody>
            <a:bodyPr anchor="t" rtlCol="false" tIns="0" lIns="0" bIns="0" rIns="0">
              <a:spAutoFit/>
            </a:bodyPr>
            <a:lstStyle/>
            <a:p>
              <a:pPr algn="l">
                <a:lnSpc>
                  <a:spcPts val="666"/>
                </a:lnSpc>
              </a:pPr>
              <a:r>
                <a:rPr lang="en-US" sz="555" b="true">
                  <a:solidFill>
                    <a:srgbClr val="FFFFFF"/>
                  </a:solidFill>
                  <a:latin typeface="Glacial Indifference Bold"/>
                  <a:ea typeface="Glacial Indifference Bold"/>
                  <a:cs typeface="Glacial Indifference Bold"/>
                  <a:sym typeface="Glacial Indifference Bold"/>
                </a:rPr>
                <a:t>CONTRACTORS</a:t>
              </a:r>
            </a:p>
            <a:p>
              <a:pPr algn="l">
                <a:lnSpc>
                  <a:spcPts val="666"/>
                </a:lnSpc>
                <a:spcBef>
                  <a:spcPct val="0"/>
                </a:spcBef>
              </a:pPr>
            </a:p>
          </p:txBody>
        </p:sp>
        <p:sp>
          <p:nvSpPr>
            <p:cNvPr name="TextBox 154" id="154"/>
            <p:cNvSpPr txBox="true"/>
            <p:nvPr/>
          </p:nvSpPr>
          <p:spPr>
            <a:xfrm rot="0">
              <a:off x="5557656" y="1695867"/>
              <a:ext cx="540149" cy="81443"/>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COMPANIES</a:t>
              </a:r>
            </a:p>
          </p:txBody>
        </p:sp>
        <p:grpSp>
          <p:nvGrpSpPr>
            <p:cNvPr name="Group 155" id="155"/>
            <p:cNvGrpSpPr>
              <a:grpSpLocks noChangeAspect="true"/>
            </p:cNvGrpSpPr>
            <p:nvPr/>
          </p:nvGrpSpPr>
          <p:grpSpPr>
            <a:xfrm rot="0">
              <a:off x="4846976" y="1293970"/>
              <a:ext cx="585575" cy="583288"/>
              <a:chOff x="0" y="0"/>
              <a:chExt cx="6502400" cy="6477000"/>
            </a:xfrm>
          </p:grpSpPr>
          <p:sp>
            <p:nvSpPr>
              <p:cNvPr name="Freeform 156" id="156"/>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157" id="157"/>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158" id="158"/>
            <p:cNvSpPr/>
            <p:nvPr/>
          </p:nvSpPr>
          <p:spPr>
            <a:xfrm flipV="true">
              <a:off x="4956046" y="1614056"/>
              <a:ext cx="367434" cy="0"/>
            </a:xfrm>
            <a:prstGeom prst="line">
              <a:avLst/>
            </a:prstGeom>
            <a:ln cap="flat" w="3425">
              <a:solidFill>
                <a:srgbClr val="FFFFFF"/>
              </a:solidFill>
              <a:prstDash val="solid"/>
              <a:headEnd type="none" len="sm" w="sm"/>
              <a:tailEnd type="none" len="sm" w="sm"/>
            </a:ln>
          </p:spPr>
        </p:sp>
        <p:sp>
          <p:nvSpPr>
            <p:cNvPr name="TextBox 159" id="159"/>
            <p:cNvSpPr txBox="true"/>
            <p:nvPr/>
          </p:nvSpPr>
          <p:spPr>
            <a:xfrm rot="0">
              <a:off x="5022018" y="1520969"/>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160" id="160"/>
            <p:cNvSpPr txBox="true"/>
            <p:nvPr/>
          </p:nvSpPr>
          <p:spPr>
            <a:xfrm rot="0">
              <a:off x="5047306" y="1627134"/>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161" id="161"/>
            <p:cNvSpPr txBox="true"/>
            <p:nvPr/>
          </p:nvSpPr>
          <p:spPr>
            <a:xfrm rot="0">
              <a:off x="5099715" y="1681993"/>
              <a:ext cx="59397"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TextBox 162" id="162"/>
            <p:cNvSpPr txBox="true"/>
            <p:nvPr/>
          </p:nvSpPr>
          <p:spPr>
            <a:xfrm rot="0">
              <a:off x="5098002" y="1352767"/>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4</a:t>
              </a:r>
            </a:p>
          </p:txBody>
        </p:sp>
        <p:grpSp>
          <p:nvGrpSpPr>
            <p:cNvPr name="Group 163" id="163"/>
            <p:cNvGrpSpPr/>
            <p:nvPr/>
          </p:nvGrpSpPr>
          <p:grpSpPr>
            <a:xfrm rot="0">
              <a:off x="5139763" y="2011401"/>
              <a:ext cx="1128574" cy="567526"/>
              <a:chOff x="0" y="0"/>
              <a:chExt cx="886296" cy="445691"/>
            </a:xfrm>
          </p:grpSpPr>
          <p:sp>
            <p:nvSpPr>
              <p:cNvPr name="Freeform 164" id="164"/>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65" id="165"/>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166" id="166"/>
            <p:cNvGrpSpPr/>
            <p:nvPr/>
          </p:nvGrpSpPr>
          <p:grpSpPr>
            <a:xfrm rot="0">
              <a:off x="5111398" y="1968873"/>
              <a:ext cx="1128574" cy="567526"/>
              <a:chOff x="0" y="0"/>
              <a:chExt cx="886296" cy="445691"/>
            </a:xfrm>
          </p:grpSpPr>
          <p:sp>
            <p:nvSpPr>
              <p:cNvPr name="Freeform 167" id="167"/>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68" id="168"/>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169" id="169"/>
            <p:cNvSpPr/>
            <p:nvPr/>
          </p:nvSpPr>
          <p:spPr>
            <a:xfrm>
              <a:off x="5497020" y="2290672"/>
              <a:ext cx="679566" cy="0"/>
            </a:xfrm>
            <a:prstGeom prst="line">
              <a:avLst/>
            </a:prstGeom>
            <a:ln cap="flat" w="3425">
              <a:solidFill>
                <a:srgbClr val="FFFFFF"/>
              </a:solidFill>
              <a:prstDash val="solid"/>
              <a:headEnd type="none" len="sm" w="sm"/>
              <a:tailEnd type="none" len="sm" w="sm"/>
            </a:ln>
          </p:spPr>
        </p:sp>
        <p:sp>
          <p:nvSpPr>
            <p:cNvPr name="TextBox 170" id="170"/>
            <p:cNvSpPr txBox="true"/>
            <p:nvPr/>
          </p:nvSpPr>
          <p:spPr>
            <a:xfrm rot="0">
              <a:off x="5497020" y="2073205"/>
              <a:ext cx="771317" cy="219179"/>
            </a:xfrm>
            <a:prstGeom prst="rect">
              <a:avLst/>
            </a:prstGeom>
          </p:spPr>
          <p:txBody>
            <a:bodyPr anchor="t" rtlCol="false" tIns="0" lIns="0" bIns="0" rIns="0">
              <a:spAutoFit/>
            </a:bodyPr>
            <a:lstStyle/>
            <a:p>
              <a:pPr algn="l">
                <a:lnSpc>
                  <a:spcPts val="666"/>
                </a:lnSpc>
                <a:spcBef>
                  <a:spcPct val="0"/>
                </a:spcBef>
              </a:pPr>
              <a:r>
                <a:rPr lang="en-US" b="true" sz="555">
                  <a:solidFill>
                    <a:srgbClr val="FFFFFF"/>
                  </a:solidFill>
                  <a:latin typeface="Glacial Indifference Bold"/>
                  <a:ea typeface="Glacial Indifference Bold"/>
                  <a:cs typeface="Glacial Indifference Bold"/>
                  <a:sym typeface="Glacial Indifference Bold"/>
                </a:rPr>
                <a:t>ENVIRONMENTAL ENGINEER</a:t>
              </a:r>
            </a:p>
          </p:txBody>
        </p:sp>
        <p:sp>
          <p:nvSpPr>
            <p:cNvPr name="TextBox 171" id="171"/>
            <p:cNvSpPr txBox="true"/>
            <p:nvPr/>
          </p:nvSpPr>
          <p:spPr>
            <a:xfrm rot="0">
              <a:off x="5636437" y="2334229"/>
              <a:ext cx="401761" cy="153361"/>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ENGINEERING TEAM</a:t>
              </a:r>
            </a:p>
          </p:txBody>
        </p:sp>
        <p:grpSp>
          <p:nvGrpSpPr>
            <p:cNvPr name="Group 172" id="172"/>
            <p:cNvGrpSpPr>
              <a:grpSpLocks noChangeAspect="true"/>
            </p:cNvGrpSpPr>
            <p:nvPr/>
          </p:nvGrpSpPr>
          <p:grpSpPr>
            <a:xfrm rot="0">
              <a:off x="4846976" y="1968873"/>
              <a:ext cx="585575" cy="583288"/>
              <a:chOff x="0" y="0"/>
              <a:chExt cx="6502400" cy="6477000"/>
            </a:xfrm>
          </p:grpSpPr>
          <p:sp>
            <p:nvSpPr>
              <p:cNvPr name="Freeform 173" id="173"/>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174" id="174"/>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175" id="175"/>
            <p:cNvSpPr/>
            <p:nvPr/>
          </p:nvSpPr>
          <p:spPr>
            <a:xfrm flipV="true">
              <a:off x="4956046" y="2288959"/>
              <a:ext cx="367434" cy="0"/>
            </a:xfrm>
            <a:prstGeom prst="line">
              <a:avLst/>
            </a:prstGeom>
            <a:ln cap="flat" w="3425">
              <a:solidFill>
                <a:srgbClr val="FFFFFF"/>
              </a:solidFill>
              <a:prstDash val="solid"/>
              <a:headEnd type="none" len="sm" w="sm"/>
              <a:tailEnd type="none" len="sm" w="sm"/>
            </a:ln>
          </p:spPr>
        </p:sp>
        <p:sp>
          <p:nvSpPr>
            <p:cNvPr name="TextBox 176" id="176"/>
            <p:cNvSpPr txBox="true"/>
            <p:nvPr/>
          </p:nvSpPr>
          <p:spPr>
            <a:xfrm rot="0">
              <a:off x="5022018" y="2195872"/>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177" id="177"/>
            <p:cNvSpPr txBox="true"/>
            <p:nvPr/>
          </p:nvSpPr>
          <p:spPr>
            <a:xfrm rot="0">
              <a:off x="5047306" y="2302037"/>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178" id="178"/>
            <p:cNvSpPr txBox="true"/>
            <p:nvPr/>
          </p:nvSpPr>
          <p:spPr>
            <a:xfrm rot="0">
              <a:off x="5099715" y="2356896"/>
              <a:ext cx="59397"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TextBox 179" id="179"/>
            <p:cNvSpPr txBox="true"/>
            <p:nvPr/>
          </p:nvSpPr>
          <p:spPr>
            <a:xfrm rot="0">
              <a:off x="5098002" y="2027670"/>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4</a:t>
              </a:r>
            </a:p>
          </p:txBody>
        </p:sp>
        <p:grpSp>
          <p:nvGrpSpPr>
            <p:cNvPr name="Group 180" id="180"/>
            <p:cNvGrpSpPr/>
            <p:nvPr/>
          </p:nvGrpSpPr>
          <p:grpSpPr>
            <a:xfrm rot="0">
              <a:off x="5139763" y="2686523"/>
              <a:ext cx="1128574" cy="567526"/>
              <a:chOff x="0" y="0"/>
              <a:chExt cx="886296" cy="445691"/>
            </a:xfrm>
          </p:grpSpPr>
          <p:sp>
            <p:nvSpPr>
              <p:cNvPr name="Freeform 181" id="181"/>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82" id="182"/>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183" id="183"/>
            <p:cNvGrpSpPr/>
            <p:nvPr/>
          </p:nvGrpSpPr>
          <p:grpSpPr>
            <a:xfrm rot="0">
              <a:off x="5111398" y="2643995"/>
              <a:ext cx="1128574" cy="567526"/>
              <a:chOff x="0" y="0"/>
              <a:chExt cx="886296" cy="445691"/>
            </a:xfrm>
          </p:grpSpPr>
          <p:sp>
            <p:nvSpPr>
              <p:cNvPr name="Freeform 184" id="184"/>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85" id="185"/>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186" id="186"/>
            <p:cNvSpPr/>
            <p:nvPr/>
          </p:nvSpPr>
          <p:spPr>
            <a:xfrm>
              <a:off x="5497020" y="2965794"/>
              <a:ext cx="679566" cy="0"/>
            </a:xfrm>
            <a:prstGeom prst="line">
              <a:avLst/>
            </a:prstGeom>
            <a:ln cap="flat" w="3425">
              <a:solidFill>
                <a:srgbClr val="FFFFFF"/>
              </a:solidFill>
              <a:prstDash val="solid"/>
              <a:headEnd type="none" len="sm" w="sm"/>
              <a:tailEnd type="none" len="sm" w="sm"/>
            </a:ln>
          </p:spPr>
        </p:sp>
        <p:sp>
          <p:nvSpPr>
            <p:cNvPr name="TextBox 187" id="187"/>
            <p:cNvSpPr txBox="true"/>
            <p:nvPr/>
          </p:nvSpPr>
          <p:spPr>
            <a:xfrm rot="0">
              <a:off x="5525386" y="2803122"/>
              <a:ext cx="742951" cy="109590"/>
            </a:xfrm>
            <a:prstGeom prst="rect">
              <a:avLst/>
            </a:prstGeom>
          </p:spPr>
          <p:txBody>
            <a:bodyPr anchor="t" rtlCol="false" tIns="0" lIns="0" bIns="0" rIns="0">
              <a:spAutoFit/>
            </a:bodyPr>
            <a:lstStyle/>
            <a:p>
              <a:pPr algn="l">
                <a:lnSpc>
                  <a:spcPts val="666"/>
                </a:lnSpc>
                <a:spcBef>
                  <a:spcPct val="0"/>
                </a:spcBef>
              </a:pPr>
              <a:r>
                <a:rPr lang="en-US" b="true" sz="555">
                  <a:solidFill>
                    <a:srgbClr val="FFFFFF"/>
                  </a:solidFill>
                  <a:latin typeface="Glacial Indifference Bold"/>
                  <a:ea typeface="Glacial Indifference Bold"/>
                  <a:cs typeface="Glacial Indifference Bold"/>
                  <a:sym typeface="Glacial Indifference Bold"/>
                </a:rPr>
                <a:t>OTHER</a:t>
              </a:r>
            </a:p>
          </p:txBody>
        </p:sp>
        <p:sp>
          <p:nvSpPr>
            <p:cNvPr name="TextBox 188" id="188"/>
            <p:cNvSpPr txBox="true"/>
            <p:nvPr/>
          </p:nvSpPr>
          <p:spPr>
            <a:xfrm rot="0">
              <a:off x="5636437" y="3045310"/>
              <a:ext cx="401761" cy="81443"/>
            </a:xfrm>
            <a:prstGeom prst="rect">
              <a:avLst/>
            </a:prstGeom>
          </p:spPr>
          <p:txBody>
            <a:bodyPr anchor="t" rtlCol="false" tIns="0" lIns="0" bIns="0" rIns="0">
              <a:spAutoFit/>
            </a:bodyPr>
            <a:lstStyle/>
            <a:p>
              <a:pPr algn="ctr">
                <a:lnSpc>
                  <a:spcPts val="440"/>
                </a:lnSpc>
                <a:spcBef>
                  <a:spcPct val="0"/>
                </a:spcBef>
              </a:pPr>
            </a:p>
          </p:txBody>
        </p:sp>
        <p:grpSp>
          <p:nvGrpSpPr>
            <p:cNvPr name="Group 189" id="189"/>
            <p:cNvGrpSpPr>
              <a:grpSpLocks noChangeAspect="true"/>
            </p:cNvGrpSpPr>
            <p:nvPr/>
          </p:nvGrpSpPr>
          <p:grpSpPr>
            <a:xfrm rot="0">
              <a:off x="4846976" y="2643995"/>
              <a:ext cx="585575" cy="583288"/>
              <a:chOff x="0" y="0"/>
              <a:chExt cx="6502400" cy="6477000"/>
            </a:xfrm>
          </p:grpSpPr>
          <p:sp>
            <p:nvSpPr>
              <p:cNvPr name="Freeform 190" id="190"/>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191" id="191"/>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192" id="192"/>
            <p:cNvSpPr/>
            <p:nvPr/>
          </p:nvSpPr>
          <p:spPr>
            <a:xfrm flipV="true">
              <a:off x="4956046" y="2964082"/>
              <a:ext cx="367434" cy="0"/>
            </a:xfrm>
            <a:prstGeom prst="line">
              <a:avLst/>
            </a:prstGeom>
            <a:ln cap="flat" w="3425">
              <a:solidFill>
                <a:srgbClr val="FFFFFF"/>
              </a:solidFill>
              <a:prstDash val="solid"/>
              <a:headEnd type="none" len="sm" w="sm"/>
              <a:tailEnd type="none" len="sm" w="sm"/>
            </a:ln>
          </p:spPr>
        </p:sp>
        <p:sp>
          <p:nvSpPr>
            <p:cNvPr name="TextBox 193" id="193"/>
            <p:cNvSpPr txBox="true"/>
            <p:nvPr/>
          </p:nvSpPr>
          <p:spPr>
            <a:xfrm rot="0">
              <a:off x="5022018" y="2870995"/>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194" id="194"/>
            <p:cNvSpPr txBox="true"/>
            <p:nvPr/>
          </p:nvSpPr>
          <p:spPr>
            <a:xfrm rot="0">
              <a:off x="5047306" y="2977159"/>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195" id="195"/>
            <p:cNvSpPr txBox="true"/>
            <p:nvPr/>
          </p:nvSpPr>
          <p:spPr>
            <a:xfrm rot="0">
              <a:off x="5099715" y="3032018"/>
              <a:ext cx="59397"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3</a:t>
              </a:r>
            </a:p>
          </p:txBody>
        </p:sp>
        <p:sp>
          <p:nvSpPr>
            <p:cNvPr name="TextBox 196" id="196"/>
            <p:cNvSpPr txBox="true"/>
            <p:nvPr/>
          </p:nvSpPr>
          <p:spPr>
            <a:xfrm rot="0">
              <a:off x="5098002" y="2702793"/>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4</a:t>
              </a:r>
            </a:p>
          </p:txBody>
        </p:sp>
        <p:grpSp>
          <p:nvGrpSpPr>
            <p:cNvPr name="Group 197" id="197"/>
            <p:cNvGrpSpPr/>
            <p:nvPr/>
          </p:nvGrpSpPr>
          <p:grpSpPr>
            <a:xfrm rot="0">
              <a:off x="5139763" y="42528"/>
              <a:ext cx="1128574" cy="567526"/>
              <a:chOff x="0" y="0"/>
              <a:chExt cx="886296" cy="445691"/>
            </a:xfrm>
          </p:grpSpPr>
          <p:sp>
            <p:nvSpPr>
              <p:cNvPr name="Freeform 198" id="198"/>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199" id="199"/>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200" id="200"/>
            <p:cNvGrpSpPr/>
            <p:nvPr/>
          </p:nvGrpSpPr>
          <p:grpSpPr>
            <a:xfrm rot="0">
              <a:off x="5111398" y="0"/>
              <a:ext cx="1128574" cy="567526"/>
              <a:chOff x="0" y="0"/>
              <a:chExt cx="886296" cy="445691"/>
            </a:xfrm>
          </p:grpSpPr>
          <p:sp>
            <p:nvSpPr>
              <p:cNvPr name="Freeform 201" id="201"/>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202" id="202"/>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203" id="203"/>
            <p:cNvSpPr/>
            <p:nvPr/>
          </p:nvSpPr>
          <p:spPr>
            <a:xfrm>
              <a:off x="5497020" y="321798"/>
              <a:ext cx="679566" cy="0"/>
            </a:xfrm>
            <a:prstGeom prst="line">
              <a:avLst/>
            </a:prstGeom>
            <a:ln cap="flat" w="3425">
              <a:solidFill>
                <a:srgbClr val="FFFFFF"/>
              </a:solidFill>
              <a:prstDash val="solid"/>
              <a:headEnd type="none" len="sm" w="sm"/>
              <a:tailEnd type="none" len="sm" w="sm"/>
            </a:ln>
          </p:spPr>
        </p:sp>
        <p:sp>
          <p:nvSpPr>
            <p:cNvPr name="TextBox 204" id="204"/>
            <p:cNvSpPr txBox="true"/>
            <p:nvPr/>
          </p:nvSpPr>
          <p:spPr>
            <a:xfrm rot="0">
              <a:off x="5525386" y="104332"/>
              <a:ext cx="742951" cy="219179"/>
            </a:xfrm>
            <a:prstGeom prst="rect">
              <a:avLst/>
            </a:prstGeom>
          </p:spPr>
          <p:txBody>
            <a:bodyPr anchor="t" rtlCol="false" tIns="0" lIns="0" bIns="0" rIns="0">
              <a:spAutoFit/>
            </a:bodyPr>
            <a:lstStyle/>
            <a:p>
              <a:pPr algn="l">
                <a:lnSpc>
                  <a:spcPts val="666"/>
                </a:lnSpc>
                <a:spcBef>
                  <a:spcPct val="0"/>
                </a:spcBef>
              </a:pPr>
              <a:r>
                <a:rPr lang="en-US" b="true" sz="555">
                  <a:solidFill>
                    <a:srgbClr val="FFFFFF"/>
                  </a:solidFill>
                  <a:latin typeface="Glacial Indifference Bold"/>
                  <a:ea typeface="Glacial Indifference Bold"/>
                  <a:cs typeface="Glacial Indifference Bold"/>
                  <a:sym typeface="Glacial Indifference Bold"/>
                </a:rPr>
                <a:t>STRUCTURAL ENGINEER</a:t>
              </a:r>
            </a:p>
          </p:txBody>
        </p:sp>
        <p:sp>
          <p:nvSpPr>
            <p:cNvPr name="TextBox 205" id="205"/>
            <p:cNvSpPr txBox="true"/>
            <p:nvPr/>
          </p:nvSpPr>
          <p:spPr>
            <a:xfrm rot="0">
              <a:off x="5567243" y="362514"/>
              <a:ext cx="540149" cy="153361"/>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ENGINEERING TEAM</a:t>
              </a:r>
            </a:p>
          </p:txBody>
        </p:sp>
        <p:grpSp>
          <p:nvGrpSpPr>
            <p:cNvPr name="Group 206" id="206"/>
            <p:cNvGrpSpPr>
              <a:grpSpLocks noChangeAspect="true"/>
            </p:cNvGrpSpPr>
            <p:nvPr/>
          </p:nvGrpSpPr>
          <p:grpSpPr>
            <a:xfrm rot="0">
              <a:off x="4846976" y="0"/>
              <a:ext cx="585575" cy="583288"/>
              <a:chOff x="0" y="0"/>
              <a:chExt cx="6502400" cy="6477000"/>
            </a:xfrm>
          </p:grpSpPr>
          <p:sp>
            <p:nvSpPr>
              <p:cNvPr name="Freeform 207" id="207"/>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208" id="208"/>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209" id="209"/>
            <p:cNvSpPr/>
            <p:nvPr/>
          </p:nvSpPr>
          <p:spPr>
            <a:xfrm flipV="true">
              <a:off x="4956046" y="320086"/>
              <a:ext cx="367434" cy="0"/>
            </a:xfrm>
            <a:prstGeom prst="line">
              <a:avLst/>
            </a:prstGeom>
            <a:ln cap="flat" w="3425">
              <a:solidFill>
                <a:srgbClr val="FFFFFF"/>
              </a:solidFill>
              <a:prstDash val="solid"/>
              <a:headEnd type="none" len="sm" w="sm"/>
              <a:tailEnd type="none" len="sm" w="sm"/>
            </a:ln>
          </p:spPr>
        </p:sp>
        <p:sp>
          <p:nvSpPr>
            <p:cNvPr name="TextBox 210" id="210"/>
            <p:cNvSpPr txBox="true"/>
            <p:nvPr/>
          </p:nvSpPr>
          <p:spPr>
            <a:xfrm rot="0">
              <a:off x="5022018" y="226999"/>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211" id="211"/>
            <p:cNvSpPr txBox="true"/>
            <p:nvPr/>
          </p:nvSpPr>
          <p:spPr>
            <a:xfrm rot="0">
              <a:off x="5047306" y="333164"/>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212" id="212"/>
            <p:cNvSpPr txBox="true"/>
            <p:nvPr/>
          </p:nvSpPr>
          <p:spPr>
            <a:xfrm rot="0">
              <a:off x="5099715" y="388023"/>
              <a:ext cx="59397"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TextBox 213" id="213"/>
            <p:cNvSpPr txBox="true"/>
            <p:nvPr/>
          </p:nvSpPr>
          <p:spPr>
            <a:xfrm rot="0">
              <a:off x="5098002" y="58797"/>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4</a:t>
              </a:r>
            </a:p>
          </p:txBody>
        </p:sp>
        <p:sp>
          <p:nvSpPr>
            <p:cNvPr name="AutoShape 214" id="214"/>
            <p:cNvSpPr/>
            <p:nvPr/>
          </p:nvSpPr>
          <p:spPr>
            <a:xfrm flipH="true">
              <a:off x="4759943" y="291644"/>
              <a:ext cx="93610" cy="1419953"/>
            </a:xfrm>
            <a:prstGeom prst="line">
              <a:avLst/>
            </a:prstGeom>
            <a:ln cap="flat" w="3425">
              <a:solidFill>
                <a:srgbClr val="000001"/>
              </a:solidFill>
              <a:prstDash val="solid"/>
              <a:headEnd type="none" len="sm" w="sm"/>
              <a:tailEnd type="none" len="sm" w="sm"/>
            </a:ln>
          </p:spPr>
        </p:sp>
        <p:sp>
          <p:nvSpPr>
            <p:cNvPr name="AutoShape 215" id="215"/>
            <p:cNvSpPr/>
            <p:nvPr/>
          </p:nvSpPr>
          <p:spPr>
            <a:xfrm flipH="true" flipV="true">
              <a:off x="4759943" y="1711597"/>
              <a:ext cx="93610" cy="548920"/>
            </a:xfrm>
            <a:prstGeom prst="line">
              <a:avLst/>
            </a:prstGeom>
            <a:ln cap="flat" w="3425">
              <a:solidFill>
                <a:srgbClr val="000001"/>
              </a:solidFill>
              <a:prstDash val="solid"/>
              <a:headEnd type="none" len="sm" w="sm"/>
              <a:tailEnd type="none" len="sm" w="sm"/>
            </a:ln>
          </p:spPr>
        </p:sp>
        <p:sp>
          <p:nvSpPr>
            <p:cNvPr name="AutoShape 216" id="216"/>
            <p:cNvSpPr/>
            <p:nvPr/>
          </p:nvSpPr>
          <p:spPr>
            <a:xfrm>
              <a:off x="4759943" y="1711597"/>
              <a:ext cx="76591" cy="1168428"/>
            </a:xfrm>
            <a:prstGeom prst="line">
              <a:avLst/>
            </a:prstGeom>
            <a:ln cap="flat" w="3425">
              <a:solidFill>
                <a:srgbClr val="000001"/>
              </a:solidFill>
              <a:prstDash val="solid"/>
              <a:headEnd type="none" len="sm" w="sm"/>
              <a:tailEnd type="none" len="sm" w="sm"/>
            </a:ln>
          </p:spPr>
        </p:sp>
        <p:grpSp>
          <p:nvGrpSpPr>
            <p:cNvPr name="Group 217" id="217"/>
            <p:cNvGrpSpPr/>
            <p:nvPr/>
          </p:nvGrpSpPr>
          <p:grpSpPr>
            <a:xfrm rot="0">
              <a:off x="6653591" y="1647235"/>
              <a:ext cx="1128574" cy="567526"/>
              <a:chOff x="0" y="0"/>
              <a:chExt cx="886296" cy="445691"/>
            </a:xfrm>
          </p:grpSpPr>
          <p:sp>
            <p:nvSpPr>
              <p:cNvPr name="Freeform 218" id="218"/>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219" id="219"/>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220" id="220"/>
            <p:cNvGrpSpPr/>
            <p:nvPr/>
          </p:nvGrpSpPr>
          <p:grpSpPr>
            <a:xfrm rot="0">
              <a:off x="6625225" y="1604707"/>
              <a:ext cx="1128574" cy="567526"/>
              <a:chOff x="0" y="0"/>
              <a:chExt cx="886296" cy="445691"/>
            </a:xfrm>
          </p:grpSpPr>
          <p:sp>
            <p:nvSpPr>
              <p:cNvPr name="Freeform 221" id="221"/>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222" id="222"/>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223" id="223"/>
            <p:cNvSpPr/>
            <p:nvPr/>
          </p:nvSpPr>
          <p:spPr>
            <a:xfrm>
              <a:off x="7010848" y="1926505"/>
              <a:ext cx="679566" cy="0"/>
            </a:xfrm>
            <a:prstGeom prst="line">
              <a:avLst/>
            </a:prstGeom>
            <a:ln cap="flat" w="3425">
              <a:solidFill>
                <a:srgbClr val="FFFFFF"/>
              </a:solidFill>
              <a:prstDash val="solid"/>
              <a:headEnd type="none" len="sm" w="sm"/>
              <a:tailEnd type="none" len="sm" w="sm"/>
            </a:ln>
          </p:spPr>
        </p:sp>
        <p:sp>
          <p:nvSpPr>
            <p:cNvPr name="TextBox 224" id="224"/>
            <p:cNvSpPr txBox="true"/>
            <p:nvPr/>
          </p:nvSpPr>
          <p:spPr>
            <a:xfrm rot="0">
              <a:off x="6960077" y="1758075"/>
              <a:ext cx="863719" cy="108841"/>
            </a:xfrm>
            <a:prstGeom prst="rect">
              <a:avLst/>
            </a:prstGeom>
          </p:spPr>
          <p:txBody>
            <a:bodyPr anchor="t" rtlCol="false" tIns="0" lIns="0" bIns="0" rIns="0">
              <a:spAutoFit/>
            </a:bodyPr>
            <a:lstStyle/>
            <a:p>
              <a:pPr algn="l">
                <a:lnSpc>
                  <a:spcPts val="602"/>
                </a:lnSpc>
                <a:spcBef>
                  <a:spcPct val="0"/>
                </a:spcBef>
              </a:pPr>
              <a:r>
                <a:rPr lang="en-US" b="true" sz="501">
                  <a:solidFill>
                    <a:srgbClr val="FFFFFF"/>
                  </a:solidFill>
                  <a:latin typeface="Glacial Indifference Bold"/>
                  <a:ea typeface="Glacial Indifference Bold"/>
                  <a:cs typeface="Glacial Indifference Bold"/>
                  <a:sym typeface="Glacial Indifference Bold"/>
                </a:rPr>
                <a:t>SUBCONTRACTORS</a:t>
              </a:r>
            </a:p>
          </p:txBody>
        </p:sp>
        <p:sp>
          <p:nvSpPr>
            <p:cNvPr name="TextBox 225" id="225"/>
            <p:cNvSpPr txBox="true"/>
            <p:nvPr/>
          </p:nvSpPr>
          <p:spPr>
            <a:xfrm rot="0">
              <a:off x="7150264" y="2006022"/>
              <a:ext cx="401761" cy="81443"/>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COMPANIES</a:t>
              </a:r>
            </a:p>
          </p:txBody>
        </p:sp>
        <p:grpSp>
          <p:nvGrpSpPr>
            <p:cNvPr name="Group 226" id="226"/>
            <p:cNvGrpSpPr>
              <a:grpSpLocks noChangeAspect="true"/>
            </p:cNvGrpSpPr>
            <p:nvPr/>
          </p:nvGrpSpPr>
          <p:grpSpPr>
            <a:xfrm rot="0">
              <a:off x="6360803" y="1604707"/>
              <a:ext cx="585575" cy="583288"/>
              <a:chOff x="0" y="0"/>
              <a:chExt cx="6502400" cy="6477000"/>
            </a:xfrm>
          </p:grpSpPr>
          <p:sp>
            <p:nvSpPr>
              <p:cNvPr name="Freeform 227" id="227"/>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228" id="228"/>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229" id="229"/>
            <p:cNvSpPr/>
            <p:nvPr/>
          </p:nvSpPr>
          <p:spPr>
            <a:xfrm flipV="true">
              <a:off x="6469874" y="1924793"/>
              <a:ext cx="367434" cy="0"/>
            </a:xfrm>
            <a:prstGeom prst="line">
              <a:avLst/>
            </a:prstGeom>
            <a:ln cap="flat" w="3425">
              <a:solidFill>
                <a:srgbClr val="FFFFFF"/>
              </a:solidFill>
              <a:prstDash val="solid"/>
              <a:headEnd type="none" len="sm" w="sm"/>
              <a:tailEnd type="none" len="sm" w="sm"/>
            </a:ln>
          </p:spPr>
        </p:sp>
        <p:sp>
          <p:nvSpPr>
            <p:cNvPr name="TextBox 230" id="230"/>
            <p:cNvSpPr txBox="true"/>
            <p:nvPr/>
          </p:nvSpPr>
          <p:spPr>
            <a:xfrm rot="0">
              <a:off x="6535845" y="1831706"/>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231" id="231"/>
            <p:cNvSpPr txBox="true"/>
            <p:nvPr/>
          </p:nvSpPr>
          <p:spPr>
            <a:xfrm rot="0">
              <a:off x="6561134" y="1937871"/>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232" id="232"/>
            <p:cNvSpPr txBox="true"/>
            <p:nvPr/>
          </p:nvSpPr>
          <p:spPr>
            <a:xfrm rot="0">
              <a:off x="6613542" y="1992730"/>
              <a:ext cx="59397"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5</a:t>
              </a:r>
            </a:p>
          </p:txBody>
        </p:sp>
        <p:sp>
          <p:nvSpPr>
            <p:cNvPr name="TextBox 233" id="233"/>
            <p:cNvSpPr txBox="true"/>
            <p:nvPr/>
          </p:nvSpPr>
          <p:spPr>
            <a:xfrm rot="0">
              <a:off x="6611830" y="1663504"/>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3</a:t>
              </a:r>
            </a:p>
          </p:txBody>
        </p:sp>
        <p:grpSp>
          <p:nvGrpSpPr>
            <p:cNvPr name="Group 234" id="234"/>
            <p:cNvGrpSpPr/>
            <p:nvPr/>
          </p:nvGrpSpPr>
          <p:grpSpPr>
            <a:xfrm rot="0">
              <a:off x="6653591" y="984569"/>
              <a:ext cx="1128574" cy="567526"/>
              <a:chOff x="0" y="0"/>
              <a:chExt cx="886296" cy="445691"/>
            </a:xfrm>
          </p:grpSpPr>
          <p:sp>
            <p:nvSpPr>
              <p:cNvPr name="Freeform 235" id="235"/>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236" id="236"/>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grpSp>
          <p:nvGrpSpPr>
            <p:cNvPr name="Group 237" id="237"/>
            <p:cNvGrpSpPr/>
            <p:nvPr/>
          </p:nvGrpSpPr>
          <p:grpSpPr>
            <a:xfrm rot="0">
              <a:off x="6625225" y="942041"/>
              <a:ext cx="1128574" cy="567526"/>
              <a:chOff x="0" y="0"/>
              <a:chExt cx="886296" cy="445691"/>
            </a:xfrm>
          </p:grpSpPr>
          <p:sp>
            <p:nvSpPr>
              <p:cNvPr name="Freeform 238" id="238"/>
              <p:cNvSpPr/>
              <p:nvPr/>
            </p:nvSpPr>
            <p:spPr>
              <a:xfrm flipH="false" flipV="false" rot="0">
                <a:off x="0" y="0"/>
                <a:ext cx="886296" cy="445691"/>
              </a:xfrm>
              <a:custGeom>
                <a:avLst/>
                <a:gdLst/>
                <a:ahLst/>
                <a:cxnLst/>
                <a:rect r="r" b="b" t="t" l="l"/>
                <a:pathLst>
                  <a:path h="445691" w="886296">
                    <a:moveTo>
                      <a:pt x="36997" y="0"/>
                    </a:moveTo>
                    <a:lnTo>
                      <a:pt x="849299" y="0"/>
                    </a:lnTo>
                    <a:cubicBezTo>
                      <a:pt x="859111" y="0"/>
                      <a:pt x="868521" y="3898"/>
                      <a:pt x="875460" y="10836"/>
                    </a:cubicBezTo>
                    <a:cubicBezTo>
                      <a:pt x="882398" y="17774"/>
                      <a:pt x="886296" y="27185"/>
                      <a:pt x="886296" y="36997"/>
                    </a:cubicBezTo>
                    <a:lnTo>
                      <a:pt x="886296" y="408695"/>
                    </a:lnTo>
                    <a:cubicBezTo>
                      <a:pt x="886296" y="429127"/>
                      <a:pt x="869732" y="445691"/>
                      <a:pt x="849299" y="445691"/>
                    </a:cubicBezTo>
                    <a:lnTo>
                      <a:pt x="36997" y="445691"/>
                    </a:lnTo>
                    <a:cubicBezTo>
                      <a:pt x="27185" y="445691"/>
                      <a:pt x="17774" y="441794"/>
                      <a:pt x="10836" y="434855"/>
                    </a:cubicBezTo>
                    <a:cubicBezTo>
                      <a:pt x="3898" y="427917"/>
                      <a:pt x="0" y="418507"/>
                      <a:pt x="0" y="408695"/>
                    </a:cubicBezTo>
                    <a:lnTo>
                      <a:pt x="0" y="36997"/>
                    </a:lnTo>
                    <a:cubicBezTo>
                      <a:pt x="0" y="27185"/>
                      <a:pt x="3898" y="17774"/>
                      <a:pt x="10836" y="10836"/>
                    </a:cubicBezTo>
                    <a:cubicBezTo>
                      <a:pt x="17774" y="3898"/>
                      <a:pt x="27185" y="0"/>
                      <a:pt x="36997" y="0"/>
                    </a:cubicBezTo>
                    <a:close/>
                  </a:path>
                </a:pathLst>
              </a:custGeom>
              <a:solidFill>
                <a:srgbClr val="1F3B75"/>
              </a:solidFill>
              <a:ln cap="sq">
                <a:noFill/>
                <a:prstDash val="solid"/>
                <a:miter/>
              </a:ln>
            </p:spPr>
          </p:sp>
          <p:sp>
            <p:nvSpPr>
              <p:cNvPr name="TextBox 239" id="239"/>
              <p:cNvSpPr txBox="true"/>
              <p:nvPr/>
            </p:nvSpPr>
            <p:spPr>
              <a:xfrm>
                <a:off x="0" y="-19050"/>
                <a:ext cx="886296" cy="464741"/>
              </a:xfrm>
              <a:prstGeom prst="rect">
                <a:avLst/>
              </a:prstGeom>
            </p:spPr>
            <p:txBody>
              <a:bodyPr anchor="ctr" rtlCol="false" tIns="66634" lIns="66634" bIns="66634" rIns="66634"/>
              <a:lstStyle/>
              <a:p>
                <a:pPr algn="ctr" marL="0" indent="0" lvl="0">
                  <a:lnSpc>
                    <a:spcPts val="1649"/>
                  </a:lnSpc>
                  <a:spcBef>
                    <a:spcPct val="0"/>
                  </a:spcBef>
                </a:pPr>
              </a:p>
            </p:txBody>
          </p:sp>
        </p:grpSp>
        <p:sp>
          <p:nvSpPr>
            <p:cNvPr name="AutoShape 240" id="240"/>
            <p:cNvSpPr/>
            <p:nvPr/>
          </p:nvSpPr>
          <p:spPr>
            <a:xfrm>
              <a:off x="7010848" y="1263839"/>
              <a:ext cx="679566" cy="0"/>
            </a:xfrm>
            <a:prstGeom prst="line">
              <a:avLst/>
            </a:prstGeom>
            <a:ln cap="flat" w="3425">
              <a:solidFill>
                <a:srgbClr val="FFFFFF"/>
              </a:solidFill>
              <a:prstDash val="solid"/>
              <a:headEnd type="none" len="sm" w="sm"/>
              <a:tailEnd type="none" len="sm" w="sm"/>
            </a:ln>
          </p:spPr>
        </p:sp>
        <p:sp>
          <p:nvSpPr>
            <p:cNvPr name="TextBox 241" id="241"/>
            <p:cNvSpPr txBox="true"/>
            <p:nvPr/>
          </p:nvSpPr>
          <p:spPr>
            <a:xfrm rot="0">
              <a:off x="7039213" y="1101167"/>
              <a:ext cx="742951" cy="109590"/>
            </a:xfrm>
            <a:prstGeom prst="rect">
              <a:avLst/>
            </a:prstGeom>
          </p:spPr>
          <p:txBody>
            <a:bodyPr anchor="t" rtlCol="false" tIns="0" lIns="0" bIns="0" rIns="0">
              <a:spAutoFit/>
            </a:bodyPr>
            <a:lstStyle/>
            <a:p>
              <a:pPr algn="l">
                <a:lnSpc>
                  <a:spcPts val="666"/>
                </a:lnSpc>
                <a:spcBef>
                  <a:spcPct val="0"/>
                </a:spcBef>
              </a:pPr>
              <a:r>
                <a:rPr lang="en-US" b="true" sz="555">
                  <a:solidFill>
                    <a:srgbClr val="FFFFFF"/>
                  </a:solidFill>
                  <a:latin typeface="Glacial Indifference Bold"/>
                  <a:ea typeface="Glacial Indifference Bold"/>
                  <a:cs typeface="Glacial Indifference Bold"/>
                  <a:sym typeface="Glacial Indifference Bold"/>
                </a:rPr>
                <a:t>SUPPLIERS</a:t>
              </a:r>
            </a:p>
          </p:txBody>
        </p:sp>
        <p:sp>
          <p:nvSpPr>
            <p:cNvPr name="TextBox 242" id="242"/>
            <p:cNvSpPr txBox="true"/>
            <p:nvPr/>
          </p:nvSpPr>
          <p:spPr>
            <a:xfrm rot="0">
              <a:off x="7150264" y="1271438"/>
              <a:ext cx="401761" cy="225279"/>
            </a:xfrm>
            <a:prstGeom prst="rect">
              <a:avLst/>
            </a:prstGeom>
          </p:spPr>
          <p:txBody>
            <a:bodyPr anchor="t" rtlCol="false" tIns="0" lIns="0" bIns="0" rIns="0">
              <a:spAutoFit/>
            </a:bodyPr>
            <a:lstStyle/>
            <a:p>
              <a:pPr algn="ctr">
                <a:lnSpc>
                  <a:spcPts val="440"/>
                </a:lnSpc>
                <a:spcBef>
                  <a:spcPct val="0"/>
                </a:spcBef>
              </a:pPr>
              <a:r>
                <a:rPr lang="en-US" b="true" sz="367">
                  <a:solidFill>
                    <a:srgbClr val="FFFFFF"/>
                  </a:solidFill>
                  <a:latin typeface="Glacial Indifference Bold"/>
                  <a:ea typeface="Glacial Indifference Bold"/>
                  <a:cs typeface="Glacial Indifference Bold"/>
                  <a:sym typeface="Glacial Indifference Bold"/>
                </a:rPr>
                <a:t>SUPPLIERS OF MATERIALS AND ETC.</a:t>
              </a:r>
            </a:p>
          </p:txBody>
        </p:sp>
        <p:grpSp>
          <p:nvGrpSpPr>
            <p:cNvPr name="Group 243" id="243"/>
            <p:cNvGrpSpPr>
              <a:grpSpLocks noChangeAspect="true"/>
            </p:cNvGrpSpPr>
            <p:nvPr/>
          </p:nvGrpSpPr>
          <p:grpSpPr>
            <a:xfrm rot="0">
              <a:off x="6360803" y="942041"/>
              <a:ext cx="585575" cy="583288"/>
              <a:chOff x="0" y="0"/>
              <a:chExt cx="6502400" cy="6477000"/>
            </a:xfrm>
          </p:grpSpPr>
          <p:sp>
            <p:nvSpPr>
              <p:cNvPr name="Freeform 244" id="244"/>
              <p:cNvSpPr/>
              <p:nvPr/>
            </p:nvSpPr>
            <p:spPr>
              <a:xfrm flipH="false" flipV="false" rot="0">
                <a:off x="-23042" y="119185"/>
                <a:ext cx="6542159" cy="6244242"/>
              </a:xfrm>
              <a:custGeom>
                <a:avLst/>
                <a:gdLst/>
                <a:ahLst/>
                <a:cxnLst/>
                <a:rect r="r" b="b" t="t" l="l"/>
                <a:pathLst>
                  <a:path h="6244242" w="6542159">
                    <a:moveTo>
                      <a:pt x="3271080" y="4996"/>
                    </a:moveTo>
                    <a:cubicBezTo>
                      <a:pt x="2154117" y="0"/>
                      <a:pt x="1119857" y="593026"/>
                      <a:pt x="559929" y="1559521"/>
                    </a:cubicBezTo>
                    <a:cubicBezTo>
                      <a:pt x="0" y="2526015"/>
                      <a:pt x="0" y="3718228"/>
                      <a:pt x="559929" y="4684723"/>
                    </a:cubicBezTo>
                    <a:cubicBezTo>
                      <a:pt x="1119857" y="5651217"/>
                      <a:pt x="2154117" y="6244243"/>
                      <a:pt x="3271080" y="6239248"/>
                    </a:cubicBezTo>
                    <a:cubicBezTo>
                      <a:pt x="4388043" y="6244243"/>
                      <a:pt x="5422303" y="5651217"/>
                      <a:pt x="5982231" y="4684723"/>
                    </a:cubicBezTo>
                    <a:cubicBezTo>
                      <a:pt x="6542160" y="3718229"/>
                      <a:pt x="6542160" y="2526015"/>
                      <a:pt x="5982231" y="1559521"/>
                    </a:cubicBezTo>
                    <a:cubicBezTo>
                      <a:pt x="5422303" y="593027"/>
                      <a:pt x="4388043" y="1"/>
                      <a:pt x="3271080" y="4996"/>
                    </a:cubicBezTo>
                    <a:close/>
                  </a:path>
                </a:pathLst>
              </a:custGeom>
              <a:solidFill>
                <a:srgbClr val="1F3B75"/>
              </a:solidFill>
              <a:ln w="12700">
                <a:solidFill>
                  <a:srgbClr val="000000"/>
                </a:solidFill>
              </a:ln>
            </p:spPr>
          </p:sp>
          <p:sp>
            <p:nvSpPr>
              <p:cNvPr name="Freeform 245" id="245"/>
              <p:cNvSpPr/>
              <p:nvPr/>
            </p:nvSpPr>
            <p:spPr>
              <a:xfrm flipH="false" flipV="false" rot="0">
                <a:off x="73038" y="66269"/>
                <a:ext cx="6350000" cy="6349987"/>
              </a:xfrm>
              <a:custGeom>
                <a:avLst/>
                <a:gdLst/>
                <a:ahLst/>
                <a:cxnLst/>
                <a:rect r="r" b="b" t="t" l="l"/>
                <a:pathLst>
                  <a:path h="6349987" w="6350000">
                    <a:moveTo>
                      <a:pt x="3175000" y="6349987"/>
                    </a:moveTo>
                    <a:cubicBezTo>
                      <a:pt x="1424279" y="6349987"/>
                      <a:pt x="0" y="4925733"/>
                      <a:pt x="0" y="3175038"/>
                    </a:cubicBezTo>
                    <a:cubicBezTo>
                      <a:pt x="0" y="1424317"/>
                      <a:pt x="1424292" y="0"/>
                      <a:pt x="3175000" y="0"/>
                    </a:cubicBezTo>
                    <a:cubicBezTo>
                      <a:pt x="4925733" y="0"/>
                      <a:pt x="6350000" y="1424330"/>
                      <a:pt x="6350000" y="3175038"/>
                    </a:cubicBezTo>
                    <a:cubicBezTo>
                      <a:pt x="6350000" y="4925720"/>
                      <a:pt x="4925733" y="6349987"/>
                      <a:pt x="3175000" y="6349987"/>
                    </a:cubicBezTo>
                    <a:close/>
                    <a:moveTo>
                      <a:pt x="3175000" y="115760"/>
                    </a:moveTo>
                    <a:cubicBezTo>
                      <a:pt x="1488135" y="115760"/>
                      <a:pt x="115760" y="1488148"/>
                      <a:pt x="115760" y="3175038"/>
                    </a:cubicBezTo>
                    <a:cubicBezTo>
                      <a:pt x="115760" y="4861915"/>
                      <a:pt x="1488135" y="6234265"/>
                      <a:pt x="3175000" y="6234265"/>
                    </a:cubicBezTo>
                    <a:cubicBezTo>
                      <a:pt x="4861852" y="6234265"/>
                      <a:pt x="6234265" y="4861890"/>
                      <a:pt x="6234265" y="3175038"/>
                    </a:cubicBezTo>
                    <a:cubicBezTo>
                      <a:pt x="6234265" y="1488148"/>
                      <a:pt x="4861852" y="115760"/>
                      <a:pt x="3175000" y="115760"/>
                    </a:cubicBezTo>
                    <a:close/>
                  </a:path>
                </a:pathLst>
              </a:custGeom>
              <a:solidFill>
                <a:srgbClr val="216495"/>
              </a:solidFill>
            </p:spPr>
          </p:sp>
        </p:grpSp>
        <p:sp>
          <p:nvSpPr>
            <p:cNvPr name="AutoShape 246" id="246"/>
            <p:cNvSpPr/>
            <p:nvPr/>
          </p:nvSpPr>
          <p:spPr>
            <a:xfrm flipV="true">
              <a:off x="6469874" y="1262127"/>
              <a:ext cx="367434" cy="0"/>
            </a:xfrm>
            <a:prstGeom prst="line">
              <a:avLst/>
            </a:prstGeom>
            <a:ln cap="flat" w="3425">
              <a:solidFill>
                <a:srgbClr val="FFFFFF"/>
              </a:solidFill>
              <a:prstDash val="solid"/>
              <a:headEnd type="none" len="sm" w="sm"/>
              <a:tailEnd type="none" len="sm" w="sm"/>
            </a:ln>
          </p:spPr>
        </p:sp>
        <p:sp>
          <p:nvSpPr>
            <p:cNvPr name="TextBox 247" id="247"/>
            <p:cNvSpPr txBox="true"/>
            <p:nvPr/>
          </p:nvSpPr>
          <p:spPr>
            <a:xfrm rot="0">
              <a:off x="6535845" y="1169040"/>
              <a:ext cx="214791"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Influence</a:t>
              </a:r>
            </a:p>
          </p:txBody>
        </p:sp>
        <p:sp>
          <p:nvSpPr>
            <p:cNvPr name="TextBox 248" id="248"/>
            <p:cNvSpPr txBox="true"/>
            <p:nvPr/>
          </p:nvSpPr>
          <p:spPr>
            <a:xfrm rot="0">
              <a:off x="6561134" y="1275205"/>
              <a:ext cx="174819" cy="73909"/>
            </a:xfrm>
            <a:prstGeom prst="rect">
              <a:avLst/>
            </a:prstGeom>
          </p:spPr>
          <p:txBody>
            <a:bodyPr anchor="t" rtlCol="false" tIns="0" lIns="0" bIns="0" rIns="0">
              <a:spAutoFit/>
            </a:bodyPr>
            <a:lstStyle/>
            <a:p>
              <a:pPr algn="ctr">
                <a:lnSpc>
                  <a:spcPts val="453"/>
                </a:lnSpc>
              </a:pPr>
              <a:r>
                <a:rPr lang="en-US" sz="323">
                  <a:solidFill>
                    <a:srgbClr val="FFFFFF"/>
                  </a:solidFill>
                  <a:latin typeface="Glacial Indifference"/>
                  <a:ea typeface="Glacial Indifference"/>
                  <a:cs typeface="Glacial Indifference"/>
                  <a:sym typeface="Glacial Indifference"/>
                </a:rPr>
                <a:t>Interest</a:t>
              </a:r>
            </a:p>
          </p:txBody>
        </p:sp>
        <p:sp>
          <p:nvSpPr>
            <p:cNvPr name="TextBox 249" id="249"/>
            <p:cNvSpPr txBox="true"/>
            <p:nvPr/>
          </p:nvSpPr>
          <p:spPr>
            <a:xfrm rot="0">
              <a:off x="6613542" y="1330064"/>
              <a:ext cx="59397"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3</a:t>
              </a:r>
            </a:p>
          </p:txBody>
        </p:sp>
        <p:sp>
          <p:nvSpPr>
            <p:cNvPr name="TextBox 250" id="250"/>
            <p:cNvSpPr txBox="true"/>
            <p:nvPr/>
          </p:nvSpPr>
          <p:spPr>
            <a:xfrm rot="0">
              <a:off x="6611830" y="1000838"/>
              <a:ext cx="62821" cy="153754"/>
            </a:xfrm>
            <a:prstGeom prst="rect">
              <a:avLst/>
            </a:prstGeom>
          </p:spPr>
          <p:txBody>
            <a:bodyPr anchor="t" rtlCol="false" tIns="0" lIns="0" bIns="0" rIns="0">
              <a:spAutoFit/>
            </a:bodyPr>
            <a:lstStyle/>
            <a:p>
              <a:pPr algn="ctr">
                <a:lnSpc>
                  <a:spcPts val="943"/>
                </a:lnSpc>
              </a:pPr>
              <a:r>
                <a:rPr lang="en-US" sz="674">
                  <a:solidFill>
                    <a:srgbClr val="FFFFFF"/>
                  </a:solidFill>
                  <a:latin typeface="Glacial Indifference"/>
                  <a:ea typeface="Glacial Indifference"/>
                  <a:cs typeface="Glacial Indifference"/>
                  <a:sym typeface="Glacial Indifference"/>
                </a:rPr>
                <a:t>3</a:t>
              </a:r>
            </a:p>
          </p:txBody>
        </p:sp>
        <p:sp>
          <p:nvSpPr>
            <p:cNvPr name="AutoShape 251" id="251"/>
            <p:cNvSpPr/>
            <p:nvPr/>
          </p:nvSpPr>
          <p:spPr>
            <a:xfrm flipH="true">
              <a:off x="6269078" y="1257778"/>
              <a:ext cx="166235" cy="363953"/>
            </a:xfrm>
            <a:prstGeom prst="line">
              <a:avLst/>
            </a:prstGeom>
            <a:ln cap="flat" w="3425">
              <a:solidFill>
                <a:srgbClr val="000001"/>
              </a:solidFill>
              <a:prstDash val="solid"/>
              <a:headEnd type="none" len="sm" w="sm"/>
              <a:tailEnd type="none" len="sm" w="sm"/>
            </a:ln>
          </p:spPr>
        </p:sp>
        <p:sp>
          <p:nvSpPr>
            <p:cNvPr name="AutoShape 252" id="252"/>
            <p:cNvSpPr/>
            <p:nvPr/>
          </p:nvSpPr>
          <p:spPr>
            <a:xfrm>
              <a:off x="6268337" y="1620260"/>
              <a:ext cx="99044" cy="276090"/>
            </a:xfrm>
            <a:prstGeom prst="line">
              <a:avLst/>
            </a:prstGeom>
            <a:ln cap="flat" w="3425">
              <a:solidFill>
                <a:srgbClr val="000001"/>
              </a:solidFill>
              <a:prstDash val="solid"/>
              <a:headEnd type="none" len="sm" w="sm"/>
              <a:tailEnd type="none" len="sm" w="sm"/>
            </a:ln>
          </p:spPr>
        </p:sp>
      </p:grpSp>
      <p:sp>
        <p:nvSpPr>
          <p:cNvPr name="Freeform 253" id="253"/>
          <p:cNvSpPr/>
          <p:nvPr/>
        </p:nvSpPr>
        <p:spPr>
          <a:xfrm flipH="false" flipV="false" rot="0">
            <a:off x="3707620" y="25220843"/>
            <a:ext cx="3148913" cy="2212111"/>
          </a:xfrm>
          <a:custGeom>
            <a:avLst/>
            <a:gdLst/>
            <a:ahLst/>
            <a:cxnLst/>
            <a:rect r="r" b="b" t="t" l="l"/>
            <a:pathLst>
              <a:path h="2212111" w="3148913">
                <a:moveTo>
                  <a:pt x="0" y="0"/>
                </a:moveTo>
                <a:lnTo>
                  <a:pt x="3148913" y="0"/>
                </a:lnTo>
                <a:lnTo>
                  <a:pt x="3148913" y="2212111"/>
                </a:lnTo>
                <a:lnTo>
                  <a:pt x="0" y="2212111"/>
                </a:lnTo>
                <a:lnTo>
                  <a:pt x="0" y="0"/>
                </a:lnTo>
                <a:close/>
              </a:path>
            </a:pathLst>
          </a:custGeom>
          <a:blipFill>
            <a:blip r:embed="rId16"/>
            <a:stretch>
              <a:fillRect l="0" t="0" r="0" b="0"/>
            </a:stretch>
          </a:blipFill>
        </p:spPr>
      </p:sp>
      <p:sp>
        <p:nvSpPr>
          <p:cNvPr name="Freeform 254" id="254"/>
          <p:cNvSpPr/>
          <p:nvPr/>
        </p:nvSpPr>
        <p:spPr>
          <a:xfrm flipH="false" flipV="false" rot="0">
            <a:off x="560476" y="25264282"/>
            <a:ext cx="3158700" cy="2203193"/>
          </a:xfrm>
          <a:custGeom>
            <a:avLst/>
            <a:gdLst/>
            <a:ahLst/>
            <a:cxnLst/>
            <a:rect r="r" b="b" t="t" l="l"/>
            <a:pathLst>
              <a:path h="2203193" w="3158700">
                <a:moveTo>
                  <a:pt x="0" y="0"/>
                </a:moveTo>
                <a:lnTo>
                  <a:pt x="3158700" y="0"/>
                </a:lnTo>
                <a:lnTo>
                  <a:pt x="3158700" y="2203193"/>
                </a:lnTo>
                <a:lnTo>
                  <a:pt x="0" y="2203193"/>
                </a:lnTo>
                <a:lnTo>
                  <a:pt x="0" y="0"/>
                </a:lnTo>
                <a:close/>
              </a:path>
            </a:pathLst>
          </a:custGeom>
          <a:blipFill>
            <a:blip r:embed="rId17"/>
            <a:stretch>
              <a:fillRect l="0" t="0" r="0" b="0"/>
            </a:stretch>
          </a:blipFill>
        </p:spPr>
      </p:sp>
      <p:sp>
        <p:nvSpPr>
          <p:cNvPr name="Freeform 255" id="255"/>
          <p:cNvSpPr/>
          <p:nvPr/>
        </p:nvSpPr>
        <p:spPr>
          <a:xfrm flipH="false" flipV="false" rot="0">
            <a:off x="15572746" y="28210329"/>
            <a:ext cx="5088104" cy="1463301"/>
          </a:xfrm>
          <a:custGeom>
            <a:avLst/>
            <a:gdLst/>
            <a:ahLst/>
            <a:cxnLst/>
            <a:rect r="r" b="b" t="t" l="l"/>
            <a:pathLst>
              <a:path h="1463301" w="5088104">
                <a:moveTo>
                  <a:pt x="0" y="0"/>
                </a:moveTo>
                <a:lnTo>
                  <a:pt x="5088104" y="0"/>
                </a:lnTo>
                <a:lnTo>
                  <a:pt x="5088104" y="1463301"/>
                </a:lnTo>
                <a:lnTo>
                  <a:pt x="0" y="1463301"/>
                </a:lnTo>
                <a:lnTo>
                  <a:pt x="0" y="0"/>
                </a:lnTo>
                <a:close/>
              </a:path>
            </a:pathLst>
          </a:custGeom>
          <a:blipFill>
            <a:blip r:embed="rId18"/>
            <a:stretch>
              <a:fillRect l="0" t="0" r="-426" b="0"/>
            </a:stretch>
          </a:blipFill>
        </p:spPr>
      </p:sp>
      <p:sp>
        <p:nvSpPr>
          <p:cNvPr name="Freeform 256" id="256"/>
          <p:cNvSpPr/>
          <p:nvPr/>
        </p:nvSpPr>
        <p:spPr>
          <a:xfrm flipH="false" flipV="false" rot="0">
            <a:off x="39874980" y="13032276"/>
            <a:ext cx="2339444" cy="1236981"/>
          </a:xfrm>
          <a:custGeom>
            <a:avLst/>
            <a:gdLst/>
            <a:ahLst/>
            <a:cxnLst/>
            <a:rect r="r" b="b" t="t" l="l"/>
            <a:pathLst>
              <a:path h="1236981" w="2339444">
                <a:moveTo>
                  <a:pt x="0" y="0"/>
                </a:moveTo>
                <a:lnTo>
                  <a:pt x="2339444" y="0"/>
                </a:lnTo>
                <a:lnTo>
                  <a:pt x="2339444" y="1236981"/>
                </a:lnTo>
                <a:lnTo>
                  <a:pt x="0" y="1236981"/>
                </a:lnTo>
                <a:lnTo>
                  <a:pt x="0" y="0"/>
                </a:lnTo>
                <a:close/>
              </a:path>
            </a:pathLst>
          </a:custGeom>
          <a:blipFill>
            <a:blip r:embed="rId19"/>
            <a:stretch>
              <a:fillRect l="0" t="0" r="0" b="0"/>
            </a:stretch>
          </a:blipFill>
        </p:spPr>
      </p:sp>
      <p:sp>
        <p:nvSpPr>
          <p:cNvPr name="Freeform 257" id="257"/>
          <p:cNvSpPr/>
          <p:nvPr/>
        </p:nvSpPr>
        <p:spPr>
          <a:xfrm flipH="false" flipV="false" rot="0">
            <a:off x="21665561" y="10818864"/>
            <a:ext cx="4643565" cy="1462540"/>
          </a:xfrm>
          <a:custGeom>
            <a:avLst/>
            <a:gdLst/>
            <a:ahLst/>
            <a:cxnLst/>
            <a:rect r="r" b="b" t="t" l="l"/>
            <a:pathLst>
              <a:path h="1462540" w="4643565">
                <a:moveTo>
                  <a:pt x="0" y="0"/>
                </a:moveTo>
                <a:lnTo>
                  <a:pt x="4643565" y="0"/>
                </a:lnTo>
                <a:lnTo>
                  <a:pt x="4643565" y="1462540"/>
                </a:lnTo>
                <a:lnTo>
                  <a:pt x="0" y="1462540"/>
                </a:lnTo>
                <a:lnTo>
                  <a:pt x="0" y="0"/>
                </a:lnTo>
                <a:close/>
              </a:path>
            </a:pathLst>
          </a:custGeom>
          <a:blipFill>
            <a:blip r:embed="rId20"/>
            <a:stretch>
              <a:fillRect l="0" t="0" r="0" b="0"/>
            </a:stretch>
          </a:blipFill>
        </p:spPr>
      </p:sp>
      <p:sp>
        <p:nvSpPr>
          <p:cNvPr name="Freeform 258" id="258"/>
          <p:cNvSpPr/>
          <p:nvPr/>
        </p:nvSpPr>
        <p:spPr>
          <a:xfrm flipH="false" flipV="false" rot="0">
            <a:off x="21665561" y="9190550"/>
            <a:ext cx="4643565" cy="1454344"/>
          </a:xfrm>
          <a:custGeom>
            <a:avLst/>
            <a:gdLst/>
            <a:ahLst/>
            <a:cxnLst/>
            <a:rect r="r" b="b" t="t" l="l"/>
            <a:pathLst>
              <a:path h="1454344" w="4643565">
                <a:moveTo>
                  <a:pt x="0" y="0"/>
                </a:moveTo>
                <a:lnTo>
                  <a:pt x="4643565" y="0"/>
                </a:lnTo>
                <a:lnTo>
                  <a:pt x="4643565" y="1454344"/>
                </a:lnTo>
                <a:lnTo>
                  <a:pt x="0" y="1454344"/>
                </a:lnTo>
                <a:lnTo>
                  <a:pt x="0" y="0"/>
                </a:lnTo>
                <a:close/>
              </a:path>
            </a:pathLst>
          </a:custGeom>
          <a:blipFill>
            <a:blip r:embed="rId21"/>
            <a:stretch>
              <a:fillRect l="0" t="0" r="0" b="0"/>
            </a:stretch>
          </a:blipFill>
        </p:spPr>
      </p:sp>
      <p:sp>
        <p:nvSpPr>
          <p:cNvPr name="Freeform 259" id="259"/>
          <p:cNvSpPr/>
          <p:nvPr/>
        </p:nvSpPr>
        <p:spPr>
          <a:xfrm flipH="false" flipV="false" rot="0">
            <a:off x="39935859" y="10400243"/>
            <a:ext cx="2217687" cy="1720337"/>
          </a:xfrm>
          <a:custGeom>
            <a:avLst/>
            <a:gdLst/>
            <a:ahLst/>
            <a:cxnLst/>
            <a:rect r="r" b="b" t="t" l="l"/>
            <a:pathLst>
              <a:path h="1720337" w="2217687">
                <a:moveTo>
                  <a:pt x="0" y="0"/>
                </a:moveTo>
                <a:lnTo>
                  <a:pt x="2217687" y="0"/>
                </a:lnTo>
                <a:lnTo>
                  <a:pt x="2217687" y="1720338"/>
                </a:lnTo>
                <a:lnTo>
                  <a:pt x="0" y="1720338"/>
                </a:lnTo>
                <a:lnTo>
                  <a:pt x="0" y="0"/>
                </a:lnTo>
                <a:close/>
              </a:path>
            </a:pathLst>
          </a:custGeom>
          <a:blipFill>
            <a:blip r:embed="rId22"/>
            <a:stretch>
              <a:fillRect l="-22791" t="-3387" r="-7052" b="-2899"/>
            </a:stretch>
          </a:blipFill>
        </p:spPr>
      </p:sp>
      <p:sp>
        <p:nvSpPr>
          <p:cNvPr name="Freeform 260" id="260"/>
          <p:cNvSpPr/>
          <p:nvPr/>
        </p:nvSpPr>
        <p:spPr>
          <a:xfrm flipH="false" flipV="false" rot="0">
            <a:off x="1080213" y="27697346"/>
            <a:ext cx="3894773" cy="1972677"/>
          </a:xfrm>
          <a:custGeom>
            <a:avLst/>
            <a:gdLst/>
            <a:ahLst/>
            <a:cxnLst/>
            <a:rect r="r" b="b" t="t" l="l"/>
            <a:pathLst>
              <a:path h="1972677" w="3894773">
                <a:moveTo>
                  <a:pt x="0" y="0"/>
                </a:moveTo>
                <a:lnTo>
                  <a:pt x="3894774" y="0"/>
                </a:lnTo>
                <a:lnTo>
                  <a:pt x="3894774" y="1972677"/>
                </a:lnTo>
                <a:lnTo>
                  <a:pt x="0" y="1972677"/>
                </a:lnTo>
                <a:lnTo>
                  <a:pt x="0" y="0"/>
                </a:lnTo>
                <a:close/>
              </a:path>
            </a:pathLst>
          </a:custGeom>
          <a:blipFill>
            <a:blip r:embed="rId23"/>
            <a:stretch>
              <a:fillRect l="0" t="0" r="0" b="0"/>
            </a:stretch>
          </a:blipFill>
        </p:spPr>
      </p:sp>
      <p:sp>
        <p:nvSpPr>
          <p:cNvPr name="Freeform 261" id="261"/>
          <p:cNvSpPr/>
          <p:nvPr/>
        </p:nvSpPr>
        <p:spPr>
          <a:xfrm flipH="false" flipV="false" rot="0">
            <a:off x="15656569" y="12835804"/>
            <a:ext cx="4411191" cy="3088438"/>
          </a:xfrm>
          <a:custGeom>
            <a:avLst/>
            <a:gdLst/>
            <a:ahLst/>
            <a:cxnLst/>
            <a:rect r="r" b="b" t="t" l="l"/>
            <a:pathLst>
              <a:path h="3088438" w="4411191">
                <a:moveTo>
                  <a:pt x="0" y="0"/>
                </a:moveTo>
                <a:lnTo>
                  <a:pt x="4411191" y="0"/>
                </a:lnTo>
                <a:lnTo>
                  <a:pt x="4411191" y="3088438"/>
                </a:lnTo>
                <a:lnTo>
                  <a:pt x="0" y="3088438"/>
                </a:lnTo>
                <a:lnTo>
                  <a:pt x="0" y="0"/>
                </a:lnTo>
                <a:close/>
              </a:path>
            </a:pathLst>
          </a:custGeom>
          <a:blipFill>
            <a:blip r:embed="rId24"/>
            <a:stretch>
              <a:fillRect l="0" t="-1763" r="0" b="0"/>
            </a:stretch>
          </a:blipFill>
        </p:spPr>
      </p:sp>
      <p:sp>
        <p:nvSpPr>
          <p:cNvPr name="Freeform 262" id="262"/>
          <p:cNvSpPr/>
          <p:nvPr/>
        </p:nvSpPr>
        <p:spPr>
          <a:xfrm flipH="false" flipV="false" rot="0">
            <a:off x="10954389" y="12803533"/>
            <a:ext cx="4352800" cy="3079548"/>
          </a:xfrm>
          <a:custGeom>
            <a:avLst/>
            <a:gdLst/>
            <a:ahLst/>
            <a:cxnLst/>
            <a:rect r="r" b="b" t="t" l="l"/>
            <a:pathLst>
              <a:path h="3079548" w="4352800">
                <a:moveTo>
                  <a:pt x="0" y="0"/>
                </a:moveTo>
                <a:lnTo>
                  <a:pt x="4352800" y="0"/>
                </a:lnTo>
                <a:lnTo>
                  <a:pt x="4352800" y="3079548"/>
                </a:lnTo>
                <a:lnTo>
                  <a:pt x="0" y="3079548"/>
                </a:lnTo>
                <a:lnTo>
                  <a:pt x="0" y="0"/>
                </a:lnTo>
                <a:close/>
              </a:path>
            </a:pathLst>
          </a:custGeom>
          <a:blipFill>
            <a:blip r:embed="rId25"/>
            <a:stretch>
              <a:fillRect l="0" t="-655" r="0" b="0"/>
            </a:stretch>
          </a:blipFill>
        </p:spPr>
      </p:sp>
      <p:sp>
        <p:nvSpPr>
          <p:cNvPr name="Freeform 263" id="263"/>
          <p:cNvSpPr/>
          <p:nvPr/>
        </p:nvSpPr>
        <p:spPr>
          <a:xfrm flipH="false" flipV="false" rot="0">
            <a:off x="10348391" y="5195950"/>
            <a:ext cx="3993528" cy="1177283"/>
          </a:xfrm>
          <a:custGeom>
            <a:avLst/>
            <a:gdLst/>
            <a:ahLst/>
            <a:cxnLst/>
            <a:rect r="r" b="b" t="t" l="l"/>
            <a:pathLst>
              <a:path h="1177283" w="3993528">
                <a:moveTo>
                  <a:pt x="0" y="0"/>
                </a:moveTo>
                <a:lnTo>
                  <a:pt x="3993528" y="0"/>
                </a:lnTo>
                <a:lnTo>
                  <a:pt x="3993528" y="1177283"/>
                </a:lnTo>
                <a:lnTo>
                  <a:pt x="0" y="1177283"/>
                </a:lnTo>
                <a:lnTo>
                  <a:pt x="0" y="0"/>
                </a:lnTo>
                <a:close/>
              </a:path>
            </a:pathLst>
          </a:custGeom>
          <a:blipFill>
            <a:blip r:embed="rId26"/>
            <a:stretch>
              <a:fillRect l="0" t="0" r="0" b="0"/>
            </a:stretch>
          </a:blipFill>
        </p:spPr>
      </p:sp>
      <p:sp>
        <p:nvSpPr>
          <p:cNvPr name="Freeform 264" id="264"/>
          <p:cNvSpPr/>
          <p:nvPr/>
        </p:nvSpPr>
        <p:spPr>
          <a:xfrm flipH="false" flipV="false" rot="0">
            <a:off x="10306095" y="6941333"/>
            <a:ext cx="4517448" cy="291448"/>
          </a:xfrm>
          <a:custGeom>
            <a:avLst/>
            <a:gdLst/>
            <a:ahLst/>
            <a:cxnLst/>
            <a:rect r="r" b="b" t="t" l="l"/>
            <a:pathLst>
              <a:path h="291448" w="4517448">
                <a:moveTo>
                  <a:pt x="0" y="0"/>
                </a:moveTo>
                <a:lnTo>
                  <a:pt x="4517448" y="0"/>
                </a:lnTo>
                <a:lnTo>
                  <a:pt x="4517448" y="291448"/>
                </a:lnTo>
                <a:lnTo>
                  <a:pt x="0" y="291448"/>
                </a:lnTo>
                <a:lnTo>
                  <a:pt x="0" y="0"/>
                </a:lnTo>
                <a:close/>
              </a:path>
            </a:pathLst>
          </a:custGeom>
          <a:blipFill>
            <a:blip r:embed="rId27"/>
            <a:stretch>
              <a:fillRect l="0" t="0" r="0" b="0"/>
            </a:stretch>
          </a:blipFill>
        </p:spPr>
      </p:sp>
      <p:sp>
        <p:nvSpPr>
          <p:cNvPr name="Freeform 265" id="265"/>
          <p:cNvSpPr/>
          <p:nvPr/>
        </p:nvSpPr>
        <p:spPr>
          <a:xfrm flipH="false" flipV="false" rot="0">
            <a:off x="10382506" y="7297714"/>
            <a:ext cx="1143765" cy="262757"/>
          </a:xfrm>
          <a:custGeom>
            <a:avLst/>
            <a:gdLst/>
            <a:ahLst/>
            <a:cxnLst/>
            <a:rect r="r" b="b" t="t" l="l"/>
            <a:pathLst>
              <a:path h="262757" w="1143765">
                <a:moveTo>
                  <a:pt x="0" y="0"/>
                </a:moveTo>
                <a:lnTo>
                  <a:pt x="1143766" y="0"/>
                </a:lnTo>
                <a:lnTo>
                  <a:pt x="1143766" y="262757"/>
                </a:lnTo>
                <a:lnTo>
                  <a:pt x="0" y="262757"/>
                </a:lnTo>
                <a:lnTo>
                  <a:pt x="0" y="0"/>
                </a:lnTo>
                <a:close/>
              </a:path>
            </a:pathLst>
          </a:custGeom>
          <a:blipFill>
            <a:blip r:embed="rId28"/>
            <a:stretch>
              <a:fillRect l="0" t="0" r="0" b="0"/>
            </a:stretch>
          </a:blipFill>
        </p:spPr>
      </p:sp>
      <p:sp>
        <p:nvSpPr>
          <p:cNvPr name="Freeform 266" id="266"/>
          <p:cNvSpPr/>
          <p:nvPr/>
        </p:nvSpPr>
        <p:spPr>
          <a:xfrm flipH="false" flipV="false" rot="0">
            <a:off x="10348391" y="7560471"/>
            <a:ext cx="2646278" cy="315399"/>
          </a:xfrm>
          <a:custGeom>
            <a:avLst/>
            <a:gdLst/>
            <a:ahLst/>
            <a:cxnLst/>
            <a:rect r="r" b="b" t="t" l="l"/>
            <a:pathLst>
              <a:path h="315399" w="2646278">
                <a:moveTo>
                  <a:pt x="0" y="0"/>
                </a:moveTo>
                <a:lnTo>
                  <a:pt x="2646279" y="0"/>
                </a:lnTo>
                <a:lnTo>
                  <a:pt x="2646279" y="315399"/>
                </a:lnTo>
                <a:lnTo>
                  <a:pt x="0" y="315399"/>
                </a:lnTo>
                <a:lnTo>
                  <a:pt x="0" y="0"/>
                </a:lnTo>
                <a:close/>
              </a:path>
            </a:pathLst>
          </a:custGeom>
          <a:blipFill>
            <a:blip r:embed="rId29"/>
            <a:stretch>
              <a:fillRect l="0" t="0" r="0" b="0"/>
            </a:stretch>
          </a:blipFill>
        </p:spPr>
      </p:sp>
      <p:sp>
        <p:nvSpPr>
          <p:cNvPr name="Freeform 267" id="267"/>
          <p:cNvSpPr/>
          <p:nvPr/>
        </p:nvSpPr>
        <p:spPr>
          <a:xfrm flipH="false" flipV="false" rot="0">
            <a:off x="21583014" y="14538811"/>
            <a:ext cx="5921221" cy="3330687"/>
          </a:xfrm>
          <a:custGeom>
            <a:avLst/>
            <a:gdLst/>
            <a:ahLst/>
            <a:cxnLst/>
            <a:rect r="r" b="b" t="t" l="l"/>
            <a:pathLst>
              <a:path h="3330687" w="5921221">
                <a:moveTo>
                  <a:pt x="0" y="0"/>
                </a:moveTo>
                <a:lnTo>
                  <a:pt x="5921221" y="0"/>
                </a:lnTo>
                <a:lnTo>
                  <a:pt x="5921221" y="3330686"/>
                </a:lnTo>
                <a:lnTo>
                  <a:pt x="0" y="3330686"/>
                </a:lnTo>
                <a:lnTo>
                  <a:pt x="0" y="0"/>
                </a:lnTo>
                <a:close/>
              </a:path>
            </a:pathLst>
          </a:custGeom>
          <a:blipFill>
            <a:blip r:embed="rId30"/>
            <a:stretch>
              <a:fillRect l="0" t="0" r="0" b="0"/>
            </a:stretch>
          </a:blipFill>
        </p:spPr>
      </p:sp>
      <p:sp>
        <p:nvSpPr>
          <p:cNvPr name="Freeform 268" id="268"/>
          <p:cNvSpPr/>
          <p:nvPr/>
        </p:nvSpPr>
        <p:spPr>
          <a:xfrm flipH="false" flipV="false" rot="0">
            <a:off x="28058345" y="14471959"/>
            <a:ext cx="2854716" cy="2357921"/>
          </a:xfrm>
          <a:custGeom>
            <a:avLst/>
            <a:gdLst/>
            <a:ahLst/>
            <a:cxnLst/>
            <a:rect r="r" b="b" t="t" l="l"/>
            <a:pathLst>
              <a:path h="2357921" w="2854716">
                <a:moveTo>
                  <a:pt x="0" y="0"/>
                </a:moveTo>
                <a:lnTo>
                  <a:pt x="2854716" y="0"/>
                </a:lnTo>
                <a:lnTo>
                  <a:pt x="2854716" y="2357921"/>
                </a:lnTo>
                <a:lnTo>
                  <a:pt x="0" y="2357921"/>
                </a:lnTo>
                <a:lnTo>
                  <a:pt x="0" y="0"/>
                </a:lnTo>
                <a:close/>
              </a:path>
            </a:pathLst>
          </a:custGeom>
          <a:blipFill>
            <a:blip r:embed="rId31"/>
            <a:stretch>
              <a:fillRect l="0" t="0" r="0" b="0"/>
            </a:stretch>
          </a:blipFill>
        </p:spPr>
      </p:sp>
      <p:sp>
        <p:nvSpPr>
          <p:cNvPr name="Freeform 269" id="269"/>
          <p:cNvSpPr/>
          <p:nvPr/>
        </p:nvSpPr>
        <p:spPr>
          <a:xfrm flipH="false" flipV="false" rot="0">
            <a:off x="28318671" y="16875419"/>
            <a:ext cx="2400829" cy="1145494"/>
          </a:xfrm>
          <a:custGeom>
            <a:avLst/>
            <a:gdLst/>
            <a:ahLst/>
            <a:cxnLst/>
            <a:rect r="r" b="b" t="t" l="l"/>
            <a:pathLst>
              <a:path h="1145494" w="2400829">
                <a:moveTo>
                  <a:pt x="0" y="0"/>
                </a:moveTo>
                <a:lnTo>
                  <a:pt x="2400830" y="0"/>
                </a:lnTo>
                <a:lnTo>
                  <a:pt x="2400830" y="1145494"/>
                </a:lnTo>
                <a:lnTo>
                  <a:pt x="0" y="1145494"/>
                </a:lnTo>
                <a:lnTo>
                  <a:pt x="0" y="0"/>
                </a:lnTo>
                <a:close/>
              </a:path>
            </a:pathLst>
          </a:custGeom>
          <a:blipFill>
            <a:blip r:embed="rId32"/>
            <a:stretch>
              <a:fillRect l="0" t="0" r="0" b="0"/>
            </a:stretch>
          </a:blipFill>
        </p:spPr>
      </p:sp>
      <p:sp>
        <p:nvSpPr>
          <p:cNvPr name="Freeform 270" id="270"/>
          <p:cNvSpPr/>
          <p:nvPr/>
        </p:nvSpPr>
        <p:spPr>
          <a:xfrm flipH="false" flipV="false" rot="0">
            <a:off x="21909863" y="23007666"/>
            <a:ext cx="3991676" cy="3273174"/>
          </a:xfrm>
          <a:custGeom>
            <a:avLst/>
            <a:gdLst/>
            <a:ahLst/>
            <a:cxnLst/>
            <a:rect r="r" b="b" t="t" l="l"/>
            <a:pathLst>
              <a:path h="3273174" w="3991676">
                <a:moveTo>
                  <a:pt x="0" y="0"/>
                </a:moveTo>
                <a:lnTo>
                  <a:pt x="3991676" y="0"/>
                </a:lnTo>
                <a:lnTo>
                  <a:pt x="3991676" y="3273174"/>
                </a:lnTo>
                <a:lnTo>
                  <a:pt x="0" y="3273174"/>
                </a:lnTo>
                <a:lnTo>
                  <a:pt x="0" y="0"/>
                </a:lnTo>
                <a:close/>
              </a:path>
            </a:pathLst>
          </a:custGeom>
          <a:blipFill>
            <a:blip r:embed="rId33"/>
            <a:stretch>
              <a:fillRect l="0" t="0" r="0" b="0"/>
            </a:stretch>
          </a:blipFill>
        </p:spPr>
      </p:sp>
      <p:sp>
        <p:nvSpPr>
          <p:cNvPr name="Freeform 271" id="271"/>
          <p:cNvSpPr/>
          <p:nvPr/>
        </p:nvSpPr>
        <p:spPr>
          <a:xfrm flipH="false" flipV="false" rot="0">
            <a:off x="21955752" y="18407290"/>
            <a:ext cx="9097564" cy="4059788"/>
          </a:xfrm>
          <a:custGeom>
            <a:avLst/>
            <a:gdLst/>
            <a:ahLst/>
            <a:cxnLst/>
            <a:rect r="r" b="b" t="t" l="l"/>
            <a:pathLst>
              <a:path h="4059788" w="9097564">
                <a:moveTo>
                  <a:pt x="0" y="0"/>
                </a:moveTo>
                <a:lnTo>
                  <a:pt x="9097564" y="0"/>
                </a:lnTo>
                <a:lnTo>
                  <a:pt x="9097564" y="4059788"/>
                </a:lnTo>
                <a:lnTo>
                  <a:pt x="0" y="4059788"/>
                </a:lnTo>
                <a:lnTo>
                  <a:pt x="0" y="0"/>
                </a:lnTo>
                <a:close/>
              </a:path>
            </a:pathLst>
          </a:custGeom>
          <a:blipFill>
            <a:blip r:embed="rId34"/>
            <a:stretch>
              <a:fillRect l="0" t="0" r="0" b="0"/>
            </a:stretch>
          </a:blipFill>
        </p:spPr>
      </p:sp>
      <p:sp>
        <p:nvSpPr>
          <p:cNvPr name="TextBox 272" id="272"/>
          <p:cNvSpPr txBox="true"/>
          <p:nvPr/>
        </p:nvSpPr>
        <p:spPr>
          <a:xfrm rot="0">
            <a:off x="39698063" y="9846153"/>
            <a:ext cx="2737820" cy="377529"/>
          </a:xfrm>
          <a:prstGeom prst="rect">
            <a:avLst/>
          </a:prstGeom>
        </p:spPr>
        <p:txBody>
          <a:bodyPr anchor="t" rtlCol="false" tIns="0" lIns="0" bIns="0" rIns="0">
            <a:spAutoFit/>
          </a:bodyPr>
          <a:lstStyle/>
          <a:p>
            <a:pPr algn="ctr">
              <a:lnSpc>
                <a:spcPts val="1493"/>
              </a:lnSpc>
            </a:pPr>
            <a:r>
              <a:rPr lang="en-US" b="true" sz="1658" spc="-33">
                <a:solidFill>
                  <a:srgbClr val="3C3C38"/>
                </a:solidFill>
                <a:latin typeface="Glacial Indifference Bold"/>
                <a:ea typeface="Glacial Indifference Bold"/>
                <a:cs typeface="Glacial Indifference Bold"/>
                <a:sym typeface="Glacial Indifference Bold"/>
              </a:rPr>
              <a:t>HIERARCHY OF</a:t>
            </a:r>
          </a:p>
          <a:p>
            <a:pPr algn="ctr">
              <a:lnSpc>
                <a:spcPts val="1493"/>
              </a:lnSpc>
            </a:pPr>
            <a:r>
              <a:rPr lang="en-US" b="true" sz="1658" spc="-33">
                <a:solidFill>
                  <a:srgbClr val="3C3C38"/>
                </a:solidFill>
                <a:latin typeface="Glacial Indifference Bold"/>
                <a:ea typeface="Glacial Indifference Bold"/>
                <a:cs typeface="Glacial Indifference Bold"/>
                <a:sym typeface="Glacial Indifference Bold"/>
              </a:rPr>
              <a:t>CONTROLS</a:t>
            </a:r>
          </a:p>
        </p:txBody>
      </p:sp>
      <p:sp>
        <p:nvSpPr>
          <p:cNvPr name="Freeform 273" id="273"/>
          <p:cNvSpPr/>
          <p:nvPr/>
        </p:nvSpPr>
        <p:spPr>
          <a:xfrm flipH="false" flipV="false" rot="0">
            <a:off x="38079641" y="10149407"/>
            <a:ext cx="1630861" cy="783887"/>
          </a:xfrm>
          <a:custGeom>
            <a:avLst/>
            <a:gdLst/>
            <a:ahLst/>
            <a:cxnLst/>
            <a:rect r="r" b="b" t="t" l="l"/>
            <a:pathLst>
              <a:path h="783887" w="1630861">
                <a:moveTo>
                  <a:pt x="0" y="0"/>
                </a:moveTo>
                <a:lnTo>
                  <a:pt x="1630861" y="0"/>
                </a:lnTo>
                <a:lnTo>
                  <a:pt x="1630861" y="783887"/>
                </a:lnTo>
                <a:lnTo>
                  <a:pt x="0" y="783887"/>
                </a:lnTo>
                <a:lnTo>
                  <a:pt x="0" y="0"/>
                </a:lnTo>
                <a:close/>
              </a:path>
            </a:pathLst>
          </a:custGeom>
          <a:blipFill>
            <a:blip r:embed="rId35"/>
            <a:stretch>
              <a:fillRect l="-4411" t="-7690" r="-1073" b="-14883"/>
            </a:stretch>
          </a:blipFill>
        </p:spPr>
      </p:sp>
      <p:sp>
        <p:nvSpPr>
          <p:cNvPr name="Freeform 274" id="274"/>
          <p:cNvSpPr/>
          <p:nvPr/>
        </p:nvSpPr>
        <p:spPr>
          <a:xfrm flipH="false" flipV="false" rot="0">
            <a:off x="15429412" y="5824720"/>
            <a:ext cx="1276776" cy="292282"/>
          </a:xfrm>
          <a:custGeom>
            <a:avLst/>
            <a:gdLst/>
            <a:ahLst/>
            <a:cxnLst/>
            <a:rect r="r" b="b" t="t" l="l"/>
            <a:pathLst>
              <a:path h="292282" w="1276776">
                <a:moveTo>
                  <a:pt x="0" y="0"/>
                </a:moveTo>
                <a:lnTo>
                  <a:pt x="1276776" y="0"/>
                </a:lnTo>
                <a:lnTo>
                  <a:pt x="1276776" y="292282"/>
                </a:lnTo>
                <a:lnTo>
                  <a:pt x="0" y="292282"/>
                </a:lnTo>
                <a:lnTo>
                  <a:pt x="0" y="0"/>
                </a:lnTo>
                <a:close/>
              </a:path>
            </a:pathLst>
          </a:custGeom>
          <a:blipFill>
            <a:blip r:embed="rId36"/>
            <a:stretch>
              <a:fillRect l="0" t="0" r="-76373" b="0"/>
            </a:stretch>
          </a:blipFill>
        </p:spPr>
      </p:sp>
      <p:sp>
        <p:nvSpPr>
          <p:cNvPr name="Freeform 275" id="275"/>
          <p:cNvSpPr/>
          <p:nvPr/>
        </p:nvSpPr>
        <p:spPr>
          <a:xfrm flipH="false" flipV="false" rot="0">
            <a:off x="14728395" y="6060004"/>
            <a:ext cx="4993205" cy="614781"/>
          </a:xfrm>
          <a:custGeom>
            <a:avLst/>
            <a:gdLst/>
            <a:ahLst/>
            <a:cxnLst/>
            <a:rect r="r" b="b" t="t" l="l"/>
            <a:pathLst>
              <a:path h="614781" w="4993205">
                <a:moveTo>
                  <a:pt x="0" y="0"/>
                </a:moveTo>
                <a:lnTo>
                  <a:pt x="4993206" y="0"/>
                </a:lnTo>
                <a:lnTo>
                  <a:pt x="4993206" y="614781"/>
                </a:lnTo>
                <a:lnTo>
                  <a:pt x="0" y="614781"/>
                </a:lnTo>
                <a:lnTo>
                  <a:pt x="0" y="0"/>
                </a:lnTo>
                <a:close/>
              </a:path>
            </a:pathLst>
          </a:custGeom>
          <a:blipFill>
            <a:blip r:embed="rId37"/>
            <a:stretch>
              <a:fillRect l="0" t="0" r="0" b="-4720"/>
            </a:stretch>
          </a:blipFill>
        </p:spPr>
      </p:sp>
      <p:sp>
        <p:nvSpPr>
          <p:cNvPr name="Freeform 276" id="276"/>
          <p:cNvSpPr/>
          <p:nvPr/>
        </p:nvSpPr>
        <p:spPr>
          <a:xfrm flipH="false" flipV="false" rot="0">
            <a:off x="32033725" y="23840667"/>
            <a:ext cx="5846382" cy="3162531"/>
          </a:xfrm>
          <a:custGeom>
            <a:avLst/>
            <a:gdLst/>
            <a:ahLst/>
            <a:cxnLst/>
            <a:rect r="r" b="b" t="t" l="l"/>
            <a:pathLst>
              <a:path h="3162531" w="5846382">
                <a:moveTo>
                  <a:pt x="0" y="0"/>
                </a:moveTo>
                <a:lnTo>
                  <a:pt x="5846381" y="0"/>
                </a:lnTo>
                <a:lnTo>
                  <a:pt x="5846381" y="3162531"/>
                </a:lnTo>
                <a:lnTo>
                  <a:pt x="0" y="3162531"/>
                </a:lnTo>
                <a:lnTo>
                  <a:pt x="0" y="0"/>
                </a:lnTo>
                <a:close/>
              </a:path>
            </a:pathLst>
          </a:custGeom>
          <a:blipFill>
            <a:blip r:embed="rId38"/>
            <a:stretch>
              <a:fillRect l="-611" t="-4231" r="-4286" b="0"/>
            </a:stretch>
          </a:blipFill>
        </p:spPr>
      </p:sp>
      <p:sp>
        <p:nvSpPr>
          <p:cNvPr name="Freeform 277" id="277"/>
          <p:cNvSpPr/>
          <p:nvPr/>
        </p:nvSpPr>
        <p:spPr>
          <a:xfrm flipH="false" flipV="false" rot="0">
            <a:off x="32162199" y="18936033"/>
            <a:ext cx="9464786" cy="4578590"/>
          </a:xfrm>
          <a:custGeom>
            <a:avLst/>
            <a:gdLst/>
            <a:ahLst/>
            <a:cxnLst/>
            <a:rect r="r" b="b" t="t" l="l"/>
            <a:pathLst>
              <a:path h="4578590" w="9464786">
                <a:moveTo>
                  <a:pt x="0" y="0"/>
                </a:moveTo>
                <a:lnTo>
                  <a:pt x="9464787" y="0"/>
                </a:lnTo>
                <a:lnTo>
                  <a:pt x="9464787" y="4578590"/>
                </a:lnTo>
                <a:lnTo>
                  <a:pt x="0" y="4578590"/>
                </a:lnTo>
                <a:lnTo>
                  <a:pt x="0" y="0"/>
                </a:lnTo>
                <a:close/>
              </a:path>
            </a:pathLst>
          </a:custGeom>
          <a:blipFill>
            <a:blip r:embed="rId39"/>
            <a:stretch>
              <a:fillRect l="0" t="0" r="0" b="0"/>
            </a:stretch>
          </a:blipFill>
        </p:spPr>
      </p:sp>
      <p:sp>
        <p:nvSpPr>
          <p:cNvPr name="Freeform 278" id="278"/>
          <p:cNvSpPr/>
          <p:nvPr/>
        </p:nvSpPr>
        <p:spPr>
          <a:xfrm flipH="false" flipV="false" rot="0">
            <a:off x="10281413" y="7919446"/>
            <a:ext cx="2601106" cy="1024492"/>
          </a:xfrm>
          <a:custGeom>
            <a:avLst/>
            <a:gdLst/>
            <a:ahLst/>
            <a:cxnLst/>
            <a:rect r="r" b="b" t="t" l="l"/>
            <a:pathLst>
              <a:path h="1024492" w="2601106">
                <a:moveTo>
                  <a:pt x="0" y="0"/>
                </a:moveTo>
                <a:lnTo>
                  <a:pt x="2601106" y="0"/>
                </a:lnTo>
                <a:lnTo>
                  <a:pt x="2601106" y="1024492"/>
                </a:lnTo>
                <a:lnTo>
                  <a:pt x="0" y="1024492"/>
                </a:lnTo>
                <a:lnTo>
                  <a:pt x="0" y="0"/>
                </a:lnTo>
                <a:close/>
              </a:path>
            </a:pathLst>
          </a:custGeom>
          <a:blipFill>
            <a:blip r:embed="rId40"/>
            <a:stretch>
              <a:fillRect l="0" t="0" r="0" b="0"/>
            </a:stretch>
          </a:blipFill>
        </p:spPr>
      </p:sp>
      <p:sp>
        <p:nvSpPr>
          <p:cNvPr name="Freeform 279" id="279"/>
          <p:cNvSpPr/>
          <p:nvPr/>
        </p:nvSpPr>
        <p:spPr>
          <a:xfrm flipH="false" flipV="false" rot="0">
            <a:off x="21665561" y="6016965"/>
            <a:ext cx="4643565" cy="1375623"/>
          </a:xfrm>
          <a:custGeom>
            <a:avLst/>
            <a:gdLst/>
            <a:ahLst/>
            <a:cxnLst/>
            <a:rect r="r" b="b" t="t" l="l"/>
            <a:pathLst>
              <a:path h="1375623" w="4643565">
                <a:moveTo>
                  <a:pt x="0" y="0"/>
                </a:moveTo>
                <a:lnTo>
                  <a:pt x="4643565" y="0"/>
                </a:lnTo>
                <a:lnTo>
                  <a:pt x="4643565" y="1375623"/>
                </a:lnTo>
                <a:lnTo>
                  <a:pt x="0" y="1375623"/>
                </a:lnTo>
                <a:lnTo>
                  <a:pt x="0" y="0"/>
                </a:lnTo>
                <a:close/>
              </a:path>
            </a:pathLst>
          </a:custGeom>
          <a:blipFill>
            <a:blip r:embed="rId41"/>
            <a:stretch>
              <a:fillRect l="0" t="0" r="0" b="0"/>
            </a:stretch>
          </a:blipFill>
        </p:spPr>
      </p:sp>
      <p:sp>
        <p:nvSpPr>
          <p:cNvPr name="Freeform 280" id="280"/>
          <p:cNvSpPr/>
          <p:nvPr/>
        </p:nvSpPr>
        <p:spPr>
          <a:xfrm flipH="false" flipV="false" rot="0">
            <a:off x="26647129" y="6016965"/>
            <a:ext cx="2822433" cy="3830397"/>
          </a:xfrm>
          <a:custGeom>
            <a:avLst/>
            <a:gdLst/>
            <a:ahLst/>
            <a:cxnLst/>
            <a:rect r="r" b="b" t="t" l="l"/>
            <a:pathLst>
              <a:path h="3830397" w="2822433">
                <a:moveTo>
                  <a:pt x="0" y="0"/>
                </a:moveTo>
                <a:lnTo>
                  <a:pt x="2822433" y="0"/>
                </a:lnTo>
                <a:lnTo>
                  <a:pt x="2822433" y="3830397"/>
                </a:lnTo>
                <a:lnTo>
                  <a:pt x="0" y="3830397"/>
                </a:lnTo>
                <a:lnTo>
                  <a:pt x="0" y="0"/>
                </a:lnTo>
                <a:close/>
              </a:path>
            </a:pathLst>
          </a:custGeom>
          <a:blipFill>
            <a:blip r:embed="rId42"/>
            <a:stretch>
              <a:fillRect l="-4569" t="0" r="-3350" b="0"/>
            </a:stretch>
          </a:blipFill>
        </p:spPr>
      </p:sp>
      <p:sp>
        <p:nvSpPr>
          <p:cNvPr name="Freeform 281" id="281"/>
          <p:cNvSpPr/>
          <p:nvPr/>
        </p:nvSpPr>
        <p:spPr>
          <a:xfrm flipH="false" flipV="false" rot="0">
            <a:off x="26202615" y="23007666"/>
            <a:ext cx="1158506" cy="2361571"/>
          </a:xfrm>
          <a:custGeom>
            <a:avLst/>
            <a:gdLst/>
            <a:ahLst/>
            <a:cxnLst/>
            <a:rect r="r" b="b" t="t" l="l"/>
            <a:pathLst>
              <a:path h="2361571" w="1158506">
                <a:moveTo>
                  <a:pt x="0" y="0"/>
                </a:moveTo>
                <a:lnTo>
                  <a:pt x="1158506" y="0"/>
                </a:lnTo>
                <a:lnTo>
                  <a:pt x="1158506" y="2361572"/>
                </a:lnTo>
                <a:lnTo>
                  <a:pt x="0" y="2361572"/>
                </a:lnTo>
                <a:lnTo>
                  <a:pt x="0" y="0"/>
                </a:lnTo>
                <a:close/>
              </a:path>
            </a:pathLst>
          </a:custGeom>
          <a:blipFill>
            <a:blip r:embed="rId43"/>
            <a:stretch>
              <a:fillRect l="-72575" t="-7352" r="-73954" b="-25859"/>
            </a:stretch>
          </a:blipFill>
        </p:spPr>
      </p:sp>
      <p:sp>
        <p:nvSpPr>
          <p:cNvPr name="Freeform 282" id="282"/>
          <p:cNvSpPr/>
          <p:nvPr/>
        </p:nvSpPr>
        <p:spPr>
          <a:xfrm flipH="false" flipV="false" rot="0">
            <a:off x="32033725" y="26952239"/>
            <a:ext cx="1769723" cy="515236"/>
          </a:xfrm>
          <a:custGeom>
            <a:avLst/>
            <a:gdLst/>
            <a:ahLst/>
            <a:cxnLst/>
            <a:rect r="r" b="b" t="t" l="l"/>
            <a:pathLst>
              <a:path h="515236" w="1769723">
                <a:moveTo>
                  <a:pt x="0" y="0"/>
                </a:moveTo>
                <a:lnTo>
                  <a:pt x="1769722" y="0"/>
                </a:lnTo>
                <a:lnTo>
                  <a:pt x="1769722" y="515236"/>
                </a:lnTo>
                <a:lnTo>
                  <a:pt x="0" y="515236"/>
                </a:lnTo>
                <a:lnTo>
                  <a:pt x="0" y="0"/>
                </a:lnTo>
                <a:close/>
              </a:path>
            </a:pathLst>
          </a:custGeom>
          <a:blipFill>
            <a:blip r:embed="rId44"/>
            <a:stretch>
              <a:fillRect l="0" t="0" r="0" b="0"/>
            </a:stretch>
          </a:blipFill>
        </p:spPr>
      </p:sp>
      <p:sp>
        <p:nvSpPr>
          <p:cNvPr name="Freeform 283" id="283"/>
          <p:cNvSpPr/>
          <p:nvPr/>
        </p:nvSpPr>
        <p:spPr>
          <a:xfrm flipH="false" flipV="false" rot="0">
            <a:off x="21679713" y="7544988"/>
            <a:ext cx="4643565" cy="1467161"/>
          </a:xfrm>
          <a:custGeom>
            <a:avLst/>
            <a:gdLst/>
            <a:ahLst/>
            <a:cxnLst/>
            <a:rect r="r" b="b" t="t" l="l"/>
            <a:pathLst>
              <a:path h="1467161" w="4643565">
                <a:moveTo>
                  <a:pt x="0" y="0"/>
                </a:moveTo>
                <a:lnTo>
                  <a:pt x="4643566" y="0"/>
                </a:lnTo>
                <a:lnTo>
                  <a:pt x="4643566" y="1467161"/>
                </a:lnTo>
                <a:lnTo>
                  <a:pt x="0" y="1467161"/>
                </a:lnTo>
                <a:lnTo>
                  <a:pt x="0" y="0"/>
                </a:lnTo>
                <a:close/>
              </a:path>
            </a:pathLst>
          </a:custGeom>
          <a:blipFill>
            <a:blip r:embed="rId45"/>
            <a:stretch>
              <a:fillRect l="0" t="0" r="0" b="0"/>
            </a:stretch>
          </a:blipFill>
        </p:spPr>
      </p:sp>
      <p:sp>
        <p:nvSpPr>
          <p:cNvPr name="Freeform 284" id="284"/>
          <p:cNvSpPr/>
          <p:nvPr/>
        </p:nvSpPr>
        <p:spPr>
          <a:xfrm flipH="false" flipV="false" rot="0">
            <a:off x="27669907" y="12850682"/>
            <a:ext cx="3383409" cy="1558709"/>
          </a:xfrm>
          <a:custGeom>
            <a:avLst/>
            <a:gdLst/>
            <a:ahLst/>
            <a:cxnLst/>
            <a:rect r="r" b="b" t="t" l="l"/>
            <a:pathLst>
              <a:path h="1558709" w="3383409">
                <a:moveTo>
                  <a:pt x="0" y="0"/>
                </a:moveTo>
                <a:lnTo>
                  <a:pt x="3383409" y="0"/>
                </a:lnTo>
                <a:lnTo>
                  <a:pt x="3383409" y="1558709"/>
                </a:lnTo>
                <a:lnTo>
                  <a:pt x="0" y="1558709"/>
                </a:lnTo>
                <a:lnTo>
                  <a:pt x="0" y="0"/>
                </a:lnTo>
                <a:close/>
              </a:path>
            </a:pathLst>
          </a:custGeom>
          <a:blipFill>
            <a:blip r:embed="rId46"/>
            <a:stretch>
              <a:fillRect l="0" t="0" r="0" b="0"/>
            </a:stretch>
          </a:blipFill>
        </p:spPr>
      </p:sp>
      <p:sp>
        <p:nvSpPr>
          <p:cNvPr name="Freeform 285" id="285"/>
          <p:cNvSpPr/>
          <p:nvPr/>
        </p:nvSpPr>
        <p:spPr>
          <a:xfrm flipH="false" flipV="false" rot="0">
            <a:off x="27587071" y="10436265"/>
            <a:ext cx="3549081" cy="2401676"/>
          </a:xfrm>
          <a:custGeom>
            <a:avLst/>
            <a:gdLst/>
            <a:ahLst/>
            <a:cxnLst/>
            <a:rect r="r" b="b" t="t" l="l"/>
            <a:pathLst>
              <a:path h="2401676" w="3549081">
                <a:moveTo>
                  <a:pt x="0" y="0"/>
                </a:moveTo>
                <a:lnTo>
                  <a:pt x="3549081" y="0"/>
                </a:lnTo>
                <a:lnTo>
                  <a:pt x="3549081" y="2401676"/>
                </a:lnTo>
                <a:lnTo>
                  <a:pt x="0" y="2401676"/>
                </a:lnTo>
                <a:lnTo>
                  <a:pt x="0" y="0"/>
                </a:lnTo>
                <a:close/>
              </a:path>
            </a:pathLst>
          </a:custGeom>
          <a:blipFill>
            <a:blip r:embed="rId47"/>
            <a:stretch>
              <a:fillRect l="0" t="0" r="0" b="0"/>
            </a:stretch>
          </a:blipFill>
        </p:spPr>
      </p:sp>
      <p:sp>
        <p:nvSpPr>
          <p:cNvPr name="Freeform 286" id="286"/>
          <p:cNvSpPr/>
          <p:nvPr/>
        </p:nvSpPr>
        <p:spPr>
          <a:xfrm flipH="false" flipV="false" rot="0">
            <a:off x="22166898" y="12914141"/>
            <a:ext cx="4719920" cy="1488197"/>
          </a:xfrm>
          <a:custGeom>
            <a:avLst/>
            <a:gdLst/>
            <a:ahLst/>
            <a:cxnLst/>
            <a:rect r="r" b="b" t="t" l="l"/>
            <a:pathLst>
              <a:path h="1488197" w="4719920">
                <a:moveTo>
                  <a:pt x="0" y="0"/>
                </a:moveTo>
                <a:lnTo>
                  <a:pt x="4719920" y="0"/>
                </a:lnTo>
                <a:lnTo>
                  <a:pt x="4719920" y="1488198"/>
                </a:lnTo>
                <a:lnTo>
                  <a:pt x="0" y="1488198"/>
                </a:lnTo>
                <a:lnTo>
                  <a:pt x="0" y="0"/>
                </a:lnTo>
                <a:close/>
              </a:path>
            </a:pathLst>
          </a:custGeom>
          <a:blipFill>
            <a:blip r:embed="rId48"/>
            <a:stretch>
              <a:fillRect l="0" t="0" r="0" b="0"/>
            </a:stretch>
          </a:blipFill>
        </p:spPr>
      </p:sp>
      <p:grpSp>
        <p:nvGrpSpPr>
          <p:cNvPr name="Group 287" id="287"/>
          <p:cNvGrpSpPr/>
          <p:nvPr/>
        </p:nvGrpSpPr>
        <p:grpSpPr>
          <a:xfrm rot="0">
            <a:off x="29859594" y="5998631"/>
            <a:ext cx="1718341" cy="3830397"/>
            <a:chOff x="0" y="0"/>
            <a:chExt cx="2291121" cy="5107196"/>
          </a:xfrm>
        </p:grpSpPr>
        <p:sp>
          <p:nvSpPr>
            <p:cNvPr name="Freeform 288" id="288"/>
            <p:cNvSpPr/>
            <p:nvPr/>
          </p:nvSpPr>
          <p:spPr>
            <a:xfrm flipH="false" flipV="false" rot="0">
              <a:off x="0" y="0"/>
              <a:ext cx="2291121" cy="4691374"/>
            </a:xfrm>
            <a:custGeom>
              <a:avLst/>
              <a:gdLst/>
              <a:ahLst/>
              <a:cxnLst/>
              <a:rect r="r" b="b" t="t" l="l"/>
              <a:pathLst>
                <a:path h="4691374" w="2291121">
                  <a:moveTo>
                    <a:pt x="0" y="0"/>
                  </a:moveTo>
                  <a:lnTo>
                    <a:pt x="2291121" y="0"/>
                  </a:lnTo>
                  <a:lnTo>
                    <a:pt x="2291121" y="4691374"/>
                  </a:lnTo>
                  <a:lnTo>
                    <a:pt x="0" y="4691374"/>
                  </a:lnTo>
                  <a:lnTo>
                    <a:pt x="0" y="0"/>
                  </a:lnTo>
                  <a:close/>
                </a:path>
              </a:pathLst>
            </a:custGeom>
            <a:blipFill>
              <a:blip r:embed="rId49"/>
              <a:stretch>
                <a:fillRect l="-32451" t="-1153" r="-21732" b="-16683"/>
              </a:stretch>
            </a:blipFill>
          </p:spPr>
        </p:sp>
        <p:sp>
          <p:nvSpPr>
            <p:cNvPr name="Freeform 289" id="289"/>
            <p:cNvSpPr/>
            <p:nvPr/>
          </p:nvSpPr>
          <p:spPr>
            <a:xfrm flipH="false" flipV="false" rot="0">
              <a:off x="0" y="4662905"/>
              <a:ext cx="2291121" cy="444291"/>
            </a:xfrm>
            <a:custGeom>
              <a:avLst/>
              <a:gdLst/>
              <a:ahLst/>
              <a:cxnLst/>
              <a:rect r="r" b="b" t="t" l="l"/>
              <a:pathLst>
                <a:path h="444291" w="2291121">
                  <a:moveTo>
                    <a:pt x="0" y="0"/>
                  </a:moveTo>
                  <a:lnTo>
                    <a:pt x="2291121" y="0"/>
                  </a:lnTo>
                  <a:lnTo>
                    <a:pt x="2291121" y="444291"/>
                  </a:lnTo>
                  <a:lnTo>
                    <a:pt x="0" y="444291"/>
                  </a:lnTo>
                  <a:lnTo>
                    <a:pt x="0" y="0"/>
                  </a:lnTo>
                  <a:close/>
                </a:path>
              </a:pathLst>
            </a:custGeom>
            <a:blipFill>
              <a:blip r:embed="rId49"/>
              <a:stretch>
                <a:fillRect l="-32451" t="-1144268" r="-21732" b="0"/>
              </a:stretch>
            </a:blipFill>
          </p:spPr>
        </p:sp>
      </p:grpSp>
      <p:sp>
        <p:nvSpPr>
          <p:cNvPr name="Freeform 290" id="290"/>
          <p:cNvSpPr/>
          <p:nvPr/>
        </p:nvSpPr>
        <p:spPr>
          <a:xfrm flipH="false" flipV="false" rot="0">
            <a:off x="32095517" y="27498329"/>
            <a:ext cx="2636100" cy="1229134"/>
          </a:xfrm>
          <a:custGeom>
            <a:avLst/>
            <a:gdLst/>
            <a:ahLst/>
            <a:cxnLst/>
            <a:rect r="r" b="b" t="t" l="l"/>
            <a:pathLst>
              <a:path h="1229134" w="2636100">
                <a:moveTo>
                  <a:pt x="0" y="0"/>
                </a:moveTo>
                <a:lnTo>
                  <a:pt x="2636100" y="0"/>
                </a:lnTo>
                <a:lnTo>
                  <a:pt x="2636100" y="1229134"/>
                </a:lnTo>
                <a:lnTo>
                  <a:pt x="0" y="1229134"/>
                </a:lnTo>
                <a:lnTo>
                  <a:pt x="0" y="0"/>
                </a:lnTo>
                <a:close/>
              </a:path>
            </a:pathLst>
          </a:custGeom>
          <a:blipFill>
            <a:blip r:embed="rId50"/>
            <a:stretch>
              <a:fillRect l="0" t="0" r="0" b="0"/>
            </a:stretch>
          </a:blipFill>
        </p:spPr>
      </p:sp>
      <p:sp>
        <p:nvSpPr>
          <p:cNvPr name="Freeform 291" id="291"/>
          <p:cNvSpPr/>
          <p:nvPr/>
        </p:nvSpPr>
        <p:spPr>
          <a:xfrm flipH="false" flipV="false" rot="0">
            <a:off x="35008852" y="27459184"/>
            <a:ext cx="3076961" cy="1221951"/>
          </a:xfrm>
          <a:custGeom>
            <a:avLst/>
            <a:gdLst/>
            <a:ahLst/>
            <a:cxnLst/>
            <a:rect r="r" b="b" t="t" l="l"/>
            <a:pathLst>
              <a:path h="1221951" w="3076961">
                <a:moveTo>
                  <a:pt x="0" y="0"/>
                </a:moveTo>
                <a:lnTo>
                  <a:pt x="3076961" y="0"/>
                </a:lnTo>
                <a:lnTo>
                  <a:pt x="3076961" y="1221951"/>
                </a:lnTo>
                <a:lnTo>
                  <a:pt x="0" y="1221951"/>
                </a:lnTo>
                <a:lnTo>
                  <a:pt x="0" y="0"/>
                </a:lnTo>
                <a:close/>
              </a:path>
            </a:pathLst>
          </a:custGeom>
          <a:blipFill>
            <a:blip r:embed="rId51"/>
            <a:stretch>
              <a:fillRect l="0" t="0" r="0" b="0"/>
            </a:stretch>
          </a:blipFill>
        </p:spPr>
      </p:sp>
      <p:sp>
        <p:nvSpPr>
          <p:cNvPr name="Freeform 292" id="292"/>
          <p:cNvSpPr/>
          <p:nvPr/>
        </p:nvSpPr>
        <p:spPr>
          <a:xfrm flipH="false" flipV="false" rot="0">
            <a:off x="38304888" y="27456808"/>
            <a:ext cx="2463935" cy="1226703"/>
          </a:xfrm>
          <a:custGeom>
            <a:avLst/>
            <a:gdLst/>
            <a:ahLst/>
            <a:cxnLst/>
            <a:rect r="r" b="b" t="t" l="l"/>
            <a:pathLst>
              <a:path h="1226703" w="2463935">
                <a:moveTo>
                  <a:pt x="0" y="0"/>
                </a:moveTo>
                <a:lnTo>
                  <a:pt x="2463935" y="0"/>
                </a:lnTo>
                <a:lnTo>
                  <a:pt x="2463935" y="1226703"/>
                </a:lnTo>
                <a:lnTo>
                  <a:pt x="0" y="1226703"/>
                </a:lnTo>
                <a:lnTo>
                  <a:pt x="0" y="0"/>
                </a:lnTo>
                <a:close/>
              </a:path>
            </a:pathLst>
          </a:custGeom>
          <a:blipFill>
            <a:blip r:embed="rId52"/>
            <a:stretch>
              <a:fillRect l="0" t="0" r="0" b="0"/>
            </a:stretch>
          </a:blipFill>
        </p:spPr>
      </p:sp>
      <p:sp>
        <p:nvSpPr>
          <p:cNvPr name="Freeform 293" id="293"/>
          <p:cNvSpPr/>
          <p:nvPr/>
        </p:nvSpPr>
        <p:spPr>
          <a:xfrm flipH="false" flipV="false" rot="0">
            <a:off x="21915057" y="26722663"/>
            <a:ext cx="3986482" cy="2700841"/>
          </a:xfrm>
          <a:custGeom>
            <a:avLst/>
            <a:gdLst/>
            <a:ahLst/>
            <a:cxnLst/>
            <a:rect r="r" b="b" t="t" l="l"/>
            <a:pathLst>
              <a:path h="2700841" w="3986482">
                <a:moveTo>
                  <a:pt x="0" y="0"/>
                </a:moveTo>
                <a:lnTo>
                  <a:pt x="3986482" y="0"/>
                </a:lnTo>
                <a:lnTo>
                  <a:pt x="3986482" y="2700841"/>
                </a:lnTo>
                <a:lnTo>
                  <a:pt x="0" y="2700841"/>
                </a:lnTo>
                <a:lnTo>
                  <a:pt x="0" y="0"/>
                </a:lnTo>
                <a:close/>
              </a:path>
            </a:pathLst>
          </a:custGeom>
          <a:blipFill>
            <a:blip r:embed="rId53"/>
            <a:stretch>
              <a:fillRect l="0" t="0" r="0" b="0"/>
            </a:stretch>
          </a:blipFill>
        </p:spPr>
      </p:sp>
      <p:sp>
        <p:nvSpPr>
          <p:cNvPr name="Freeform 294" id="294"/>
          <p:cNvSpPr/>
          <p:nvPr/>
        </p:nvSpPr>
        <p:spPr>
          <a:xfrm flipH="false" flipV="false" rot="0">
            <a:off x="32918586" y="28782334"/>
            <a:ext cx="8535914" cy="1082957"/>
          </a:xfrm>
          <a:custGeom>
            <a:avLst/>
            <a:gdLst/>
            <a:ahLst/>
            <a:cxnLst/>
            <a:rect r="r" b="b" t="t" l="l"/>
            <a:pathLst>
              <a:path h="1082957" w="8535914">
                <a:moveTo>
                  <a:pt x="0" y="0"/>
                </a:moveTo>
                <a:lnTo>
                  <a:pt x="8535914" y="0"/>
                </a:lnTo>
                <a:lnTo>
                  <a:pt x="8535914" y="1082957"/>
                </a:lnTo>
                <a:lnTo>
                  <a:pt x="0" y="1082957"/>
                </a:lnTo>
                <a:lnTo>
                  <a:pt x="0" y="0"/>
                </a:lnTo>
                <a:close/>
              </a:path>
            </a:pathLst>
          </a:custGeom>
          <a:blipFill>
            <a:blip r:embed="rId54"/>
            <a:stretch>
              <a:fillRect l="-775" t="-3054" r="-775" b="0"/>
            </a:stretch>
          </a:blipFill>
        </p:spPr>
      </p:sp>
      <p:sp>
        <p:nvSpPr>
          <p:cNvPr name="Freeform 295" id="295"/>
          <p:cNvSpPr/>
          <p:nvPr/>
        </p:nvSpPr>
        <p:spPr>
          <a:xfrm flipH="false" flipV="false" rot="0">
            <a:off x="30035090" y="23000478"/>
            <a:ext cx="1536763" cy="2216640"/>
          </a:xfrm>
          <a:custGeom>
            <a:avLst/>
            <a:gdLst/>
            <a:ahLst/>
            <a:cxnLst/>
            <a:rect r="r" b="b" t="t" l="l"/>
            <a:pathLst>
              <a:path h="2216640" w="1536763">
                <a:moveTo>
                  <a:pt x="0" y="0"/>
                </a:moveTo>
                <a:lnTo>
                  <a:pt x="1536763" y="0"/>
                </a:lnTo>
                <a:lnTo>
                  <a:pt x="1536763" y="2216640"/>
                </a:lnTo>
                <a:lnTo>
                  <a:pt x="0" y="2216640"/>
                </a:lnTo>
                <a:lnTo>
                  <a:pt x="0" y="0"/>
                </a:lnTo>
                <a:close/>
              </a:path>
            </a:pathLst>
          </a:custGeom>
          <a:blipFill>
            <a:blip r:embed="rId55"/>
            <a:stretch>
              <a:fillRect l="0" t="0" r="0" b="-9294"/>
            </a:stretch>
          </a:blipFill>
        </p:spPr>
      </p:sp>
      <p:grpSp>
        <p:nvGrpSpPr>
          <p:cNvPr name="Group 296" id="296"/>
          <p:cNvGrpSpPr/>
          <p:nvPr/>
        </p:nvGrpSpPr>
        <p:grpSpPr>
          <a:xfrm rot="0">
            <a:off x="28118304" y="16928010"/>
            <a:ext cx="2794758" cy="959552"/>
            <a:chOff x="0" y="0"/>
            <a:chExt cx="250097" cy="85868"/>
          </a:xfrm>
        </p:grpSpPr>
        <p:sp>
          <p:nvSpPr>
            <p:cNvPr name="Freeform 297" id="297"/>
            <p:cNvSpPr/>
            <p:nvPr/>
          </p:nvSpPr>
          <p:spPr>
            <a:xfrm flipH="false" flipV="false" rot="0">
              <a:off x="0" y="0"/>
              <a:ext cx="250097" cy="85868"/>
            </a:xfrm>
            <a:custGeom>
              <a:avLst/>
              <a:gdLst/>
              <a:ahLst/>
              <a:cxnLst/>
              <a:rect r="r" b="b" t="t" l="l"/>
              <a:pathLst>
                <a:path h="85868" w="250097">
                  <a:moveTo>
                    <a:pt x="0" y="0"/>
                  </a:moveTo>
                  <a:lnTo>
                    <a:pt x="250097" y="0"/>
                  </a:lnTo>
                  <a:lnTo>
                    <a:pt x="250097" y="85868"/>
                  </a:lnTo>
                  <a:lnTo>
                    <a:pt x="0" y="85868"/>
                  </a:lnTo>
                  <a:close/>
                </a:path>
              </a:pathLst>
            </a:custGeom>
            <a:solidFill>
              <a:srgbClr val="000000">
                <a:alpha val="0"/>
              </a:srgbClr>
            </a:solidFill>
            <a:ln w="19050" cap="sq">
              <a:solidFill>
                <a:srgbClr val="000000"/>
              </a:solidFill>
              <a:prstDash val="dash"/>
              <a:miter/>
            </a:ln>
          </p:spPr>
        </p:sp>
        <p:sp>
          <p:nvSpPr>
            <p:cNvPr name="TextBox 298" id="298"/>
            <p:cNvSpPr txBox="true"/>
            <p:nvPr/>
          </p:nvSpPr>
          <p:spPr>
            <a:xfrm>
              <a:off x="0" y="-57150"/>
              <a:ext cx="250097" cy="143018"/>
            </a:xfrm>
            <a:prstGeom prst="rect">
              <a:avLst/>
            </a:prstGeom>
          </p:spPr>
          <p:txBody>
            <a:bodyPr anchor="ctr" rtlCol="false" tIns="50800" lIns="50800" bIns="50800" rIns="50800"/>
            <a:lstStyle/>
            <a:p>
              <a:pPr algn="ctr">
                <a:lnSpc>
                  <a:spcPts val="6117"/>
                </a:lnSpc>
              </a:pPr>
            </a:p>
          </p:txBody>
        </p:sp>
      </p:grpSp>
      <p:grpSp>
        <p:nvGrpSpPr>
          <p:cNvPr name="Group 299" id="299"/>
          <p:cNvGrpSpPr/>
          <p:nvPr/>
        </p:nvGrpSpPr>
        <p:grpSpPr>
          <a:xfrm rot="0">
            <a:off x="26202615" y="26224696"/>
            <a:ext cx="5271970" cy="1023704"/>
            <a:chOff x="0" y="0"/>
            <a:chExt cx="471777" cy="91609"/>
          </a:xfrm>
        </p:grpSpPr>
        <p:sp>
          <p:nvSpPr>
            <p:cNvPr name="Freeform 300" id="300"/>
            <p:cNvSpPr/>
            <p:nvPr/>
          </p:nvSpPr>
          <p:spPr>
            <a:xfrm flipH="false" flipV="false" rot="0">
              <a:off x="0" y="0"/>
              <a:ext cx="471777" cy="91609"/>
            </a:xfrm>
            <a:custGeom>
              <a:avLst/>
              <a:gdLst/>
              <a:ahLst/>
              <a:cxnLst/>
              <a:rect r="r" b="b" t="t" l="l"/>
              <a:pathLst>
                <a:path h="91609" w="471777">
                  <a:moveTo>
                    <a:pt x="0" y="0"/>
                  </a:moveTo>
                  <a:lnTo>
                    <a:pt x="471777" y="0"/>
                  </a:lnTo>
                  <a:lnTo>
                    <a:pt x="471777" y="91609"/>
                  </a:lnTo>
                  <a:lnTo>
                    <a:pt x="0" y="91609"/>
                  </a:lnTo>
                  <a:close/>
                </a:path>
              </a:pathLst>
            </a:custGeom>
            <a:solidFill>
              <a:srgbClr val="000000">
                <a:alpha val="0"/>
              </a:srgbClr>
            </a:solidFill>
            <a:ln w="19050" cap="sq">
              <a:solidFill>
                <a:srgbClr val="000000"/>
              </a:solidFill>
              <a:prstDash val="dash"/>
              <a:miter/>
            </a:ln>
          </p:spPr>
        </p:sp>
        <p:sp>
          <p:nvSpPr>
            <p:cNvPr name="TextBox 301" id="301"/>
            <p:cNvSpPr txBox="true"/>
            <p:nvPr/>
          </p:nvSpPr>
          <p:spPr>
            <a:xfrm>
              <a:off x="0" y="-57150"/>
              <a:ext cx="471777" cy="148759"/>
            </a:xfrm>
            <a:prstGeom prst="rect">
              <a:avLst/>
            </a:prstGeom>
          </p:spPr>
          <p:txBody>
            <a:bodyPr anchor="ctr" rtlCol="false" tIns="50800" lIns="50800" bIns="50800" rIns="50800"/>
            <a:lstStyle/>
            <a:p>
              <a:pPr algn="ctr">
                <a:lnSpc>
                  <a:spcPts val="6117"/>
                </a:lnSpc>
              </a:pPr>
            </a:p>
          </p:txBody>
        </p:sp>
      </p:grpSp>
      <p:sp>
        <p:nvSpPr>
          <p:cNvPr name="Freeform 302" id="302"/>
          <p:cNvSpPr/>
          <p:nvPr/>
        </p:nvSpPr>
        <p:spPr>
          <a:xfrm flipH="false" flipV="false" rot="0">
            <a:off x="27516044" y="23007666"/>
            <a:ext cx="1158633" cy="2361571"/>
          </a:xfrm>
          <a:custGeom>
            <a:avLst/>
            <a:gdLst/>
            <a:ahLst/>
            <a:cxnLst/>
            <a:rect r="r" b="b" t="t" l="l"/>
            <a:pathLst>
              <a:path h="2361571" w="1158633">
                <a:moveTo>
                  <a:pt x="0" y="0"/>
                </a:moveTo>
                <a:lnTo>
                  <a:pt x="1158632" y="0"/>
                </a:lnTo>
                <a:lnTo>
                  <a:pt x="1158632" y="2361572"/>
                </a:lnTo>
                <a:lnTo>
                  <a:pt x="0" y="2361572"/>
                </a:lnTo>
                <a:lnTo>
                  <a:pt x="0" y="0"/>
                </a:lnTo>
                <a:close/>
              </a:path>
            </a:pathLst>
          </a:custGeom>
          <a:blipFill>
            <a:blip r:embed="rId56"/>
            <a:stretch>
              <a:fillRect l="-267325" t="-113638" r="-277573" b="-91136"/>
            </a:stretch>
          </a:blipFill>
        </p:spPr>
      </p:sp>
      <p:sp>
        <p:nvSpPr>
          <p:cNvPr name="Freeform 303" id="303"/>
          <p:cNvSpPr/>
          <p:nvPr/>
        </p:nvSpPr>
        <p:spPr>
          <a:xfrm flipH="false" flipV="false" rot="0">
            <a:off x="28820454" y="23007666"/>
            <a:ext cx="909836" cy="2361571"/>
          </a:xfrm>
          <a:custGeom>
            <a:avLst/>
            <a:gdLst/>
            <a:ahLst/>
            <a:cxnLst/>
            <a:rect r="r" b="b" t="t" l="l"/>
            <a:pathLst>
              <a:path h="2361571" w="909836">
                <a:moveTo>
                  <a:pt x="0" y="0"/>
                </a:moveTo>
                <a:lnTo>
                  <a:pt x="909836" y="0"/>
                </a:lnTo>
                <a:lnTo>
                  <a:pt x="909836" y="2361572"/>
                </a:lnTo>
                <a:lnTo>
                  <a:pt x="0" y="2361572"/>
                </a:lnTo>
                <a:lnTo>
                  <a:pt x="0" y="0"/>
                </a:lnTo>
                <a:close/>
              </a:path>
            </a:pathLst>
          </a:custGeom>
          <a:blipFill>
            <a:blip r:embed="rId57"/>
            <a:stretch>
              <a:fillRect l="-83163" t="-19147" r="-98535" b="-10060"/>
            </a:stretch>
          </a:blipFill>
        </p:spPr>
      </p:sp>
      <p:sp>
        <p:nvSpPr>
          <p:cNvPr name="Freeform 304" id="304"/>
          <p:cNvSpPr/>
          <p:nvPr/>
        </p:nvSpPr>
        <p:spPr>
          <a:xfrm flipH="false" flipV="false" rot="0">
            <a:off x="26886818" y="27744971"/>
            <a:ext cx="3756444" cy="1964985"/>
          </a:xfrm>
          <a:custGeom>
            <a:avLst/>
            <a:gdLst/>
            <a:ahLst/>
            <a:cxnLst/>
            <a:rect r="r" b="b" t="t" l="l"/>
            <a:pathLst>
              <a:path h="1964985" w="3756444">
                <a:moveTo>
                  <a:pt x="0" y="0"/>
                </a:moveTo>
                <a:lnTo>
                  <a:pt x="3756444" y="0"/>
                </a:lnTo>
                <a:lnTo>
                  <a:pt x="3756444" y="1964985"/>
                </a:lnTo>
                <a:lnTo>
                  <a:pt x="0" y="1964985"/>
                </a:lnTo>
                <a:lnTo>
                  <a:pt x="0" y="0"/>
                </a:lnTo>
                <a:close/>
              </a:path>
            </a:pathLst>
          </a:custGeom>
          <a:blipFill>
            <a:blip r:embed="rId58"/>
            <a:stretch>
              <a:fillRect l="0" t="-13825" r="0" b="-13620"/>
            </a:stretch>
          </a:blipFill>
        </p:spPr>
      </p:sp>
      <p:sp>
        <p:nvSpPr>
          <p:cNvPr name="Freeform 305" id="305"/>
          <p:cNvSpPr/>
          <p:nvPr/>
        </p:nvSpPr>
        <p:spPr>
          <a:xfrm flipH="false" flipV="false" rot="0">
            <a:off x="40801101" y="27629487"/>
            <a:ext cx="1718791" cy="966820"/>
          </a:xfrm>
          <a:custGeom>
            <a:avLst/>
            <a:gdLst/>
            <a:ahLst/>
            <a:cxnLst/>
            <a:rect r="r" b="b" t="t" l="l"/>
            <a:pathLst>
              <a:path h="966820" w="1718791">
                <a:moveTo>
                  <a:pt x="0" y="0"/>
                </a:moveTo>
                <a:lnTo>
                  <a:pt x="1718790" y="0"/>
                </a:lnTo>
                <a:lnTo>
                  <a:pt x="1718790" y="966819"/>
                </a:lnTo>
                <a:lnTo>
                  <a:pt x="0" y="966819"/>
                </a:lnTo>
                <a:lnTo>
                  <a:pt x="0" y="0"/>
                </a:lnTo>
                <a:close/>
              </a:path>
            </a:pathLst>
          </a:custGeom>
          <a:blipFill>
            <a:blip r:embed="rId59"/>
            <a:stretch>
              <a:fillRect l="0" t="0" r="0" b="0"/>
            </a:stretch>
          </a:blipFill>
        </p:spPr>
      </p:sp>
      <p:sp>
        <p:nvSpPr>
          <p:cNvPr name="Freeform 306" id="306"/>
          <p:cNvSpPr/>
          <p:nvPr/>
        </p:nvSpPr>
        <p:spPr>
          <a:xfrm flipH="false" flipV="false" rot="0">
            <a:off x="10826948" y="9201113"/>
            <a:ext cx="1808868" cy="377802"/>
          </a:xfrm>
          <a:custGeom>
            <a:avLst/>
            <a:gdLst/>
            <a:ahLst/>
            <a:cxnLst/>
            <a:rect r="r" b="b" t="t" l="l"/>
            <a:pathLst>
              <a:path h="377802" w="1808868">
                <a:moveTo>
                  <a:pt x="0" y="0"/>
                </a:moveTo>
                <a:lnTo>
                  <a:pt x="1808868" y="0"/>
                </a:lnTo>
                <a:lnTo>
                  <a:pt x="1808868" y="377802"/>
                </a:lnTo>
                <a:lnTo>
                  <a:pt x="0" y="377802"/>
                </a:lnTo>
                <a:lnTo>
                  <a:pt x="0" y="0"/>
                </a:lnTo>
                <a:close/>
              </a:path>
            </a:pathLst>
          </a:custGeom>
          <a:blipFill>
            <a:blip r:embed="rId60"/>
            <a:stretch>
              <a:fillRect l="0" t="0" r="0" b="0"/>
            </a:stretch>
          </a:blipFill>
        </p:spPr>
      </p:sp>
      <p:sp>
        <p:nvSpPr>
          <p:cNvPr name="Freeform 307" id="307"/>
          <p:cNvSpPr/>
          <p:nvPr/>
        </p:nvSpPr>
        <p:spPr>
          <a:xfrm flipH="false" flipV="false" rot="0">
            <a:off x="10233338" y="9696806"/>
            <a:ext cx="1767236" cy="335676"/>
          </a:xfrm>
          <a:custGeom>
            <a:avLst/>
            <a:gdLst/>
            <a:ahLst/>
            <a:cxnLst/>
            <a:rect r="r" b="b" t="t" l="l"/>
            <a:pathLst>
              <a:path h="335676" w="1767236">
                <a:moveTo>
                  <a:pt x="0" y="0"/>
                </a:moveTo>
                <a:lnTo>
                  <a:pt x="1767236" y="0"/>
                </a:lnTo>
                <a:lnTo>
                  <a:pt x="1767236" y="335676"/>
                </a:lnTo>
                <a:lnTo>
                  <a:pt x="0" y="335676"/>
                </a:lnTo>
                <a:lnTo>
                  <a:pt x="0" y="0"/>
                </a:lnTo>
                <a:close/>
              </a:path>
            </a:pathLst>
          </a:custGeom>
          <a:blipFill>
            <a:blip r:embed="rId61"/>
            <a:stretch>
              <a:fillRect l="0" t="0" r="0" b="0"/>
            </a:stretch>
          </a:blipFill>
        </p:spPr>
      </p:sp>
      <p:sp>
        <p:nvSpPr>
          <p:cNvPr name="Freeform 308" id="308"/>
          <p:cNvSpPr/>
          <p:nvPr/>
        </p:nvSpPr>
        <p:spPr>
          <a:xfrm flipH="false" flipV="false" rot="0">
            <a:off x="10371900" y="10008497"/>
            <a:ext cx="1726371" cy="763160"/>
          </a:xfrm>
          <a:custGeom>
            <a:avLst/>
            <a:gdLst/>
            <a:ahLst/>
            <a:cxnLst/>
            <a:rect r="r" b="b" t="t" l="l"/>
            <a:pathLst>
              <a:path h="763160" w="1726371">
                <a:moveTo>
                  <a:pt x="0" y="0"/>
                </a:moveTo>
                <a:lnTo>
                  <a:pt x="1726371" y="0"/>
                </a:lnTo>
                <a:lnTo>
                  <a:pt x="1726371" y="763160"/>
                </a:lnTo>
                <a:lnTo>
                  <a:pt x="0" y="763160"/>
                </a:lnTo>
                <a:lnTo>
                  <a:pt x="0" y="0"/>
                </a:lnTo>
                <a:close/>
              </a:path>
            </a:pathLst>
          </a:custGeom>
          <a:blipFill>
            <a:blip r:embed="rId62"/>
            <a:stretch>
              <a:fillRect l="0" t="0" r="0" b="0"/>
            </a:stretch>
          </a:blipFill>
        </p:spPr>
      </p:sp>
      <p:sp>
        <p:nvSpPr>
          <p:cNvPr name="Freeform 309" id="309"/>
          <p:cNvSpPr/>
          <p:nvPr/>
        </p:nvSpPr>
        <p:spPr>
          <a:xfrm flipH="false" flipV="false" rot="0">
            <a:off x="10233573" y="10771657"/>
            <a:ext cx="2106623" cy="319022"/>
          </a:xfrm>
          <a:custGeom>
            <a:avLst/>
            <a:gdLst/>
            <a:ahLst/>
            <a:cxnLst/>
            <a:rect r="r" b="b" t="t" l="l"/>
            <a:pathLst>
              <a:path h="319022" w="2106623">
                <a:moveTo>
                  <a:pt x="0" y="0"/>
                </a:moveTo>
                <a:lnTo>
                  <a:pt x="2106623" y="0"/>
                </a:lnTo>
                <a:lnTo>
                  <a:pt x="2106623" y="319022"/>
                </a:lnTo>
                <a:lnTo>
                  <a:pt x="0" y="319022"/>
                </a:lnTo>
                <a:lnTo>
                  <a:pt x="0" y="0"/>
                </a:lnTo>
                <a:close/>
              </a:path>
            </a:pathLst>
          </a:custGeom>
          <a:blipFill>
            <a:blip r:embed="rId63"/>
            <a:stretch>
              <a:fillRect l="0" t="0" r="0" b="-19304"/>
            </a:stretch>
          </a:blipFill>
        </p:spPr>
      </p:sp>
      <p:sp>
        <p:nvSpPr>
          <p:cNvPr name="Freeform 310" id="310"/>
          <p:cNvSpPr/>
          <p:nvPr/>
        </p:nvSpPr>
        <p:spPr>
          <a:xfrm flipH="false" flipV="false" rot="0">
            <a:off x="10665127" y="11554252"/>
            <a:ext cx="1627805" cy="709556"/>
          </a:xfrm>
          <a:custGeom>
            <a:avLst/>
            <a:gdLst/>
            <a:ahLst/>
            <a:cxnLst/>
            <a:rect r="r" b="b" t="t" l="l"/>
            <a:pathLst>
              <a:path h="709556" w="1627805">
                <a:moveTo>
                  <a:pt x="0" y="0"/>
                </a:moveTo>
                <a:lnTo>
                  <a:pt x="1627805" y="0"/>
                </a:lnTo>
                <a:lnTo>
                  <a:pt x="1627805" y="709556"/>
                </a:lnTo>
                <a:lnTo>
                  <a:pt x="0" y="709556"/>
                </a:lnTo>
                <a:lnTo>
                  <a:pt x="0" y="0"/>
                </a:lnTo>
                <a:close/>
              </a:path>
            </a:pathLst>
          </a:custGeom>
          <a:blipFill>
            <a:blip r:embed="rId64"/>
            <a:stretch>
              <a:fillRect l="0" t="0" r="0" b="0"/>
            </a:stretch>
          </a:blipFill>
        </p:spPr>
      </p:sp>
      <p:sp>
        <p:nvSpPr>
          <p:cNvPr name="Freeform 311" id="311"/>
          <p:cNvSpPr/>
          <p:nvPr/>
        </p:nvSpPr>
        <p:spPr>
          <a:xfrm flipH="false" flipV="false" rot="0">
            <a:off x="10482424" y="12324030"/>
            <a:ext cx="2002443" cy="287270"/>
          </a:xfrm>
          <a:custGeom>
            <a:avLst/>
            <a:gdLst/>
            <a:ahLst/>
            <a:cxnLst/>
            <a:rect r="r" b="b" t="t" l="l"/>
            <a:pathLst>
              <a:path h="287270" w="2002443">
                <a:moveTo>
                  <a:pt x="0" y="0"/>
                </a:moveTo>
                <a:lnTo>
                  <a:pt x="2002443" y="0"/>
                </a:lnTo>
                <a:lnTo>
                  <a:pt x="2002443" y="287270"/>
                </a:lnTo>
                <a:lnTo>
                  <a:pt x="0" y="287270"/>
                </a:lnTo>
                <a:lnTo>
                  <a:pt x="0" y="0"/>
                </a:lnTo>
                <a:close/>
              </a:path>
            </a:pathLst>
          </a:custGeom>
          <a:blipFill>
            <a:blip r:embed="rId65"/>
            <a:stretch>
              <a:fillRect l="0" t="0" r="0" b="0"/>
            </a:stretch>
          </a:blipFill>
        </p:spPr>
      </p:sp>
      <p:sp>
        <p:nvSpPr>
          <p:cNvPr name="Freeform 312" id="312"/>
          <p:cNvSpPr/>
          <p:nvPr/>
        </p:nvSpPr>
        <p:spPr>
          <a:xfrm flipH="false" flipV="false" rot="0">
            <a:off x="12769083" y="11512767"/>
            <a:ext cx="1682332" cy="751041"/>
          </a:xfrm>
          <a:custGeom>
            <a:avLst/>
            <a:gdLst/>
            <a:ahLst/>
            <a:cxnLst/>
            <a:rect r="r" b="b" t="t" l="l"/>
            <a:pathLst>
              <a:path h="751041" w="1682332">
                <a:moveTo>
                  <a:pt x="0" y="0"/>
                </a:moveTo>
                <a:lnTo>
                  <a:pt x="1682332" y="0"/>
                </a:lnTo>
                <a:lnTo>
                  <a:pt x="1682332" y="751041"/>
                </a:lnTo>
                <a:lnTo>
                  <a:pt x="0" y="751041"/>
                </a:lnTo>
                <a:lnTo>
                  <a:pt x="0" y="0"/>
                </a:lnTo>
                <a:close/>
              </a:path>
            </a:pathLst>
          </a:custGeom>
          <a:blipFill>
            <a:blip r:embed="rId66"/>
            <a:stretch>
              <a:fillRect l="0" t="0" r="0" b="0"/>
            </a:stretch>
          </a:blipFill>
        </p:spPr>
      </p:sp>
      <p:sp>
        <p:nvSpPr>
          <p:cNvPr name="Freeform 313" id="313"/>
          <p:cNvSpPr/>
          <p:nvPr/>
        </p:nvSpPr>
        <p:spPr>
          <a:xfrm flipH="false" flipV="false" rot="0">
            <a:off x="12635618" y="12303919"/>
            <a:ext cx="1949261" cy="396908"/>
          </a:xfrm>
          <a:custGeom>
            <a:avLst/>
            <a:gdLst/>
            <a:ahLst/>
            <a:cxnLst/>
            <a:rect r="r" b="b" t="t" l="l"/>
            <a:pathLst>
              <a:path h="396908" w="1949261">
                <a:moveTo>
                  <a:pt x="0" y="0"/>
                </a:moveTo>
                <a:lnTo>
                  <a:pt x="1949262" y="0"/>
                </a:lnTo>
                <a:lnTo>
                  <a:pt x="1949262" y="396909"/>
                </a:lnTo>
                <a:lnTo>
                  <a:pt x="0" y="396909"/>
                </a:lnTo>
                <a:lnTo>
                  <a:pt x="0" y="0"/>
                </a:lnTo>
                <a:close/>
              </a:path>
            </a:pathLst>
          </a:custGeom>
          <a:blipFill>
            <a:blip r:embed="rId67"/>
            <a:stretch>
              <a:fillRect l="0" t="0" r="0" b="0"/>
            </a:stretch>
          </a:blipFill>
        </p:spPr>
      </p:sp>
      <p:sp>
        <p:nvSpPr>
          <p:cNvPr name="Freeform 314" id="314"/>
          <p:cNvSpPr/>
          <p:nvPr/>
        </p:nvSpPr>
        <p:spPr>
          <a:xfrm flipH="false" flipV="false" rot="0">
            <a:off x="12172504" y="9803666"/>
            <a:ext cx="1857944" cy="785771"/>
          </a:xfrm>
          <a:custGeom>
            <a:avLst/>
            <a:gdLst/>
            <a:ahLst/>
            <a:cxnLst/>
            <a:rect r="r" b="b" t="t" l="l"/>
            <a:pathLst>
              <a:path h="785771" w="1857944">
                <a:moveTo>
                  <a:pt x="0" y="0"/>
                </a:moveTo>
                <a:lnTo>
                  <a:pt x="1857944" y="0"/>
                </a:lnTo>
                <a:lnTo>
                  <a:pt x="1857944" y="785771"/>
                </a:lnTo>
                <a:lnTo>
                  <a:pt x="0" y="785771"/>
                </a:lnTo>
                <a:lnTo>
                  <a:pt x="0" y="0"/>
                </a:lnTo>
                <a:close/>
              </a:path>
            </a:pathLst>
          </a:custGeom>
          <a:blipFill>
            <a:blip r:embed="rId68"/>
            <a:stretch>
              <a:fillRect l="0" t="0" r="0" b="0"/>
            </a:stretch>
          </a:blipFill>
        </p:spPr>
      </p:sp>
      <p:sp>
        <p:nvSpPr>
          <p:cNvPr name="Freeform 315" id="315"/>
          <p:cNvSpPr/>
          <p:nvPr/>
        </p:nvSpPr>
        <p:spPr>
          <a:xfrm flipH="false" flipV="false" rot="0">
            <a:off x="12121756" y="10655730"/>
            <a:ext cx="1626121" cy="410809"/>
          </a:xfrm>
          <a:custGeom>
            <a:avLst/>
            <a:gdLst/>
            <a:ahLst/>
            <a:cxnLst/>
            <a:rect r="r" b="b" t="t" l="l"/>
            <a:pathLst>
              <a:path h="410809" w="1626121">
                <a:moveTo>
                  <a:pt x="0" y="0"/>
                </a:moveTo>
                <a:lnTo>
                  <a:pt x="1626120" y="0"/>
                </a:lnTo>
                <a:lnTo>
                  <a:pt x="1626120" y="410809"/>
                </a:lnTo>
                <a:lnTo>
                  <a:pt x="0" y="410809"/>
                </a:lnTo>
                <a:lnTo>
                  <a:pt x="0" y="0"/>
                </a:lnTo>
                <a:close/>
              </a:path>
            </a:pathLst>
          </a:custGeom>
          <a:blipFill>
            <a:blip r:embed="rId69"/>
            <a:stretch>
              <a:fillRect l="0" t="0" r="0" b="0"/>
            </a:stretch>
          </a:blipFill>
        </p:spPr>
      </p:sp>
      <p:sp>
        <p:nvSpPr>
          <p:cNvPr name="Freeform 316" id="316"/>
          <p:cNvSpPr/>
          <p:nvPr/>
        </p:nvSpPr>
        <p:spPr>
          <a:xfrm flipH="false" flipV="false" rot="0">
            <a:off x="13946729" y="9724821"/>
            <a:ext cx="1709840" cy="279647"/>
          </a:xfrm>
          <a:custGeom>
            <a:avLst/>
            <a:gdLst/>
            <a:ahLst/>
            <a:cxnLst/>
            <a:rect r="r" b="b" t="t" l="l"/>
            <a:pathLst>
              <a:path h="279647" w="1709840">
                <a:moveTo>
                  <a:pt x="0" y="0"/>
                </a:moveTo>
                <a:lnTo>
                  <a:pt x="1709840" y="0"/>
                </a:lnTo>
                <a:lnTo>
                  <a:pt x="1709840" y="279647"/>
                </a:lnTo>
                <a:lnTo>
                  <a:pt x="0" y="279647"/>
                </a:lnTo>
                <a:lnTo>
                  <a:pt x="0" y="0"/>
                </a:lnTo>
                <a:close/>
              </a:path>
            </a:pathLst>
          </a:custGeom>
          <a:blipFill>
            <a:blip r:embed="rId70"/>
            <a:stretch>
              <a:fillRect l="0" t="0" r="0" b="0"/>
            </a:stretch>
          </a:blipFill>
        </p:spPr>
      </p:sp>
      <p:sp>
        <p:nvSpPr>
          <p:cNvPr name="Freeform 317" id="317"/>
          <p:cNvSpPr/>
          <p:nvPr/>
        </p:nvSpPr>
        <p:spPr>
          <a:xfrm flipH="false" flipV="false" rot="0">
            <a:off x="14030448" y="10035056"/>
            <a:ext cx="1626121" cy="863353"/>
          </a:xfrm>
          <a:custGeom>
            <a:avLst/>
            <a:gdLst/>
            <a:ahLst/>
            <a:cxnLst/>
            <a:rect r="r" b="b" t="t" l="l"/>
            <a:pathLst>
              <a:path h="863353" w="1626121">
                <a:moveTo>
                  <a:pt x="0" y="0"/>
                </a:moveTo>
                <a:lnTo>
                  <a:pt x="1626121" y="0"/>
                </a:lnTo>
                <a:lnTo>
                  <a:pt x="1626121" y="863353"/>
                </a:lnTo>
                <a:lnTo>
                  <a:pt x="0" y="863353"/>
                </a:lnTo>
                <a:lnTo>
                  <a:pt x="0" y="0"/>
                </a:lnTo>
                <a:close/>
              </a:path>
            </a:pathLst>
          </a:custGeom>
          <a:blipFill>
            <a:blip r:embed="rId71"/>
            <a:stretch>
              <a:fillRect l="0" t="0" r="0" b="0"/>
            </a:stretch>
          </a:blipFill>
        </p:spPr>
      </p:sp>
      <p:sp>
        <p:nvSpPr>
          <p:cNvPr name="Freeform 318" id="318"/>
          <p:cNvSpPr/>
          <p:nvPr/>
        </p:nvSpPr>
        <p:spPr>
          <a:xfrm flipH="false" flipV="false" rot="0">
            <a:off x="15773266" y="9887788"/>
            <a:ext cx="1157999" cy="1600030"/>
          </a:xfrm>
          <a:custGeom>
            <a:avLst/>
            <a:gdLst/>
            <a:ahLst/>
            <a:cxnLst/>
            <a:rect r="r" b="b" t="t" l="l"/>
            <a:pathLst>
              <a:path h="1600030" w="1157999">
                <a:moveTo>
                  <a:pt x="0" y="0"/>
                </a:moveTo>
                <a:lnTo>
                  <a:pt x="1157999" y="0"/>
                </a:lnTo>
                <a:lnTo>
                  <a:pt x="1157999" y="1600030"/>
                </a:lnTo>
                <a:lnTo>
                  <a:pt x="0" y="1600030"/>
                </a:lnTo>
                <a:lnTo>
                  <a:pt x="0" y="0"/>
                </a:lnTo>
                <a:close/>
              </a:path>
            </a:pathLst>
          </a:custGeom>
          <a:blipFill>
            <a:blip r:embed="rId72"/>
            <a:stretch>
              <a:fillRect l="0" t="0" r="0" b="0"/>
            </a:stretch>
          </a:blipFill>
        </p:spPr>
      </p:sp>
      <p:sp>
        <p:nvSpPr>
          <p:cNvPr name="Freeform 319" id="319"/>
          <p:cNvSpPr/>
          <p:nvPr/>
        </p:nvSpPr>
        <p:spPr>
          <a:xfrm flipH="false" flipV="false" rot="0">
            <a:off x="15602531" y="9665272"/>
            <a:ext cx="1679422" cy="183946"/>
          </a:xfrm>
          <a:custGeom>
            <a:avLst/>
            <a:gdLst/>
            <a:ahLst/>
            <a:cxnLst/>
            <a:rect r="r" b="b" t="t" l="l"/>
            <a:pathLst>
              <a:path h="183946" w="1679422">
                <a:moveTo>
                  <a:pt x="0" y="0"/>
                </a:moveTo>
                <a:lnTo>
                  <a:pt x="1679422" y="0"/>
                </a:lnTo>
                <a:lnTo>
                  <a:pt x="1679422" y="183946"/>
                </a:lnTo>
                <a:lnTo>
                  <a:pt x="0" y="183946"/>
                </a:lnTo>
                <a:lnTo>
                  <a:pt x="0" y="0"/>
                </a:lnTo>
                <a:close/>
              </a:path>
            </a:pathLst>
          </a:custGeom>
          <a:blipFill>
            <a:blip r:embed="rId73"/>
            <a:stretch>
              <a:fillRect l="0" t="0" r="0" b="-3564"/>
            </a:stretch>
          </a:blipFill>
        </p:spPr>
      </p:sp>
      <p:sp>
        <p:nvSpPr>
          <p:cNvPr name="Freeform 320" id="320"/>
          <p:cNvSpPr/>
          <p:nvPr/>
        </p:nvSpPr>
        <p:spPr>
          <a:xfrm flipH="false" flipV="false" rot="0">
            <a:off x="17334982" y="9757245"/>
            <a:ext cx="1523812" cy="354680"/>
          </a:xfrm>
          <a:custGeom>
            <a:avLst/>
            <a:gdLst/>
            <a:ahLst/>
            <a:cxnLst/>
            <a:rect r="r" b="b" t="t" l="l"/>
            <a:pathLst>
              <a:path h="354680" w="1523812">
                <a:moveTo>
                  <a:pt x="0" y="0"/>
                </a:moveTo>
                <a:lnTo>
                  <a:pt x="1523811" y="0"/>
                </a:lnTo>
                <a:lnTo>
                  <a:pt x="1523811" y="354680"/>
                </a:lnTo>
                <a:lnTo>
                  <a:pt x="0" y="354680"/>
                </a:lnTo>
                <a:lnTo>
                  <a:pt x="0" y="0"/>
                </a:lnTo>
                <a:close/>
              </a:path>
            </a:pathLst>
          </a:custGeom>
          <a:blipFill>
            <a:blip r:embed="rId74"/>
            <a:stretch>
              <a:fillRect l="0" t="0" r="0" b="0"/>
            </a:stretch>
          </a:blipFill>
        </p:spPr>
      </p:sp>
      <p:sp>
        <p:nvSpPr>
          <p:cNvPr name="Freeform 321" id="321"/>
          <p:cNvSpPr/>
          <p:nvPr/>
        </p:nvSpPr>
        <p:spPr>
          <a:xfrm flipH="false" flipV="false" rot="0">
            <a:off x="19075778" y="10466733"/>
            <a:ext cx="1085133" cy="294727"/>
          </a:xfrm>
          <a:custGeom>
            <a:avLst/>
            <a:gdLst/>
            <a:ahLst/>
            <a:cxnLst/>
            <a:rect r="r" b="b" t="t" l="l"/>
            <a:pathLst>
              <a:path h="294727" w="1085133">
                <a:moveTo>
                  <a:pt x="0" y="0"/>
                </a:moveTo>
                <a:lnTo>
                  <a:pt x="1085133" y="0"/>
                </a:lnTo>
                <a:lnTo>
                  <a:pt x="1085133" y="294727"/>
                </a:lnTo>
                <a:lnTo>
                  <a:pt x="0" y="294727"/>
                </a:lnTo>
                <a:lnTo>
                  <a:pt x="0" y="0"/>
                </a:lnTo>
                <a:close/>
              </a:path>
            </a:pathLst>
          </a:custGeom>
          <a:blipFill>
            <a:blip r:embed="rId75"/>
            <a:stretch>
              <a:fillRect l="0" t="0" r="0" b="0"/>
            </a:stretch>
          </a:blipFill>
        </p:spPr>
      </p:sp>
      <p:sp>
        <p:nvSpPr>
          <p:cNvPr name="Freeform 322" id="322"/>
          <p:cNvSpPr/>
          <p:nvPr/>
        </p:nvSpPr>
        <p:spPr>
          <a:xfrm flipH="false" flipV="false" rot="0">
            <a:off x="17409623" y="10150025"/>
            <a:ext cx="909332" cy="857738"/>
          </a:xfrm>
          <a:custGeom>
            <a:avLst/>
            <a:gdLst/>
            <a:ahLst/>
            <a:cxnLst/>
            <a:rect r="r" b="b" t="t" l="l"/>
            <a:pathLst>
              <a:path h="857738" w="909332">
                <a:moveTo>
                  <a:pt x="0" y="0"/>
                </a:moveTo>
                <a:lnTo>
                  <a:pt x="909331" y="0"/>
                </a:lnTo>
                <a:lnTo>
                  <a:pt x="909331" y="857739"/>
                </a:lnTo>
                <a:lnTo>
                  <a:pt x="0" y="857739"/>
                </a:lnTo>
                <a:lnTo>
                  <a:pt x="0" y="0"/>
                </a:lnTo>
                <a:close/>
              </a:path>
            </a:pathLst>
          </a:custGeom>
          <a:blipFill>
            <a:blip r:embed="rId76"/>
            <a:stretch>
              <a:fillRect l="0" t="0" r="0" b="0"/>
            </a:stretch>
          </a:blipFill>
        </p:spPr>
      </p:sp>
      <p:sp>
        <p:nvSpPr>
          <p:cNvPr name="Freeform 323" id="323"/>
          <p:cNvSpPr/>
          <p:nvPr/>
        </p:nvSpPr>
        <p:spPr>
          <a:xfrm flipH="false" flipV="false" rot="0">
            <a:off x="17360784" y="10986065"/>
            <a:ext cx="1007010" cy="677029"/>
          </a:xfrm>
          <a:custGeom>
            <a:avLst/>
            <a:gdLst/>
            <a:ahLst/>
            <a:cxnLst/>
            <a:rect r="r" b="b" t="t" l="l"/>
            <a:pathLst>
              <a:path h="677029" w="1007010">
                <a:moveTo>
                  <a:pt x="0" y="0"/>
                </a:moveTo>
                <a:lnTo>
                  <a:pt x="1007010" y="0"/>
                </a:lnTo>
                <a:lnTo>
                  <a:pt x="1007010" y="677030"/>
                </a:lnTo>
                <a:lnTo>
                  <a:pt x="0" y="677030"/>
                </a:lnTo>
                <a:lnTo>
                  <a:pt x="0" y="0"/>
                </a:lnTo>
                <a:close/>
              </a:path>
            </a:pathLst>
          </a:custGeom>
          <a:blipFill>
            <a:blip r:embed="rId77"/>
            <a:stretch>
              <a:fillRect l="0" t="0" r="0" b="0"/>
            </a:stretch>
          </a:blipFill>
        </p:spPr>
      </p:sp>
      <p:sp>
        <p:nvSpPr>
          <p:cNvPr name="Freeform 324" id="324"/>
          <p:cNvSpPr/>
          <p:nvPr/>
        </p:nvSpPr>
        <p:spPr>
          <a:xfrm flipH="false" flipV="false" rot="0">
            <a:off x="19075778" y="9815462"/>
            <a:ext cx="1104689" cy="669126"/>
          </a:xfrm>
          <a:custGeom>
            <a:avLst/>
            <a:gdLst/>
            <a:ahLst/>
            <a:cxnLst/>
            <a:rect r="r" b="b" t="t" l="l"/>
            <a:pathLst>
              <a:path h="669126" w="1104689">
                <a:moveTo>
                  <a:pt x="0" y="0"/>
                </a:moveTo>
                <a:lnTo>
                  <a:pt x="1104689" y="0"/>
                </a:lnTo>
                <a:lnTo>
                  <a:pt x="1104689" y="669126"/>
                </a:lnTo>
                <a:lnTo>
                  <a:pt x="0" y="669126"/>
                </a:lnTo>
                <a:lnTo>
                  <a:pt x="0" y="0"/>
                </a:lnTo>
                <a:close/>
              </a:path>
            </a:pathLst>
          </a:custGeom>
          <a:blipFill>
            <a:blip r:embed="rId78"/>
            <a:stretch>
              <a:fillRect l="0" t="0" r="0" b="0"/>
            </a:stretch>
          </a:blipFill>
        </p:spPr>
      </p:sp>
      <p:sp>
        <p:nvSpPr>
          <p:cNvPr name="Freeform 325" id="325"/>
          <p:cNvSpPr/>
          <p:nvPr/>
        </p:nvSpPr>
        <p:spPr>
          <a:xfrm flipH="false" flipV="false" rot="0">
            <a:off x="15588626" y="16368508"/>
            <a:ext cx="1802583" cy="1210418"/>
          </a:xfrm>
          <a:custGeom>
            <a:avLst/>
            <a:gdLst/>
            <a:ahLst/>
            <a:cxnLst/>
            <a:rect r="r" b="b" t="t" l="l"/>
            <a:pathLst>
              <a:path h="1210418" w="1802583">
                <a:moveTo>
                  <a:pt x="0" y="0"/>
                </a:moveTo>
                <a:lnTo>
                  <a:pt x="1802583" y="0"/>
                </a:lnTo>
                <a:lnTo>
                  <a:pt x="1802583" y="1210417"/>
                </a:lnTo>
                <a:lnTo>
                  <a:pt x="0" y="1210417"/>
                </a:lnTo>
                <a:lnTo>
                  <a:pt x="0" y="0"/>
                </a:lnTo>
                <a:close/>
              </a:path>
            </a:pathLst>
          </a:custGeom>
          <a:blipFill>
            <a:blip r:embed="rId79"/>
            <a:stretch>
              <a:fillRect l="0" t="0" r="0" b="0"/>
            </a:stretch>
          </a:blipFill>
        </p:spPr>
      </p:sp>
      <p:sp>
        <p:nvSpPr>
          <p:cNvPr name="Freeform 326" id="326"/>
          <p:cNvSpPr/>
          <p:nvPr/>
        </p:nvSpPr>
        <p:spPr>
          <a:xfrm flipH="false" flipV="false" rot="0">
            <a:off x="17436891" y="16303488"/>
            <a:ext cx="1627555" cy="1332488"/>
          </a:xfrm>
          <a:custGeom>
            <a:avLst/>
            <a:gdLst/>
            <a:ahLst/>
            <a:cxnLst/>
            <a:rect r="r" b="b" t="t" l="l"/>
            <a:pathLst>
              <a:path h="1332488" w="1627555">
                <a:moveTo>
                  <a:pt x="0" y="0"/>
                </a:moveTo>
                <a:lnTo>
                  <a:pt x="1627555" y="0"/>
                </a:lnTo>
                <a:lnTo>
                  <a:pt x="1627555" y="1332488"/>
                </a:lnTo>
                <a:lnTo>
                  <a:pt x="0" y="1332488"/>
                </a:lnTo>
                <a:lnTo>
                  <a:pt x="0" y="0"/>
                </a:lnTo>
                <a:close/>
              </a:path>
            </a:pathLst>
          </a:custGeom>
          <a:blipFill>
            <a:blip r:embed="rId80"/>
            <a:stretch>
              <a:fillRect l="0" t="0" r="0" b="0"/>
            </a:stretch>
          </a:blipFill>
        </p:spPr>
      </p:sp>
      <p:sp>
        <p:nvSpPr>
          <p:cNvPr name="Freeform 327" id="327"/>
          <p:cNvSpPr/>
          <p:nvPr/>
        </p:nvSpPr>
        <p:spPr>
          <a:xfrm flipH="false" flipV="false" rot="0">
            <a:off x="13996232" y="16348365"/>
            <a:ext cx="1660337" cy="1418791"/>
          </a:xfrm>
          <a:custGeom>
            <a:avLst/>
            <a:gdLst/>
            <a:ahLst/>
            <a:cxnLst/>
            <a:rect r="r" b="b" t="t" l="l"/>
            <a:pathLst>
              <a:path h="1418791" w="1660337">
                <a:moveTo>
                  <a:pt x="0" y="0"/>
                </a:moveTo>
                <a:lnTo>
                  <a:pt x="1660337" y="0"/>
                </a:lnTo>
                <a:lnTo>
                  <a:pt x="1660337" y="1418791"/>
                </a:lnTo>
                <a:lnTo>
                  <a:pt x="0" y="1418791"/>
                </a:lnTo>
                <a:lnTo>
                  <a:pt x="0" y="0"/>
                </a:lnTo>
                <a:close/>
              </a:path>
            </a:pathLst>
          </a:custGeom>
          <a:blipFill>
            <a:blip r:embed="rId81"/>
            <a:stretch>
              <a:fillRect l="0" t="0" r="0" b="0"/>
            </a:stretch>
          </a:blipFill>
        </p:spPr>
      </p:sp>
      <p:sp>
        <p:nvSpPr>
          <p:cNvPr name="Freeform 328" id="328"/>
          <p:cNvSpPr/>
          <p:nvPr/>
        </p:nvSpPr>
        <p:spPr>
          <a:xfrm flipH="false" flipV="false" rot="0">
            <a:off x="10351589" y="16325512"/>
            <a:ext cx="1968482" cy="1498507"/>
          </a:xfrm>
          <a:custGeom>
            <a:avLst/>
            <a:gdLst/>
            <a:ahLst/>
            <a:cxnLst/>
            <a:rect r="r" b="b" t="t" l="l"/>
            <a:pathLst>
              <a:path h="1498507" w="1968482">
                <a:moveTo>
                  <a:pt x="0" y="0"/>
                </a:moveTo>
                <a:lnTo>
                  <a:pt x="1968482" y="0"/>
                </a:lnTo>
                <a:lnTo>
                  <a:pt x="1968482" y="1498508"/>
                </a:lnTo>
                <a:lnTo>
                  <a:pt x="0" y="1498508"/>
                </a:lnTo>
                <a:lnTo>
                  <a:pt x="0" y="0"/>
                </a:lnTo>
                <a:close/>
              </a:path>
            </a:pathLst>
          </a:custGeom>
          <a:blipFill>
            <a:blip r:embed="rId82"/>
            <a:stretch>
              <a:fillRect l="0" t="0" r="0" b="0"/>
            </a:stretch>
          </a:blipFill>
        </p:spPr>
      </p:sp>
      <p:sp>
        <p:nvSpPr>
          <p:cNvPr name="Freeform 329" id="329"/>
          <p:cNvSpPr/>
          <p:nvPr/>
        </p:nvSpPr>
        <p:spPr>
          <a:xfrm flipH="false" flipV="false" rot="0">
            <a:off x="13610249" y="17960455"/>
            <a:ext cx="1866521" cy="1273901"/>
          </a:xfrm>
          <a:custGeom>
            <a:avLst/>
            <a:gdLst/>
            <a:ahLst/>
            <a:cxnLst/>
            <a:rect r="r" b="b" t="t" l="l"/>
            <a:pathLst>
              <a:path h="1273901" w="1866521">
                <a:moveTo>
                  <a:pt x="0" y="0"/>
                </a:moveTo>
                <a:lnTo>
                  <a:pt x="1866521" y="0"/>
                </a:lnTo>
                <a:lnTo>
                  <a:pt x="1866521" y="1273900"/>
                </a:lnTo>
                <a:lnTo>
                  <a:pt x="0" y="1273900"/>
                </a:lnTo>
                <a:lnTo>
                  <a:pt x="0" y="0"/>
                </a:lnTo>
                <a:close/>
              </a:path>
            </a:pathLst>
          </a:custGeom>
          <a:blipFill>
            <a:blip r:embed="rId83"/>
            <a:stretch>
              <a:fillRect l="0" t="0" r="0" b="0"/>
            </a:stretch>
          </a:blipFill>
        </p:spPr>
      </p:sp>
      <p:sp>
        <p:nvSpPr>
          <p:cNvPr name="Freeform 330" id="330"/>
          <p:cNvSpPr/>
          <p:nvPr/>
        </p:nvSpPr>
        <p:spPr>
          <a:xfrm flipH="false" flipV="false" rot="0">
            <a:off x="19115965" y="16391607"/>
            <a:ext cx="1660755" cy="1139693"/>
          </a:xfrm>
          <a:custGeom>
            <a:avLst/>
            <a:gdLst/>
            <a:ahLst/>
            <a:cxnLst/>
            <a:rect r="r" b="b" t="t" l="l"/>
            <a:pathLst>
              <a:path h="1139693" w="1660755">
                <a:moveTo>
                  <a:pt x="0" y="0"/>
                </a:moveTo>
                <a:lnTo>
                  <a:pt x="1660755" y="0"/>
                </a:lnTo>
                <a:lnTo>
                  <a:pt x="1660755" y="1139693"/>
                </a:lnTo>
                <a:lnTo>
                  <a:pt x="0" y="1139693"/>
                </a:lnTo>
                <a:lnTo>
                  <a:pt x="0" y="0"/>
                </a:lnTo>
                <a:close/>
              </a:path>
            </a:pathLst>
          </a:custGeom>
          <a:blipFill>
            <a:blip r:embed="rId84"/>
            <a:stretch>
              <a:fillRect l="0" t="0" r="0" b="0"/>
            </a:stretch>
          </a:blipFill>
        </p:spPr>
      </p:sp>
      <p:sp>
        <p:nvSpPr>
          <p:cNvPr name="Freeform 331" id="331"/>
          <p:cNvSpPr/>
          <p:nvPr/>
        </p:nvSpPr>
        <p:spPr>
          <a:xfrm flipH="false" flipV="false" rot="0">
            <a:off x="15572746" y="17941405"/>
            <a:ext cx="1749482" cy="1213703"/>
          </a:xfrm>
          <a:custGeom>
            <a:avLst/>
            <a:gdLst/>
            <a:ahLst/>
            <a:cxnLst/>
            <a:rect r="r" b="b" t="t" l="l"/>
            <a:pathLst>
              <a:path h="1213703" w="1749482">
                <a:moveTo>
                  <a:pt x="0" y="0"/>
                </a:moveTo>
                <a:lnTo>
                  <a:pt x="1749482" y="0"/>
                </a:lnTo>
                <a:lnTo>
                  <a:pt x="1749482" y="1213703"/>
                </a:lnTo>
                <a:lnTo>
                  <a:pt x="0" y="1213703"/>
                </a:lnTo>
                <a:lnTo>
                  <a:pt x="0" y="0"/>
                </a:lnTo>
                <a:close/>
              </a:path>
            </a:pathLst>
          </a:custGeom>
          <a:blipFill>
            <a:blip r:embed="rId85"/>
            <a:stretch>
              <a:fillRect l="0" t="0" r="0" b="0"/>
            </a:stretch>
          </a:blipFill>
        </p:spPr>
      </p:sp>
      <p:sp>
        <p:nvSpPr>
          <p:cNvPr name="Freeform 332" id="332"/>
          <p:cNvSpPr/>
          <p:nvPr/>
        </p:nvSpPr>
        <p:spPr>
          <a:xfrm flipH="false" flipV="false" rot="0">
            <a:off x="17401962" y="17960455"/>
            <a:ext cx="1756831" cy="1212213"/>
          </a:xfrm>
          <a:custGeom>
            <a:avLst/>
            <a:gdLst/>
            <a:ahLst/>
            <a:cxnLst/>
            <a:rect r="r" b="b" t="t" l="l"/>
            <a:pathLst>
              <a:path h="1212213" w="1756831">
                <a:moveTo>
                  <a:pt x="0" y="0"/>
                </a:moveTo>
                <a:lnTo>
                  <a:pt x="1756831" y="0"/>
                </a:lnTo>
                <a:lnTo>
                  <a:pt x="1756831" y="1212213"/>
                </a:lnTo>
                <a:lnTo>
                  <a:pt x="0" y="1212213"/>
                </a:lnTo>
                <a:lnTo>
                  <a:pt x="0" y="0"/>
                </a:lnTo>
                <a:close/>
              </a:path>
            </a:pathLst>
          </a:custGeom>
          <a:blipFill>
            <a:blip r:embed="rId86"/>
            <a:stretch>
              <a:fillRect l="0" t="0" r="0" b="0"/>
            </a:stretch>
          </a:blipFill>
        </p:spPr>
      </p:sp>
      <p:sp>
        <p:nvSpPr>
          <p:cNvPr name="TextBox 333" id="333"/>
          <p:cNvSpPr txBox="true"/>
          <p:nvPr/>
        </p:nvSpPr>
        <p:spPr>
          <a:xfrm rot="0">
            <a:off x="10440643" y="16175462"/>
            <a:ext cx="1731861" cy="137066"/>
          </a:xfrm>
          <a:prstGeom prst="rect">
            <a:avLst/>
          </a:prstGeom>
        </p:spPr>
        <p:txBody>
          <a:bodyPr anchor="t" rtlCol="false" tIns="0" lIns="0" bIns="0" rIns="0">
            <a:spAutoFit/>
          </a:bodyPr>
          <a:lstStyle/>
          <a:p>
            <a:pPr algn="ctr">
              <a:lnSpc>
                <a:spcPts val="1148"/>
              </a:lnSpc>
              <a:spcBef>
                <a:spcPct val="0"/>
              </a:spcBef>
            </a:pPr>
            <a:r>
              <a:rPr lang="en-US" sz="820" i="true">
                <a:solidFill>
                  <a:srgbClr val="000000"/>
                </a:solidFill>
                <a:latin typeface="Open Sans 1 Italics"/>
                <a:ea typeface="Open Sans 1 Italics"/>
                <a:cs typeface="Open Sans 1 Italics"/>
                <a:sym typeface="Open Sans 1 Italics"/>
              </a:rPr>
              <a:t>Column Floors 0-1</a:t>
            </a:r>
          </a:p>
        </p:txBody>
      </p:sp>
      <p:sp>
        <p:nvSpPr>
          <p:cNvPr name="Freeform 334" id="334"/>
          <p:cNvSpPr/>
          <p:nvPr/>
        </p:nvSpPr>
        <p:spPr>
          <a:xfrm flipH="false" flipV="false" rot="0">
            <a:off x="19232999" y="17968496"/>
            <a:ext cx="1738876" cy="1204172"/>
          </a:xfrm>
          <a:custGeom>
            <a:avLst/>
            <a:gdLst/>
            <a:ahLst/>
            <a:cxnLst/>
            <a:rect r="r" b="b" t="t" l="l"/>
            <a:pathLst>
              <a:path h="1204172" w="1738876">
                <a:moveTo>
                  <a:pt x="0" y="0"/>
                </a:moveTo>
                <a:lnTo>
                  <a:pt x="1738876" y="0"/>
                </a:lnTo>
                <a:lnTo>
                  <a:pt x="1738876" y="1204172"/>
                </a:lnTo>
                <a:lnTo>
                  <a:pt x="0" y="1204172"/>
                </a:lnTo>
                <a:lnTo>
                  <a:pt x="0" y="0"/>
                </a:lnTo>
                <a:close/>
              </a:path>
            </a:pathLst>
          </a:custGeom>
          <a:blipFill>
            <a:blip r:embed="rId87"/>
            <a:stretch>
              <a:fillRect l="0" t="0" r="0" b="0"/>
            </a:stretch>
          </a:blipFill>
        </p:spPr>
      </p:sp>
      <p:sp>
        <p:nvSpPr>
          <p:cNvPr name="Freeform 335" id="335"/>
          <p:cNvSpPr/>
          <p:nvPr/>
        </p:nvSpPr>
        <p:spPr>
          <a:xfrm flipH="false" flipV="false" rot="0">
            <a:off x="10929954" y="17773336"/>
            <a:ext cx="2675029" cy="2774440"/>
          </a:xfrm>
          <a:custGeom>
            <a:avLst/>
            <a:gdLst/>
            <a:ahLst/>
            <a:cxnLst/>
            <a:rect r="r" b="b" t="t" l="l"/>
            <a:pathLst>
              <a:path h="2774440" w="2675029">
                <a:moveTo>
                  <a:pt x="0" y="0"/>
                </a:moveTo>
                <a:lnTo>
                  <a:pt x="2675029" y="0"/>
                </a:lnTo>
                <a:lnTo>
                  <a:pt x="2675029" y="2774439"/>
                </a:lnTo>
                <a:lnTo>
                  <a:pt x="0" y="2774439"/>
                </a:lnTo>
                <a:lnTo>
                  <a:pt x="0" y="0"/>
                </a:lnTo>
                <a:close/>
              </a:path>
            </a:pathLst>
          </a:custGeom>
          <a:blipFill>
            <a:blip r:embed="rId88"/>
            <a:stretch>
              <a:fillRect l="-527" t="-2339" r="-527" b="0"/>
            </a:stretch>
          </a:blipFill>
        </p:spPr>
      </p:sp>
      <p:sp>
        <p:nvSpPr>
          <p:cNvPr name="Freeform 336" id="336"/>
          <p:cNvSpPr/>
          <p:nvPr/>
        </p:nvSpPr>
        <p:spPr>
          <a:xfrm flipH="false" flipV="false" rot="0">
            <a:off x="14546605" y="19243880"/>
            <a:ext cx="5504211" cy="1561286"/>
          </a:xfrm>
          <a:custGeom>
            <a:avLst/>
            <a:gdLst/>
            <a:ahLst/>
            <a:cxnLst/>
            <a:rect r="r" b="b" t="t" l="l"/>
            <a:pathLst>
              <a:path h="1561286" w="5504211">
                <a:moveTo>
                  <a:pt x="0" y="0"/>
                </a:moveTo>
                <a:lnTo>
                  <a:pt x="5504210" y="0"/>
                </a:lnTo>
                <a:lnTo>
                  <a:pt x="5504210" y="1561287"/>
                </a:lnTo>
                <a:lnTo>
                  <a:pt x="0" y="1561287"/>
                </a:lnTo>
                <a:lnTo>
                  <a:pt x="0" y="0"/>
                </a:lnTo>
                <a:close/>
              </a:path>
            </a:pathLst>
          </a:custGeom>
          <a:blipFill>
            <a:blip r:embed="rId89"/>
            <a:stretch>
              <a:fillRect l="0" t="-17" r="0" b="-17"/>
            </a:stretch>
          </a:blipFill>
        </p:spPr>
      </p:sp>
      <p:sp>
        <p:nvSpPr>
          <p:cNvPr name="Freeform 337" id="337"/>
          <p:cNvSpPr/>
          <p:nvPr/>
        </p:nvSpPr>
        <p:spPr>
          <a:xfrm flipH="false" flipV="false" rot="0">
            <a:off x="7059296" y="25763811"/>
            <a:ext cx="2486148" cy="401802"/>
          </a:xfrm>
          <a:custGeom>
            <a:avLst/>
            <a:gdLst/>
            <a:ahLst/>
            <a:cxnLst/>
            <a:rect r="r" b="b" t="t" l="l"/>
            <a:pathLst>
              <a:path h="401802" w="2486148">
                <a:moveTo>
                  <a:pt x="0" y="0"/>
                </a:moveTo>
                <a:lnTo>
                  <a:pt x="2486148" y="0"/>
                </a:lnTo>
                <a:lnTo>
                  <a:pt x="2486148" y="401802"/>
                </a:lnTo>
                <a:lnTo>
                  <a:pt x="0" y="401802"/>
                </a:lnTo>
                <a:lnTo>
                  <a:pt x="0" y="0"/>
                </a:lnTo>
                <a:close/>
              </a:path>
            </a:pathLst>
          </a:custGeom>
          <a:blipFill>
            <a:blip r:embed="rId90"/>
            <a:stretch>
              <a:fillRect l="0" t="0" r="0" b="0"/>
            </a:stretch>
          </a:blipFill>
        </p:spPr>
      </p:sp>
      <p:sp>
        <p:nvSpPr>
          <p:cNvPr name="Freeform 338" id="338"/>
          <p:cNvSpPr/>
          <p:nvPr/>
        </p:nvSpPr>
        <p:spPr>
          <a:xfrm flipH="false" flipV="false" rot="0">
            <a:off x="6556096" y="26079361"/>
            <a:ext cx="3265750" cy="270188"/>
          </a:xfrm>
          <a:custGeom>
            <a:avLst/>
            <a:gdLst/>
            <a:ahLst/>
            <a:cxnLst/>
            <a:rect r="r" b="b" t="t" l="l"/>
            <a:pathLst>
              <a:path h="270188" w="3265750">
                <a:moveTo>
                  <a:pt x="0" y="0"/>
                </a:moveTo>
                <a:lnTo>
                  <a:pt x="3265750" y="0"/>
                </a:lnTo>
                <a:lnTo>
                  <a:pt x="3265750" y="270187"/>
                </a:lnTo>
                <a:lnTo>
                  <a:pt x="0" y="270187"/>
                </a:lnTo>
                <a:lnTo>
                  <a:pt x="0" y="0"/>
                </a:lnTo>
                <a:close/>
              </a:path>
            </a:pathLst>
          </a:custGeom>
          <a:blipFill>
            <a:blip r:embed="rId91"/>
            <a:stretch>
              <a:fillRect l="0" t="0" r="0" b="0"/>
            </a:stretch>
          </a:blipFill>
        </p:spPr>
      </p:sp>
      <p:sp>
        <p:nvSpPr>
          <p:cNvPr name="Freeform 339" id="339"/>
          <p:cNvSpPr/>
          <p:nvPr/>
        </p:nvSpPr>
        <p:spPr>
          <a:xfrm flipH="false" flipV="false" rot="0">
            <a:off x="6409231" y="26436485"/>
            <a:ext cx="1861106" cy="522181"/>
          </a:xfrm>
          <a:custGeom>
            <a:avLst/>
            <a:gdLst/>
            <a:ahLst/>
            <a:cxnLst/>
            <a:rect r="r" b="b" t="t" l="l"/>
            <a:pathLst>
              <a:path h="522181" w="1861106">
                <a:moveTo>
                  <a:pt x="0" y="0"/>
                </a:moveTo>
                <a:lnTo>
                  <a:pt x="1861106" y="0"/>
                </a:lnTo>
                <a:lnTo>
                  <a:pt x="1861106" y="522181"/>
                </a:lnTo>
                <a:lnTo>
                  <a:pt x="0" y="522181"/>
                </a:lnTo>
                <a:lnTo>
                  <a:pt x="0" y="0"/>
                </a:lnTo>
                <a:close/>
              </a:path>
            </a:pathLst>
          </a:custGeom>
          <a:blipFill>
            <a:blip r:embed="rId92"/>
            <a:stretch>
              <a:fillRect l="0" t="0" r="0" b="0"/>
            </a:stretch>
          </a:blipFill>
        </p:spPr>
      </p:sp>
      <p:sp>
        <p:nvSpPr>
          <p:cNvPr name="Freeform 340" id="340"/>
          <p:cNvSpPr/>
          <p:nvPr/>
        </p:nvSpPr>
        <p:spPr>
          <a:xfrm flipH="false" flipV="false" rot="0">
            <a:off x="10520652" y="25610016"/>
            <a:ext cx="3545176" cy="1652938"/>
          </a:xfrm>
          <a:custGeom>
            <a:avLst/>
            <a:gdLst/>
            <a:ahLst/>
            <a:cxnLst/>
            <a:rect r="r" b="b" t="t" l="l"/>
            <a:pathLst>
              <a:path h="1652938" w="3545176">
                <a:moveTo>
                  <a:pt x="0" y="0"/>
                </a:moveTo>
                <a:lnTo>
                  <a:pt x="3545177" y="0"/>
                </a:lnTo>
                <a:lnTo>
                  <a:pt x="3545177" y="1652938"/>
                </a:lnTo>
                <a:lnTo>
                  <a:pt x="0" y="1652938"/>
                </a:lnTo>
                <a:lnTo>
                  <a:pt x="0" y="0"/>
                </a:lnTo>
                <a:close/>
              </a:path>
            </a:pathLst>
          </a:custGeom>
          <a:blipFill>
            <a:blip r:embed="rId93"/>
            <a:stretch>
              <a:fillRect l="0" t="0" r="0" b="0"/>
            </a:stretch>
          </a:blipFill>
        </p:spPr>
      </p:sp>
      <p:sp>
        <p:nvSpPr>
          <p:cNvPr name="Freeform 341" id="341"/>
          <p:cNvSpPr/>
          <p:nvPr/>
        </p:nvSpPr>
        <p:spPr>
          <a:xfrm flipH="false" flipV="false" rot="0">
            <a:off x="14448345" y="25712239"/>
            <a:ext cx="2893772" cy="1425183"/>
          </a:xfrm>
          <a:custGeom>
            <a:avLst/>
            <a:gdLst/>
            <a:ahLst/>
            <a:cxnLst/>
            <a:rect r="r" b="b" t="t" l="l"/>
            <a:pathLst>
              <a:path h="1425183" w="2893772">
                <a:moveTo>
                  <a:pt x="0" y="0"/>
                </a:moveTo>
                <a:lnTo>
                  <a:pt x="2893772" y="0"/>
                </a:lnTo>
                <a:lnTo>
                  <a:pt x="2893772" y="1425183"/>
                </a:lnTo>
                <a:lnTo>
                  <a:pt x="0" y="1425183"/>
                </a:lnTo>
                <a:lnTo>
                  <a:pt x="0" y="0"/>
                </a:lnTo>
                <a:close/>
              </a:path>
            </a:pathLst>
          </a:custGeom>
          <a:blipFill>
            <a:blip r:embed="rId94"/>
            <a:stretch>
              <a:fillRect l="0" t="0" r="0" b="0"/>
            </a:stretch>
          </a:blipFill>
        </p:spPr>
      </p:sp>
      <p:sp>
        <p:nvSpPr>
          <p:cNvPr name="Freeform 342" id="342"/>
          <p:cNvSpPr/>
          <p:nvPr/>
        </p:nvSpPr>
        <p:spPr>
          <a:xfrm flipH="false" flipV="false" rot="0">
            <a:off x="17634278" y="26592431"/>
            <a:ext cx="3353849" cy="410767"/>
          </a:xfrm>
          <a:custGeom>
            <a:avLst/>
            <a:gdLst/>
            <a:ahLst/>
            <a:cxnLst/>
            <a:rect r="r" b="b" t="t" l="l"/>
            <a:pathLst>
              <a:path h="410767" w="3353849">
                <a:moveTo>
                  <a:pt x="0" y="0"/>
                </a:moveTo>
                <a:lnTo>
                  <a:pt x="3353849" y="0"/>
                </a:lnTo>
                <a:lnTo>
                  <a:pt x="3353849" y="410767"/>
                </a:lnTo>
                <a:lnTo>
                  <a:pt x="0" y="410767"/>
                </a:lnTo>
                <a:lnTo>
                  <a:pt x="0" y="0"/>
                </a:lnTo>
                <a:close/>
              </a:path>
            </a:pathLst>
          </a:custGeom>
          <a:blipFill>
            <a:blip r:embed="rId95"/>
            <a:stretch>
              <a:fillRect l="0" t="0" r="0" b="0"/>
            </a:stretch>
          </a:blipFill>
        </p:spPr>
      </p:sp>
      <p:sp>
        <p:nvSpPr>
          <p:cNvPr name="Freeform 343" id="343"/>
          <p:cNvSpPr/>
          <p:nvPr/>
        </p:nvSpPr>
        <p:spPr>
          <a:xfrm flipH="false" flipV="false" rot="0">
            <a:off x="10208148" y="21014197"/>
            <a:ext cx="2287157" cy="614908"/>
          </a:xfrm>
          <a:custGeom>
            <a:avLst/>
            <a:gdLst/>
            <a:ahLst/>
            <a:cxnLst/>
            <a:rect r="r" b="b" t="t" l="l"/>
            <a:pathLst>
              <a:path h="614908" w="2287157">
                <a:moveTo>
                  <a:pt x="0" y="0"/>
                </a:moveTo>
                <a:lnTo>
                  <a:pt x="2287158" y="0"/>
                </a:lnTo>
                <a:lnTo>
                  <a:pt x="2287158" y="614908"/>
                </a:lnTo>
                <a:lnTo>
                  <a:pt x="0" y="614908"/>
                </a:lnTo>
                <a:lnTo>
                  <a:pt x="0" y="0"/>
                </a:lnTo>
                <a:close/>
              </a:path>
            </a:pathLst>
          </a:custGeom>
          <a:blipFill>
            <a:blip r:embed="rId96"/>
            <a:stretch>
              <a:fillRect l="0" t="0" r="0" b="0"/>
            </a:stretch>
          </a:blipFill>
        </p:spPr>
      </p:sp>
      <p:sp>
        <p:nvSpPr>
          <p:cNvPr name="Freeform 344" id="344"/>
          <p:cNvSpPr/>
          <p:nvPr/>
        </p:nvSpPr>
        <p:spPr>
          <a:xfrm flipH="false" flipV="false" rot="0">
            <a:off x="10195885" y="21600116"/>
            <a:ext cx="2477512" cy="561432"/>
          </a:xfrm>
          <a:custGeom>
            <a:avLst/>
            <a:gdLst/>
            <a:ahLst/>
            <a:cxnLst/>
            <a:rect r="r" b="b" t="t" l="l"/>
            <a:pathLst>
              <a:path h="561432" w="2477512">
                <a:moveTo>
                  <a:pt x="0" y="0"/>
                </a:moveTo>
                <a:lnTo>
                  <a:pt x="2477512" y="0"/>
                </a:lnTo>
                <a:lnTo>
                  <a:pt x="2477512" y="561432"/>
                </a:lnTo>
                <a:lnTo>
                  <a:pt x="0" y="561432"/>
                </a:lnTo>
                <a:lnTo>
                  <a:pt x="0" y="0"/>
                </a:lnTo>
                <a:close/>
              </a:path>
            </a:pathLst>
          </a:custGeom>
          <a:blipFill>
            <a:blip r:embed="rId97"/>
            <a:stretch>
              <a:fillRect l="0" t="0" r="0" b="0"/>
            </a:stretch>
          </a:blipFill>
        </p:spPr>
      </p:sp>
      <p:sp>
        <p:nvSpPr>
          <p:cNvPr name="Freeform 345" id="345"/>
          <p:cNvSpPr/>
          <p:nvPr/>
        </p:nvSpPr>
        <p:spPr>
          <a:xfrm flipH="false" flipV="false" rot="6000">
            <a:off x="15155300" y="20696077"/>
            <a:ext cx="5883174" cy="2662953"/>
          </a:xfrm>
          <a:custGeom>
            <a:avLst/>
            <a:gdLst/>
            <a:ahLst/>
            <a:cxnLst/>
            <a:rect r="r" b="b" t="t" l="l"/>
            <a:pathLst>
              <a:path h="2662953" w="5883174">
                <a:moveTo>
                  <a:pt x="0" y="10260"/>
                </a:moveTo>
                <a:lnTo>
                  <a:pt x="5878545" y="0"/>
                </a:lnTo>
                <a:lnTo>
                  <a:pt x="5883174" y="2652693"/>
                </a:lnTo>
                <a:lnTo>
                  <a:pt x="4630" y="2662953"/>
                </a:lnTo>
                <a:lnTo>
                  <a:pt x="0" y="10260"/>
                </a:lnTo>
                <a:close/>
              </a:path>
            </a:pathLst>
          </a:custGeom>
          <a:blipFill>
            <a:blip r:embed="rId98"/>
            <a:stretch>
              <a:fillRect l="-193" t="-5347" r="-5448" b="29"/>
            </a:stretch>
          </a:blipFill>
        </p:spPr>
      </p:sp>
      <p:sp>
        <p:nvSpPr>
          <p:cNvPr name="Freeform 346" id="346"/>
          <p:cNvSpPr/>
          <p:nvPr/>
        </p:nvSpPr>
        <p:spPr>
          <a:xfrm flipH="false" flipV="false" rot="0">
            <a:off x="12848716" y="21728828"/>
            <a:ext cx="1976966" cy="305087"/>
          </a:xfrm>
          <a:custGeom>
            <a:avLst/>
            <a:gdLst/>
            <a:ahLst/>
            <a:cxnLst/>
            <a:rect r="r" b="b" t="t" l="l"/>
            <a:pathLst>
              <a:path h="305087" w="1976966">
                <a:moveTo>
                  <a:pt x="0" y="0"/>
                </a:moveTo>
                <a:lnTo>
                  <a:pt x="1976966" y="0"/>
                </a:lnTo>
                <a:lnTo>
                  <a:pt x="1976966" y="305087"/>
                </a:lnTo>
                <a:lnTo>
                  <a:pt x="0" y="305087"/>
                </a:lnTo>
                <a:lnTo>
                  <a:pt x="0" y="0"/>
                </a:lnTo>
                <a:close/>
              </a:path>
            </a:pathLst>
          </a:custGeom>
          <a:blipFill>
            <a:blip r:embed="rId99"/>
            <a:stretch>
              <a:fillRect l="0" t="0" r="0" b="0"/>
            </a:stretch>
          </a:blipFill>
        </p:spPr>
      </p:sp>
      <p:sp>
        <p:nvSpPr>
          <p:cNvPr name="Freeform 347" id="347"/>
          <p:cNvSpPr/>
          <p:nvPr/>
        </p:nvSpPr>
        <p:spPr>
          <a:xfrm flipH="false" flipV="false" rot="0">
            <a:off x="10192077" y="22328708"/>
            <a:ext cx="2059829" cy="443254"/>
          </a:xfrm>
          <a:custGeom>
            <a:avLst/>
            <a:gdLst/>
            <a:ahLst/>
            <a:cxnLst/>
            <a:rect r="r" b="b" t="t" l="l"/>
            <a:pathLst>
              <a:path h="443254" w="2059829">
                <a:moveTo>
                  <a:pt x="0" y="0"/>
                </a:moveTo>
                <a:lnTo>
                  <a:pt x="2059828" y="0"/>
                </a:lnTo>
                <a:lnTo>
                  <a:pt x="2059828" y="443254"/>
                </a:lnTo>
                <a:lnTo>
                  <a:pt x="0" y="443254"/>
                </a:lnTo>
                <a:lnTo>
                  <a:pt x="0" y="0"/>
                </a:lnTo>
                <a:close/>
              </a:path>
            </a:pathLst>
          </a:custGeom>
          <a:blipFill>
            <a:blip r:embed="rId100"/>
            <a:stretch>
              <a:fillRect l="0" t="0" r="0" b="0"/>
            </a:stretch>
          </a:blipFill>
        </p:spPr>
      </p:sp>
      <p:sp>
        <p:nvSpPr>
          <p:cNvPr name="Freeform 348" id="348"/>
          <p:cNvSpPr/>
          <p:nvPr/>
        </p:nvSpPr>
        <p:spPr>
          <a:xfrm flipH="false" flipV="false" rot="0">
            <a:off x="12440356" y="22413885"/>
            <a:ext cx="2385326" cy="298166"/>
          </a:xfrm>
          <a:custGeom>
            <a:avLst/>
            <a:gdLst/>
            <a:ahLst/>
            <a:cxnLst/>
            <a:rect r="r" b="b" t="t" l="l"/>
            <a:pathLst>
              <a:path h="298166" w="2385326">
                <a:moveTo>
                  <a:pt x="0" y="0"/>
                </a:moveTo>
                <a:lnTo>
                  <a:pt x="2385326" y="0"/>
                </a:lnTo>
                <a:lnTo>
                  <a:pt x="2385326" y="298165"/>
                </a:lnTo>
                <a:lnTo>
                  <a:pt x="0" y="298165"/>
                </a:lnTo>
                <a:lnTo>
                  <a:pt x="0" y="0"/>
                </a:lnTo>
                <a:close/>
              </a:path>
            </a:pathLst>
          </a:custGeom>
          <a:blipFill>
            <a:blip r:embed="rId101"/>
            <a:stretch>
              <a:fillRect l="0" t="0" r="0" b="0"/>
            </a:stretch>
          </a:blipFill>
        </p:spPr>
      </p:sp>
      <p:sp>
        <p:nvSpPr>
          <p:cNvPr name="Freeform 349" id="349"/>
          <p:cNvSpPr/>
          <p:nvPr/>
        </p:nvSpPr>
        <p:spPr>
          <a:xfrm flipH="false" flipV="false" rot="0">
            <a:off x="10216843" y="23171234"/>
            <a:ext cx="1343153" cy="365338"/>
          </a:xfrm>
          <a:custGeom>
            <a:avLst/>
            <a:gdLst/>
            <a:ahLst/>
            <a:cxnLst/>
            <a:rect r="r" b="b" t="t" l="l"/>
            <a:pathLst>
              <a:path h="365338" w="1343153">
                <a:moveTo>
                  <a:pt x="0" y="0"/>
                </a:moveTo>
                <a:lnTo>
                  <a:pt x="1343154" y="0"/>
                </a:lnTo>
                <a:lnTo>
                  <a:pt x="1343154" y="365337"/>
                </a:lnTo>
                <a:lnTo>
                  <a:pt x="0" y="365337"/>
                </a:lnTo>
                <a:lnTo>
                  <a:pt x="0" y="0"/>
                </a:lnTo>
                <a:close/>
              </a:path>
            </a:pathLst>
          </a:custGeom>
          <a:blipFill>
            <a:blip r:embed="rId102"/>
            <a:stretch>
              <a:fillRect l="0" t="0" r="0" b="0"/>
            </a:stretch>
          </a:blipFill>
        </p:spPr>
      </p:sp>
      <p:sp>
        <p:nvSpPr>
          <p:cNvPr name="Freeform 350" id="350"/>
          <p:cNvSpPr/>
          <p:nvPr/>
        </p:nvSpPr>
        <p:spPr>
          <a:xfrm flipH="false" flipV="false" rot="0">
            <a:off x="11742132" y="23193399"/>
            <a:ext cx="3982865" cy="321007"/>
          </a:xfrm>
          <a:custGeom>
            <a:avLst/>
            <a:gdLst/>
            <a:ahLst/>
            <a:cxnLst/>
            <a:rect r="r" b="b" t="t" l="l"/>
            <a:pathLst>
              <a:path h="321007" w="3982865">
                <a:moveTo>
                  <a:pt x="0" y="0"/>
                </a:moveTo>
                <a:lnTo>
                  <a:pt x="3982865" y="0"/>
                </a:lnTo>
                <a:lnTo>
                  <a:pt x="3982865" y="321007"/>
                </a:lnTo>
                <a:lnTo>
                  <a:pt x="0" y="321007"/>
                </a:lnTo>
                <a:lnTo>
                  <a:pt x="0" y="0"/>
                </a:lnTo>
                <a:close/>
              </a:path>
            </a:pathLst>
          </a:custGeom>
          <a:blipFill>
            <a:blip r:embed="rId103"/>
            <a:stretch>
              <a:fillRect l="0" t="0" r="0" b="0"/>
            </a:stretch>
          </a:blipFill>
        </p:spPr>
      </p:sp>
      <p:sp>
        <p:nvSpPr>
          <p:cNvPr name="Freeform 351" id="351"/>
          <p:cNvSpPr/>
          <p:nvPr/>
        </p:nvSpPr>
        <p:spPr>
          <a:xfrm flipH="false" flipV="false" rot="0">
            <a:off x="10248281" y="23671370"/>
            <a:ext cx="1181169" cy="367905"/>
          </a:xfrm>
          <a:custGeom>
            <a:avLst/>
            <a:gdLst/>
            <a:ahLst/>
            <a:cxnLst/>
            <a:rect r="r" b="b" t="t" l="l"/>
            <a:pathLst>
              <a:path h="367905" w="1181169">
                <a:moveTo>
                  <a:pt x="0" y="0"/>
                </a:moveTo>
                <a:lnTo>
                  <a:pt x="1181169" y="0"/>
                </a:lnTo>
                <a:lnTo>
                  <a:pt x="1181169" y="367905"/>
                </a:lnTo>
                <a:lnTo>
                  <a:pt x="0" y="367905"/>
                </a:lnTo>
                <a:lnTo>
                  <a:pt x="0" y="0"/>
                </a:lnTo>
                <a:close/>
              </a:path>
            </a:pathLst>
          </a:custGeom>
          <a:blipFill>
            <a:blip r:embed="rId104"/>
            <a:stretch>
              <a:fillRect l="0" t="0" r="0" b="0"/>
            </a:stretch>
          </a:blipFill>
        </p:spPr>
      </p:sp>
      <p:sp>
        <p:nvSpPr>
          <p:cNvPr name="Freeform 352" id="352"/>
          <p:cNvSpPr/>
          <p:nvPr/>
        </p:nvSpPr>
        <p:spPr>
          <a:xfrm flipH="false" flipV="false" rot="0">
            <a:off x="11655752" y="23669626"/>
            <a:ext cx="1119641" cy="298571"/>
          </a:xfrm>
          <a:custGeom>
            <a:avLst/>
            <a:gdLst/>
            <a:ahLst/>
            <a:cxnLst/>
            <a:rect r="r" b="b" t="t" l="l"/>
            <a:pathLst>
              <a:path h="298571" w="1119641">
                <a:moveTo>
                  <a:pt x="0" y="0"/>
                </a:moveTo>
                <a:lnTo>
                  <a:pt x="1119641" y="0"/>
                </a:lnTo>
                <a:lnTo>
                  <a:pt x="1119641" y="298572"/>
                </a:lnTo>
                <a:lnTo>
                  <a:pt x="0" y="298572"/>
                </a:lnTo>
                <a:lnTo>
                  <a:pt x="0" y="0"/>
                </a:lnTo>
                <a:close/>
              </a:path>
            </a:pathLst>
          </a:custGeom>
          <a:blipFill>
            <a:blip r:embed="rId105"/>
            <a:stretch>
              <a:fillRect l="0" t="0" r="0" b="0"/>
            </a:stretch>
          </a:blipFill>
        </p:spPr>
      </p:sp>
      <p:sp>
        <p:nvSpPr>
          <p:cNvPr name="Freeform 353" id="353"/>
          <p:cNvSpPr/>
          <p:nvPr/>
        </p:nvSpPr>
        <p:spPr>
          <a:xfrm flipH="false" flipV="false" rot="0">
            <a:off x="12672102" y="21169270"/>
            <a:ext cx="2473877" cy="211772"/>
          </a:xfrm>
          <a:custGeom>
            <a:avLst/>
            <a:gdLst/>
            <a:ahLst/>
            <a:cxnLst/>
            <a:rect r="r" b="b" t="t" l="l"/>
            <a:pathLst>
              <a:path h="211772" w="2473877">
                <a:moveTo>
                  <a:pt x="0" y="0"/>
                </a:moveTo>
                <a:lnTo>
                  <a:pt x="2473877" y="0"/>
                </a:lnTo>
                <a:lnTo>
                  <a:pt x="2473877" y="211771"/>
                </a:lnTo>
                <a:lnTo>
                  <a:pt x="0" y="211771"/>
                </a:lnTo>
                <a:lnTo>
                  <a:pt x="0" y="0"/>
                </a:lnTo>
                <a:close/>
              </a:path>
            </a:pathLst>
          </a:custGeom>
          <a:blipFill>
            <a:blip r:embed="rId106"/>
            <a:stretch>
              <a:fillRect l="0" t="0" r="0" b="0"/>
            </a:stretch>
          </a:blipFill>
        </p:spPr>
      </p:sp>
      <p:sp>
        <p:nvSpPr>
          <p:cNvPr name="Freeform 354" id="354"/>
          <p:cNvSpPr/>
          <p:nvPr/>
        </p:nvSpPr>
        <p:spPr>
          <a:xfrm flipH="false" flipV="false" rot="0">
            <a:off x="15026160" y="6960535"/>
            <a:ext cx="5524666" cy="1569363"/>
          </a:xfrm>
          <a:custGeom>
            <a:avLst/>
            <a:gdLst/>
            <a:ahLst/>
            <a:cxnLst/>
            <a:rect r="r" b="b" t="t" l="l"/>
            <a:pathLst>
              <a:path h="1569363" w="5524666">
                <a:moveTo>
                  <a:pt x="0" y="0"/>
                </a:moveTo>
                <a:lnTo>
                  <a:pt x="5524666" y="0"/>
                </a:lnTo>
                <a:lnTo>
                  <a:pt x="5524666" y="1569362"/>
                </a:lnTo>
                <a:lnTo>
                  <a:pt x="0" y="1569362"/>
                </a:lnTo>
                <a:lnTo>
                  <a:pt x="0" y="0"/>
                </a:lnTo>
                <a:close/>
              </a:path>
            </a:pathLst>
          </a:custGeom>
          <a:blipFill>
            <a:blip r:embed="rId107"/>
            <a:stretch>
              <a:fillRect l="0" t="0" r="0" b="0"/>
            </a:stretch>
          </a:blipFill>
        </p:spPr>
      </p:sp>
      <p:sp>
        <p:nvSpPr>
          <p:cNvPr name="Freeform 355" id="355"/>
          <p:cNvSpPr/>
          <p:nvPr/>
        </p:nvSpPr>
        <p:spPr>
          <a:xfrm flipH="false" flipV="false" rot="0">
            <a:off x="18176836" y="23743006"/>
            <a:ext cx="2181940" cy="2181940"/>
          </a:xfrm>
          <a:custGeom>
            <a:avLst/>
            <a:gdLst/>
            <a:ahLst/>
            <a:cxnLst/>
            <a:rect r="r" b="b" t="t" l="l"/>
            <a:pathLst>
              <a:path h="2181940" w="2181940">
                <a:moveTo>
                  <a:pt x="0" y="0"/>
                </a:moveTo>
                <a:lnTo>
                  <a:pt x="2181940" y="0"/>
                </a:lnTo>
                <a:lnTo>
                  <a:pt x="2181940" y="2181940"/>
                </a:lnTo>
                <a:lnTo>
                  <a:pt x="0" y="2181940"/>
                </a:lnTo>
                <a:lnTo>
                  <a:pt x="0" y="0"/>
                </a:lnTo>
                <a:close/>
              </a:path>
            </a:pathLst>
          </a:custGeom>
          <a:blipFill>
            <a:blip r:embed="rId108"/>
            <a:stretch>
              <a:fillRect l="0" t="0" r="0" b="0"/>
            </a:stretch>
          </a:blipFill>
        </p:spPr>
      </p:sp>
      <p:sp>
        <p:nvSpPr>
          <p:cNvPr name="Freeform 356" id="356"/>
          <p:cNvSpPr/>
          <p:nvPr/>
        </p:nvSpPr>
        <p:spPr>
          <a:xfrm flipH="false" flipV="false" rot="0">
            <a:off x="542268" y="22953350"/>
            <a:ext cx="3212077" cy="1984350"/>
          </a:xfrm>
          <a:custGeom>
            <a:avLst/>
            <a:gdLst/>
            <a:ahLst/>
            <a:cxnLst/>
            <a:rect r="r" b="b" t="t" l="l"/>
            <a:pathLst>
              <a:path h="1984350" w="3212077">
                <a:moveTo>
                  <a:pt x="0" y="0"/>
                </a:moveTo>
                <a:lnTo>
                  <a:pt x="3212076" y="0"/>
                </a:lnTo>
                <a:lnTo>
                  <a:pt x="3212076" y="1984350"/>
                </a:lnTo>
                <a:lnTo>
                  <a:pt x="0" y="1984350"/>
                </a:lnTo>
                <a:lnTo>
                  <a:pt x="0" y="0"/>
                </a:lnTo>
                <a:close/>
              </a:path>
            </a:pathLst>
          </a:custGeom>
          <a:blipFill>
            <a:blip r:embed="rId109"/>
            <a:stretch>
              <a:fillRect l="0" t="0" r="0" b="0"/>
            </a:stretch>
          </a:blipFill>
        </p:spPr>
      </p:sp>
      <p:sp>
        <p:nvSpPr>
          <p:cNvPr name="Freeform 357" id="357"/>
          <p:cNvSpPr/>
          <p:nvPr/>
        </p:nvSpPr>
        <p:spPr>
          <a:xfrm flipH="false" flipV="false" rot="0">
            <a:off x="3610722" y="22983551"/>
            <a:ext cx="3131295" cy="1917831"/>
          </a:xfrm>
          <a:custGeom>
            <a:avLst/>
            <a:gdLst/>
            <a:ahLst/>
            <a:cxnLst/>
            <a:rect r="r" b="b" t="t" l="l"/>
            <a:pathLst>
              <a:path h="1917831" w="3131295">
                <a:moveTo>
                  <a:pt x="0" y="0"/>
                </a:moveTo>
                <a:lnTo>
                  <a:pt x="3131295" y="0"/>
                </a:lnTo>
                <a:lnTo>
                  <a:pt x="3131295" y="1917831"/>
                </a:lnTo>
                <a:lnTo>
                  <a:pt x="0" y="1917831"/>
                </a:lnTo>
                <a:lnTo>
                  <a:pt x="0" y="0"/>
                </a:lnTo>
                <a:close/>
              </a:path>
            </a:pathLst>
          </a:custGeom>
          <a:blipFill>
            <a:blip r:embed="rId110"/>
            <a:stretch>
              <a:fillRect l="0" t="0" r="0" b="0"/>
            </a:stretch>
          </a:blipFill>
        </p:spPr>
      </p:sp>
      <p:sp>
        <p:nvSpPr>
          <p:cNvPr name="Freeform 358" id="358"/>
          <p:cNvSpPr/>
          <p:nvPr/>
        </p:nvSpPr>
        <p:spPr>
          <a:xfrm flipH="false" flipV="false" rot="0">
            <a:off x="6653731" y="22953350"/>
            <a:ext cx="3161627" cy="1936409"/>
          </a:xfrm>
          <a:custGeom>
            <a:avLst/>
            <a:gdLst/>
            <a:ahLst/>
            <a:cxnLst/>
            <a:rect r="r" b="b" t="t" l="l"/>
            <a:pathLst>
              <a:path h="1936409" w="3161627">
                <a:moveTo>
                  <a:pt x="0" y="0"/>
                </a:moveTo>
                <a:lnTo>
                  <a:pt x="3161627" y="0"/>
                </a:lnTo>
                <a:lnTo>
                  <a:pt x="3161627" y="1936409"/>
                </a:lnTo>
                <a:lnTo>
                  <a:pt x="0" y="1936409"/>
                </a:lnTo>
                <a:lnTo>
                  <a:pt x="0" y="0"/>
                </a:lnTo>
                <a:close/>
              </a:path>
            </a:pathLst>
          </a:custGeom>
          <a:blipFill>
            <a:blip r:embed="rId111"/>
            <a:stretch>
              <a:fillRect l="0" t="0" r="0" b="0"/>
            </a:stretch>
          </a:blipFill>
        </p:spPr>
      </p:sp>
      <p:sp>
        <p:nvSpPr>
          <p:cNvPr name="TextBox 359" id="359"/>
          <p:cNvSpPr txBox="true"/>
          <p:nvPr/>
        </p:nvSpPr>
        <p:spPr>
          <a:xfrm rot="0">
            <a:off x="27669907" y="10037524"/>
            <a:ext cx="3202722" cy="332066"/>
          </a:xfrm>
          <a:prstGeom prst="rect">
            <a:avLst/>
          </a:prstGeom>
        </p:spPr>
        <p:txBody>
          <a:bodyPr anchor="t" rtlCol="false" tIns="0" lIns="0" bIns="0" rIns="0">
            <a:spAutoFit/>
          </a:bodyPr>
          <a:lstStyle/>
          <a:p>
            <a:pPr algn="ctr">
              <a:lnSpc>
                <a:spcPts val="2617"/>
              </a:lnSpc>
              <a:spcBef>
                <a:spcPct val="0"/>
              </a:spcBef>
            </a:pPr>
            <a:r>
              <a:rPr lang="en-US" b="true" sz="1869">
                <a:solidFill>
                  <a:srgbClr val="3C3C38"/>
                </a:solidFill>
                <a:latin typeface="Glacial Indifference Bold"/>
                <a:ea typeface="Glacial Indifference Bold"/>
                <a:cs typeface="Glacial Indifference Bold"/>
                <a:sym typeface="Glacial Indifference Bold"/>
              </a:rPr>
              <a:t>Pile cap reinforcement</a:t>
            </a:r>
          </a:p>
        </p:txBody>
      </p:sp>
      <p:sp>
        <p:nvSpPr>
          <p:cNvPr name="TextBox 360" id="360"/>
          <p:cNvSpPr txBox="true"/>
          <p:nvPr/>
        </p:nvSpPr>
        <p:spPr>
          <a:xfrm rot="0">
            <a:off x="20651325" y="11121332"/>
            <a:ext cx="9525" cy="165792"/>
          </a:xfrm>
          <a:prstGeom prst="rect">
            <a:avLst/>
          </a:prstGeom>
        </p:spPr>
        <p:txBody>
          <a:bodyPr anchor="t" rtlCol="false" tIns="0" lIns="0" bIns="0" rIns="0">
            <a:spAutoFit/>
          </a:bodyPr>
          <a:lstStyle/>
          <a:p>
            <a:pPr algn="ctr">
              <a:lnSpc>
                <a:spcPts val="1361"/>
              </a:lnSpc>
              <a:spcBef>
                <a:spcPct val="0"/>
              </a:spcBef>
            </a:pPr>
          </a:p>
        </p:txBody>
      </p:sp>
      <p:sp>
        <p:nvSpPr>
          <p:cNvPr name="TextBox 361" id="361"/>
          <p:cNvSpPr txBox="true"/>
          <p:nvPr/>
        </p:nvSpPr>
        <p:spPr>
          <a:xfrm rot="0">
            <a:off x="3359696" y="792950"/>
            <a:ext cx="38491058" cy="1477017"/>
          </a:xfrm>
          <a:prstGeom prst="rect">
            <a:avLst/>
          </a:prstGeom>
        </p:spPr>
        <p:txBody>
          <a:bodyPr anchor="t" rtlCol="false" tIns="0" lIns="0" bIns="0" rIns="0">
            <a:spAutoFit/>
          </a:bodyPr>
          <a:lstStyle/>
          <a:p>
            <a:pPr algn="ctr">
              <a:lnSpc>
                <a:spcPts val="12039"/>
              </a:lnSpc>
            </a:pPr>
            <a:r>
              <a:rPr lang="en-US" b="true" sz="8599">
                <a:solidFill>
                  <a:srgbClr val="EDEDED"/>
                </a:solidFill>
                <a:latin typeface="Glacial Indifference Bold"/>
                <a:ea typeface="Glacial Indifference Bold"/>
                <a:cs typeface="Glacial Indifference Bold"/>
                <a:sym typeface="Glacial Indifference Bold"/>
              </a:rPr>
              <a:t>DESIGN OF 15-STOREY HOTEL BUILDING IN LOS ANGELES, CALIFORNIA, USA </a:t>
            </a:r>
          </a:p>
        </p:txBody>
      </p:sp>
      <p:sp>
        <p:nvSpPr>
          <p:cNvPr name="TextBox 362" id="362"/>
          <p:cNvSpPr txBox="true"/>
          <p:nvPr/>
        </p:nvSpPr>
        <p:spPr>
          <a:xfrm rot="0">
            <a:off x="18934848" y="2455774"/>
            <a:ext cx="4900428" cy="854076"/>
          </a:xfrm>
          <a:prstGeom prst="rect">
            <a:avLst/>
          </a:prstGeom>
        </p:spPr>
        <p:txBody>
          <a:bodyPr anchor="t" rtlCol="false" tIns="0" lIns="0" bIns="0" rIns="0">
            <a:spAutoFit/>
          </a:bodyPr>
          <a:lstStyle/>
          <a:p>
            <a:pPr algn="ctr">
              <a:lnSpc>
                <a:spcPts val="6999"/>
              </a:lnSpc>
            </a:pPr>
            <a:r>
              <a:rPr lang="en-US" sz="4999">
                <a:solidFill>
                  <a:srgbClr val="EDEDED"/>
                </a:solidFill>
                <a:latin typeface="Glacial Indifference"/>
                <a:ea typeface="Glacial Indifference"/>
                <a:cs typeface="Glacial Indifference"/>
                <a:sym typeface="Glacial Indifference"/>
              </a:rPr>
              <a:t>by Rolling Stones</a:t>
            </a:r>
          </a:p>
        </p:txBody>
      </p:sp>
      <p:sp>
        <p:nvSpPr>
          <p:cNvPr name="TextBox 363" id="363"/>
          <p:cNvSpPr txBox="true"/>
          <p:nvPr/>
        </p:nvSpPr>
        <p:spPr>
          <a:xfrm rot="0">
            <a:off x="37696468" y="3083535"/>
            <a:ext cx="3419621" cy="1015365"/>
          </a:xfrm>
          <a:prstGeom prst="rect">
            <a:avLst/>
          </a:prstGeom>
        </p:spPr>
        <p:txBody>
          <a:bodyPr anchor="t" rtlCol="false" tIns="0" lIns="0" bIns="0" rIns="0">
            <a:spAutoFit/>
          </a:bodyPr>
          <a:lstStyle/>
          <a:p>
            <a:pPr algn="ctr">
              <a:lnSpc>
                <a:spcPts val="4080"/>
              </a:lnSpc>
            </a:pPr>
            <a:r>
              <a:rPr lang="en-US" sz="3000">
                <a:solidFill>
                  <a:srgbClr val="EDEDED"/>
                </a:solidFill>
                <a:latin typeface="Glacial Indifference"/>
                <a:ea typeface="Glacial Indifference"/>
                <a:cs typeface="Glacial Indifference"/>
                <a:sym typeface="Glacial Indifference"/>
              </a:rPr>
              <a:t>Yelnur Nurgali </a:t>
            </a:r>
          </a:p>
          <a:p>
            <a:pPr algn="ctr">
              <a:lnSpc>
                <a:spcPts val="4080"/>
              </a:lnSpc>
            </a:pPr>
            <a:r>
              <a:rPr lang="en-US" sz="3000" i="true">
                <a:solidFill>
                  <a:srgbClr val="EDEDED"/>
                </a:solidFill>
                <a:latin typeface="Glacial Indifference Italics"/>
                <a:ea typeface="Glacial Indifference Italics"/>
                <a:cs typeface="Glacial Indifference Italics"/>
                <a:sym typeface="Glacial Indifference Italics"/>
              </a:rPr>
              <a:t>Structural</a:t>
            </a:r>
            <a:r>
              <a:rPr lang="en-US" sz="3000">
                <a:solidFill>
                  <a:srgbClr val="EDEDED"/>
                </a:solidFill>
                <a:latin typeface="Glacial Indifference"/>
                <a:ea typeface="Glacial Indifference"/>
                <a:cs typeface="Glacial Indifference"/>
                <a:sym typeface="Glacial Indifference"/>
              </a:rPr>
              <a:t> </a:t>
            </a:r>
            <a:r>
              <a:rPr lang="en-US" sz="3000" i="true">
                <a:solidFill>
                  <a:srgbClr val="EDEDED"/>
                </a:solidFill>
                <a:latin typeface="Glacial Indifference Italics"/>
                <a:ea typeface="Glacial Indifference Italics"/>
                <a:cs typeface="Glacial Indifference Italics"/>
                <a:sym typeface="Glacial Indifference Italics"/>
              </a:rPr>
              <a:t>Engineer</a:t>
            </a:r>
            <a:r>
              <a:rPr lang="en-US" sz="3000">
                <a:solidFill>
                  <a:srgbClr val="EDEDED"/>
                </a:solidFill>
                <a:latin typeface="Glacial Indifference"/>
                <a:ea typeface="Glacial Indifference"/>
                <a:cs typeface="Glacial Indifference"/>
                <a:sym typeface="Glacial Indifference"/>
              </a:rPr>
              <a:t> </a:t>
            </a:r>
          </a:p>
        </p:txBody>
      </p:sp>
      <p:sp>
        <p:nvSpPr>
          <p:cNvPr name="TextBox 364" id="364"/>
          <p:cNvSpPr txBox="true"/>
          <p:nvPr/>
        </p:nvSpPr>
        <p:spPr>
          <a:xfrm rot="0">
            <a:off x="3782919" y="3085060"/>
            <a:ext cx="4340370" cy="1015365"/>
          </a:xfrm>
          <a:prstGeom prst="rect">
            <a:avLst/>
          </a:prstGeom>
        </p:spPr>
        <p:txBody>
          <a:bodyPr anchor="t" rtlCol="false" tIns="0" lIns="0" bIns="0" rIns="0">
            <a:spAutoFit/>
          </a:bodyPr>
          <a:lstStyle/>
          <a:p>
            <a:pPr algn="ctr">
              <a:lnSpc>
                <a:spcPts val="4080"/>
              </a:lnSpc>
              <a:spcBef>
                <a:spcPct val="0"/>
              </a:spcBef>
            </a:pPr>
            <a:r>
              <a:rPr lang="en-US" sz="3000">
                <a:solidFill>
                  <a:srgbClr val="FFFFFF"/>
                </a:solidFill>
                <a:latin typeface="Glacial Indifference"/>
                <a:ea typeface="Glacial Indifference"/>
                <a:cs typeface="Glacial Indifference"/>
                <a:sym typeface="Glacial Indifference"/>
              </a:rPr>
              <a:t>Aikelbet Zhumagulova </a:t>
            </a:r>
            <a:r>
              <a:rPr lang="en-US" sz="3000" i="true">
                <a:solidFill>
                  <a:srgbClr val="FFFFFF"/>
                </a:solidFill>
                <a:latin typeface="Glacial Indifference Italics"/>
                <a:ea typeface="Glacial Indifference Italics"/>
                <a:cs typeface="Glacial Indifference Italics"/>
                <a:sym typeface="Glacial Indifference Italics"/>
              </a:rPr>
              <a:t>Geotechnical Engineer</a:t>
            </a:r>
          </a:p>
        </p:txBody>
      </p:sp>
      <p:sp>
        <p:nvSpPr>
          <p:cNvPr name="TextBox 365" id="365"/>
          <p:cNvSpPr txBox="true"/>
          <p:nvPr/>
        </p:nvSpPr>
        <p:spPr>
          <a:xfrm rot="0">
            <a:off x="8922961" y="3085060"/>
            <a:ext cx="3767019" cy="1015365"/>
          </a:xfrm>
          <a:prstGeom prst="rect">
            <a:avLst/>
          </a:prstGeom>
        </p:spPr>
        <p:txBody>
          <a:bodyPr anchor="t" rtlCol="false" tIns="0" lIns="0" bIns="0" rIns="0">
            <a:spAutoFit/>
          </a:bodyPr>
          <a:lstStyle/>
          <a:p>
            <a:pPr algn="ctr">
              <a:lnSpc>
                <a:spcPts val="4080"/>
              </a:lnSpc>
            </a:pPr>
            <a:r>
              <a:rPr lang="en-US" sz="3000">
                <a:solidFill>
                  <a:srgbClr val="FFFFFF"/>
                </a:solidFill>
                <a:latin typeface="Glacial Indifference"/>
                <a:ea typeface="Glacial Indifference"/>
                <a:cs typeface="Glacial Indifference"/>
                <a:sym typeface="Glacial Indifference"/>
              </a:rPr>
              <a:t>Aruzhan Syndarova</a:t>
            </a:r>
            <a:r>
              <a:rPr lang="en-US" sz="3000">
                <a:solidFill>
                  <a:srgbClr val="FFFFFF"/>
                </a:solidFill>
                <a:latin typeface="Glacial Indifference"/>
                <a:ea typeface="Glacial Indifference"/>
                <a:cs typeface="Glacial Indifference"/>
                <a:sym typeface="Glacial Indifference"/>
              </a:rPr>
              <a:t> </a:t>
            </a:r>
          </a:p>
          <a:p>
            <a:pPr algn="ctr">
              <a:lnSpc>
                <a:spcPts val="4080"/>
              </a:lnSpc>
              <a:spcBef>
                <a:spcPct val="0"/>
              </a:spcBef>
            </a:pPr>
            <a:r>
              <a:rPr lang="en-US" sz="3000" i="true">
                <a:solidFill>
                  <a:srgbClr val="FFFFFF"/>
                </a:solidFill>
                <a:latin typeface="Glacial Indifference Italics"/>
                <a:ea typeface="Glacial Indifference Italics"/>
                <a:cs typeface="Glacial Indifference Italics"/>
                <a:sym typeface="Glacial Indifference Italics"/>
              </a:rPr>
              <a:t>Geotechnical Engineer</a:t>
            </a:r>
          </a:p>
        </p:txBody>
      </p:sp>
      <p:sp>
        <p:nvSpPr>
          <p:cNvPr name="TextBox 366" id="366"/>
          <p:cNvSpPr txBox="true"/>
          <p:nvPr/>
        </p:nvSpPr>
        <p:spPr>
          <a:xfrm rot="0">
            <a:off x="13756780" y="3083640"/>
            <a:ext cx="3263891" cy="1015365"/>
          </a:xfrm>
          <a:prstGeom prst="rect">
            <a:avLst/>
          </a:prstGeom>
        </p:spPr>
        <p:txBody>
          <a:bodyPr anchor="t" rtlCol="false" tIns="0" lIns="0" bIns="0" rIns="0">
            <a:spAutoFit/>
          </a:bodyPr>
          <a:lstStyle/>
          <a:p>
            <a:pPr algn="ctr">
              <a:lnSpc>
                <a:spcPts val="4080"/>
              </a:lnSpc>
            </a:pPr>
            <a:r>
              <a:rPr lang="en-US" sz="3000">
                <a:solidFill>
                  <a:srgbClr val="FFFFFF"/>
                </a:solidFill>
                <a:latin typeface="Glacial Indifference"/>
                <a:ea typeface="Glacial Indifference"/>
                <a:cs typeface="Glacial Indifference"/>
                <a:sym typeface="Glacial Indifference"/>
              </a:rPr>
              <a:t>Assanali Aldan</a:t>
            </a:r>
          </a:p>
          <a:p>
            <a:pPr algn="ctr">
              <a:lnSpc>
                <a:spcPts val="4080"/>
              </a:lnSpc>
              <a:spcBef>
                <a:spcPct val="0"/>
              </a:spcBef>
            </a:pPr>
            <a:r>
              <a:rPr lang="en-US" sz="3000" i="true">
                <a:solidFill>
                  <a:srgbClr val="FFFFFF"/>
                </a:solidFill>
                <a:latin typeface="Glacial Indifference Italics"/>
                <a:ea typeface="Glacial Indifference Italics"/>
                <a:cs typeface="Glacial Indifference Italics"/>
                <a:sym typeface="Glacial Indifference Italics"/>
              </a:rPr>
              <a:t>Structural Engineer</a:t>
            </a:r>
          </a:p>
        </p:txBody>
      </p:sp>
      <p:sp>
        <p:nvSpPr>
          <p:cNvPr name="TextBox 367" id="367"/>
          <p:cNvSpPr txBox="true"/>
          <p:nvPr/>
        </p:nvSpPr>
        <p:spPr>
          <a:xfrm rot="0">
            <a:off x="25860708" y="3083640"/>
            <a:ext cx="3764756" cy="1015365"/>
          </a:xfrm>
          <a:prstGeom prst="rect">
            <a:avLst/>
          </a:prstGeom>
        </p:spPr>
        <p:txBody>
          <a:bodyPr anchor="t" rtlCol="false" tIns="0" lIns="0" bIns="0" rIns="0">
            <a:spAutoFit/>
          </a:bodyPr>
          <a:lstStyle/>
          <a:p>
            <a:pPr algn="ctr">
              <a:lnSpc>
                <a:spcPts val="4080"/>
              </a:lnSpc>
            </a:pPr>
            <a:r>
              <a:rPr lang="en-US" sz="3000">
                <a:solidFill>
                  <a:srgbClr val="FFFFFF"/>
                </a:solidFill>
                <a:latin typeface="Glacial Indifference"/>
                <a:ea typeface="Glacial Indifference"/>
                <a:cs typeface="Glacial Indifference"/>
                <a:sym typeface="Glacial Indifference"/>
              </a:rPr>
              <a:t>Bexultan Bazarbayev</a:t>
            </a:r>
          </a:p>
          <a:p>
            <a:pPr algn="ctr">
              <a:lnSpc>
                <a:spcPts val="4080"/>
              </a:lnSpc>
              <a:spcBef>
                <a:spcPct val="0"/>
              </a:spcBef>
            </a:pPr>
            <a:r>
              <a:rPr lang="en-US" sz="3000" i="true">
                <a:solidFill>
                  <a:srgbClr val="FFFFFF"/>
                </a:solidFill>
                <a:latin typeface="Glacial Indifference Italics"/>
                <a:ea typeface="Glacial Indifference Italics"/>
                <a:cs typeface="Glacial Indifference Italics"/>
                <a:sym typeface="Glacial Indifference Italics"/>
              </a:rPr>
              <a:t>Construction Manager </a:t>
            </a:r>
          </a:p>
        </p:txBody>
      </p:sp>
      <p:sp>
        <p:nvSpPr>
          <p:cNvPr name="TextBox 368" id="368"/>
          <p:cNvSpPr txBox="true"/>
          <p:nvPr/>
        </p:nvSpPr>
        <p:spPr>
          <a:xfrm rot="0">
            <a:off x="31157111" y="3083535"/>
            <a:ext cx="5267325" cy="1015365"/>
          </a:xfrm>
          <a:prstGeom prst="rect">
            <a:avLst/>
          </a:prstGeom>
        </p:spPr>
        <p:txBody>
          <a:bodyPr anchor="t" rtlCol="false" tIns="0" lIns="0" bIns="0" rIns="0">
            <a:spAutoFit/>
          </a:bodyPr>
          <a:lstStyle/>
          <a:p>
            <a:pPr algn="ctr">
              <a:lnSpc>
                <a:spcPts val="4080"/>
              </a:lnSpc>
            </a:pPr>
            <a:r>
              <a:rPr lang="en-US" sz="3000">
                <a:solidFill>
                  <a:srgbClr val="FFFFFF"/>
                </a:solidFill>
                <a:latin typeface="Glacial Indifference"/>
                <a:ea typeface="Glacial Indifference"/>
                <a:cs typeface="Glacial Indifference"/>
                <a:sym typeface="Glacial Indifference"/>
              </a:rPr>
              <a:t>Nurmukhammed Mukhtarzhanov</a:t>
            </a:r>
            <a:r>
              <a:rPr lang="en-US" sz="3000">
                <a:solidFill>
                  <a:srgbClr val="FFFFFF"/>
                </a:solidFill>
                <a:latin typeface="Glacial Indifference"/>
                <a:ea typeface="Glacial Indifference"/>
                <a:cs typeface="Glacial Indifference"/>
                <a:sym typeface="Glacial Indifference"/>
              </a:rPr>
              <a:t> </a:t>
            </a:r>
          </a:p>
          <a:p>
            <a:pPr algn="ctr">
              <a:lnSpc>
                <a:spcPts val="4080"/>
              </a:lnSpc>
              <a:spcBef>
                <a:spcPct val="0"/>
              </a:spcBef>
            </a:pPr>
            <a:r>
              <a:rPr lang="en-US" sz="3000" i="true">
                <a:solidFill>
                  <a:srgbClr val="FFFFFF"/>
                </a:solidFill>
                <a:latin typeface="Glacial Indifference Italics"/>
                <a:ea typeface="Glacial Indifference Italics"/>
                <a:cs typeface="Glacial Indifference Italics"/>
                <a:sym typeface="Glacial Indifference Italics"/>
              </a:rPr>
              <a:t>Environmental Engineer</a:t>
            </a:r>
          </a:p>
        </p:txBody>
      </p:sp>
      <p:sp>
        <p:nvSpPr>
          <p:cNvPr name="TextBox 369" id="369"/>
          <p:cNvSpPr txBox="true"/>
          <p:nvPr/>
        </p:nvSpPr>
        <p:spPr>
          <a:xfrm rot="0">
            <a:off x="3692399" y="10181333"/>
            <a:ext cx="3137505" cy="214847"/>
          </a:xfrm>
          <a:prstGeom prst="rect">
            <a:avLst/>
          </a:prstGeom>
        </p:spPr>
        <p:txBody>
          <a:bodyPr anchor="t" rtlCol="false" tIns="0" lIns="0" bIns="0" rIns="0">
            <a:spAutoFit/>
          </a:bodyPr>
          <a:lstStyle/>
          <a:p>
            <a:pPr algn="ctr">
              <a:lnSpc>
                <a:spcPts val="1583"/>
              </a:lnSpc>
            </a:pPr>
            <a:r>
              <a:rPr lang="en-US" b="true" sz="1758" spc="-35">
                <a:solidFill>
                  <a:srgbClr val="3C3C38"/>
                </a:solidFill>
                <a:latin typeface="Glacial Indifference Bold"/>
                <a:ea typeface="Glacial Indifference Bold"/>
                <a:cs typeface="Glacial Indifference Bold"/>
                <a:sym typeface="Glacial Indifference Bold"/>
              </a:rPr>
              <a:t>JOB DISTRIBUTION </a:t>
            </a:r>
          </a:p>
        </p:txBody>
      </p:sp>
      <p:sp>
        <p:nvSpPr>
          <p:cNvPr name="TextBox 370" id="370"/>
          <p:cNvSpPr txBox="true"/>
          <p:nvPr/>
        </p:nvSpPr>
        <p:spPr>
          <a:xfrm rot="0">
            <a:off x="841302" y="4724557"/>
            <a:ext cx="8577360" cy="764540"/>
          </a:xfrm>
          <a:prstGeom prst="rect">
            <a:avLst/>
          </a:prstGeom>
        </p:spPr>
        <p:txBody>
          <a:bodyPr anchor="t" rtlCol="false" tIns="0" lIns="0" bIns="0" rIns="0">
            <a:spAutoFit/>
          </a:bodyPr>
          <a:lstStyle/>
          <a:p>
            <a:pPr algn="ctr">
              <a:lnSpc>
                <a:spcPts val="6160"/>
              </a:lnSpc>
              <a:spcBef>
                <a:spcPct val="0"/>
              </a:spcBef>
            </a:pPr>
            <a:r>
              <a:rPr lang="en-US" b="true" sz="4400">
                <a:solidFill>
                  <a:srgbClr val="3C3C38"/>
                </a:solidFill>
                <a:latin typeface="Glacial Indifference Bold"/>
                <a:ea typeface="Glacial Indifference Bold"/>
                <a:cs typeface="Glacial Indifference Bold"/>
                <a:sym typeface="Glacial Indifference Bold"/>
              </a:rPr>
              <a:t>Project description</a:t>
            </a:r>
          </a:p>
        </p:txBody>
      </p:sp>
      <p:sp>
        <p:nvSpPr>
          <p:cNvPr name="TextBox 371" id="371"/>
          <p:cNvSpPr txBox="true"/>
          <p:nvPr/>
        </p:nvSpPr>
        <p:spPr>
          <a:xfrm rot="0">
            <a:off x="927738" y="13026730"/>
            <a:ext cx="8577360" cy="763338"/>
          </a:xfrm>
          <a:prstGeom prst="rect">
            <a:avLst/>
          </a:prstGeom>
        </p:spPr>
        <p:txBody>
          <a:bodyPr anchor="t" rtlCol="false" tIns="0" lIns="0" bIns="0" rIns="0">
            <a:spAutoFit/>
          </a:bodyPr>
          <a:lstStyle/>
          <a:p>
            <a:pPr algn="ctr">
              <a:lnSpc>
                <a:spcPts val="6226"/>
              </a:lnSpc>
              <a:spcBef>
                <a:spcPct val="0"/>
              </a:spcBef>
            </a:pPr>
            <a:r>
              <a:rPr lang="en-US" b="true" sz="4447">
                <a:solidFill>
                  <a:srgbClr val="3C3C38"/>
                </a:solidFill>
                <a:latin typeface="Glacial Indifference Bold"/>
                <a:ea typeface="Glacial Indifference Bold"/>
                <a:cs typeface="Glacial Indifference Bold"/>
                <a:sym typeface="Glacial Indifference Bold"/>
              </a:rPr>
              <a:t>Architectural Model</a:t>
            </a:r>
          </a:p>
        </p:txBody>
      </p:sp>
      <p:sp>
        <p:nvSpPr>
          <p:cNvPr name="TextBox 372" id="372"/>
          <p:cNvSpPr txBox="true"/>
          <p:nvPr/>
        </p:nvSpPr>
        <p:spPr>
          <a:xfrm rot="0">
            <a:off x="5424939" y="14076592"/>
            <a:ext cx="3679565" cy="323215"/>
          </a:xfrm>
          <a:prstGeom prst="rect">
            <a:avLst/>
          </a:prstGeom>
        </p:spPr>
        <p:txBody>
          <a:bodyPr anchor="t" rtlCol="false" tIns="0" lIns="0" bIns="0" rIns="0">
            <a:spAutoFit/>
          </a:bodyPr>
          <a:lstStyle/>
          <a:p>
            <a:pPr algn="ctr">
              <a:lnSpc>
                <a:spcPts val="2659"/>
              </a:lnSpc>
              <a:spcBef>
                <a:spcPct val="0"/>
              </a:spcBef>
            </a:pPr>
            <a:r>
              <a:rPr lang="en-US" b="true" sz="1899">
                <a:solidFill>
                  <a:srgbClr val="000000"/>
                </a:solidFill>
                <a:latin typeface="Open Sans 1 Bold"/>
                <a:ea typeface="Open Sans 1 Bold"/>
                <a:cs typeface="Open Sans 1 Bold"/>
                <a:sym typeface="Open Sans 1 Bold"/>
              </a:rPr>
              <a:t>Plan view of the typical floor</a:t>
            </a:r>
          </a:p>
        </p:txBody>
      </p:sp>
      <p:sp>
        <p:nvSpPr>
          <p:cNvPr name="TextBox 373" id="373"/>
          <p:cNvSpPr txBox="true"/>
          <p:nvPr/>
        </p:nvSpPr>
        <p:spPr>
          <a:xfrm rot="0">
            <a:off x="5822314" y="17840255"/>
            <a:ext cx="3528820" cy="323215"/>
          </a:xfrm>
          <a:prstGeom prst="rect">
            <a:avLst/>
          </a:prstGeom>
        </p:spPr>
        <p:txBody>
          <a:bodyPr anchor="t" rtlCol="false" tIns="0" lIns="0" bIns="0" rIns="0">
            <a:spAutoFit/>
          </a:bodyPr>
          <a:lstStyle/>
          <a:p>
            <a:pPr algn="ctr">
              <a:lnSpc>
                <a:spcPts val="2659"/>
              </a:lnSpc>
              <a:spcBef>
                <a:spcPct val="0"/>
              </a:spcBef>
            </a:pPr>
            <a:r>
              <a:rPr lang="en-US" b="true" sz="1899">
                <a:solidFill>
                  <a:srgbClr val="000000"/>
                </a:solidFill>
                <a:latin typeface="Open Sans 1 Bold"/>
                <a:ea typeface="Open Sans 1 Bold"/>
                <a:cs typeface="Open Sans 1 Bold"/>
                <a:sym typeface="Open Sans 1 Bold"/>
              </a:rPr>
              <a:t>Plan view of the site layout</a:t>
            </a:r>
          </a:p>
        </p:txBody>
      </p:sp>
      <p:sp>
        <p:nvSpPr>
          <p:cNvPr name="TextBox 374" id="374"/>
          <p:cNvSpPr txBox="true"/>
          <p:nvPr/>
        </p:nvSpPr>
        <p:spPr>
          <a:xfrm rot="0">
            <a:off x="779431" y="5452906"/>
            <a:ext cx="1449269" cy="431800"/>
          </a:xfrm>
          <a:prstGeom prst="rect">
            <a:avLst/>
          </a:prstGeom>
        </p:spPr>
        <p:txBody>
          <a:bodyPr anchor="t" rtlCol="false" tIns="0" lIns="0" bIns="0" rIns="0">
            <a:spAutoFit/>
          </a:bodyPr>
          <a:lstStyle/>
          <a:p>
            <a:pPr algn="ctr">
              <a:lnSpc>
                <a:spcPts val="3500"/>
              </a:lnSpc>
              <a:spcBef>
                <a:spcPct val="0"/>
              </a:spcBef>
            </a:pPr>
            <a:r>
              <a:rPr lang="en-US" b="true" sz="2500">
                <a:solidFill>
                  <a:srgbClr val="3C3C38"/>
                </a:solidFill>
                <a:latin typeface="Glacial Indifference Bold"/>
                <a:ea typeface="Glacial Indifference Bold"/>
                <a:cs typeface="Glacial Indifference Bold"/>
                <a:sym typeface="Glacial Indifference Bold"/>
              </a:rPr>
              <a:t>Abstract</a:t>
            </a:r>
          </a:p>
        </p:txBody>
      </p:sp>
      <p:sp>
        <p:nvSpPr>
          <p:cNvPr name="TextBox 375" id="375"/>
          <p:cNvSpPr txBox="true"/>
          <p:nvPr/>
        </p:nvSpPr>
        <p:spPr>
          <a:xfrm rot="0">
            <a:off x="821727" y="5872641"/>
            <a:ext cx="8611201" cy="871218"/>
          </a:xfrm>
          <a:prstGeom prst="rect">
            <a:avLst/>
          </a:prstGeom>
        </p:spPr>
        <p:txBody>
          <a:bodyPr anchor="t" rtlCol="false" tIns="0" lIns="0" bIns="0" rIns="0">
            <a:spAutoFit/>
          </a:bodyPr>
          <a:lstStyle/>
          <a:p>
            <a:pPr algn="l">
              <a:lnSpc>
                <a:spcPts val="2380"/>
              </a:lnSpc>
              <a:spcBef>
                <a:spcPct val="0"/>
              </a:spcBef>
            </a:pPr>
            <a:r>
              <a:rPr lang="en-US" sz="1700">
                <a:solidFill>
                  <a:srgbClr val="000000"/>
                </a:solidFill>
                <a:latin typeface="Open Sans 1"/>
                <a:ea typeface="Open Sans 1"/>
                <a:cs typeface="Open Sans 1"/>
                <a:sym typeface="Open Sans 1"/>
              </a:rPr>
              <a:t>The project is a 15-story hotel with 2-story underground parking at 1030 South Hill Street, Los Angeles. It includes a lobby, restaurant, dining room, kitchen, laundry, 7 lifts, and 3 staircases.</a:t>
            </a:r>
          </a:p>
        </p:txBody>
      </p:sp>
      <p:sp>
        <p:nvSpPr>
          <p:cNvPr name="TextBox 376" id="376"/>
          <p:cNvSpPr txBox="true"/>
          <p:nvPr/>
        </p:nvSpPr>
        <p:spPr>
          <a:xfrm rot="0">
            <a:off x="766868" y="6797836"/>
            <a:ext cx="2903769" cy="431800"/>
          </a:xfrm>
          <a:prstGeom prst="rect">
            <a:avLst/>
          </a:prstGeom>
        </p:spPr>
        <p:txBody>
          <a:bodyPr anchor="t" rtlCol="false" tIns="0" lIns="0" bIns="0" rIns="0">
            <a:spAutoFit/>
          </a:bodyPr>
          <a:lstStyle/>
          <a:p>
            <a:pPr algn="ctr">
              <a:lnSpc>
                <a:spcPts val="3500"/>
              </a:lnSpc>
              <a:spcBef>
                <a:spcPct val="0"/>
              </a:spcBef>
            </a:pPr>
            <a:r>
              <a:rPr lang="en-US" b="true" sz="2500">
                <a:solidFill>
                  <a:srgbClr val="3C3C38"/>
                </a:solidFill>
                <a:latin typeface="Glacial Indifference Bold"/>
                <a:ea typeface="Glacial Indifference Bold"/>
                <a:cs typeface="Glacial Indifference Bold"/>
                <a:sym typeface="Glacial Indifference Bold"/>
              </a:rPr>
              <a:t>Problem statement</a:t>
            </a:r>
          </a:p>
        </p:txBody>
      </p:sp>
      <p:sp>
        <p:nvSpPr>
          <p:cNvPr name="TextBox 377" id="377"/>
          <p:cNvSpPr txBox="true"/>
          <p:nvPr/>
        </p:nvSpPr>
        <p:spPr>
          <a:xfrm rot="0">
            <a:off x="821727" y="7258211"/>
            <a:ext cx="8878851" cy="575945"/>
          </a:xfrm>
          <a:prstGeom prst="rect">
            <a:avLst/>
          </a:prstGeom>
        </p:spPr>
        <p:txBody>
          <a:bodyPr anchor="t" rtlCol="false" tIns="0" lIns="0" bIns="0" rIns="0">
            <a:spAutoFit/>
          </a:bodyPr>
          <a:lstStyle/>
          <a:p>
            <a:pPr algn="l">
              <a:lnSpc>
                <a:spcPts val="2380"/>
              </a:lnSpc>
              <a:spcBef>
                <a:spcPct val="0"/>
              </a:spcBef>
            </a:pPr>
            <a:r>
              <a:rPr lang="en-US" sz="1700">
                <a:solidFill>
                  <a:srgbClr val="000000"/>
                </a:solidFill>
                <a:latin typeface="Open Sans 1"/>
                <a:ea typeface="Open Sans 1"/>
                <a:cs typeface="Open Sans 1"/>
                <a:sym typeface="Open Sans 1"/>
              </a:rPr>
              <a:t>The hotel aims to address the need for luxury lodging in LA’s South Park District, overcoming challenges like high costs, limited space, and sustainability.</a:t>
            </a:r>
          </a:p>
        </p:txBody>
      </p:sp>
      <p:sp>
        <p:nvSpPr>
          <p:cNvPr name="TextBox 378" id="378"/>
          <p:cNvSpPr txBox="true"/>
          <p:nvPr/>
        </p:nvSpPr>
        <p:spPr>
          <a:xfrm rot="0">
            <a:off x="626248" y="8356025"/>
            <a:ext cx="8878851" cy="1645285"/>
          </a:xfrm>
          <a:prstGeom prst="rect">
            <a:avLst/>
          </a:prstGeom>
        </p:spPr>
        <p:txBody>
          <a:bodyPr anchor="t" rtlCol="false" tIns="0" lIns="0" bIns="0" rIns="0">
            <a:spAutoFit/>
          </a:bodyPr>
          <a:lstStyle/>
          <a:p>
            <a:pPr algn="l" marL="345439" indent="-172720" lvl="1">
              <a:lnSpc>
                <a:spcPts val="2239"/>
              </a:lnSpc>
              <a:buAutoNum type="arabicPeriod" startAt="1"/>
            </a:pPr>
            <a:r>
              <a:rPr lang="en-US" sz="1599">
                <a:solidFill>
                  <a:srgbClr val="000000"/>
                </a:solidFill>
                <a:latin typeface="Open Sans 1"/>
                <a:ea typeface="Open Sans 1"/>
                <a:cs typeface="Open Sans 1"/>
                <a:sym typeface="Open Sans 1"/>
              </a:rPr>
              <a:t>Ensure compliance with local regulations, seismic safety, and environmental standards.</a:t>
            </a:r>
          </a:p>
          <a:p>
            <a:pPr algn="l" marL="345439" indent="-172720" lvl="1">
              <a:lnSpc>
                <a:spcPts val="2239"/>
              </a:lnSpc>
              <a:spcBef>
                <a:spcPct val="0"/>
              </a:spcBef>
              <a:buAutoNum type="arabicPeriod" startAt="1"/>
            </a:pPr>
            <a:r>
              <a:rPr lang="en-US" sz="1599">
                <a:solidFill>
                  <a:srgbClr val="000000"/>
                </a:solidFill>
                <a:latin typeface="Open Sans 1"/>
                <a:ea typeface="Open Sans 1"/>
                <a:cs typeface="Open Sans 1"/>
                <a:sym typeface="Open Sans 1"/>
              </a:rPr>
              <a:t>Conduct geotechnical analysis for optimal design.</a:t>
            </a:r>
          </a:p>
          <a:p>
            <a:pPr algn="l" marL="345439" indent="-172720" lvl="1">
              <a:lnSpc>
                <a:spcPts val="2239"/>
              </a:lnSpc>
              <a:spcBef>
                <a:spcPct val="0"/>
              </a:spcBef>
              <a:buAutoNum type="arabicPeriod" startAt="1"/>
            </a:pPr>
            <a:r>
              <a:rPr lang="en-US" sz="1599">
                <a:solidFill>
                  <a:srgbClr val="000000"/>
                </a:solidFill>
                <a:latin typeface="Open Sans 1"/>
                <a:ea typeface="Open Sans 1"/>
                <a:cs typeface="Open Sans 1"/>
                <a:sym typeface="Open Sans 1"/>
              </a:rPr>
              <a:t>Blend with LA's urban environment.</a:t>
            </a:r>
          </a:p>
          <a:p>
            <a:pPr algn="l" marL="345439" indent="-172720" lvl="1">
              <a:lnSpc>
                <a:spcPts val="2239"/>
              </a:lnSpc>
              <a:spcBef>
                <a:spcPct val="0"/>
              </a:spcBef>
              <a:buAutoNum type="arabicPeriod" startAt="1"/>
            </a:pPr>
            <a:r>
              <a:rPr lang="en-US" sz="1599">
                <a:solidFill>
                  <a:srgbClr val="000000"/>
                </a:solidFill>
                <a:latin typeface="Open Sans 1"/>
                <a:ea typeface="Open Sans 1"/>
                <a:cs typeface="Open Sans 1"/>
                <a:sym typeface="Open Sans 1"/>
              </a:rPr>
              <a:t>Use sustainable, energy-efficient systems.</a:t>
            </a:r>
          </a:p>
          <a:p>
            <a:pPr algn="l" marL="345439" indent="-172720" lvl="1">
              <a:lnSpc>
                <a:spcPts val="2239"/>
              </a:lnSpc>
              <a:spcBef>
                <a:spcPct val="0"/>
              </a:spcBef>
              <a:buAutoNum type="arabicPeriod" startAt="1"/>
            </a:pPr>
            <a:r>
              <a:rPr lang="en-US" sz="1599">
                <a:solidFill>
                  <a:srgbClr val="000000"/>
                </a:solidFill>
                <a:latin typeface="Open Sans 1"/>
                <a:ea typeface="Open Sans 1"/>
                <a:cs typeface="Open Sans 1"/>
                <a:sym typeface="Open Sans 1"/>
              </a:rPr>
              <a:t>Manage costs to maximize efficiency and guest satisfaction.</a:t>
            </a:r>
          </a:p>
          <a:p>
            <a:pPr algn="l" marL="345439" indent="-172720" lvl="1">
              <a:lnSpc>
                <a:spcPts val="2239"/>
              </a:lnSpc>
              <a:spcBef>
                <a:spcPct val="0"/>
              </a:spcBef>
              <a:buAutoNum type="arabicPeriod" startAt="1"/>
            </a:pPr>
            <a:r>
              <a:rPr lang="en-US" sz="1599">
                <a:solidFill>
                  <a:srgbClr val="000000"/>
                </a:solidFill>
                <a:latin typeface="Open Sans 1"/>
                <a:ea typeface="Open Sans 1"/>
                <a:cs typeface="Open Sans 1"/>
                <a:sym typeface="Open Sans 1"/>
              </a:rPr>
              <a:t>Enhance operational efficiency and sustainable profitability.</a:t>
            </a:r>
          </a:p>
        </p:txBody>
      </p:sp>
      <p:sp>
        <p:nvSpPr>
          <p:cNvPr name="TextBox 379" id="379"/>
          <p:cNvSpPr txBox="true"/>
          <p:nvPr/>
        </p:nvSpPr>
        <p:spPr>
          <a:xfrm rot="0">
            <a:off x="779431" y="7891306"/>
            <a:ext cx="2720791" cy="431800"/>
          </a:xfrm>
          <a:prstGeom prst="rect">
            <a:avLst/>
          </a:prstGeom>
        </p:spPr>
        <p:txBody>
          <a:bodyPr anchor="t" rtlCol="false" tIns="0" lIns="0" bIns="0" rIns="0">
            <a:spAutoFit/>
          </a:bodyPr>
          <a:lstStyle/>
          <a:p>
            <a:pPr algn="ctr">
              <a:lnSpc>
                <a:spcPts val="3500"/>
              </a:lnSpc>
              <a:spcBef>
                <a:spcPct val="0"/>
              </a:spcBef>
            </a:pPr>
            <a:r>
              <a:rPr lang="en-US" b="true" sz="2500">
                <a:solidFill>
                  <a:srgbClr val="3C3C38"/>
                </a:solidFill>
                <a:latin typeface="Glacial Indifference Bold"/>
                <a:ea typeface="Glacial Indifference Bold"/>
                <a:cs typeface="Glacial Indifference Bold"/>
                <a:sym typeface="Glacial Indifference Bold"/>
              </a:rPr>
              <a:t>Project objectives</a:t>
            </a:r>
          </a:p>
        </p:txBody>
      </p:sp>
      <p:sp>
        <p:nvSpPr>
          <p:cNvPr name="TextBox 380" id="380"/>
          <p:cNvSpPr txBox="true"/>
          <p:nvPr/>
        </p:nvSpPr>
        <p:spPr>
          <a:xfrm rot="0">
            <a:off x="1011682" y="13946042"/>
            <a:ext cx="3340381" cy="323215"/>
          </a:xfrm>
          <a:prstGeom prst="rect">
            <a:avLst/>
          </a:prstGeom>
        </p:spPr>
        <p:txBody>
          <a:bodyPr anchor="t" rtlCol="false" tIns="0" lIns="0" bIns="0" rIns="0">
            <a:spAutoFit/>
          </a:bodyPr>
          <a:lstStyle/>
          <a:p>
            <a:pPr algn="ctr">
              <a:lnSpc>
                <a:spcPts val="2659"/>
              </a:lnSpc>
              <a:spcBef>
                <a:spcPct val="0"/>
              </a:spcBef>
            </a:pPr>
            <a:r>
              <a:rPr lang="en-US" b="true" sz="1899">
                <a:solidFill>
                  <a:srgbClr val="000000"/>
                </a:solidFill>
                <a:latin typeface="Open Sans 1 Bold"/>
                <a:ea typeface="Open Sans 1 Bold"/>
                <a:cs typeface="Open Sans 1 Bold"/>
                <a:sym typeface="Open Sans 1 Bold"/>
              </a:rPr>
              <a:t>3D view of the building</a:t>
            </a:r>
          </a:p>
        </p:txBody>
      </p:sp>
      <p:sp>
        <p:nvSpPr>
          <p:cNvPr name="TextBox 381" id="381"/>
          <p:cNvSpPr txBox="true"/>
          <p:nvPr/>
        </p:nvSpPr>
        <p:spPr>
          <a:xfrm rot="0">
            <a:off x="1504065" y="17850077"/>
            <a:ext cx="2099862" cy="323215"/>
          </a:xfrm>
          <a:prstGeom prst="rect">
            <a:avLst/>
          </a:prstGeom>
        </p:spPr>
        <p:txBody>
          <a:bodyPr anchor="t" rtlCol="false" tIns="0" lIns="0" bIns="0" rIns="0">
            <a:spAutoFit/>
          </a:bodyPr>
          <a:lstStyle/>
          <a:p>
            <a:pPr algn="ctr">
              <a:lnSpc>
                <a:spcPts val="2659"/>
              </a:lnSpc>
              <a:spcBef>
                <a:spcPct val="0"/>
              </a:spcBef>
            </a:pPr>
            <a:r>
              <a:rPr lang="en-US" b="true" sz="1899">
                <a:solidFill>
                  <a:srgbClr val="000000"/>
                </a:solidFill>
                <a:latin typeface="Open Sans 1 Bold"/>
                <a:ea typeface="Open Sans 1 Bold"/>
                <a:cs typeface="Open Sans 1 Bold"/>
                <a:sym typeface="Open Sans 1 Bold"/>
              </a:rPr>
              <a:t>Site layout plan</a:t>
            </a:r>
          </a:p>
        </p:txBody>
      </p:sp>
      <p:sp>
        <p:nvSpPr>
          <p:cNvPr name="TextBox 382" id="382"/>
          <p:cNvSpPr txBox="true"/>
          <p:nvPr/>
        </p:nvSpPr>
        <p:spPr>
          <a:xfrm rot="0">
            <a:off x="34509566" y="4968892"/>
            <a:ext cx="1789819" cy="194977"/>
          </a:xfrm>
          <a:prstGeom prst="rect">
            <a:avLst/>
          </a:prstGeom>
        </p:spPr>
        <p:txBody>
          <a:bodyPr anchor="t" rtlCol="false" tIns="0" lIns="0" bIns="0" rIns="0">
            <a:spAutoFit/>
          </a:bodyPr>
          <a:lstStyle/>
          <a:p>
            <a:pPr algn="ctr">
              <a:lnSpc>
                <a:spcPts val="1463"/>
              </a:lnSpc>
            </a:pPr>
            <a:r>
              <a:rPr lang="en-US" b="true" sz="1625" spc="-32">
                <a:solidFill>
                  <a:srgbClr val="3C3C38"/>
                </a:solidFill>
                <a:latin typeface="Glacial Indifference Bold"/>
                <a:ea typeface="Glacial Indifference Bold"/>
                <a:cs typeface="Glacial Indifference Bold"/>
                <a:sym typeface="Glacial Indifference Bold"/>
              </a:rPr>
              <a:t>GANTT CHART</a:t>
            </a:r>
          </a:p>
        </p:txBody>
      </p:sp>
      <p:sp>
        <p:nvSpPr>
          <p:cNvPr name="TextBox 383" id="383"/>
          <p:cNvSpPr txBox="true"/>
          <p:nvPr/>
        </p:nvSpPr>
        <p:spPr>
          <a:xfrm rot="0">
            <a:off x="37593186" y="10999969"/>
            <a:ext cx="2737820" cy="377529"/>
          </a:xfrm>
          <a:prstGeom prst="rect">
            <a:avLst/>
          </a:prstGeom>
        </p:spPr>
        <p:txBody>
          <a:bodyPr anchor="t" rtlCol="false" tIns="0" lIns="0" bIns="0" rIns="0">
            <a:spAutoFit/>
          </a:bodyPr>
          <a:lstStyle/>
          <a:p>
            <a:pPr algn="ctr">
              <a:lnSpc>
                <a:spcPts val="1493"/>
              </a:lnSpc>
            </a:pPr>
            <a:r>
              <a:rPr lang="en-US" b="true" sz="1658" spc="-33">
                <a:solidFill>
                  <a:srgbClr val="3C3C38"/>
                </a:solidFill>
                <a:latin typeface="Glacial Indifference Bold"/>
                <a:ea typeface="Glacial Indifference Bold"/>
                <a:cs typeface="Glacial Indifference Bold"/>
                <a:sym typeface="Glacial Indifference Bold"/>
              </a:rPr>
              <a:t>WORK BREAKDOWN STRUCTURE</a:t>
            </a:r>
          </a:p>
        </p:txBody>
      </p:sp>
      <p:sp>
        <p:nvSpPr>
          <p:cNvPr name="TextBox 384" id="384"/>
          <p:cNvSpPr txBox="true"/>
          <p:nvPr/>
        </p:nvSpPr>
        <p:spPr>
          <a:xfrm rot="0">
            <a:off x="39244846" y="4968892"/>
            <a:ext cx="2111171" cy="214847"/>
          </a:xfrm>
          <a:prstGeom prst="rect">
            <a:avLst/>
          </a:prstGeom>
        </p:spPr>
        <p:txBody>
          <a:bodyPr anchor="t" rtlCol="false" tIns="0" lIns="0" bIns="0" rIns="0">
            <a:spAutoFit/>
          </a:bodyPr>
          <a:lstStyle/>
          <a:p>
            <a:pPr algn="ctr">
              <a:lnSpc>
                <a:spcPts val="1583"/>
              </a:lnSpc>
            </a:pPr>
            <a:r>
              <a:rPr lang="en-US" b="true" sz="1758" spc="-35">
                <a:solidFill>
                  <a:srgbClr val="3C3C38"/>
                </a:solidFill>
                <a:latin typeface="Glacial Indifference Bold"/>
                <a:ea typeface="Glacial Indifference Bold"/>
                <a:cs typeface="Glacial Indifference Bold"/>
                <a:sym typeface="Glacial Indifference Bold"/>
              </a:rPr>
              <a:t>RISK MANAGEMENT</a:t>
            </a:r>
          </a:p>
        </p:txBody>
      </p:sp>
      <p:sp>
        <p:nvSpPr>
          <p:cNvPr name="TextBox 385" id="385"/>
          <p:cNvSpPr txBox="true"/>
          <p:nvPr/>
        </p:nvSpPr>
        <p:spPr>
          <a:xfrm rot="0">
            <a:off x="23997194" y="4652688"/>
            <a:ext cx="5205685" cy="764540"/>
          </a:xfrm>
          <a:prstGeom prst="rect">
            <a:avLst/>
          </a:prstGeom>
        </p:spPr>
        <p:txBody>
          <a:bodyPr anchor="t" rtlCol="false" tIns="0" lIns="0" bIns="0" rIns="0">
            <a:spAutoFit/>
          </a:bodyPr>
          <a:lstStyle/>
          <a:p>
            <a:pPr algn="ctr">
              <a:lnSpc>
                <a:spcPts val="6160"/>
              </a:lnSpc>
              <a:spcBef>
                <a:spcPct val="0"/>
              </a:spcBef>
            </a:pPr>
            <a:r>
              <a:rPr lang="en-US" b="true" sz="4400">
                <a:solidFill>
                  <a:srgbClr val="3C3C38"/>
                </a:solidFill>
                <a:latin typeface="Glacial Indifference Bold"/>
                <a:ea typeface="Glacial Indifference Bold"/>
                <a:cs typeface="Glacial Indifference Bold"/>
                <a:sym typeface="Glacial Indifference Bold"/>
              </a:rPr>
              <a:t>Geotechnical Part</a:t>
            </a:r>
          </a:p>
        </p:txBody>
      </p:sp>
      <p:sp>
        <p:nvSpPr>
          <p:cNvPr name="TextBox 386" id="386"/>
          <p:cNvSpPr txBox="true"/>
          <p:nvPr/>
        </p:nvSpPr>
        <p:spPr>
          <a:xfrm rot="0">
            <a:off x="32219096" y="9846153"/>
            <a:ext cx="2737820" cy="377529"/>
          </a:xfrm>
          <a:prstGeom prst="rect">
            <a:avLst/>
          </a:prstGeom>
        </p:spPr>
        <p:txBody>
          <a:bodyPr anchor="t" rtlCol="false" tIns="0" lIns="0" bIns="0" rIns="0">
            <a:spAutoFit/>
          </a:bodyPr>
          <a:lstStyle/>
          <a:p>
            <a:pPr algn="ctr">
              <a:lnSpc>
                <a:spcPts val="1493"/>
              </a:lnSpc>
            </a:pPr>
            <a:r>
              <a:rPr lang="en-US" b="true" sz="1658" spc="-33">
                <a:solidFill>
                  <a:srgbClr val="3C3C38"/>
                </a:solidFill>
                <a:latin typeface="Glacial Indifference Bold"/>
                <a:ea typeface="Glacial Indifference Bold"/>
                <a:cs typeface="Glacial Indifference Bold"/>
                <a:sym typeface="Glacial Indifference Bold"/>
              </a:rPr>
              <a:t>QUALITY CONTROL </a:t>
            </a:r>
          </a:p>
          <a:p>
            <a:pPr algn="ctr">
              <a:lnSpc>
                <a:spcPts val="1493"/>
              </a:lnSpc>
            </a:pPr>
            <a:r>
              <a:rPr lang="en-US" b="true" sz="1658" spc="-33">
                <a:solidFill>
                  <a:srgbClr val="3C3C38"/>
                </a:solidFill>
                <a:latin typeface="Glacial Indifference Bold"/>
                <a:ea typeface="Glacial Indifference Bold"/>
                <a:cs typeface="Glacial Indifference Bold"/>
                <a:sym typeface="Glacial Indifference Bold"/>
              </a:rPr>
              <a:t>CHECKLIST</a:t>
            </a:r>
          </a:p>
        </p:txBody>
      </p:sp>
      <p:sp>
        <p:nvSpPr>
          <p:cNvPr name="TextBox 387" id="387"/>
          <p:cNvSpPr txBox="true"/>
          <p:nvPr/>
        </p:nvSpPr>
        <p:spPr>
          <a:xfrm rot="0">
            <a:off x="12438216" y="27703687"/>
            <a:ext cx="6829590" cy="323215"/>
          </a:xfrm>
          <a:prstGeom prst="rect">
            <a:avLst/>
          </a:prstGeom>
        </p:spPr>
        <p:txBody>
          <a:bodyPr anchor="t" rtlCol="false" tIns="0" lIns="0" bIns="0" rIns="0">
            <a:spAutoFit/>
          </a:bodyPr>
          <a:lstStyle/>
          <a:p>
            <a:pPr algn="ctr">
              <a:lnSpc>
                <a:spcPts val="2659"/>
              </a:lnSpc>
              <a:spcBef>
                <a:spcPct val="0"/>
              </a:spcBef>
            </a:pPr>
            <a:r>
              <a:rPr lang="en-US" b="true" sz="1899">
                <a:solidFill>
                  <a:srgbClr val="000000"/>
                </a:solidFill>
                <a:latin typeface="Open Sans 1 Bold"/>
                <a:ea typeface="Open Sans 1 Bold"/>
                <a:cs typeface="Open Sans 1 Bold"/>
                <a:sym typeface="Open Sans 1 Bold"/>
              </a:rPr>
              <a:t>Leadership in Energy and Environmental Design (LEED)</a:t>
            </a:r>
          </a:p>
        </p:txBody>
      </p:sp>
      <p:sp>
        <p:nvSpPr>
          <p:cNvPr name="TextBox 388" id="388"/>
          <p:cNvSpPr txBox="true"/>
          <p:nvPr/>
        </p:nvSpPr>
        <p:spPr>
          <a:xfrm rot="0">
            <a:off x="11367888" y="4456722"/>
            <a:ext cx="8577360" cy="763338"/>
          </a:xfrm>
          <a:prstGeom prst="rect">
            <a:avLst/>
          </a:prstGeom>
        </p:spPr>
        <p:txBody>
          <a:bodyPr anchor="t" rtlCol="false" tIns="0" lIns="0" bIns="0" rIns="0">
            <a:spAutoFit/>
          </a:bodyPr>
          <a:lstStyle/>
          <a:p>
            <a:pPr algn="ctr">
              <a:lnSpc>
                <a:spcPts val="6226"/>
              </a:lnSpc>
              <a:spcBef>
                <a:spcPct val="0"/>
              </a:spcBef>
            </a:pPr>
            <a:r>
              <a:rPr lang="en-US" b="true" sz="4447">
                <a:solidFill>
                  <a:srgbClr val="3C3C38"/>
                </a:solidFill>
                <a:latin typeface="Glacial Indifference Bold"/>
                <a:ea typeface="Glacial Indifference Bold"/>
                <a:cs typeface="Glacial Indifference Bold"/>
                <a:sym typeface="Glacial Indifference Bold"/>
              </a:rPr>
              <a:t>Structural Design</a:t>
            </a:r>
          </a:p>
        </p:txBody>
      </p:sp>
      <p:sp>
        <p:nvSpPr>
          <p:cNvPr name="TextBox 389" id="389"/>
          <p:cNvSpPr txBox="true"/>
          <p:nvPr/>
        </p:nvSpPr>
        <p:spPr>
          <a:xfrm rot="0">
            <a:off x="1169853" y="22286421"/>
            <a:ext cx="8093131" cy="323215"/>
          </a:xfrm>
          <a:prstGeom prst="rect">
            <a:avLst/>
          </a:prstGeom>
        </p:spPr>
        <p:txBody>
          <a:bodyPr anchor="t" rtlCol="false" tIns="0" lIns="0" bIns="0" rIns="0">
            <a:spAutoFit/>
          </a:bodyPr>
          <a:lstStyle/>
          <a:p>
            <a:pPr algn="ctr">
              <a:lnSpc>
                <a:spcPts val="2659"/>
              </a:lnSpc>
              <a:spcBef>
                <a:spcPct val="0"/>
              </a:spcBef>
            </a:pPr>
            <a:r>
              <a:rPr lang="en-US" b="true" sz="1899">
                <a:solidFill>
                  <a:srgbClr val="000000"/>
                </a:solidFill>
                <a:latin typeface="Open Sans 1 Bold"/>
                <a:ea typeface="Open Sans 1 Bold"/>
                <a:cs typeface="Open Sans 1 Bold"/>
                <a:sym typeface="Open Sans 1 Bold"/>
              </a:rPr>
              <a:t>Calculation of Lateral Drift Forces under Seismic and Wind Load</a:t>
            </a:r>
          </a:p>
        </p:txBody>
      </p:sp>
      <p:sp>
        <p:nvSpPr>
          <p:cNvPr name="TextBox 390" id="390"/>
          <p:cNvSpPr txBox="true"/>
          <p:nvPr/>
        </p:nvSpPr>
        <p:spPr>
          <a:xfrm rot="0">
            <a:off x="509010" y="27394854"/>
            <a:ext cx="3110694" cy="232237"/>
          </a:xfrm>
          <a:prstGeom prst="rect">
            <a:avLst/>
          </a:prstGeom>
        </p:spPr>
        <p:txBody>
          <a:bodyPr anchor="t" rtlCol="false" tIns="0" lIns="0" bIns="0" rIns="0">
            <a:spAutoFit/>
          </a:bodyPr>
          <a:lstStyle/>
          <a:p>
            <a:pPr algn="ctr">
              <a:lnSpc>
                <a:spcPts val="1811"/>
              </a:lnSpc>
              <a:spcBef>
                <a:spcPct val="0"/>
              </a:spcBef>
            </a:pPr>
            <a:r>
              <a:rPr lang="en-US" sz="1293" i="true">
                <a:solidFill>
                  <a:srgbClr val="000000"/>
                </a:solidFill>
                <a:latin typeface="Open Sans 1 Italics"/>
                <a:ea typeface="Open Sans 1 Italics"/>
                <a:cs typeface="Open Sans 1 Italics"/>
                <a:sym typeface="Open Sans 1 Italics"/>
              </a:rPr>
              <a:t>Figure 4. </a:t>
            </a:r>
            <a:r>
              <a:rPr lang="en-US" sz="1293">
                <a:solidFill>
                  <a:srgbClr val="000000"/>
                </a:solidFill>
                <a:latin typeface="Open Sans 1"/>
                <a:ea typeface="Open Sans 1"/>
                <a:cs typeface="Open Sans 1"/>
                <a:sym typeface="Open Sans 1"/>
              </a:rPr>
              <a:t>Lateral drift under wind load</a:t>
            </a:r>
          </a:p>
        </p:txBody>
      </p:sp>
      <p:sp>
        <p:nvSpPr>
          <p:cNvPr name="TextBox 391" id="391"/>
          <p:cNvSpPr txBox="true"/>
          <p:nvPr/>
        </p:nvSpPr>
        <p:spPr>
          <a:xfrm rot="0">
            <a:off x="3631323" y="27411347"/>
            <a:ext cx="3110694" cy="232237"/>
          </a:xfrm>
          <a:prstGeom prst="rect">
            <a:avLst/>
          </a:prstGeom>
        </p:spPr>
        <p:txBody>
          <a:bodyPr anchor="t" rtlCol="false" tIns="0" lIns="0" bIns="0" rIns="0">
            <a:spAutoFit/>
          </a:bodyPr>
          <a:lstStyle/>
          <a:p>
            <a:pPr algn="ctr">
              <a:lnSpc>
                <a:spcPts val="1811"/>
              </a:lnSpc>
              <a:spcBef>
                <a:spcPct val="0"/>
              </a:spcBef>
            </a:pPr>
            <a:r>
              <a:rPr lang="en-US" sz="1293" i="true">
                <a:solidFill>
                  <a:srgbClr val="000000"/>
                </a:solidFill>
                <a:latin typeface="Open Sans 1 Italics"/>
                <a:ea typeface="Open Sans 1 Italics"/>
                <a:cs typeface="Open Sans 1 Italics"/>
                <a:sym typeface="Open Sans 1 Italics"/>
              </a:rPr>
              <a:t>Figure 5. </a:t>
            </a:r>
            <a:r>
              <a:rPr lang="en-US" sz="1293">
                <a:solidFill>
                  <a:srgbClr val="000000"/>
                </a:solidFill>
                <a:latin typeface="Open Sans 1"/>
                <a:ea typeface="Open Sans 1"/>
                <a:cs typeface="Open Sans 1"/>
                <a:sym typeface="Open Sans 1"/>
              </a:rPr>
              <a:t>Lateral drift under seismic load</a:t>
            </a:r>
          </a:p>
        </p:txBody>
      </p:sp>
      <p:sp>
        <p:nvSpPr>
          <p:cNvPr name="TextBox 392" id="392"/>
          <p:cNvSpPr txBox="true"/>
          <p:nvPr/>
        </p:nvSpPr>
        <p:spPr>
          <a:xfrm rot="0">
            <a:off x="13871145" y="12540033"/>
            <a:ext cx="3309668" cy="248146"/>
          </a:xfrm>
          <a:prstGeom prst="rect">
            <a:avLst/>
          </a:prstGeom>
        </p:spPr>
        <p:txBody>
          <a:bodyPr anchor="t" rtlCol="false" tIns="0" lIns="0" bIns="0" rIns="0">
            <a:spAutoFit/>
          </a:bodyPr>
          <a:lstStyle/>
          <a:p>
            <a:pPr algn="ctr">
              <a:lnSpc>
                <a:spcPts val="2048"/>
              </a:lnSpc>
              <a:spcBef>
                <a:spcPct val="0"/>
              </a:spcBef>
            </a:pPr>
            <a:r>
              <a:rPr lang="en-US" b="true" sz="1463">
                <a:solidFill>
                  <a:srgbClr val="000000"/>
                </a:solidFill>
                <a:latin typeface="Open Sans 1 Bold"/>
                <a:ea typeface="Open Sans 1 Bold"/>
                <a:cs typeface="Open Sans 1 Bold"/>
                <a:sym typeface="Open Sans 1 Bold"/>
              </a:rPr>
              <a:t>Two-way slab</a:t>
            </a:r>
          </a:p>
        </p:txBody>
      </p:sp>
      <p:sp>
        <p:nvSpPr>
          <p:cNvPr name="TextBox 393" id="393"/>
          <p:cNvSpPr txBox="true"/>
          <p:nvPr/>
        </p:nvSpPr>
        <p:spPr>
          <a:xfrm rot="0">
            <a:off x="32877139" y="17242631"/>
            <a:ext cx="8577360" cy="763338"/>
          </a:xfrm>
          <a:prstGeom prst="rect">
            <a:avLst/>
          </a:prstGeom>
        </p:spPr>
        <p:txBody>
          <a:bodyPr anchor="t" rtlCol="false" tIns="0" lIns="0" bIns="0" rIns="0">
            <a:spAutoFit/>
          </a:bodyPr>
          <a:lstStyle/>
          <a:p>
            <a:pPr algn="ctr">
              <a:lnSpc>
                <a:spcPts val="6226"/>
              </a:lnSpc>
              <a:spcBef>
                <a:spcPct val="0"/>
              </a:spcBef>
            </a:pPr>
            <a:r>
              <a:rPr lang="en-US" b="true" sz="4447">
                <a:solidFill>
                  <a:srgbClr val="3C3C38"/>
                </a:solidFill>
                <a:latin typeface="Glacial Indifference Bold"/>
                <a:ea typeface="Glacial Indifference Bold"/>
                <a:cs typeface="Glacial Indifference Bold"/>
                <a:sym typeface="Glacial Indifference Bold"/>
              </a:rPr>
              <a:t>Environmental Engineering Part</a:t>
            </a:r>
          </a:p>
        </p:txBody>
      </p:sp>
      <p:sp>
        <p:nvSpPr>
          <p:cNvPr name="TextBox 394" id="394"/>
          <p:cNvSpPr txBox="true"/>
          <p:nvPr/>
        </p:nvSpPr>
        <p:spPr>
          <a:xfrm rot="0">
            <a:off x="35166465" y="9936640"/>
            <a:ext cx="2737820" cy="196554"/>
          </a:xfrm>
          <a:prstGeom prst="rect">
            <a:avLst/>
          </a:prstGeom>
        </p:spPr>
        <p:txBody>
          <a:bodyPr anchor="t" rtlCol="false" tIns="0" lIns="0" bIns="0" rIns="0">
            <a:spAutoFit/>
          </a:bodyPr>
          <a:lstStyle/>
          <a:p>
            <a:pPr algn="ctr">
              <a:lnSpc>
                <a:spcPts val="1493"/>
              </a:lnSpc>
            </a:pPr>
            <a:r>
              <a:rPr lang="en-US" b="true" sz="1658" spc="-33">
                <a:solidFill>
                  <a:srgbClr val="3C3C38"/>
                </a:solidFill>
                <a:latin typeface="Glacial Indifference Bold"/>
                <a:ea typeface="Glacial Indifference Bold"/>
                <a:cs typeface="Glacial Indifference Bold"/>
                <a:sym typeface="Glacial Indifference Bold"/>
              </a:rPr>
              <a:t>COST ESTIMATION</a:t>
            </a:r>
          </a:p>
        </p:txBody>
      </p:sp>
      <p:sp>
        <p:nvSpPr>
          <p:cNvPr name="TextBox 395" id="395"/>
          <p:cNvSpPr txBox="true"/>
          <p:nvPr/>
        </p:nvSpPr>
        <p:spPr>
          <a:xfrm rot="0">
            <a:off x="24523037" y="17958344"/>
            <a:ext cx="3768008" cy="382271"/>
          </a:xfrm>
          <a:prstGeom prst="rect">
            <a:avLst/>
          </a:prstGeom>
        </p:spPr>
        <p:txBody>
          <a:bodyPr anchor="t" rtlCol="false" tIns="0" lIns="0" bIns="0" rIns="0">
            <a:spAutoFit/>
          </a:bodyPr>
          <a:lstStyle/>
          <a:p>
            <a:pPr algn="ctr">
              <a:lnSpc>
                <a:spcPts val="3079"/>
              </a:lnSpc>
              <a:spcBef>
                <a:spcPct val="0"/>
              </a:spcBef>
            </a:pPr>
            <a:r>
              <a:rPr lang="en-US" b="true" sz="2199">
                <a:solidFill>
                  <a:srgbClr val="3C3C38"/>
                </a:solidFill>
                <a:latin typeface="Glacial Indifference Bold"/>
                <a:ea typeface="Glacial Indifference Bold"/>
                <a:cs typeface="Glacial Indifference Bold"/>
                <a:sym typeface="Glacial Indifference Bold"/>
              </a:rPr>
              <a:t>Sheet pile design</a:t>
            </a:r>
          </a:p>
        </p:txBody>
      </p:sp>
      <p:sp>
        <p:nvSpPr>
          <p:cNvPr name="TextBox 396" id="396"/>
          <p:cNvSpPr txBox="true"/>
          <p:nvPr/>
        </p:nvSpPr>
        <p:spPr>
          <a:xfrm rot="0">
            <a:off x="32554990" y="14493729"/>
            <a:ext cx="2961151" cy="175599"/>
          </a:xfrm>
          <a:prstGeom prst="rect">
            <a:avLst/>
          </a:prstGeom>
        </p:spPr>
        <p:txBody>
          <a:bodyPr anchor="t" rtlCol="false" tIns="0" lIns="0" bIns="0" rIns="0">
            <a:spAutoFit/>
          </a:bodyPr>
          <a:lstStyle/>
          <a:p>
            <a:pPr algn="ctr">
              <a:lnSpc>
                <a:spcPts val="1223"/>
              </a:lnSpc>
            </a:pPr>
            <a:r>
              <a:rPr lang="en-US" b="true" sz="1358" spc="-27">
                <a:solidFill>
                  <a:srgbClr val="3C3C38"/>
                </a:solidFill>
                <a:latin typeface="Glacial Indifference Bold"/>
                <a:ea typeface="Glacial Indifference Bold"/>
                <a:cs typeface="Glacial Indifference Bold"/>
                <a:sym typeface="Glacial Indifference Bold"/>
              </a:rPr>
              <a:t>QUALITY CONTROL MEASURES</a:t>
            </a:r>
          </a:p>
        </p:txBody>
      </p:sp>
      <p:sp>
        <p:nvSpPr>
          <p:cNvPr name="TextBox 397" id="397"/>
          <p:cNvSpPr txBox="true"/>
          <p:nvPr/>
        </p:nvSpPr>
        <p:spPr>
          <a:xfrm rot="0">
            <a:off x="32219096" y="17900348"/>
            <a:ext cx="10094601" cy="826135"/>
          </a:xfrm>
          <a:prstGeom prst="rect">
            <a:avLst/>
          </a:prstGeom>
        </p:spPr>
        <p:txBody>
          <a:bodyPr anchor="t" rtlCol="false" tIns="0" lIns="0" bIns="0" rIns="0">
            <a:spAutoFit/>
          </a:bodyPr>
          <a:lstStyle/>
          <a:p>
            <a:pPr algn="just">
              <a:lnSpc>
                <a:spcPts val="2239"/>
              </a:lnSpc>
              <a:spcBef>
                <a:spcPct val="0"/>
              </a:spcBef>
            </a:pPr>
            <a:r>
              <a:rPr lang="en-US" sz="1599">
                <a:solidFill>
                  <a:srgbClr val="000000"/>
                </a:solidFill>
                <a:latin typeface="Glacial Indifference"/>
                <a:ea typeface="Glacial Indifference"/>
                <a:cs typeface="Glacial Indifference"/>
                <a:sym typeface="Glacial Indifference"/>
              </a:rPr>
              <a:t>According to The Los Angeles County Department of Public Works - LACDPW - for the proper design of stormwater drainage systems we should use the </a:t>
            </a:r>
            <a:r>
              <a:rPr lang="en-US" b="true" sz="1599">
                <a:solidFill>
                  <a:srgbClr val="000000"/>
                </a:solidFill>
                <a:latin typeface="Glacial Indifference Bold"/>
                <a:ea typeface="Glacial Indifference Bold"/>
                <a:cs typeface="Glacial Indifference Bold"/>
                <a:sym typeface="Glacial Indifference Bold"/>
              </a:rPr>
              <a:t>10 years</a:t>
            </a:r>
            <a:r>
              <a:rPr lang="en-US" sz="1599">
                <a:solidFill>
                  <a:srgbClr val="000000"/>
                </a:solidFill>
                <a:latin typeface="Glacial Indifference"/>
                <a:ea typeface="Glacial Indifference"/>
                <a:cs typeface="Glacial Indifference"/>
                <a:sym typeface="Glacial Indifference"/>
              </a:rPr>
              <a:t> interval of reaccurence of storm with </a:t>
            </a:r>
            <a:r>
              <a:rPr lang="en-US" b="true" sz="1599">
                <a:solidFill>
                  <a:srgbClr val="000000"/>
                </a:solidFill>
                <a:latin typeface="Glacial Indifference Bold"/>
                <a:ea typeface="Glacial Indifference Bold"/>
                <a:cs typeface="Glacial Indifference Bold"/>
                <a:sym typeface="Glacial Indifference Bold"/>
              </a:rPr>
              <a:t>15 minutes</a:t>
            </a:r>
            <a:r>
              <a:rPr lang="en-US" sz="1599">
                <a:solidFill>
                  <a:srgbClr val="000000"/>
                </a:solidFill>
                <a:latin typeface="Glacial Indifference"/>
                <a:ea typeface="Glacial Indifference"/>
                <a:cs typeface="Glacial Indifference"/>
                <a:sym typeface="Glacial Indifference"/>
              </a:rPr>
              <a:t> duration. The official data NOAA Atlas 14 - Preciptation-Frequency Atlas shows that rainfall amount is </a:t>
            </a:r>
            <a:r>
              <a:rPr lang="en-US" b="true" sz="1599">
                <a:solidFill>
                  <a:srgbClr val="000000"/>
                </a:solidFill>
                <a:latin typeface="Glacial Indifference Bold"/>
                <a:ea typeface="Glacial Indifference Bold"/>
                <a:cs typeface="Glacial Indifference Bold"/>
                <a:sym typeface="Glacial Indifference Bold"/>
              </a:rPr>
              <a:t>0.639 inches </a:t>
            </a:r>
            <a:r>
              <a:rPr lang="en-US" sz="1599">
                <a:solidFill>
                  <a:srgbClr val="000000"/>
                </a:solidFill>
                <a:latin typeface="Glacial Indifference"/>
                <a:ea typeface="Glacial Indifference"/>
                <a:cs typeface="Glacial Indifference"/>
                <a:sym typeface="Glacial Indifference"/>
              </a:rPr>
              <a:t>for a maximum</a:t>
            </a:r>
          </a:p>
        </p:txBody>
      </p:sp>
      <p:sp>
        <p:nvSpPr>
          <p:cNvPr name="TextBox 398" id="398"/>
          <p:cNvSpPr txBox="true"/>
          <p:nvPr/>
        </p:nvSpPr>
        <p:spPr>
          <a:xfrm rot="0">
            <a:off x="31157111" y="18688383"/>
            <a:ext cx="7196627" cy="273685"/>
          </a:xfrm>
          <a:prstGeom prst="rect">
            <a:avLst/>
          </a:prstGeom>
        </p:spPr>
        <p:txBody>
          <a:bodyPr anchor="t" rtlCol="false" tIns="0" lIns="0" bIns="0" rIns="0">
            <a:spAutoFit/>
          </a:bodyPr>
          <a:lstStyle/>
          <a:p>
            <a:pPr algn="ctr">
              <a:lnSpc>
                <a:spcPts val="2239"/>
              </a:lnSpc>
              <a:spcBef>
                <a:spcPct val="0"/>
              </a:spcBef>
            </a:pPr>
            <a:r>
              <a:rPr lang="en-US" b="true" sz="1599">
                <a:solidFill>
                  <a:srgbClr val="000000"/>
                </a:solidFill>
                <a:latin typeface="Glacial Indifference Bold"/>
                <a:ea typeface="Glacial Indifference Bold"/>
                <a:cs typeface="Glacial Indifference Bold"/>
                <a:sym typeface="Glacial Indifference Bold"/>
              </a:rPr>
              <a:t>Rainfall intencity I</a:t>
            </a:r>
            <a:r>
              <a:rPr lang="en-US" sz="1599">
                <a:solidFill>
                  <a:srgbClr val="000000"/>
                </a:solidFill>
                <a:latin typeface="Glacial Indifference"/>
                <a:ea typeface="Glacial Indifference"/>
                <a:cs typeface="Glacial Indifference"/>
                <a:sym typeface="Glacial Indifference"/>
              </a:rPr>
              <a:t> =0.639 x (60/15)</a:t>
            </a:r>
            <a:r>
              <a:rPr lang="en-US" b="true" sz="1599">
                <a:solidFill>
                  <a:srgbClr val="000000"/>
                </a:solidFill>
                <a:latin typeface="Glacial Indifference Bold"/>
                <a:ea typeface="Glacial Indifference Bold"/>
                <a:cs typeface="Glacial Indifference Bold"/>
                <a:sym typeface="Glacial Indifference Bold"/>
              </a:rPr>
              <a:t>  = 2.556 inches/hour</a:t>
            </a:r>
          </a:p>
        </p:txBody>
      </p:sp>
      <p:sp>
        <p:nvSpPr>
          <p:cNvPr name="TextBox 399" id="399"/>
          <p:cNvSpPr txBox="true"/>
          <p:nvPr/>
        </p:nvSpPr>
        <p:spPr>
          <a:xfrm rot="0">
            <a:off x="31875433" y="23484825"/>
            <a:ext cx="9751553" cy="355842"/>
          </a:xfrm>
          <a:prstGeom prst="rect">
            <a:avLst/>
          </a:prstGeom>
        </p:spPr>
        <p:txBody>
          <a:bodyPr anchor="t" rtlCol="false" tIns="0" lIns="0" bIns="0" rIns="0">
            <a:spAutoFit/>
          </a:bodyPr>
          <a:lstStyle/>
          <a:p>
            <a:pPr algn="ctr">
              <a:lnSpc>
                <a:spcPts val="2961"/>
              </a:lnSpc>
              <a:spcBef>
                <a:spcPct val="0"/>
              </a:spcBef>
            </a:pPr>
            <a:r>
              <a:rPr lang="en-US" b="true" sz="2115">
                <a:solidFill>
                  <a:srgbClr val="000000"/>
                </a:solidFill>
                <a:latin typeface="Glacial Indifference Bold"/>
                <a:ea typeface="Glacial Indifference Bold"/>
                <a:cs typeface="Glacial Indifference Bold"/>
                <a:sym typeface="Glacial Indifference Bold"/>
              </a:rPr>
              <a:t>Time Concentration and Peak Runoff Calculations for each sections</a:t>
            </a:r>
          </a:p>
        </p:txBody>
      </p:sp>
      <p:sp>
        <p:nvSpPr>
          <p:cNvPr name="TextBox 400" id="400"/>
          <p:cNvSpPr txBox="true"/>
          <p:nvPr/>
        </p:nvSpPr>
        <p:spPr>
          <a:xfrm rot="0">
            <a:off x="36705280" y="14508942"/>
            <a:ext cx="2961151" cy="175599"/>
          </a:xfrm>
          <a:prstGeom prst="rect">
            <a:avLst/>
          </a:prstGeom>
        </p:spPr>
        <p:txBody>
          <a:bodyPr anchor="t" rtlCol="false" tIns="0" lIns="0" bIns="0" rIns="0">
            <a:spAutoFit/>
          </a:bodyPr>
          <a:lstStyle/>
          <a:p>
            <a:pPr algn="ctr">
              <a:lnSpc>
                <a:spcPts val="1223"/>
              </a:lnSpc>
            </a:pPr>
            <a:r>
              <a:rPr lang="en-US" b="true" sz="1358" spc="-27">
                <a:solidFill>
                  <a:srgbClr val="3C3C38"/>
                </a:solidFill>
                <a:latin typeface="Glacial Indifference Bold"/>
                <a:ea typeface="Glacial Indifference Bold"/>
                <a:cs typeface="Glacial Indifference Bold"/>
                <a:sym typeface="Glacial Indifference Bold"/>
              </a:rPr>
              <a:t>STAKEHOLDERS</a:t>
            </a:r>
          </a:p>
        </p:txBody>
      </p:sp>
      <p:sp>
        <p:nvSpPr>
          <p:cNvPr name="TextBox 401" id="401"/>
          <p:cNvSpPr txBox="true"/>
          <p:nvPr/>
        </p:nvSpPr>
        <p:spPr>
          <a:xfrm rot="0">
            <a:off x="39717989" y="12406477"/>
            <a:ext cx="2737820" cy="377529"/>
          </a:xfrm>
          <a:prstGeom prst="rect">
            <a:avLst/>
          </a:prstGeom>
        </p:spPr>
        <p:txBody>
          <a:bodyPr anchor="t" rtlCol="false" tIns="0" lIns="0" bIns="0" rIns="0">
            <a:spAutoFit/>
          </a:bodyPr>
          <a:lstStyle/>
          <a:p>
            <a:pPr algn="ctr">
              <a:lnSpc>
                <a:spcPts val="1493"/>
              </a:lnSpc>
            </a:pPr>
            <a:r>
              <a:rPr lang="en-US" b="true" sz="1658" spc="-33">
                <a:solidFill>
                  <a:srgbClr val="3C3C38"/>
                </a:solidFill>
                <a:latin typeface="Glacial Indifference Bold"/>
                <a:ea typeface="Glacial Indifference Bold"/>
                <a:cs typeface="Glacial Indifference Bold"/>
                <a:sym typeface="Glacial Indifference Bold"/>
              </a:rPr>
              <a:t>CONSTRUCTION SITE</a:t>
            </a:r>
          </a:p>
          <a:p>
            <a:pPr algn="ctr">
              <a:lnSpc>
                <a:spcPts val="1493"/>
              </a:lnSpc>
            </a:pPr>
            <a:r>
              <a:rPr lang="en-US" b="true" sz="1658" spc="-33">
                <a:solidFill>
                  <a:srgbClr val="3C3C38"/>
                </a:solidFill>
                <a:latin typeface="Glacial Indifference Bold"/>
                <a:ea typeface="Glacial Indifference Bold"/>
                <a:cs typeface="Glacial Indifference Bold"/>
                <a:sym typeface="Glacial Indifference Bold"/>
              </a:rPr>
              <a:t>PLANNING</a:t>
            </a:r>
          </a:p>
        </p:txBody>
      </p:sp>
      <p:sp>
        <p:nvSpPr>
          <p:cNvPr name="TextBox 402" id="402"/>
          <p:cNvSpPr txBox="true"/>
          <p:nvPr/>
        </p:nvSpPr>
        <p:spPr>
          <a:xfrm rot="0">
            <a:off x="10383286" y="6649486"/>
            <a:ext cx="3578435" cy="253747"/>
          </a:xfrm>
          <a:prstGeom prst="rect">
            <a:avLst/>
          </a:prstGeom>
        </p:spPr>
        <p:txBody>
          <a:bodyPr anchor="t" rtlCol="false" tIns="0" lIns="0" bIns="0" rIns="0">
            <a:spAutoFit/>
          </a:bodyPr>
          <a:lstStyle/>
          <a:p>
            <a:pPr algn="ctr">
              <a:lnSpc>
                <a:spcPts val="2083"/>
              </a:lnSpc>
              <a:spcBef>
                <a:spcPct val="0"/>
              </a:spcBef>
            </a:pPr>
            <a:r>
              <a:rPr lang="en-US" sz="1488" i="true">
                <a:solidFill>
                  <a:srgbClr val="000000"/>
                </a:solidFill>
                <a:latin typeface="Open Sans 1 Italics"/>
                <a:ea typeface="Open Sans 1 Italics"/>
                <a:cs typeface="Open Sans 1 Italics"/>
                <a:sym typeface="Open Sans 1 Italics"/>
              </a:rPr>
              <a:t>Shear reinforcement</a:t>
            </a:r>
          </a:p>
        </p:txBody>
      </p:sp>
      <p:sp>
        <p:nvSpPr>
          <p:cNvPr name="TextBox 403" id="403"/>
          <p:cNvSpPr txBox="true"/>
          <p:nvPr/>
        </p:nvSpPr>
        <p:spPr>
          <a:xfrm rot="0">
            <a:off x="12215572" y="5116352"/>
            <a:ext cx="5785960" cy="241935"/>
          </a:xfrm>
          <a:prstGeom prst="rect">
            <a:avLst/>
          </a:prstGeom>
        </p:spPr>
        <p:txBody>
          <a:bodyPr anchor="t" rtlCol="false" tIns="0" lIns="0" bIns="0" rIns="0">
            <a:spAutoFit/>
          </a:bodyPr>
          <a:lstStyle/>
          <a:p>
            <a:pPr algn="ctr">
              <a:lnSpc>
                <a:spcPts val="1901"/>
              </a:lnSpc>
              <a:spcBef>
                <a:spcPct val="0"/>
              </a:spcBef>
            </a:pPr>
            <a:r>
              <a:rPr lang="en-US" b="true" sz="1358">
                <a:solidFill>
                  <a:srgbClr val="000000"/>
                </a:solidFill>
                <a:latin typeface="Open Sans 1 Bold"/>
                <a:ea typeface="Open Sans 1 Bold"/>
                <a:cs typeface="Open Sans 1 Bold"/>
                <a:sym typeface="Open Sans 1 Bold"/>
              </a:rPr>
              <a:t>Major beam</a:t>
            </a:r>
          </a:p>
        </p:txBody>
      </p:sp>
      <p:sp>
        <p:nvSpPr>
          <p:cNvPr name="TextBox 404" id="404"/>
          <p:cNvSpPr txBox="true"/>
          <p:nvPr/>
        </p:nvSpPr>
        <p:spPr>
          <a:xfrm rot="0">
            <a:off x="14219046" y="5539709"/>
            <a:ext cx="3578435" cy="253747"/>
          </a:xfrm>
          <a:prstGeom prst="rect">
            <a:avLst/>
          </a:prstGeom>
        </p:spPr>
        <p:txBody>
          <a:bodyPr anchor="t" rtlCol="false" tIns="0" lIns="0" bIns="0" rIns="0">
            <a:spAutoFit/>
          </a:bodyPr>
          <a:lstStyle/>
          <a:p>
            <a:pPr algn="ctr">
              <a:lnSpc>
                <a:spcPts val="2083"/>
              </a:lnSpc>
              <a:spcBef>
                <a:spcPct val="0"/>
              </a:spcBef>
            </a:pPr>
            <a:r>
              <a:rPr lang="en-US" sz="1488" i="true">
                <a:solidFill>
                  <a:srgbClr val="000000"/>
                </a:solidFill>
                <a:latin typeface="Open Sans 1 Italics"/>
                <a:ea typeface="Open Sans 1 Italics"/>
                <a:cs typeface="Open Sans 1 Italics"/>
                <a:sym typeface="Open Sans 1 Italics"/>
              </a:rPr>
              <a:t>Torsion </a:t>
            </a:r>
          </a:p>
        </p:txBody>
      </p:sp>
      <p:sp>
        <p:nvSpPr>
          <p:cNvPr name="TextBox 405" id="405"/>
          <p:cNvSpPr txBox="true"/>
          <p:nvPr/>
        </p:nvSpPr>
        <p:spPr>
          <a:xfrm rot="0">
            <a:off x="22688477" y="12455670"/>
            <a:ext cx="3768008" cy="382271"/>
          </a:xfrm>
          <a:prstGeom prst="rect">
            <a:avLst/>
          </a:prstGeom>
        </p:spPr>
        <p:txBody>
          <a:bodyPr anchor="t" rtlCol="false" tIns="0" lIns="0" bIns="0" rIns="0">
            <a:spAutoFit/>
          </a:bodyPr>
          <a:lstStyle/>
          <a:p>
            <a:pPr algn="ctr">
              <a:lnSpc>
                <a:spcPts val="3079"/>
              </a:lnSpc>
              <a:spcBef>
                <a:spcPct val="0"/>
              </a:spcBef>
            </a:pPr>
            <a:r>
              <a:rPr lang="en-US" b="true" sz="2199">
                <a:solidFill>
                  <a:srgbClr val="3C3C38"/>
                </a:solidFill>
                <a:latin typeface="Glacial Indifference Bold"/>
                <a:ea typeface="Glacial Indifference Bold"/>
                <a:cs typeface="Glacial Indifference Bold"/>
                <a:sym typeface="Glacial Indifference Bold"/>
              </a:rPr>
              <a:t>Pile reinforcement</a:t>
            </a:r>
          </a:p>
        </p:txBody>
      </p:sp>
      <p:sp>
        <p:nvSpPr>
          <p:cNvPr name="TextBox 406" id="406"/>
          <p:cNvSpPr txBox="true"/>
          <p:nvPr/>
        </p:nvSpPr>
        <p:spPr>
          <a:xfrm rot="0">
            <a:off x="37412923" y="9876653"/>
            <a:ext cx="2737820" cy="196554"/>
          </a:xfrm>
          <a:prstGeom prst="rect">
            <a:avLst/>
          </a:prstGeom>
        </p:spPr>
        <p:txBody>
          <a:bodyPr anchor="t" rtlCol="false" tIns="0" lIns="0" bIns="0" rIns="0">
            <a:spAutoFit/>
          </a:bodyPr>
          <a:lstStyle/>
          <a:p>
            <a:pPr algn="ctr">
              <a:lnSpc>
                <a:spcPts val="1493"/>
              </a:lnSpc>
            </a:pPr>
            <a:r>
              <a:rPr lang="en-US" b="true" sz="1658" spc="-33">
                <a:solidFill>
                  <a:srgbClr val="3C3C38"/>
                </a:solidFill>
                <a:latin typeface="Glacial Indifference Bold"/>
                <a:ea typeface="Glacial Indifference Bold"/>
                <a:cs typeface="Glacial Indifference Bold"/>
                <a:sym typeface="Glacial Indifference Bold"/>
              </a:rPr>
              <a:t>ANNUAL PROFIT</a:t>
            </a:r>
          </a:p>
        </p:txBody>
      </p:sp>
      <p:sp>
        <p:nvSpPr>
          <p:cNvPr name="TextBox 407" id="407"/>
          <p:cNvSpPr txBox="true"/>
          <p:nvPr/>
        </p:nvSpPr>
        <p:spPr>
          <a:xfrm rot="0">
            <a:off x="22092700" y="5518945"/>
            <a:ext cx="3768008" cy="382271"/>
          </a:xfrm>
          <a:prstGeom prst="rect">
            <a:avLst/>
          </a:prstGeom>
        </p:spPr>
        <p:txBody>
          <a:bodyPr anchor="t" rtlCol="false" tIns="0" lIns="0" bIns="0" rIns="0">
            <a:spAutoFit/>
          </a:bodyPr>
          <a:lstStyle/>
          <a:p>
            <a:pPr algn="ctr">
              <a:lnSpc>
                <a:spcPts val="3079"/>
              </a:lnSpc>
              <a:spcBef>
                <a:spcPct val="0"/>
              </a:spcBef>
            </a:pPr>
            <a:r>
              <a:rPr lang="en-US" b="true" sz="2199">
                <a:solidFill>
                  <a:srgbClr val="3C3C38"/>
                </a:solidFill>
                <a:latin typeface="Glacial Indifference Bold"/>
                <a:ea typeface="Glacial Indifference Bold"/>
                <a:cs typeface="Glacial Indifference Bold"/>
                <a:sym typeface="Glacial Indifference Bold"/>
              </a:rPr>
              <a:t>Site Response Analysis</a:t>
            </a:r>
          </a:p>
        </p:txBody>
      </p:sp>
      <p:sp>
        <p:nvSpPr>
          <p:cNvPr name="TextBox 408" id="408"/>
          <p:cNvSpPr txBox="true"/>
          <p:nvPr/>
        </p:nvSpPr>
        <p:spPr>
          <a:xfrm rot="0">
            <a:off x="24439275" y="2483300"/>
            <a:ext cx="3768008" cy="382271"/>
          </a:xfrm>
          <a:prstGeom prst="rect">
            <a:avLst/>
          </a:prstGeom>
        </p:spPr>
        <p:txBody>
          <a:bodyPr anchor="t" rtlCol="false" tIns="0" lIns="0" bIns="0" rIns="0">
            <a:spAutoFit/>
          </a:bodyPr>
          <a:lstStyle/>
          <a:p>
            <a:pPr algn="ctr">
              <a:lnSpc>
                <a:spcPts val="3079"/>
              </a:lnSpc>
              <a:spcBef>
                <a:spcPct val="0"/>
              </a:spcBef>
            </a:pPr>
            <a:r>
              <a:rPr lang="en-US" b="true" sz="2199">
                <a:solidFill>
                  <a:srgbClr val="3C3C38"/>
                </a:solidFill>
                <a:latin typeface="Glacial Indifference Bold"/>
                <a:ea typeface="Glacial Indifference Bold"/>
                <a:cs typeface="Glacial Indifference Bold"/>
                <a:sym typeface="Glacial Indifference Bold"/>
              </a:rPr>
              <a:t>Pile cap reinforcement</a:t>
            </a:r>
          </a:p>
        </p:txBody>
      </p:sp>
      <p:sp>
        <p:nvSpPr>
          <p:cNvPr name="TextBox 409" id="409"/>
          <p:cNvSpPr txBox="true"/>
          <p:nvPr/>
        </p:nvSpPr>
        <p:spPr>
          <a:xfrm rot="0">
            <a:off x="24897863" y="22495653"/>
            <a:ext cx="3768008" cy="382271"/>
          </a:xfrm>
          <a:prstGeom prst="rect">
            <a:avLst/>
          </a:prstGeom>
        </p:spPr>
        <p:txBody>
          <a:bodyPr anchor="t" rtlCol="false" tIns="0" lIns="0" bIns="0" rIns="0">
            <a:spAutoFit/>
          </a:bodyPr>
          <a:lstStyle/>
          <a:p>
            <a:pPr algn="ctr">
              <a:lnSpc>
                <a:spcPts val="3079"/>
              </a:lnSpc>
              <a:spcBef>
                <a:spcPct val="0"/>
              </a:spcBef>
            </a:pPr>
            <a:r>
              <a:rPr lang="en-US" b="true" sz="2199">
                <a:solidFill>
                  <a:srgbClr val="3C3C38"/>
                </a:solidFill>
                <a:latin typeface="Glacial Indifference Bold"/>
                <a:ea typeface="Glacial Indifference Bold"/>
                <a:cs typeface="Glacial Indifference Bold"/>
                <a:sym typeface="Glacial Indifference Bold"/>
              </a:rPr>
              <a:t>Soil-Structure Interaction</a:t>
            </a:r>
          </a:p>
        </p:txBody>
      </p:sp>
      <p:sp>
        <p:nvSpPr>
          <p:cNvPr name="TextBox 410" id="410"/>
          <p:cNvSpPr txBox="true"/>
          <p:nvPr/>
        </p:nvSpPr>
        <p:spPr>
          <a:xfrm rot="0">
            <a:off x="37696468" y="24117471"/>
            <a:ext cx="4759341" cy="2759710"/>
          </a:xfrm>
          <a:prstGeom prst="rect">
            <a:avLst/>
          </a:prstGeom>
        </p:spPr>
        <p:txBody>
          <a:bodyPr anchor="t" rtlCol="false" tIns="0" lIns="0" bIns="0" rIns="0">
            <a:spAutoFit/>
          </a:bodyPr>
          <a:lstStyle/>
          <a:p>
            <a:pPr algn="just">
              <a:lnSpc>
                <a:spcPts val="2239"/>
              </a:lnSpc>
            </a:pPr>
            <a:r>
              <a:rPr lang="en-US" sz="1599">
                <a:solidFill>
                  <a:srgbClr val="000000"/>
                </a:solidFill>
                <a:latin typeface="Glacial Indifference"/>
                <a:ea typeface="Glacial Indifference"/>
                <a:cs typeface="Glacial Indifference"/>
                <a:sym typeface="Glacial Indifference"/>
              </a:rPr>
              <a:t>It was decided to use trench drainage open channels to catch all the runoff. There will be 3 channels at each side of the area. The runoff from the top of the building will be collected by gutters and will be connected to the Side Channel. </a:t>
            </a:r>
          </a:p>
          <a:p>
            <a:pPr algn="just">
              <a:lnSpc>
                <a:spcPts val="2239"/>
              </a:lnSpc>
              <a:spcBef>
                <a:spcPct val="0"/>
              </a:spcBef>
            </a:pPr>
            <a:r>
              <a:rPr lang="en-US" sz="1599">
                <a:solidFill>
                  <a:srgbClr val="000000"/>
                </a:solidFill>
                <a:latin typeface="Glacial Indifference"/>
                <a:ea typeface="Glacial Indifference"/>
                <a:cs typeface="Glacial Indifference"/>
                <a:sym typeface="Glacial Indifference"/>
              </a:rPr>
              <a:t>Channels will be rectangular shaped and the width for them will be 0.7ft. The bottom surface is a concrete, which means n = 0.013 (Manning’s Roughness coefficient) . Slope for channels will be 0.01 which is typical and recommended. </a:t>
            </a:r>
          </a:p>
        </p:txBody>
      </p:sp>
      <p:sp>
        <p:nvSpPr>
          <p:cNvPr name="TextBox 411" id="411"/>
          <p:cNvSpPr txBox="true"/>
          <p:nvPr/>
        </p:nvSpPr>
        <p:spPr>
          <a:xfrm rot="0">
            <a:off x="22281138" y="26362127"/>
            <a:ext cx="3249126" cy="284336"/>
          </a:xfrm>
          <a:prstGeom prst="rect">
            <a:avLst/>
          </a:prstGeom>
        </p:spPr>
        <p:txBody>
          <a:bodyPr anchor="t" rtlCol="false" tIns="0" lIns="0" bIns="0" rIns="0">
            <a:spAutoFit/>
          </a:bodyPr>
          <a:lstStyle/>
          <a:p>
            <a:pPr algn="ctr">
              <a:lnSpc>
                <a:spcPts val="2330"/>
              </a:lnSpc>
              <a:spcBef>
                <a:spcPct val="0"/>
              </a:spcBef>
            </a:pPr>
            <a:r>
              <a:rPr lang="en-US" b="true" sz="1664" i="true">
                <a:solidFill>
                  <a:srgbClr val="000000"/>
                </a:solidFill>
                <a:latin typeface="Open Sans 1 Bold Italics"/>
                <a:ea typeface="Open Sans 1 Bold Italics"/>
                <a:cs typeface="Open Sans 1 Bold Italics"/>
                <a:sym typeface="Open Sans 1 Bold Italics"/>
              </a:rPr>
              <a:t>Pile layout in PLAXIS 3D </a:t>
            </a:r>
          </a:p>
        </p:txBody>
      </p:sp>
      <p:sp>
        <p:nvSpPr>
          <p:cNvPr name="TextBox 412" id="412"/>
          <p:cNvSpPr txBox="true"/>
          <p:nvPr/>
        </p:nvSpPr>
        <p:spPr>
          <a:xfrm rot="0">
            <a:off x="14318410" y="9411387"/>
            <a:ext cx="3578435" cy="253747"/>
          </a:xfrm>
          <a:prstGeom prst="rect">
            <a:avLst/>
          </a:prstGeom>
        </p:spPr>
        <p:txBody>
          <a:bodyPr anchor="t" rtlCol="false" tIns="0" lIns="0" bIns="0" rIns="0">
            <a:spAutoFit/>
          </a:bodyPr>
          <a:lstStyle/>
          <a:p>
            <a:pPr algn="ctr">
              <a:lnSpc>
                <a:spcPts val="2083"/>
              </a:lnSpc>
              <a:spcBef>
                <a:spcPct val="0"/>
              </a:spcBef>
            </a:pPr>
            <a:r>
              <a:rPr lang="en-US" sz="1488" i="true">
                <a:solidFill>
                  <a:srgbClr val="000000"/>
                </a:solidFill>
                <a:latin typeface="Open Sans 1 Italics"/>
                <a:ea typeface="Open Sans 1 Italics"/>
                <a:cs typeface="Open Sans 1 Italics"/>
                <a:sym typeface="Open Sans 1 Italics"/>
              </a:rPr>
              <a:t>Stirrups spacing</a:t>
            </a:r>
          </a:p>
        </p:txBody>
      </p:sp>
      <p:sp>
        <p:nvSpPr>
          <p:cNvPr name="TextBox 413" id="413"/>
          <p:cNvSpPr txBox="true"/>
          <p:nvPr/>
        </p:nvSpPr>
        <p:spPr>
          <a:xfrm rot="0">
            <a:off x="29625465" y="5652295"/>
            <a:ext cx="2035595" cy="247810"/>
          </a:xfrm>
          <a:prstGeom prst="rect">
            <a:avLst/>
          </a:prstGeom>
        </p:spPr>
        <p:txBody>
          <a:bodyPr anchor="t" rtlCol="false" tIns="0" lIns="0" bIns="0" rIns="0">
            <a:spAutoFit/>
          </a:bodyPr>
          <a:lstStyle/>
          <a:p>
            <a:pPr algn="ctr">
              <a:lnSpc>
                <a:spcPts val="2091"/>
              </a:lnSpc>
              <a:spcBef>
                <a:spcPct val="0"/>
              </a:spcBef>
            </a:pPr>
            <a:r>
              <a:rPr lang="en-US" b="true" sz="1493">
                <a:solidFill>
                  <a:srgbClr val="000000"/>
                </a:solidFill>
                <a:latin typeface="Glacial Indifference Bold"/>
                <a:ea typeface="Glacial Indifference Bold"/>
                <a:cs typeface="Glacial Indifference Bold"/>
                <a:sym typeface="Glacial Indifference Bold"/>
              </a:rPr>
              <a:t>Deformed mesh |u|</a:t>
            </a:r>
          </a:p>
        </p:txBody>
      </p:sp>
      <p:sp>
        <p:nvSpPr>
          <p:cNvPr name="TextBox 414" id="414"/>
          <p:cNvSpPr txBox="true"/>
          <p:nvPr/>
        </p:nvSpPr>
        <p:spPr>
          <a:xfrm rot="0">
            <a:off x="26706680" y="5642770"/>
            <a:ext cx="3110694" cy="273845"/>
          </a:xfrm>
          <a:prstGeom prst="rect">
            <a:avLst/>
          </a:prstGeom>
        </p:spPr>
        <p:txBody>
          <a:bodyPr anchor="t" rtlCol="false" tIns="0" lIns="0" bIns="0" rIns="0">
            <a:spAutoFit/>
          </a:bodyPr>
          <a:lstStyle/>
          <a:p>
            <a:pPr algn="ctr">
              <a:lnSpc>
                <a:spcPts val="2231"/>
              </a:lnSpc>
              <a:spcBef>
                <a:spcPct val="0"/>
              </a:spcBef>
            </a:pPr>
            <a:r>
              <a:rPr lang="en-US" b="true" sz="1593">
                <a:solidFill>
                  <a:srgbClr val="000000"/>
                </a:solidFill>
                <a:latin typeface="Glacial Indifference Bold"/>
                <a:ea typeface="Glacial Indifference Bold"/>
                <a:cs typeface="Glacial Indifference Bold"/>
                <a:sym typeface="Glacial Indifference Bold"/>
              </a:rPr>
              <a:t>Soil Profile </a:t>
            </a:r>
          </a:p>
        </p:txBody>
      </p:sp>
      <p:sp>
        <p:nvSpPr>
          <p:cNvPr name="TextBox 415" id="415"/>
          <p:cNvSpPr txBox="true"/>
          <p:nvPr/>
        </p:nvSpPr>
        <p:spPr>
          <a:xfrm rot="0">
            <a:off x="26309126" y="25487801"/>
            <a:ext cx="3302186" cy="508941"/>
          </a:xfrm>
          <a:prstGeom prst="rect">
            <a:avLst/>
          </a:prstGeom>
        </p:spPr>
        <p:txBody>
          <a:bodyPr anchor="t" rtlCol="false" tIns="0" lIns="0" bIns="0" rIns="0">
            <a:spAutoFit/>
          </a:bodyPr>
          <a:lstStyle/>
          <a:p>
            <a:pPr algn="ctr">
              <a:lnSpc>
                <a:spcPts val="2038"/>
              </a:lnSpc>
              <a:spcBef>
                <a:spcPct val="0"/>
              </a:spcBef>
            </a:pPr>
            <a:r>
              <a:rPr lang="en-US" b="true" sz="1455" i="true">
                <a:solidFill>
                  <a:srgbClr val="000000"/>
                </a:solidFill>
                <a:latin typeface="Open Sans 1 Bold Italics"/>
                <a:ea typeface="Open Sans 1 Bold Italics"/>
                <a:cs typeface="Open Sans 1 Bold Italics"/>
                <a:sym typeface="Open Sans 1 Bold Italics"/>
              </a:rPr>
              <a:t>Closer look to corner, interior, exterior group piles</a:t>
            </a:r>
          </a:p>
        </p:txBody>
      </p:sp>
      <p:sp>
        <p:nvSpPr>
          <p:cNvPr name="TextBox 416" id="416"/>
          <p:cNvSpPr txBox="true"/>
          <p:nvPr/>
        </p:nvSpPr>
        <p:spPr>
          <a:xfrm rot="0">
            <a:off x="34509566" y="26906898"/>
            <a:ext cx="8010326" cy="549910"/>
          </a:xfrm>
          <a:prstGeom prst="rect">
            <a:avLst/>
          </a:prstGeom>
        </p:spPr>
        <p:txBody>
          <a:bodyPr anchor="t" rtlCol="false" tIns="0" lIns="0" bIns="0" rIns="0">
            <a:spAutoFit/>
          </a:bodyPr>
          <a:lstStyle/>
          <a:p>
            <a:pPr algn="just">
              <a:lnSpc>
                <a:spcPts val="2239"/>
              </a:lnSpc>
              <a:spcBef>
                <a:spcPct val="0"/>
              </a:spcBef>
            </a:pPr>
            <a:r>
              <a:rPr lang="en-US" sz="1599">
                <a:solidFill>
                  <a:srgbClr val="000000"/>
                </a:solidFill>
                <a:latin typeface="Glacial Indifference"/>
                <a:ea typeface="Glacial Indifference"/>
                <a:cs typeface="Glacial Indifference"/>
                <a:sym typeface="Glacial Indifference"/>
              </a:rPr>
              <a:t>By the use of the Manning’s Equation, we can estimate the dimensions for the channel so that the minimum Hydraulic Capacity of the channel could met the Peak Runoff. </a:t>
            </a:r>
          </a:p>
        </p:txBody>
      </p:sp>
      <p:sp>
        <p:nvSpPr>
          <p:cNvPr name="TextBox 417" id="417"/>
          <p:cNvSpPr txBox="true"/>
          <p:nvPr/>
        </p:nvSpPr>
        <p:spPr>
          <a:xfrm rot="0">
            <a:off x="22500340" y="29368419"/>
            <a:ext cx="2669873" cy="250270"/>
          </a:xfrm>
          <a:prstGeom prst="rect">
            <a:avLst/>
          </a:prstGeom>
        </p:spPr>
        <p:txBody>
          <a:bodyPr anchor="t" rtlCol="false" tIns="0" lIns="0" bIns="0" rIns="0">
            <a:spAutoFit/>
          </a:bodyPr>
          <a:lstStyle/>
          <a:p>
            <a:pPr algn="ctr">
              <a:lnSpc>
                <a:spcPts val="2038"/>
              </a:lnSpc>
              <a:spcBef>
                <a:spcPct val="0"/>
              </a:spcBef>
            </a:pPr>
            <a:r>
              <a:rPr lang="en-US" b="true" sz="1455" i="true">
                <a:solidFill>
                  <a:srgbClr val="000000"/>
                </a:solidFill>
                <a:latin typeface="Open Sans 1 Bold Italics"/>
                <a:ea typeface="Open Sans 1 Bold Italics"/>
                <a:cs typeface="Open Sans 1 Bold Italics"/>
                <a:sym typeface="Open Sans 1 Bold Italics"/>
              </a:rPr>
              <a:t>Top view on group piles</a:t>
            </a:r>
          </a:p>
        </p:txBody>
      </p:sp>
      <p:sp>
        <p:nvSpPr>
          <p:cNvPr name="TextBox 418" id="418"/>
          <p:cNvSpPr txBox="true"/>
          <p:nvPr/>
        </p:nvSpPr>
        <p:spPr>
          <a:xfrm rot="0">
            <a:off x="29700967" y="25287857"/>
            <a:ext cx="2039706" cy="708885"/>
          </a:xfrm>
          <a:prstGeom prst="rect">
            <a:avLst/>
          </a:prstGeom>
        </p:spPr>
        <p:txBody>
          <a:bodyPr anchor="t" rtlCol="false" tIns="0" lIns="0" bIns="0" rIns="0">
            <a:spAutoFit/>
          </a:bodyPr>
          <a:lstStyle/>
          <a:p>
            <a:pPr algn="ctr">
              <a:lnSpc>
                <a:spcPts val="1877"/>
              </a:lnSpc>
              <a:spcBef>
                <a:spcPct val="0"/>
              </a:spcBef>
            </a:pPr>
            <a:r>
              <a:rPr lang="en-US" b="true" sz="1341" i="true">
                <a:solidFill>
                  <a:srgbClr val="000000"/>
                </a:solidFill>
                <a:latin typeface="Open Sans 1 Bold Italics"/>
                <a:ea typeface="Open Sans 1 Bold Italics"/>
                <a:cs typeface="Open Sans 1 Bold Italics"/>
                <a:sym typeface="Open Sans 1 Bold Italics"/>
              </a:rPr>
              <a:t>Installation of reinforcement during design stage</a:t>
            </a:r>
          </a:p>
        </p:txBody>
      </p:sp>
      <p:sp>
        <p:nvSpPr>
          <p:cNvPr name="TextBox 419" id="419"/>
          <p:cNvSpPr txBox="true"/>
          <p:nvPr/>
        </p:nvSpPr>
        <p:spPr>
          <a:xfrm rot="0">
            <a:off x="26390430" y="26346648"/>
            <a:ext cx="4860048" cy="742505"/>
          </a:xfrm>
          <a:prstGeom prst="rect">
            <a:avLst/>
          </a:prstGeom>
        </p:spPr>
        <p:txBody>
          <a:bodyPr anchor="t" rtlCol="false" tIns="0" lIns="0" bIns="0" rIns="0">
            <a:spAutoFit/>
          </a:bodyPr>
          <a:lstStyle/>
          <a:p>
            <a:pPr algn="ctr">
              <a:lnSpc>
                <a:spcPts val="2007"/>
              </a:lnSpc>
              <a:spcBef>
                <a:spcPct val="0"/>
              </a:spcBef>
            </a:pPr>
            <a:r>
              <a:rPr lang="en-US" sz="1672">
                <a:solidFill>
                  <a:srgbClr val="000000"/>
                </a:solidFill>
                <a:latin typeface="Glacial Indifference"/>
                <a:ea typeface="Glacial Indifference"/>
                <a:cs typeface="Glacial Indifference"/>
                <a:sym typeface="Glacial Indifference"/>
              </a:rPr>
              <a:t>Group piles all over the area of the building were </a:t>
            </a:r>
            <a:r>
              <a:rPr lang="en-US" sz="1672">
                <a:solidFill>
                  <a:srgbClr val="000000"/>
                </a:solidFill>
                <a:latin typeface="Glacial Indifference"/>
                <a:ea typeface="Glacial Indifference"/>
                <a:cs typeface="Glacial Indifference"/>
                <a:sym typeface="Glacial Indifference"/>
              </a:rPr>
              <a:t>modeled in Plaxis-3D to analyze the soil-structure interaction of the foundation and sheet piles.</a:t>
            </a:r>
          </a:p>
        </p:txBody>
      </p:sp>
      <p:sp>
        <p:nvSpPr>
          <p:cNvPr name="TextBox 420" id="420"/>
          <p:cNvSpPr txBox="true"/>
          <p:nvPr/>
        </p:nvSpPr>
        <p:spPr>
          <a:xfrm rot="0">
            <a:off x="26950757" y="27315075"/>
            <a:ext cx="3768008" cy="382271"/>
          </a:xfrm>
          <a:prstGeom prst="rect">
            <a:avLst/>
          </a:prstGeom>
        </p:spPr>
        <p:txBody>
          <a:bodyPr anchor="t" rtlCol="false" tIns="0" lIns="0" bIns="0" rIns="0">
            <a:spAutoFit/>
          </a:bodyPr>
          <a:lstStyle/>
          <a:p>
            <a:pPr algn="ctr">
              <a:lnSpc>
                <a:spcPts val="3079"/>
              </a:lnSpc>
              <a:spcBef>
                <a:spcPct val="0"/>
              </a:spcBef>
            </a:pPr>
            <a:r>
              <a:rPr lang="en-US" b="true" sz="2199">
                <a:solidFill>
                  <a:srgbClr val="3C3C38"/>
                </a:solidFill>
                <a:latin typeface="Glacial Indifference Bold"/>
                <a:ea typeface="Glacial Indifference Bold"/>
                <a:cs typeface="Glacial Indifference Bold"/>
                <a:sym typeface="Glacial Indifference Bold"/>
              </a:rPr>
              <a:t>Construction Procedure </a:t>
            </a:r>
          </a:p>
        </p:txBody>
      </p:sp>
      <p:sp>
        <p:nvSpPr>
          <p:cNvPr name="TextBox 421" id="421"/>
          <p:cNvSpPr txBox="true"/>
          <p:nvPr/>
        </p:nvSpPr>
        <p:spPr>
          <a:xfrm rot="0">
            <a:off x="12542005" y="8758497"/>
            <a:ext cx="5785960" cy="241935"/>
          </a:xfrm>
          <a:prstGeom prst="rect">
            <a:avLst/>
          </a:prstGeom>
        </p:spPr>
        <p:txBody>
          <a:bodyPr anchor="t" rtlCol="false" tIns="0" lIns="0" bIns="0" rIns="0">
            <a:spAutoFit/>
          </a:bodyPr>
          <a:lstStyle/>
          <a:p>
            <a:pPr algn="ctr">
              <a:lnSpc>
                <a:spcPts val="1901"/>
              </a:lnSpc>
              <a:spcBef>
                <a:spcPct val="0"/>
              </a:spcBef>
            </a:pPr>
            <a:r>
              <a:rPr lang="en-US" b="true" sz="1358">
                <a:solidFill>
                  <a:srgbClr val="000000"/>
                </a:solidFill>
                <a:latin typeface="Open Sans 1 Bold"/>
                <a:ea typeface="Open Sans 1 Bold"/>
                <a:cs typeface="Open Sans 1 Bold"/>
                <a:sym typeface="Open Sans 1 Bold"/>
              </a:rPr>
              <a:t>Column</a:t>
            </a:r>
          </a:p>
        </p:txBody>
      </p:sp>
      <p:sp>
        <p:nvSpPr>
          <p:cNvPr name="TextBox 422" id="422"/>
          <p:cNvSpPr txBox="true"/>
          <p:nvPr/>
        </p:nvSpPr>
        <p:spPr>
          <a:xfrm rot="0">
            <a:off x="11179531" y="8952710"/>
            <a:ext cx="3578435" cy="253747"/>
          </a:xfrm>
          <a:prstGeom prst="rect">
            <a:avLst/>
          </a:prstGeom>
        </p:spPr>
        <p:txBody>
          <a:bodyPr anchor="t" rtlCol="false" tIns="0" lIns="0" bIns="0" rIns="0">
            <a:spAutoFit/>
          </a:bodyPr>
          <a:lstStyle/>
          <a:p>
            <a:pPr algn="ctr">
              <a:lnSpc>
                <a:spcPts val="2083"/>
              </a:lnSpc>
              <a:spcBef>
                <a:spcPct val="0"/>
              </a:spcBef>
            </a:pPr>
            <a:r>
              <a:rPr lang="en-US" sz="1488" i="true">
                <a:solidFill>
                  <a:srgbClr val="000000"/>
                </a:solidFill>
                <a:latin typeface="Open Sans 1 Italics"/>
                <a:ea typeface="Open Sans 1 Italics"/>
                <a:cs typeface="Open Sans 1 Italics"/>
                <a:sym typeface="Open Sans 1 Italics"/>
              </a:rPr>
              <a:t>Slenderness ratio check</a:t>
            </a:r>
          </a:p>
        </p:txBody>
      </p:sp>
      <p:sp>
        <p:nvSpPr>
          <p:cNvPr name="TextBox 423" id="423"/>
          <p:cNvSpPr txBox="true"/>
          <p:nvPr/>
        </p:nvSpPr>
        <p:spPr>
          <a:xfrm rot="0">
            <a:off x="11145598" y="9449928"/>
            <a:ext cx="3578435" cy="253747"/>
          </a:xfrm>
          <a:prstGeom prst="rect">
            <a:avLst/>
          </a:prstGeom>
        </p:spPr>
        <p:txBody>
          <a:bodyPr anchor="t" rtlCol="false" tIns="0" lIns="0" bIns="0" rIns="0">
            <a:spAutoFit/>
          </a:bodyPr>
          <a:lstStyle/>
          <a:p>
            <a:pPr algn="ctr">
              <a:lnSpc>
                <a:spcPts val="2083"/>
              </a:lnSpc>
              <a:spcBef>
                <a:spcPct val="0"/>
              </a:spcBef>
            </a:pPr>
            <a:r>
              <a:rPr lang="en-US" sz="1488" i="true">
                <a:solidFill>
                  <a:srgbClr val="000000"/>
                </a:solidFill>
                <a:latin typeface="Open Sans 1 Italics"/>
                <a:ea typeface="Open Sans 1 Italics"/>
                <a:cs typeface="Open Sans 1 Italics"/>
                <a:sym typeface="Open Sans 1 Italics"/>
              </a:rPr>
              <a:t>Interior column</a:t>
            </a:r>
          </a:p>
        </p:txBody>
      </p:sp>
      <p:sp>
        <p:nvSpPr>
          <p:cNvPr name="TextBox 424" id="424"/>
          <p:cNvSpPr txBox="true"/>
          <p:nvPr/>
        </p:nvSpPr>
        <p:spPr>
          <a:xfrm rot="0">
            <a:off x="9777330" y="11039945"/>
            <a:ext cx="3578435" cy="253747"/>
          </a:xfrm>
          <a:prstGeom prst="rect">
            <a:avLst/>
          </a:prstGeom>
        </p:spPr>
        <p:txBody>
          <a:bodyPr anchor="t" rtlCol="false" tIns="0" lIns="0" bIns="0" rIns="0">
            <a:spAutoFit/>
          </a:bodyPr>
          <a:lstStyle/>
          <a:p>
            <a:pPr algn="ctr">
              <a:lnSpc>
                <a:spcPts val="2083"/>
              </a:lnSpc>
              <a:spcBef>
                <a:spcPct val="0"/>
              </a:spcBef>
            </a:pPr>
            <a:r>
              <a:rPr lang="en-US" sz="1488" i="true">
                <a:solidFill>
                  <a:srgbClr val="000000"/>
                </a:solidFill>
                <a:latin typeface="Open Sans 1 Italics"/>
                <a:ea typeface="Open Sans 1 Italics"/>
                <a:cs typeface="Open Sans 1 Italics"/>
                <a:sym typeface="Open Sans 1 Italics"/>
              </a:rPr>
              <a:t>Corner column</a:t>
            </a:r>
          </a:p>
        </p:txBody>
      </p:sp>
      <p:sp>
        <p:nvSpPr>
          <p:cNvPr name="TextBox 425" id="425"/>
          <p:cNvSpPr txBox="true"/>
          <p:nvPr/>
        </p:nvSpPr>
        <p:spPr>
          <a:xfrm rot="0">
            <a:off x="11842018" y="11012709"/>
            <a:ext cx="3578435" cy="253747"/>
          </a:xfrm>
          <a:prstGeom prst="rect">
            <a:avLst/>
          </a:prstGeom>
        </p:spPr>
        <p:txBody>
          <a:bodyPr anchor="t" rtlCol="false" tIns="0" lIns="0" bIns="0" rIns="0">
            <a:spAutoFit/>
          </a:bodyPr>
          <a:lstStyle/>
          <a:p>
            <a:pPr algn="ctr">
              <a:lnSpc>
                <a:spcPts val="2083"/>
              </a:lnSpc>
              <a:spcBef>
                <a:spcPct val="0"/>
              </a:spcBef>
            </a:pPr>
            <a:r>
              <a:rPr lang="en-US" sz="1488" i="true">
                <a:solidFill>
                  <a:srgbClr val="000000"/>
                </a:solidFill>
                <a:latin typeface="Open Sans 1 Italics"/>
                <a:ea typeface="Open Sans 1 Italics"/>
                <a:cs typeface="Open Sans 1 Italics"/>
                <a:sym typeface="Open Sans 1 Italics"/>
              </a:rPr>
              <a:t>Edge column</a:t>
            </a:r>
          </a:p>
        </p:txBody>
      </p:sp>
      <p:sp>
        <p:nvSpPr>
          <p:cNvPr name="TextBox 426" id="426"/>
          <p:cNvSpPr txBox="true"/>
          <p:nvPr/>
        </p:nvSpPr>
        <p:spPr>
          <a:xfrm rot="0">
            <a:off x="17544925" y="9411387"/>
            <a:ext cx="3578435" cy="253747"/>
          </a:xfrm>
          <a:prstGeom prst="rect">
            <a:avLst/>
          </a:prstGeom>
        </p:spPr>
        <p:txBody>
          <a:bodyPr anchor="t" rtlCol="false" tIns="0" lIns="0" bIns="0" rIns="0">
            <a:spAutoFit/>
          </a:bodyPr>
          <a:lstStyle/>
          <a:p>
            <a:pPr algn="ctr">
              <a:lnSpc>
                <a:spcPts val="2083"/>
              </a:lnSpc>
              <a:spcBef>
                <a:spcPct val="0"/>
              </a:spcBef>
            </a:pPr>
            <a:r>
              <a:rPr lang="en-US" sz="1488" i="true">
                <a:solidFill>
                  <a:srgbClr val="000000"/>
                </a:solidFill>
                <a:latin typeface="Open Sans 1 Italics"/>
                <a:ea typeface="Open Sans 1 Italics"/>
                <a:cs typeface="Open Sans 1 Italics"/>
                <a:sym typeface="Open Sans 1 Italics"/>
              </a:rPr>
              <a:t>Biaxial bending check</a:t>
            </a:r>
          </a:p>
        </p:txBody>
      </p:sp>
      <p:sp>
        <p:nvSpPr>
          <p:cNvPr name="TextBox 427" id="427"/>
          <p:cNvSpPr txBox="true"/>
          <p:nvPr/>
        </p:nvSpPr>
        <p:spPr>
          <a:xfrm rot="0">
            <a:off x="19970205" y="10317461"/>
            <a:ext cx="1310082" cy="91962"/>
          </a:xfrm>
          <a:prstGeom prst="rect">
            <a:avLst/>
          </a:prstGeom>
        </p:spPr>
        <p:txBody>
          <a:bodyPr anchor="t" rtlCol="false" tIns="0" lIns="0" bIns="0" rIns="0">
            <a:spAutoFit/>
          </a:bodyPr>
          <a:lstStyle/>
          <a:p>
            <a:pPr algn="ctr">
              <a:lnSpc>
                <a:spcPts val="762"/>
              </a:lnSpc>
              <a:spcBef>
                <a:spcPct val="0"/>
              </a:spcBef>
            </a:pPr>
            <a:r>
              <a:rPr lang="en-US" sz="544" i="true">
                <a:solidFill>
                  <a:srgbClr val="000000"/>
                </a:solidFill>
                <a:latin typeface="Open Sans 1 Italics"/>
                <a:ea typeface="Open Sans 1 Italics"/>
                <a:cs typeface="Open Sans 1 Italics"/>
                <a:sym typeface="Open Sans 1 Italics"/>
              </a:rPr>
              <a:t>safe against biaxial bending</a:t>
            </a:r>
          </a:p>
        </p:txBody>
      </p:sp>
      <p:sp>
        <p:nvSpPr>
          <p:cNvPr name="TextBox 428" id="428"/>
          <p:cNvSpPr txBox="true"/>
          <p:nvPr/>
        </p:nvSpPr>
        <p:spPr>
          <a:xfrm rot="0">
            <a:off x="17971155" y="11544727"/>
            <a:ext cx="1340048" cy="93847"/>
          </a:xfrm>
          <a:prstGeom prst="rect">
            <a:avLst/>
          </a:prstGeom>
        </p:spPr>
        <p:txBody>
          <a:bodyPr anchor="t" rtlCol="false" tIns="0" lIns="0" bIns="0" rIns="0">
            <a:spAutoFit/>
          </a:bodyPr>
          <a:lstStyle/>
          <a:p>
            <a:pPr algn="ctr">
              <a:lnSpc>
                <a:spcPts val="780"/>
              </a:lnSpc>
              <a:spcBef>
                <a:spcPct val="0"/>
              </a:spcBef>
            </a:pPr>
            <a:r>
              <a:rPr lang="en-US" sz="557" i="true">
                <a:solidFill>
                  <a:srgbClr val="000000"/>
                </a:solidFill>
                <a:latin typeface="Open Sans 1 Italics"/>
                <a:ea typeface="Open Sans 1 Italics"/>
                <a:cs typeface="Open Sans 1 Italics"/>
                <a:sym typeface="Open Sans 1 Italics"/>
              </a:rPr>
              <a:t>method is valid</a:t>
            </a:r>
          </a:p>
        </p:txBody>
      </p:sp>
      <p:sp>
        <p:nvSpPr>
          <p:cNvPr name="TextBox 429" id="429"/>
          <p:cNvSpPr txBox="true"/>
          <p:nvPr/>
        </p:nvSpPr>
        <p:spPr>
          <a:xfrm rot="0">
            <a:off x="13531350" y="15911014"/>
            <a:ext cx="3309668" cy="248146"/>
          </a:xfrm>
          <a:prstGeom prst="rect">
            <a:avLst/>
          </a:prstGeom>
        </p:spPr>
        <p:txBody>
          <a:bodyPr anchor="t" rtlCol="false" tIns="0" lIns="0" bIns="0" rIns="0">
            <a:spAutoFit/>
          </a:bodyPr>
          <a:lstStyle/>
          <a:p>
            <a:pPr algn="ctr">
              <a:lnSpc>
                <a:spcPts val="2048"/>
              </a:lnSpc>
              <a:spcBef>
                <a:spcPct val="0"/>
              </a:spcBef>
            </a:pPr>
            <a:r>
              <a:rPr lang="en-US" b="true" sz="1463">
                <a:solidFill>
                  <a:srgbClr val="000000"/>
                </a:solidFill>
                <a:latin typeface="Open Sans 1 Bold"/>
                <a:ea typeface="Open Sans 1 Bold"/>
                <a:cs typeface="Open Sans 1 Bold"/>
                <a:sym typeface="Open Sans 1 Bold"/>
              </a:rPr>
              <a:t>Structural detailing</a:t>
            </a:r>
          </a:p>
        </p:txBody>
      </p:sp>
      <p:sp>
        <p:nvSpPr>
          <p:cNvPr name="TextBox 430" id="430"/>
          <p:cNvSpPr txBox="true"/>
          <p:nvPr/>
        </p:nvSpPr>
        <p:spPr>
          <a:xfrm rot="0">
            <a:off x="12215572" y="16158664"/>
            <a:ext cx="1731861" cy="137066"/>
          </a:xfrm>
          <a:prstGeom prst="rect">
            <a:avLst/>
          </a:prstGeom>
        </p:spPr>
        <p:txBody>
          <a:bodyPr anchor="t" rtlCol="false" tIns="0" lIns="0" bIns="0" rIns="0">
            <a:spAutoFit/>
          </a:bodyPr>
          <a:lstStyle/>
          <a:p>
            <a:pPr algn="ctr">
              <a:lnSpc>
                <a:spcPts val="1148"/>
              </a:lnSpc>
              <a:spcBef>
                <a:spcPct val="0"/>
              </a:spcBef>
            </a:pPr>
            <a:r>
              <a:rPr lang="en-US" sz="820" i="true">
                <a:solidFill>
                  <a:srgbClr val="000000"/>
                </a:solidFill>
                <a:latin typeface="Open Sans 1 Italics"/>
                <a:ea typeface="Open Sans 1 Italics"/>
                <a:cs typeface="Open Sans 1 Italics"/>
                <a:sym typeface="Open Sans 1 Italics"/>
              </a:rPr>
              <a:t>Column Floors 2-3</a:t>
            </a:r>
          </a:p>
        </p:txBody>
      </p:sp>
      <p:sp>
        <p:nvSpPr>
          <p:cNvPr name="TextBox 431" id="431"/>
          <p:cNvSpPr txBox="true"/>
          <p:nvPr/>
        </p:nvSpPr>
        <p:spPr>
          <a:xfrm rot="0">
            <a:off x="13905763" y="16168685"/>
            <a:ext cx="1947248" cy="141580"/>
          </a:xfrm>
          <a:prstGeom prst="rect">
            <a:avLst/>
          </a:prstGeom>
        </p:spPr>
        <p:txBody>
          <a:bodyPr anchor="t" rtlCol="false" tIns="0" lIns="0" bIns="0" rIns="0">
            <a:spAutoFit/>
          </a:bodyPr>
          <a:lstStyle/>
          <a:p>
            <a:pPr algn="ctr">
              <a:lnSpc>
                <a:spcPts val="1133"/>
              </a:lnSpc>
              <a:spcBef>
                <a:spcPct val="0"/>
              </a:spcBef>
            </a:pPr>
            <a:r>
              <a:rPr lang="en-US" sz="809" i="true">
                <a:solidFill>
                  <a:srgbClr val="000000"/>
                </a:solidFill>
                <a:latin typeface="Open Sans 1 Italics"/>
                <a:ea typeface="Open Sans 1 Italics"/>
                <a:cs typeface="Open Sans 1 Italics"/>
                <a:sym typeface="Open Sans 1 Italics"/>
              </a:rPr>
              <a:t>Column Floors 4-5</a:t>
            </a:r>
          </a:p>
        </p:txBody>
      </p:sp>
      <p:sp>
        <p:nvSpPr>
          <p:cNvPr name="Freeform 432" id="432"/>
          <p:cNvSpPr/>
          <p:nvPr/>
        </p:nvSpPr>
        <p:spPr>
          <a:xfrm flipH="false" flipV="false" rot="0">
            <a:off x="12303596" y="16327197"/>
            <a:ext cx="1712984" cy="1413383"/>
          </a:xfrm>
          <a:custGeom>
            <a:avLst/>
            <a:gdLst/>
            <a:ahLst/>
            <a:cxnLst/>
            <a:rect r="r" b="b" t="t" l="l"/>
            <a:pathLst>
              <a:path h="1413383" w="1712984">
                <a:moveTo>
                  <a:pt x="0" y="0"/>
                </a:moveTo>
                <a:lnTo>
                  <a:pt x="1712984" y="0"/>
                </a:lnTo>
                <a:lnTo>
                  <a:pt x="1712984" y="1413383"/>
                </a:lnTo>
                <a:lnTo>
                  <a:pt x="0" y="1413383"/>
                </a:lnTo>
                <a:lnTo>
                  <a:pt x="0" y="0"/>
                </a:lnTo>
                <a:close/>
              </a:path>
            </a:pathLst>
          </a:custGeom>
          <a:blipFill>
            <a:blip r:embed="rId112"/>
            <a:stretch>
              <a:fillRect l="0" t="0" r="0" b="0"/>
            </a:stretch>
          </a:blipFill>
        </p:spPr>
      </p:sp>
      <p:sp>
        <p:nvSpPr>
          <p:cNvPr name="TextBox 433" id="433"/>
          <p:cNvSpPr txBox="true"/>
          <p:nvPr/>
        </p:nvSpPr>
        <p:spPr>
          <a:xfrm rot="0">
            <a:off x="15525979" y="16159386"/>
            <a:ext cx="2018945" cy="146092"/>
          </a:xfrm>
          <a:prstGeom prst="rect">
            <a:avLst/>
          </a:prstGeom>
        </p:spPr>
        <p:txBody>
          <a:bodyPr anchor="t" rtlCol="false" tIns="0" lIns="0" bIns="0" rIns="0">
            <a:spAutoFit/>
          </a:bodyPr>
          <a:lstStyle/>
          <a:p>
            <a:pPr algn="ctr">
              <a:lnSpc>
                <a:spcPts val="1175"/>
              </a:lnSpc>
              <a:spcBef>
                <a:spcPct val="0"/>
              </a:spcBef>
            </a:pPr>
            <a:r>
              <a:rPr lang="en-US" sz="839" i="true">
                <a:solidFill>
                  <a:srgbClr val="000000"/>
                </a:solidFill>
                <a:latin typeface="Open Sans 1 Italics"/>
                <a:ea typeface="Open Sans 1 Italics"/>
                <a:cs typeface="Open Sans 1 Italics"/>
                <a:sym typeface="Open Sans 1 Italics"/>
              </a:rPr>
              <a:t>Column Floors 6-7</a:t>
            </a:r>
          </a:p>
        </p:txBody>
      </p:sp>
      <p:sp>
        <p:nvSpPr>
          <p:cNvPr name="TextBox 434" id="434"/>
          <p:cNvSpPr txBox="true"/>
          <p:nvPr/>
        </p:nvSpPr>
        <p:spPr>
          <a:xfrm rot="0">
            <a:off x="16841018" y="16165110"/>
            <a:ext cx="2047743" cy="138379"/>
          </a:xfrm>
          <a:prstGeom prst="rect">
            <a:avLst/>
          </a:prstGeom>
        </p:spPr>
        <p:txBody>
          <a:bodyPr anchor="t" rtlCol="false" tIns="0" lIns="0" bIns="0" rIns="0">
            <a:spAutoFit/>
          </a:bodyPr>
          <a:lstStyle/>
          <a:p>
            <a:pPr algn="ctr">
              <a:lnSpc>
                <a:spcPts val="1192"/>
              </a:lnSpc>
              <a:spcBef>
                <a:spcPct val="0"/>
              </a:spcBef>
            </a:pPr>
            <a:r>
              <a:rPr lang="en-US" sz="851" i="true">
                <a:solidFill>
                  <a:srgbClr val="000000"/>
                </a:solidFill>
                <a:latin typeface="Open Sans 1 Italics"/>
                <a:ea typeface="Open Sans 1 Italics"/>
                <a:cs typeface="Open Sans 1 Italics"/>
                <a:sym typeface="Open Sans 1 Italics"/>
              </a:rPr>
              <a:t>Column Floor 8</a:t>
            </a:r>
          </a:p>
        </p:txBody>
      </p:sp>
      <p:sp>
        <p:nvSpPr>
          <p:cNvPr name="TextBox 435" id="435"/>
          <p:cNvSpPr txBox="true"/>
          <p:nvPr/>
        </p:nvSpPr>
        <p:spPr>
          <a:xfrm rot="0">
            <a:off x="18698844" y="16146060"/>
            <a:ext cx="2424516" cy="181137"/>
          </a:xfrm>
          <a:prstGeom prst="rect">
            <a:avLst/>
          </a:prstGeom>
        </p:spPr>
        <p:txBody>
          <a:bodyPr anchor="t" rtlCol="false" tIns="0" lIns="0" bIns="0" rIns="0">
            <a:spAutoFit/>
          </a:bodyPr>
          <a:lstStyle/>
          <a:p>
            <a:pPr algn="ctr">
              <a:lnSpc>
                <a:spcPts val="1411"/>
              </a:lnSpc>
              <a:spcBef>
                <a:spcPct val="0"/>
              </a:spcBef>
            </a:pPr>
            <a:r>
              <a:rPr lang="en-US" sz="1008" i="true">
                <a:solidFill>
                  <a:srgbClr val="000000"/>
                </a:solidFill>
                <a:latin typeface="Open Sans 1 Italics"/>
                <a:ea typeface="Open Sans 1 Italics"/>
                <a:cs typeface="Open Sans 1 Italics"/>
                <a:sym typeface="Open Sans 1 Italics"/>
              </a:rPr>
              <a:t>Column Floor 9</a:t>
            </a:r>
          </a:p>
        </p:txBody>
      </p:sp>
      <p:sp>
        <p:nvSpPr>
          <p:cNvPr name="TextBox 436" id="436"/>
          <p:cNvSpPr txBox="true"/>
          <p:nvPr/>
        </p:nvSpPr>
        <p:spPr>
          <a:xfrm rot="0">
            <a:off x="13272634" y="17778540"/>
            <a:ext cx="2285505" cy="162865"/>
          </a:xfrm>
          <a:prstGeom prst="rect">
            <a:avLst/>
          </a:prstGeom>
        </p:spPr>
        <p:txBody>
          <a:bodyPr anchor="t" rtlCol="false" tIns="0" lIns="0" bIns="0" rIns="0">
            <a:spAutoFit/>
          </a:bodyPr>
          <a:lstStyle/>
          <a:p>
            <a:pPr algn="ctr">
              <a:lnSpc>
                <a:spcPts val="1330"/>
              </a:lnSpc>
              <a:spcBef>
                <a:spcPct val="0"/>
              </a:spcBef>
            </a:pPr>
            <a:r>
              <a:rPr lang="en-US" sz="950" i="true">
                <a:solidFill>
                  <a:srgbClr val="000000"/>
                </a:solidFill>
                <a:latin typeface="Open Sans 1 Italics"/>
                <a:ea typeface="Open Sans 1 Italics"/>
                <a:cs typeface="Open Sans 1 Italics"/>
                <a:sym typeface="Open Sans 1 Italics"/>
              </a:rPr>
              <a:t>Column Floor 10</a:t>
            </a:r>
          </a:p>
        </p:txBody>
      </p:sp>
      <p:sp>
        <p:nvSpPr>
          <p:cNvPr name="TextBox 437" id="437"/>
          <p:cNvSpPr txBox="true"/>
          <p:nvPr/>
        </p:nvSpPr>
        <p:spPr>
          <a:xfrm rot="0">
            <a:off x="15365816" y="17754286"/>
            <a:ext cx="2268462" cy="161792"/>
          </a:xfrm>
          <a:prstGeom prst="rect">
            <a:avLst/>
          </a:prstGeom>
        </p:spPr>
        <p:txBody>
          <a:bodyPr anchor="t" rtlCol="false" tIns="0" lIns="0" bIns="0" rIns="0">
            <a:spAutoFit/>
          </a:bodyPr>
          <a:lstStyle/>
          <a:p>
            <a:pPr algn="ctr">
              <a:lnSpc>
                <a:spcPts val="1320"/>
              </a:lnSpc>
              <a:spcBef>
                <a:spcPct val="0"/>
              </a:spcBef>
            </a:pPr>
            <a:r>
              <a:rPr lang="en-US" sz="943" i="true">
                <a:solidFill>
                  <a:srgbClr val="000000"/>
                </a:solidFill>
                <a:latin typeface="Open Sans 1 Italics"/>
                <a:ea typeface="Open Sans 1 Italics"/>
                <a:cs typeface="Open Sans 1 Italics"/>
                <a:sym typeface="Open Sans 1 Italics"/>
              </a:rPr>
              <a:t>Column Floor 11</a:t>
            </a:r>
          </a:p>
        </p:txBody>
      </p:sp>
      <p:sp>
        <p:nvSpPr>
          <p:cNvPr name="TextBox 438" id="438"/>
          <p:cNvSpPr txBox="true"/>
          <p:nvPr/>
        </p:nvSpPr>
        <p:spPr>
          <a:xfrm rot="0">
            <a:off x="16948706" y="17750375"/>
            <a:ext cx="2499619" cy="157137"/>
          </a:xfrm>
          <a:prstGeom prst="rect">
            <a:avLst/>
          </a:prstGeom>
        </p:spPr>
        <p:txBody>
          <a:bodyPr anchor="t" rtlCol="false" tIns="0" lIns="0" bIns="0" rIns="0">
            <a:spAutoFit/>
          </a:bodyPr>
          <a:lstStyle/>
          <a:p>
            <a:pPr algn="ctr">
              <a:lnSpc>
                <a:spcPts val="1315"/>
              </a:lnSpc>
              <a:spcBef>
                <a:spcPct val="0"/>
              </a:spcBef>
            </a:pPr>
            <a:r>
              <a:rPr lang="en-US" sz="939" i="true">
                <a:solidFill>
                  <a:srgbClr val="000000"/>
                </a:solidFill>
                <a:latin typeface="Open Sans 1 Italics"/>
                <a:ea typeface="Open Sans 1 Italics"/>
                <a:cs typeface="Open Sans 1 Italics"/>
                <a:sym typeface="Open Sans 1 Italics"/>
              </a:rPr>
              <a:t>Column Floor 12</a:t>
            </a:r>
          </a:p>
        </p:txBody>
      </p:sp>
      <p:sp>
        <p:nvSpPr>
          <p:cNvPr name="TextBox 439" id="439"/>
          <p:cNvSpPr txBox="true"/>
          <p:nvPr/>
        </p:nvSpPr>
        <p:spPr>
          <a:xfrm rot="0">
            <a:off x="18985100" y="17754286"/>
            <a:ext cx="2165320" cy="155302"/>
          </a:xfrm>
          <a:prstGeom prst="rect">
            <a:avLst/>
          </a:prstGeom>
        </p:spPr>
        <p:txBody>
          <a:bodyPr anchor="t" rtlCol="false" tIns="0" lIns="0" bIns="0" rIns="0">
            <a:spAutoFit/>
          </a:bodyPr>
          <a:lstStyle/>
          <a:p>
            <a:pPr algn="ctr">
              <a:lnSpc>
                <a:spcPts val="1260"/>
              </a:lnSpc>
              <a:spcBef>
                <a:spcPct val="0"/>
              </a:spcBef>
            </a:pPr>
            <a:r>
              <a:rPr lang="en-US" sz="900" i="true">
                <a:solidFill>
                  <a:srgbClr val="000000"/>
                </a:solidFill>
                <a:latin typeface="Open Sans 1 Italics"/>
                <a:ea typeface="Open Sans 1 Italics"/>
                <a:cs typeface="Open Sans 1 Italics"/>
                <a:sym typeface="Open Sans 1 Italics"/>
              </a:rPr>
              <a:t>Column Floors 13-15</a:t>
            </a:r>
          </a:p>
        </p:txBody>
      </p:sp>
      <p:sp>
        <p:nvSpPr>
          <p:cNvPr name="TextBox 440" id="440"/>
          <p:cNvSpPr txBox="true"/>
          <p:nvPr/>
        </p:nvSpPr>
        <p:spPr>
          <a:xfrm rot="0">
            <a:off x="16067800" y="18970541"/>
            <a:ext cx="2337346" cy="166127"/>
          </a:xfrm>
          <a:prstGeom prst="rect">
            <a:avLst/>
          </a:prstGeom>
        </p:spPr>
        <p:txBody>
          <a:bodyPr anchor="t" rtlCol="false" tIns="0" lIns="0" bIns="0" rIns="0">
            <a:spAutoFit/>
          </a:bodyPr>
          <a:lstStyle/>
          <a:p>
            <a:pPr algn="ctr">
              <a:lnSpc>
                <a:spcPts val="1360"/>
              </a:lnSpc>
              <a:spcBef>
                <a:spcPct val="0"/>
              </a:spcBef>
            </a:pPr>
            <a:r>
              <a:rPr lang="en-US" sz="972" i="true">
                <a:solidFill>
                  <a:srgbClr val="000000"/>
                </a:solidFill>
                <a:latin typeface="Open Sans 1 Italics"/>
                <a:ea typeface="Open Sans 1 Italics"/>
                <a:cs typeface="Open Sans 1 Italics"/>
                <a:sym typeface="Open Sans 1 Italics"/>
              </a:rPr>
              <a:t>Figure 6. Column reinforcement detailing</a:t>
            </a:r>
          </a:p>
        </p:txBody>
      </p:sp>
      <p:sp>
        <p:nvSpPr>
          <p:cNvPr name="TextBox 441" id="441"/>
          <p:cNvSpPr txBox="true"/>
          <p:nvPr/>
        </p:nvSpPr>
        <p:spPr>
          <a:xfrm rot="0">
            <a:off x="11179531" y="20512045"/>
            <a:ext cx="2012882" cy="145710"/>
          </a:xfrm>
          <a:prstGeom prst="rect">
            <a:avLst/>
          </a:prstGeom>
        </p:spPr>
        <p:txBody>
          <a:bodyPr anchor="t" rtlCol="false" tIns="0" lIns="0" bIns="0" rIns="0">
            <a:spAutoFit/>
          </a:bodyPr>
          <a:lstStyle/>
          <a:p>
            <a:pPr algn="ctr">
              <a:lnSpc>
                <a:spcPts val="1172"/>
              </a:lnSpc>
              <a:spcBef>
                <a:spcPct val="0"/>
              </a:spcBef>
            </a:pPr>
            <a:r>
              <a:rPr lang="en-US" sz="837" i="true">
                <a:solidFill>
                  <a:srgbClr val="000000"/>
                </a:solidFill>
                <a:latin typeface="Open Sans 1 Italics"/>
                <a:ea typeface="Open Sans 1 Italics"/>
                <a:cs typeface="Open Sans 1 Italics"/>
                <a:sym typeface="Open Sans 1 Italics"/>
              </a:rPr>
              <a:t>Figure 7. Major beam reinforcement </a:t>
            </a:r>
          </a:p>
        </p:txBody>
      </p:sp>
      <p:sp>
        <p:nvSpPr>
          <p:cNvPr name="TextBox 442" id="442"/>
          <p:cNvSpPr txBox="true"/>
          <p:nvPr/>
        </p:nvSpPr>
        <p:spPr>
          <a:xfrm rot="0">
            <a:off x="16436131" y="20733955"/>
            <a:ext cx="1931663" cy="140599"/>
          </a:xfrm>
          <a:prstGeom prst="rect">
            <a:avLst/>
          </a:prstGeom>
        </p:spPr>
        <p:txBody>
          <a:bodyPr anchor="t" rtlCol="false" tIns="0" lIns="0" bIns="0" rIns="0">
            <a:spAutoFit/>
          </a:bodyPr>
          <a:lstStyle/>
          <a:p>
            <a:pPr algn="ctr">
              <a:lnSpc>
                <a:spcPts val="1124"/>
              </a:lnSpc>
              <a:spcBef>
                <a:spcPct val="0"/>
              </a:spcBef>
            </a:pPr>
            <a:r>
              <a:rPr lang="en-US" sz="803" i="true">
                <a:solidFill>
                  <a:srgbClr val="000000"/>
                </a:solidFill>
                <a:latin typeface="Open Sans 1 Italics"/>
                <a:ea typeface="Open Sans 1 Italics"/>
                <a:cs typeface="Open Sans 1 Italics"/>
                <a:sym typeface="Open Sans 1 Italics"/>
              </a:rPr>
              <a:t>Figure 8. Two-way slab reinforcement</a:t>
            </a:r>
          </a:p>
        </p:txBody>
      </p:sp>
      <p:sp>
        <p:nvSpPr>
          <p:cNvPr name="TextBox 443" id="443"/>
          <p:cNvSpPr txBox="true"/>
          <p:nvPr/>
        </p:nvSpPr>
        <p:spPr>
          <a:xfrm rot="0">
            <a:off x="6914215" y="25180463"/>
            <a:ext cx="3110694" cy="233840"/>
          </a:xfrm>
          <a:prstGeom prst="rect">
            <a:avLst/>
          </a:prstGeom>
        </p:spPr>
        <p:txBody>
          <a:bodyPr anchor="t" rtlCol="false" tIns="0" lIns="0" bIns="0" rIns="0">
            <a:spAutoFit/>
          </a:bodyPr>
          <a:lstStyle/>
          <a:p>
            <a:pPr algn="ctr">
              <a:lnSpc>
                <a:spcPts val="1811"/>
              </a:lnSpc>
              <a:spcBef>
                <a:spcPct val="0"/>
              </a:spcBef>
            </a:pPr>
            <a:r>
              <a:rPr lang="en-US" b="true" sz="1293">
                <a:solidFill>
                  <a:srgbClr val="000000"/>
                </a:solidFill>
                <a:latin typeface="Open Sans 1 Bold"/>
                <a:ea typeface="Open Sans 1 Bold"/>
                <a:cs typeface="Open Sans 1 Bold"/>
                <a:sym typeface="Open Sans 1 Bold"/>
              </a:rPr>
              <a:t>Serviceability</a:t>
            </a:r>
          </a:p>
        </p:txBody>
      </p:sp>
      <p:sp>
        <p:nvSpPr>
          <p:cNvPr name="TextBox 444" id="444"/>
          <p:cNvSpPr txBox="true"/>
          <p:nvPr/>
        </p:nvSpPr>
        <p:spPr>
          <a:xfrm rot="0">
            <a:off x="6798658" y="25474046"/>
            <a:ext cx="3110694" cy="233840"/>
          </a:xfrm>
          <a:prstGeom prst="rect">
            <a:avLst/>
          </a:prstGeom>
        </p:spPr>
        <p:txBody>
          <a:bodyPr anchor="t" rtlCol="false" tIns="0" lIns="0" bIns="0" rIns="0">
            <a:spAutoFit/>
          </a:bodyPr>
          <a:lstStyle/>
          <a:p>
            <a:pPr algn="ctr">
              <a:lnSpc>
                <a:spcPts val="1811"/>
              </a:lnSpc>
              <a:spcBef>
                <a:spcPct val="0"/>
              </a:spcBef>
            </a:pPr>
            <a:r>
              <a:rPr lang="en-US" sz="1293" i="true">
                <a:solidFill>
                  <a:srgbClr val="000000"/>
                </a:solidFill>
                <a:latin typeface="Open Sans 1 Italics"/>
                <a:ea typeface="Open Sans 1 Italics"/>
                <a:cs typeface="Open Sans 1 Italics"/>
                <a:sym typeface="Open Sans 1 Italics"/>
              </a:rPr>
              <a:t>Allowable crack width</a:t>
            </a:r>
          </a:p>
        </p:txBody>
      </p:sp>
      <p:sp>
        <p:nvSpPr>
          <p:cNvPr name="TextBox 445" id="445"/>
          <p:cNvSpPr txBox="true"/>
          <p:nvPr/>
        </p:nvSpPr>
        <p:spPr>
          <a:xfrm rot="0">
            <a:off x="7467146" y="26512855"/>
            <a:ext cx="3110694" cy="233840"/>
          </a:xfrm>
          <a:prstGeom prst="rect">
            <a:avLst/>
          </a:prstGeom>
        </p:spPr>
        <p:txBody>
          <a:bodyPr anchor="t" rtlCol="false" tIns="0" lIns="0" bIns="0" rIns="0">
            <a:spAutoFit/>
          </a:bodyPr>
          <a:lstStyle/>
          <a:p>
            <a:pPr algn="ctr">
              <a:lnSpc>
                <a:spcPts val="1811"/>
              </a:lnSpc>
              <a:spcBef>
                <a:spcPct val="0"/>
              </a:spcBef>
            </a:pPr>
            <a:r>
              <a:rPr lang="en-US" sz="1293">
                <a:solidFill>
                  <a:srgbClr val="000000"/>
                </a:solidFill>
                <a:latin typeface="Open Sans 1"/>
                <a:ea typeface="Open Sans 1"/>
                <a:cs typeface="Open Sans 1"/>
                <a:sym typeface="Open Sans 1"/>
              </a:rPr>
              <a:t>=0.008 in &lt; 0.016 in</a:t>
            </a:r>
          </a:p>
        </p:txBody>
      </p:sp>
      <p:sp>
        <p:nvSpPr>
          <p:cNvPr name="TextBox 446" id="446"/>
          <p:cNvSpPr txBox="true"/>
          <p:nvPr/>
        </p:nvSpPr>
        <p:spPr>
          <a:xfrm rot="0">
            <a:off x="13738335" y="23714431"/>
            <a:ext cx="4297524" cy="248146"/>
          </a:xfrm>
          <a:prstGeom prst="rect">
            <a:avLst/>
          </a:prstGeom>
        </p:spPr>
        <p:txBody>
          <a:bodyPr anchor="t" rtlCol="false" tIns="0" lIns="0" bIns="0" rIns="0">
            <a:spAutoFit/>
          </a:bodyPr>
          <a:lstStyle/>
          <a:p>
            <a:pPr algn="ctr">
              <a:lnSpc>
                <a:spcPts val="2048"/>
              </a:lnSpc>
              <a:spcBef>
                <a:spcPct val="0"/>
              </a:spcBef>
            </a:pPr>
            <a:r>
              <a:rPr lang="en-US" b="true" sz="1463">
                <a:solidFill>
                  <a:srgbClr val="000000"/>
                </a:solidFill>
                <a:latin typeface="Open Sans 1 Bold"/>
                <a:ea typeface="Open Sans 1 Bold"/>
                <a:cs typeface="Open Sans 1 Bold"/>
                <a:sym typeface="Open Sans 1 Bold"/>
              </a:rPr>
              <a:t>Life Cycle Cost Analysis and Corrosion</a:t>
            </a:r>
          </a:p>
        </p:txBody>
      </p:sp>
      <p:sp>
        <p:nvSpPr>
          <p:cNvPr name="TextBox 447" id="447"/>
          <p:cNvSpPr txBox="true"/>
          <p:nvPr/>
        </p:nvSpPr>
        <p:spPr>
          <a:xfrm rot="0">
            <a:off x="11215997" y="27282004"/>
            <a:ext cx="1731861" cy="128027"/>
          </a:xfrm>
          <a:prstGeom prst="rect">
            <a:avLst/>
          </a:prstGeom>
        </p:spPr>
        <p:txBody>
          <a:bodyPr anchor="t" rtlCol="false" tIns="0" lIns="0" bIns="0" rIns="0">
            <a:spAutoFit/>
          </a:bodyPr>
          <a:lstStyle/>
          <a:p>
            <a:pPr algn="ctr">
              <a:lnSpc>
                <a:spcPts val="1008"/>
              </a:lnSpc>
              <a:spcBef>
                <a:spcPct val="0"/>
              </a:spcBef>
            </a:pPr>
            <a:r>
              <a:rPr lang="en-US" sz="720" i="true">
                <a:solidFill>
                  <a:srgbClr val="000000"/>
                </a:solidFill>
                <a:latin typeface="Open Sans 1 Italics"/>
                <a:ea typeface="Open Sans 1 Italics"/>
                <a:cs typeface="Open Sans 1 Italics"/>
                <a:sym typeface="Open Sans 1 Italics"/>
              </a:rPr>
              <a:t>Figure 11. Life cycle of alternatives</a:t>
            </a:r>
          </a:p>
        </p:txBody>
      </p:sp>
      <p:sp>
        <p:nvSpPr>
          <p:cNvPr name="TextBox 448" id="448"/>
          <p:cNvSpPr txBox="true"/>
          <p:nvPr/>
        </p:nvSpPr>
        <p:spPr>
          <a:xfrm rot="0">
            <a:off x="15201869" y="27282004"/>
            <a:ext cx="1731861" cy="128027"/>
          </a:xfrm>
          <a:prstGeom prst="rect">
            <a:avLst/>
          </a:prstGeom>
        </p:spPr>
        <p:txBody>
          <a:bodyPr anchor="t" rtlCol="false" tIns="0" lIns="0" bIns="0" rIns="0">
            <a:spAutoFit/>
          </a:bodyPr>
          <a:lstStyle/>
          <a:p>
            <a:pPr algn="ctr">
              <a:lnSpc>
                <a:spcPts val="1008"/>
              </a:lnSpc>
              <a:spcBef>
                <a:spcPct val="0"/>
              </a:spcBef>
            </a:pPr>
            <a:r>
              <a:rPr lang="en-US" sz="720" i="true">
                <a:solidFill>
                  <a:srgbClr val="000000"/>
                </a:solidFill>
                <a:latin typeface="Open Sans 1 Italics"/>
                <a:ea typeface="Open Sans 1 Italics"/>
                <a:cs typeface="Open Sans 1 Italics"/>
                <a:sym typeface="Open Sans 1 Italics"/>
              </a:rPr>
              <a:t>Figure 12. Construction/Repair time</a:t>
            </a:r>
          </a:p>
        </p:txBody>
      </p:sp>
      <p:sp>
        <p:nvSpPr>
          <p:cNvPr name="TextBox 449" id="449"/>
          <p:cNvSpPr txBox="true"/>
          <p:nvPr/>
        </p:nvSpPr>
        <p:spPr>
          <a:xfrm rot="0">
            <a:off x="18198516" y="27258095"/>
            <a:ext cx="1731861" cy="128027"/>
          </a:xfrm>
          <a:prstGeom prst="rect">
            <a:avLst/>
          </a:prstGeom>
        </p:spPr>
        <p:txBody>
          <a:bodyPr anchor="t" rtlCol="false" tIns="0" lIns="0" bIns="0" rIns="0">
            <a:spAutoFit/>
          </a:bodyPr>
          <a:lstStyle/>
          <a:p>
            <a:pPr algn="ctr">
              <a:lnSpc>
                <a:spcPts val="1008"/>
              </a:lnSpc>
              <a:spcBef>
                <a:spcPct val="0"/>
              </a:spcBef>
            </a:pPr>
            <a:r>
              <a:rPr lang="en-US" sz="720" i="true">
                <a:solidFill>
                  <a:srgbClr val="000000"/>
                </a:solidFill>
                <a:latin typeface="Open Sans 1 Italics"/>
                <a:ea typeface="Open Sans 1 Italics"/>
                <a:cs typeface="Open Sans 1 Italics"/>
                <a:sym typeface="Open Sans 1 Italics"/>
              </a:rPr>
              <a:t>Figure 13. Construction/Repair cost</a:t>
            </a:r>
          </a:p>
        </p:txBody>
      </p:sp>
      <p:sp>
        <p:nvSpPr>
          <p:cNvPr name="TextBox 450" id="450"/>
          <p:cNvSpPr txBox="true"/>
          <p:nvPr/>
        </p:nvSpPr>
        <p:spPr>
          <a:xfrm rot="0">
            <a:off x="11215997" y="20714905"/>
            <a:ext cx="2780235" cy="189705"/>
          </a:xfrm>
          <a:prstGeom prst="rect">
            <a:avLst/>
          </a:prstGeom>
        </p:spPr>
        <p:txBody>
          <a:bodyPr anchor="t" rtlCol="false" tIns="0" lIns="0" bIns="0" rIns="0">
            <a:spAutoFit/>
          </a:bodyPr>
          <a:lstStyle/>
          <a:p>
            <a:pPr algn="ctr">
              <a:lnSpc>
                <a:spcPts val="1618"/>
              </a:lnSpc>
              <a:spcBef>
                <a:spcPct val="0"/>
              </a:spcBef>
            </a:pPr>
            <a:r>
              <a:rPr lang="en-US" sz="1156">
                <a:solidFill>
                  <a:srgbClr val="000000"/>
                </a:solidFill>
                <a:latin typeface="Open Sans 1"/>
                <a:ea typeface="Open Sans 1"/>
                <a:cs typeface="Open Sans 1"/>
                <a:sym typeface="Open Sans 1"/>
              </a:rPr>
              <a:t>Development length of beam</a:t>
            </a:r>
          </a:p>
        </p:txBody>
      </p:sp>
      <p:sp>
        <p:nvSpPr>
          <p:cNvPr name="TextBox 451" id="451"/>
          <p:cNvSpPr txBox="true"/>
          <p:nvPr/>
        </p:nvSpPr>
        <p:spPr>
          <a:xfrm rot="0">
            <a:off x="11247838" y="21169268"/>
            <a:ext cx="2780235" cy="193995"/>
          </a:xfrm>
          <a:prstGeom prst="rect">
            <a:avLst/>
          </a:prstGeom>
        </p:spPr>
        <p:txBody>
          <a:bodyPr anchor="t" rtlCol="false" tIns="0" lIns="0" bIns="0" rIns="0">
            <a:spAutoFit/>
          </a:bodyPr>
          <a:lstStyle/>
          <a:p>
            <a:pPr algn="ctr">
              <a:lnSpc>
                <a:spcPts val="1618"/>
              </a:lnSpc>
              <a:spcBef>
                <a:spcPct val="0"/>
              </a:spcBef>
            </a:pPr>
            <a:r>
              <a:rPr lang="en-US" sz="1156" i="true">
                <a:solidFill>
                  <a:srgbClr val="000000"/>
                </a:solidFill>
                <a:latin typeface="Open Sans 1 Italics"/>
                <a:ea typeface="Open Sans 1 Italics"/>
                <a:cs typeface="Open Sans 1 Italics"/>
                <a:sym typeface="Open Sans 1 Italics"/>
              </a:rPr>
              <a:t>→ </a:t>
            </a:r>
          </a:p>
        </p:txBody>
      </p:sp>
      <p:sp>
        <p:nvSpPr>
          <p:cNvPr name="TextBox 452" id="452"/>
          <p:cNvSpPr txBox="true"/>
          <p:nvPr/>
        </p:nvSpPr>
        <p:spPr>
          <a:xfrm rot="0">
            <a:off x="11385276" y="21752930"/>
            <a:ext cx="2780235" cy="193995"/>
          </a:xfrm>
          <a:prstGeom prst="rect">
            <a:avLst/>
          </a:prstGeom>
        </p:spPr>
        <p:txBody>
          <a:bodyPr anchor="t" rtlCol="false" tIns="0" lIns="0" bIns="0" rIns="0">
            <a:spAutoFit/>
          </a:bodyPr>
          <a:lstStyle/>
          <a:p>
            <a:pPr algn="ctr">
              <a:lnSpc>
                <a:spcPts val="1618"/>
              </a:lnSpc>
              <a:spcBef>
                <a:spcPct val="0"/>
              </a:spcBef>
            </a:pPr>
            <a:r>
              <a:rPr lang="en-US" sz="1156" i="true">
                <a:solidFill>
                  <a:srgbClr val="000000"/>
                </a:solidFill>
                <a:latin typeface="Open Sans 1 Italics"/>
                <a:ea typeface="Open Sans 1 Italics"/>
                <a:cs typeface="Open Sans 1 Italics"/>
                <a:sym typeface="Open Sans 1 Italics"/>
              </a:rPr>
              <a:t>→ </a:t>
            </a:r>
          </a:p>
        </p:txBody>
      </p:sp>
      <p:sp>
        <p:nvSpPr>
          <p:cNvPr name="TextBox 453" id="453"/>
          <p:cNvSpPr txBox="true"/>
          <p:nvPr/>
        </p:nvSpPr>
        <p:spPr>
          <a:xfrm rot="0">
            <a:off x="10102222" y="20925269"/>
            <a:ext cx="2086753" cy="150358"/>
          </a:xfrm>
          <a:prstGeom prst="rect">
            <a:avLst/>
          </a:prstGeom>
        </p:spPr>
        <p:txBody>
          <a:bodyPr anchor="t" rtlCol="false" tIns="0" lIns="0" bIns="0" rIns="0">
            <a:spAutoFit/>
          </a:bodyPr>
          <a:lstStyle/>
          <a:p>
            <a:pPr algn="ctr">
              <a:lnSpc>
                <a:spcPts val="1215"/>
              </a:lnSpc>
              <a:spcBef>
                <a:spcPct val="0"/>
              </a:spcBef>
            </a:pPr>
            <a:r>
              <a:rPr lang="en-US" sz="867" i="true">
                <a:solidFill>
                  <a:srgbClr val="000000"/>
                </a:solidFill>
                <a:latin typeface="Open Sans 1 Italics"/>
                <a:ea typeface="Open Sans 1 Italics"/>
                <a:cs typeface="Open Sans 1 Italics"/>
                <a:sym typeface="Open Sans 1 Italics"/>
              </a:rPr>
              <a:t>For tension reinforcement</a:t>
            </a:r>
          </a:p>
        </p:txBody>
      </p:sp>
      <p:sp>
        <p:nvSpPr>
          <p:cNvPr name="TextBox 454" id="454"/>
          <p:cNvSpPr txBox="true"/>
          <p:nvPr/>
        </p:nvSpPr>
        <p:spPr>
          <a:xfrm rot="0">
            <a:off x="10216843" y="22111675"/>
            <a:ext cx="2086753" cy="150358"/>
          </a:xfrm>
          <a:prstGeom prst="rect">
            <a:avLst/>
          </a:prstGeom>
        </p:spPr>
        <p:txBody>
          <a:bodyPr anchor="t" rtlCol="false" tIns="0" lIns="0" bIns="0" rIns="0">
            <a:spAutoFit/>
          </a:bodyPr>
          <a:lstStyle/>
          <a:p>
            <a:pPr algn="ctr">
              <a:lnSpc>
                <a:spcPts val="1215"/>
              </a:lnSpc>
              <a:spcBef>
                <a:spcPct val="0"/>
              </a:spcBef>
            </a:pPr>
            <a:r>
              <a:rPr lang="en-US" sz="867" i="true">
                <a:solidFill>
                  <a:srgbClr val="000000"/>
                </a:solidFill>
                <a:latin typeface="Open Sans 1 Italics"/>
                <a:ea typeface="Open Sans 1 Italics"/>
                <a:cs typeface="Open Sans 1 Italics"/>
                <a:sym typeface="Open Sans 1 Italics"/>
              </a:rPr>
              <a:t>For compression reinforcement</a:t>
            </a:r>
          </a:p>
        </p:txBody>
      </p:sp>
      <p:sp>
        <p:nvSpPr>
          <p:cNvPr name="TextBox 455" id="455"/>
          <p:cNvSpPr txBox="true"/>
          <p:nvPr/>
        </p:nvSpPr>
        <p:spPr>
          <a:xfrm rot="0">
            <a:off x="10929954" y="22456716"/>
            <a:ext cx="2780235" cy="193995"/>
          </a:xfrm>
          <a:prstGeom prst="rect">
            <a:avLst/>
          </a:prstGeom>
        </p:spPr>
        <p:txBody>
          <a:bodyPr anchor="t" rtlCol="false" tIns="0" lIns="0" bIns="0" rIns="0">
            <a:spAutoFit/>
          </a:bodyPr>
          <a:lstStyle/>
          <a:p>
            <a:pPr algn="ctr">
              <a:lnSpc>
                <a:spcPts val="1618"/>
              </a:lnSpc>
              <a:spcBef>
                <a:spcPct val="0"/>
              </a:spcBef>
            </a:pPr>
            <a:r>
              <a:rPr lang="en-US" sz="1156" i="true">
                <a:solidFill>
                  <a:srgbClr val="000000"/>
                </a:solidFill>
                <a:latin typeface="Open Sans 1 Italics"/>
                <a:ea typeface="Open Sans 1 Italics"/>
                <a:cs typeface="Open Sans 1 Italics"/>
                <a:sym typeface="Open Sans 1 Italics"/>
              </a:rPr>
              <a:t>→ </a:t>
            </a:r>
          </a:p>
        </p:txBody>
      </p:sp>
      <p:sp>
        <p:nvSpPr>
          <p:cNvPr name="TextBox 456" id="456"/>
          <p:cNvSpPr txBox="true"/>
          <p:nvPr/>
        </p:nvSpPr>
        <p:spPr>
          <a:xfrm rot="0">
            <a:off x="10301153" y="22774020"/>
            <a:ext cx="2780235" cy="189705"/>
          </a:xfrm>
          <a:prstGeom prst="rect">
            <a:avLst/>
          </a:prstGeom>
        </p:spPr>
        <p:txBody>
          <a:bodyPr anchor="t" rtlCol="false" tIns="0" lIns="0" bIns="0" rIns="0">
            <a:spAutoFit/>
          </a:bodyPr>
          <a:lstStyle/>
          <a:p>
            <a:pPr algn="ctr">
              <a:lnSpc>
                <a:spcPts val="1618"/>
              </a:lnSpc>
              <a:spcBef>
                <a:spcPct val="0"/>
              </a:spcBef>
            </a:pPr>
            <a:r>
              <a:rPr lang="en-US" sz="1156">
                <a:solidFill>
                  <a:srgbClr val="000000"/>
                </a:solidFill>
                <a:latin typeface="Open Sans 1"/>
                <a:ea typeface="Open Sans 1"/>
                <a:cs typeface="Open Sans 1"/>
                <a:sym typeface="Open Sans 1"/>
              </a:rPr>
              <a:t>Lap splices</a:t>
            </a:r>
          </a:p>
        </p:txBody>
      </p:sp>
      <p:sp>
        <p:nvSpPr>
          <p:cNvPr name="TextBox 457" id="457"/>
          <p:cNvSpPr txBox="true"/>
          <p:nvPr/>
        </p:nvSpPr>
        <p:spPr>
          <a:xfrm rot="0">
            <a:off x="10024908" y="22982775"/>
            <a:ext cx="2086753" cy="150358"/>
          </a:xfrm>
          <a:prstGeom prst="rect">
            <a:avLst/>
          </a:prstGeom>
        </p:spPr>
        <p:txBody>
          <a:bodyPr anchor="t" rtlCol="false" tIns="0" lIns="0" bIns="0" rIns="0">
            <a:spAutoFit/>
          </a:bodyPr>
          <a:lstStyle/>
          <a:p>
            <a:pPr algn="ctr">
              <a:lnSpc>
                <a:spcPts val="1215"/>
              </a:lnSpc>
              <a:spcBef>
                <a:spcPct val="0"/>
              </a:spcBef>
            </a:pPr>
            <a:r>
              <a:rPr lang="en-US" sz="867" i="true">
                <a:solidFill>
                  <a:srgbClr val="000000"/>
                </a:solidFill>
                <a:latin typeface="Open Sans 1 Italics"/>
                <a:ea typeface="Open Sans 1 Italics"/>
                <a:cs typeface="Open Sans 1 Italics"/>
                <a:sym typeface="Open Sans 1 Italics"/>
              </a:rPr>
              <a:t>Beam</a:t>
            </a:r>
          </a:p>
        </p:txBody>
      </p:sp>
      <p:sp>
        <p:nvSpPr>
          <p:cNvPr name="TextBox 458" id="458"/>
          <p:cNvSpPr txBox="true"/>
          <p:nvPr/>
        </p:nvSpPr>
        <p:spPr>
          <a:xfrm rot="0">
            <a:off x="10283553" y="23247380"/>
            <a:ext cx="2780235" cy="193995"/>
          </a:xfrm>
          <a:prstGeom prst="rect">
            <a:avLst/>
          </a:prstGeom>
        </p:spPr>
        <p:txBody>
          <a:bodyPr anchor="t" rtlCol="false" tIns="0" lIns="0" bIns="0" rIns="0">
            <a:spAutoFit/>
          </a:bodyPr>
          <a:lstStyle/>
          <a:p>
            <a:pPr algn="ctr">
              <a:lnSpc>
                <a:spcPts val="1618"/>
              </a:lnSpc>
              <a:spcBef>
                <a:spcPct val="0"/>
              </a:spcBef>
            </a:pPr>
            <a:r>
              <a:rPr lang="en-US" sz="1156" i="true">
                <a:solidFill>
                  <a:srgbClr val="000000"/>
                </a:solidFill>
                <a:latin typeface="Open Sans 1 Italics"/>
                <a:ea typeface="Open Sans 1 Italics"/>
                <a:cs typeface="Open Sans 1 Italics"/>
                <a:sym typeface="Open Sans 1 Italics"/>
              </a:rPr>
              <a:t>→ </a:t>
            </a:r>
          </a:p>
        </p:txBody>
      </p:sp>
      <p:sp>
        <p:nvSpPr>
          <p:cNvPr name="TextBox 459" id="459"/>
          <p:cNvSpPr txBox="true"/>
          <p:nvPr/>
        </p:nvSpPr>
        <p:spPr>
          <a:xfrm rot="0">
            <a:off x="10064534" y="23495356"/>
            <a:ext cx="2086753" cy="150358"/>
          </a:xfrm>
          <a:prstGeom prst="rect">
            <a:avLst/>
          </a:prstGeom>
        </p:spPr>
        <p:txBody>
          <a:bodyPr anchor="t" rtlCol="false" tIns="0" lIns="0" bIns="0" rIns="0">
            <a:spAutoFit/>
          </a:bodyPr>
          <a:lstStyle/>
          <a:p>
            <a:pPr algn="ctr">
              <a:lnSpc>
                <a:spcPts val="1215"/>
              </a:lnSpc>
              <a:spcBef>
                <a:spcPct val="0"/>
              </a:spcBef>
            </a:pPr>
            <a:r>
              <a:rPr lang="en-US" sz="867" i="true">
                <a:solidFill>
                  <a:srgbClr val="000000"/>
                </a:solidFill>
                <a:latin typeface="Open Sans 1 Italics"/>
                <a:ea typeface="Open Sans 1 Italics"/>
                <a:cs typeface="Open Sans 1 Italics"/>
                <a:sym typeface="Open Sans 1 Italics"/>
              </a:rPr>
              <a:t>Column</a:t>
            </a:r>
          </a:p>
        </p:txBody>
      </p:sp>
      <p:sp>
        <p:nvSpPr>
          <p:cNvPr name="TextBox 460" id="460"/>
          <p:cNvSpPr txBox="true"/>
          <p:nvPr/>
        </p:nvSpPr>
        <p:spPr>
          <a:xfrm rot="0">
            <a:off x="10138294" y="23712389"/>
            <a:ext cx="2780235" cy="193995"/>
          </a:xfrm>
          <a:prstGeom prst="rect">
            <a:avLst/>
          </a:prstGeom>
        </p:spPr>
        <p:txBody>
          <a:bodyPr anchor="t" rtlCol="false" tIns="0" lIns="0" bIns="0" rIns="0">
            <a:spAutoFit/>
          </a:bodyPr>
          <a:lstStyle/>
          <a:p>
            <a:pPr algn="ctr">
              <a:lnSpc>
                <a:spcPts val="1618"/>
              </a:lnSpc>
              <a:spcBef>
                <a:spcPct val="0"/>
              </a:spcBef>
            </a:pPr>
            <a:r>
              <a:rPr lang="en-US" sz="1156" i="true">
                <a:solidFill>
                  <a:srgbClr val="000000"/>
                </a:solidFill>
                <a:latin typeface="Open Sans 1 Italics"/>
                <a:ea typeface="Open Sans 1 Italics"/>
                <a:cs typeface="Open Sans 1 Italics"/>
                <a:sym typeface="Open Sans 1 Italics"/>
              </a:rPr>
              <a:t>→ </a:t>
            </a:r>
          </a:p>
        </p:txBody>
      </p:sp>
      <p:sp>
        <p:nvSpPr>
          <p:cNvPr name="TextBox 461" id="461"/>
          <p:cNvSpPr txBox="true"/>
          <p:nvPr/>
        </p:nvSpPr>
        <p:spPr>
          <a:xfrm rot="0">
            <a:off x="10188539" y="24135885"/>
            <a:ext cx="6851691" cy="1970779"/>
          </a:xfrm>
          <a:prstGeom prst="rect">
            <a:avLst/>
          </a:prstGeom>
        </p:spPr>
        <p:txBody>
          <a:bodyPr anchor="t" rtlCol="false" tIns="0" lIns="0" bIns="0" rIns="0">
            <a:spAutoFit/>
          </a:bodyPr>
          <a:lstStyle/>
          <a:p>
            <a:pPr algn="just" marL="219773" indent="-109887" lvl="1">
              <a:lnSpc>
                <a:spcPts val="1425"/>
              </a:lnSpc>
              <a:buFont typeface="Arial"/>
              <a:buChar char="•"/>
            </a:pPr>
            <a:r>
              <a:rPr lang="en-US" sz="1017">
                <a:solidFill>
                  <a:srgbClr val="000000"/>
                </a:solidFill>
                <a:latin typeface="Open Sans 1"/>
                <a:ea typeface="Open Sans 1"/>
                <a:cs typeface="Open Sans 1"/>
                <a:sym typeface="Open Sans 1"/>
              </a:rPr>
              <a:t>The concrete exposure environment includes moderate chloride levels and mildly acidic conditions, which remain within acceptable limits according to ACI 222R-19 guidelines.</a:t>
            </a:r>
          </a:p>
          <a:p>
            <a:pPr algn="just" marL="219773" indent="-109887" lvl="1">
              <a:lnSpc>
                <a:spcPts val="1425"/>
              </a:lnSpc>
              <a:buFont typeface="Arial"/>
              <a:buChar char="•"/>
            </a:pPr>
            <a:r>
              <a:rPr lang="en-US" sz="1017">
                <a:solidFill>
                  <a:srgbClr val="000000"/>
                </a:solidFill>
                <a:latin typeface="Open Sans 1"/>
                <a:ea typeface="Open Sans 1"/>
                <a:cs typeface="Open Sans 1"/>
                <a:sym typeface="Open Sans 1"/>
              </a:rPr>
              <a:t>Nevertheless, the risk of long-term reinforcement corrosion should still be considered during design.</a:t>
            </a:r>
          </a:p>
          <a:p>
            <a:pPr algn="just" marL="219773" indent="-109887" lvl="1">
              <a:lnSpc>
                <a:spcPts val="1425"/>
              </a:lnSpc>
              <a:buFont typeface="Arial"/>
              <a:buChar char="•"/>
            </a:pPr>
            <a:r>
              <a:rPr lang="en-US" sz="1017">
                <a:solidFill>
                  <a:srgbClr val="000000"/>
                </a:solidFill>
                <a:latin typeface="Open Sans 1"/>
                <a:ea typeface="Open Sans 1"/>
                <a:cs typeface="Open Sans 1"/>
                <a:sym typeface="Open Sans 1"/>
              </a:rPr>
              <a:t>Trace amounts of sulfate were also detected in the soil, indicating potential for chemical attack over time.</a:t>
            </a:r>
          </a:p>
          <a:p>
            <a:pPr algn="just" marL="219773" indent="-109887" lvl="1">
              <a:lnSpc>
                <a:spcPts val="1425"/>
              </a:lnSpc>
              <a:buFont typeface="Arial"/>
              <a:buChar char="•"/>
            </a:pPr>
            <a:r>
              <a:rPr lang="en-US" sz="1017">
                <a:solidFill>
                  <a:srgbClr val="000000"/>
                </a:solidFill>
                <a:latin typeface="Open Sans 1"/>
                <a:ea typeface="Open Sans 1"/>
                <a:cs typeface="Open Sans 1"/>
                <a:sym typeface="Open Sans 1"/>
              </a:rPr>
              <a:t>To address these concerns, the following protective strategies will be applied:</a:t>
            </a:r>
          </a:p>
          <a:p>
            <a:pPr algn="just" marL="219773" indent="-109887" lvl="1">
              <a:lnSpc>
                <a:spcPts val="1425"/>
              </a:lnSpc>
              <a:buFont typeface="Arial"/>
              <a:buChar char="•"/>
            </a:pPr>
            <a:r>
              <a:rPr lang="en-US" sz="1017">
                <a:solidFill>
                  <a:srgbClr val="000000"/>
                </a:solidFill>
                <a:latin typeface="Open Sans 1"/>
                <a:ea typeface="Open Sans 1"/>
                <a:cs typeface="Open Sans 1"/>
                <a:sym typeface="Open Sans 1"/>
              </a:rPr>
              <a:t> ○ Increased concrete cover for structural elements</a:t>
            </a:r>
          </a:p>
          <a:p>
            <a:pPr algn="just" marL="219773" indent="-109887" lvl="1">
              <a:lnSpc>
                <a:spcPts val="1425"/>
              </a:lnSpc>
              <a:buFont typeface="Arial"/>
              <a:buChar char="•"/>
            </a:pPr>
            <a:r>
              <a:rPr lang="en-US" sz="1017">
                <a:solidFill>
                  <a:srgbClr val="000000"/>
                </a:solidFill>
                <a:latin typeface="Open Sans 1"/>
                <a:ea typeface="Open Sans 1"/>
                <a:cs typeface="Open Sans 1"/>
                <a:sym typeface="Open Sans 1"/>
              </a:rPr>
              <a:t> ○ Use of supplementary cementitious materials (SCMs) for durability</a:t>
            </a:r>
          </a:p>
          <a:p>
            <a:pPr algn="just" marL="219773" indent="-109887" lvl="1">
              <a:lnSpc>
                <a:spcPts val="1425"/>
              </a:lnSpc>
              <a:buFont typeface="Arial"/>
              <a:buChar char="•"/>
            </a:pPr>
            <a:r>
              <a:rPr lang="en-US" sz="1017">
                <a:solidFill>
                  <a:srgbClr val="000000"/>
                </a:solidFill>
                <a:latin typeface="Open Sans 1"/>
                <a:ea typeface="Open Sans 1"/>
                <a:cs typeface="Open Sans 1"/>
                <a:sym typeface="Open Sans 1"/>
              </a:rPr>
              <a:t> ○ Calcium nitrite corrosion inhibitor</a:t>
            </a:r>
          </a:p>
          <a:p>
            <a:pPr algn="ctr">
              <a:lnSpc>
                <a:spcPts val="1425"/>
              </a:lnSpc>
              <a:spcBef>
                <a:spcPct val="0"/>
              </a:spcBef>
            </a:pPr>
          </a:p>
          <a:p>
            <a:pPr algn="ctr">
              <a:lnSpc>
                <a:spcPts val="1425"/>
              </a:lnSpc>
              <a:spcBef>
                <a:spcPct val="0"/>
              </a:spcBef>
            </a:pPr>
          </a:p>
          <a:p>
            <a:pPr algn="ctr">
              <a:lnSpc>
                <a:spcPts val="1425"/>
              </a:lnSpc>
              <a:spcBef>
                <a:spcPct val="0"/>
              </a:spcBef>
            </a:pPr>
          </a:p>
        </p:txBody>
      </p:sp>
      <p:sp>
        <p:nvSpPr>
          <p:cNvPr name="TextBox 462" id="462"/>
          <p:cNvSpPr txBox="true"/>
          <p:nvPr/>
        </p:nvSpPr>
        <p:spPr>
          <a:xfrm rot="0">
            <a:off x="18318954" y="25945662"/>
            <a:ext cx="1731861" cy="128027"/>
          </a:xfrm>
          <a:prstGeom prst="rect">
            <a:avLst/>
          </a:prstGeom>
        </p:spPr>
        <p:txBody>
          <a:bodyPr anchor="t" rtlCol="false" tIns="0" lIns="0" bIns="0" rIns="0">
            <a:spAutoFit/>
          </a:bodyPr>
          <a:lstStyle/>
          <a:p>
            <a:pPr algn="ctr">
              <a:lnSpc>
                <a:spcPts val="1008"/>
              </a:lnSpc>
              <a:spcBef>
                <a:spcPct val="0"/>
              </a:spcBef>
            </a:pPr>
            <a:r>
              <a:rPr lang="en-US" sz="720" i="true">
                <a:solidFill>
                  <a:srgbClr val="000000"/>
                </a:solidFill>
                <a:latin typeface="Open Sans 1 Italics"/>
                <a:ea typeface="Open Sans 1 Italics"/>
                <a:cs typeface="Open Sans 1 Italics"/>
                <a:sym typeface="Open Sans 1 Italics"/>
              </a:rPr>
              <a:t>Figure 10. Impervious membrane</a:t>
            </a:r>
          </a:p>
        </p:txBody>
      </p:sp>
      <p:sp>
        <p:nvSpPr>
          <p:cNvPr name="TextBox 463" id="463"/>
          <p:cNvSpPr txBox="true"/>
          <p:nvPr/>
        </p:nvSpPr>
        <p:spPr>
          <a:xfrm rot="0">
            <a:off x="10510296" y="6344658"/>
            <a:ext cx="3970019" cy="253747"/>
          </a:xfrm>
          <a:prstGeom prst="rect">
            <a:avLst/>
          </a:prstGeom>
        </p:spPr>
        <p:txBody>
          <a:bodyPr anchor="t" rtlCol="false" tIns="0" lIns="0" bIns="0" rIns="0">
            <a:spAutoFit/>
          </a:bodyPr>
          <a:lstStyle/>
          <a:p>
            <a:pPr algn="ctr">
              <a:lnSpc>
                <a:spcPts val="2083"/>
              </a:lnSpc>
              <a:spcBef>
                <a:spcPct val="0"/>
              </a:spcBef>
            </a:pPr>
            <a:r>
              <a:rPr lang="en-US" sz="1488" i="true">
                <a:solidFill>
                  <a:srgbClr val="000000"/>
                </a:solidFill>
                <a:latin typeface="Open Sans 1 Italics"/>
                <a:ea typeface="Open Sans 1 Italics"/>
                <a:cs typeface="Open Sans 1 Italics"/>
                <a:sym typeface="Open Sans 1 Italics"/>
              </a:rPr>
              <a:t>Critical load combination : 1.2D+1.6L+0.5Lr</a:t>
            </a:r>
          </a:p>
        </p:txBody>
      </p:sp>
      <p:sp>
        <p:nvSpPr>
          <p:cNvPr name="TextBox 464" id="464"/>
          <p:cNvSpPr txBox="true"/>
          <p:nvPr/>
        </p:nvSpPr>
        <p:spPr>
          <a:xfrm rot="0">
            <a:off x="5061032" y="27818065"/>
            <a:ext cx="4484413" cy="1605440"/>
          </a:xfrm>
          <a:prstGeom prst="rect">
            <a:avLst/>
          </a:prstGeom>
        </p:spPr>
        <p:txBody>
          <a:bodyPr anchor="t" rtlCol="false" tIns="0" lIns="0" bIns="0" rIns="0">
            <a:spAutoFit/>
          </a:bodyPr>
          <a:lstStyle/>
          <a:p>
            <a:pPr algn="just">
              <a:lnSpc>
                <a:spcPts val="1811"/>
              </a:lnSpc>
            </a:pPr>
            <a:r>
              <a:rPr lang="en-US" sz="1293">
                <a:solidFill>
                  <a:srgbClr val="000000"/>
                </a:solidFill>
                <a:latin typeface="Open Sans 1"/>
                <a:ea typeface="Open Sans 1"/>
                <a:cs typeface="Open Sans 1"/>
                <a:sym typeface="Open Sans 1"/>
              </a:rPr>
              <a:t>Figure presents the structural design check of the concrete frame under Load Combination 5, identified as the critical case for this project. The results confirm that all structural members satisfy the required strength and serviceability criteria, ensuring compliance with relevant design codes and project performance requirements.</a:t>
            </a:r>
          </a:p>
          <a:p>
            <a:pPr algn="just">
              <a:lnSpc>
                <a:spcPts val="1811"/>
              </a:lnSpc>
              <a:spcBef>
                <a:spcPct val="0"/>
              </a:spcBef>
            </a:pPr>
          </a:p>
        </p:txBody>
      </p:sp>
      <p:sp>
        <p:nvSpPr>
          <p:cNvPr name="TextBox 465" id="465"/>
          <p:cNvSpPr txBox="true"/>
          <p:nvPr/>
        </p:nvSpPr>
        <p:spPr>
          <a:xfrm rot="0">
            <a:off x="766868" y="24912406"/>
            <a:ext cx="3110694" cy="232237"/>
          </a:xfrm>
          <a:prstGeom prst="rect">
            <a:avLst/>
          </a:prstGeom>
        </p:spPr>
        <p:txBody>
          <a:bodyPr anchor="t" rtlCol="false" tIns="0" lIns="0" bIns="0" rIns="0">
            <a:spAutoFit/>
          </a:bodyPr>
          <a:lstStyle/>
          <a:p>
            <a:pPr algn="ctr">
              <a:lnSpc>
                <a:spcPts val="1811"/>
              </a:lnSpc>
              <a:spcBef>
                <a:spcPct val="0"/>
              </a:spcBef>
            </a:pPr>
            <a:r>
              <a:rPr lang="en-US" sz="1293" i="true">
                <a:solidFill>
                  <a:srgbClr val="000000"/>
                </a:solidFill>
                <a:latin typeface="Open Sans 1 Italics"/>
                <a:ea typeface="Open Sans 1 Italics"/>
                <a:cs typeface="Open Sans 1 Italics"/>
                <a:sym typeface="Open Sans 1 Italics"/>
              </a:rPr>
              <a:t>Figure 1. Axial Force under Wind Load</a:t>
            </a:r>
          </a:p>
        </p:txBody>
      </p:sp>
      <p:sp>
        <p:nvSpPr>
          <p:cNvPr name="TextBox 466" id="466"/>
          <p:cNvSpPr txBox="true"/>
          <p:nvPr/>
        </p:nvSpPr>
        <p:spPr>
          <a:xfrm rot="0">
            <a:off x="3803521" y="24890472"/>
            <a:ext cx="3110694" cy="232237"/>
          </a:xfrm>
          <a:prstGeom prst="rect">
            <a:avLst/>
          </a:prstGeom>
        </p:spPr>
        <p:txBody>
          <a:bodyPr anchor="t" rtlCol="false" tIns="0" lIns="0" bIns="0" rIns="0">
            <a:spAutoFit/>
          </a:bodyPr>
          <a:lstStyle/>
          <a:p>
            <a:pPr algn="ctr">
              <a:lnSpc>
                <a:spcPts val="1811"/>
              </a:lnSpc>
              <a:spcBef>
                <a:spcPct val="0"/>
              </a:spcBef>
            </a:pPr>
            <a:r>
              <a:rPr lang="en-US" sz="1293" i="true">
                <a:solidFill>
                  <a:srgbClr val="000000"/>
                </a:solidFill>
                <a:latin typeface="Open Sans 1 Italics"/>
                <a:ea typeface="Open Sans 1 Italics"/>
                <a:cs typeface="Open Sans 1 Italics"/>
                <a:sym typeface="Open Sans 1 Italics"/>
              </a:rPr>
              <a:t>Figure 2. Shear Force under Wind Load</a:t>
            </a:r>
          </a:p>
        </p:txBody>
      </p:sp>
      <p:sp>
        <p:nvSpPr>
          <p:cNvPr name="TextBox 467" id="467"/>
          <p:cNvSpPr txBox="true"/>
          <p:nvPr/>
        </p:nvSpPr>
        <p:spPr>
          <a:xfrm rot="0">
            <a:off x="6829905" y="24890472"/>
            <a:ext cx="3110694" cy="232237"/>
          </a:xfrm>
          <a:prstGeom prst="rect">
            <a:avLst/>
          </a:prstGeom>
        </p:spPr>
        <p:txBody>
          <a:bodyPr anchor="t" rtlCol="false" tIns="0" lIns="0" bIns="0" rIns="0">
            <a:spAutoFit/>
          </a:bodyPr>
          <a:lstStyle/>
          <a:p>
            <a:pPr algn="ctr">
              <a:lnSpc>
                <a:spcPts val="1811"/>
              </a:lnSpc>
              <a:spcBef>
                <a:spcPct val="0"/>
              </a:spcBef>
            </a:pPr>
            <a:r>
              <a:rPr lang="en-US" sz="1293" i="true">
                <a:solidFill>
                  <a:srgbClr val="000000"/>
                </a:solidFill>
                <a:latin typeface="Open Sans 1 Italics"/>
                <a:ea typeface="Open Sans 1 Italics"/>
                <a:cs typeface="Open Sans 1 Italics"/>
                <a:sym typeface="Open Sans 1 Italics"/>
              </a:rPr>
              <a:t>Figure 3. Moment under Wind Load</a:t>
            </a:r>
          </a:p>
        </p:txBody>
      </p:sp>
      <p:sp>
        <p:nvSpPr>
          <p:cNvPr name="TextBox 468" id="468"/>
          <p:cNvSpPr txBox="true"/>
          <p:nvPr/>
        </p:nvSpPr>
        <p:spPr>
          <a:xfrm rot="0">
            <a:off x="17094403" y="23274078"/>
            <a:ext cx="1931663" cy="140599"/>
          </a:xfrm>
          <a:prstGeom prst="rect">
            <a:avLst/>
          </a:prstGeom>
        </p:spPr>
        <p:txBody>
          <a:bodyPr anchor="t" rtlCol="false" tIns="0" lIns="0" bIns="0" rIns="0">
            <a:spAutoFit/>
          </a:bodyPr>
          <a:lstStyle/>
          <a:p>
            <a:pPr algn="ctr">
              <a:lnSpc>
                <a:spcPts val="1124"/>
              </a:lnSpc>
              <a:spcBef>
                <a:spcPct val="0"/>
              </a:spcBef>
            </a:pPr>
            <a:r>
              <a:rPr lang="en-US" sz="803" i="true">
                <a:solidFill>
                  <a:srgbClr val="000000"/>
                </a:solidFill>
                <a:latin typeface="Open Sans 1 Italics"/>
                <a:ea typeface="Open Sans 1 Italics"/>
                <a:cs typeface="Open Sans 1 Italics"/>
                <a:sym typeface="Open Sans 1 Italics"/>
              </a:rPr>
              <a:t>Figure 9. Beam-Column joint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DAGgAkSnXoE</dc:identifier>
  <dcterms:modified xsi:type="dcterms:W3CDTF">2011-08-01T06:04:30Z</dcterms:modified>
  <cp:revision>1</cp:revision>
  <dc:title>Сapstone II Mid</dc:title>
</cp:coreProperties>
</file>