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62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5" r:id="rId19"/>
  </p:sldIdLst>
  <p:sldSz cx="6858000" cy="51435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73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8"/>
  </p:normalViewPr>
  <p:slideViewPr>
    <p:cSldViewPr snapToGrid="0">
      <p:cViewPr varScale="1">
        <p:scale>
          <a:sx n="110" d="100"/>
          <a:sy n="110" d="100"/>
        </p:scale>
        <p:origin x="768" y="67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agzhan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900" b="0" i="0" u="none" strike="noStrike" baseline="0">
                <a:effectLst/>
                <a:latin typeface="Palatino Linotype" panose="02040502050505030304" pitchFamily="18" charset="0"/>
              </a:rPr>
              <a:t>Results of penetration length T for different pore domains at various </a:t>
            </a:r>
            <a:r>
              <a:rPr lang="el-GR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θ </a:t>
            </a:r>
            <a:r>
              <a:rPr lang="en-US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at </a:t>
            </a:r>
            <a:r>
              <a:rPr lang="en-GB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𝑡</a:t>
            </a:r>
            <a:r>
              <a:rPr lang="en-GB" sz="900" b="0" i="0" kern="1200" spc="0" baseline="3000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∗</a:t>
            </a:r>
            <a:r>
              <a:rPr lang="en-GB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= 0.</a:t>
            </a:r>
            <a:r>
              <a:rPr lang="en-US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22</a:t>
            </a:r>
            <a:r>
              <a:rPr lang="en-GB" sz="900" b="0" i="0" kern="1200" spc="0" baseline="0">
                <a:solidFill>
                  <a:srgbClr val="595959"/>
                </a:solidFill>
                <a:effectLst/>
                <a:latin typeface="Palatino Linotype" panose="02040502050505030304" pitchFamily="18" charset="0"/>
              </a:rPr>
              <a:t>5</a:t>
            </a:r>
            <a:endParaRPr lang="en-US" sz="9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584661673388401"/>
          <c:y val="0.14916195937464299"/>
          <c:w val="0.81236933831589198"/>
          <c:h val="0.720887649460484"/>
        </c:manualLayout>
      </c:layout>
      <c:scatterChart>
        <c:scatterStyle val="smoothMarker"/>
        <c:varyColors val="0"/>
        <c:ser>
          <c:idx val="0"/>
          <c:order val="0"/>
          <c:tx>
            <c:v>Circular pore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Лист1!$F$5:$F$8</c:f>
              <c:numCache>
                <c:formatCode>General</c:formatCode>
                <c:ptCount val="4"/>
                <c:pt idx="0">
                  <c:v>83</c:v>
                </c:pt>
                <c:pt idx="1">
                  <c:v>70</c:v>
                </c:pt>
                <c:pt idx="2">
                  <c:v>50</c:v>
                </c:pt>
                <c:pt idx="3">
                  <c:v>33</c:v>
                </c:pt>
              </c:numCache>
            </c:numRef>
          </c:xVal>
          <c:yVal>
            <c:numRef>
              <c:f>Лист1!$G$5:$G$8</c:f>
              <c:numCache>
                <c:formatCode>General</c:formatCode>
                <c:ptCount val="4"/>
                <c:pt idx="0">
                  <c:v>95.565000000000012</c:v>
                </c:pt>
                <c:pt idx="1">
                  <c:v>100.251</c:v>
                </c:pt>
                <c:pt idx="2">
                  <c:v>103.06100000000001</c:v>
                </c:pt>
                <c:pt idx="3">
                  <c:v>106.80800000000001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B29-4E61-BDC1-816EA533E31F}"/>
            </c:ext>
          </c:extLst>
        </c:ser>
        <c:ser>
          <c:idx val="1"/>
          <c:order val="1"/>
          <c:tx>
            <c:v>Rectangular pore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Лист1!$F$5:$F$8</c:f>
              <c:numCache>
                <c:formatCode>General</c:formatCode>
                <c:ptCount val="4"/>
                <c:pt idx="0">
                  <c:v>83</c:v>
                </c:pt>
                <c:pt idx="1">
                  <c:v>70</c:v>
                </c:pt>
                <c:pt idx="2">
                  <c:v>50</c:v>
                </c:pt>
                <c:pt idx="3">
                  <c:v>33</c:v>
                </c:pt>
              </c:numCache>
            </c:numRef>
          </c:xVal>
          <c:yVal>
            <c:numRef>
              <c:f>Лист1!$I$5:$I$8</c:f>
              <c:numCache>
                <c:formatCode>General</c:formatCode>
                <c:ptCount val="4"/>
                <c:pt idx="0">
                  <c:v>93.691999999999993</c:v>
                </c:pt>
                <c:pt idx="1">
                  <c:v>97.438999999999993</c:v>
                </c:pt>
                <c:pt idx="2">
                  <c:v>99.313000000000002</c:v>
                </c:pt>
                <c:pt idx="3">
                  <c:v>104.935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B29-4E61-BDC1-816EA533E3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5331288"/>
        <c:axId val="674241792"/>
      </c:scatterChart>
      <c:valAx>
        <c:axId val="665331288"/>
        <c:scaling>
          <c:orientation val="minMax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kern="1200" baseline="0">
                    <a:solidFill>
                      <a:srgbClr val="595959"/>
                    </a:solidFill>
                    <a:effectLst/>
                    <a:latin typeface="Palatino Linotype" panose="02040502050505030304" pitchFamily="18" charset="0"/>
                  </a:rPr>
                  <a:t>Contact angle (</a:t>
                </a:r>
                <a:r>
                  <a:rPr lang="en-US" sz="1000" b="0" i="0" kern="1200" baseline="30000">
                    <a:solidFill>
                      <a:srgbClr val="595959"/>
                    </a:solidFill>
                    <a:effectLst/>
                    <a:latin typeface="Palatino Linotype" panose="02040502050505030304" pitchFamily="18" charset="0"/>
                  </a:rPr>
                  <a:t>o</a:t>
                </a:r>
                <a:r>
                  <a:rPr lang="en-US" sz="1000" b="0" i="0" kern="1200" baseline="0">
                    <a:solidFill>
                      <a:srgbClr val="595959"/>
                    </a:solidFill>
                    <a:effectLst/>
                    <a:latin typeface="Palatino Linotype" panose="02040502050505030304" pitchFamily="18" charset="0"/>
                  </a:rPr>
                  <a:t>)</a:t>
                </a:r>
                <a:endParaRPr lang="en-US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4241792"/>
        <c:crosses val="autoZero"/>
        <c:crossBetween val="midCat"/>
      </c:valAx>
      <c:valAx>
        <c:axId val="674241792"/>
        <c:scaling>
          <c:orientation val="minMax"/>
          <c:max val="110.5"/>
          <c:min val="70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kern="1200" baseline="0">
                    <a:solidFill>
                      <a:srgbClr val="595959"/>
                    </a:solidFill>
                    <a:effectLst/>
                    <a:latin typeface="Palatino Linotype" panose="02040502050505030304" pitchFamily="18" charset="0"/>
                  </a:rPr>
                  <a:t>Penetration length (lu) </a:t>
                </a:r>
                <a:endParaRPr lang="en-US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331288"/>
        <c:crosses val="autoZero"/>
        <c:crossBetween val="midCat"/>
        <c:majorUnit val="10"/>
        <c:minorUnit val="1.5E-3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5178499029085"/>
          <c:y val="0.48969005662328602"/>
          <c:w val="0.28799351300599602"/>
          <c:h val="0.156250234650447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1C5F9-102D-4120-90E8-39015B9F780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89072F7-2AC8-4851-AF5A-5539B50D8753}">
      <dgm:prSet phldrT="[Text]" custT="1"/>
      <dgm:spPr>
        <a:xfrm>
          <a:off x="432598" y="309634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Introduction</a:t>
          </a:r>
        </a:p>
      </dgm:t>
    </dgm:pt>
    <dgm:pt modelId="{C25ACACB-9FA1-4082-8B37-D5E61FAB8081}" type="parTrans" cxnId="{C3F4477C-9A61-40A5-B545-40FBDD628D00}">
      <dgm:prSet/>
      <dgm:spPr/>
      <dgm:t>
        <a:bodyPr/>
        <a:lstStyle/>
        <a:p>
          <a:endParaRPr lang="en-GB" sz="2000" noProof="0">
            <a:solidFill>
              <a:schemeClr val="tx1"/>
            </a:solidFill>
          </a:endParaRPr>
        </a:p>
      </dgm:t>
    </dgm:pt>
    <dgm:pt modelId="{F4368DB3-C9E9-42D7-ACD1-A3CEEF95D054}" type="sibTrans" cxnId="{C3F4477C-9A61-40A5-B545-40FBDD628D00}">
      <dgm:prSet/>
      <dgm:spPr>
        <a:xfrm>
          <a:off x="-3499548" y="-537971"/>
          <a:ext cx="4172287" cy="4172287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sz="2000" noProof="0">
            <a:solidFill>
              <a:schemeClr val="tx1"/>
            </a:solidFill>
          </a:endParaRPr>
        </a:p>
      </dgm:t>
    </dgm:pt>
    <dgm:pt modelId="{D1804AAE-B4A4-4A92-917A-6EE1426A306D}">
      <dgm:prSet phldrT="[Text]" custT="1"/>
      <dgm:spPr>
        <a:xfrm>
          <a:off x="432598" y="2167441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Conclusions</a:t>
          </a:r>
          <a:endParaRPr lang="en-GB" sz="18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CBE17F8-33FB-4A87-9E99-03F92BDF77EA}" type="parTrans" cxnId="{B63B585D-5C7C-4048-83C3-08FA1032A1C6}">
      <dgm:prSet/>
      <dgm:spPr/>
      <dgm:t>
        <a:bodyPr/>
        <a:lstStyle/>
        <a:p>
          <a:endParaRPr lang="ru-RU"/>
        </a:p>
      </dgm:t>
    </dgm:pt>
    <dgm:pt modelId="{D5EB7C76-B505-40B2-89F4-38DCF50D505B}" type="sibTrans" cxnId="{B63B585D-5C7C-4048-83C3-08FA1032A1C6}">
      <dgm:prSet/>
      <dgm:spPr/>
      <dgm:t>
        <a:bodyPr/>
        <a:lstStyle/>
        <a:p>
          <a:endParaRPr lang="ru-RU"/>
        </a:p>
      </dgm:t>
    </dgm:pt>
    <dgm:pt modelId="{10051D20-E958-47B0-B14B-D2C1FA3F110A}">
      <dgm:prSet phldrT="[Text]" custT="1"/>
      <dgm:spPr>
        <a:xfrm>
          <a:off x="432598" y="309634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Model validation	</a:t>
          </a:r>
          <a:endParaRPr lang="en-US" sz="18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250A63C9-6787-444F-9D9A-5B04D95D951B}" type="parTrans" cxnId="{6A19DB73-6F5B-4794-9283-BC3F1DFBA8CB}">
      <dgm:prSet/>
      <dgm:spPr/>
      <dgm:t>
        <a:bodyPr/>
        <a:lstStyle/>
        <a:p>
          <a:endParaRPr lang="ru-RU"/>
        </a:p>
      </dgm:t>
    </dgm:pt>
    <dgm:pt modelId="{B740E871-CBB0-4D98-85E1-CF6A9F35FD06}" type="sibTrans" cxnId="{6A19DB73-6F5B-4794-9283-BC3F1DFBA8CB}">
      <dgm:prSet/>
      <dgm:spPr/>
      <dgm:t>
        <a:bodyPr/>
        <a:lstStyle/>
        <a:p>
          <a:endParaRPr lang="ru-RU"/>
        </a:p>
      </dgm:t>
    </dgm:pt>
    <dgm:pt modelId="{489350EC-FE8D-4F51-BD8C-0A19E1E0CB1B}">
      <dgm:prSet phldrT="[Text]" custT="1"/>
      <dgm:spPr>
        <a:xfrm>
          <a:off x="432598" y="309634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Model setup</a:t>
          </a:r>
          <a:endParaRPr lang="en-US" sz="18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5651B7B-8F4F-4A76-B8CC-40BDD60415DC}" type="parTrans" cxnId="{7B2DDA14-4B2A-409B-9B98-2B795486CF0B}">
      <dgm:prSet/>
      <dgm:spPr/>
      <dgm:t>
        <a:bodyPr/>
        <a:lstStyle/>
        <a:p>
          <a:endParaRPr lang="ru-RU"/>
        </a:p>
      </dgm:t>
    </dgm:pt>
    <dgm:pt modelId="{AB76C388-DC57-4CF9-A986-405F24B704E0}" type="sibTrans" cxnId="{7B2DDA14-4B2A-409B-9B98-2B795486CF0B}">
      <dgm:prSet/>
      <dgm:spPr/>
      <dgm:t>
        <a:bodyPr/>
        <a:lstStyle/>
        <a:p>
          <a:endParaRPr lang="ru-RU"/>
        </a:p>
      </dgm:t>
    </dgm:pt>
    <dgm:pt modelId="{8AE92216-F5F0-45C4-A23D-BAC57F48EF50}">
      <dgm:prSet phldrT="[Text]" custT="1"/>
      <dgm:spPr>
        <a:xfrm>
          <a:off x="432598" y="309634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Methodology</a:t>
          </a:r>
          <a:endParaRPr lang="en-US" sz="18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6A404C6-3DDF-4284-B2CC-C648A062C326}" type="parTrans" cxnId="{AF67C6D4-BC37-421A-864B-408968A55140}">
      <dgm:prSet/>
      <dgm:spPr/>
      <dgm:t>
        <a:bodyPr/>
        <a:lstStyle/>
        <a:p>
          <a:endParaRPr lang="ru-RU"/>
        </a:p>
      </dgm:t>
    </dgm:pt>
    <dgm:pt modelId="{3E38204A-F62C-43E3-B5F8-C94D4F6C0237}" type="sibTrans" cxnId="{AF67C6D4-BC37-421A-864B-408968A55140}">
      <dgm:prSet/>
      <dgm:spPr/>
      <dgm:t>
        <a:bodyPr/>
        <a:lstStyle/>
        <a:p>
          <a:endParaRPr lang="ru-RU"/>
        </a:p>
      </dgm:t>
    </dgm:pt>
    <dgm:pt modelId="{5201DDE7-35A9-4BCA-BDE1-16A20ECE9DC7}">
      <dgm:prSet phldrT="[Text]" custT="1"/>
      <dgm:spPr>
        <a:xfrm>
          <a:off x="432598" y="309634"/>
          <a:ext cx="4496049" cy="619269"/>
        </a:xfr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8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Results and discussions</a:t>
          </a:r>
          <a:endParaRPr lang="en-US" sz="18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042CF73-DA41-4EC1-B1CF-6E3C7CE24B06}" type="parTrans" cxnId="{08DA8BA0-4E8D-452D-8339-DDB4E883BB61}">
      <dgm:prSet/>
      <dgm:spPr/>
      <dgm:t>
        <a:bodyPr/>
        <a:lstStyle/>
        <a:p>
          <a:endParaRPr lang="ru-RU"/>
        </a:p>
      </dgm:t>
    </dgm:pt>
    <dgm:pt modelId="{4BD1B164-44BB-4AD8-9AA5-71956C49D2BD}" type="sibTrans" cxnId="{08DA8BA0-4E8D-452D-8339-DDB4E883BB61}">
      <dgm:prSet/>
      <dgm:spPr/>
      <dgm:t>
        <a:bodyPr/>
        <a:lstStyle/>
        <a:p>
          <a:endParaRPr lang="ru-RU"/>
        </a:p>
      </dgm:t>
    </dgm:pt>
    <dgm:pt modelId="{DDE2B549-BCD4-483C-9452-2AFFC8548654}" type="pres">
      <dgm:prSet presAssocID="{1DC1C5F9-102D-4120-90E8-39015B9F780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F6016A9-25C5-4535-80FA-F4E4DA7983F7}" type="pres">
      <dgm:prSet presAssocID="{1DC1C5F9-102D-4120-90E8-39015B9F7800}" presName="Name1" presStyleCnt="0"/>
      <dgm:spPr/>
    </dgm:pt>
    <dgm:pt modelId="{1F76585A-9B5B-4E99-A023-BC1FAEF7AC54}" type="pres">
      <dgm:prSet presAssocID="{1DC1C5F9-102D-4120-90E8-39015B9F7800}" presName="cycle" presStyleCnt="0"/>
      <dgm:spPr/>
    </dgm:pt>
    <dgm:pt modelId="{7206224A-81D0-43F5-B644-426A4B3AB4B9}" type="pres">
      <dgm:prSet presAssocID="{1DC1C5F9-102D-4120-90E8-39015B9F7800}" presName="srcNode" presStyleLbl="node1" presStyleIdx="0" presStyleCnt="6"/>
      <dgm:spPr/>
    </dgm:pt>
    <dgm:pt modelId="{F29438FE-27A9-4CD8-A191-D3AF0788DCC5}" type="pres">
      <dgm:prSet presAssocID="{1DC1C5F9-102D-4120-90E8-39015B9F7800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518"/>
          </a:avLst>
        </a:prstGeom>
      </dgm:spPr>
      <dgm:t>
        <a:bodyPr/>
        <a:lstStyle/>
        <a:p>
          <a:endParaRPr lang="ru-RU"/>
        </a:p>
      </dgm:t>
    </dgm:pt>
    <dgm:pt modelId="{B53F6905-0DCB-4294-B161-8D5CB4E7C334}" type="pres">
      <dgm:prSet presAssocID="{1DC1C5F9-102D-4120-90E8-39015B9F7800}" presName="extraNode" presStyleLbl="node1" presStyleIdx="0" presStyleCnt="6"/>
      <dgm:spPr/>
    </dgm:pt>
    <dgm:pt modelId="{B3F479D5-DC12-438B-9B41-5F4561D362F4}" type="pres">
      <dgm:prSet presAssocID="{1DC1C5F9-102D-4120-90E8-39015B9F7800}" presName="dstNode" presStyleLbl="node1" presStyleIdx="0" presStyleCnt="6"/>
      <dgm:spPr/>
    </dgm:pt>
    <dgm:pt modelId="{1D61E961-45EB-46CF-80FE-EF44F321E2A2}" type="pres">
      <dgm:prSet presAssocID="{089072F7-2AC8-4851-AF5A-5539B50D8753}" presName="text_1" presStyleLbl="node1" presStyleIdx="0" presStyleCnt="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E649844B-5F01-453C-90C8-BD3EA0F0A5D9}" type="pres">
      <dgm:prSet presAssocID="{089072F7-2AC8-4851-AF5A-5539B50D8753}" presName="accent_1" presStyleCnt="0"/>
      <dgm:spPr/>
    </dgm:pt>
    <dgm:pt modelId="{D4C3538F-23B5-493B-B40C-5DF60F63DEED}" type="pres">
      <dgm:prSet presAssocID="{089072F7-2AC8-4851-AF5A-5539B50D8753}" presName="accentRepeatNode" presStyleLbl="solidFgAcc1" presStyleIdx="0" presStyleCnt="6"/>
      <dgm:spPr>
        <a:xfrm>
          <a:off x="45555" y="232225"/>
          <a:ext cx="774086" cy="77408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chemeClr val="accent1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554BC643-517C-4F2A-B7D0-BFBC3CDA0C27}" type="pres">
      <dgm:prSet presAssocID="{8AE92216-F5F0-45C4-A23D-BAC57F48EF50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FC6A6E-1F2D-4EC6-8C37-BC7AC11B5BD8}" type="pres">
      <dgm:prSet presAssocID="{8AE92216-F5F0-45C4-A23D-BAC57F48EF50}" presName="accent_2" presStyleCnt="0"/>
      <dgm:spPr/>
    </dgm:pt>
    <dgm:pt modelId="{0ED7B2B0-0D34-46D9-9102-F1E420F7F0E4}" type="pres">
      <dgm:prSet presAssocID="{8AE92216-F5F0-45C4-A23D-BAC57F48EF50}" presName="accentRepeatNode" presStyleLbl="solidFgAcc1" presStyleIdx="1" presStyleCnt="6"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2C19DD45-5EF5-4ADE-89A9-9E66BA8B6A0A}" type="pres">
      <dgm:prSet presAssocID="{10051D20-E958-47B0-B14B-D2C1FA3F110A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61C53-6B4C-4AD9-ABEB-5DD5D7F2157D}" type="pres">
      <dgm:prSet presAssocID="{10051D20-E958-47B0-B14B-D2C1FA3F110A}" presName="accent_3" presStyleCnt="0"/>
      <dgm:spPr/>
    </dgm:pt>
    <dgm:pt modelId="{8B2D67CB-59E8-442D-8841-28B57ED61A43}" type="pres">
      <dgm:prSet presAssocID="{10051D20-E958-47B0-B14B-D2C1FA3F110A}" presName="accentRepeatNode" presStyleLbl="solidFgAcc1" presStyleIdx="2" presStyleCnt="6"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92F95F9-F77C-4D8E-AE56-F7497A460715}" type="pres">
      <dgm:prSet presAssocID="{489350EC-FE8D-4F51-BD8C-0A19E1E0CB1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1569CC-F337-46F2-A5CE-155E586FC7D6}" type="pres">
      <dgm:prSet presAssocID="{489350EC-FE8D-4F51-BD8C-0A19E1E0CB1B}" presName="accent_4" presStyleCnt="0"/>
      <dgm:spPr/>
    </dgm:pt>
    <dgm:pt modelId="{F7EF7799-2B72-4FAE-BB3A-EEDAC5952A3A}" type="pres">
      <dgm:prSet presAssocID="{489350EC-FE8D-4F51-BD8C-0A19E1E0CB1B}" presName="accentRepeatNode" presStyleLbl="solidFgAcc1" presStyleIdx="3" presStyleCnt="6"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D3E8A0FC-6191-4BB2-A02D-C41BDAF479B5}" type="pres">
      <dgm:prSet presAssocID="{5201DDE7-35A9-4BCA-BDE1-16A20ECE9DC7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AB303-4E2B-4512-9E63-0280BBE44276}" type="pres">
      <dgm:prSet presAssocID="{5201DDE7-35A9-4BCA-BDE1-16A20ECE9DC7}" presName="accent_5" presStyleCnt="0"/>
      <dgm:spPr/>
    </dgm:pt>
    <dgm:pt modelId="{5A866788-C3DC-47DD-B9FB-7F47E26C4DEE}" type="pres">
      <dgm:prSet presAssocID="{5201DDE7-35A9-4BCA-BDE1-16A20ECE9DC7}" presName="accentRepeatNode" presStyleLbl="solidFgAcc1" presStyleIdx="4" presStyleCnt="6"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A26D276-33D9-4536-99F1-7BB1C3974535}" type="pres">
      <dgm:prSet presAssocID="{D1804AAE-B4A4-4A92-917A-6EE1426A306D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75FDE-9652-42CD-A4AA-FB4D25DEB72E}" type="pres">
      <dgm:prSet presAssocID="{D1804AAE-B4A4-4A92-917A-6EE1426A306D}" presName="accent_6" presStyleCnt="0"/>
      <dgm:spPr/>
    </dgm:pt>
    <dgm:pt modelId="{A0548DA4-BA3B-4A22-963E-230EEC66E29C}" type="pres">
      <dgm:prSet presAssocID="{D1804AAE-B4A4-4A92-917A-6EE1426A306D}" presName="accentRepeatNode" presStyleLbl="solidFgAcc1" presStyleIdx="5" presStyleCnt="6"/>
      <dgm:spPr>
        <a:solidFill>
          <a:schemeClr val="tx1"/>
        </a:solidFill>
      </dgm:spPr>
      <dgm:t>
        <a:bodyPr/>
        <a:lstStyle/>
        <a:p>
          <a:endParaRPr lang="ru-RU"/>
        </a:p>
      </dgm:t>
    </dgm:pt>
  </dgm:ptLst>
  <dgm:cxnLst>
    <dgm:cxn modelId="{9FB0C53B-1629-4B92-9F03-91873A0D8518}" type="presOf" srcId="{089072F7-2AC8-4851-AF5A-5539B50D8753}" destId="{1D61E961-45EB-46CF-80FE-EF44F321E2A2}" srcOrd="0" destOrd="0" presId="urn:microsoft.com/office/officeart/2008/layout/VerticalCurvedList"/>
    <dgm:cxn modelId="{C3F4477C-9A61-40A5-B545-40FBDD628D00}" srcId="{1DC1C5F9-102D-4120-90E8-39015B9F7800}" destId="{089072F7-2AC8-4851-AF5A-5539B50D8753}" srcOrd="0" destOrd="0" parTransId="{C25ACACB-9FA1-4082-8B37-D5E61FAB8081}" sibTransId="{F4368DB3-C9E9-42D7-ACD1-A3CEEF95D054}"/>
    <dgm:cxn modelId="{E0FED428-6FC1-4A40-88E5-020AE77740D0}" type="presOf" srcId="{5201DDE7-35A9-4BCA-BDE1-16A20ECE9DC7}" destId="{D3E8A0FC-6191-4BB2-A02D-C41BDAF479B5}" srcOrd="0" destOrd="0" presId="urn:microsoft.com/office/officeart/2008/layout/VerticalCurvedList"/>
    <dgm:cxn modelId="{08DA8BA0-4E8D-452D-8339-DDB4E883BB61}" srcId="{1DC1C5F9-102D-4120-90E8-39015B9F7800}" destId="{5201DDE7-35A9-4BCA-BDE1-16A20ECE9DC7}" srcOrd="4" destOrd="0" parTransId="{8042CF73-DA41-4EC1-B1CF-6E3C7CE24B06}" sibTransId="{4BD1B164-44BB-4AD8-9AA5-71956C49D2BD}"/>
    <dgm:cxn modelId="{6A19DB73-6F5B-4794-9283-BC3F1DFBA8CB}" srcId="{1DC1C5F9-102D-4120-90E8-39015B9F7800}" destId="{10051D20-E958-47B0-B14B-D2C1FA3F110A}" srcOrd="2" destOrd="0" parTransId="{250A63C9-6787-444F-9D9A-5B04D95D951B}" sibTransId="{B740E871-CBB0-4D98-85E1-CF6A9F35FD06}"/>
    <dgm:cxn modelId="{D32EDE6B-58B0-4879-A485-AE773DB3532C}" type="presOf" srcId="{10051D20-E958-47B0-B14B-D2C1FA3F110A}" destId="{2C19DD45-5EF5-4ADE-89A9-9E66BA8B6A0A}" srcOrd="0" destOrd="0" presId="urn:microsoft.com/office/officeart/2008/layout/VerticalCurvedList"/>
    <dgm:cxn modelId="{EFBF34C4-6830-42EF-8C7A-816726B28EF4}" type="presOf" srcId="{489350EC-FE8D-4F51-BD8C-0A19E1E0CB1B}" destId="{992F95F9-F77C-4D8E-AE56-F7497A460715}" srcOrd="0" destOrd="0" presId="urn:microsoft.com/office/officeart/2008/layout/VerticalCurvedList"/>
    <dgm:cxn modelId="{631FA9FC-6D7A-467B-A4AC-30828AFEF276}" type="presOf" srcId="{D1804AAE-B4A4-4A92-917A-6EE1426A306D}" destId="{9A26D276-33D9-4536-99F1-7BB1C3974535}" srcOrd="0" destOrd="0" presId="urn:microsoft.com/office/officeart/2008/layout/VerticalCurvedList"/>
    <dgm:cxn modelId="{B8037352-2C2B-4176-983A-9543770CB4FD}" type="presOf" srcId="{1DC1C5F9-102D-4120-90E8-39015B9F7800}" destId="{DDE2B549-BCD4-483C-9452-2AFFC8548654}" srcOrd="0" destOrd="0" presId="urn:microsoft.com/office/officeart/2008/layout/VerticalCurvedList"/>
    <dgm:cxn modelId="{7B2DDA14-4B2A-409B-9B98-2B795486CF0B}" srcId="{1DC1C5F9-102D-4120-90E8-39015B9F7800}" destId="{489350EC-FE8D-4F51-BD8C-0A19E1E0CB1B}" srcOrd="3" destOrd="0" parTransId="{85651B7B-8F4F-4A76-B8CC-40BDD60415DC}" sibTransId="{AB76C388-DC57-4CF9-A986-405F24B704E0}"/>
    <dgm:cxn modelId="{B63B585D-5C7C-4048-83C3-08FA1032A1C6}" srcId="{1DC1C5F9-102D-4120-90E8-39015B9F7800}" destId="{D1804AAE-B4A4-4A92-917A-6EE1426A306D}" srcOrd="5" destOrd="0" parTransId="{BCBE17F8-33FB-4A87-9E99-03F92BDF77EA}" sibTransId="{D5EB7C76-B505-40B2-89F4-38DCF50D505B}"/>
    <dgm:cxn modelId="{AF67C6D4-BC37-421A-864B-408968A55140}" srcId="{1DC1C5F9-102D-4120-90E8-39015B9F7800}" destId="{8AE92216-F5F0-45C4-A23D-BAC57F48EF50}" srcOrd="1" destOrd="0" parTransId="{76A404C6-3DDF-4284-B2CC-C648A062C326}" sibTransId="{3E38204A-F62C-43E3-B5F8-C94D4F6C0237}"/>
    <dgm:cxn modelId="{93814511-D94E-46B1-8B2D-913199E62F71}" type="presOf" srcId="{F4368DB3-C9E9-42D7-ACD1-A3CEEF95D054}" destId="{F29438FE-27A9-4CD8-A191-D3AF0788DCC5}" srcOrd="0" destOrd="0" presId="urn:microsoft.com/office/officeart/2008/layout/VerticalCurvedList"/>
    <dgm:cxn modelId="{3DABFB01-B475-47D2-8405-4A8C3EC35DC9}" type="presOf" srcId="{8AE92216-F5F0-45C4-A23D-BAC57F48EF50}" destId="{554BC643-517C-4F2A-B7D0-BFBC3CDA0C27}" srcOrd="0" destOrd="0" presId="urn:microsoft.com/office/officeart/2008/layout/VerticalCurvedList"/>
    <dgm:cxn modelId="{335FE073-CE31-44AC-A43B-A161F5FBFE63}" type="presParOf" srcId="{DDE2B549-BCD4-483C-9452-2AFFC8548654}" destId="{2F6016A9-25C5-4535-80FA-F4E4DA7983F7}" srcOrd="0" destOrd="0" presId="urn:microsoft.com/office/officeart/2008/layout/VerticalCurvedList"/>
    <dgm:cxn modelId="{5BDEFCB9-9BEE-4950-B7FF-8E1497A90236}" type="presParOf" srcId="{2F6016A9-25C5-4535-80FA-F4E4DA7983F7}" destId="{1F76585A-9B5B-4E99-A023-BC1FAEF7AC54}" srcOrd="0" destOrd="0" presId="urn:microsoft.com/office/officeart/2008/layout/VerticalCurvedList"/>
    <dgm:cxn modelId="{72543E8D-F81E-4DA3-88AB-222859B52ABA}" type="presParOf" srcId="{1F76585A-9B5B-4E99-A023-BC1FAEF7AC54}" destId="{7206224A-81D0-43F5-B644-426A4B3AB4B9}" srcOrd="0" destOrd="0" presId="urn:microsoft.com/office/officeart/2008/layout/VerticalCurvedList"/>
    <dgm:cxn modelId="{EEEB36D4-9EA8-4379-A80A-7ED1D21CA1E9}" type="presParOf" srcId="{1F76585A-9B5B-4E99-A023-BC1FAEF7AC54}" destId="{F29438FE-27A9-4CD8-A191-D3AF0788DCC5}" srcOrd="1" destOrd="0" presId="urn:microsoft.com/office/officeart/2008/layout/VerticalCurvedList"/>
    <dgm:cxn modelId="{C49DA1D8-9C44-40DD-967C-126BD296C7AF}" type="presParOf" srcId="{1F76585A-9B5B-4E99-A023-BC1FAEF7AC54}" destId="{B53F6905-0DCB-4294-B161-8D5CB4E7C334}" srcOrd="2" destOrd="0" presId="urn:microsoft.com/office/officeart/2008/layout/VerticalCurvedList"/>
    <dgm:cxn modelId="{DEB695C2-347C-4499-95D5-CD250D8B6092}" type="presParOf" srcId="{1F76585A-9B5B-4E99-A023-BC1FAEF7AC54}" destId="{B3F479D5-DC12-438B-9B41-5F4561D362F4}" srcOrd="3" destOrd="0" presId="urn:microsoft.com/office/officeart/2008/layout/VerticalCurvedList"/>
    <dgm:cxn modelId="{0F786262-265A-4E9F-9FF2-41F2B8523818}" type="presParOf" srcId="{2F6016A9-25C5-4535-80FA-F4E4DA7983F7}" destId="{1D61E961-45EB-46CF-80FE-EF44F321E2A2}" srcOrd="1" destOrd="0" presId="urn:microsoft.com/office/officeart/2008/layout/VerticalCurvedList"/>
    <dgm:cxn modelId="{382FAB8C-7790-4BFA-9974-1CAEF73C506C}" type="presParOf" srcId="{2F6016A9-25C5-4535-80FA-F4E4DA7983F7}" destId="{E649844B-5F01-453C-90C8-BD3EA0F0A5D9}" srcOrd="2" destOrd="0" presId="urn:microsoft.com/office/officeart/2008/layout/VerticalCurvedList"/>
    <dgm:cxn modelId="{8F014CBF-A0CA-45BF-A413-FD242D6083FD}" type="presParOf" srcId="{E649844B-5F01-453C-90C8-BD3EA0F0A5D9}" destId="{D4C3538F-23B5-493B-B40C-5DF60F63DEED}" srcOrd="0" destOrd="0" presId="urn:microsoft.com/office/officeart/2008/layout/VerticalCurvedList"/>
    <dgm:cxn modelId="{BF27471E-D84F-4016-9B66-744C95FF8429}" type="presParOf" srcId="{2F6016A9-25C5-4535-80FA-F4E4DA7983F7}" destId="{554BC643-517C-4F2A-B7D0-BFBC3CDA0C27}" srcOrd="3" destOrd="0" presId="urn:microsoft.com/office/officeart/2008/layout/VerticalCurvedList"/>
    <dgm:cxn modelId="{E8EED0CC-355E-4AED-8FF2-BAD6DF59F721}" type="presParOf" srcId="{2F6016A9-25C5-4535-80FA-F4E4DA7983F7}" destId="{B5FC6A6E-1F2D-4EC6-8C37-BC7AC11B5BD8}" srcOrd="4" destOrd="0" presId="urn:microsoft.com/office/officeart/2008/layout/VerticalCurvedList"/>
    <dgm:cxn modelId="{F7015E6B-0BD8-48BC-85AF-3E65BB0C1440}" type="presParOf" srcId="{B5FC6A6E-1F2D-4EC6-8C37-BC7AC11B5BD8}" destId="{0ED7B2B0-0D34-46D9-9102-F1E420F7F0E4}" srcOrd="0" destOrd="0" presId="urn:microsoft.com/office/officeart/2008/layout/VerticalCurvedList"/>
    <dgm:cxn modelId="{FBCDB438-3FD6-4C8A-8B09-5A4148FB9B06}" type="presParOf" srcId="{2F6016A9-25C5-4535-80FA-F4E4DA7983F7}" destId="{2C19DD45-5EF5-4ADE-89A9-9E66BA8B6A0A}" srcOrd="5" destOrd="0" presId="urn:microsoft.com/office/officeart/2008/layout/VerticalCurvedList"/>
    <dgm:cxn modelId="{67D4ECBA-6D1E-4E02-9B7B-87C9B5327249}" type="presParOf" srcId="{2F6016A9-25C5-4535-80FA-F4E4DA7983F7}" destId="{C8961C53-6B4C-4AD9-ABEB-5DD5D7F2157D}" srcOrd="6" destOrd="0" presId="urn:microsoft.com/office/officeart/2008/layout/VerticalCurvedList"/>
    <dgm:cxn modelId="{8D3E2649-A6A6-4991-83C1-570833748AB0}" type="presParOf" srcId="{C8961C53-6B4C-4AD9-ABEB-5DD5D7F2157D}" destId="{8B2D67CB-59E8-442D-8841-28B57ED61A43}" srcOrd="0" destOrd="0" presId="urn:microsoft.com/office/officeart/2008/layout/VerticalCurvedList"/>
    <dgm:cxn modelId="{2BD134CA-9A07-4A66-99A3-8008E8F24E74}" type="presParOf" srcId="{2F6016A9-25C5-4535-80FA-F4E4DA7983F7}" destId="{992F95F9-F77C-4D8E-AE56-F7497A460715}" srcOrd="7" destOrd="0" presId="urn:microsoft.com/office/officeart/2008/layout/VerticalCurvedList"/>
    <dgm:cxn modelId="{3C722372-E961-4DCE-85C6-7DA8DCEB1644}" type="presParOf" srcId="{2F6016A9-25C5-4535-80FA-F4E4DA7983F7}" destId="{721569CC-F337-46F2-A5CE-155E586FC7D6}" srcOrd="8" destOrd="0" presId="urn:microsoft.com/office/officeart/2008/layout/VerticalCurvedList"/>
    <dgm:cxn modelId="{2CB95914-789F-43C3-B24B-3EA0C9F8A7C8}" type="presParOf" srcId="{721569CC-F337-46F2-A5CE-155E586FC7D6}" destId="{F7EF7799-2B72-4FAE-BB3A-EEDAC5952A3A}" srcOrd="0" destOrd="0" presId="urn:microsoft.com/office/officeart/2008/layout/VerticalCurvedList"/>
    <dgm:cxn modelId="{B04628D4-87BC-4CE4-828E-65A9C42E112C}" type="presParOf" srcId="{2F6016A9-25C5-4535-80FA-F4E4DA7983F7}" destId="{D3E8A0FC-6191-4BB2-A02D-C41BDAF479B5}" srcOrd="9" destOrd="0" presId="urn:microsoft.com/office/officeart/2008/layout/VerticalCurvedList"/>
    <dgm:cxn modelId="{29E9C35B-6A41-41E6-A96C-D79AB2632C23}" type="presParOf" srcId="{2F6016A9-25C5-4535-80FA-F4E4DA7983F7}" destId="{479AB303-4E2B-4512-9E63-0280BBE44276}" srcOrd="10" destOrd="0" presId="urn:microsoft.com/office/officeart/2008/layout/VerticalCurvedList"/>
    <dgm:cxn modelId="{01B9BA3A-ECE2-4FF7-8C41-00BFB97A706D}" type="presParOf" srcId="{479AB303-4E2B-4512-9E63-0280BBE44276}" destId="{5A866788-C3DC-47DD-B9FB-7F47E26C4DEE}" srcOrd="0" destOrd="0" presId="urn:microsoft.com/office/officeart/2008/layout/VerticalCurvedList"/>
    <dgm:cxn modelId="{E9D8964D-DD98-4437-B1CC-5D9973FE7696}" type="presParOf" srcId="{2F6016A9-25C5-4535-80FA-F4E4DA7983F7}" destId="{9A26D276-33D9-4536-99F1-7BB1C3974535}" srcOrd="11" destOrd="0" presId="urn:microsoft.com/office/officeart/2008/layout/VerticalCurvedList"/>
    <dgm:cxn modelId="{19A6C221-C0F1-48FB-B2D0-A087D47826E7}" type="presParOf" srcId="{2F6016A9-25C5-4535-80FA-F4E4DA7983F7}" destId="{B8C75FDE-9652-42CD-A4AA-FB4D25DEB72E}" srcOrd="12" destOrd="0" presId="urn:microsoft.com/office/officeart/2008/layout/VerticalCurvedList"/>
    <dgm:cxn modelId="{A360F56A-9F44-410A-9CCB-F937A97AD447}" type="presParOf" srcId="{B8C75FDE-9652-42CD-A4AA-FB4D25DEB72E}" destId="{A0548DA4-BA3B-4A22-963E-230EEC66E29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438FE-27A9-4CD8-A191-D3AF0788DCC5}">
      <dsp:nvSpPr>
        <dsp:cNvPr id="0" name=""/>
        <dsp:cNvSpPr/>
      </dsp:nvSpPr>
      <dsp:spPr>
        <a:xfrm>
          <a:off x="-3499548" y="-537971"/>
          <a:ext cx="4172287" cy="4172287"/>
        </a:xfrm>
        <a:prstGeom prst="blockArc">
          <a:avLst>
            <a:gd name="adj1" fmla="val 18900000"/>
            <a:gd name="adj2" fmla="val 2700000"/>
            <a:gd name="adj3" fmla="val 518"/>
          </a:avLst>
        </a:pr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1E961-45EB-46CF-80FE-EF44F321E2A2}">
      <dsp:nvSpPr>
        <dsp:cNvPr id="0" name=""/>
        <dsp:cNvSpPr/>
      </dsp:nvSpPr>
      <dsp:spPr>
        <a:xfrm>
          <a:off x="252081" y="163053"/>
          <a:ext cx="4082020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Introduction</a:t>
          </a:r>
        </a:p>
      </dsp:txBody>
      <dsp:txXfrm>
        <a:off x="252081" y="163053"/>
        <a:ext cx="4082020" cy="325983"/>
      </dsp:txXfrm>
    </dsp:sp>
    <dsp:sp modelId="{D4C3538F-23B5-493B-B40C-5DF60F63DEED}">
      <dsp:nvSpPr>
        <dsp:cNvPr id="0" name=""/>
        <dsp:cNvSpPr/>
      </dsp:nvSpPr>
      <dsp:spPr>
        <a:xfrm>
          <a:off x="48342" y="122305"/>
          <a:ext cx="407479" cy="407479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4BC643-517C-4F2A-B7D0-BFBC3CDA0C27}">
      <dsp:nvSpPr>
        <dsp:cNvPr id="0" name=""/>
        <dsp:cNvSpPr/>
      </dsp:nvSpPr>
      <dsp:spPr>
        <a:xfrm>
          <a:off x="520225" y="651966"/>
          <a:ext cx="3813877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Methodology</a:t>
          </a:r>
          <a:endParaRPr lang="en-US" sz="1800" kern="12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20225" y="651966"/>
        <a:ext cx="3813877" cy="325983"/>
      </dsp:txXfrm>
    </dsp:sp>
    <dsp:sp modelId="{0ED7B2B0-0D34-46D9-9102-F1E420F7F0E4}">
      <dsp:nvSpPr>
        <dsp:cNvPr id="0" name=""/>
        <dsp:cNvSpPr/>
      </dsp:nvSpPr>
      <dsp:spPr>
        <a:xfrm>
          <a:off x="316485" y="611218"/>
          <a:ext cx="407479" cy="4074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9DD45-5EF5-4ADE-89A9-9E66BA8B6A0A}">
      <dsp:nvSpPr>
        <dsp:cNvPr id="0" name=""/>
        <dsp:cNvSpPr/>
      </dsp:nvSpPr>
      <dsp:spPr>
        <a:xfrm>
          <a:off x="642840" y="1140879"/>
          <a:ext cx="3691261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Model validation	</a:t>
          </a:r>
          <a:endParaRPr lang="en-US" sz="1800" kern="12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2840" y="1140879"/>
        <a:ext cx="3691261" cy="325983"/>
      </dsp:txXfrm>
    </dsp:sp>
    <dsp:sp modelId="{8B2D67CB-59E8-442D-8841-28B57ED61A43}">
      <dsp:nvSpPr>
        <dsp:cNvPr id="0" name=""/>
        <dsp:cNvSpPr/>
      </dsp:nvSpPr>
      <dsp:spPr>
        <a:xfrm>
          <a:off x="439101" y="1100131"/>
          <a:ext cx="407479" cy="4074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2F95F9-F77C-4D8E-AE56-F7497A460715}">
      <dsp:nvSpPr>
        <dsp:cNvPr id="0" name=""/>
        <dsp:cNvSpPr/>
      </dsp:nvSpPr>
      <dsp:spPr>
        <a:xfrm>
          <a:off x="642840" y="1629482"/>
          <a:ext cx="3691261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Model setup</a:t>
          </a:r>
          <a:endParaRPr lang="en-US" sz="1800" kern="12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2840" y="1629482"/>
        <a:ext cx="3691261" cy="325983"/>
      </dsp:txXfrm>
    </dsp:sp>
    <dsp:sp modelId="{F7EF7799-2B72-4FAE-BB3A-EEDAC5952A3A}">
      <dsp:nvSpPr>
        <dsp:cNvPr id="0" name=""/>
        <dsp:cNvSpPr/>
      </dsp:nvSpPr>
      <dsp:spPr>
        <a:xfrm>
          <a:off x="439101" y="1588734"/>
          <a:ext cx="407479" cy="4074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8A0FC-6191-4BB2-A02D-C41BDAF479B5}">
      <dsp:nvSpPr>
        <dsp:cNvPr id="0" name=""/>
        <dsp:cNvSpPr/>
      </dsp:nvSpPr>
      <dsp:spPr>
        <a:xfrm>
          <a:off x="520225" y="2118395"/>
          <a:ext cx="3813877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Results and discussions</a:t>
          </a:r>
          <a:endParaRPr lang="en-US" sz="1800" kern="12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520225" y="2118395"/>
        <a:ext cx="3813877" cy="325983"/>
      </dsp:txXfrm>
    </dsp:sp>
    <dsp:sp modelId="{5A866788-C3DC-47DD-B9FB-7F47E26C4DEE}">
      <dsp:nvSpPr>
        <dsp:cNvPr id="0" name=""/>
        <dsp:cNvSpPr/>
      </dsp:nvSpPr>
      <dsp:spPr>
        <a:xfrm>
          <a:off x="316485" y="2077647"/>
          <a:ext cx="407479" cy="4074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26D276-33D9-4536-99F1-7BB1C3974535}">
      <dsp:nvSpPr>
        <dsp:cNvPr id="0" name=""/>
        <dsp:cNvSpPr/>
      </dsp:nvSpPr>
      <dsp:spPr>
        <a:xfrm>
          <a:off x="252081" y="2607308"/>
          <a:ext cx="4082020" cy="325983"/>
        </a:xfrm>
        <a:prstGeom prst="rect">
          <a:avLst/>
        </a:prstGeom>
        <a:solidFill>
          <a:sysClr val="window" lastClr="FFFF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749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Conclusions</a:t>
          </a:r>
          <a:endParaRPr lang="en-GB" sz="1800" kern="1200" noProof="0" dirty="0">
            <a:solidFill>
              <a:sysClr val="windowText" lastClr="000000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252081" y="2607308"/>
        <a:ext cx="4082020" cy="325983"/>
      </dsp:txXfrm>
    </dsp:sp>
    <dsp:sp modelId="{A0548DA4-BA3B-4A22-963E-230EEC66E29C}">
      <dsp:nvSpPr>
        <dsp:cNvPr id="0" name=""/>
        <dsp:cNvSpPr/>
      </dsp:nvSpPr>
      <dsp:spPr>
        <a:xfrm>
          <a:off x="48342" y="2566560"/>
          <a:ext cx="407479" cy="4074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4D36A-10BA-014C-91DC-7245F27C6A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86027" y="346000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bg1"/>
                </a:solidFill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233777" y="1090749"/>
            <a:ext cx="6369497" cy="37621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0" indent="0">
              <a:buClrTx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</a:lstStyle>
          <a:p>
            <a:pPr marL="285750" lvl="0" indent="-285750" algn="l" rtl="0">
              <a:spcBef>
                <a:spcPts val="0"/>
              </a:spcBef>
              <a:spcAft>
                <a:spcPts val="1200"/>
              </a:spcAft>
            </a:pPr>
            <a:endParaRPr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47" y="2167079"/>
            <a:ext cx="2491344" cy="32675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D73158-34C5-8841-A6E0-83CD5CC595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4875" y="73309"/>
            <a:ext cx="1457213" cy="501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33777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624302" y="1152475"/>
            <a:ext cx="2999925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892" lvl="0" indent="-238119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50"/>
            </a:lvl1pPr>
            <a:lvl2pPr marL="685783" lvl="1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2pPr>
            <a:lvl3pPr marL="1028675" lvl="2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3pPr>
            <a:lvl4pPr marL="1371566" lvl="3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4pPr>
            <a:lvl5pPr marL="1714457" lvl="4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5pPr>
            <a:lvl6pPr marL="2057348" lvl="5" indent="-228594">
              <a:spcBef>
                <a:spcPts val="1200"/>
              </a:spcBef>
              <a:spcAft>
                <a:spcPts val="0"/>
              </a:spcAft>
              <a:buSzPts val="1200"/>
              <a:buChar char="■"/>
              <a:defRPr sz="900"/>
            </a:lvl6pPr>
            <a:lvl7pPr marL="2400240" lvl="6" indent="-228594">
              <a:spcBef>
                <a:spcPts val="1200"/>
              </a:spcBef>
              <a:spcAft>
                <a:spcPts val="0"/>
              </a:spcAft>
              <a:buSzPts val="1200"/>
              <a:buChar char="●"/>
              <a:defRPr sz="900"/>
            </a:lvl7pPr>
            <a:lvl8pPr marL="2743132" lvl="7" indent="-228594">
              <a:spcBef>
                <a:spcPts val="1200"/>
              </a:spcBef>
              <a:spcAft>
                <a:spcPts val="0"/>
              </a:spcAft>
              <a:buSzPts val="1200"/>
              <a:buChar char="○"/>
              <a:defRPr sz="900"/>
            </a:lvl8pPr>
            <a:lvl9pPr marL="3086023" lvl="8" indent="-228594">
              <a:spcBef>
                <a:spcPts val="1200"/>
              </a:spcBef>
              <a:spcAft>
                <a:spcPts val="1200"/>
              </a:spcAft>
              <a:buSzPts val="1200"/>
              <a:buChar char="■"/>
              <a:defRPr sz="9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83" y="2099128"/>
            <a:ext cx="2491344" cy="326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 userDrawn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8" name="Google Shape;14;p3"/>
          <p:cNvSpPr txBox="1">
            <a:spLocks noGrp="1"/>
          </p:cNvSpPr>
          <p:nvPr>
            <p:ph type="title"/>
          </p:nvPr>
        </p:nvSpPr>
        <p:spPr>
          <a:xfrm>
            <a:off x="233771" y="1736860"/>
            <a:ext cx="639045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>
            <a:endParaRPr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508" y="1294145"/>
            <a:ext cx="8276078" cy="5853178"/>
          </a:xfrm>
          <a:prstGeom prst="rect">
            <a:avLst/>
          </a:prstGeom>
        </p:spPr>
      </p:pic>
      <p:sp>
        <p:nvSpPr>
          <p:cNvPr id="9" name="TextBox 1"/>
          <p:cNvSpPr txBox="1"/>
          <p:nvPr userDrawn="1"/>
        </p:nvSpPr>
        <p:spPr>
          <a:xfrm>
            <a:off x="2763513" y="4881892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www.nu.edu.kz</a:t>
            </a:r>
            <a:endParaRPr lang="ru-RU" sz="825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3EFA8B-2B46-6C41-89FC-1A6AF66FF5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5932" y="333923"/>
            <a:ext cx="2344035" cy="80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229145" y="1059584"/>
            <a:ext cx="6399363" cy="356407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63ED53-38AB-4929-853C-499D7B4924EA}"/>
              </a:ext>
            </a:extLst>
          </p:cNvPr>
          <p:cNvSpPr/>
          <p:nvPr userDrawn="1"/>
        </p:nvSpPr>
        <p:spPr>
          <a:xfrm>
            <a:off x="1" y="4867835"/>
            <a:ext cx="6857989" cy="275666"/>
          </a:xfrm>
          <a:prstGeom prst="rect">
            <a:avLst/>
          </a:prstGeom>
          <a:solidFill>
            <a:srgbClr val="795642"/>
          </a:solidFill>
          <a:ln>
            <a:solidFill>
              <a:srgbClr val="795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25" b="1" dirty="0">
                <a:latin typeface="Arial" panose="020B0604020202020204" pitchFamily="34" charset="0"/>
                <a:cs typeface="Arial" panose="020B0604020202020204" pitchFamily="34" charset="0"/>
              </a:rPr>
              <a:t>Nazarbayev University, </a:t>
            </a:r>
            <a:r>
              <a:rPr lang="en-US" sz="1125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en-US" sz="112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425B23-3F14-C24C-A2ED-068A0309EE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7633" y="73310"/>
            <a:ext cx="1014455" cy="348996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DADE79D-8FA9-49FE-92BE-DC27364B1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567" y="4867835"/>
            <a:ext cx="749131" cy="275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59123D3-69F4-4D05-B5AE-00585108F3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97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3775" y="445025"/>
            <a:ext cx="639045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33775" y="1152475"/>
            <a:ext cx="639045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354344" y="4663217"/>
            <a:ext cx="41152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750">
                <a:solidFill>
                  <a:schemeClr val="lt2"/>
                </a:solidFill>
              </a:defRPr>
            </a:lvl1pPr>
            <a:lvl2pPr lvl="1" algn="r">
              <a:buNone/>
              <a:defRPr sz="750">
                <a:solidFill>
                  <a:schemeClr val="lt2"/>
                </a:solidFill>
              </a:defRPr>
            </a:lvl2pPr>
            <a:lvl3pPr lvl="2" algn="r">
              <a:buNone/>
              <a:defRPr sz="750">
                <a:solidFill>
                  <a:schemeClr val="lt2"/>
                </a:solidFill>
              </a:defRPr>
            </a:lvl3pPr>
            <a:lvl4pPr lvl="3" algn="r">
              <a:buNone/>
              <a:defRPr sz="750">
                <a:solidFill>
                  <a:schemeClr val="lt2"/>
                </a:solidFill>
              </a:defRPr>
            </a:lvl4pPr>
            <a:lvl5pPr lvl="4" algn="r">
              <a:buNone/>
              <a:defRPr sz="750">
                <a:solidFill>
                  <a:schemeClr val="lt2"/>
                </a:solidFill>
              </a:defRPr>
            </a:lvl5pPr>
            <a:lvl6pPr lvl="5" algn="r">
              <a:buNone/>
              <a:defRPr sz="750">
                <a:solidFill>
                  <a:schemeClr val="lt2"/>
                </a:solidFill>
              </a:defRPr>
            </a:lvl6pPr>
            <a:lvl7pPr lvl="6" algn="r">
              <a:buNone/>
              <a:defRPr sz="750">
                <a:solidFill>
                  <a:schemeClr val="lt2"/>
                </a:solidFill>
              </a:defRPr>
            </a:lvl7pPr>
            <a:lvl8pPr lvl="7" algn="r">
              <a:buNone/>
              <a:defRPr sz="750">
                <a:solidFill>
                  <a:schemeClr val="lt2"/>
                </a:solidFill>
              </a:defRPr>
            </a:lvl8pPr>
            <a:lvl9pPr lvl="8" algn="r">
              <a:buNone/>
              <a:defRPr sz="750">
                <a:solidFill>
                  <a:schemeClr val="l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  <p:sldLayoutId id="214748366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234311" y="1817934"/>
            <a:ext cx="6390450" cy="63135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Modeling Immiscible Fluid Displacement </a:t>
            </a:r>
            <a:r>
              <a:rPr lang="en-US" sz="2800" b="1" dirty="0" smtClean="0">
                <a:solidFill>
                  <a:schemeClr val="bg1"/>
                </a:solidFill>
              </a:rPr>
              <a:t>in a </a:t>
            </a:r>
            <a:r>
              <a:rPr lang="en-US" sz="2800" b="1" dirty="0">
                <a:solidFill>
                  <a:schemeClr val="bg1"/>
                </a:solidFill>
              </a:rPr>
              <a:t>Porous Medium Using Lattice Boltzmann Method</a:t>
            </a:r>
            <a:br>
              <a:rPr lang="en-US" sz="2800" b="1" dirty="0">
                <a:solidFill>
                  <a:schemeClr val="bg1"/>
                </a:solidFill>
              </a:rPr>
            </a:b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11A37D21-D7A8-DB44-A32A-B1040966DD08}"/>
              </a:ext>
            </a:extLst>
          </p:cNvPr>
          <p:cNvSpPr txBox="1">
            <a:spLocks/>
          </p:cNvSpPr>
          <p:nvPr/>
        </p:nvSpPr>
        <p:spPr>
          <a:xfrm>
            <a:off x="491836" y="2817926"/>
            <a:ext cx="4969861" cy="1941109"/>
          </a:xfrm>
          <a:prstGeom prst="rect">
            <a:avLst/>
          </a:prstGeom>
        </p:spPr>
        <p:txBody>
          <a:bodyPr anchor="ctr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500" b="1" i="0" u="none" strike="noStrike" cap="none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Magzhan </a:t>
            </a:r>
            <a:r>
              <a:rPr lang="en-US" dirty="0" err="1">
                <a:solidFill>
                  <a:schemeClr val="bg1"/>
                </a:solidFill>
              </a:rPr>
              <a:t>Atykhan</a:t>
            </a: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2nd year Master of Mechanical and Aerospace Engineering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magzhan.atykhan@nu.edu.kz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bg1"/>
                </a:solidFill>
              </a:rPr>
              <a:t>Supervisor: </a:t>
            </a:r>
            <a:r>
              <a:rPr lang="en-US" dirty="0" smtClean="0">
                <a:solidFill>
                  <a:schemeClr val="bg1"/>
                </a:solidFill>
              </a:rPr>
              <a:t>Professor  </a:t>
            </a:r>
            <a:r>
              <a:rPr lang="en-US" dirty="0">
                <a:solidFill>
                  <a:schemeClr val="bg1"/>
                </a:solidFill>
              </a:rPr>
              <a:t>Luis R. Rojas-Solórzano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s://lh6.googleusercontent.com/925c8FvA-ezMIWNGW6gFvdKIqFrXAuyWM_kWVzRzA2pUoVtAS4RSRKFTe-nVERhfb4_pyNdGqXPSfr34zFc2XDWlXbxjbQGPvhcn4EMpUlvhKTV-DLPOIAZB1FLLjAXNCCQuwd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261" y="1972730"/>
            <a:ext cx="3906904" cy="206300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>
              <a:buClrTx/>
            </a:pPr>
            <a:r>
              <a:rPr lang="en-US" dirty="0" smtClean="0"/>
              <a:t>Forcing </a:t>
            </a:r>
            <a:r>
              <a:rPr lang="en-US" dirty="0"/>
              <a:t>scheme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229500" y="923615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Tx/>
            </a:pPr>
            <a:r>
              <a:rPr lang="en-US" sz="1600" dirty="0">
                <a:solidFill>
                  <a:sysClr val="windowText" lastClr="000000"/>
                </a:solidFill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 τ = 1 (relaxation time), both forcing schemes have almost same outcomes</a:t>
            </a:r>
          </a:p>
          <a:p>
            <a:pPr marR="0" lvl="1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 τ &lt; 1, EDM is preferable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132" y="4197583"/>
            <a:ext cx="57863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buClrTx/>
              <a:buFontTx/>
              <a:buNone/>
            </a:pPr>
            <a:r>
              <a:rPr lang="en-US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Gaseous phase (red) penetration for circular pores </a:t>
            </a:r>
            <a:r>
              <a:rPr lang="en-US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at </a:t>
            </a:r>
            <a:r>
              <a:rPr lang="en-US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t* = 0.175, Ca = 0.038 and θ = 70</a:t>
            </a:r>
            <a:r>
              <a:rPr lang="en-US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°, with </a:t>
            </a:r>
            <a:r>
              <a:rPr lang="en-US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different forcing schemes: (a) velocity-shift; (b) EDM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0666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03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>
              <a:buClrTx/>
            </a:pPr>
            <a:r>
              <a:rPr lang="en-US" dirty="0" smtClean="0"/>
              <a:t>Effect </a:t>
            </a:r>
            <a:r>
              <a:rPr lang="en-US" dirty="0"/>
              <a:t>of capillary </a:t>
            </a:r>
            <a:r>
              <a:rPr lang="en-US" dirty="0" smtClean="0"/>
              <a:t>number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207920"/>
            <a:ext cx="2919699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Higher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Ca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results in more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effective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penetration</a:t>
            </a:r>
          </a:p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At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lower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Ca: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fingering expands in the span-wise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direction, due to low entry Ca</a:t>
            </a:r>
          </a:p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At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higher Ca, the fingering favored the stream-wise direction</a:t>
            </a:r>
          </a:p>
          <a:p>
            <a:pPr defTabSz="457200">
              <a:spcAft>
                <a:spcPts val="600"/>
              </a:spcAft>
              <a:buClrTx/>
              <a:buFontTx/>
              <a:buNone/>
            </a:pPr>
            <a:endParaRPr lang="en-US" sz="18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Рисунок 11" descr="https://lh3.googleusercontent.com/2dtqHoqUNSCHpWTyfjtmKXXme1qajPnLV3Q_lJGJRJ8atooPVSD-G-xnxdjirDVHmRXruCIUIc0zdS1y1-NEQOO3QkSRnPokpVE-EJMwqjKsdR8CpeI8UE4szT8yhDDLJbHCYH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56" y="1248894"/>
            <a:ext cx="3925733" cy="1405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lh5.googleusercontent.com/PgUHwd_YvNTZFYDpgFa9cKUinOUTkgj8UaE4XUKbs3J3t8occo61WV07-4i5DSp050G31_46HNcy2N8p1iahCpeEkKV3JHNxk5vVJlptTImqT2mk_uUZKdcfkhNkkXXKj58SNu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699" y="2818677"/>
            <a:ext cx="3948280" cy="131981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2908202" y="4138494"/>
            <a:ext cx="392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Gaseous</a:t>
            </a:r>
            <a:r>
              <a:rPr lang="en-US" sz="1200" spc="8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phase</a:t>
            </a:r>
            <a:r>
              <a:rPr lang="en-US" sz="1200" spc="8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(red)</a:t>
            </a:r>
            <a:r>
              <a:rPr lang="en-US" sz="1200" spc="7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penetration</a:t>
            </a:r>
            <a:r>
              <a:rPr lang="en-US" sz="1200" spc="10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at</a:t>
            </a:r>
            <a:r>
              <a:rPr lang="en-US" sz="1200" spc="9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t*</a:t>
            </a:r>
            <a:r>
              <a:rPr lang="en-US" sz="1200" spc="14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=</a:t>
            </a:r>
            <a:r>
              <a:rPr lang="en-US" sz="1200" spc="7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0.175</a:t>
            </a:r>
            <a:r>
              <a:rPr lang="en-US" sz="1200" spc="9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with</a:t>
            </a:r>
            <a:r>
              <a:rPr lang="en-US" sz="1200" spc="6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different</a:t>
            </a:r>
            <a:r>
              <a:rPr lang="en-US" sz="1200" spc="11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:</a:t>
            </a:r>
            <a:r>
              <a:rPr lang="en-US" sz="1200" spc="-225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(a)</a:t>
            </a:r>
            <a:r>
              <a:rPr lang="en-US" sz="1200" spc="-3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Ca</a:t>
            </a:r>
            <a:r>
              <a:rPr lang="en-US" sz="1200" i="1" spc="6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=</a:t>
            </a:r>
            <a:r>
              <a:rPr lang="en-US" sz="1200" i="1" spc="75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0.038;</a:t>
            </a:r>
            <a:r>
              <a:rPr lang="en-US" sz="1200" spc="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(b)</a:t>
            </a:r>
            <a:r>
              <a:rPr lang="en-US" sz="1200" spc="2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Ca</a:t>
            </a:r>
            <a:r>
              <a:rPr lang="en-US" sz="1200" spc="55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= 0.076;</a:t>
            </a:r>
            <a:r>
              <a:rPr lang="en-US" sz="1200" spc="1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(c)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Ca</a:t>
            </a:r>
            <a:r>
              <a:rPr lang="en-US" sz="1200" spc="35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= 0.115.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0666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5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914553"/>
              </p:ext>
            </p:extLst>
          </p:nvPr>
        </p:nvGraphicFramePr>
        <p:xfrm>
          <a:off x="3115645" y="1260442"/>
          <a:ext cx="3512855" cy="2633281"/>
        </p:xfrm>
        <a:graphic>
          <a:graphicData uri="http://schemas.openxmlformats.org/drawingml/2006/table">
            <a:tbl>
              <a:tblPr firstRow="1" firstCol="1" bandRow="1"/>
              <a:tblGrid>
                <a:gridCol w="1380271">
                  <a:extLst>
                    <a:ext uri="{9D8B030D-6E8A-4147-A177-3AD203B41FA5}">
                      <a16:colId xmlns:a16="http://schemas.microsoft.com/office/drawing/2014/main" val="2807673837"/>
                    </a:ext>
                  </a:extLst>
                </a:gridCol>
                <a:gridCol w="958535">
                  <a:extLst>
                    <a:ext uri="{9D8B030D-6E8A-4147-A177-3AD203B41FA5}">
                      <a16:colId xmlns:a16="http://schemas.microsoft.com/office/drawing/2014/main" val="3901407524"/>
                    </a:ext>
                  </a:extLst>
                </a:gridCol>
                <a:gridCol w="1174049">
                  <a:extLst>
                    <a:ext uri="{9D8B030D-6E8A-4147-A177-3AD203B41FA5}">
                      <a16:colId xmlns:a16="http://schemas.microsoft.com/office/drawing/2014/main" val="4266918788"/>
                    </a:ext>
                  </a:extLst>
                </a:gridCol>
              </a:tblGrid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Pore Geometry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Ca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 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2768420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Circular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0.038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84.322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0152670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Square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0.038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93.691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731563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Circular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0.076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89.931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1022854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Square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0.076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97.447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913689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Circular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0.115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92.812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4462115"/>
                  </a:ext>
                </a:extLst>
              </a:tr>
              <a:tr h="37618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Square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0.115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050" b="0" i="0" u="none" strike="noStrike" cap="none">
                          <a:solidFill>
                            <a:schemeClr val="tx1"/>
                          </a:solidFill>
                          <a:latin typeface="Calibri" panose="020F0502020204030204"/>
                          <a:sym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103.107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249459"/>
                  </a:ext>
                </a:extLst>
              </a:tr>
            </a:tbl>
          </a:graphicData>
        </a:graphic>
      </p:graphicFrame>
      <p:pic>
        <p:nvPicPr>
          <p:cNvPr id="11" name="Рисунок 10" descr="https://lh3.googleusercontent.com/ubLf1HlwYKMr_n1aVGKHQ9Knodo278MaWivwfCWlZ8DgkXq9QAktUySG2I-9sflrXCq2x1EbXUdi9wjl1oCqESLcqhESUUlVf1r-NXYi6tC41aZbvSJ2C6noyi4FnlXQeK5Ojl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00" y="1146897"/>
            <a:ext cx="2456655" cy="109689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67582" y="2243792"/>
            <a:ext cx="2795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buClrTx/>
              <a:buFontTx/>
              <a:buNone/>
            </a:pP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Graphical representation of gaseous phase </a:t>
            </a:r>
            <a:r>
              <a:rPr lang="en-US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penetration</a:t>
            </a:r>
            <a:r>
              <a:rPr lang="ru-RU" sz="1600" kern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 </a:t>
            </a:r>
            <a:r>
              <a:rPr lang="ru-RU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 </a:t>
            </a:r>
            <a:r>
              <a:rPr lang="en-US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domain </a:t>
            </a: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length, </a:t>
            </a:r>
            <a:r>
              <a:rPr lang="en-US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lang="ru-RU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</a:t>
            </a: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slip distance </a:t>
            </a:r>
            <a:r>
              <a:rPr lang="en-US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T</a:t>
            </a:r>
            <a:r>
              <a:rPr lang="ru-RU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ru-RU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</a:t>
            </a: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 effective penetration length</a:t>
            </a:r>
            <a:r>
              <a:rPr lang="ru-RU"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defTabSz="457200">
              <a:buClrTx/>
              <a:buFontTx/>
              <a:buNone/>
            </a:pPr>
            <a:endParaRPr lang="en-US" sz="16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15644" y="3929203"/>
            <a:ext cx="3512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buClrTx/>
              <a:buFontTx/>
              <a:buNone/>
            </a:pPr>
            <a:r>
              <a:rPr lang="en-US" sz="16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Results of penetration length T for different pore domains at various Ca and t* = 0.175.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7593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>
              <a:buClrTx/>
            </a:pPr>
            <a:r>
              <a:rPr lang="en-US" dirty="0" smtClean="0"/>
              <a:t>Effect </a:t>
            </a:r>
            <a:r>
              <a:rPr lang="en-US" dirty="0"/>
              <a:t>of capillary </a:t>
            </a:r>
            <a:r>
              <a:rPr lang="en-US" dirty="0" smtClean="0"/>
              <a:t>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26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/>
          </p:cNvSpPr>
          <p:nvPr/>
        </p:nvSpPr>
        <p:spPr>
          <a:xfrm>
            <a:off x="236427" y="420125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Effect of viscosity ratio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2253" y="1284903"/>
            <a:ext cx="291969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Higher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viscosity ratio makes the gas penetration more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challenging</a:t>
            </a:r>
          </a:p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A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t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low D, the fingering </a:t>
            </a: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narrows</a:t>
            </a:r>
          </a:p>
          <a:p>
            <a:pPr marL="285750" indent="-285750" defTabSz="457200"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kern="1200" dirty="0" smtClean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Increasing 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the viscosity ratio increases the displacement's stability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07446" y="4210121"/>
            <a:ext cx="39257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Gaseous</a:t>
            </a:r>
            <a:r>
              <a:rPr lang="en-US" sz="1200" spc="8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phase</a:t>
            </a:r>
            <a:r>
              <a:rPr lang="en-US" sz="1200" spc="8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(red)</a:t>
            </a:r>
            <a:r>
              <a:rPr lang="en-US" sz="1200" spc="7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penetration</a:t>
            </a:r>
            <a:r>
              <a:rPr lang="en-US" sz="1200" spc="105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at</a:t>
            </a:r>
            <a:r>
              <a:rPr lang="en-US" sz="1200" spc="90" dirty="0" smtClean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t* = 0.275, Ca = 0.038 and: (a) D = 1; (b) D = 2; (c) D = 3.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 descr="https://lh5.googleusercontent.com/VlBR-EZsM0tQuCbIunwT8g6rpRKZSHs09hs5AOo46pX4ryFZT9n3xuj2f_f75XukeK6kK9AEpVmILT3iz9ex_7YQZWWGJ9rUIY7y-iBEw0xVN-rUQ8pPgefBPYt8V0rdELQPtw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42" y="1193980"/>
            <a:ext cx="4022658" cy="1403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lh4.googleusercontent.com/gfnLgWthpS7rbzAeVJltgoDC52j5e3O4M2vqUZDHTlTFMWKIpduUgvcR8-2CW1u8qdvWhtPeYuPw92-B-3h5ElNxEDdMxg2WZXf5ioCs1ao-eLvjfAUGpN7m6O06Vfb7fC_yaS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942" y="2722891"/>
            <a:ext cx="4050058" cy="142726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7593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31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2911748"/>
              </p:ext>
            </p:extLst>
          </p:nvPr>
        </p:nvGraphicFramePr>
        <p:xfrm>
          <a:off x="809698" y="1113784"/>
          <a:ext cx="5178591" cy="2915080"/>
        </p:xfrm>
        <a:graphic>
          <a:graphicData uri="http://schemas.openxmlformats.org/drawingml/2006/table">
            <a:tbl>
              <a:tblPr firstRow="1" firstCol="1" bandRow="1"/>
              <a:tblGrid>
                <a:gridCol w="2194895">
                  <a:extLst>
                    <a:ext uri="{9D8B030D-6E8A-4147-A177-3AD203B41FA5}">
                      <a16:colId xmlns:a16="http://schemas.microsoft.com/office/drawing/2014/main" val="2123212036"/>
                    </a:ext>
                  </a:extLst>
                </a:gridCol>
                <a:gridCol w="1295886">
                  <a:extLst>
                    <a:ext uri="{9D8B030D-6E8A-4147-A177-3AD203B41FA5}">
                      <a16:colId xmlns:a16="http://schemas.microsoft.com/office/drawing/2014/main" val="4062347617"/>
                    </a:ext>
                  </a:extLst>
                </a:gridCol>
                <a:gridCol w="1687810">
                  <a:extLst>
                    <a:ext uri="{9D8B030D-6E8A-4147-A177-3AD203B41FA5}">
                      <a16:colId xmlns:a16="http://schemas.microsoft.com/office/drawing/2014/main" val="2767612322"/>
                    </a:ext>
                  </a:extLst>
                </a:gridCol>
              </a:tblGrid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Pore Geometry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 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lu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21879327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Circular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119.937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84697260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Square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126.201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186251842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Circular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113.468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7335509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Square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118.933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39405727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Circular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106.619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00980704"/>
                  </a:ext>
                </a:extLst>
              </a:tr>
              <a:tr h="416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Square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110.051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63561374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56271" y="4111364"/>
            <a:ext cx="5177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Results of penetration length T for different pore domains</a:t>
            </a:r>
            <a:r>
              <a:rPr lang="en-US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at various D and t* = 0.275.</a:t>
            </a:r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7593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236427" y="420125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Effect of viscosity ratio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37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215645" y="406309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buClrTx/>
            </a:pPr>
            <a:r>
              <a:rPr lang="en-US" dirty="0" smtClean="0"/>
              <a:t>Effect </a:t>
            </a:r>
            <a:r>
              <a:rPr lang="en-US" dirty="0"/>
              <a:t>of surface </a:t>
            </a:r>
            <a:r>
              <a:rPr lang="en-US" dirty="0" smtClean="0"/>
              <a:t>wettability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5376" y="4262660"/>
            <a:ext cx="5919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Gaseous phase penetration for square pores at t</a:t>
            </a:r>
            <a:r>
              <a:rPr lang="en-US" sz="1200" dirty="0" smtClean="0"/>
              <a:t>* </a:t>
            </a:r>
            <a:r>
              <a:rPr lang="en-US" sz="1200" dirty="0"/>
              <a:t>= 0.225 time-step with fixed C = 0.038, D = 1, for various contact angles: (a) </a:t>
            </a:r>
            <a:r>
              <a:rPr lang="el-GR" sz="1200" dirty="0"/>
              <a:t>θ</a:t>
            </a:r>
            <a:r>
              <a:rPr lang="en-US" sz="1200" dirty="0" smtClean="0"/>
              <a:t> </a:t>
            </a:r>
            <a:r>
              <a:rPr lang="en-US" sz="1200" dirty="0"/>
              <a:t>= 83°; (b) </a:t>
            </a:r>
            <a:r>
              <a:rPr lang="el-GR" sz="1200" dirty="0"/>
              <a:t>θ</a:t>
            </a:r>
            <a:r>
              <a:rPr lang="en-US" sz="1200" dirty="0" smtClean="0"/>
              <a:t> </a:t>
            </a:r>
            <a:r>
              <a:rPr lang="en-US" sz="1200" dirty="0"/>
              <a:t>= 70°; (c) </a:t>
            </a:r>
            <a:r>
              <a:rPr lang="el-GR" sz="1200" dirty="0"/>
              <a:t>θ</a:t>
            </a:r>
            <a:r>
              <a:rPr lang="en-US" sz="1200" dirty="0" smtClean="0"/>
              <a:t> </a:t>
            </a:r>
            <a:r>
              <a:rPr lang="en-US" sz="1200" dirty="0"/>
              <a:t>= 50°; (d) </a:t>
            </a:r>
            <a:r>
              <a:rPr lang="el-GR" sz="1200" dirty="0"/>
              <a:t>θ</a:t>
            </a:r>
            <a:r>
              <a:rPr lang="en-US" sz="1200" dirty="0" smtClean="0"/>
              <a:t> </a:t>
            </a:r>
            <a:r>
              <a:rPr lang="en-US" sz="1200" dirty="0"/>
              <a:t>= 33°.</a:t>
            </a:r>
          </a:p>
        </p:txBody>
      </p:sp>
      <p:pic>
        <p:nvPicPr>
          <p:cNvPr id="7" name="Рисунок 6" descr="https://lh6.googleusercontent.com/34Ioe3eAOuruUvLbHD0EjUYufpiJDqkn_GvJyR5CUn1x8rjvBeOiK7O9DjOAaLBJGc3MBaNLGY7wiFlkXIGlc7kvg-4xSSPo3flCYpNjHCx5JtmRr0UwFTNhNr1nzci3Q9b5P1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95" y="1190632"/>
            <a:ext cx="2919960" cy="3022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lh3.googleusercontent.com/7m_8skNaKT4qlUu4kEFheBXgu0F4XcUjgJCDnhaoKVsvVJcOl2gDB1EOjQOw3tzly3qxyZHrvz-kniiSDUYuX5xsjttHUXDI1ckRYfwN1pZ-RMcGGQEYg8VqW5PgSD_OOjYL6d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746" y="1140768"/>
            <a:ext cx="2962847" cy="312189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7593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4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9528771"/>
              </p:ext>
            </p:extLst>
          </p:nvPr>
        </p:nvGraphicFramePr>
        <p:xfrm>
          <a:off x="651568" y="1197905"/>
          <a:ext cx="5472141" cy="3249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>
          <a:xfrm>
            <a:off x="215645" y="406309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buClrTx/>
            </a:pPr>
            <a:r>
              <a:rPr lang="en-US" dirty="0" smtClean="0"/>
              <a:t>Effect </a:t>
            </a:r>
            <a:r>
              <a:rPr lang="en-US" dirty="0"/>
              <a:t>of surface </a:t>
            </a:r>
            <a:r>
              <a:rPr lang="en-US" dirty="0" smtClean="0"/>
              <a:t>wettability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74520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4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>
            <a:extLst>
              <a:ext uri="{FF2B5EF4-FFF2-40B4-BE49-F238E27FC236}">
                <a16:creationId xmlns:a16="http://schemas.microsoft.com/office/drawing/2014/main" id="{453D035C-F6CC-4CA4-B4B8-F8E69CF1D043}"/>
              </a:ext>
            </a:extLst>
          </p:cNvPr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Conclusions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Объект 1">
            <a:extLst>
              <a:ext uri="{FF2B5EF4-FFF2-40B4-BE49-F238E27FC236}">
                <a16:creationId xmlns:a16="http://schemas.microsoft.com/office/drawing/2014/main" id="{F008E055-07A3-440E-BD51-95EFD639884E}"/>
              </a:ext>
            </a:extLst>
          </p:cNvPr>
          <p:cNvSpPr txBox="1">
            <a:spLocks/>
          </p:cNvSpPr>
          <p:nvPr/>
        </p:nvSpPr>
        <p:spPr>
          <a:xfrm>
            <a:off x="229145" y="1059584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 pseudopotential LBM model with Peng-Robinson EOS is capable to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analyse multiphase flow at higher density ratio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 velocity-shift and EDM forcing schemes have the same stability conditions at τ = 1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Higher capillary number (Ca) and surface contact angle increase the gaseous phase penetration length for fixed viscosity ratio (D). 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When D is increased with constant Ca and constant surface wettability the gaseous phase penetration length decreases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 gaseous phase evolution length was lower in the circular-shaped pore domain by about 10% and 4% with respect to Ca and D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solidFill>
                  <a:sysClr val="windowText" lastClr="000000"/>
                </a:solidFill>
              </a:rPr>
              <a:t>A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 different surface contact angles, the square-pore domain's fingering length was less than 3% than that in the circular-shaped domain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Future research aims to examine gas-liquid displacement performance in a non-homogeneous porous medium with increasing the viscosity ratio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67593" y="4866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8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6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21938526"/>
              </p:ext>
            </p:extLst>
          </p:nvPr>
        </p:nvGraphicFramePr>
        <p:xfrm>
          <a:off x="2119317" y="1235081"/>
          <a:ext cx="4374006" cy="3096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ybrid flight technology may offer an attractive way to travel a few hundred miles">
            <a:extLst>
              <a:ext uri="{FF2B5EF4-FFF2-40B4-BE49-F238E27FC236}">
                <a16:creationId xmlns:a16="http://schemas.microsoft.com/office/drawing/2014/main" id="{BE959490-CFF9-E840-9B75-E09D4CA4B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98" y="2811162"/>
            <a:ext cx="1751123" cy="135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D0EAD1-A599-8146-8E65-ED9E8400D5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86" y="1582729"/>
            <a:ext cx="1751123" cy="12284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216086" y="385527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Outline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90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>
            <a:extLst>
              <a:ext uri="{FF2B5EF4-FFF2-40B4-BE49-F238E27FC236}">
                <a16:creationId xmlns:a16="http://schemas.microsoft.com/office/drawing/2014/main" id="{6B5462B1-9BDD-48C0-B6B7-E0E3558A07CD}"/>
              </a:ext>
            </a:extLst>
          </p:cNvPr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Introduction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Объект 1">
            <a:extLst>
              <a:ext uri="{FF2B5EF4-FFF2-40B4-BE49-F238E27FC236}">
                <a16:creationId xmlns:a16="http://schemas.microsoft.com/office/drawing/2014/main" id="{D9D4FA95-881E-49E4-AA85-8FCB42EF2AA9}"/>
              </a:ext>
            </a:extLst>
          </p:cNvPr>
          <p:cNvSpPr txBox="1">
            <a:spLocks/>
          </p:cNvSpPr>
          <p:nvPr/>
        </p:nvSpPr>
        <p:spPr>
          <a:xfrm>
            <a:off x="229145" y="1059584"/>
            <a:ext cx="6164035" cy="3564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Growth of carbon dioxide (CO2) concentration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CO2 is produced by fuel combustion during energy and power generation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Carbon Dioxide Capture (CCS)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1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step: capture from industrial and energy sources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nd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step: transport and store an underground aquifer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 displacement of the non-wetting phase by wetting phase affects CO2 storage in underground aquifers in terms of storage capacity, efficiency, and security</a:t>
            </a:r>
          </a:p>
          <a:p>
            <a:pPr marL="342900" marR="0" lvl="1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Aims of the thesis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Объект 1"/>
          <p:cNvSpPr txBox="1">
            <a:spLocks/>
          </p:cNvSpPr>
          <p:nvPr/>
        </p:nvSpPr>
        <p:spPr>
          <a:xfrm>
            <a:off x="229145" y="1059584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Study the CO2 flow, specifically CO2 sequestration and gas penetration in porous media using LBM</a:t>
            </a:r>
          </a:p>
          <a:p>
            <a:pPr marL="171450" marR="0" lvl="0" indent="-171450" algn="l" defTabSz="6858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Perform forcing scheme analysis to increase stability of the model</a:t>
            </a:r>
          </a:p>
          <a:p>
            <a:pPr marL="171450" marR="0" lvl="0" indent="-171450" algn="l" defTabSz="6858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Combine different models in order to increase stability of the model at high density and viscosity ratios</a:t>
            </a:r>
          </a:p>
          <a:p>
            <a:pPr marL="171450" marR="0" lvl="0" indent="-171450" algn="l" defTabSz="685800" rtl="0" eaLnBrk="1" fontAlgn="base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Identify gas flow penetration efficiency under different pore geometry and surface wettability conditions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8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Methodology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1"/>
              <p:cNvSpPr txBox="1">
                <a:spLocks/>
              </p:cNvSpPr>
              <p:nvPr/>
            </p:nvSpPr>
            <p:spPr>
              <a:xfrm>
                <a:off x="229145" y="1059584"/>
                <a:ext cx="4564527" cy="38241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171450" indent="-171450" algn="l" defTabSz="685800" rtl="0" eaLnBrk="1" latinLnBrk="0" hangingPunct="1">
                  <a:lnSpc>
                    <a:spcPct val="10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b="0" i="0" kern="12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Modelling the porous media with conventional CFD tools is complicated </a:t>
                </a: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Lattice Boltzmann method (LBM) is an alternative method</a:t>
                </a: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The LBM is “mesoscopic” approach</a:t>
                </a: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Does not limited to the time and length-scale</a:t>
                </a: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The Shan-Chen LBM is widely used for multiphase flow modelling due to its simplicity and versatility </a:t>
                </a:r>
                <a:endPara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charset="0"/>
                    <a:cs typeface="Arial" charset="0"/>
                  </a:rPr>
                  <a:t>Single distribution function: 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ru-RU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kumimoji="0" lang="ru-RU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+ </m:t>
                          </m:r>
                          <m:sSub>
                            <m:sSubPr>
                              <m:ctrlPr>
                                <a:rPr kumimoji="0" lang="ru-RU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GB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ysClr val="windowText" lastClr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+ ∆</m:t>
                          </m:r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kumimoji="0" lang="ru-RU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 + </m:t>
                      </m:r>
                      <m:sSub>
                        <m:sSubPr>
                          <m:ctrlPr>
                            <a:rPr kumimoji="0" lang="ru-RU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𝛺</m:t>
                          </m:r>
                        </m:e>
                        <m:sub>
                          <m:r>
                            <a:rPr kumimoji="0" lang="en-GB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), (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= 0, 1 … , 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kumimoji="0" lang="en-GB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  <a:p>
                <a:pPr marL="171450" marR="0" lvl="0" indent="-171450" algn="l" defTabSz="685800" rtl="0" eaLnBrk="1" fontAlgn="auto" latinLnBrk="0" hangingPunct="1">
                  <a:lnSpc>
                    <a:spcPct val="11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  <a:p>
                <a:pPr marL="171450" marR="0" lvl="0" indent="-171450" algn="l" defTabSz="685800" rtl="0" eaLnBrk="1" fontAlgn="auto" latinLnBrk="0" hangingPunct="1">
                  <a:lnSpc>
                    <a:spcPct val="10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ru-RU" sz="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  <a:p>
                <a:pPr marL="171450" marR="0" lvl="0" indent="-171450" algn="l" defTabSz="685800" rtl="0" eaLnBrk="1" fontAlgn="auto" latinLnBrk="0" hangingPunct="1">
                  <a:lnSpc>
                    <a:spcPct val="100000"/>
                  </a:lnSpc>
                  <a:spcBef>
                    <a:spcPts val="75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45" y="1059584"/>
                <a:ext cx="4564527" cy="3824143"/>
              </a:xfrm>
              <a:prstGeom prst="rect">
                <a:avLst/>
              </a:prstGeom>
              <a:blipFill>
                <a:blip r:embed="rId2"/>
                <a:stretch>
                  <a:fillRect l="-668" t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 descr="https://lh6.googleusercontent.com/fcKWYJm54c6WYst4UR3RobssXdkeO8bguPEItv5JQa2JRPbQXa1SDgV0gnrpMYUlauxsK5MQL_QhbJyV3I721WnEB1Jm8ErGDk005ffOfYVCnA4ifTFVlcW-9konHQXI6mwYlT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841" y="1351421"/>
            <a:ext cx="1888935" cy="185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4850819" y="3423988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D2Q9 model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7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Methodology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29500" y="1129489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 LBM avoids tracking every single molecule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4 main models: the pseudopotential model, the color-fluid model, the mean-field theory, and the free-energy model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Limitations at high density </a:t>
            </a:r>
            <a:r>
              <a:rPr lang="en-US" dirty="0" smtClean="0">
                <a:solidFill>
                  <a:sysClr val="windowText" lastClr="000000"/>
                </a:solidFill>
              </a:rPr>
              <a:t>ratio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(up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to 15) and 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viscosity ratio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due to spurious currents at the interface 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Peng-Robinson (P-R) and Carnahan-Starling (C-S) EOS improves the model's stability 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Forcing scheme influences stability (velocity-shift, exact difference method (EDM), and </a:t>
            </a:r>
            <a:r>
              <a:rPr kumimoji="0" lang="en-US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Guo's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forcing scheme.)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09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169483" y="1577860"/>
            <a:ext cx="3330070" cy="1673623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 validation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229145" y="1059584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k-KZ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С</a:t>
            </a:r>
            <a:r>
              <a:rPr kumimoji="0" lang="en-US" sz="21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apillary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pressure test</a:t>
            </a: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Young-Laplace equation</a:t>
            </a: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Conditions: 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∆p &gt; P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c1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c2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&lt; ∆p &lt; P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c1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∆p &lt; P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c1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kk-KZ" sz="21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2744" y="3463685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domain </a:t>
            </a:r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grid (</a:t>
            </a:r>
            <a:r>
              <a:rPr lang="en-US" sz="1800" dirty="0"/>
              <a:t>280x140 </a:t>
            </a:r>
            <a:r>
              <a:rPr lang="en-US" sz="1800" dirty="0" smtClean="0"/>
              <a:t>lu</a:t>
            </a:r>
            <a:r>
              <a:rPr lang="en-US" sz="1800" baseline="30000" dirty="0" smtClean="0"/>
              <a:t>2</a:t>
            </a:r>
            <a:r>
              <a:rPr lang="en-US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998926" y="1846055"/>
                <a:ext cx="1682512" cy="5686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926" y="1846055"/>
                <a:ext cx="1682512" cy="5686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302508" y="2982424"/>
            <a:ext cx="5970663" cy="1360056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 validation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29137" y="950400"/>
            <a:ext cx="6399363" cy="3564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Contact angle 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θ=70</a:t>
            </a:r>
            <a:r>
              <a:rPr kumimoji="0" lang="en-US" sz="2100" b="0" i="0" u="none" strike="noStrike" kern="120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Viscosity ratio D = 1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Density ratio = 5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r1 =15 lu, r2 = 30lu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P</a:t>
            </a:r>
            <a:r>
              <a:rPr kumimoji="0" lang="en-US" sz="2100" b="0" i="0" u="none" strike="noStrike" kern="120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c2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= 1.25*10</a:t>
            </a:r>
            <a:r>
              <a:rPr kumimoji="0" lang="en-US" sz="2100" b="0" i="0" u="none" strike="noStrike" kern="120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-3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, P</a:t>
            </a:r>
            <a:r>
              <a:rPr kumimoji="0" lang="en-US" sz="2100" b="0" i="0" u="none" strike="noStrike" kern="120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c1</a:t>
            </a: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= 2.51*10</a:t>
            </a:r>
            <a:r>
              <a:rPr kumimoji="0" lang="en-US" sz="2100" b="0" i="0" u="none" strike="noStrike" kern="1200" cap="none" spc="0" normalizeH="0" baseline="30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-3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100" b="0" i="0" u="none" strike="noStrike" kern="1200" cap="none" spc="0" normalizeH="0" baseline="30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132" y="4364545"/>
            <a:ext cx="5945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buClrTx/>
              <a:buFontTx/>
              <a:buNone/>
            </a:pPr>
            <a:r>
              <a:rPr lang="en-US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Capillary pressure test results: a) ∆p1 = 1.04 *10</a:t>
            </a:r>
            <a:r>
              <a:rPr lang="en-US" kern="120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b) ∆p2 = 2.13*10</a:t>
            </a:r>
            <a:r>
              <a:rPr lang="en-US" kern="120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c) ∆p3 = 4.3*10</a:t>
            </a:r>
            <a:r>
              <a:rPr lang="en-US" kern="120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1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229500" y="302400"/>
            <a:ext cx="6399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kern="1200" dirty="0">
                <a:solidFill>
                  <a:srgbClr val="0C406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0C406D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 setup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C406D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229500" y="1180481"/>
            <a:ext cx="3455956" cy="3564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The porous domain 401x401 lu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endParaRPr kumimoji="0" lang="en-US" sz="1800" b="0" i="0" u="none" strike="noStrike" kern="120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Circular pores radius =10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lu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 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20x20 lu2 square pores separated by 10lu</a:t>
            </a:r>
          </a:p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Boundary conditions: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Top and bottom: periodic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Inlet: constant velocity</a:t>
            </a: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Outlet: constant pressure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1" name="Рисунок 10" descr="https://lh3.googleusercontent.com/hj4xMERsMr_sgicAOpTzwWtTAAdi8nZolqVYoxJdpPe77oj8Ixs4DY5UDm1LwuUoWsRvlX2Z7GNMHwWuqpwXCIJrx4d0jWahirqHRfyjg6EBBH7WwP0YdSMb0Lw_yl91KeCQEPU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68" y="782794"/>
            <a:ext cx="3009231" cy="1908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lh3.googleusercontent.com/JIdPGWcXx7gJFUQkgT27wj3rvcgIeg0LvF0K1IsZ3kONbJ0R6Uwdran7BSJNeySjs0pPlOLy21JVyYgE5I2PVQw0M3_DLEQ4dBThHR55vSpHztRrHBgQoGvZLat47iaXJe4AE1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122" y="2650793"/>
            <a:ext cx="2881522" cy="177141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3619268" y="4364904"/>
            <a:ext cx="33529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buClrTx/>
              <a:buFontTx/>
              <a:buNone/>
            </a:pPr>
            <a:r>
              <a:rPr lang="en-US" kern="1200" dirty="0">
                <a:solidFill>
                  <a:prstClr val="black"/>
                </a:solidFill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Initial and boundary conditions </a:t>
            </a:r>
            <a:r>
              <a:rPr lang="en-US" kern="1200" dirty="0" smtClean="0">
                <a:solidFill>
                  <a:prstClr val="black"/>
                </a:solidFill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of the porous </a:t>
            </a:r>
            <a:r>
              <a:rPr lang="en-US" kern="1200" dirty="0">
                <a:solidFill>
                  <a:prstClr val="black"/>
                </a:solidFill>
                <a:latin typeface="Arial" panose="020B0604020202020204" pitchFamily="34" charset="0"/>
                <a:ea typeface="Palatino Linotype" panose="02040502050505030304" pitchFamily="18" charset="0"/>
                <a:cs typeface="Arial" panose="020B0604020202020204" pitchFamily="34" charset="0"/>
              </a:rPr>
              <a:t>domain </a:t>
            </a:r>
            <a:endParaRPr lang="en-US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466004-345A-4C9B-AD48-DFDE3B12C402}"/>
              </a:ext>
            </a:extLst>
          </p:cNvPr>
          <p:cNvSpPr txBox="1"/>
          <p:nvPr/>
        </p:nvSpPr>
        <p:spPr>
          <a:xfrm>
            <a:off x="6588374" y="486650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3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white  theme 4x3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1091</Words>
  <Application>Microsoft Office PowerPoint</Application>
  <PresentationFormat>Произвольный</PresentationFormat>
  <Paragraphs>161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Palatino Linotype</vt:lpstr>
      <vt:lpstr>Times New Roman</vt:lpstr>
      <vt:lpstr>NU white  theme 4x3</vt:lpstr>
      <vt:lpstr>Modeling Immiscible Fluid Displacement in a Porous Medium Using Lattice Boltzmann Method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Ainur Abikenova</dc:creator>
  <cp:lastModifiedBy>Magzhan</cp:lastModifiedBy>
  <cp:revision>62</cp:revision>
  <dcterms:modified xsi:type="dcterms:W3CDTF">2021-05-01T10:25:25Z</dcterms:modified>
</cp:coreProperties>
</file>