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embeddedFontLst>
    <p:embeddedFont>
      <p:font typeface="Palatino Linotype"/>
      <p:regular r:id="rId22"/>
      <p:bold r:id="rId23"/>
      <p:italic r:id="rId24"/>
      <p:boldItalic r:id="rId25"/>
    </p:embeddedFont>
    <p:embeddedFont>
      <p:font typeface="Century Gothic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0" roundtripDataSignature="AMtx7mgm0rtaVz8jrseAHjKfvdUAI0an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alatinoLinotype-regular.fntdata"/><Relationship Id="rId21" Type="http://schemas.openxmlformats.org/officeDocument/2006/relationships/slide" Target="slides/slide16.xml"/><Relationship Id="rId24" Type="http://schemas.openxmlformats.org/officeDocument/2006/relationships/font" Target="fonts/PalatinoLinotype-italic.fntdata"/><Relationship Id="rId23" Type="http://schemas.openxmlformats.org/officeDocument/2006/relationships/font" Target="fonts/PalatinoLinotyp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regular.fntdata"/><Relationship Id="rId25" Type="http://schemas.openxmlformats.org/officeDocument/2006/relationships/font" Target="fonts/PalatinoLinotype-boldItalic.fntdata"/><Relationship Id="rId28" Type="http://schemas.openxmlformats.org/officeDocument/2006/relationships/font" Target="fonts/CenturyGothic-italic.fntdata"/><Relationship Id="rId27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enturyGothic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8"/>
          <p:cNvSpPr txBox="1"/>
          <p:nvPr>
            <p:ph type="ctrTitle"/>
          </p:nvPr>
        </p:nvSpPr>
        <p:spPr>
          <a:xfrm>
            <a:off x="685800" y="609601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Font typeface="Palatino Linotype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" type="subTitle"/>
          </p:nvPr>
        </p:nvSpPr>
        <p:spPr>
          <a:xfrm>
            <a:off x="1371600" y="4953000"/>
            <a:ext cx="64008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" name="Google Shape;16;p18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8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8" name="Google Shape;18;p18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8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9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9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/>
          <p:nvPr>
            <p:ph type="title"/>
          </p:nvPr>
        </p:nvSpPr>
        <p:spPr>
          <a:xfrm>
            <a:off x="722313" y="1371600"/>
            <a:ext cx="7772400" cy="25050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  <a:defRPr sz="4800">
                <a:solidFill>
                  <a:schemeClr val="dk2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" type="body"/>
          </p:nvPr>
        </p:nvSpPr>
        <p:spPr>
          <a:xfrm>
            <a:off x="722313" y="4068763"/>
            <a:ext cx="7772400" cy="1131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20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0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1" name="Google Shape;31;p20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32" name="Google Shape;32;p20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33" name="Google Shape;33;p20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1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Char char="•"/>
              <a:defRPr sz="2400"/>
            </a:lvl1pPr>
            <a:lvl2pPr indent="-330200" lvl="1" marL="9144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7" name="Google Shape;37;p21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0" name="Google Shape;40;p21"/>
          <p:cNvSpPr txBox="1"/>
          <p:nvPr>
            <p:ph idx="2" type="body"/>
          </p:nvPr>
        </p:nvSpPr>
        <p:spPr>
          <a:xfrm>
            <a:off x="365760" y="1600200"/>
            <a:ext cx="4041648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alatino Linotype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" type="body"/>
          </p:nvPr>
        </p:nvSpPr>
        <p:spPr>
          <a:xfrm>
            <a:off x="457200" y="1600200"/>
            <a:ext cx="4040188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b="0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22"/>
          <p:cNvSpPr txBox="1"/>
          <p:nvPr>
            <p:ph idx="2" type="body"/>
          </p:nvPr>
        </p:nvSpPr>
        <p:spPr>
          <a:xfrm>
            <a:off x="4648200" y="1600200"/>
            <a:ext cx="404177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b="0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2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8" name="Google Shape;48;p22"/>
          <p:cNvSpPr txBox="1"/>
          <p:nvPr>
            <p:ph idx="3" type="body"/>
          </p:nvPr>
        </p:nvSpPr>
        <p:spPr>
          <a:xfrm>
            <a:off x="457200" y="2212848"/>
            <a:ext cx="4041648" cy="3913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4" type="body"/>
          </p:nvPr>
        </p:nvSpPr>
        <p:spPr>
          <a:xfrm>
            <a:off x="4672584" y="2212848"/>
            <a:ext cx="4041648" cy="391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3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4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/>
          <p:nvPr>
            <p:ph type="title"/>
          </p:nvPr>
        </p:nvSpPr>
        <p:spPr>
          <a:xfrm>
            <a:off x="5907087" y="266700"/>
            <a:ext cx="3008313" cy="2095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latino Linotype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5"/>
          <p:cNvSpPr txBox="1"/>
          <p:nvPr>
            <p:ph idx="1" type="body"/>
          </p:nvPr>
        </p:nvSpPr>
        <p:spPr>
          <a:xfrm>
            <a:off x="719137" y="273050"/>
            <a:ext cx="4995863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7F7F7F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7F7F7F"/>
              </a:buClr>
              <a:buSzPts val="2800"/>
              <a:buChar char="o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2" name="Google Shape;62;p25"/>
          <p:cNvSpPr txBox="1"/>
          <p:nvPr>
            <p:ph idx="2" type="body"/>
          </p:nvPr>
        </p:nvSpPr>
        <p:spPr>
          <a:xfrm>
            <a:off x="5907087" y="2438400"/>
            <a:ext cx="3008313" cy="3687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5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3" name="Google Shape;63;p25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/>
          <p:nvPr>
            <p:ph type="title"/>
          </p:nvPr>
        </p:nvSpPr>
        <p:spPr>
          <a:xfrm>
            <a:off x="1679576" y="228600"/>
            <a:ext cx="5711824" cy="895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latino Linotype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6"/>
          <p:cNvSpPr/>
          <p:nvPr>
            <p:ph idx="2" type="pic"/>
          </p:nvPr>
        </p:nvSpPr>
        <p:spPr>
          <a:xfrm>
            <a:off x="1508126" y="1143000"/>
            <a:ext cx="6054724" cy="4541044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88900" rotWithShape="0" algn="ctr" dir="5400000" dist="50800">
              <a:srgbClr val="000000">
                <a:alpha val="24705"/>
              </a:srgbClr>
            </a:outerShdw>
          </a:effectLst>
        </p:spPr>
      </p:sp>
      <p:sp>
        <p:nvSpPr>
          <p:cNvPr id="69" name="Google Shape;69;p26"/>
          <p:cNvSpPr txBox="1"/>
          <p:nvPr>
            <p:ph idx="1" type="body"/>
          </p:nvPr>
        </p:nvSpPr>
        <p:spPr>
          <a:xfrm>
            <a:off x="1679576" y="5810250"/>
            <a:ext cx="5711824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0" name="Google Shape;70;p26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alatino Linotype"/>
              <a:buNone/>
              <a:defRPr b="0" i="0" sz="5400" u="none" cap="none" strike="noStrike">
                <a:solidFill>
                  <a:schemeClr val="dk2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1" name="Google Shape;11;p17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2" name="Google Shape;12;p1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library.diit.edu.ua/uk/page/OER" TargetMode="External"/><Relationship Id="rId4" Type="http://schemas.openxmlformats.org/officeDocument/2006/relationships/hyperlink" Target="https://doi.org/10.15802/unilib/2019_187423" TargetMode="External"/><Relationship Id="rId5" Type="http://schemas.openxmlformats.org/officeDocument/2006/relationships/hyperlink" Target="http://eadnurt.diit.edu.ua/jspui/handle/123456789/14148" TargetMode="External"/><Relationship Id="rId6" Type="http://schemas.openxmlformats.org/officeDocument/2006/relationships/hyperlink" Target="https://doi.org/10.15802/unilib/2021_248379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jpg"/><Relationship Id="rId4" Type="http://schemas.openxmlformats.org/officeDocument/2006/relationships/image" Target="../media/image6.jpg"/><Relationship Id="rId5" Type="http://schemas.openxmlformats.org/officeDocument/2006/relationships/image" Target="../media/image18.jpg"/><Relationship Id="rId6" Type="http://schemas.openxmlformats.org/officeDocument/2006/relationships/image" Target="../media/image5.jpg"/><Relationship Id="rId7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ctrTitle"/>
          </p:nvPr>
        </p:nvSpPr>
        <p:spPr>
          <a:xfrm>
            <a:off x="107504" y="609601"/>
            <a:ext cx="8928992" cy="418755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фокусе университетской библиотеки военного времени – открытые образовательные ресурсы: </a:t>
            </a:r>
            <a:b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примере Украинского государственного университета </a:t>
            </a:r>
            <a:b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науки и технологий</a:t>
            </a:r>
            <a:endParaRPr/>
          </a:p>
        </p:txBody>
      </p:sp>
      <p:sp>
        <p:nvSpPr>
          <p:cNvPr id="90" name="Google Shape;90;p1"/>
          <p:cNvSpPr txBox="1"/>
          <p:nvPr>
            <p:ph idx="1" type="subTitle"/>
          </p:nvPr>
        </p:nvSpPr>
        <p:spPr>
          <a:xfrm>
            <a:off x="539552" y="4953000"/>
            <a:ext cx="7992888" cy="1644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None/>
            </a:pPr>
            <a:r>
              <a:rPr b="1" lang="uk-UA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Dr. Tetiana Kolesnykova (Dnipro, Ukraine) </a:t>
            </a:r>
            <a:endParaRPr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t/>
            </a:r>
            <a:endParaRPr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uk-UA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EALC 2022, Nazarbayev University </a:t>
            </a:r>
            <a:endParaRPr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uk-UA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27-28 октября 2022 г</a:t>
            </a:r>
            <a:r>
              <a:rPr b="1" lang="uk-UA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"/>
          <p:cNvSpPr txBox="1"/>
          <p:nvPr>
            <p:ph type="title"/>
          </p:nvPr>
        </p:nvSpPr>
        <p:spPr>
          <a:xfrm>
            <a:off x="179512" y="188640"/>
            <a:ext cx="8784976" cy="2376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uk-UA" sz="3200">
                <a:latin typeface="Arial"/>
                <a:ea typeface="Arial"/>
                <a:cs typeface="Arial"/>
                <a:sym typeface="Arial"/>
              </a:rPr>
              <a:t>Разработка и обсуждение политик OER &amp; OT на вебинарах, на совещаниях с ректоратом, заведующими кафедр, преподавателями, студентами PhD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7.jpg" id="153" name="Google Shape;153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439912" y="3323563"/>
            <a:ext cx="3765013" cy="28237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10.jpg" id="154" name="Google Shape;15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94694" y="3501008"/>
            <a:ext cx="6138639" cy="3097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"/>
          <p:cNvSpPr txBox="1"/>
          <p:nvPr>
            <p:ph type="title"/>
          </p:nvPr>
        </p:nvSpPr>
        <p:spPr>
          <a:xfrm>
            <a:off x="179512" y="0"/>
            <a:ext cx="8856984" cy="3140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</a:pPr>
            <a:r>
              <a:rPr b="1" lang="uk-UA" sz="3000">
                <a:latin typeface="Arial"/>
                <a:ea typeface="Arial"/>
                <a:cs typeface="Arial"/>
                <a:sym typeface="Arial"/>
              </a:rPr>
              <a:t>Информационная поддержка дистанционного обучения и преподавания</a:t>
            </a:r>
            <a:br>
              <a:rPr b="1" lang="uk-UA" sz="3200"/>
            </a:br>
            <a:r>
              <a:rPr b="1" lang="uk-UA" sz="2400">
                <a:solidFill>
                  <a:srgbClr val="C00000"/>
                </a:solidFill>
              </a:rPr>
              <a:t>Опросник про использование  открытых образовательных ресурсов учреждением высшего образования в соответствии с рекомендацями ЮНЕСКО (МОН Украины, август 2022 г.)</a:t>
            </a:r>
            <a:br>
              <a:rPr b="1" lang="uk-UA" sz="2400"/>
            </a:br>
            <a:endParaRPr b="1" sz="2400"/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13 OERSI.png" id="160" name="Google Shape;160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2780928"/>
            <a:ext cx="8928992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"/>
          <p:cNvSpPr txBox="1"/>
          <p:nvPr>
            <p:ph type="title"/>
          </p:nvPr>
        </p:nvSpPr>
        <p:spPr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OER in USUST</a:t>
            </a:r>
            <a:endParaRPr b="1" sz="36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Доповіді\Університет\Ректорат-2022\УДУНТ_Підтр. дист. навч._18.10.2022\Без імені.png" id="166" name="Google Shape;166;p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299427"/>
            <a:ext cx="8352928" cy="5369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"/>
          <p:cNvSpPr txBox="1"/>
          <p:nvPr>
            <p:ph type="title"/>
          </p:nvPr>
        </p:nvSpPr>
        <p:spPr>
          <a:xfrm>
            <a:off x="179512" y="188640"/>
            <a:ext cx="8784976" cy="27363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Font typeface="Palatino Linotype"/>
              <a:buNone/>
            </a:pPr>
            <a:r>
              <a:rPr b="1" lang="uk-UA" sz="3400"/>
              <a:t>Онлайн опрос среди участников UniLibNSD из 17 стран (6-7 окт. 2022 г.) </a:t>
            </a:r>
            <a:br>
              <a:rPr b="1" lang="uk-UA" sz="3400"/>
            </a:br>
            <a:br>
              <a:rPr b="1" lang="uk-UA" sz="3400"/>
            </a:br>
            <a:r>
              <a:rPr b="1" lang="uk-UA" sz="2800">
                <a:solidFill>
                  <a:srgbClr val="C00000"/>
                </a:solidFill>
              </a:rPr>
              <a:t>Тренды развития библиотек  в условиях войны: ОТКРЫТАЯ НАУКА,  ИНКЛЮЗИЯ,  ОТКРЫТЫЕ ОБРАЗОВАТЕЛЬНЫЕ  РЕСУРСЫ</a:t>
            </a:r>
            <a:endParaRPr b="1" sz="2800">
              <a:solidFill>
                <a:srgbClr val="C00000"/>
              </a:solidFill>
            </a:endParaRPr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11.png" id="172" name="Google Shape;172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284984"/>
            <a:ext cx="9253682" cy="3471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4"/>
          <p:cNvSpPr txBox="1"/>
          <p:nvPr>
            <p:ph type="title"/>
          </p:nvPr>
        </p:nvSpPr>
        <p:spPr>
          <a:xfrm>
            <a:off x="0" y="188640"/>
            <a:ext cx="9144000" cy="12961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8125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1" lang="uk-UA" sz="3200">
                <a:latin typeface="Arial"/>
                <a:ea typeface="Arial"/>
                <a:cs typeface="Arial"/>
                <a:sym typeface="Arial"/>
              </a:rPr>
              <a:t>Победа в Open Education Global 2022 (USA)</a:t>
            </a:r>
            <a:br>
              <a:rPr b="1" lang="uk-UA" sz="3200">
                <a:latin typeface="Arial"/>
                <a:ea typeface="Arial"/>
                <a:cs typeface="Arial"/>
                <a:sym typeface="Arial"/>
              </a:rPr>
            </a:br>
            <a:r>
              <a:rPr b="1" lang="uk-UA" sz="2400">
                <a:latin typeface="Arial"/>
                <a:ea typeface="Arial"/>
                <a:cs typeface="Arial"/>
                <a:sym typeface="Arial"/>
              </a:rPr>
              <a:t>17-20 октября 2022 г.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European Network of Open Education Librarians 2021\Вебінари, КОНФЕРЕНЦІЇ\Для конф.з ОЕ_жовт.2022\АУТ\Доповідь+Презентація\Для соц.мереж_Скрин.png" id="178" name="Google Shape;17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388" y="1641607"/>
            <a:ext cx="8785225" cy="4655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/>
          <p:nvPr>
            <p:ph type="title"/>
          </p:nvPr>
        </p:nvSpPr>
        <p:spPr>
          <a:xfrm>
            <a:off x="0" y="188640"/>
            <a:ext cx="9144000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8125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1" lang="uk-UA" sz="3200">
                <a:latin typeface="Arial"/>
                <a:ea typeface="Arial"/>
                <a:cs typeface="Arial"/>
                <a:sym typeface="Arial"/>
              </a:rPr>
              <a:t>Использованные источники</a:t>
            </a: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5"/>
          <p:cNvSpPr txBox="1"/>
          <p:nvPr>
            <p:ph idx="1" type="body"/>
          </p:nvPr>
        </p:nvSpPr>
        <p:spPr>
          <a:xfrm>
            <a:off x="251520" y="1052736"/>
            <a:ext cx="8712968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Відкриті освітні ресурси. (n.d.). </a:t>
            </a:r>
            <a:r>
              <a:rPr i="1"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Наукова бібліотека УДУНТ.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Retriеved from </a:t>
            </a:r>
            <a:r>
              <a:rPr lang="uk-UA" sz="2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https://library.diit.edu.ua/uk/page/OER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3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Kolesnykova, T. O. (2019). The Role of Libraries as Publishers in the Open Education Landscape: Reflecting Modern World Practice of Open Textbooks. </a:t>
            </a:r>
            <a:r>
              <a:rPr i="1"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University Library at a New Stage of Social Communications Development. Conference Proceedings, (4),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88–99. </a:t>
            </a:r>
            <a:r>
              <a:rPr lang="uk-UA" sz="2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https://doi.org/10.15802/unilib/2019_187423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3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Колесникова Т. О. (2021). Відкриті Освітні Ресурси (OER) : роль університетських бібліотек. </a:t>
            </a:r>
            <a:r>
              <a:rPr i="1"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Антишкола університетських бібліотекарів : Заняття 4. 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 УБА ; Дніпров. нац. ун-т зал. трансп. ім. акад. В. Лазаряна. Дніпро. </a:t>
            </a:r>
            <a:r>
              <a:rPr lang="uk-UA" sz="2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http://eadnurt.diit.edu.ua/jspui/handle/123456789/14148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3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Kolesnykova, T. O., &amp; Matveyeva, O. V. (2021). First Steps Before the Jump: Ukrainian University Librarians Survey About OER. </a:t>
            </a:r>
            <a:r>
              <a:rPr i="1"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University Library at a New Stage of Social Communications Development. Conference Proceedings, (6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), 96–107. </a:t>
            </a:r>
            <a:r>
              <a:rPr lang="uk-UA" sz="2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https://doi.org/10.15802/unilib/2021_248379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133333"/>
              <a:buChar char="•"/>
            </a:pPr>
            <a:r>
              <a:rPr lang="uk-UA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342900" rtl="0" algn="l">
              <a:spcBef>
                <a:spcPts val="3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6"/>
          <p:cNvSpPr txBox="1"/>
          <p:nvPr>
            <p:ph type="title"/>
          </p:nvPr>
        </p:nvSpPr>
        <p:spPr>
          <a:xfrm>
            <a:off x="457200" y="404664"/>
            <a:ext cx="8229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alatino Linotype"/>
              <a:buNone/>
            </a:pPr>
            <a:r>
              <a:t/>
            </a:r>
            <a:endParaRPr/>
          </a:p>
        </p:txBody>
      </p:sp>
      <p:sp>
        <p:nvSpPr>
          <p:cNvPr id="190" name="Google Shape;190;p16"/>
          <p:cNvSpPr txBox="1"/>
          <p:nvPr>
            <p:ph idx="1" type="body"/>
          </p:nvPr>
        </p:nvSpPr>
        <p:spPr>
          <a:xfrm>
            <a:off x="107504" y="1052736"/>
            <a:ext cx="8856984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90500" lvl="0" marL="34290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 b="1" sz="16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920"/>
              </a:spcBef>
              <a:spcAft>
                <a:spcPts val="0"/>
              </a:spcAft>
              <a:buClr>
                <a:srgbClr val="C00000"/>
              </a:buClr>
              <a:buSzPts val="4600"/>
              <a:buNone/>
            </a:pPr>
            <a:r>
              <a:rPr b="1" lang="uk-UA" sz="4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 НАС ВСЕ БУДЕ ДОБРЕ !!!</a:t>
            </a:r>
            <a:endParaRPr b="1" sz="46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376222" y="116632"/>
            <a:ext cx="8300234" cy="9361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1" lang="uk-UA" sz="3200">
                <a:latin typeface="Arial"/>
                <a:ea typeface="Arial"/>
                <a:cs typeface="Arial"/>
                <a:sym typeface="Arial"/>
              </a:rPr>
              <a:t>Университетские библиотеки Украины в военное время</a:t>
            </a: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 txBox="1"/>
          <p:nvPr>
            <p:ph idx="1" type="body"/>
          </p:nvPr>
        </p:nvSpPr>
        <p:spPr>
          <a:xfrm>
            <a:off x="179512" y="1628800"/>
            <a:ext cx="8784976" cy="504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27000" lvl="2" marL="114300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  <a:p>
            <a:pPr indent="-127000" lvl="2" marL="114300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  <a:p>
            <a:pPr indent="-127000" lvl="2" marL="1143000" rtl="0" algn="l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Ірпінь, Бібліотека Університету 1.jpg"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4260019"/>
            <a:ext cx="4253892" cy="25020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Харків, Бібліотека Університету 2.jpg" id="98" name="Google Shape;9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05826" y="1340768"/>
            <a:ext cx="3758662" cy="2596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Миколаїв, Бібліотека Університету 4.jpg" id="99" name="Google Shape;9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59838" y="1035614"/>
            <a:ext cx="1872209" cy="32072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Миколаїв, Бібліотека Університету 3.jpg" id="100" name="Google Shape;10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88024" y="4260019"/>
            <a:ext cx="4176464" cy="25020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Університет корабл. 5.jpg" id="101" name="Google Shape;101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1520" y="1380787"/>
            <a:ext cx="3312367" cy="256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>
            <p:ph type="title"/>
          </p:nvPr>
        </p:nvSpPr>
        <p:spPr>
          <a:xfrm>
            <a:off x="107504" y="260648"/>
            <a:ext cx="8928992" cy="576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ВЫЗОВЫ</a:t>
            </a:r>
            <a:r>
              <a:rPr lang="uk-UA" sz="3600">
                <a:latin typeface="Arial"/>
                <a:ea typeface="Arial"/>
                <a:cs typeface="Arial"/>
                <a:sym typeface="Arial"/>
              </a:rPr>
              <a:t>  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3"/>
          <p:cNvSpPr txBox="1"/>
          <p:nvPr>
            <p:ph idx="1" type="body"/>
          </p:nvPr>
        </p:nvSpPr>
        <p:spPr>
          <a:xfrm>
            <a:off x="179512" y="908720"/>
            <a:ext cx="8784976" cy="583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8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Цифровизация, COVID, война 2014-2922, </a:t>
            </a:r>
            <a:endParaRPr/>
          </a:p>
          <a:p>
            <a:pPr indent="0" lvl="0" marL="0" rtl="0" algn="ctr">
              <a:spcBef>
                <a:spcPts val="518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8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переход на дистанционную и смешанную модели образования и исследований…</a:t>
            </a:r>
            <a:endParaRPr/>
          </a:p>
          <a:p>
            <a:pPr indent="0" lvl="0" marL="0" rtl="0" algn="ctr">
              <a:spcBef>
                <a:spcPts val="166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 b="1" sz="9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1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Фонды печатных изданий и цифровые локальные коллекции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физически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не доступны</a:t>
            </a:r>
            <a:endParaRPr b="1" sz="26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1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Часть фондов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не соответствует требованиям 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поддержки качественного обучения (устаревшая, не на украинском языке…)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1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Коммерческие издатели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не имеют моделей работы  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электронными учебниками для библиотек вузов</a:t>
            </a:r>
            <a:endParaRPr/>
          </a:p>
          <a:p>
            <a:pPr indent="-342900" lvl="0" marL="342900" rtl="0" algn="l">
              <a:spcBef>
                <a:spcPts val="481"/>
              </a:spcBef>
              <a:spcAft>
                <a:spcPts val="0"/>
              </a:spcAft>
              <a:buClr>
                <a:srgbClr val="C00000"/>
              </a:buClr>
              <a:buSzPct val="100000"/>
              <a:buChar char="•"/>
            </a:pP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Ограниченное финансирование </a:t>
            </a:r>
            <a:r>
              <a:rPr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недостаток</a:t>
            </a:r>
            <a:r>
              <a:rPr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учебников и комп. техники</a:t>
            </a:r>
            <a:endParaRPr b="1" sz="26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1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Академическая доброчесность  и авторское право</a:t>
            </a:r>
            <a:r>
              <a:rPr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не позволяют оцифровывать</a:t>
            </a:r>
            <a:r>
              <a:rPr lang="uk-UA" sz="2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uk-UA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коммерческие  учебники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107504" y="18864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745"/>
              </a:buClr>
              <a:buSzPts val="3200"/>
              <a:buFont typeface="Arial"/>
              <a:buNone/>
            </a:pP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  <a:t>Про утверждение ПЛАНА ОТКРЫТОЙ НАУКИ (8 октября 2022 г.)</a:t>
            </a:r>
            <a:br>
              <a:rPr b="1" lang="uk-UA" sz="32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 sz="1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Украина присоединилась к странам ЄС, имеющим утвержденный план</a:t>
            </a:r>
            <a:br>
              <a:rPr b="1" lang="uk-UA" sz="1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uk-UA" sz="1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реализации принципов открытой науки</a:t>
            </a:r>
            <a:br>
              <a:rPr b="1" lang="uk-UA" sz="3600">
                <a:solidFill>
                  <a:srgbClr val="212745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/>
          </a:p>
        </p:txBody>
      </p:sp>
      <p:pic>
        <p:nvPicPr>
          <p:cNvPr descr="W:\Доповіді\Університет\Ректорат-2022\УДУНТ_Підтр. дист. навч._18.10.2022\Ред. Відкрита наука.png" id="113" name="Google Shape;113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4" y="1584976"/>
            <a:ext cx="8136904" cy="527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70588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400"/>
              <a:buFont typeface="Arial"/>
              <a:buNone/>
            </a:pPr>
            <a:r>
              <a:rPr b="1" lang="uk-UA" sz="3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ОТВЕТЫ НА ВЫЗОВЫ</a:t>
            </a:r>
            <a:endParaRPr b="1" sz="3400">
              <a:solidFill>
                <a:srgbClr val="002060"/>
              </a:solidFill>
            </a:endParaRPr>
          </a:p>
        </p:txBody>
      </p:sp>
      <p:sp>
        <p:nvSpPr>
          <p:cNvPr id="119" name="Google Shape;119;p5"/>
          <p:cNvSpPr txBox="1"/>
          <p:nvPr>
            <p:ph idx="1" type="body"/>
          </p:nvPr>
        </p:nvSpPr>
        <p:spPr>
          <a:xfrm>
            <a:off x="179512" y="692696"/>
            <a:ext cx="8856984" cy="6048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Философия и практики открытости и цифровые инициативы  научной коммуникации Научной библиотеки USUST</a:t>
            </a:r>
            <a:endParaRPr b="1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87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 b="1" sz="11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 2009 г. - Библиотека развернула и начала администровать первый в Приднепровском регионе институциональный репозиторий (на платформе DSpace)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2011 г. – Библиотека начала работать как цифровой издатель и вместе с учеными разных факультетов создала первые в регионе научные журналы открытого доступа на платформе OJS («Антропологічні виміри філософських досліджень», «Наука та прогрес транспорту», «Бібліотека університету на новому етапі розвитку соціальних комунікацій»)</a:t>
            </a:r>
            <a:endParaRPr/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2013 г. – Библиотека работает на платформе открытых конференций на OCS</a:t>
            </a:r>
            <a:endParaRPr/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2021 г. – Библиотека начала осваивать  издательские  процессы открытых учебников на OMP  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Помощь редакциям вуза в работе на OJS и интеграцией в международные информ. системы (Scopus, WoS, DOAJ, Index Copernicus  и др.),  приобретение и распределение DOI,..</a:t>
            </a:r>
            <a:endParaRPr/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Наукометрическая деяльность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Обучение / разъяснение преподавателям и студентам философии и практик открытости 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>
            <p:ph type="title"/>
          </p:nvPr>
        </p:nvSpPr>
        <p:spPr>
          <a:xfrm>
            <a:off x="179512" y="116632"/>
            <a:ext cx="8856984" cy="11521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2018 - 2022</a:t>
            </a:r>
            <a:endParaRPr b="1" sz="36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Доповіді\Казахстан 2020, 2022\2022\LPC.png" id="125" name="Google Shape;125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608" y="1733550"/>
            <a:ext cx="7124443" cy="48638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Доповіді\Казахстан 2020, 2022\2022\LPC-2.png" id="126" name="Google Shape;12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512" y="0"/>
            <a:ext cx="3133725" cy="173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107504" y="116632"/>
            <a:ext cx="8856984" cy="11521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b="1" lang="uk-UA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IFLA : Карта глобального цифрового библиотечного издательства</a:t>
            </a:r>
            <a:endParaRPr b="1" sz="36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Доповіді\Університет\Ректорат-2022\УДУНТ_Підтр. дист. навч._18.10.2022\272904037_2799339407031390_4488042220406733876_n.jpg" id="132" name="Google Shape;132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50" y="1412777"/>
            <a:ext cx="8856663" cy="54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>
            <p:ph type="title"/>
          </p:nvPr>
        </p:nvSpPr>
        <p:spPr>
          <a:xfrm>
            <a:off x="107504" y="116632"/>
            <a:ext cx="8928992" cy="11521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1" lang="uk-UA" sz="3200">
                <a:latin typeface="Arial"/>
                <a:ea typeface="Arial"/>
                <a:cs typeface="Arial"/>
                <a:sym typeface="Arial"/>
              </a:rPr>
              <a:t>Scientific Library of USUST представляет Украину в SPARC Europe &amp; ENOEL</a:t>
            </a: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15-SPARC Europe.jpg" id="138" name="Google Shape;138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196752"/>
            <a:ext cx="8784976" cy="5472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9"/>
          <p:cNvSpPr txBox="1"/>
          <p:nvPr>
            <p:ph type="title"/>
          </p:nvPr>
        </p:nvSpPr>
        <p:spPr>
          <a:xfrm>
            <a:off x="107504" y="188640"/>
            <a:ext cx="8928992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1" lang="uk-UA" sz="3200">
                <a:latin typeface="Arial"/>
                <a:ea typeface="Arial"/>
                <a:cs typeface="Arial"/>
                <a:sym typeface="Arial"/>
              </a:rPr>
              <a:t>От ретрофондов до OER &amp; Open Textbook</a:t>
            </a: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:\European Network of Open Education Librarians 2021\Вебінари, КОНФЕРЕНЦІЇ\Для конф.з ОЕ_жовт.2022\Фото для Презентації\АУТ\2.jpg" id="144" name="Google Shape;144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471512" y="3308010"/>
            <a:ext cx="4041350" cy="30310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:\European Network of Open Education Librarians 2021\Вебінари, КОНФЕРЕНЦІЇ\Для конф.з ОЕ_жовт.2022\Фото для Презентації\АУТ\6.jfif" id="145" name="Google Shape;14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9952" y="3501008"/>
            <a:ext cx="3971156" cy="293109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9"/>
          <p:cNvSpPr/>
          <p:nvPr/>
        </p:nvSpPr>
        <p:spPr>
          <a:xfrm>
            <a:off x="107504" y="1052736"/>
            <a:ext cx="8856984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Библиотека – организационная структура, предоставляющая оптимальный баланс  между усилиями преподавателей, в т.ч. как авторов, и механизмом помощи в понимании OER, а также создании, использовании, опубликовании и распространении OER.</a:t>
            </a:r>
            <a:endParaRPr b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9"/>
          <p:cNvSpPr/>
          <p:nvPr/>
        </p:nvSpPr>
        <p:spPr>
          <a:xfrm>
            <a:off x="10404647" y="917873"/>
            <a:ext cx="42527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endParaRPr sz="1800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Исполнительная">
  <a:themeElements>
    <a:clrScheme name="Воздушный поток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2022-10-16T16:45:33Z</dcterms:created>
  <dc:creator>татьяна колесникова</dc:creator>
</cp:coreProperties>
</file>