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mp4" ContentType="video/mp4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10F_FFFBF3FA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49"/>
  </p:notesMasterIdLst>
  <p:sldIdLst>
    <p:sldId id="256" r:id="rId2"/>
    <p:sldId id="271" r:id="rId3"/>
    <p:sldId id="312" r:id="rId4"/>
    <p:sldId id="313" r:id="rId5"/>
    <p:sldId id="314" r:id="rId6"/>
    <p:sldId id="327" r:id="rId7"/>
    <p:sldId id="325" r:id="rId8"/>
    <p:sldId id="275" r:id="rId9"/>
    <p:sldId id="306" r:id="rId10"/>
    <p:sldId id="283" r:id="rId11"/>
    <p:sldId id="326" r:id="rId12"/>
    <p:sldId id="307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301" r:id="rId21"/>
    <p:sldId id="302" r:id="rId22"/>
    <p:sldId id="303" r:id="rId23"/>
    <p:sldId id="310" r:id="rId24"/>
    <p:sldId id="308" r:id="rId25"/>
    <p:sldId id="309" r:id="rId26"/>
    <p:sldId id="316" r:id="rId27"/>
    <p:sldId id="322" r:id="rId28"/>
    <p:sldId id="329" r:id="rId29"/>
    <p:sldId id="330" r:id="rId30"/>
    <p:sldId id="332" r:id="rId31"/>
    <p:sldId id="333" r:id="rId32"/>
    <p:sldId id="315" r:id="rId33"/>
    <p:sldId id="317" r:id="rId34"/>
    <p:sldId id="320" r:id="rId35"/>
    <p:sldId id="318" r:id="rId36"/>
    <p:sldId id="319" r:id="rId37"/>
    <p:sldId id="321" r:id="rId38"/>
    <p:sldId id="273" r:id="rId39"/>
    <p:sldId id="274" r:id="rId40"/>
    <p:sldId id="272" r:id="rId41"/>
    <p:sldId id="323" r:id="rId42"/>
    <p:sldId id="324" r:id="rId43"/>
    <p:sldId id="311" r:id="rId44"/>
    <p:sldId id="328" r:id="rId45"/>
    <p:sldId id="277" r:id="rId46"/>
    <p:sldId id="334" r:id="rId47"/>
    <p:sldId id="278" r:id="rId4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9A3D9AE-507B-CA2F-976A-E003A2A86A02}" name="Luis Rojas" initials="LR" userId="Luis Roja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559"/>
    <a:srgbClr val="002855"/>
    <a:srgbClr val="006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98" autoAdjust="0"/>
    <p:restoredTop sz="94660"/>
  </p:normalViewPr>
  <p:slideViewPr>
    <p:cSldViewPr snapToGrid="0">
      <p:cViewPr varScale="1">
        <p:scale>
          <a:sx n="97" d="100"/>
          <a:sy n="97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omments/modernComment_10F_FFFBF3F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9D61D6A-FBAB-4B57-9635-1A23EB889A1A}" authorId="{99A3D9AE-507B-CA2F-976A-E003A2A86A02}" created="2021-11-17T13:36:22.855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294702074" sldId="271"/>
      <ac:spMk id="3" creationId="{00000000-0000-0000-0000-000000000000}"/>
    </ac:deMkLst>
    <p188:txBody>
      <a:bodyPr/>
      <a:lstStyle/>
      <a:p>
        <a:r>
          <a:rPr lang="en-US"/>
          <a:t>Please, follow the Scientific Method sequence:
Introduction/Literature Review/Research Gap/Hypothesis-Aim-Objectives/Methodology/Preliminary Results/ Analysis/Future Work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0291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962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1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 b="184"/>
          <a:stretch/>
        </p:blipFill>
        <p:spPr>
          <a:xfrm>
            <a:off x="-51155" y="1"/>
            <a:ext cx="9195155" cy="5141102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698" y="3989079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200">
                <a:solidFill>
                  <a:srgbClr val="67655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6765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6" name="Google Shape;65;p14"/>
          <p:cNvSpPr txBox="1">
            <a:spLocks noGrp="1"/>
          </p:cNvSpPr>
          <p:nvPr>
            <p:ph type="body" idx="13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9" name="Google Shape;68;p14"/>
          <p:cNvSpPr txBox="1">
            <a:spLocks noGrp="1"/>
          </p:cNvSpPr>
          <p:nvPr>
            <p:ph type="body" idx="14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 preserve="1">
  <p:cSld name="1_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706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Final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31" y="-57550"/>
            <a:ext cx="9233937" cy="5256201"/>
          </a:xfrm>
          <a:prstGeom prst="rect">
            <a:avLst/>
          </a:prstGeom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5567" y="1608983"/>
            <a:ext cx="3847127" cy="183864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rgbClr val="67655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37674" r="7129" b="37670"/>
          <a:stretch/>
        </p:blipFill>
        <p:spPr>
          <a:xfrm>
            <a:off x="233775" y="207796"/>
            <a:ext cx="1852666" cy="540048"/>
          </a:xfrm>
          <a:prstGeom prst="rect">
            <a:avLst/>
          </a:prstGeom>
        </p:spPr>
      </p:pic>
      <p:sp>
        <p:nvSpPr>
          <p:cNvPr id="5" name="TextBox 1"/>
          <p:cNvSpPr txBox="1"/>
          <p:nvPr userDrawn="1"/>
        </p:nvSpPr>
        <p:spPr>
          <a:xfrm>
            <a:off x="3884257" y="4894868"/>
            <a:ext cx="13309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825" dirty="0">
                <a:solidFill>
                  <a:srgbClr val="58574B"/>
                </a:solidFill>
              </a:rPr>
              <a:t>www.nu.edu.kz</a:t>
            </a:r>
            <a:endParaRPr lang="ru-RU" sz="825" dirty="0">
              <a:solidFill>
                <a:srgbClr val="5857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60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18/10/relationships/comments" Target="../comments/modernComment_10F_FFFBF3FA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7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1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54.png"/><Relationship Id="rId3" Type="http://schemas.microsoft.com/office/2007/relationships/media" Target="../media/media6.mp4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microsoft.com/office/2007/relationships/media" Target="../media/media5.mp4"/><Relationship Id="rId1" Type="http://schemas.openxmlformats.org/officeDocument/2006/relationships/video" Target="NULL" TargetMode="Externa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5.png"/><Relationship Id="rId10" Type="http://schemas.openxmlformats.org/officeDocument/2006/relationships/image" Target="../media/image6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60.png"/><Relationship Id="rId1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1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54.png"/><Relationship Id="rId3" Type="http://schemas.microsoft.com/office/2007/relationships/media" Target="../media/media9.mp4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microsoft.com/office/2007/relationships/media" Target="../media/media8.mp4"/><Relationship Id="rId1" Type="http://schemas.openxmlformats.org/officeDocument/2006/relationships/video" Target="NULL" TargetMode="Externa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83.png"/><Relationship Id="rId10" Type="http://schemas.openxmlformats.org/officeDocument/2006/relationships/image" Target="../media/image79.png"/><Relationship Id="rId4" Type="http://schemas.openxmlformats.org/officeDocument/2006/relationships/video" Target="../media/media9.mp4"/><Relationship Id="rId9" Type="http://schemas.openxmlformats.org/officeDocument/2006/relationships/image" Target="../media/image78.png"/><Relationship Id="rId14" Type="http://schemas.openxmlformats.org/officeDocument/2006/relationships/image" Target="../media/image8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0.mp4"/><Relationship Id="rId1" Type="http://schemas.openxmlformats.org/officeDocument/2006/relationships/video" Target="NULL" TargetMode="External"/><Relationship Id="rId4" Type="http://schemas.openxmlformats.org/officeDocument/2006/relationships/image" Target="../media/image9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1.mp4"/><Relationship Id="rId1" Type="http://schemas.openxmlformats.org/officeDocument/2006/relationships/video" Target="NULL" TargetMode="External"/><Relationship Id="rId4" Type="http://schemas.openxmlformats.org/officeDocument/2006/relationships/image" Target="../media/image9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2.mp4"/><Relationship Id="rId1" Type="http://schemas.openxmlformats.org/officeDocument/2006/relationships/video" Target="NULL" TargetMode="External"/><Relationship Id="rId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3.mp4"/><Relationship Id="rId1" Type="http://schemas.openxmlformats.org/officeDocument/2006/relationships/video" Target="NULL" TargetMode="External"/><Relationship Id="rId4" Type="http://schemas.openxmlformats.org/officeDocument/2006/relationships/image" Target="../media/image9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4.mp4"/><Relationship Id="rId1" Type="http://schemas.microsoft.com/office/2007/relationships/media" Target="../media/media14.mp4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5.mp4"/><Relationship Id="rId1" Type="http://schemas.microsoft.com/office/2007/relationships/media" Target="../media/media15.mp4"/><Relationship Id="rId4" Type="http://schemas.openxmlformats.org/officeDocument/2006/relationships/image" Target="../media/image11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4;p13"/>
          <p:cNvSpPr txBox="1">
            <a:spLocks noGrp="1"/>
          </p:cNvSpPr>
          <p:nvPr>
            <p:ph type="title"/>
          </p:nvPr>
        </p:nvSpPr>
        <p:spPr>
          <a:xfrm>
            <a:off x="353836" y="3825639"/>
            <a:ext cx="8520600" cy="10779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dirty="0"/>
              <a:t> 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FINITE ELEMENT ANALYSIS </a:t>
            </a:r>
            <a:r>
              <a:rPr lang="en-US" sz="2000" b="1" dirty="0"/>
              <a:t>of </a:t>
            </a:r>
            <a:r>
              <a:rPr lang="en-US" sz="2000" b="1" dirty="0" smtClean="0"/>
              <a:t>TIRE-SNOW INTERACTION WITH ADDITION OF STUDS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Author’s Elias Abou Fakhr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2nd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Year Master in Mechanical and Aerospace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Engineering 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Supervisor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Associate Professor Christos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Spitas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Co-Supervisor: Assistant Professor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Sherif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Gouda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10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28970" y="708702"/>
            <a:ext cx="4382232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 model construction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52499" y="2398085"/>
            <a:ext cx="2286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Figure-4: Tire Composition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625" y="466901"/>
            <a:ext cx="2695856" cy="20051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126" y="2775495"/>
            <a:ext cx="1920508" cy="203482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872132" y="4744596"/>
            <a:ext cx="20470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Figure-5: Tire Assembly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512091" y="370436"/>
            <a:ext cx="461218" cy="517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560112" y="1745924"/>
            <a:ext cx="156575" cy="657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716687" y="2203124"/>
            <a:ext cx="926926" cy="200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7006867" y="574741"/>
            <a:ext cx="958242" cy="524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455722" y="706264"/>
            <a:ext cx="594988" cy="336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787662" y="706264"/>
            <a:ext cx="263047" cy="604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716687" y="370436"/>
            <a:ext cx="404463" cy="335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526698" y="1244883"/>
            <a:ext cx="438411" cy="358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806145" y="106383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Rim strip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877827" y="1049256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Rim strip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681297" y="101438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Tread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865579" y="477904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Bead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7764427" y="321484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Belt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771970" y="2213317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Side walls</a:t>
            </a:r>
            <a:endParaRPr lang="en-US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16" y="1203144"/>
            <a:ext cx="4148717" cy="1600424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534712" y="4810319"/>
            <a:ext cx="28563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Figure-3: Tire cross section detail</a:t>
            </a:r>
            <a:endParaRPr lang="en-US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0323" y="2664990"/>
            <a:ext cx="2008150" cy="2145329"/>
          </a:xfrm>
          <a:prstGeom prst="rect">
            <a:avLst/>
          </a:prstGeom>
        </p:spPr>
      </p:pic>
      <p:sp>
        <p:nvSpPr>
          <p:cNvPr id="28" name="Donut 27"/>
          <p:cNvSpPr/>
          <p:nvPr/>
        </p:nvSpPr>
        <p:spPr>
          <a:xfrm>
            <a:off x="8234463" y="38397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24" y="2769647"/>
            <a:ext cx="3207015" cy="2103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69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11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8841" y="676362"/>
            <a:ext cx="5560814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Methodology (FEA process)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8946" y="1838670"/>
            <a:ext cx="22664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Rim Assembly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Implicit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498942" y="2046419"/>
            <a:ext cx="64509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90705" y="1846608"/>
            <a:ext cx="265895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Pressure inflation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Implicit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5697253" y="2069278"/>
            <a:ext cx="64509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84843" y="1838670"/>
            <a:ext cx="172576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Loading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Implicit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93176" y="1526586"/>
            <a:ext cx="8802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1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92244" y="1526586"/>
            <a:ext cx="8802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2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07596" y="1526586"/>
            <a:ext cx="8802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3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/>
          <a:stretch>
            <a:fillRect/>
          </a:stretch>
        </p:blipFill>
        <p:spPr>
          <a:xfrm>
            <a:off x="99606" y="2531692"/>
            <a:ext cx="1353413" cy="1752486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 flipH="1" flipV="1">
            <a:off x="916113" y="3536798"/>
            <a:ext cx="505961" cy="300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/>
          <p:nvPr/>
        </p:nvPicPr>
        <p:blipFill>
          <a:blip r:embed="rId3"/>
          <a:stretch>
            <a:fillRect/>
          </a:stretch>
        </p:blipFill>
        <p:spPr>
          <a:xfrm>
            <a:off x="1397954" y="2582128"/>
            <a:ext cx="1350952" cy="1702050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>
            <a:off x="2709144" y="3491079"/>
            <a:ext cx="43488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/>
          <p:nvPr/>
        </p:nvPicPr>
        <p:blipFill>
          <a:blip r:embed="rId4"/>
          <a:stretch>
            <a:fillRect/>
          </a:stretch>
        </p:blipFill>
        <p:spPr>
          <a:xfrm>
            <a:off x="3190705" y="2582128"/>
            <a:ext cx="1209453" cy="1702050"/>
          </a:xfrm>
          <a:prstGeom prst="rect">
            <a:avLst/>
          </a:prstGeom>
        </p:spPr>
      </p:pic>
      <p:pic>
        <p:nvPicPr>
          <p:cNvPr id="30" name="Picture 29"/>
          <p:cNvPicPr/>
          <p:nvPr/>
        </p:nvPicPr>
        <p:blipFill>
          <a:blip r:embed="rId5"/>
          <a:stretch>
            <a:fillRect/>
          </a:stretch>
        </p:blipFill>
        <p:spPr>
          <a:xfrm>
            <a:off x="4363230" y="2582128"/>
            <a:ext cx="1154485" cy="1702050"/>
          </a:xfrm>
          <a:prstGeom prst="rect">
            <a:avLst/>
          </a:prstGeom>
        </p:spPr>
      </p:pic>
      <p:sp>
        <p:nvSpPr>
          <p:cNvPr id="31" name="Right Arrow 30"/>
          <p:cNvSpPr/>
          <p:nvPr/>
        </p:nvSpPr>
        <p:spPr>
          <a:xfrm>
            <a:off x="5479809" y="3445360"/>
            <a:ext cx="32600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/>
          <p:nvPr/>
        </p:nvPicPr>
        <p:blipFill>
          <a:blip r:embed="rId6"/>
          <a:stretch>
            <a:fillRect/>
          </a:stretch>
        </p:blipFill>
        <p:spPr>
          <a:xfrm>
            <a:off x="5855589" y="2476838"/>
            <a:ext cx="1503452" cy="2032532"/>
          </a:xfrm>
          <a:prstGeom prst="rect">
            <a:avLst/>
          </a:prstGeom>
        </p:spPr>
      </p:pic>
      <p:pic>
        <p:nvPicPr>
          <p:cNvPr id="33" name="Picture 32"/>
          <p:cNvPicPr/>
          <p:nvPr/>
        </p:nvPicPr>
        <p:blipFill>
          <a:blip r:embed="rId7"/>
          <a:stretch>
            <a:fillRect/>
          </a:stretch>
        </p:blipFill>
        <p:spPr>
          <a:xfrm>
            <a:off x="7359041" y="2510520"/>
            <a:ext cx="1582621" cy="196111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38946" y="1128417"/>
            <a:ext cx="22664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Quasi-static analysis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Donut 21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61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12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4017440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Methodology (FEA process)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0111" y="1504422"/>
            <a:ext cx="22664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Export Implicit to Explicit 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-75195" y="2608123"/>
            <a:ext cx="2268618" cy="249737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88228" y="1733146"/>
            <a:ext cx="880254" cy="380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4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492059" y="2321045"/>
            <a:ext cx="64509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2260" y="2123045"/>
            <a:ext cx="11811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Under Loading</a:t>
            </a:r>
            <a:endParaRPr lang="en-US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8610" y="2123045"/>
            <a:ext cx="1995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Snow Compaction (Explicit)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96927" y="1374536"/>
            <a:ext cx="8802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596927" y="1996396"/>
            <a:ext cx="64509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266836" y="1650485"/>
            <a:ext cx="1995946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Rolling on Snow (Explicit)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retracted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tuds</a:t>
            </a:r>
            <a:endParaRPr lang="en-US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48474" y="2426056"/>
            <a:ext cx="8802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07347" y="2846816"/>
            <a:ext cx="1995946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Rolling on Snow (Explicit)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extended</a:t>
            </a:r>
            <a:r>
              <a:rPr lang="en-US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tuds</a:t>
            </a:r>
            <a:endParaRPr lang="en-US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4600922" y="3014043"/>
            <a:ext cx="64509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638550" y="2343904"/>
            <a:ext cx="72240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7321794" y="3203226"/>
            <a:ext cx="53192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895795" y="1205107"/>
            <a:ext cx="11811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Longitudinal Slip</a:t>
            </a:r>
            <a:endParaRPr lang="en-US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887231" y="2974557"/>
            <a:ext cx="1062188" cy="646331"/>
          </a:xfrm>
          <a:prstGeom prst="rect">
            <a:avLst/>
          </a:prstGeom>
          <a:ln w="25400">
            <a:solidFill>
              <a:srgbClr val="006A4E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Longitudinal Slip</a:t>
            </a:r>
            <a:endParaRPr lang="en-US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7345036" y="1425108"/>
            <a:ext cx="53192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900956" y="1249062"/>
            <a:ext cx="1091195" cy="6023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4391025" y="2396427"/>
            <a:ext cx="2935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8049126" y="2103501"/>
            <a:ext cx="638175" cy="470071"/>
          </a:xfrm>
          <a:custGeom>
            <a:avLst/>
            <a:gdLst>
              <a:gd name="connsiteX0" fmla="*/ 0 w 638175"/>
              <a:gd name="connsiteY0" fmla="*/ 470071 h 470071"/>
              <a:gd name="connsiteX1" fmla="*/ 190500 w 638175"/>
              <a:gd name="connsiteY1" fmla="*/ 127171 h 470071"/>
              <a:gd name="connsiteX2" fmla="*/ 409575 w 638175"/>
              <a:gd name="connsiteY2" fmla="*/ 3346 h 470071"/>
              <a:gd name="connsiteX3" fmla="*/ 590550 w 638175"/>
              <a:gd name="connsiteY3" fmla="*/ 241471 h 470071"/>
              <a:gd name="connsiteX4" fmla="*/ 638175 w 638175"/>
              <a:gd name="connsiteY4" fmla="*/ 241471 h 47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8175" h="470071">
                <a:moveTo>
                  <a:pt x="0" y="470071"/>
                </a:moveTo>
                <a:cubicBezTo>
                  <a:pt x="61119" y="337514"/>
                  <a:pt x="122238" y="204958"/>
                  <a:pt x="190500" y="127171"/>
                </a:cubicBezTo>
                <a:cubicBezTo>
                  <a:pt x="258762" y="49384"/>
                  <a:pt x="342900" y="-15704"/>
                  <a:pt x="409575" y="3346"/>
                </a:cubicBezTo>
                <a:cubicBezTo>
                  <a:pt x="476250" y="22396"/>
                  <a:pt x="552450" y="201784"/>
                  <a:pt x="590550" y="241471"/>
                </a:cubicBezTo>
                <a:cubicBezTo>
                  <a:pt x="628650" y="281158"/>
                  <a:pt x="625475" y="244646"/>
                  <a:pt x="638175" y="24147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6" idx="0"/>
          </p:cNvCxnSpPr>
          <p:nvPr/>
        </p:nvCxnSpPr>
        <p:spPr>
          <a:xfrm flipV="1">
            <a:off x="8049126" y="1960244"/>
            <a:ext cx="0" cy="613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07603" y="1922665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Force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4391025" y="216568"/>
            <a:ext cx="2935176" cy="484024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8049126" y="2573572"/>
            <a:ext cx="7877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368213" y="2585990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Slip</a:t>
            </a:r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876" y="2846816"/>
            <a:ext cx="2274888" cy="2473035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338946" y="1128417"/>
            <a:ext cx="22664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Dynamic analysis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Donut 33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9238" y="3595739"/>
            <a:ext cx="1209734" cy="13716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6113" y="247704"/>
            <a:ext cx="1225577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1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2580" y="2375096"/>
            <a:ext cx="3323933" cy="27432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13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11699" y="775856"/>
            <a:ext cx="4633321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Methodology (FEA Mesh)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1700" y="1404112"/>
            <a:ext cx="14318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FEA Tire model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372252" y="2194337"/>
          <a:ext cx="5343803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8319"/>
                <a:gridCol w="1068871"/>
                <a:gridCol w="1068871"/>
                <a:gridCol w="1068871"/>
                <a:gridCol w="1068871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Item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Type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Element No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Node No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Size minimal (mm) 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Tread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C3D8R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38800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58400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Side wall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S4R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33781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33542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Belt 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S4R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26181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26113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Rim strip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C3D8R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7146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13240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Bead 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C3D8R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3568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8028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Stud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R3D4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20000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20200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Rim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R3D4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10193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10281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11700" y="1745890"/>
            <a:ext cx="20569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Elements characteristics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11700" y="470612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 detail: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GB RAM Memory with 6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CPU’s of 3 GHZ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261659" y="4876482"/>
            <a:ext cx="32303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Figure-6: Meshed Tire assembly 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5468620" y="128047"/>
            <a:ext cx="1810385" cy="201168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7260985" y="100742"/>
            <a:ext cx="1864995" cy="20662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802580" y="2065529"/>
            <a:ext cx="11705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Non-studded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02605" y="2065528"/>
            <a:ext cx="8659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Studded </a:t>
            </a:r>
            <a:endParaRPr lang="en-US" dirty="0"/>
          </a:p>
        </p:txBody>
      </p:sp>
      <p:sp>
        <p:nvSpPr>
          <p:cNvPr id="16" name="Donut 15"/>
          <p:cNvSpPr/>
          <p:nvPr/>
        </p:nvSpPr>
        <p:spPr>
          <a:xfrm>
            <a:off x="3969300" y="31827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24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14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11699" y="775856"/>
            <a:ext cx="5131369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 model materials properties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8132" y="1395324"/>
            <a:ext cx="3882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Mooney-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Rivlin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 material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model (Hyper-Elastic) 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132" y="1731698"/>
            <a:ext cx="4153480" cy="56205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11700" y="2633548"/>
            <a:ext cx="24641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Rubber Material Parameters </a:t>
            </a:r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/>
          </p:nvPr>
        </p:nvGraphicFramePr>
        <p:xfrm>
          <a:off x="368132" y="3011399"/>
          <a:ext cx="6146165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8725"/>
                <a:gridCol w="1229360"/>
                <a:gridCol w="1229360"/>
                <a:gridCol w="1229360"/>
                <a:gridCol w="122936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Part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Density [kg/m</a:t>
                      </a:r>
                      <a:r>
                        <a:rPr lang="en-US" sz="1200" baseline="30000" dirty="0">
                          <a:effectLst/>
                        </a:rPr>
                        <a:t>3</a:t>
                      </a:r>
                      <a:r>
                        <a:rPr lang="en-US" sz="1200" dirty="0">
                          <a:effectLst/>
                        </a:rPr>
                        <a:t>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</a:t>
                      </a:r>
                      <a:r>
                        <a:rPr lang="en-US" sz="1200" baseline="-25000" dirty="0">
                          <a:effectLst/>
                        </a:rPr>
                        <a:t>10  </a:t>
                      </a:r>
                      <a:r>
                        <a:rPr lang="en-US" sz="1200" dirty="0">
                          <a:effectLst/>
                        </a:rPr>
                        <a:t>[pa]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</a:t>
                      </a:r>
                      <a:r>
                        <a:rPr lang="en-US" sz="1200" baseline="-25000" dirty="0">
                          <a:effectLst/>
                        </a:rPr>
                        <a:t>01 </a:t>
                      </a:r>
                      <a:r>
                        <a:rPr lang="en-US" sz="1200" dirty="0">
                          <a:effectLst/>
                        </a:rPr>
                        <a:t>[pa]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</a:t>
                      </a:r>
                      <a:r>
                        <a:rPr lang="en-US" sz="1200" baseline="-25000" dirty="0">
                          <a:effectLst/>
                        </a:rPr>
                        <a:t>1  </a:t>
                      </a:r>
                      <a:r>
                        <a:rPr lang="en-US" sz="1200" dirty="0">
                          <a:effectLst/>
                        </a:rPr>
                        <a:t>[pa]</a:t>
                      </a:r>
                      <a:r>
                        <a:rPr lang="en-US" sz="1200" baseline="30000" dirty="0">
                          <a:effectLst/>
                        </a:rPr>
                        <a:t> -1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Belt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1100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1010300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75320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4E-08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Side Wall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890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23720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297650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1E-07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Tread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850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406962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34680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3E-08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Rim Strip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1100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2637214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50053.5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1.4804E-09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3069" y="420658"/>
            <a:ext cx="3578089" cy="252066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434255" y="2941325"/>
            <a:ext cx="32303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Figure-6: Rubber Stress-Strain plot</a:t>
            </a:r>
            <a:endParaRPr lang="en-US" dirty="0"/>
          </a:p>
        </p:txBody>
      </p:sp>
      <p:sp>
        <p:nvSpPr>
          <p:cNvPr id="11" name="Donut 10"/>
          <p:cNvSpPr/>
          <p:nvPr/>
        </p:nvSpPr>
        <p:spPr>
          <a:xfrm>
            <a:off x="3932598" y="-21141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70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15</a:t>
            </a:fld>
            <a:endParaRPr lang="en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57090"/>
              </p:ext>
            </p:extLst>
          </p:nvPr>
        </p:nvGraphicFramePr>
        <p:xfrm>
          <a:off x="609810" y="1500322"/>
          <a:ext cx="4001677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5824"/>
                <a:gridCol w="543447"/>
                <a:gridCol w="543447"/>
                <a:gridCol w="543447"/>
                <a:gridCol w="1045512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Parameters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Belt Rebar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Side wall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α </a:t>
                      </a:r>
                      <a:r>
                        <a:rPr lang="en-US" sz="1100" dirty="0">
                          <a:effectLst/>
                        </a:rPr>
                        <a:t>°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90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40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-40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90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Density(kg/m3 )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7500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7500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</a:rPr>
                        <a:t>500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</a:rPr>
                        <a:t>2000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 </a:t>
                      </a:r>
                      <a:r>
                        <a:rPr lang="en-US" sz="1200" dirty="0" smtClean="0">
                          <a:effectLst/>
                        </a:rPr>
                        <a:t>(</a:t>
                      </a:r>
                      <a:r>
                        <a:rPr lang="en-US" sz="1200" dirty="0" err="1">
                          <a:effectLst/>
                        </a:rPr>
                        <a:t>G</a:t>
                      </a:r>
                      <a:r>
                        <a:rPr lang="en-US" sz="1200" dirty="0" err="1" smtClean="0">
                          <a:effectLst/>
                        </a:rPr>
                        <a:t>pa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550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Poisson ratio ν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</a:rPr>
                        <a:t>0.3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</a:rPr>
                        <a:t>0.3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</a:rPr>
                        <a:t>0.3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0.35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77696" y="1140912"/>
            <a:ext cx="21499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Reinforcement Materials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5" y="2923554"/>
            <a:ext cx="3450829" cy="26915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3677" y="374827"/>
            <a:ext cx="3154731" cy="27432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3354146" y="2971809"/>
            <a:ext cx="2229632" cy="217661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195968" y="2542541"/>
            <a:ext cx="2247053" cy="21945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80280" y="4749040"/>
            <a:ext cx="30538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Figure-7: Steel fiber reinforced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elt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475654" y="4740755"/>
            <a:ext cx="35455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Figure-8: Fabric fiber reinforced Side wall</a:t>
            </a:r>
            <a:endParaRPr lang="en-US" dirty="0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44285" y="666583"/>
            <a:ext cx="5131369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 model materials properties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5" name="Donut 14"/>
          <p:cNvSpPr/>
          <p:nvPr/>
        </p:nvSpPr>
        <p:spPr>
          <a:xfrm>
            <a:off x="4011762" y="-82373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55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16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6046" y="1639375"/>
            <a:ext cx="3484997" cy="572700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Other 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Materials</a:t>
            </a:r>
            <a:r>
              <a:rPr lang="en-US" sz="1400" b="1" dirty="0" smtClean="0">
                <a:solidFill>
                  <a:schemeClr val="bg1"/>
                </a:solidFill>
              </a:rPr>
              <a:t> detail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226219" y="1925725"/>
            <a:ext cx="172835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>
              <a:lnSpc>
                <a:spcPct val="150000"/>
              </a:lnSpc>
              <a:spcAft>
                <a:spcPts val="8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Bead material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48174" y="2341223"/>
          <a:ext cx="4275445" cy="525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8628"/>
                <a:gridCol w="1451251"/>
                <a:gridCol w="755190"/>
                <a:gridCol w="1270376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Part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Density (kg/m3 )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E (</a:t>
                      </a:r>
                      <a:r>
                        <a:rPr lang="en-US" sz="1100" dirty="0" err="1">
                          <a:effectLst/>
                        </a:rPr>
                        <a:t>Mpa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Poisson ratio ν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Bead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6000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15000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0.3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612" y="1535698"/>
            <a:ext cx="2681662" cy="266260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585836" y="4416291"/>
            <a:ext cx="32303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Figure-9: Bead (both sides)</a:t>
            </a:r>
            <a:endParaRPr lang="en-US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11699" y="775856"/>
            <a:ext cx="513136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Tire model materials properties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23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17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644" y="689834"/>
            <a:ext cx="3115110" cy="262450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83027" y="3503165"/>
          <a:ext cx="6146165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8725"/>
                <a:gridCol w="1229360"/>
                <a:gridCol w="1229360"/>
                <a:gridCol w="1229360"/>
                <a:gridCol w="122936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Item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Type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Element No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Node No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Size minimal (mm) 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Snow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EC3D8R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814200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852159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>
                          <a:solidFill>
                            <a:schemeClr val="bg1"/>
                          </a:solidFill>
                          <a:effectLst/>
                        </a:rPr>
                        <a:t>2.5</a:t>
                      </a:r>
                      <a:endParaRPr lang="en-US" sz="11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effectLst/>
                        </a:rPr>
                        <a:t>Rigid Road 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R3D4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5000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5151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</a:pPr>
                      <a:r>
                        <a:rPr lang="en-US" sz="1200" kern="0" dirty="0"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endParaRPr lang="en-US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83027" y="1510887"/>
            <a:ext cx="20569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Elements characteristics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10263" y="3125512"/>
            <a:ext cx="2533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Figure-10:Meshed Snow model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127" y="-2421"/>
            <a:ext cx="3177031" cy="328182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806273" y="3160450"/>
            <a:ext cx="32527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Figure-11:Meshed Tire-Snow model</a:t>
            </a:r>
            <a:endParaRPr lang="en-US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83027" y="574793"/>
            <a:ext cx="4762879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Methodology (Snow-road mesh)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4956499" y="43807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0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18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2019" y="709597"/>
            <a:ext cx="4582643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Snow model material properties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2021" y="1389392"/>
            <a:ext cx="3049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Modified </a:t>
            </a:r>
            <a:r>
              <a:rPr lang="en-US" dirty="0" smtClean="0"/>
              <a:t>Drucker-Prager Cap model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35" y="1771986"/>
            <a:ext cx="4071569" cy="28912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42020" y="4738034"/>
            <a:ext cx="55024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Figure-12: Modified </a:t>
            </a:r>
            <a:r>
              <a:rPr lang="en-US" b="1" dirty="0">
                <a:solidFill>
                  <a:schemeClr val="bg1"/>
                </a:solidFill>
              </a:rPr>
              <a:t>Drucker-Prager Cap </a:t>
            </a:r>
            <a:r>
              <a:rPr lang="en-US" b="1" dirty="0" smtClean="0">
                <a:solidFill>
                  <a:schemeClr val="bg1"/>
                </a:solidFill>
              </a:rPr>
              <a:t>model [12]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466" y="1339004"/>
            <a:ext cx="1755673" cy="35816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466" y="1898377"/>
            <a:ext cx="2729796" cy="8352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1962" y="3470370"/>
            <a:ext cx="2642804" cy="53778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8466" y="4147502"/>
            <a:ext cx="1773312" cy="37634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8466" y="2733586"/>
            <a:ext cx="1457528" cy="59954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8037564" y="1339004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037074" y="2096087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8037074" y="2853170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8037074" y="3854266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16" name="Donut 15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66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19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2021" y="816692"/>
            <a:ext cx="3459022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Snow model validation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2021" y="1389392"/>
            <a:ext cx="33970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Modified </a:t>
            </a:r>
            <a:r>
              <a:rPr lang="en-US" dirty="0" smtClean="0"/>
              <a:t>Drucker-Prager Cap model [12]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354438" y="1842497"/>
          <a:ext cx="4454525" cy="3017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4275"/>
                <a:gridCol w="628650"/>
                <a:gridCol w="1371600"/>
              </a:tblGrid>
              <a:tr h="24511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Parameters     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Elastic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Drucker-Prager cap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Material cohesion: d (Pa)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30,000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Friction angle: β °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22.53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Cap eccentricity: 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2.2e-2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Initial Cap yield surface position: ԑ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0.001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Transition surface radius: α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Flow stress ratio: 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Unloading slope κ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0.005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Poisson ratio: ν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0.3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Pt (pa)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11.376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 (</a:t>
                      </a:r>
                      <a:r>
                        <a:rPr lang="en-US" sz="1100" dirty="0" err="1">
                          <a:effectLst/>
                        </a:rPr>
                        <a:t>Mpa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bg1"/>
                          </a:solidFill>
                          <a:effectLst/>
                        </a:rPr>
                        <a:t>13.79</a:t>
                      </a:r>
                      <a:endParaRPr lang="en-US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204" y="1779536"/>
            <a:ext cx="4267796" cy="27673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08963" y="4546935"/>
            <a:ext cx="459966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Figure-13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US" b="1" dirty="0" smtClean="0"/>
              <a:t> </a:t>
            </a:r>
            <a:r>
              <a:rPr lang="en-US" sz="1200" b="1" dirty="0"/>
              <a:t>Comparison of model and experimental data for uniaxial </a:t>
            </a:r>
            <a:r>
              <a:rPr lang="en-US" sz="1200" b="1" dirty="0" smtClean="0"/>
              <a:t>compression </a:t>
            </a:r>
            <a:r>
              <a:rPr lang="en-US" sz="1200" b="1" dirty="0"/>
              <a:t>tests on </a:t>
            </a:r>
            <a:r>
              <a:rPr lang="en-US" sz="1200" b="1" dirty="0" smtClean="0"/>
              <a:t>Fresh </a:t>
            </a:r>
            <a:r>
              <a:rPr lang="en-US" sz="1200" b="1" dirty="0"/>
              <a:t>snow</a:t>
            </a:r>
          </a:p>
        </p:txBody>
      </p:sp>
      <p:sp>
        <p:nvSpPr>
          <p:cNvPr id="9" name="Donut 8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50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1007587"/>
            <a:ext cx="3459022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Outline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311700" y="1459865"/>
            <a:ext cx="4844762" cy="295973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Outline </a:t>
            </a:r>
            <a:r>
              <a:rPr lang="en-US" dirty="0">
                <a:solidFill>
                  <a:schemeClr val="bg1"/>
                </a:solidFill>
              </a:rPr>
              <a:t>of the problem/area of </a:t>
            </a:r>
            <a:r>
              <a:rPr lang="en-US" dirty="0" smtClean="0">
                <a:solidFill>
                  <a:schemeClr val="bg1"/>
                </a:solidFill>
              </a:rPr>
              <a:t>application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Aim </a:t>
            </a:r>
            <a:r>
              <a:rPr lang="en-US" dirty="0">
                <a:solidFill>
                  <a:schemeClr val="bg1"/>
                </a:solidFill>
              </a:rPr>
              <a:t>and </a:t>
            </a:r>
            <a:r>
              <a:rPr lang="en-US" dirty="0" smtClean="0">
                <a:solidFill>
                  <a:schemeClr val="bg1"/>
                </a:solidFill>
              </a:rPr>
              <a:t>objectives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Sate of the art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Scope </a:t>
            </a:r>
            <a:r>
              <a:rPr lang="en-US" dirty="0">
                <a:solidFill>
                  <a:schemeClr val="bg1"/>
                </a:solidFill>
              </a:rPr>
              <a:t>and constraints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Methodology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Models validation</a:t>
            </a:r>
            <a:endParaRPr lang="en-US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Results &amp; validation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Introduction to </a:t>
            </a:r>
            <a:r>
              <a:rPr lang="en-US" dirty="0" smtClean="0">
                <a:solidFill>
                  <a:schemeClr val="bg1"/>
                </a:solidFill>
              </a:rPr>
              <a:t>retractable </a:t>
            </a:r>
            <a:r>
              <a:rPr lang="en-US" dirty="0">
                <a:solidFill>
                  <a:schemeClr val="bg1"/>
                </a:solidFill>
              </a:rPr>
              <a:t>mechanism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Contribution to </a:t>
            </a:r>
            <a:r>
              <a:rPr lang="en-US" dirty="0" smtClean="0">
                <a:solidFill>
                  <a:schemeClr val="bg1"/>
                </a:solidFill>
              </a:rPr>
              <a:t>knowledge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Publication</a:t>
            </a:r>
            <a:endParaRPr lang="en-US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References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0850" y="1007587"/>
            <a:ext cx="3225958" cy="3657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850" y="633143"/>
            <a:ext cx="467976" cy="914400"/>
          </a:xfrm>
          <a:prstGeom prst="rect">
            <a:avLst/>
          </a:prstGeom>
        </p:spPr>
      </p:pic>
      <p:sp>
        <p:nvSpPr>
          <p:cNvPr id="4" name="Lightning Bolt 3"/>
          <p:cNvSpPr/>
          <p:nvPr/>
        </p:nvSpPr>
        <p:spPr>
          <a:xfrm>
            <a:off x="5754838" y="1547543"/>
            <a:ext cx="874562" cy="288758"/>
          </a:xfrm>
          <a:prstGeom prst="lightningBol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020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6950BFC3-D8DA-4A85-94F7-54DA5524770B}">
      <p188:commentRel xmlns:p188="http://schemas.microsoft.com/office/powerpoint/2018/8/main" xmlns="" r:id="rId6"/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460" y="681574"/>
            <a:ext cx="3168735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 model </a:t>
            </a:r>
            <a:r>
              <a:rPr lang="en-US" sz="2400" dirty="0">
                <a:solidFill>
                  <a:schemeClr val="bg1"/>
                </a:solidFill>
              </a:rPr>
              <a:t>v</a:t>
            </a:r>
            <a:r>
              <a:rPr lang="en-US" sz="2400" dirty="0" smtClean="0">
                <a:solidFill>
                  <a:schemeClr val="bg1"/>
                </a:solidFill>
              </a:rPr>
              <a:t>alidation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20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4460" y="4439396"/>
            <a:ext cx="844970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Figure-15: Rim assembly results of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Stresses (Mises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(a) ,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Deformations in Y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direction (b)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99456" y="4260104"/>
            <a:ext cx="241934" cy="380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20335" y="4269462"/>
            <a:ext cx="428920" cy="380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8840" y="1110613"/>
            <a:ext cx="22664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Rim Assembly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Implicit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850A1F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39451" y="-195148"/>
            <a:ext cx="2467320" cy="23625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945" y="1956388"/>
            <a:ext cx="4229690" cy="24539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0916" y="2154535"/>
            <a:ext cx="4031542" cy="22558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9343" y="1079966"/>
            <a:ext cx="838317" cy="876422"/>
          </a:xfrm>
          <a:prstGeom prst="rect">
            <a:avLst/>
          </a:prstGeom>
        </p:spPr>
      </p:pic>
      <p:sp>
        <p:nvSpPr>
          <p:cNvPr id="12" name="Donut 11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9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8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" dur="4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21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8841" y="626633"/>
            <a:ext cx="3256789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 model </a:t>
            </a:r>
            <a:r>
              <a:rPr lang="en-US" sz="2400" dirty="0">
                <a:solidFill>
                  <a:schemeClr val="bg1"/>
                </a:solidFill>
              </a:rPr>
              <a:t>v</a:t>
            </a:r>
            <a:r>
              <a:rPr lang="en-US" sz="2400" dirty="0" smtClean="0">
                <a:solidFill>
                  <a:schemeClr val="bg1"/>
                </a:solidFill>
              </a:rPr>
              <a:t>alidation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8841" y="1028911"/>
            <a:ext cx="239173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Pressure inflation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Implicit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451941" y="1444409"/>
            <a:ext cx="962042" cy="163044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1769776" y="1444409"/>
            <a:ext cx="1535266" cy="154276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/>
          <a:stretch>
            <a:fillRect/>
          </a:stretch>
        </p:blipFill>
        <p:spPr>
          <a:xfrm>
            <a:off x="3843160" y="1444409"/>
            <a:ext cx="783377" cy="1542766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7"/>
          <a:stretch>
            <a:fillRect/>
          </a:stretch>
        </p:blipFill>
        <p:spPr>
          <a:xfrm>
            <a:off x="451941" y="3028476"/>
            <a:ext cx="779717" cy="1503123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8"/>
          <a:stretch>
            <a:fillRect/>
          </a:stretch>
        </p:blipFill>
        <p:spPr>
          <a:xfrm>
            <a:off x="1661403" y="3028476"/>
            <a:ext cx="1687569" cy="1505341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9"/>
          <a:stretch>
            <a:fillRect/>
          </a:stretch>
        </p:blipFill>
        <p:spPr>
          <a:xfrm>
            <a:off x="3843160" y="2988833"/>
            <a:ext cx="852271" cy="15427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77571" y="660505"/>
            <a:ext cx="562053" cy="49536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74461" y="4571242"/>
            <a:ext cx="808371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Figure-15: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ressure inflation( 210 </a:t>
            </a:r>
            <a:r>
              <a:rPr lang="en-US" b="1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Kpa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results of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Stresses (Mises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(a) ,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Deformations in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 direction (b)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26537" y="2061903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584703" y="3632837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dirty="0"/>
          </a:p>
        </p:txBody>
      </p:sp>
      <p:pic>
        <p:nvPicPr>
          <p:cNvPr id="4" name="8E81EC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234216" y="1236660"/>
            <a:ext cx="1286055" cy="3124636"/>
          </a:xfrm>
          <a:prstGeom prst="rect">
            <a:avLst/>
          </a:prstGeom>
        </p:spPr>
      </p:pic>
      <p:sp>
        <p:nvSpPr>
          <p:cNvPr id="18" name="Donut 17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8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4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" dur="3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22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22038" y="671656"/>
            <a:ext cx="3368759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 model </a:t>
            </a:r>
            <a:r>
              <a:rPr lang="en-US" sz="2400" dirty="0">
                <a:solidFill>
                  <a:schemeClr val="bg1"/>
                </a:solidFill>
              </a:rPr>
              <a:t>v</a:t>
            </a:r>
            <a:r>
              <a:rPr lang="en-US" sz="2400" dirty="0" smtClean="0">
                <a:solidFill>
                  <a:schemeClr val="bg1"/>
                </a:solidFill>
              </a:rPr>
              <a:t>alidation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8841" y="1036607"/>
            <a:ext cx="239173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Loading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Implicit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351256" y="1425983"/>
            <a:ext cx="1083345" cy="160959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/>
          <a:stretch>
            <a:fillRect/>
          </a:stretch>
        </p:blipFill>
        <p:spPr>
          <a:xfrm>
            <a:off x="1906418" y="1425984"/>
            <a:ext cx="1560830" cy="160959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7"/>
          <a:stretch>
            <a:fillRect/>
          </a:stretch>
        </p:blipFill>
        <p:spPr>
          <a:xfrm>
            <a:off x="3857687" y="1425983"/>
            <a:ext cx="1096358" cy="160959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8"/>
          <a:stretch>
            <a:fillRect/>
          </a:stretch>
        </p:blipFill>
        <p:spPr>
          <a:xfrm>
            <a:off x="5344484" y="1361288"/>
            <a:ext cx="812059" cy="171813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9"/>
          <a:stretch>
            <a:fillRect/>
          </a:stretch>
        </p:blipFill>
        <p:spPr>
          <a:xfrm>
            <a:off x="351256" y="3217204"/>
            <a:ext cx="944232" cy="1584462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10"/>
          <a:stretch>
            <a:fillRect/>
          </a:stretch>
        </p:blipFill>
        <p:spPr>
          <a:xfrm>
            <a:off x="1864853" y="3217203"/>
            <a:ext cx="1602395" cy="1584461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11"/>
          <a:stretch>
            <a:fillRect/>
          </a:stretch>
        </p:blipFill>
        <p:spPr>
          <a:xfrm>
            <a:off x="3989041" y="3167099"/>
            <a:ext cx="820954" cy="1584461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12"/>
          <a:stretch>
            <a:fillRect/>
          </a:stretch>
        </p:blipFill>
        <p:spPr>
          <a:xfrm>
            <a:off x="5331788" y="3167098"/>
            <a:ext cx="824755" cy="163456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28205" y="287481"/>
            <a:ext cx="562053" cy="49536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93944" y="4700686"/>
            <a:ext cx="897489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Figure-16: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Loading (4.5 KN)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results of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Stresses (Mises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(a) ,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Deformations in Z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direction (b)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86746" y="2066464"/>
            <a:ext cx="2744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086746" y="3841620"/>
            <a:ext cx="2744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dirty="0"/>
          </a:p>
        </p:txBody>
      </p:sp>
      <p:pic>
        <p:nvPicPr>
          <p:cNvPr id="21" name="124915C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6797"/>
                </p14:media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511748" y="853762"/>
            <a:ext cx="1924319" cy="2353004"/>
          </a:xfrm>
          <a:prstGeom prst="rect">
            <a:avLst/>
          </a:prstGeom>
        </p:spPr>
      </p:pic>
      <p:pic>
        <p:nvPicPr>
          <p:cNvPr id="31" name="318EBAD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st="12185"/>
                </p14:media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7328205" y="3206766"/>
            <a:ext cx="777349" cy="181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18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6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76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15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23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72" y="1129392"/>
            <a:ext cx="4474517" cy="326753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6451" y="439692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17. 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Vertical Load vs vertical deflection (current &amp; previous works)</a:t>
            </a:r>
            <a:endParaRPr lang="en-US" sz="1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789" y="1129393"/>
            <a:ext cx="4289134" cy="306366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17280" y="439692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18. 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Contact Area vs vertical load (current &amp; previous </a:t>
            </a:r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works)</a:t>
            </a:r>
            <a:endParaRPr lang="en-US" sz="1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51271" y="676362"/>
            <a:ext cx="5496075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 model validation (Benchmarked)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4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24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0477" y="778216"/>
            <a:ext cx="429310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Tire-Snow interaction </a:t>
            </a:r>
            <a:r>
              <a:rPr lang="en-US" sz="2400" dirty="0">
                <a:solidFill>
                  <a:schemeClr val="bg1"/>
                </a:solidFill>
              </a:rPr>
              <a:t>m</a:t>
            </a:r>
            <a:r>
              <a:rPr lang="en-US" sz="2400" dirty="0" smtClean="0">
                <a:solidFill>
                  <a:schemeClr val="bg1"/>
                </a:solidFill>
              </a:rPr>
              <a:t>odel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9492" y="1547708"/>
            <a:ext cx="40350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Coupled </a:t>
            </a:r>
            <a:r>
              <a:rPr lang="en-US" dirty="0" smtClean="0"/>
              <a:t>Eulerian-</a:t>
            </a:r>
            <a:r>
              <a:rPr lang="en-US" dirty="0" err="1" smtClean="0"/>
              <a:t>Lagrangian</a:t>
            </a:r>
            <a:r>
              <a:rPr lang="en-US" dirty="0" smtClean="0"/>
              <a:t> </a:t>
            </a:r>
            <a:r>
              <a:rPr lang="en-US" dirty="0"/>
              <a:t>Finite Element </a:t>
            </a:r>
          </a:p>
        </p:txBody>
      </p:sp>
      <p:sp>
        <p:nvSpPr>
          <p:cNvPr id="9" name="Rectangle 8"/>
          <p:cNvSpPr/>
          <p:nvPr/>
        </p:nvSpPr>
        <p:spPr>
          <a:xfrm>
            <a:off x="309492" y="1962182"/>
            <a:ext cx="29722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Simulation of </a:t>
            </a:r>
            <a:r>
              <a:rPr lang="en-US" dirty="0" smtClean="0"/>
              <a:t>Snow </a:t>
            </a:r>
            <a:r>
              <a:rPr lang="en-US" dirty="0"/>
              <a:t>compaction</a:t>
            </a:r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309492" y="2376656"/>
            <a:ext cx="1243330" cy="1561163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1272253" y="2573594"/>
            <a:ext cx="2894166" cy="1448983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/>
          <a:stretch>
            <a:fillRect/>
          </a:stretch>
        </p:blipFill>
        <p:spPr>
          <a:xfrm>
            <a:off x="1310432" y="4108424"/>
            <a:ext cx="2855987" cy="687104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756" y="2628437"/>
            <a:ext cx="755941" cy="13941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1936187" y="4786274"/>
            <a:ext cx="3247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Figure-19:Snow Stresses Mises results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372039" y="2474548"/>
            <a:ext cx="31004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Figure-10: </a:t>
            </a:r>
            <a:r>
              <a:rPr lang="en-US" b="1" i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Lagrangian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Vs Eulerian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7266" y="136443"/>
            <a:ext cx="2455113" cy="13471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21667" y="1589401"/>
            <a:ext cx="2353764" cy="823793"/>
          </a:xfrm>
          <a:prstGeom prst="rect">
            <a:avLst/>
          </a:prstGeom>
        </p:spPr>
      </p:pic>
      <p:pic>
        <p:nvPicPr>
          <p:cNvPr id="5" name="248ED9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357266" y="2843679"/>
            <a:ext cx="2709288" cy="2254882"/>
          </a:xfrm>
          <a:prstGeom prst="rect">
            <a:avLst/>
          </a:prstGeom>
        </p:spPr>
      </p:pic>
      <p:sp>
        <p:nvSpPr>
          <p:cNvPr id="18" name="Donut 17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43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" dur="4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25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6"/>
          <a:stretch>
            <a:fillRect/>
          </a:stretch>
        </p:blipFill>
        <p:spPr>
          <a:xfrm>
            <a:off x="357853" y="1373649"/>
            <a:ext cx="997170" cy="152788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42021" y="716339"/>
            <a:ext cx="429310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Tire-Snow </a:t>
            </a:r>
            <a:r>
              <a:rPr lang="en-US" sz="2400" dirty="0">
                <a:solidFill>
                  <a:schemeClr val="bg1"/>
                </a:solidFill>
              </a:rPr>
              <a:t>i</a:t>
            </a:r>
            <a:r>
              <a:rPr lang="en-US" sz="2400" dirty="0" smtClean="0">
                <a:solidFill>
                  <a:schemeClr val="bg1"/>
                </a:solidFill>
              </a:rPr>
              <a:t>nteraction </a:t>
            </a:r>
            <a:r>
              <a:rPr lang="en-US" sz="2400" dirty="0">
                <a:solidFill>
                  <a:schemeClr val="bg1"/>
                </a:solidFill>
              </a:rPr>
              <a:t>m</a:t>
            </a:r>
            <a:r>
              <a:rPr lang="en-US" sz="2400" dirty="0" smtClean="0">
                <a:solidFill>
                  <a:schemeClr val="bg1"/>
                </a:solidFill>
              </a:rPr>
              <a:t>odel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624" y="1265635"/>
            <a:ext cx="1500931" cy="1606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8"/>
          <a:stretch>
            <a:fillRect/>
          </a:stretch>
        </p:blipFill>
        <p:spPr>
          <a:xfrm>
            <a:off x="3189246" y="1373649"/>
            <a:ext cx="1714593" cy="146442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9"/>
          <a:stretch>
            <a:fillRect/>
          </a:stretch>
        </p:blipFill>
        <p:spPr>
          <a:xfrm>
            <a:off x="357853" y="3197655"/>
            <a:ext cx="1426210" cy="157988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10"/>
          <a:stretch>
            <a:fillRect/>
          </a:stretch>
        </p:blipFill>
        <p:spPr>
          <a:xfrm>
            <a:off x="1843364" y="3101359"/>
            <a:ext cx="2691765" cy="145478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11"/>
          <a:stretch>
            <a:fillRect/>
          </a:stretch>
        </p:blipFill>
        <p:spPr>
          <a:xfrm>
            <a:off x="1843364" y="4640754"/>
            <a:ext cx="2720975" cy="503169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12"/>
          <a:stretch>
            <a:fillRect/>
          </a:stretch>
        </p:blipFill>
        <p:spPr>
          <a:xfrm>
            <a:off x="4815675" y="3110278"/>
            <a:ext cx="723265" cy="145478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962063" y="2798644"/>
            <a:ext cx="35768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Figure-12: Tire deformation in Y direction 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30559" y="3589985"/>
            <a:ext cx="562053" cy="49536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623640" y="4706128"/>
            <a:ext cx="35768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Figure-20: Snow Density contour plot</a:t>
            </a:r>
            <a:endParaRPr lang="en-US" dirty="0"/>
          </a:p>
        </p:txBody>
      </p:sp>
      <p:pic>
        <p:nvPicPr>
          <p:cNvPr id="2" name="96494B7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356"/>
                </p14:media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572872" y="11970"/>
            <a:ext cx="2758825" cy="2507330"/>
          </a:xfrm>
          <a:prstGeom prst="rect">
            <a:avLst/>
          </a:prstGeom>
        </p:spPr>
      </p:pic>
      <p:pic>
        <p:nvPicPr>
          <p:cNvPr id="4" name="B08343B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5942371" y="2477819"/>
            <a:ext cx="2709288" cy="2254882"/>
          </a:xfrm>
          <a:prstGeom prst="rect">
            <a:avLst/>
          </a:prstGeom>
        </p:spPr>
      </p:pic>
      <p:sp>
        <p:nvSpPr>
          <p:cNvPr id="19" name="Donut 18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56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23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2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4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790" y="3531891"/>
            <a:ext cx="638264" cy="74305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26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312" y="675669"/>
            <a:ext cx="617445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Tire-Snow interaction model analysis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0" y="1182392"/>
            <a:ext cx="3620770" cy="234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3708891" y="1446457"/>
            <a:ext cx="5532120" cy="1663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03861" y="459575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Figure-21. 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Schematic of tire-snow interaction showing superposition of both translation and rotation motions </a:t>
            </a:r>
            <a:endParaRPr lang="en-US" sz="1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Lightning Bolt 1"/>
          <p:cNvSpPr/>
          <p:nvPr/>
        </p:nvSpPr>
        <p:spPr>
          <a:xfrm flipH="1" flipV="1">
            <a:off x="2281381" y="2660071"/>
            <a:ext cx="932873" cy="1062183"/>
          </a:xfrm>
          <a:prstGeom prst="lightningBol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loud 3"/>
          <p:cNvSpPr/>
          <p:nvPr/>
        </p:nvSpPr>
        <p:spPr>
          <a:xfrm>
            <a:off x="2798766" y="3169162"/>
            <a:ext cx="2041237" cy="966701"/>
          </a:xfrm>
          <a:prstGeom prst="cloud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spc="50" baseline="-2500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en-US" sz="2000" b="1" spc="50" baseline="-2500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Rolling Resistance </a:t>
            </a:r>
          </a:p>
          <a:p>
            <a:pPr algn="ctr"/>
            <a:r>
              <a:rPr lang="en-US" b="1" spc="50" baseline="-2500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=</a:t>
            </a:r>
            <a:r>
              <a:rPr lang="en-US" b="1" spc="5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</a:t>
            </a:r>
            <a:r>
              <a:rPr lang="en-US" b="1" spc="50" baseline="-2500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rr</a:t>
            </a:r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*</a:t>
            </a:r>
            <a:r>
              <a:rPr lang="el-GR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σ</a:t>
            </a:r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</a:t>
            </a:r>
            <a:r>
              <a:rPr lang="en-US" b="1" spc="50" baseline="-2500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</a:t>
            </a:r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*</a:t>
            </a:r>
            <a:r>
              <a:rPr lang="en-US" b="1" spc="5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dA</a:t>
            </a:r>
            <a:endParaRPr lang="en-US" b="1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=</a:t>
            </a:r>
            <a:r>
              <a:rPr lang="en-US" b="1" i="1" spc="5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</a:t>
            </a:r>
            <a:r>
              <a:rPr lang="en-US" b="1" i="1" spc="50" baseline="-2500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rr</a:t>
            </a:r>
            <a:r>
              <a:rPr lang="en-US" b="1" spc="50" baseline="-2500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*</a:t>
            </a:r>
            <a:r>
              <a:rPr lang="en-US" b="1" spc="5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</a:t>
            </a:r>
            <a:r>
              <a:rPr lang="en-US" b="1" spc="50" baseline="-2500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x</a:t>
            </a:r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endParaRPr lang="en-US" b="1" spc="50" baseline="-2500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en-US" b="1" i="1" spc="50" baseline="-2500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en-US" b="1" spc="50" baseline="-2500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endParaRPr lang="en-US" b="1" spc="50" baseline="-2500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980" y="4105305"/>
            <a:ext cx="1238423" cy="523948"/>
          </a:xfrm>
          <a:prstGeom prst="rect">
            <a:avLst/>
          </a:prstGeom>
        </p:spPr>
      </p:pic>
      <p:sp>
        <p:nvSpPr>
          <p:cNvPr id="23" name="Lightning Bolt 22"/>
          <p:cNvSpPr/>
          <p:nvPr/>
        </p:nvSpPr>
        <p:spPr>
          <a:xfrm flipH="1" flipV="1">
            <a:off x="4387272" y="2733964"/>
            <a:ext cx="1145310" cy="877454"/>
          </a:xfrm>
          <a:prstGeom prst="lightningBol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ightning Bolt 25"/>
          <p:cNvSpPr/>
          <p:nvPr/>
        </p:nvSpPr>
        <p:spPr>
          <a:xfrm flipV="1">
            <a:off x="5684229" y="2733963"/>
            <a:ext cx="596497" cy="574281"/>
          </a:xfrm>
          <a:prstGeom prst="lightningBol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loud 23"/>
          <p:cNvSpPr/>
          <p:nvPr/>
        </p:nvSpPr>
        <p:spPr>
          <a:xfrm>
            <a:off x="5041509" y="3210552"/>
            <a:ext cx="1726046" cy="847105"/>
          </a:xfrm>
          <a:prstGeom prst="cloud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Shear Force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0004" y="4133884"/>
            <a:ext cx="1971950" cy="495369"/>
          </a:xfrm>
          <a:prstGeom prst="rect">
            <a:avLst/>
          </a:prstGeom>
        </p:spPr>
      </p:pic>
      <p:sp>
        <p:nvSpPr>
          <p:cNvPr id="15" name="Donut 14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0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27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3157" y="1251671"/>
            <a:ext cx="429310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</a:rPr>
              <a:t>Tire slip ratio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252" y="1824371"/>
            <a:ext cx="4686954" cy="2838846"/>
          </a:xfrm>
          <a:prstGeom prst="rect">
            <a:avLst/>
          </a:prstGeom>
        </p:spPr>
      </p:pic>
      <p:sp>
        <p:nvSpPr>
          <p:cNvPr id="21" name="Заголовок 1"/>
          <p:cNvSpPr txBox="1">
            <a:spLocks/>
          </p:cNvSpPr>
          <p:nvPr/>
        </p:nvSpPr>
        <p:spPr>
          <a:xfrm>
            <a:off x="196922" y="719267"/>
            <a:ext cx="682951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Tire-Snow interaction model implementation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2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28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3699" y="628166"/>
            <a:ext cx="862745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Tire-Snow interaction model development (Non-studded tire)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" name="FE44500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9443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3699" y="1399217"/>
            <a:ext cx="7725624" cy="3657600"/>
          </a:xfrm>
          <a:prstGeom prst="rect">
            <a:avLst/>
          </a:prstGeom>
        </p:spPr>
      </p:pic>
      <p:sp>
        <p:nvSpPr>
          <p:cNvPr id="5" name="Donut 4"/>
          <p:cNvSpPr/>
          <p:nvPr/>
        </p:nvSpPr>
        <p:spPr>
          <a:xfrm>
            <a:off x="4250228" y="-140507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69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29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5" name="B087830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6284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3700" y="1126975"/>
            <a:ext cx="7725624" cy="36576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93699" y="628166"/>
            <a:ext cx="8627459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Tire-Snow interaction model development (Studded tire)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06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3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Outline of the problem/area of application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24098" y="1438024"/>
            <a:ext cx="4847382" cy="66907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00" dirty="0" smtClean="0">
              <a:solidFill>
                <a:schemeClr val="bg1"/>
              </a:solidFill>
            </a:endParaRPr>
          </a:p>
          <a:p>
            <a:r>
              <a:rPr lang="en-US" sz="1800" dirty="0" smtClean="0">
                <a:solidFill>
                  <a:schemeClr val="bg1"/>
                </a:solidFill>
              </a:rPr>
              <a:t>1</a:t>
            </a:r>
            <a:r>
              <a:rPr lang="en-US" sz="1800" dirty="0">
                <a:solidFill>
                  <a:schemeClr val="bg1"/>
                </a:solidFill>
              </a:rPr>
              <a:t>. Challenges to develop accurate models</a:t>
            </a:r>
          </a:p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824098" y="2398450"/>
            <a:ext cx="4847382" cy="66907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00" dirty="0" smtClean="0">
              <a:solidFill>
                <a:schemeClr val="bg1"/>
              </a:solidFill>
            </a:endParaRPr>
          </a:p>
          <a:p>
            <a:pPr lvl="6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2. Limited understanding of snow properties</a:t>
            </a:r>
          </a:p>
          <a:p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824098" y="3358876"/>
            <a:ext cx="4847382" cy="66907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00" dirty="0" smtClean="0">
              <a:solidFill>
                <a:schemeClr val="bg1"/>
              </a:solidFill>
            </a:endParaRPr>
          </a:p>
          <a:p>
            <a:pPr lvl="6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3. Complexity of the tire-snow contact patch</a:t>
            </a:r>
          </a:p>
          <a:p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824098" y="4319302"/>
            <a:ext cx="4847382" cy="66907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00" dirty="0" smtClean="0">
              <a:solidFill>
                <a:schemeClr val="bg1"/>
              </a:solidFill>
            </a:endParaRPr>
          </a:p>
          <a:p>
            <a:pPr lvl="6"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4. Lack of data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02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7042" y="736450"/>
            <a:ext cx="8075416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Longitudinal shear force ( Non-studded tire)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5E888B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7556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6568" y="1309150"/>
            <a:ext cx="7725624" cy="3657600"/>
          </a:xfrm>
          <a:prstGeom prst="rect">
            <a:avLst/>
          </a:prstGeom>
        </p:spPr>
      </p:pic>
      <p:sp>
        <p:nvSpPr>
          <p:cNvPr id="6" name="Donut 5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7042" y="736450"/>
            <a:ext cx="783255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Longitudinal shear </a:t>
            </a:r>
            <a:r>
              <a:rPr lang="en-US" sz="2400" dirty="0" smtClean="0">
                <a:solidFill>
                  <a:schemeClr val="bg1"/>
                </a:solidFill>
              </a:rPr>
              <a:t>force (Studded </a:t>
            </a:r>
            <a:r>
              <a:rPr lang="en-US" sz="2400" dirty="0">
                <a:solidFill>
                  <a:schemeClr val="bg1"/>
                </a:solidFill>
              </a:rPr>
              <a:t>tire)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" name="9CCB88C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5043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" y="1309150"/>
            <a:ext cx="7725624" cy="3657600"/>
          </a:xfrm>
          <a:prstGeom prst="rect">
            <a:avLst/>
          </a:prstGeom>
        </p:spPr>
      </p:pic>
      <p:sp>
        <p:nvSpPr>
          <p:cNvPr id="9" name="Donut 8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89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32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-22298" y="841033"/>
            <a:ext cx="4121931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Tire-snow interaction results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756" y="923325"/>
            <a:ext cx="4822393" cy="3657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279149" y="453359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Figure-22. 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Normalized tractive force vs time for studded and non-studded tires</a:t>
            </a:r>
            <a:endParaRPr lang="en-US" sz="1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18" y="2228177"/>
            <a:ext cx="3762900" cy="523948"/>
          </a:xfrm>
          <a:prstGeom prst="rect">
            <a:avLst/>
          </a:prstGeom>
        </p:spPr>
      </p:pic>
      <p:sp>
        <p:nvSpPr>
          <p:cNvPr id="7" name="Donut 6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03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33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640" y="630574"/>
            <a:ext cx="5230820" cy="4114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197558" y="46202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Figure-23. 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Normalized tractive force vs slip ratio for studded and non-studded tires</a:t>
            </a:r>
            <a:endParaRPr lang="en-US" sz="1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2328"/>
            <a:ext cx="3762900" cy="5239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5436" y="2230774"/>
            <a:ext cx="1260182" cy="914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6066" y="1859076"/>
            <a:ext cx="1420969" cy="914400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8" idx="2"/>
          </p:cNvCxnSpPr>
          <p:nvPr/>
        </p:nvCxnSpPr>
        <p:spPr>
          <a:xfrm>
            <a:off x="5486551" y="2773476"/>
            <a:ext cx="408923" cy="463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485527" y="1756612"/>
            <a:ext cx="142241" cy="474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9709" y="3195408"/>
            <a:ext cx="1544664" cy="914400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stCxn id="18" idx="1"/>
          </p:cNvCxnSpPr>
          <p:nvPr/>
        </p:nvCxnSpPr>
        <p:spPr>
          <a:xfrm flipH="1" flipV="1">
            <a:off x="5781964" y="3537527"/>
            <a:ext cx="417745" cy="115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-22298" y="841033"/>
            <a:ext cx="4121931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Tire-snow interaction results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3602942" y="-6310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59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34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773" y="548417"/>
            <a:ext cx="5126385" cy="4114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71966" y="452955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Figure-24. 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Normalized rolling resistance force vs slip ratio for studded and non-studded tires</a:t>
            </a:r>
            <a:endParaRPr lang="en-US" sz="1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48" y="1612865"/>
            <a:ext cx="3562847" cy="495369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-22298" y="841033"/>
            <a:ext cx="4121931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Tire-snow interaction results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3257566" y="-9767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2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35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118" y="548417"/>
            <a:ext cx="5173207" cy="4114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220722" y="466726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Figure-25.  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Normalized drawbar pull force vs slip ratio for studded and non-studded tires</a:t>
            </a:r>
            <a:endParaRPr lang="en-US" sz="1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72" y="1475480"/>
            <a:ext cx="2896004" cy="419158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-22298" y="841033"/>
            <a:ext cx="4121931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Tire-snow interaction results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3247276" y="44156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36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082" y="603785"/>
            <a:ext cx="5178076" cy="4114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293212" y="453359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Figure-26. 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Normalized moment vs slip ratio for studded and non-studded tires</a:t>
            </a:r>
            <a:endParaRPr lang="en-US" sz="1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81" y="1552684"/>
            <a:ext cx="3458058" cy="504895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-22298" y="841033"/>
            <a:ext cx="4121931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Tire-snow interaction results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>
            <a:off x="3390761" y="0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65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37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51272" y="676362"/>
            <a:ext cx="3568846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Results validation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2114" y="548417"/>
            <a:ext cx="5125702" cy="4114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111126" y="442185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Figure-27. </a:t>
            </a:r>
            <a:r>
              <a:rPr lang="en-US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Normalized tractive force vs slip ratio for studded and non-studded tires validated against experimental data.</a:t>
            </a:r>
            <a:endParaRPr lang="en-US" sz="1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20" y="1221456"/>
            <a:ext cx="3680460" cy="32004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995863" y="1888958"/>
            <a:ext cx="1780674" cy="276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onut 8"/>
          <p:cNvSpPr/>
          <p:nvPr/>
        </p:nvSpPr>
        <p:spPr>
          <a:xfrm>
            <a:off x="3354914" y="0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27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624" y="1845214"/>
            <a:ext cx="2054313" cy="1371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74" y="592785"/>
            <a:ext cx="4618861" cy="1045705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Introduction to retractable mechanism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10277" y="3491233"/>
            <a:ext cx="3749334" cy="1652268"/>
          </a:xfrm>
        </p:spPr>
        <p:txBody>
          <a:bodyPr/>
          <a:lstStyle/>
          <a:p>
            <a:pPr marL="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Air leakage problem</a:t>
            </a:r>
          </a:p>
          <a:p>
            <a:pPr marL="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Tire structure damage (radial plies)</a:t>
            </a:r>
            <a:endParaRPr lang="en-US" sz="1600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dirty="0" smtClean="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Limitation to air tires</a:t>
            </a:r>
          </a:p>
          <a:p>
            <a:pPr marL="114300" indent="0">
              <a:buNone/>
            </a:pPr>
            <a:endParaRPr lang="ru-RU" sz="1600" dirty="0">
              <a:solidFill>
                <a:srgbClr val="67655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38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185" y="399656"/>
            <a:ext cx="2604135" cy="226758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7369740" y="480890"/>
            <a:ext cx="1718945" cy="187261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7388900" y="2353800"/>
            <a:ext cx="1806575" cy="193484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/>
          <a:stretch>
            <a:fillRect/>
          </a:stretch>
        </p:blipFill>
        <p:spPr>
          <a:xfrm>
            <a:off x="4621184" y="2667241"/>
            <a:ext cx="2767715" cy="17688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222104" y="1896764"/>
            <a:ext cx="630301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0" name="Rectangle 9"/>
          <p:cNvSpPr/>
          <p:nvPr/>
        </p:nvSpPr>
        <p:spPr>
          <a:xfrm>
            <a:off x="8542314" y="1977953"/>
            <a:ext cx="630301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87018" y="3638686"/>
            <a:ext cx="62068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>
              <a:lnSpc>
                <a:spcPct val="150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93455" y="3971220"/>
            <a:ext cx="5150545" cy="1164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  <a:buClr>
                <a:schemeClr val="lt2"/>
              </a:buClr>
              <a:buSzPts val="1000"/>
              <a:tabLst>
                <a:tab pos="457200" algn="l"/>
              </a:tabLst>
            </a:pPr>
            <a:r>
              <a:rPr lang="en-US" b="1" i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Figure-28: </a:t>
            </a:r>
            <a:endParaRPr lang="en-US" b="1" i="1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Clr>
                <a:schemeClr val="lt2"/>
              </a:buClr>
              <a:buSzPts val="1000"/>
              <a:tabLst>
                <a:tab pos="457200" algn="l"/>
              </a:tabLst>
            </a:pPr>
            <a:r>
              <a:rPr lang="en-US" b="1" i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(a) By </a:t>
            </a:r>
            <a:r>
              <a:rPr lang="en-US" b="1" i="1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Einarson</a:t>
            </a:r>
            <a:r>
              <a:rPr lang="en-US" b="1" i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[4</a:t>
            </a:r>
            <a:r>
              <a:rPr lang="en-US" b="1" i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] , (</a:t>
            </a:r>
            <a:r>
              <a:rPr lang="en-US" b="1" i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b) By Bushnell et all [2</a:t>
            </a:r>
            <a:r>
              <a:rPr lang="en-US" b="1" i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], (</a:t>
            </a:r>
            <a:r>
              <a:rPr lang="en-US" b="1" i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c) By </a:t>
            </a:r>
            <a:r>
              <a:rPr lang="en-US" b="1" i="1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Gullbrandsson</a:t>
            </a:r>
            <a:r>
              <a:rPr lang="en-US" b="1" i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Bolav</a:t>
            </a:r>
            <a:r>
              <a:rPr lang="en-US" b="1" i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[3]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80073" y="3160404"/>
            <a:ext cx="4106944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</a:rPr>
              <a:t>Existing patents &amp; their limitations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80073" y="1378342"/>
            <a:ext cx="357953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</a:rPr>
              <a:t>Limitations of regular studs 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104512" y="1894632"/>
            <a:ext cx="2545856" cy="1257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Damage to asphalt </a:t>
            </a:r>
          </a:p>
          <a:p>
            <a:pPr marL="342900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600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Governmental prohibition </a:t>
            </a:r>
          </a:p>
        </p:txBody>
      </p:sp>
      <p:sp>
        <p:nvSpPr>
          <p:cNvPr id="17" name="Donut 16"/>
          <p:cNvSpPr/>
          <p:nvPr/>
        </p:nvSpPr>
        <p:spPr>
          <a:xfrm>
            <a:off x="4341735" y="22584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8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3819926" cy="5727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</a:rPr>
              <a:t>Proposed solution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216359" y="1349635"/>
            <a:ext cx="4151103" cy="708888"/>
          </a:xfrm>
        </p:spPr>
        <p:txBody>
          <a:bodyPr/>
          <a:lstStyle/>
          <a:p>
            <a:r>
              <a:rPr lang="en-US" sz="1600" dirty="0" smtClean="0">
                <a:solidFill>
                  <a:schemeClr val="bg1"/>
                </a:solidFill>
              </a:rPr>
              <a:t>Retractable mechanism Novel design </a:t>
            </a:r>
          </a:p>
          <a:p>
            <a:pPr marL="114300" indent="0"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39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5081224" y="134563"/>
            <a:ext cx="3391234" cy="2228997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flipH="1">
            <a:off x="8453909" y="1888979"/>
            <a:ext cx="58579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5081224" y="2488577"/>
            <a:ext cx="3514076" cy="215386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30242" y="4505042"/>
            <a:ext cx="497509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Figure-30: Tire cross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section with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retractable studs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8399159" y="4301764"/>
            <a:ext cx="621999" cy="67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Stud_assembly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88840" y="1934698"/>
            <a:ext cx="3282303" cy="2286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73888" y="4516698"/>
            <a:ext cx="262123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Figure-29: Mechanism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assembly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Donut 12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2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" dur="4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4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42926" cy="572700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Outline of the problem/area of </a:t>
            </a:r>
            <a:r>
              <a:rPr lang="en-US" sz="2400" dirty="0" smtClean="0">
                <a:solidFill>
                  <a:schemeClr val="bg1"/>
                </a:solidFill>
              </a:rPr>
              <a:t>application-Breaking test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" name="644EEEC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8818" y="1249062"/>
            <a:ext cx="6844632" cy="3657600"/>
          </a:xfrm>
          <a:prstGeom prst="rect">
            <a:avLst/>
          </a:prstGeom>
        </p:spPr>
      </p:pic>
      <p:sp>
        <p:nvSpPr>
          <p:cNvPr id="9" name="Donut 8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32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3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5488454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Retractable mechanism (Operation)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40</a:t>
            </a:fld>
            <a:endParaRPr lang="en" b="1" dirty="0">
              <a:solidFill>
                <a:schemeClr val="bg1"/>
              </a:solidFill>
            </a:endParaRPr>
          </a:p>
        </p:txBody>
      </p:sp>
      <p:pic>
        <p:nvPicPr>
          <p:cNvPr id="3" name="9F0827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47794" y="1510409"/>
            <a:ext cx="1581371" cy="293411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43925" y="4677368"/>
            <a:ext cx="414568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Figure-31: Retractable mechanism operation (P&amp;ID)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4387736" y="3546764"/>
            <a:ext cx="45719" cy="897755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2946400" y="4444519"/>
            <a:ext cx="3140364" cy="45719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2930494" y="3546763"/>
            <a:ext cx="45719" cy="897755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1557332" y="4444518"/>
            <a:ext cx="646545" cy="45719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708724" y="4444518"/>
            <a:ext cx="45719" cy="457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H="1" flipV="1">
            <a:off x="2407186" y="4444517"/>
            <a:ext cx="45719" cy="457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6114535" y="4208649"/>
            <a:ext cx="471054" cy="471736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entagon 16"/>
          <p:cNvSpPr/>
          <p:nvPr/>
        </p:nvSpPr>
        <p:spPr>
          <a:xfrm flipH="1">
            <a:off x="6130559" y="4278262"/>
            <a:ext cx="337127" cy="332509"/>
          </a:xfrm>
          <a:prstGeom prst="homePlate">
            <a:avLst>
              <a:gd name="adj" fmla="val 9444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>
            <a:off x="6585589" y="4444517"/>
            <a:ext cx="692666" cy="45719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296727" y="3953164"/>
            <a:ext cx="378690" cy="65760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96727" y="4117828"/>
            <a:ext cx="377104" cy="45719"/>
          </a:xfrm>
          <a:custGeom>
            <a:avLst/>
            <a:gdLst>
              <a:gd name="connsiteX0" fmla="*/ 0 w 377104"/>
              <a:gd name="connsiteY0" fmla="*/ 84717 h 84717"/>
              <a:gd name="connsiteX1" fmla="*/ 184728 w 377104"/>
              <a:gd name="connsiteY1" fmla="*/ 1590 h 84717"/>
              <a:gd name="connsiteX2" fmla="*/ 360218 w 377104"/>
              <a:gd name="connsiteY2" fmla="*/ 29299 h 84717"/>
              <a:gd name="connsiteX3" fmla="*/ 360218 w 377104"/>
              <a:gd name="connsiteY3" fmla="*/ 20063 h 84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04" h="84717">
                <a:moveTo>
                  <a:pt x="0" y="84717"/>
                </a:moveTo>
                <a:cubicBezTo>
                  <a:pt x="62346" y="47771"/>
                  <a:pt x="124692" y="10826"/>
                  <a:pt x="184728" y="1590"/>
                </a:cubicBezTo>
                <a:cubicBezTo>
                  <a:pt x="244764" y="-7646"/>
                  <a:pt x="330970" y="26220"/>
                  <a:pt x="360218" y="29299"/>
                </a:cubicBezTo>
                <a:cubicBezTo>
                  <a:pt x="389466" y="32378"/>
                  <a:pt x="374842" y="26220"/>
                  <a:pt x="360218" y="2006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481455" y="3870036"/>
            <a:ext cx="101600" cy="831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657175" y="4338528"/>
            <a:ext cx="235630" cy="2119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stCxn id="24" idx="3"/>
            <a:endCxn id="24" idx="1"/>
          </p:cNvCxnSpPr>
          <p:nvPr/>
        </p:nvCxnSpPr>
        <p:spPr>
          <a:xfrm flipH="1">
            <a:off x="5657175" y="4444516"/>
            <a:ext cx="2356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eft Arrow 31"/>
          <p:cNvSpPr/>
          <p:nvPr/>
        </p:nvSpPr>
        <p:spPr>
          <a:xfrm>
            <a:off x="5657175" y="4378785"/>
            <a:ext cx="235630" cy="122188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862941" y="4394986"/>
            <a:ext cx="240145" cy="10598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33" idx="2"/>
          </p:cNvCxnSpPr>
          <p:nvPr/>
        </p:nvCxnSpPr>
        <p:spPr>
          <a:xfrm flipH="1">
            <a:off x="6838846" y="4500973"/>
            <a:ext cx="144168" cy="112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6743298" y="4504670"/>
            <a:ext cx="138279" cy="107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743299" y="4610771"/>
            <a:ext cx="1196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Diagonal Stripe 46"/>
          <p:cNvSpPr/>
          <p:nvPr/>
        </p:nvSpPr>
        <p:spPr>
          <a:xfrm>
            <a:off x="6779230" y="4504670"/>
            <a:ext cx="194872" cy="119755"/>
          </a:xfrm>
          <a:prstGeom prst="diagStrip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7878941" y="2527057"/>
            <a:ext cx="1043063" cy="757381"/>
          </a:xfrm>
          <a:prstGeom prst="wedgeRoundRectCallout">
            <a:avLst>
              <a:gd name="adj1" fmla="val -68941"/>
              <a:gd name="adj2" fmla="val 153964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Mini oil </a:t>
            </a:r>
            <a:r>
              <a:rPr lang="en-US" dirty="0"/>
              <a:t>r</a:t>
            </a:r>
            <a:r>
              <a:rPr lang="en-US" dirty="0" smtClean="0"/>
              <a:t>eservoir</a:t>
            </a:r>
            <a:endParaRPr lang="en-US" dirty="0"/>
          </a:p>
        </p:txBody>
      </p:sp>
      <p:sp>
        <p:nvSpPr>
          <p:cNvPr id="49" name="Rounded Rectangular Callout 48"/>
          <p:cNvSpPr/>
          <p:nvPr/>
        </p:nvSpPr>
        <p:spPr>
          <a:xfrm>
            <a:off x="6105815" y="2543707"/>
            <a:ext cx="798622" cy="757381"/>
          </a:xfrm>
          <a:prstGeom prst="wedgeRoundRectCallout">
            <a:avLst>
              <a:gd name="adj1" fmla="val -6070"/>
              <a:gd name="adj2" fmla="val 168598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Micro oil </a:t>
            </a:r>
            <a:r>
              <a:rPr lang="en-US" dirty="0"/>
              <a:t>p</a:t>
            </a:r>
            <a:r>
              <a:rPr lang="en-US" dirty="0" smtClean="0"/>
              <a:t>ump</a:t>
            </a:r>
            <a:endParaRPr lang="en-US" dirty="0"/>
          </a:p>
        </p:txBody>
      </p:sp>
      <p:sp>
        <p:nvSpPr>
          <p:cNvPr id="50" name="Rounded Rectangular Callout 49"/>
          <p:cNvSpPr/>
          <p:nvPr/>
        </p:nvSpPr>
        <p:spPr>
          <a:xfrm>
            <a:off x="5107710" y="2527058"/>
            <a:ext cx="970334" cy="757381"/>
          </a:xfrm>
          <a:prstGeom prst="wedgeRoundRectCallout">
            <a:avLst>
              <a:gd name="adj1" fmla="val 12435"/>
              <a:gd name="adj2" fmla="val 191769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Micro Solenoid valve</a:t>
            </a:r>
            <a:endParaRPr lang="en-US" dirty="0"/>
          </a:p>
        </p:txBody>
      </p:sp>
      <p:sp>
        <p:nvSpPr>
          <p:cNvPr id="51" name="Rounded Rectangular Callout 50"/>
          <p:cNvSpPr/>
          <p:nvPr/>
        </p:nvSpPr>
        <p:spPr>
          <a:xfrm>
            <a:off x="6931922" y="2543707"/>
            <a:ext cx="882042" cy="757381"/>
          </a:xfrm>
          <a:prstGeom prst="wedgeRoundRectCallout">
            <a:avLst>
              <a:gd name="adj1" fmla="val -38453"/>
              <a:gd name="adj2" fmla="val 197866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Micro </a:t>
            </a:r>
            <a:r>
              <a:rPr lang="en-US" dirty="0"/>
              <a:t>o</a:t>
            </a:r>
            <a:r>
              <a:rPr lang="en-US" dirty="0" smtClean="0"/>
              <a:t>il </a:t>
            </a:r>
            <a:r>
              <a:rPr lang="en-US" dirty="0"/>
              <a:t>s</a:t>
            </a:r>
            <a:r>
              <a:rPr lang="en-US" dirty="0" smtClean="0"/>
              <a:t>trainer</a:t>
            </a:r>
            <a:endParaRPr lang="en-US" dirty="0"/>
          </a:p>
        </p:txBody>
      </p:sp>
      <p:sp>
        <p:nvSpPr>
          <p:cNvPr id="52" name="Left Arrow 51"/>
          <p:cNvSpPr/>
          <p:nvPr/>
        </p:nvSpPr>
        <p:spPr>
          <a:xfrm flipH="1">
            <a:off x="5704594" y="4600455"/>
            <a:ext cx="243891" cy="79930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nut 30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09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" dur="4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342" y="857876"/>
            <a:ext cx="8674687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Retractable mechanism (Quasi-static)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41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1400" y="4176370"/>
            <a:ext cx="7778496" cy="663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Figure-32: Stress contour plot (Quasi-static analysis)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42" y="1590762"/>
            <a:ext cx="4650306" cy="2286000"/>
          </a:xfrm>
          <a:prstGeom prst="rect">
            <a:avLst/>
          </a:prstGeom>
        </p:spPr>
      </p:pic>
      <p:sp>
        <p:nvSpPr>
          <p:cNvPr id="7" name="Donut 6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66077" y="3767034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42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34174" y="4247719"/>
            <a:ext cx="293221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Figure-33: Deformation contour plot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88839" y="1559764"/>
            <a:ext cx="5029200" cy="26879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039" y="1989341"/>
            <a:ext cx="3713627" cy="1828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96792" y="4242141"/>
            <a:ext cx="369684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34. 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Bellow Force vs displacement graph</a:t>
            </a: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88839" y="676362"/>
            <a:ext cx="7868572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Retractable mechanism (Quasi-static </a:t>
            </a:r>
            <a:r>
              <a:rPr lang="en-US" sz="2400" dirty="0">
                <a:solidFill>
                  <a:schemeClr val="bg1"/>
                </a:solidFill>
              </a:rPr>
              <a:t>a</a:t>
            </a:r>
            <a:r>
              <a:rPr lang="en-US" sz="2400" dirty="0" smtClean="0">
                <a:solidFill>
                  <a:schemeClr val="bg1"/>
                </a:solidFill>
              </a:rPr>
              <a:t>nalysis)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81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20" y="604365"/>
            <a:ext cx="3009554" cy="5727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Conclusion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8479965" y="487020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43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8469" y="1355118"/>
            <a:ext cx="312938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Tire model was validated against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previous work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603714" y="1473043"/>
            <a:ext cx="730929" cy="1508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10112" y="241705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Snow </a:t>
            </a:r>
            <a:r>
              <a:rPr lang="en-US" dirty="0" smtClean="0">
                <a:solidFill>
                  <a:schemeClr val="bg1"/>
                </a:solidFill>
              </a:rPr>
              <a:t>model </a:t>
            </a:r>
            <a:r>
              <a:rPr lang="en-US" dirty="0">
                <a:solidFill>
                  <a:schemeClr val="bg1"/>
                </a:solidFill>
              </a:rPr>
              <a:t>was validated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against </a:t>
            </a:r>
            <a:r>
              <a:rPr lang="en-US" dirty="0">
                <a:solidFill>
                  <a:schemeClr val="bg1"/>
                </a:solidFill>
              </a:rPr>
              <a:t>experimental </a:t>
            </a:r>
            <a:r>
              <a:rPr lang="en-US" dirty="0" smtClean="0">
                <a:solidFill>
                  <a:schemeClr val="bg1"/>
                </a:solidFill>
              </a:rPr>
              <a:t>&amp; </a:t>
            </a:r>
            <a:r>
              <a:rPr lang="en-US" dirty="0">
                <a:solidFill>
                  <a:schemeClr val="bg1"/>
                </a:solidFill>
              </a:rPr>
              <a:t>other models  </a:t>
            </a:r>
          </a:p>
        </p:txBody>
      </p:sp>
      <p:sp>
        <p:nvSpPr>
          <p:cNvPr id="7" name="Rectangle 6"/>
          <p:cNvSpPr/>
          <p:nvPr/>
        </p:nvSpPr>
        <p:spPr>
          <a:xfrm>
            <a:off x="4334646" y="1105322"/>
            <a:ext cx="31197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Predictive tire stiffness behavior      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72804" y="2153486"/>
            <a:ext cx="255390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Predictive plastic stress-strain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behavior    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65298" y="1545484"/>
            <a:ext cx="23423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Contact area behavior    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34645" y="1030988"/>
            <a:ext cx="3409238" cy="93641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37" y="1499197"/>
            <a:ext cx="459169" cy="4363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242" y="1069474"/>
            <a:ext cx="459169" cy="436306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4348571" y="2102487"/>
            <a:ext cx="3395312" cy="9539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126" y="2129727"/>
            <a:ext cx="459169" cy="43630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682" y="2609184"/>
            <a:ext cx="459169" cy="43630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365298" y="2691426"/>
            <a:ext cx="2223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Compaction behavior    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0112" y="3421013"/>
            <a:ext cx="31351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Tire rolling on snow with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&amp; </a:t>
            </a:r>
            <a:r>
              <a:rPr lang="en-US" dirty="0">
                <a:solidFill>
                  <a:schemeClr val="bg1"/>
                </a:solidFill>
              </a:rPr>
              <a:t>w</a:t>
            </a:r>
            <a:r>
              <a:rPr lang="en-US" dirty="0" smtClean="0">
                <a:solidFill>
                  <a:schemeClr val="bg1"/>
                </a:solidFill>
              </a:rPr>
              <a:t>ithout studs (Results)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97272" y="3235361"/>
            <a:ext cx="34634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Predictive Longitudinal force vs Slip rate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372804" y="3183824"/>
            <a:ext cx="3371079" cy="10381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18" y="3573202"/>
            <a:ext cx="465068" cy="45169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369496" y="3799049"/>
            <a:ext cx="34634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Results validation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035" y="3758082"/>
            <a:ext cx="465068" cy="451694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417320" y="4499275"/>
            <a:ext cx="24947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Introduction to retractable mechanism design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348573" y="4515462"/>
            <a:ext cx="21259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Efficient, Wear resistant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&amp; Easily installation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4385683" y="4441129"/>
            <a:ext cx="3358200" cy="5989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9169" y="4479614"/>
            <a:ext cx="459169" cy="436306"/>
          </a:xfrm>
          <a:prstGeom prst="rect">
            <a:avLst/>
          </a:prstGeom>
        </p:spPr>
      </p:pic>
      <p:sp>
        <p:nvSpPr>
          <p:cNvPr id="32" name="Right Arrow 31"/>
          <p:cNvSpPr/>
          <p:nvPr/>
        </p:nvSpPr>
        <p:spPr>
          <a:xfrm>
            <a:off x="3625796" y="2503602"/>
            <a:ext cx="730929" cy="1508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3625796" y="3598248"/>
            <a:ext cx="730929" cy="1508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>
            <a:off x="3625796" y="4697767"/>
            <a:ext cx="730929" cy="1508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831783" y="649427"/>
            <a:ext cx="584166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Developed a robust studded Tire-Snow Model</a:t>
            </a:r>
            <a:endParaRPr lang="en-US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881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193" y="849109"/>
            <a:ext cx="4557727" cy="5727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Contribution to knowledge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8479965" y="487020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44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17320" y="4499275"/>
            <a:ext cx="24947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943" y="1574097"/>
            <a:ext cx="6077798" cy="3296110"/>
          </a:xfrm>
          <a:prstGeom prst="rect">
            <a:avLst/>
          </a:prstGeom>
        </p:spPr>
      </p:pic>
      <p:sp>
        <p:nvSpPr>
          <p:cNvPr id="6" name="Donut 5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1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8765" y="148886"/>
            <a:ext cx="2763393" cy="765515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Publication 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258" y="914401"/>
            <a:ext cx="4613263" cy="457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521" y="914401"/>
            <a:ext cx="1886213" cy="182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5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8766" y="297420"/>
            <a:ext cx="2763393" cy="1838643"/>
          </a:xfrm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Thank you for your attention!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14829" y="1869930"/>
            <a:ext cx="6311266" cy="1838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6765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1826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References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0" y="1249061"/>
            <a:ext cx="8946600" cy="3807755"/>
          </a:xfrm>
        </p:spPr>
        <p:txBody>
          <a:bodyPr/>
          <a:lstStyle/>
          <a:p>
            <a:pPr marL="114300" indent="0">
              <a:buNone/>
            </a:pPr>
            <a:r>
              <a:rPr lang="en-US" sz="1400" dirty="0"/>
              <a:t>[1]	J. </a:t>
            </a:r>
            <a:r>
              <a:rPr lang="en-US" sz="1400" dirty="0" err="1"/>
              <a:t>Mierins</a:t>
            </a:r>
            <a:r>
              <a:rPr lang="en-US" sz="1400" dirty="0"/>
              <a:t>, “Tire with retractable studs,” 2994065, Jun. 08, 2018</a:t>
            </a:r>
          </a:p>
          <a:p>
            <a:pPr marL="114300" indent="0">
              <a:buNone/>
            </a:pPr>
            <a:r>
              <a:rPr lang="en-US" sz="1400" dirty="0"/>
              <a:t>[2]	R. B. Bushnell, “All weather tire,” US 2014/0116592, Jan. 05, 2014</a:t>
            </a:r>
          </a:p>
          <a:p>
            <a:pPr marL="114300" indent="0">
              <a:buNone/>
            </a:pPr>
            <a:r>
              <a:rPr lang="en-US" sz="1400" dirty="0"/>
              <a:t>[3]	B. </a:t>
            </a:r>
            <a:r>
              <a:rPr lang="en-US" sz="1400" dirty="0" err="1"/>
              <a:t>Gullbrandsson</a:t>
            </a:r>
            <a:r>
              <a:rPr lang="en-US" sz="1400" dirty="0"/>
              <a:t>, “Arrangement in studded tires”</a:t>
            </a:r>
          </a:p>
          <a:p>
            <a:pPr marL="114300" indent="0">
              <a:buNone/>
            </a:pPr>
            <a:r>
              <a:rPr lang="en-US" sz="1400" dirty="0"/>
              <a:t>[4]	E. </a:t>
            </a:r>
            <a:r>
              <a:rPr lang="en-US" sz="1400" dirty="0" err="1"/>
              <a:t>Einarson</a:t>
            </a:r>
            <a:r>
              <a:rPr lang="en-US" sz="1400" dirty="0"/>
              <a:t>, “Retractable studded tire,” 3872908, Mar. 25, 1975</a:t>
            </a:r>
          </a:p>
          <a:p>
            <a:pPr marL="114300" indent="0">
              <a:buNone/>
            </a:pPr>
            <a:r>
              <a:rPr lang="en-US" sz="1400" dirty="0"/>
              <a:t>[5]	J. R. Anderson, “SNOW TIRE WITH RETRACTABLE STUDS,” 3672421, Jun. 27, 1972</a:t>
            </a:r>
          </a:p>
          <a:p>
            <a:pPr marL="114300" indent="0">
              <a:buNone/>
            </a:pPr>
            <a:r>
              <a:rPr lang="en-US" sz="1400" dirty="0"/>
              <a:t>[6]	H.-H. Nguyen, J. </a:t>
            </a:r>
            <a:r>
              <a:rPr lang="en-US" sz="1400" dirty="0" err="1"/>
              <a:t>Cesbron</a:t>
            </a:r>
            <a:r>
              <a:rPr lang="en-US" sz="1400" dirty="0"/>
              <a:t>, F. </a:t>
            </a:r>
            <a:r>
              <a:rPr lang="en-US" sz="1400" dirty="0" err="1"/>
              <a:t>Anfosso</a:t>
            </a:r>
            <a:r>
              <a:rPr lang="en-US" sz="1400" dirty="0"/>
              <a:t> </a:t>
            </a:r>
            <a:r>
              <a:rPr lang="en-US" sz="1400" dirty="0" err="1"/>
              <a:t>Ledee</a:t>
            </a:r>
            <a:r>
              <a:rPr lang="en-US" sz="1400" dirty="0"/>
              <a:t>, H. Yin, S. </a:t>
            </a:r>
            <a:r>
              <a:rPr lang="en-US" sz="1400" dirty="0" err="1"/>
              <a:t>Erlicher</a:t>
            </a:r>
            <a:r>
              <a:rPr lang="en-US" sz="1400" dirty="0"/>
              <a:t>, and D. Duhamel, “</a:t>
            </a:r>
            <a:r>
              <a:rPr lang="en-US" sz="1400" dirty="0" err="1"/>
              <a:t>Dependance</a:t>
            </a:r>
            <a:r>
              <a:rPr lang="en-US" sz="1400" dirty="0"/>
              <a:t> of the contact area on the velocity of a rolling tire,” </a:t>
            </a:r>
            <a:r>
              <a:rPr lang="en-US" sz="1400" i="1" dirty="0"/>
              <a:t>J. </a:t>
            </a:r>
            <a:r>
              <a:rPr lang="en-US" sz="1400" i="1" dirty="0" err="1"/>
              <a:t>Acoust</a:t>
            </a:r>
            <a:r>
              <a:rPr lang="en-US" sz="1400" i="1" dirty="0"/>
              <a:t>. Soc. Am.</a:t>
            </a:r>
            <a:r>
              <a:rPr lang="en-US" sz="1400" dirty="0"/>
              <a:t>, vol. 123, p. 3868, Jun. 2008, </a:t>
            </a:r>
            <a:r>
              <a:rPr lang="en-US" sz="1400" dirty="0" err="1"/>
              <a:t>doi</a:t>
            </a:r>
            <a:r>
              <a:rPr lang="en-US" sz="1400" dirty="0"/>
              <a:t>: 10.1121/1.2935745.</a:t>
            </a:r>
          </a:p>
          <a:p>
            <a:pPr marL="114300" indent="0">
              <a:buNone/>
            </a:pPr>
            <a:r>
              <a:rPr lang="en-US" sz="1400" dirty="0"/>
              <a:t>[7]	S. Taheri, Ab, C. </a:t>
            </a:r>
            <a:r>
              <a:rPr lang="en-US" sz="1400" dirty="0" err="1"/>
              <a:t>Sandu</a:t>
            </a:r>
            <a:r>
              <a:rPr lang="en-US" sz="1400" dirty="0"/>
              <a:t>, Taheri, and S. Taheri, </a:t>
            </a:r>
            <a:r>
              <a:rPr lang="en-US" sz="1400" i="1" dirty="0"/>
              <a:t>Development and Implementation of a Hybrid Soft Soil Tire Model (HSSTM)</a:t>
            </a:r>
            <a:r>
              <a:rPr lang="en-US" sz="1400" dirty="0"/>
              <a:t>. 2014.</a:t>
            </a:r>
          </a:p>
          <a:p>
            <a:pPr marL="114300" indent="0">
              <a:buNone/>
            </a:pPr>
            <a:r>
              <a:rPr lang="en-US" sz="1400" dirty="0"/>
              <a:t>[8]	S. </a:t>
            </a:r>
            <a:r>
              <a:rPr lang="en-US" sz="1400" dirty="0" err="1"/>
              <a:t>Mu¨ller</a:t>
            </a:r>
            <a:r>
              <a:rPr lang="en-US" sz="1400" dirty="0"/>
              <a:t>, M. </a:t>
            </a:r>
            <a:r>
              <a:rPr lang="en-US" sz="1400" dirty="0" err="1"/>
              <a:t>Uchanski</a:t>
            </a:r>
            <a:r>
              <a:rPr lang="en-US" sz="1400" dirty="0"/>
              <a:t>, and K. Hedrick, “Estimation of the Maximum Tire-Road Friction Coefficient,” </a:t>
            </a:r>
            <a:r>
              <a:rPr lang="en-US" sz="1400" i="1" dirty="0"/>
              <a:t>J. </a:t>
            </a:r>
            <a:r>
              <a:rPr lang="en-US" sz="1400" i="1" dirty="0" err="1"/>
              <a:t>Dyn</a:t>
            </a:r>
            <a:r>
              <a:rPr lang="en-US" sz="1400" i="1" dirty="0"/>
              <a:t>. Syst. Meas. Control</a:t>
            </a:r>
            <a:r>
              <a:rPr lang="en-US" sz="1400" dirty="0"/>
              <a:t>, vol. 125, no. 4, pp. 607–617, Jan. 2004, </a:t>
            </a:r>
            <a:r>
              <a:rPr lang="en-US" sz="1400" dirty="0" err="1"/>
              <a:t>doi</a:t>
            </a:r>
            <a:r>
              <a:rPr lang="en-US" sz="1400" dirty="0"/>
              <a:t>: 10.1115/1.1636773</a:t>
            </a:r>
            <a:r>
              <a:rPr lang="en-US" sz="1400" dirty="0" smtClean="0"/>
              <a:t>.</a:t>
            </a:r>
          </a:p>
          <a:p>
            <a:pPr marL="114300" indent="0">
              <a:buNone/>
            </a:pPr>
            <a:r>
              <a:rPr lang="en-US" sz="1400" dirty="0"/>
              <a:t>[9]	H. C. Jung, W. C. Park, and K. M. </a:t>
            </a:r>
            <a:r>
              <a:rPr lang="en-US" sz="1400" dirty="0" err="1"/>
              <a:t>Jeong</a:t>
            </a:r>
            <a:r>
              <a:rPr lang="en-US" sz="1400" dirty="0"/>
              <a:t>, “Finite Element Analysis of Tire Traction Using a Rubber-Ice Friction Model,” </a:t>
            </a:r>
            <a:r>
              <a:rPr lang="en-US" sz="1400" i="1" dirty="0"/>
              <a:t>Open J. Appl. Sci.</a:t>
            </a:r>
            <a:r>
              <a:rPr lang="en-US" sz="1400" dirty="0"/>
              <a:t>, vol. 08, no. 11, pp. 495–505, 2018, </a:t>
            </a:r>
            <a:r>
              <a:rPr lang="en-US" sz="1400" dirty="0" err="1"/>
              <a:t>doi</a:t>
            </a:r>
            <a:r>
              <a:rPr lang="en-US" sz="1400" dirty="0"/>
              <a:t>: 10.4236/ojapps.2018.811040.</a:t>
            </a:r>
          </a:p>
          <a:p>
            <a:pPr marL="114300" indent="0">
              <a:buNone/>
            </a:pPr>
            <a:endParaRPr lang="en-US" sz="1400" dirty="0"/>
          </a:p>
          <a:p>
            <a:pPr marL="114300" indent="0">
              <a:buNone/>
            </a:pPr>
            <a:endParaRPr lang="ru-RU" sz="1600" dirty="0">
              <a:solidFill>
                <a:srgbClr val="67655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307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5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8520600" cy="572700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Outline of the problem/area of </a:t>
            </a:r>
            <a:r>
              <a:rPr lang="en-US" sz="2400" dirty="0" smtClean="0">
                <a:solidFill>
                  <a:schemeClr val="bg1"/>
                </a:solidFill>
              </a:rPr>
              <a:t>application-Cornering test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" name="AC836A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1948" y="1345330"/>
            <a:ext cx="6852488" cy="3657600"/>
          </a:xfrm>
          <a:prstGeom prst="rect">
            <a:avLst/>
          </a:prstGeom>
        </p:spPr>
      </p:pic>
      <p:sp>
        <p:nvSpPr>
          <p:cNvPr id="9" name="Donut 8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55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3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11461" y="758205"/>
            <a:ext cx="3502918" cy="5727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Aim and objectives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9585" y="996347"/>
            <a:ext cx="1537252" cy="1828800"/>
          </a:xfrm>
          <a:prstGeom prst="rect">
            <a:avLst/>
          </a:prstGeom>
        </p:spPr>
      </p:pic>
      <p:sp>
        <p:nvSpPr>
          <p:cNvPr id="12" name="Pentagon 11"/>
          <p:cNvSpPr/>
          <p:nvPr/>
        </p:nvSpPr>
        <p:spPr>
          <a:xfrm>
            <a:off x="311699" y="1790175"/>
            <a:ext cx="6640803" cy="484632"/>
          </a:xfrm>
          <a:prstGeom prst="homePlat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Develop a 3D </a:t>
            </a:r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</a:t>
            </a:r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tudded Tire model</a:t>
            </a:r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311461" y="2459811"/>
            <a:ext cx="6641041" cy="484632"/>
          </a:xfrm>
          <a:prstGeom prst="homePlat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Apply fabric &amp; steel reinforcement</a:t>
            </a:r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311461" y="3135428"/>
            <a:ext cx="5033818" cy="484632"/>
          </a:xfrm>
          <a:prstGeom prst="homePlat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Implement a 3D </a:t>
            </a:r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</a:t>
            </a:r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now constitutive model </a:t>
            </a:r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6" name="Pentagon 15"/>
          <p:cNvSpPr/>
          <p:nvPr/>
        </p:nvSpPr>
        <p:spPr>
          <a:xfrm>
            <a:off x="311461" y="3811045"/>
            <a:ext cx="5033818" cy="484632"/>
          </a:xfrm>
          <a:prstGeom prst="homePlat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Implement an FEA simulation using </a:t>
            </a:r>
            <a:r>
              <a:rPr lang="en-US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</a:t>
            </a:r>
            <a:r>
              <a:rPr lang="en-US" b="1" spc="50" dirty="0" err="1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baqus</a:t>
            </a:r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CAE</a:t>
            </a:r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311461" y="4486662"/>
            <a:ext cx="5033818" cy="484632"/>
          </a:xfrm>
          <a:prstGeom prst="homePlat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Introduce a novel design for retractable mechanism</a:t>
            </a:r>
            <a:endParaRPr 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2502" y="2738365"/>
            <a:ext cx="2016223" cy="2286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>
          <a:xfrm>
            <a:off x="8454890" y="4630765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6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45279" y="3129447"/>
            <a:ext cx="223490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Tire-Snow Model</a:t>
            </a:r>
            <a:endParaRPr lang="en-US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6357" y="4029462"/>
            <a:ext cx="467976" cy="914400"/>
          </a:xfrm>
          <a:prstGeom prst="rect">
            <a:avLst/>
          </a:prstGeom>
        </p:spPr>
      </p:pic>
      <p:sp>
        <p:nvSpPr>
          <p:cNvPr id="2" name="Lightning Bolt 1"/>
          <p:cNvSpPr/>
          <p:nvPr/>
        </p:nvSpPr>
        <p:spPr>
          <a:xfrm flipV="1">
            <a:off x="5775159" y="3529557"/>
            <a:ext cx="1805028" cy="499903"/>
          </a:xfrm>
          <a:prstGeom prst="lightningBol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33256" y="1271594"/>
            <a:ext cx="55419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Develop a robust studded Tire-Snow Model</a:t>
            </a:r>
            <a:endParaRPr lang="en-US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1" name="Donut 20"/>
          <p:cNvSpPr/>
          <p:nvPr/>
        </p:nvSpPr>
        <p:spPr>
          <a:xfrm>
            <a:off x="8141996" y="130155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28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699" y="702787"/>
            <a:ext cx="8520600" cy="5727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Sate of the art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7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06106" y="3344491"/>
            <a:ext cx="35317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Figure-1:</a:t>
            </a:r>
            <a:r>
              <a:rPr lang="en-US" b="1" dirty="0"/>
              <a:t> Summary of previous work. </a:t>
            </a:r>
            <a:endParaRPr lang="en-US" dirty="0"/>
          </a:p>
        </p:txBody>
      </p:sp>
      <p:sp>
        <p:nvSpPr>
          <p:cNvPr id="11" name="Donut 10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785" y="1881091"/>
            <a:ext cx="5944430" cy="1381318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1354284" y="2847881"/>
            <a:ext cx="6460788" cy="4145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45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485" y="1399217"/>
            <a:ext cx="4173515" cy="3657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4809253" cy="572700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Scope and constraints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3"/>
          </p:nvPr>
        </p:nvSpPr>
        <p:spPr>
          <a:xfrm>
            <a:off x="-224518" y="1403679"/>
            <a:ext cx="3900591" cy="3236355"/>
          </a:xfrm>
        </p:spPr>
        <p:txBody>
          <a:bodyPr/>
          <a:lstStyle/>
          <a:p>
            <a:r>
              <a:rPr lang="en-US" sz="1600" dirty="0" smtClean="0">
                <a:solidFill>
                  <a:schemeClr val="bg1"/>
                </a:solidFill>
              </a:rPr>
              <a:t>This work </a:t>
            </a:r>
            <a:r>
              <a:rPr lang="en-US" sz="1600" dirty="0">
                <a:solidFill>
                  <a:schemeClr val="bg1"/>
                </a:solidFill>
              </a:rPr>
              <a:t>will provide the </a:t>
            </a:r>
            <a:r>
              <a:rPr lang="en-US" sz="1600" dirty="0" smtClean="0">
                <a:solidFill>
                  <a:schemeClr val="bg1"/>
                </a:solidFill>
              </a:rPr>
              <a:t>following: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An FEA simulation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Model </a:t>
            </a:r>
            <a:r>
              <a:rPr lang="en-US" dirty="0">
                <a:solidFill>
                  <a:schemeClr val="bg1"/>
                </a:solidFill>
              </a:rPr>
              <a:t>v</a:t>
            </a:r>
            <a:r>
              <a:rPr lang="en-US" dirty="0" smtClean="0">
                <a:solidFill>
                  <a:schemeClr val="bg1"/>
                </a:solidFill>
              </a:rPr>
              <a:t>alidation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Results </a:t>
            </a:r>
            <a:r>
              <a:rPr lang="en-US" dirty="0">
                <a:solidFill>
                  <a:schemeClr val="bg1"/>
                </a:solidFill>
              </a:rPr>
              <a:t>for e</a:t>
            </a:r>
            <a:r>
              <a:rPr lang="en-US" dirty="0" smtClean="0">
                <a:solidFill>
                  <a:schemeClr val="bg1"/>
                </a:solidFill>
              </a:rPr>
              <a:t>xternal forces vs slip rate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Results validation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Introduction to novel </a:t>
            </a:r>
            <a:r>
              <a:rPr lang="en-US" dirty="0">
                <a:solidFill>
                  <a:schemeClr val="bg1"/>
                </a:solidFill>
              </a:rPr>
              <a:t>design </a:t>
            </a:r>
            <a:r>
              <a:rPr lang="en-US" dirty="0" smtClean="0">
                <a:solidFill>
                  <a:schemeClr val="bg1"/>
                </a:solidFill>
              </a:rPr>
              <a:t>of retractable mechanism </a:t>
            </a:r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marL="114300" indent="0">
              <a:buNone/>
            </a:pPr>
            <a:endParaRPr lang="ru-RU" sz="1600" dirty="0">
              <a:solidFill>
                <a:srgbClr val="67655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8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13419" y="1439938"/>
            <a:ext cx="2812473" cy="3793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-342900">
              <a:lnSpc>
                <a:spcPct val="115000"/>
              </a:lnSpc>
              <a:buClr>
                <a:schemeClr val="lt2"/>
              </a:buClr>
              <a:buSzPts val="1800"/>
              <a:buFont typeface="Arial"/>
              <a:buChar char="●"/>
            </a:pPr>
            <a:r>
              <a:rPr lang="en-US" sz="1600" dirty="0">
                <a:solidFill>
                  <a:schemeClr val="bg1"/>
                </a:solidFill>
              </a:rPr>
              <a:t>Limitations:</a:t>
            </a:r>
          </a:p>
          <a:p>
            <a:pPr marL="914400" lvl="1" indent="-317500">
              <a:lnSpc>
                <a:spcPct val="115000"/>
              </a:lnSpc>
              <a:spcBef>
                <a:spcPts val="1600"/>
              </a:spcBef>
              <a:buClr>
                <a:schemeClr val="lt2"/>
              </a:buClr>
              <a:buSzPts val="1400"/>
              <a:buFont typeface="Arial"/>
              <a:buChar char="○"/>
              <a:tabLst>
                <a:tab pos="2819400" algn="l"/>
              </a:tabLst>
            </a:pPr>
            <a:r>
              <a:rPr lang="en-US" dirty="0">
                <a:solidFill>
                  <a:schemeClr val="bg1"/>
                </a:solidFill>
              </a:rPr>
              <a:t>No Tire cornering          </a:t>
            </a:r>
          </a:p>
          <a:p>
            <a:pPr marL="914400" lvl="1" indent="-317500">
              <a:lnSpc>
                <a:spcPct val="115000"/>
              </a:lnSpc>
              <a:spcBef>
                <a:spcPts val="1600"/>
              </a:spcBef>
              <a:buClr>
                <a:schemeClr val="lt2"/>
              </a:buClr>
              <a:buSzPts val="1400"/>
              <a:buFont typeface="Arial"/>
              <a:buChar char="○"/>
              <a:tabLst>
                <a:tab pos="2819400" algn="l"/>
              </a:tabLst>
            </a:pPr>
            <a:r>
              <a:rPr lang="en-US" dirty="0">
                <a:solidFill>
                  <a:schemeClr val="bg1"/>
                </a:solidFill>
              </a:rPr>
              <a:t>No Lateral </a:t>
            </a:r>
            <a:r>
              <a:rPr lang="en-US" dirty="0" smtClean="0">
                <a:solidFill>
                  <a:schemeClr val="bg1"/>
                </a:solidFill>
              </a:rPr>
              <a:t>movement</a:t>
            </a:r>
          </a:p>
          <a:p>
            <a:pPr marL="914400" lvl="1" indent="-317500">
              <a:lnSpc>
                <a:spcPct val="115000"/>
              </a:lnSpc>
              <a:spcBef>
                <a:spcPts val="1600"/>
              </a:spcBef>
              <a:buClr>
                <a:schemeClr val="lt2"/>
              </a:buClr>
              <a:buSzPts val="1400"/>
              <a:buFont typeface="Arial"/>
              <a:buChar char="○"/>
              <a:tabLst>
                <a:tab pos="2819400" algn="l"/>
              </a:tabLst>
            </a:pPr>
            <a:endParaRPr lang="en-US" dirty="0">
              <a:solidFill>
                <a:schemeClr val="bg1"/>
              </a:solidFill>
            </a:endParaRPr>
          </a:p>
          <a:p>
            <a:pPr marL="914400" lvl="1" indent="-317500">
              <a:lnSpc>
                <a:spcPct val="115000"/>
              </a:lnSpc>
              <a:spcBef>
                <a:spcPts val="1600"/>
              </a:spcBef>
              <a:buClr>
                <a:schemeClr val="lt2"/>
              </a:buClr>
              <a:buSzPts val="1400"/>
              <a:buFont typeface="Arial"/>
              <a:buChar char="○"/>
              <a:tabLst>
                <a:tab pos="2819400" algn="l"/>
              </a:tabLst>
            </a:pPr>
            <a:endParaRPr lang="en-US" dirty="0" smtClean="0">
              <a:solidFill>
                <a:schemeClr val="bg1"/>
              </a:solidFill>
            </a:endParaRPr>
          </a:p>
          <a:p>
            <a:pPr marL="914400" lvl="1" indent="-317500">
              <a:lnSpc>
                <a:spcPct val="115000"/>
              </a:lnSpc>
              <a:spcBef>
                <a:spcPts val="1600"/>
              </a:spcBef>
              <a:buClr>
                <a:schemeClr val="lt2"/>
              </a:buClr>
              <a:buSzPts val="1400"/>
              <a:buFont typeface="Arial"/>
              <a:buChar char="○"/>
              <a:tabLst>
                <a:tab pos="2819400" algn="l"/>
              </a:tabLst>
            </a:pPr>
            <a:endParaRPr lang="en-US" dirty="0">
              <a:solidFill>
                <a:schemeClr val="bg1"/>
              </a:solidFill>
            </a:endParaRPr>
          </a:p>
          <a:p>
            <a:pPr marL="914400" lvl="1" indent="-317500">
              <a:lnSpc>
                <a:spcPct val="115000"/>
              </a:lnSpc>
              <a:spcBef>
                <a:spcPts val="1600"/>
              </a:spcBef>
              <a:buClr>
                <a:schemeClr val="lt2"/>
              </a:buClr>
              <a:buSzPts val="1400"/>
              <a:buFont typeface="Arial"/>
              <a:buChar char="○"/>
              <a:tabLst>
                <a:tab pos="2819400" algn="l"/>
              </a:tabLst>
            </a:pPr>
            <a:r>
              <a:rPr lang="en-US" dirty="0" smtClean="0">
                <a:solidFill>
                  <a:schemeClr val="bg1"/>
                </a:solidFill>
              </a:rPr>
              <a:t>No </a:t>
            </a:r>
            <a:r>
              <a:rPr lang="en-US" dirty="0">
                <a:solidFill>
                  <a:schemeClr val="bg1"/>
                </a:solidFill>
              </a:rPr>
              <a:t>field or laboratory tests                </a:t>
            </a:r>
          </a:p>
          <a:p>
            <a:pPr marL="914400" lvl="1" indent="-317500">
              <a:lnSpc>
                <a:spcPct val="115000"/>
              </a:lnSpc>
              <a:spcBef>
                <a:spcPts val="1600"/>
              </a:spcBef>
              <a:buClr>
                <a:schemeClr val="lt2"/>
              </a:buClr>
              <a:buSzPts val="1400"/>
              <a:buFont typeface="Arial"/>
              <a:buChar char="○"/>
              <a:tabLst>
                <a:tab pos="2819400" algn="l"/>
              </a:tabLst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494309" y="2196446"/>
            <a:ext cx="707011" cy="254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938128" y="2450969"/>
            <a:ext cx="1263192" cy="1423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78614" y="2293347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Null</a:t>
            </a:r>
            <a:endParaRPr lang="en-US" dirty="0"/>
          </a:p>
        </p:txBody>
      </p:sp>
      <p:sp>
        <p:nvSpPr>
          <p:cNvPr id="13" name="Donut 12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6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b="1" smtClean="0">
                <a:solidFill>
                  <a:schemeClr val="bg1"/>
                </a:solidFill>
              </a:rPr>
              <a:t>9</a:t>
            </a:fld>
            <a:endParaRPr lang="en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8840" y="676362"/>
            <a:ext cx="5775075" cy="5727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Methodology (Work flow)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2" name="Picture 21"/>
          <p:cNvPicPr/>
          <p:nvPr/>
        </p:nvPicPr>
        <p:blipFill>
          <a:blip r:embed="rId2"/>
          <a:stretch>
            <a:fillRect/>
          </a:stretch>
        </p:blipFill>
        <p:spPr>
          <a:xfrm>
            <a:off x="1581346" y="1249062"/>
            <a:ext cx="5943600" cy="347218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020075" y="4706128"/>
            <a:ext cx="33190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Figure-2: Work-flow process</a:t>
            </a:r>
            <a:endParaRPr lang="en-US" dirty="0"/>
          </a:p>
        </p:txBody>
      </p:sp>
      <p:sp>
        <p:nvSpPr>
          <p:cNvPr id="8" name="Donut 7"/>
          <p:cNvSpPr/>
          <p:nvPr/>
        </p:nvSpPr>
        <p:spPr>
          <a:xfrm>
            <a:off x="8049126" y="216568"/>
            <a:ext cx="914400" cy="914400"/>
          </a:xfrm>
          <a:prstGeom prst="don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70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4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NU blue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5B96D7E-A230-4369-8140-6135778A8E1A}">
  <we:reference id="wa104006972" version="1.0.0.0" store="en-US" storeType="OMEX"/>
  <we:alternateReferences>
    <we:reference id="WA104006972" version="1.0.0.0" store="WA104006972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11335</TotalTime>
  <Words>1264</Words>
  <Application>Microsoft Office PowerPoint</Application>
  <PresentationFormat>On-screen Show (16:9)</PresentationFormat>
  <Paragraphs>425</Paragraphs>
  <Slides>47</Slides>
  <Notes>2</Notes>
  <HiddenSlides>0</HiddenSlides>
  <MMClips>15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Calibri</vt:lpstr>
      <vt:lpstr>Symbol</vt:lpstr>
      <vt:lpstr>Times New Roman</vt:lpstr>
      <vt:lpstr>Wingdings</vt:lpstr>
      <vt:lpstr>NU blue theme</vt:lpstr>
      <vt:lpstr>  FINITE ELEMENT ANALYSIS of TIRE-SNOW INTERACTION WITH ADDITION OF STUDS Author’s Elias Abou Fakhr 2nd Year Master in Mechanical and Aerospace Engineering   Supervisor: Associate Professor Christos Spitas   Co-Supervisor: Assistant Professor Sherif Gouda  </vt:lpstr>
      <vt:lpstr>Outline</vt:lpstr>
      <vt:lpstr>Outline of the problem/area of application</vt:lpstr>
      <vt:lpstr>Outline of the problem/area of application-Breaking test  </vt:lpstr>
      <vt:lpstr>Outline of the problem/area of application-Cornering test</vt:lpstr>
      <vt:lpstr>Aim and objectives </vt:lpstr>
      <vt:lpstr>Sate of the art </vt:lpstr>
      <vt:lpstr>Scope and constraints</vt:lpstr>
      <vt:lpstr>Methodology (Work flow)</vt:lpstr>
      <vt:lpstr>Tire model construction</vt:lpstr>
      <vt:lpstr>Methodology (FEA process)</vt:lpstr>
      <vt:lpstr>Methodology (FEA process)</vt:lpstr>
      <vt:lpstr>Methodology (FEA Mesh) </vt:lpstr>
      <vt:lpstr>Tire model materials properties </vt:lpstr>
      <vt:lpstr>Tire model materials properties </vt:lpstr>
      <vt:lpstr>Other Materials detail</vt:lpstr>
      <vt:lpstr>Methodology (Snow-road mesh)</vt:lpstr>
      <vt:lpstr>PowerPoint Presentation</vt:lpstr>
      <vt:lpstr>PowerPoint Presentation</vt:lpstr>
      <vt:lpstr>Tire model validation</vt:lpstr>
      <vt:lpstr>Tire model validation</vt:lpstr>
      <vt:lpstr>Tire model validation</vt:lpstr>
      <vt:lpstr>Tire model validation (Benchmarked)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Tire-snow interaction results </vt:lpstr>
      <vt:lpstr>Tire-snow interaction results </vt:lpstr>
      <vt:lpstr>Tire-snow interaction results </vt:lpstr>
      <vt:lpstr>Tire-snow interaction results </vt:lpstr>
      <vt:lpstr>Tire-snow interaction results </vt:lpstr>
      <vt:lpstr>Results validation</vt:lpstr>
      <vt:lpstr>Introduction to retractable mechanism </vt:lpstr>
      <vt:lpstr>Proposed solution </vt:lpstr>
      <vt:lpstr>Retractable mechanism (Operation)</vt:lpstr>
      <vt:lpstr>Retractable mechanism (Quasi-static) </vt:lpstr>
      <vt:lpstr>Retractable mechanism (Quasi-static analysis) </vt:lpstr>
      <vt:lpstr>Conclusion </vt:lpstr>
      <vt:lpstr>Contribution to knowledge </vt:lpstr>
      <vt:lpstr>Publication </vt:lpstr>
      <vt:lpstr>Thank you for your attention!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Title Author’s Name Lastname   2nd Year Master in Mechanical and Aerospace Engineering   Supervisor: Associate Professor Name Lastname  Co-Supervisor: Assistant Professor Name Lastname</dc:title>
  <dc:creator>Elias Abou Fakhr</dc:creator>
  <cp:lastModifiedBy>Elias Abou Fakhr</cp:lastModifiedBy>
  <cp:revision>326</cp:revision>
  <dcterms:modified xsi:type="dcterms:W3CDTF">2023-04-24T02:10:04Z</dcterms:modified>
</cp:coreProperties>
</file>