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62" r:id="rId3"/>
    <p:sldId id="263" r:id="rId4"/>
    <p:sldId id="291" r:id="rId5"/>
    <p:sldId id="292" r:id="rId6"/>
    <p:sldId id="261" r:id="rId7"/>
    <p:sldId id="264" r:id="rId8"/>
    <p:sldId id="265" r:id="rId9"/>
    <p:sldId id="266" r:id="rId10"/>
    <p:sldId id="288" r:id="rId11"/>
    <p:sldId id="267" r:id="rId12"/>
    <p:sldId id="268" r:id="rId13"/>
    <p:sldId id="285" r:id="rId14"/>
    <p:sldId id="286" r:id="rId15"/>
    <p:sldId id="270" r:id="rId16"/>
    <p:sldId id="273" r:id="rId17"/>
    <p:sldId id="289" r:id="rId18"/>
    <p:sldId id="275" r:id="rId19"/>
    <p:sldId id="274" r:id="rId20"/>
    <p:sldId id="276" r:id="rId21"/>
    <p:sldId id="280" r:id="rId22"/>
    <p:sldId id="277" r:id="rId23"/>
    <p:sldId id="278" r:id="rId24"/>
    <p:sldId id="279" r:id="rId25"/>
    <p:sldId id="281" r:id="rId26"/>
    <p:sldId id="290" r:id="rId27"/>
    <p:sldId id="283" r:id="rId28"/>
    <p:sldId id="293" r:id="rId29"/>
    <p:sldId id="284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75F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33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6789" cy="5223295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43574" y="2647284"/>
            <a:ext cx="4688723" cy="21835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dirty="0">
                <a:solidFill>
                  <a:schemeClr val="bg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preserve="1" userDrawn="1">
  <p:cSld name="Title and one colum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66;p14"/>
          <p:cNvSpPr/>
          <p:nvPr userDrawn="1"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1D475F"/>
          </a:solidFill>
          <a:ln>
            <a:solidFill>
              <a:srgbClr val="1D475F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0" y="165895"/>
            <a:ext cx="1720095" cy="423910"/>
          </a:xfrm>
          <a:prstGeom prst="rect">
            <a:avLst/>
          </a:prstGeom>
        </p:spPr>
      </p:pic>
      <p:sp>
        <p:nvSpPr>
          <p:cNvPr id="10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892743"/>
            <a:ext cx="8520600" cy="27704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7562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preserve="1" userDrawn="1">
  <p:cSld name="One colum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66;p14"/>
          <p:cNvSpPr/>
          <p:nvPr userDrawn="1"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1D475F"/>
          </a:solidFill>
          <a:ln>
            <a:solidFill>
              <a:srgbClr val="1D475F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0" y="165895"/>
            <a:ext cx="1720095" cy="423910"/>
          </a:xfrm>
          <a:prstGeom prst="rect">
            <a:avLst/>
          </a:prstGeom>
        </p:spPr>
      </p:pic>
      <p:sp>
        <p:nvSpPr>
          <p:cNvPr id="10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216959"/>
            <a:ext cx="8520600" cy="34462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38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6;p14"/>
          <p:cNvSpPr/>
          <p:nvPr userDrawn="1"/>
        </p:nvSpPr>
        <p:spPr>
          <a:xfrm>
            <a:off x="0" y="-26230"/>
            <a:ext cx="9144000" cy="5169730"/>
          </a:xfrm>
          <a:prstGeom prst="rect">
            <a:avLst/>
          </a:prstGeom>
          <a:solidFill>
            <a:srgbClr val="1D475F"/>
          </a:solidFill>
          <a:ln>
            <a:solidFill>
              <a:srgbClr val="002855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bg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67" y="230581"/>
            <a:ext cx="1720095" cy="4239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51" y="-26230"/>
            <a:ext cx="3936249" cy="516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.ed.ac.uk/teaching/courses/rl/slides15/rl13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571999" y="2756950"/>
            <a:ext cx="4226181" cy="20986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High level robot motion planning using POMDP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2400" dirty="0"/>
              <a:t>Shyrailym Shaldambayeva</a:t>
            </a: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48ED-FDC4-4B09-92EC-F17E18FF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Partially Observable Markov Decision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8736BD-3D0D-4A5F-9E3A-B1119173DFA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718506"/>
                <a:ext cx="8520600" cy="572700"/>
              </a:xfrm>
            </p:spPr>
            <p:txBody>
              <a:bodyPr/>
              <a:lstStyle/>
              <a:p>
                <a:pPr algn="ctr"/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&lt;S, A, T, R, Ω, O, </a:t>
                </a:r>
                <a14:m>
                  <m:oMath xmlns:m="http://schemas.openxmlformats.org/officeDocument/2006/math">
                    <m:r>
                      <a:rPr lang="pt-BR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, b</a:t>
                </a:r>
                <a:r>
                  <a:rPr lang="pt-BR" sz="20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0</a:t>
                </a:r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 &gt;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8736BD-3D0D-4A5F-9E3A-B1119173DF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718506"/>
                <a:ext cx="8520600" cy="5727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B0AE6EE-4D4D-4CFD-B678-C202EE551E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1701" y="2291207"/>
                <a:ext cx="5124694" cy="24593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139700" marR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2"/>
                  </a:buClr>
                  <a:buSzPts val="1400"/>
                  <a:buFont typeface="Arial"/>
                  <a:buNone/>
                  <a:defRPr sz="1400" b="0" i="0" u="none" strike="noStrike" cap="none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●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●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Ω: </a:t>
                </a:r>
                <a:r>
                  <a:rPr lang="en-GB" sz="1800" dirty="0"/>
                  <a:t>set of observations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O: </a:t>
                </a:r>
                <a:r>
                  <a:rPr lang="en-GB" sz="1800" dirty="0"/>
                  <a:t>observation function, </a:t>
                </a:r>
                <a:r>
                  <a:rPr lang="en-GB" sz="1800" i="1" dirty="0"/>
                  <a:t>S x A x Ω </a:t>
                </a:r>
                <a:r>
                  <a:rPr lang="en-GB" sz="1800" dirty="0"/>
                  <a:t>→ [0,1]</a:t>
                </a: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GB" sz="1800" dirty="0"/>
                  <a:t> 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∈[0, 1)</m:t>
                    </m:r>
                  </m:oMath>
                </a14:m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:  </a:t>
                </a:r>
                <a:r>
                  <a:rPr lang="en-GB" sz="1800" dirty="0"/>
                  <a:t>discount factor (</a:t>
                </a:r>
                <a14:m>
                  <m:oMath xmlns:m="http://schemas.openxmlformats.org/officeDocument/2006/math">
                    <m:r>
                      <a:rPr lang="pt-BR" sz="180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800" baseline="30000" dirty="0"/>
                  <a:t>t</a:t>
                </a:r>
                <a:r>
                  <a:rPr lang="en-GB" sz="1800" dirty="0"/>
                  <a:t>r)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  <a:r>
                  <a:rPr lang="en-GB" sz="18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0</a:t>
                </a: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: </a:t>
                </a:r>
                <a:r>
                  <a:rPr lang="en-GB" sz="1800" dirty="0"/>
                  <a:t>initial belief at t=0</a:t>
                </a: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B0AE6EE-4D4D-4CFD-B678-C202EE551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01" y="2291207"/>
                <a:ext cx="5124694" cy="24593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65C1750-6773-438F-BEA7-F8F845CAD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940" y="2505092"/>
            <a:ext cx="3939881" cy="163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657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A156-CF54-4A01-83AA-E767386E7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Tiger Problem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241CF-1DEF-48C7-A697-AD6392B8C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3630253"/>
            <a:ext cx="4121944" cy="1427522"/>
          </a:xfrm>
        </p:spPr>
        <p:txBody>
          <a:bodyPr/>
          <a:lstStyle/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S: </a:t>
            </a:r>
            <a:r>
              <a:rPr lang="en-GB" sz="1600" dirty="0" err="1"/>
              <a:t>s</a:t>
            </a:r>
            <a:r>
              <a:rPr lang="en-GB" sz="1600" baseline="-25000" dirty="0" err="1"/>
              <a:t>l</a:t>
            </a:r>
            <a:r>
              <a:rPr lang="en-GB" sz="1600" dirty="0"/>
              <a:t> or </a:t>
            </a:r>
            <a:r>
              <a:rPr lang="en-GB" sz="1600" dirty="0" err="1"/>
              <a:t>s</a:t>
            </a:r>
            <a:r>
              <a:rPr lang="en-GB" sz="1600" baseline="-25000" dirty="0" err="1"/>
              <a:t>r</a:t>
            </a:r>
            <a:r>
              <a:rPr lang="en-GB" sz="1600" dirty="0"/>
              <a:t> 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A: </a:t>
            </a:r>
            <a:r>
              <a:rPr lang="en-GB" sz="1600" dirty="0"/>
              <a:t>LEFT, RIGHT, LISTEN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T: </a:t>
            </a:r>
            <a:r>
              <a:rPr lang="en-GB" sz="1600" dirty="0"/>
              <a:t>LISTEN → no change</a:t>
            </a:r>
          </a:p>
          <a:p>
            <a:pPr>
              <a:buClr>
                <a:schemeClr val="accent6"/>
              </a:buClr>
            </a:pPr>
            <a:r>
              <a:rPr lang="en-GB" sz="1600" dirty="0"/>
              <a:t>         LEFT/RIGHT → </a:t>
            </a:r>
            <a:r>
              <a:rPr lang="en-GB" sz="1600" dirty="0" err="1"/>
              <a:t>s</a:t>
            </a:r>
            <a:r>
              <a:rPr lang="en-GB" sz="1600" baseline="-25000" dirty="0" err="1"/>
              <a:t>l</a:t>
            </a:r>
            <a:r>
              <a:rPr lang="en-GB" sz="1600" dirty="0"/>
              <a:t> or </a:t>
            </a:r>
            <a:r>
              <a:rPr lang="en-GB" sz="1600" dirty="0" err="1"/>
              <a:t>s</a:t>
            </a:r>
            <a:r>
              <a:rPr lang="en-GB" sz="1600" baseline="-25000" dirty="0" err="1"/>
              <a:t>r</a:t>
            </a:r>
            <a:r>
              <a:rPr lang="en-GB" sz="1600" dirty="0"/>
              <a:t> 50% chance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6EE43C5-7CC7-4795-9ECF-3B3D6E24B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37" y="1702994"/>
            <a:ext cx="6980525" cy="173751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0496405-6FB2-4C80-8F03-790008D6BBE2}"/>
              </a:ext>
            </a:extLst>
          </p:cNvPr>
          <p:cNvSpPr txBox="1">
            <a:spLocks/>
          </p:cNvSpPr>
          <p:nvPr/>
        </p:nvSpPr>
        <p:spPr>
          <a:xfrm>
            <a:off x="4571999" y="3630253"/>
            <a:ext cx="4200526" cy="103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R: </a:t>
            </a:r>
            <a:r>
              <a:rPr lang="en-GB" sz="1600" dirty="0"/>
              <a:t>LISTEN → -1</a:t>
            </a:r>
          </a:p>
          <a:p>
            <a:pPr>
              <a:buClr>
                <a:schemeClr val="accent6"/>
              </a:buClr>
            </a:pPr>
            <a:r>
              <a:rPr lang="en-GB" sz="1600" dirty="0"/>
              <a:t>         Correct door → +10</a:t>
            </a:r>
          </a:p>
          <a:p>
            <a:pPr>
              <a:buClr>
                <a:schemeClr val="accent6"/>
              </a:buClr>
            </a:pPr>
            <a:r>
              <a:rPr lang="en-GB" sz="1600" dirty="0"/>
              <a:t>         Wrong door → -100 </a:t>
            </a:r>
          </a:p>
        </p:txBody>
      </p:sp>
    </p:spTree>
    <p:extLst>
      <p:ext uri="{BB962C8B-B14F-4D97-AF65-F5344CB8AC3E}">
        <p14:creationId xmlns:p14="http://schemas.microsoft.com/office/powerpoint/2010/main" val="2378471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A156-CF54-4A01-83AA-E767386E7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Tiger Problem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241CF-1DEF-48C7-A697-AD6392B8C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3630253"/>
            <a:ext cx="4121944" cy="1427522"/>
          </a:xfrm>
        </p:spPr>
        <p:txBody>
          <a:bodyPr/>
          <a:lstStyle/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6">
                    <a:lumMod val="50000"/>
                  </a:schemeClr>
                </a:solidFill>
              </a:rPr>
              <a:t>Ω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GB" sz="1600" dirty="0"/>
              <a:t>TL or TR 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O: </a:t>
            </a:r>
            <a:r>
              <a:rPr lang="en-GB" sz="1600" dirty="0" err="1"/>
              <a:t>s</a:t>
            </a:r>
            <a:r>
              <a:rPr lang="en-GB" sz="1600" baseline="-25000" dirty="0" err="1"/>
              <a:t>l</a:t>
            </a:r>
            <a:r>
              <a:rPr lang="en-GB" sz="1600" dirty="0"/>
              <a:t> → 0.85 TL, 0.15 TR</a:t>
            </a:r>
          </a:p>
          <a:p>
            <a:pPr>
              <a:buClr>
                <a:schemeClr val="accent6"/>
              </a:buClr>
            </a:pPr>
            <a:r>
              <a:rPr lang="en-GB" sz="1600" dirty="0"/>
              <a:t>          </a:t>
            </a:r>
            <a:r>
              <a:rPr lang="en-GB" sz="1600" dirty="0" err="1"/>
              <a:t>s</a:t>
            </a:r>
            <a:r>
              <a:rPr lang="en-GB" sz="1600" baseline="-25000" dirty="0" err="1"/>
              <a:t>r</a:t>
            </a:r>
            <a:r>
              <a:rPr lang="en-GB" sz="1600" dirty="0"/>
              <a:t> → 0.85 TR, 0.15 TL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6EE43C5-7CC7-4795-9ECF-3B3D6E24B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37" y="1702994"/>
            <a:ext cx="6980525" cy="173751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0496405-6FB2-4C80-8F03-790008D6BBE2}"/>
              </a:ext>
            </a:extLst>
          </p:cNvPr>
          <p:cNvSpPr txBox="1">
            <a:spLocks/>
          </p:cNvSpPr>
          <p:nvPr/>
        </p:nvSpPr>
        <p:spPr>
          <a:xfrm>
            <a:off x="4571999" y="3630253"/>
            <a:ext cx="4200526" cy="103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γ: </a:t>
            </a:r>
            <a:r>
              <a:rPr lang="en-GB" sz="1600" dirty="0"/>
              <a:t>0.95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GB" sz="1600" dirty="0"/>
              <a:t>[0.5, 0.5]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Clr>
                <a:schemeClr val="accent6"/>
              </a:buClr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67647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7C20-12C4-4AC0-9972-82B2AACB0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POMDP Solvers</a:t>
            </a:r>
          </a:p>
        </p:txBody>
      </p:sp>
    </p:spTree>
    <p:extLst>
      <p:ext uri="{BB962C8B-B14F-4D97-AF65-F5344CB8AC3E}">
        <p14:creationId xmlns:p14="http://schemas.microsoft.com/office/powerpoint/2010/main" val="211331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53B4-A507-417C-BB6B-A72F54DD4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POMDP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9316793-BA51-4615-9126-7573195A9CD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200000"/>
                  </a:lnSpc>
                </a:pPr>
                <a:r>
                  <a:rPr lang="en-GB" sz="1800" dirty="0"/>
                  <a:t>Find an optimal policy 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*: </a:t>
                </a:r>
                <a:endParaRPr lang="en-GB" sz="1800" dirty="0"/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 policy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600" dirty="0"/>
                  <a:t>: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GB" sz="1600" dirty="0"/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Value of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600" dirty="0"/>
                  <a:t>:</a:t>
                </a:r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GB" sz="1600" dirty="0">
                  <a:ea typeface="Cambria Math" panose="02040503050406030204" pitchFamily="18" charset="0"/>
                </a:endParaRPr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dirty="0">
                    <a:ea typeface="Cambria Math" panose="02040503050406030204" pitchFamily="18" charset="0"/>
                  </a:rPr>
                  <a:t>Belief state update: </a:t>
                </a:r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GB" sz="1600" dirty="0">
                  <a:ea typeface="Cambria Math" panose="02040503050406030204" pitchFamily="18" charset="0"/>
                </a:endParaRPr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425450" indent="-285750">
                  <a:lnSpc>
                    <a:spcPct val="20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9316793-BA51-4615-9126-7573195A9C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screenshot of a text message&#10;&#10;Description automatically generated with low confidence">
            <a:extLst>
              <a:ext uri="{FF2B5EF4-FFF2-40B4-BE49-F238E27FC236}">
                <a16:creationId xmlns:a16="http://schemas.microsoft.com/office/drawing/2014/main" id="{9D5245EA-82DF-4D08-B30E-AC31F61DD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466" y="3092611"/>
            <a:ext cx="2316681" cy="4953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2E5509-28D5-4503-9F3B-0A16AC38D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980" y="3689113"/>
            <a:ext cx="1839145" cy="289955"/>
          </a:xfrm>
          <a:prstGeom prst="rect">
            <a:avLst/>
          </a:prstGeom>
        </p:spPr>
      </p:pic>
      <p:pic>
        <p:nvPicPr>
          <p:cNvPr id="13" name="Picture 12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AF655E00-D3C2-41AD-8CD8-C5BCF70CD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8125" y="4188126"/>
            <a:ext cx="3269263" cy="396274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3A668C55-FC1F-413C-BB4C-C32CC98389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0032" y="1616612"/>
            <a:ext cx="4743968" cy="197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577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B1990-465F-4F63-8F04-8E2881F18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of POMDP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A7B46-0B0F-4136-8065-F030BA2103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“Curse of dimensionality”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Exponential growth of belief space with the number of states</a:t>
            </a:r>
          </a:p>
          <a:p>
            <a:pPr lvl="1" indent="0">
              <a:lnSpc>
                <a:spcPct val="100000"/>
              </a:lnSpc>
              <a:buClr>
                <a:schemeClr val="accent6"/>
              </a:buClr>
              <a:buNone/>
            </a:pPr>
            <a:endParaRPr lang="en-GB" sz="1600" dirty="0"/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“Curse of history”:</a:t>
            </a:r>
          </a:p>
          <a:p>
            <a:pPr marL="12001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Exponential growth of</a:t>
            </a:r>
            <a:r>
              <a:rPr lang="en-GB" sz="18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SFRM1200"/>
              </a:rPr>
              <a:t> action-observation histories with the planning horizon</a:t>
            </a:r>
            <a:endParaRPr lang="en-GB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98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1460A-695F-4D82-BE7A-410B9243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Approximate Algorithms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5286C-F3B5-4D8D-87C9-2F3722C56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Offline</a:t>
            </a:r>
          </a:p>
          <a:p>
            <a:pPr>
              <a:lnSpc>
                <a:spcPct val="100000"/>
              </a:lnSpc>
              <a:buClr>
                <a:schemeClr val="accent6"/>
              </a:buClr>
            </a:pPr>
            <a:endParaRPr lang="en-GB" sz="1800" dirty="0"/>
          </a:p>
          <a:p>
            <a:pPr marL="425450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Online: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Branch-and-Bound Pruning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Monte Carlo Sampling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Heuristic Search</a:t>
            </a:r>
          </a:p>
        </p:txBody>
      </p:sp>
      <p:pic>
        <p:nvPicPr>
          <p:cNvPr id="9" name="Picture 8" descr="Table&#10;&#10;Description automatically generated with medium confidence">
            <a:extLst>
              <a:ext uri="{FF2B5EF4-FFF2-40B4-BE49-F238E27FC236}">
                <a16:creationId xmlns:a16="http://schemas.microsoft.com/office/drawing/2014/main" id="{67C2BB0B-1C74-40D9-AC92-DB4B5ECEB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85" y="1892743"/>
            <a:ext cx="4519052" cy="19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03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4930-AEF4-478E-A42A-BB31BD5E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State-of-the-art algorithms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E9402-B8FA-4446-ACE4-5ABA17202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892742"/>
            <a:ext cx="3195881" cy="2965007"/>
          </a:xfrm>
        </p:spPr>
        <p:txBody>
          <a:bodyPr/>
          <a:lstStyle/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POMCP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DESPOT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EDEC327-629E-48A1-98AF-571EE0D56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128" y="1892743"/>
            <a:ext cx="5238172" cy="224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5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83D0-63C1-45FE-BAE8-B30F19A03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Experiments</a:t>
            </a:r>
          </a:p>
        </p:txBody>
      </p:sp>
    </p:spTree>
    <p:extLst>
      <p:ext uri="{BB962C8B-B14F-4D97-AF65-F5344CB8AC3E}">
        <p14:creationId xmlns:p14="http://schemas.microsoft.com/office/powerpoint/2010/main" val="3097467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EE84C-05DA-477B-B300-49CBFA9C7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Tag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E6D0D-8F1C-422A-88EC-9AA3DD7AC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3494" y="1838458"/>
            <a:ext cx="3903112" cy="2824759"/>
          </a:xfrm>
        </p:spPr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|S| = 4,830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|A| = 5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</a:t>
            </a:r>
            <a:r>
              <a:rPr lang="el-GR" sz="1800" dirty="0"/>
              <a:t>Ω</a:t>
            </a:r>
            <a:r>
              <a:rPr lang="en-GB" sz="1800" dirty="0"/>
              <a:t>| = ∼1.5 × 10</a:t>
            </a:r>
            <a:r>
              <a:rPr lang="en-GB" sz="1800" baseline="30000" dirty="0"/>
              <a:t>6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5" name="Picture 4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020C8B43-B7D6-46BB-A20D-78CB7137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838458"/>
            <a:ext cx="4656826" cy="304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9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E03A9-A660-44D1-B104-87BBD373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under uncertainty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650083-3492-4519-9E4C-5747615CC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Environment: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Dynamic, cluttered, partially observable</a:t>
            </a:r>
          </a:p>
          <a:p>
            <a:pPr lvl="1" indent="0">
              <a:lnSpc>
                <a:spcPct val="200000"/>
              </a:lnSpc>
              <a:buClr>
                <a:schemeClr val="accent6"/>
              </a:buClr>
              <a:buNone/>
            </a:pP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25450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Handling unknown objects: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Appearance, weight, location, number, occlusion</a:t>
            </a:r>
          </a:p>
          <a:p>
            <a:pPr marL="425450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40382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6291C-D948-40E2-AD47-0AB9FABAE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Rock Sample (11, 11)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670C4-8294-4B90-8A94-C3E118BF3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9113" y="1708498"/>
            <a:ext cx="4503187" cy="2734404"/>
          </a:xfrm>
        </p:spPr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|S| = 247,808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|A| = 16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|</a:t>
            </a:r>
            <a:r>
              <a:rPr lang="el-GR" sz="1800" dirty="0"/>
              <a:t>Ω</a:t>
            </a:r>
            <a:r>
              <a:rPr lang="en-GB" sz="1800" dirty="0"/>
              <a:t>| = 3</a:t>
            </a:r>
          </a:p>
        </p:txBody>
      </p:sp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0305FB40-314B-4ED1-AE50-F358646CF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41" y="1708498"/>
            <a:ext cx="3569531" cy="322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3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FBC12-B938-4069-994D-0F2B0B544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Approximate POMDP Planning Software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435BA-EEF4-40C8-81A4-03D3604A0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C++ toolkit for approximate POMDP planning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Easy integration with simulated environments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Includes POMCP and DESPOT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Clear documentation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Ongoing development</a:t>
            </a:r>
          </a:p>
        </p:txBody>
      </p:sp>
    </p:spTree>
    <p:extLst>
      <p:ext uri="{BB962C8B-B14F-4D97-AF65-F5344CB8AC3E}">
        <p14:creationId xmlns:p14="http://schemas.microsoft.com/office/powerpoint/2010/main" val="1218168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E4205-FD15-4A9F-B1C9-BDCFBB33B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Experiments Setup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F8F80-39D3-4F1A-BA0C-CCEE71116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93318" y="1892743"/>
            <a:ext cx="5138981" cy="2572101"/>
          </a:xfrm>
        </p:spPr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POMDP planner (POMCP or DESPOT)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2 ROS nodes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Gazebo simulated environment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E2AAE39-EB80-454F-83AD-231704042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744504"/>
            <a:ext cx="3238781" cy="291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83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43D6B-6796-481A-A136-0E71D38BA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780302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BB196-D984-4466-B52B-D80531D97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894" y="1450511"/>
            <a:ext cx="2993232" cy="560755"/>
          </a:xfrm>
        </p:spPr>
        <p:txBody>
          <a:bodyPr/>
          <a:lstStyle/>
          <a:p>
            <a:pPr algn="ctr"/>
            <a:r>
              <a:rPr lang="en-GB" sz="2000" dirty="0"/>
              <a:t>Laser Tag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410C3475-A67E-472E-8DA9-B306CDFF8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257" y="1117426"/>
            <a:ext cx="4945809" cy="1226926"/>
          </a:xfrm>
          <a:prstGeom prst="rect">
            <a:avLst/>
          </a:prstGeo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E1A2B525-B5DB-4B88-B2CF-C723386E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119" y="2795063"/>
            <a:ext cx="4922947" cy="1417443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5255F02-73DE-41D5-BA40-DB7760451BED}"/>
              </a:ext>
            </a:extLst>
          </p:cNvPr>
          <p:cNvSpPr txBox="1">
            <a:spLocks/>
          </p:cNvSpPr>
          <p:nvPr/>
        </p:nvSpPr>
        <p:spPr>
          <a:xfrm>
            <a:off x="292894" y="3223406"/>
            <a:ext cx="2993232" cy="560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2000" dirty="0"/>
              <a:t>Rock Sample</a:t>
            </a:r>
          </a:p>
        </p:txBody>
      </p:sp>
    </p:spTree>
    <p:extLst>
      <p:ext uri="{BB962C8B-B14F-4D97-AF65-F5344CB8AC3E}">
        <p14:creationId xmlns:p14="http://schemas.microsoft.com/office/powerpoint/2010/main" val="2430556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F66BA-009F-4148-B3C1-6B9EF6005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208646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501650-CD47-4119-89ED-6F6437860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Conduct experiments in real environment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Model realistic robotic tasks as POMDPs:</a:t>
            </a:r>
          </a:p>
          <a:p>
            <a:pPr marL="1200150" lvl="1" indent="-285750">
              <a:lnSpc>
                <a:spcPct val="1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Incorporate camera images as inputs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Use deep neural networks to learn and generalize policies</a:t>
            </a:r>
          </a:p>
        </p:txBody>
      </p:sp>
    </p:spTree>
    <p:extLst>
      <p:ext uri="{BB962C8B-B14F-4D97-AF65-F5344CB8AC3E}">
        <p14:creationId xmlns:p14="http://schemas.microsoft.com/office/powerpoint/2010/main" val="3680680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874E7-FB0E-46F2-BEEF-B4A3F75F2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66CC8-6341-4786-9C27-32B8D78DA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80286"/>
            <a:ext cx="8520600" cy="3270319"/>
          </a:xfrm>
        </p:spPr>
        <p:txBody>
          <a:bodyPr/>
          <a:lstStyle/>
          <a:p>
            <a:r>
              <a:rPr lang="en-GB" sz="1100" dirty="0"/>
              <a:t>[1] </a:t>
            </a:r>
            <a:r>
              <a:rPr lang="en-GB" sz="1100" dirty="0" err="1"/>
              <a:t>Adhiraj</a:t>
            </a:r>
            <a:r>
              <a:rPr lang="en-GB" sz="1100" dirty="0"/>
              <a:t> </a:t>
            </a:r>
            <a:r>
              <a:rPr lang="en-GB" sz="1100" dirty="0" err="1"/>
              <a:t>Somani</a:t>
            </a:r>
            <a:r>
              <a:rPr lang="en-GB" sz="1100" dirty="0"/>
              <a:t>, Nan Ye, David Hsu, and Wee Sun Lee. Despot: Online </a:t>
            </a:r>
            <a:r>
              <a:rPr lang="en-GB" sz="1100" dirty="0" err="1"/>
              <a:t>pomdp</a:t>
            </a:r>
            <a:r>
              <a:rPr lang="en-GB" sz="1100" dirty="0"/>
              <a:t> planning with regularization. In </a:t>
            </a:r>
            <a:r>
              <a:rPr lang="en-GB" sz="1100" i="1" dirty="0"/>
              <a:t>Advances in neural information processing systems</a:t>
            </a:r>
            <a:r>
              <a:rPr lang="en-GB" sz="1100" dirty="0"/>
              <a:t>, pages 1772–1780, 2013.</a:t>
            </a:r>
          </a:p>
          <a:p>
            <a:r>
              <a:rPr lang="en-GB" sz="1100" dirty="0"/>
              <a:t>[2] Yuchen Xiao, Sammie </a:t>
            </a:r>
            <a:r>
              <a:rPr lang="en-GB" sz="1100" dirty="0" err="1"/>
              <a:t>Katt</a:t>
            </a:r>
            <a:r>
              <a:rPr lang="en-GB" sz="1100" dirty="0"/>
              <a:t>, Andreas ten Pas, </a:t>
            </a:r>
            <a:r>
              <a:rPr lang="en-GB" sz="1100" dirty="0" err="1"/>
              <a:t>Shengjian</a:t>
            </a:r>
            <a:r>
              <a:rPr lang="en-GB" sz="1100" dirty="0"/>
              <a:t> Chen, and </a:t>
            </a:r>
            <a:r>
              <a:rPr lang="en-GB" sz="1100" dirty="0" err="1"/>
              <a:t>ChristopherAmato</a:t>
            </a:r>
            <a:r>
              <a:rPr lang="en-GB" sz="1100" dirty="0"/>
              <a:t>. Online planning for target object search in clutter under partial observability. In </a:t>
            </a:r>
            <a:r>
              <a:rPr lang="en-GB" sz="1100" i="1" dirty="0"/>
              <a:t>2019 International Conference on Robotics and Automation (ICRA),</a:t>
            </a:r>
            <a:r>
              <a:rPr lang="en-GB" sz="1100" dirty="0"/>
              <a:t>pages 8241–8247. IEEE, 2019.</a:t>
            </a:r>
          </a:p>
          <a:p>
            <a:r>
              <a:rPr lang="en-GB" sz="1100" dirty="0"/>
              <a:t>[3] </a:t>
            </a:r>
            <a:r>
              <a:rPr lang="en-GB" sz="1100" dirty="0" err="1"/>
              <a:t>Jue</a:t>
            </a:r>
            <a:r>
              <a:rPr lang="en-GB" sz="1100" dirty="0"/>
              <a:t> </a:t>
            </a:r>
            <a:r>
              <a:rPr lang="en-GB" sz="1100" dirty="0" err="1"/>
              <a:t>Kun</a:t>
            </a:r>
            <a:r>
              <a:rPr lang="en-GB" sz="1100" dirty="0"/>
              <a:t> Li, David Hsu, and Wee Sun Lee. Push-Net: Deep planar pushing for objects with unknown physical properties. In </a:t>
            </a:r>
            <a:r>
              <a:rPr lang="en-GB" sz="1100" i="1" dirty="0"/>
              <a:t>Proc. Robotics: Science &amp; Systems</a:t>
            </a:r>
            <a:r>
              <a:rPr lang="en-GB" sz="1100" dirty="0"/>
              <a:t>, 2018.</a:t>
            </a:r>
          </a:p>
          <a:p>
            <a:r>
              <a:rPr lang="en-GB" sz="1100" dirty="0"/>
              <a:t>[4] Leslie Pack </a:t>
            </a:r>
            <a:r>
              <a:rPr lang="en-GB" sz="1100" dirty="0" err="1"/>
              <a:t>Kaelbling</a:t>
            </a:r>
            <a:r>
              <a:rPr lang="en-GB" sz="1100" dirty="0"/>
              <a:t>, Michael L Littman, and Anthony R Cassandra. Planning and acting in partially observable stochastic domains. </a:t>
            </a:r>
            <a:r>
              <a:rPr lang="en-GB" sz="1100" i="1" dirty="0"/>
              <a:t>Artificial intelligence</a:t>
            </a:r>
            <a:r>
              <a:rPr lang="en-GB" sz="1100" dirty="0"/>
              <a:t>, 101(1-2):99–134, 1998.</a:t>
            </a:r>
          </a:p>
          <a:p>
            <a:r>
              <a:rPr lang="en-GB" sz="1100" dirty="0"/>
              <a:t>[5] Andreas Ten Pas. </a:t>
            </a:r>
            <a:r>
              <a:rPr lang="en-GB" sz="1100" i="1" dirty="0"/>
              <a:t>Simulation based planning for partially observable </a:t>
            </a:r>
            <a:r>
              <a:rPr lang="en-GB" sz="1100" i="1" dirty="0" err="1"/>
              <a:t>markov</a:t>
            </a:r>
            <a:r>
              <a:rPr lang="en-GB" sz="1100" i="1" dirty="0"/>
              <a:t> decision processes with continuous observation spaces. </a:t>
            </a:r>
            <a:r>
              <a:rPr lang="en-GB" sz="1100" dirty="0"/>
              <a:t>PhD thesis, </a:t>
            </a:r>
            <a:r>
              <a:rPr lang="en-GB" sz="1100" dirty="0" err="1"/>
              <a:t>Citeseer</a:t>
            </a:r>
            <a:r>
              <a:rPr lang="en-GB" sz="1100" dirty="0"/>
              <a:t>, 2012.</a:t>
            </a:r>
          </a:p>
          <a:p>
            <a:r>
              <a:rPr lang="en-GB" sz="1100" dirty="0"/>
              <a:t>[6] David Silver and Joel </a:t>
            </a:r>
            <a:r>
              <a:rPr lang="en-GB" sz="1100" dirty="0" err="1"/>
              <a:t>Veness</a:t>
            </a:r>
            <a:r>
              <a:rPr lang="en-GB" sz="1100" dirty="0"/>
              <a:t>. Monte-</a:t>
            </a:r>
            <a:r>
              <a:rPr lang="en-GB" sz="1100" dirty="0" err="1"/>
              <a:t>carlo</a:t>
            </a:r>
            <a:r>
              <a:rPr lang="en-GB" sz="1100" dirty="0"/>
              <a:t> planning in large </a:t>
            </a:r>
            <a:r>
              <a:rPr lang="en-GB" sz="1100" dirty="0" err="1"/>
              <a:t>pomdps</a:t>
            </a:r>
            <a:r>
              <a:rPr lang="en-GB" sz="1100" dirty="0"/>
              <a:t>. In </a:t>
            </a:r>
            <a:r>
              <a:rPr lang="en-GB" sz="1100" i="1" dirty="0"/>
              <a:t>Advances in neural information processing systems</a:t>
            </a:r>
            <a:r>
              <a:rPr lang="en-GB" sz="1100" dirty="0"/>
              <a:t>, pages 2164–2172, 2010.</a:t>
            </a:r>
          </a:p>
          <a:p>
            <a:r>
              <a:rPr lang="en-GB" sz="1100" dirty="0"/>
              <a:t>[7] Guillaume M JB </a:t>
            </a:r>
            <a:r>
              <a:rPr lang="en-GB" sz="1100" dirty="0" err="1"/>
              <a:t>Chaslot</a:t>
            </a:r>
            <a:r>
              <a:rPr lang="en-GB" sz="1100" dirty="0"/>
              <a:t>, Mark HM </a:t>
            </a:r>
            <a:r>
              <a:rPr lang="en-GB" sz="1100" dirty="0" err="1"/>
              <a:t>Winands</a:t>
            </a:r>
            <a:r>
              <a:rPr lang="en-GB" sz="1100" dirty="0"/>
              <a:t>, H JAAP VAN DEN </a:t>
            </a:r>
            <a:r>
              <a:rPr lang="en-GB" sz="1100" dirty="0" err="1"/>
              <a:t>HERIK,Jos</a:t>
            </a:r>
            <a:r>
              <a:rPr lang="en-GB" sz="1100" dirty="0"/>
              <a:t> WHM </a:t>
            </a:r>
            <a:r>
              <a:rPr lang="en-GB" sz="1100" dirty="0" err="1"/>
              <a:t>Uiterwijk</a:t>
            </a:r>
            <a:r>
              <a:rPr lang="en-GB" sz="1100" dirty="0"/>
              <a:t>, and Bruno </a:t>
            </a:r>
            <a:r>
              <a:rPr lang="en-GB" sz="1100" dirty="0" err="1"/>
              <a:t>Bouzy</a:t>
            </a:r>
            <a:r>
              <a:rPr lang="en-GB" sz="1100" dirty="0"/>
              <a:t>.  Progressive strategies for monte-</a:t>
            </a:r>
            <a:r>
              <a:rPr lang="en-GB" sz="1100" dirty="0" err="1"/>
              <a:t>carlo</a:t>
            </a:r>
            <a:r>
              <a:rPr lang="en-GB" sz="1100" dirty="0"/>
              <a:t> tree search</a:t>
            </a:r>
            <a:r>
              <a:rPr lang="en-GB" sz="1100" i="1" dirty="0"/>
              <a:t>. New Mathematics and Natural Computation</a:t>
            </a:r>
            <a:r>
              <a:rPr lang="en-GB" sz="1100" dirty="0"/>
              <a:t>, 4(03):343–357, 2008.</a:t>
            </a:r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969071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6019A-381B-41CE-8902-19BF2A1A6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4B184-03EB-4A87-8264-92553322F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80287"/>
            <a:ext cx="8520600" cy="3082930"/>
          </a:xfrm>
        </p:spPr>
        <p:txBody>
          <a:bodyPr/>
          <a:lstStyle/>
          <a:p>
            <a:r>
              <a:rPr lang="en-GB" sz="1100" dirty="0"/>
              <a:t>[8] Michael Herrmann. (2015) POMDPs: Partially Observable Markov Decision Processes [PDF presentation] </a:t>
            </a:r>
            <a:r>
              <a:rPr lang="en-GB" sz="1100" i="1" dirty="0"/>
              <a:t>RL13: Reinforcement Learning.</a:t>
            </a:r>
            <a:r>
              <a:rPr lang="en-GB" sz="1100" dirty="0"/>
              <a:t> Available at: </a:t>
            </a:r>
            <a:r>
              <a:rPr lang="en-GB" sz="1100" dirty="0">
                <a:hlinkClick r:id="rId2"/>
              </a:rPr>
              <a:t>http://www.inf.ed.ac.uk/teaching/courses/rl/slides15/rl13.pdf</a:t>
            </a:r>
            <a:r>
              <a:rPr lang="en-GB" sz="1100" dirty="0"/>
              <a:t> (Accessed: 27 April 2021).</a:t>
            </a:r>
          </a:p>
          <a:p>
            <a:r>
              <a:rPr lang="en-GB" sz="1100" dirty="0"/>
              <a:t>[9] Stéphane Ross, Joelle </a:t>
            </a:r>
            <a:r>
              <a:rPr lang="en-GB" sz="1100" dirty="0" err="1"/>
              <a:t>Pineau</a:t>
            </a:r>
            <a:r>
              <a:rPr lang="en-GB" sz="1100" dirty="0"/>
              <a:t>, Sébastien Paquet, and </a:t>
            </a:r>
            <a:r>
              <a:rPr lang="en-GB" sz="1100" dirty="0" err="1"/>
              <a:t>Brahim</a:t>
            </a:r>
            <a:r>
              <a:rPr lang="en-GB" sz="1100" dirty="0"/>
              <a:t> </a:t>
            </a:r>
            <a:r>
              <a:rPr lang="en-GB" sz="1100" dirty="0" err="1"/>
              <a:t>Chaib-Draa</a:t>
            </a:r>
            <a:r>
              <a:rPr lang="en-GB" sz="1100" dirty="0"/>
              <a:t>. Online planning algorithms for </a:t>
            </a:r>
            <a:r>
              <a:rPr lang="en-GB" sz="1100" dirty="0" err="1"/>
              <a:t>pomdps</a:t>
            </a:r>
            <a:r>
              <a:rPr lang="en-GB" sz="1100" dirty="0"/>
              <a:t>. </a:t>
            </a:r>
            <a:r>
              <a:rPr lang="en-GB" sz="1100" i="1" dirty="0"/>
              <a:t>Journal of Artificial Intelligence Research</a:t>
            </a:r>
            <a:r>
              <a:rPr lang="en-GB" sz="1100" dirty="0"/>
              <a:t>, 32:663–704, 2008.</a:t>
            </a:r>
          </a:p>
          <a:p>
            <a:r>
              <a:rPr lang="en-GB" sz="1100" dirty="0"/>
              <a:t>[10] Alberto </a:t>
            </a:r>
            <a:r>
              <a:rPr lang="en-GB" sz="1100" dirty="0" err="1"/>
              <a:t>Castellini</a:t>
            </a:r>
            <a:r>
              <a:rPr lang="en-GB" sz="1100" dirty="0"/>
              <a:t>, Enrico Marchesini, and Alessandro </a:t>
            </a:r>
            <a:r>
              <a:rPr lang="en-GB" sz="1100" dirty="0" err="1"/>
              <a:t>Farinelli</a:t>
            </a:r>
            <a:r>
              <a:rPr lang="en-GB" sz="1100" dirty="0"/>
              <a:t>.  Online </a:t>
            </a:r>
            <a:r>
              <a:rPr lang="en-GB" sz="1100" dirty="0" err="1"/>
              <a:t>montecarlo</a:t>
            </a:r>
            <a:r>
              <a:rPr lang="en-GB" sz="1100" dirty="0"/>
              <a:t> planning for autonomous robots: Exploiting prior knowledge on task simi-</a:t>
            </a:r>
            <a:r>
              <a:rPr lang="en-GB" sz="1100" dirty="0" err="1"/>
              <a:t>larities</a:t>
            </a:r>
            <a:r>
              <a:rPr lang="en-GB" sz="1100" dirty="0"/>
              <a:t>. In </a:t>
            </a:r>
            <a:r>
              <a:rPr lang="en-GB" sz="1100" i="1" dirty="0"/>
              <a:t>AIRO@ AI* IA</a:t>
            </a:r>
            <a:r>
              <a:rPr lang="en-GB" sz="1100" dirty="0"/>
              <a:t>, pages 25–32, 2019.</a:t>
            </a:r>
          </a:p>
        </p:txBody>
      </p:sp>
    </p:spTree>
    <p:extLst>
      <p:ext uri="{BB962C8B-B14F-4D97-AF65-F5344CB8AC3E}">
        <p14:creationId xmlns:p14="http://schemas.microsoft.com/office/powerpoint/2010/main" val="40826922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1235E-4310-4782-969C-0D1AF4326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5617" y="1652428"/>
            <a:ext cx="2554935" cy="1838643"/>
          </a:xfrm>
        </p:spPr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990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363FF-A8BF-4783-9EA4-FD0E48D2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Robotic tasks modelled as POMDPs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5B38E-390B-4B53-9037-EF6695613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Navigation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Grasping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Target tracking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Manipulation, etc.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6B6ACE-3B7B-404C-8AB1-BD06C66C6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599" y="1580287"/>
            <a:ext cx="2733359" cy="1549876"/>
          </a:xfrm>
          <a:prstGeom prst="rect">
            <a:avLst/>
          </a:prstGeom>
        </p:spPr>
      </p:pic>
      <p:pic>
        <p:nvPicPr>
          <p:cNvPr id="7" name="Picture 6" descr="A picture containing indoor, office, desk, sink&#10;&#10;Description automatically generated">
            <a:extLst>
              <a:ext uri="{FF2B5EF4-FFF2-40B4-BE49-F238E27FC236}">
                <a16:creationId xmlns:a16="http://schemas.microsoft.com/office/drawing/2014/main" id="{CC80C9C6-DFB9-4C0E-B75C-026C93FA7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794" y="3216684"/>
            <a:ext cx="2449506" cy="1838458"/>
          </a:xfrm>
          <a:prstGeom prst="rect">
            <a:avLst/>
          </a:prstGeom>
        </p:spPr>
      </p:pic>
      <p:pic>
        <p:nvPicPr>
          <p:cNvPr id="9" name="Picture 8" descr="A picture containing grass, outdoor, sky, tree&#10;&#10;Description automatically generated">
            <a:extLst>
              <a:ext uri="{FF2B5EF4-FFF2-40B4-BE49-F238E27FC236}">
                <a16:creationId xmlns:a16="http://schemas.microsoft.com/office/drawing/2014/main" id="{67805281-9CA8-46EC-A1C8-9E01940A5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2418" y="3442619"/>
            <a:ext cx="2198257" cy="1450850"/>
          </a:xfrm>
          <a:prstGeom prst="rect">
            <a:avLst/>
          </a:prstGeom>
        </p:spPr>
      </p:pic>
      <p:pic>
        <p:nvPicPr>
          <p:cNvPr id="11" name="Picture 10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A92C406C-6A65-4BAD-A771-1BC1DAC68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9873" y="1580287"/>
            <a:ext cx="1516511" cy="12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B559-C40D-4016-B60B-F0A55EBA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 Outline</a:t>
            </a:r>
          </a:p>
        </p:txBody>
      </p:sp>
    </p:spTree>
    <p:extLst>
      <p:ext uri="{BB962C8B-B14F-4D97-AF65-F5344CB8AC3E}">
        <p14:creationId xmlns:p14="http://schemas.microsoft.com/office/powerpoint/2010/main" val="316838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46E618-2072-4AB5-85FF-C34297C72A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Project goals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Partially observable Markov decision processes (POMDP)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POMDP solvers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Experiments setup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Results</a:t>
            </a:r>
          </a:p>
          <a:p>
            <a:pPr marL="4254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Future work </a:t>
            </a:r>
          </a:p>
          <a:p>
            <a:pPr marL="4254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5497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Goals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557741-90EA-45A0-9B99-4CE2177D76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Explore real world problems modelled and solved as POMDPs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Learn how to define an accurate POMDP model for a particular task</a:t>
            </a:r>
          </a:p>
          <a:p>
            <a:pPr marL="425450" indent="-285750">
              <a:lnSpc>
                <a:spcPct val="20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 err="1"/>
              <a:t>Analyze</a:t>
            </a:r>
            <a:r>
              <a:rPr lang="en-GB" sz="1800" dirty="0"/>
              <a:t> available open-source POMDP libraries</a:t>
            </a:r>
          </a:p>
        </p:txBody>
      </p:sp>
    </p:spTree>
    <p:extLst>
      <p:ext uri="{BB962C8B-B14F-4D97-AF65-F5344CB8AC3E}">
        <p14:creationId xmlns:p14="http://schemas.microsoft.com/office/powerpoint/2010/main" val="41986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E68E2-4EAC-4026-8503-92417B8E1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POMDP</a:t>
            </a:r>
          </a:p>
        </p:txBody>
      </p:sp>
    </p:spTree>
    <p:extLst>
      <p:ext uri="{BB962C8B-B14F-4D97-AF65-F5344CB8AC3E}">
        <p14:creationId xmlns:p14="http://schemas.microsoft.com/office/powerpoint/2010/main" val="477879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48ED-FDC4-4B09-92EC-F17E18FF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Partially Observable Markov Decision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8736BD-3D0D-4A5F-9E3A-B1119173DFA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718506"/>
                <a:ext cx="8520600" cy="572700"/>
              </a:xfrm>
            </p:spPr>
            <p:txBody>
              <a:bodyPr/>
              <a:lstStyle/>
              <a:p>
                <a:pPr algn="ctr"/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&lt;S, A, T, R, Ω, O, </a:t>
                </a:r>
                <a14:m>
                  <m:oMath xmlns:m="http://schemas.openxmlformats.org/officeDocument/2006/math">
                    <m:r>
                      <a:rPr lang="pt-BR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, b</a:t>
                </a:r>
                <a:r>
                  <a:rPr lang="pt-BR" sz="20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0</a:t>
                </a:r>
                <a:r>
                  <a:rPr lang="pt-BR" sz="2000" dirty="0">
                    <a:solidFill>
                      <a:schemeClr val="accent6">
                        <a:lumMod val="50000"/>
                      </a:schemeClr>
                    </a:solidFill>
                  </a:rPr>
                  <a:t> &gt;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8736BD-3D0D-4A5F-9E3A-B1119173DF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718506"/>
                <a:ext cx="8520600" cy="5727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2">
                <a:extLst>
                  <a:ext uri="{FF2B5EF4-FFF2-40B4-BE49-F238E27FC236}">
                    <a16:creationId xmlns:a16="http://schemas.microsoft.com/office/drawing/2014/main" id="{34292524-ED08-476F-BAC1-F294907B6F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1700" y="2291206"/>
                <a:ext cx="5678599" cy="24497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139700" marR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2"/>
                  </a:buClr>
                  <a:buSzPts val="1400"/>
                  <a:buFont typeface="Arial"/>
                  <a:buNone/>
                  <a:defRPr sz="1400" b="0" i="0" u="none" strike="noStrike" cap="none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●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●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lt2"/>
                  </a:buClr>
                  <a:buSzPts val="1200"/>
                  <a:buFont typeface="Arial"/>
                  <a:buChar char="○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048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lt2"/>
                  </a:buClr>
                  <a:buSzPts val="1200"/>
                  <a:buFont typeface="Arial"/>
                  <a:buChar char="■"/>
                  <a:defRPr sz="1200" b="0" i="0" u="none" strike="noStrike" cap="none">
                    <a:solidFill>
                      <a:schemeClr val="lt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S: </a:t>
                </a:r>
                <a:r>
                  <a:rPr lang="en-GB" sz="1800" dirty="0"/>
                  <a:t>set of states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A: </a:t>
                </a:r>
                <a:r>
                  <a:rPr lang="en-GB" sz="1800" dirty="0"/>
                  <a:t>set of actions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T: </a:t>
                </a:r>
                <a:r>
                  <a:rPr lang="en-GB" sz="1800" dirty="0"/>
                  <a:t>state-transition function, </a:t>
                </a:r>
                <a:r>
                  <a:rPr lang="en-GB" sz="1800" i="1" dirty="0"/>
                  <a:t>S x A x S</a:t>
                </a:r>
                <a:r>
                  <a:rPr lang="en-GB" sz="1800" dirty="0"/>
                  <a:t> → [0,1]</a:t>
                </a:r>
              </a:p>
              <a:p>
                <a:pPr marL="425450" indent="-285750">
                  <a:lnSpc>
                    <a:spcPct val="150000"/>
                  </a:lnSpc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6">
                        <a:lumMod val="50000"/>
                      </a:schemeClr>
                    </a:solidFill>
                  </a:rPr>
                  <a:t>R: </a:t>
                </a:r>
                <a:r>
                  <a:rPr lang="en-GB" sz="1800" dirty="0"/>
                  <a:t>reward function, </a:t>
                </a:r>
                <a:r>
                  <a:rPr lang="en-GB" sz="1800" i="1" dirty="0"/>
                  <a:t>S x A </a:t>
                </a:r>
                <a:r>
                  <a:rPr lang="en-GB" sz="1800" dirty="0"/>
                  <a:t>→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4" name="Text Placeholder 2">
                <a:extLst>
                  <a:ext uri="{FF2B5EF4-FFF2-40B4-BE49-F238E27FC236}">
                    <a16:creationId xmlns:a16="http://schemas.microsoft.com/office/drawing/2014/main" id="{34292524-ED08-476F-BAC1-F294907B6F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00" y="2291206"/>
                <a:ext cx="5678599" cy="24497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0B52D391-EC7F-4FD6-BBA4-D1C7106DD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676" y="2429425"/>
            <a:ext cx="3680743" cy="15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05439"/>
      </p:ext>
    </p:extLst>
  </p:cSld>
  <p:clrMapOvr>
    <a:masterClrMapping/>
  </p:clrMapOvr>
</p:sld>
</file>

<file path=ppt/theme/theme1.xml><?xml version="1.0" encoding="utf-8"?>
<a:theme xmlns:a="http://schemas.openxmlformats.org/drawingml/2006/main" name="NU blue them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4291</TotalTime>
  <Words>883</Words>
  <Application>Microsoft Office PowerPoint</Application>
  <PresentationFormat>On-screen Show (16:9)</PresentationFormat>
  <Paragraphs>117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Cambria Math</vt:lpstr>
      <vt:lpstr>SFRM1200</vt:lpstr>
      <vt:lpstr>NU blue theme</vt:lpstr>
      <vt:lpstr>High level robot motion planning using POMDP   Shyrailym Shaldambayeva</vt:lpstr>
      <vt:lpstr>Planning under uncertainty</vt:lpstr>
      <vt:lpstr>Robotic tasks modelled as POMDPs</vt:lpstr>
      <vt:lpstr>Presentation Outline</vt:lpstr>
      <vt:lpstr>PowerPoint Presentation</vt:lpstr>
      <vt:lpstr>Project Goals</vt:lpstr>
      <vt:lpstr>PowerPoint Presentation</vt:lpstr>
      <vt:lpstr>POMDP</vt:lpstr>
      <vt:lpstr>Partially Observable Markov Decision Processes</vt:lpstr>
      <vt:lpstr>Partially Observable Markov Decision Processes</vt:lpstr>
      <vt:lpstr>Tiger Problem</vt:lpstr>
      <vt:lpstr>Tiger Problem</vt:lpstr>
      <vt:lpstr>POMDP Solvers</vt:lpstr>
      <vt:lpstr>Solving POMDP</vt:lpstr>
      <vt:lpstr>Challenges of POMDP</vt:lpstr>
      <vt:lpstr>Approximate Algorithms</vt:lpstr>
      <vt:lpstr>State-of-the-art algorithms</vt:lpstr>
      <vt:lpstr>Experiments</vt:lpstr>
      <vt:lpstr>Laser Tag</vt:lpstr>
      <vt:lpstr>Rock Sample (11, 11)</vt:lpstr>
      <vt:lpstr>Approximate POMDP Planning Software</vt:lpstr>
      <vt:lpstr>Experiments Setup</vt:lpstr>
      <vt:lpstr>Results</vt:lpstr>
      <vt:lpstr>PowerPoint Presentation</vt:lpstr>
      <vt:lpstr>Future Work</vt:lpstr>
      <vt:lpstr>PowerPoint Presentation</vt:lpstr>
      <vt:lpstr>References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Shyrailym Shaldambayeva</cp:lastModifiedBy>
  <cp:revision>117</cp:revision>
  <dcterms:modified xsi:type="dcterms:W3CDTF">2021-04-29T06:33:58Z</dcterms:modified>
</cp:coreProperties>
</file>