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82" r:id="rId2"/>
    <p:sldId id="283" r:id="rId3"/>
    <p:sldId id="284" r:id="rId4"/>
    <p:sldId id="285" r:id="rId5"/>
    <p:sldId id="259" r:id="rId6"/>
    <p:sldId id="287" r:id="rId7"/>
    <p:sldId id="261" r:id="rId8"/>
    <p:sldId id="278" r:id="rId9"/>
    <p:sldId id="279" r:id="rId10"/>
    <p:sldId id="262" r:id="rId11"/>
    <p:sldId id="263" r:id="rId12"/>
    <p:sldId id="264" r:id="rId13"/>
    <p:sldId id="265" r:id="rId14"/>
    <p:sldId id="266" r:id="rId15"/>
    <p:sldId id="270" r:id="rId16"/>
    <p:sldId id="271" r:id="rId17"/>
    <p:sldId id="267" r:id="rId18"/>
    <p:sldId id="269" r:id="rId19"/>
    <p:sldId id="268" r:id="rId20"/>
    <p:sldId id="301" r:id="rId21"/>
    <p:sldId id="273" r:id="rId22"/>
    <p:sldId id="274" r:id="rId23"/>
    <p:sldId id="280" r:id="rId24"/>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9BB6"/>
    <a:srgbClr val="EAECEF"/>
    <a:srgbClr val="EE4112"/>
    <a:srgbClr val="C3C6C0"/>
    <a:srgbClr val="BFC4BE"/>
    <a:srgbClr val="7F8F94"/>
    <a:srgbClr val="9BAAAD"/>
    <a:srgbClr val="F2A5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autoAdjust="0"/>
  </p:normalViewPr>
  <p:slideViewPr>
    <p:cSldViewPr snapToGrid="0">
      <p:cViewPr>
        <p:scale>
          <a:sx n="50" d="100"/>
          <a:sy n="50" d="100"/>
        </p:scale>
        <p:origin x="557" y="499"/>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4" d="100"/>
          <a:sy n="54" d="100"/>
        </p:scale>
        <p:origin x="2640" y="5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C9BDBEC-1A3C-4B71-88C8-29C3D91E6670}" type="datetimeFigureOut">
              <a:rPr lang="en-US" smtClean="0"/>
              <a:t>2/4/2019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C812F86-2BA1-476D-AD9B-799F14EA9E0F}" type="slidenum">
              <a:rPr lang="en-US" smtClean="0"/>
              <a:t>‹#›</a:t>
            </a:fld>
            <a:endParaRPr lang="en-US"/>
          </a:p>
        </p:txBody>
      </p:sp>
    </p:spTree>
    <p:extLst>
      <p:ext uri="{BB962C8B-B14F-4D97-AF65-F5344CB8AC3E}">
        <p14:creationId xmlns:p14="http://schemas.microsoft.com/office/powerpoint/2010/main" val="41312761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27E6A3-E0A9-4A0B-936C-FF4D74D30275}" type="datetimeFigureOut">
              <a:rPr lang="en-US" smtClean="0"/>
              <a:t>2/4/2019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3BAC5D-2EF9-4387-BD37-DF9F5C577D8B}" type="slidenum">
              <a:rPr lang="en-US" smtClean="0"/>
              <a:t>‹#›</a:t>
            </a:fld>
            <a:endParaRPr lang="en-US"/>
          </a:p>
        </p:txBody>
      </p:sp>
    </p:spTree>
    <p:extLst>
      <p:ext uri="{BB962C8B-B14F-4D97-AF65-F5344CB8AC3E}">
        <p14:creationId xmlns:p14="http://schemas.microsoft.com/office/powerpoint/2010/main" val="3437845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BAC5D-2EF9-4387-BD37-DF9F5C577D8B}" type="slidenum">
              <a:rPr lang="en-US" smtClean="0"/>
              <a:t>1</a:t>
            </a:fld>
            <a:endParaRPr lang="en-US"/>
          </a:p>
        </p:txBody>
      </p:sp>
    </p:spTree>
    <p:extLst>
      <p:ext uri="{BB962C8B-B14F-4D97-AF65-F5344CB8AC3E}">
        <p14:creationId xmlns:p14="http://schemas.microsoft.com/office/powerpoint/2010/main" val="3696426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271C7382-C980-46C3-A6C4-4519027F13F4}" type="datetimeFigureOut">
              <a:rPr lang="en-US"/>
              <a:pPr>
                <a:defRPr/>
              </a:pPr>
              <a:t>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197571A-FA08-4739-8471-7B04AE4E6AB9}" type="slidenum">
              <a:rPr lang="en-US"/>
              <a:pPr>
                <a:defRPr/>
              </a:pPr>
              <a:t>‹#›</a:t>
            </a:fld>
            <a:endParaRPr lang="en-US"/>
          </a:p>
        </p:txBody>
      </p:sp>
    </p:spTree>
    <p:extLst>
      <p:ext uri="{BB962C8B-B14F-4D97-AF65-F5344CB8AC3E}">
        <p14:creationId xmlns:p14="http://schemas.microsoft.com/office/powerpoint/2010/main" val="3952934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FA3AF1-F357-447F-A24E-9F93980A4FCC}" type="datetimeFigureOut">
              <a:rPr lang="en-US"/>
              <a:pPr>
                <a:defRPr/>
              </a:pPr>
              <a:t>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8FADE53-7A9B-4C9E-86ED-C58FD44D5D8C}" type="slidenum">
              <a:rPr lang="en-US"/>
              <a:pPr>
                <a:defRPr/>
              </a:pPr>
              <a:t>‹#›</a:t>
            </a:fld>
            <a:endParaRPr lang="en-US"/>
          </a:p>
        </p:txBody>
      </p:sp>
    </p:spTree>
    <p:extLst>
      <p:ext uri="{BB962C8B-B14F-4D97-AF65-F5344CB8AC3E}">
        <p14:creationId xmlns:p14="http://schemas.microsoft.com/office/powerpoint/2010/main" val="2152161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90EA571D-2B01-4EDD-B6AE-C250102BDCD8}" type="datetimeFigureOut">
              <a:rPr lang="en-US"/>
              <a:pPr>
                <a:defRPr/>
              </a:pPr>
              <a:t>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B65F3EE-61AA-4EA2-B83F-0888960E12FC}" type="slidenum">
              <a:rPr lang="en-US"/>
              <a:pPr>
                <a:defRPr/>
              </a:pPr>
              <a:t>‹#›</a:t>
            </a:fld>
            <a:endParaRPr lang="en-US"/>
          </a:p>
        </p:txBody>
      </p:sp>
    </p:spTree>
    <p:extLst>
      <p:ext uri="{BB962C8B-B14F-4D97-AF65-F5344CB8AC3E}">
        <p14:creationId xmlns:p14="http://schemas.microsoft.com/office/powerpoint/2010/main" val="3524149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120A2D1-2DDA-43E4-965F-CDD289257BA9}" type="datetimeFigureOut">
              <a:rPr lang="en-US"/>
              <a:pPr>
                <a:defRPr/>
              </a:pPr>
              <a:t>2/4/2019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E91576B-EA2B-4C23-8EC8-67B90D241DA7}" type="slidenum">
              <a:rPr lang="en-US"/>
              <a:pPr>
                <a:defRPr/>
              </a:pPr>
              <a:t>‹#›</a:t>
            </a:fld>
            <a:endParaRPr lang="en-US"/>
          </a:p>
        </p:txBody>
      </p:sp>
    </p:spTree>
    <p:extLst>
      <p:ext uri="{BB962C8B-B14F-4D97-AF65-F5344CB8AC3E}">
        <p14:creationId xmlns:p14="http://schemas.microsoft.com/office/powerpoint/2010/main" val="3463272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46067F2-039E-49EB-A653-4D379A1FDA09}" type="datetimeFigureOut">
              <a:rPr lang="en-US"/>
              <a:pPr>
                <a:defRPr/>
              </a:pPr>
              <a:t>2/4/2019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52265F8-F96C-4926-83DF-BC719C505B64}" type="slidenum">
              <a:rPr lang="en-US"/>
              <a:pPr>
                <a:defRPr/>
              </a:pPr>
              <a:t>‹#›</a:t>
            </a:fld>
            <a:endParaRPr lang="en-US"/>
          </a:p>
        </p:txBody>
      </p:sp>
    </p:spTree>
    <p:extLst>
      <p:ext uri="{BB962C8B-B14F-4D97-AF65-F5344CB8AC3E}">
        <p14:creationId xmlns:p14="http://schemas.microsoft.com/office/powerpoint/2010/main" val="2637478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3F76CEC-F7CA-4DF2-B554-9A015F4CB40E}" type="datetimeFigureOut">
              <a:rPr lang="en-US"/>
              <a:pPr>
                <a:defRPr/>
              </a:pPr>
              <a:t>2/4/2019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8B96028-C3E2-4A6E-90AF-CB10A8AE2980}" type="slidenum">
              <a:rPr lang="en-US"/>
              <a:pPr>
                <a:defRPr/>
              </a:pPr>
              <a:t>‹#›</a:t>
            </a:fld>
            <a:endParaRPr lang="en-US"/>
          </a:p>
        </p:txBody>
      </p:sp>
    </p:spTree>
    <p:extLst>
      <p:ext uri="{BB962C8B-B14F-4D97-AF65-F5344CB8AC3E}">
        <p14:creationId xmlns:p14="http://schemas.microsoft.com/office/powerpoint/2010/main" val="947950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7AAC4A-B70D-42FC-A0B9-A614064F97CD}" type="datetimeFigureOut">
              <a:rPr lang="en-US"/>
              <a:pPr>
                <a:defRPr/>
              </a:pPr>
              <a:t>2/4/2019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E148028-65A2-4AE8-A6D8-D05A24494654}" type="slidenum">
              <a:rPr lang="en-US"/>
              <a:pPr>
                <a:defRPr/>
              </a:pPr>
              <a:t>‹#›</a:t>
            </a:fld>
            <a:endParaRPr lang="en-US"/>
          </a:p>
        </p:txBody>
      </p:sp>
    </p:spTree>
    <p:extLst>
      <p:ext uri="{BB962C8B-B14F-4D97-AF65-F5344CB8AC3E}">
        <p14:creationId xmlns:p14="http://schemas.microsoft.com/office/powerpoint/2010/main" val="399843878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D03E08A-A620-4C84-9A14-2E97AABAA41C}" type="datetimeFigureOut">
              <a:rPr lang="en-US"/>
              <a:pPr>
                <a:defRPr/>
              </a:pPr>
              <a:t>2/4/2019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EEE01-7DAE-414B-BD26-D7AF0FA710E4}" type="slidenum">
              <a:rPr lang="en-US"/>
              <a:pPr>
                <a:defRPr/>
              </a:pPr>
              <a:t>‹#›</a:t>
            </a:fld>
            <a:endParaRPr lang="en-US"/>
          </a:p>
        </p:txBody>
      </p:sp>
    </p:spTree>
    <p:extLst>
      <p:ext uri="{BB962C8B-B14F-4D97-AF65-F5344CB8AC3E}">
        <p14:creationId xmlns:p14="http://schemas.microsoft.com/office/powerpoint/2010/main" val="2469774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9C5521C-C6BC-44E4-99A1-8A76503B3B92}" type="datetimeFigureOut">
              <a:rPr lang="en-US"/>
              <a:pPr>
                <a:defRPr/>
              </a:pPr>
              <a:t>2/4/2019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2532311-EF3E-4A77-90D2-451FBDDEA79B}" type="slidenum">
              <a:rPr lang="en-US"/>
              <a:pPr>
                <a:defRPr/>
              </a:pPr>
              <a:t>‹#›</a:t>
            </a:fld>
            <a:endParaRPr lang="en-US"/>
          </a:p>
        </p:txBody>
      </p:sp>
    </p:spTree>
    <p:extLst>
      <p:ext uri="{BB962C8B-B14F-4D97-AF65-F5344CB8AC3E}">
        <p14:creationId xmlns:p14="http://schemas.microsoft.com/office/powerpoint/2010/main" val="619867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021BEC4-00B6-4704-9668-AEBD60522F25}" type="datetimeFigureOut">
              <a:rPr lang="en-US"/>
              <a:pPr>
                <a:defRPr/>
              </a:pPr>
              <a:t>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7EBCEC0-22A3-4B47-A60B-DA40881FE80D}" type="slidenum">
              <a:rPr lang="en-US"/>
              <a:pPr>
                <a:defRPr/>
              </a:pPr>
              <a:t>‹#›</a:t>
            </a:fld>
            <a:endParaRPr lang="en-US"/>
          </a:p>
        </p:txBody>
      </p:sp>
    </p:spTree>
    <p:extLst>
      <p:ext uri="{BB962C8B-B14F-4D97-AF65-F5344CB8AC3E}">
        <p14:creationId xmlns:p14="http://schemas.microsoft.com/office/powerpoint/2010/main" val="3985053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1EB8806-77A1-4293-B75E-17E1CA00DED6}" type="datetimeFigureOut">
              <a:rPr lang="en-US"/>
              <a:pPr>
                <a:defRPr/>
              </a:pPr>
              <a:t>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1FB4309-FC2F-4E70-B55B-280BDB3C57FA}" type="slidenum">
              <a:rPr lang="en-US"/>
              <a:pPr>
                <a:defRPr/>
              </a:pPr>
              <a:t>‹#›</a:t>
            </a:fld>
            <a:endParaRPr lang="en-US"/>
          </a:p>
        </p:txBody>
      </p:sp>
    </p:spTree>
    <p:extLst>
      <p:ext uri="{BB962C8B-B14F-4D97-AF65-F5344CB8AC3E}">
        <p14:creationId xmlns:p14="http://schemas.microsoft.com/office/powerpoint/2010/main" val="2592285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14996835-4E4E-4977-812F-04E049C32597}" type="datetimeFigureOut">
              <a:rPr lang="en-US"/>
              <a:pPr>
                <a:defRPr/>
              </a:pPr>
              <a:t>2/4/2019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BE599193-E1D9-4A1C-95B3-67A92E61D53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4300" b="21859"/>
          <a:stretch/>
        </p:blipFill>
        <p:spPr>
          <a:xfrm>
            <a:off x="0" y="0"/>
            <a:ext cx="12192000" cy="6896100"/>
          </a:xfrm>
          <a:prstGeom prst="rect">
            <a:avLst/>
          </a:prstGeom>
        </p:spPr>
      </p:pic>
      <p:sp>
        <p:nvSpPr>
          <p:cNvPr id="19" name="Action Button: Forward or Next 18">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Freeform 19"/>
          <p:cNvSpPr>
            <a:spLocks noEditPoints="1"/>
          </p:cNvSpPr>
          <p:nvPr/>
        </p:nvSpPr>
        <p:spPr bwMode="auto">
          <a:xfrm>
            <a:off x="5602288" y="1143000"/>
            <a:ext cx="1341286" cy="546450"/>
          </a:xfrm>
          <a:custGeom>
            <a:avLst/>
            <a:gdLst>
              <a:gd name="T0" fmla="*/ 269 w 283"/>
              <a:gd name="T1" fmla="*/ 77 h 114"/>
              <a:gd name="T2" fmla="*/ 222 w 283"/>
              <a:gd name="T3" fmla="*/ 87 h 114"/>
              <a:gd name="T4" fmla="*/ 244 w 283"/>
              <a:gd name="T5" fmla="*/ 60 h 114"/>
              <a:gd name="T6" fmla="*/ 269 w 283"/>
              <a:gd name="T7" fmla="*/ 56 h 114"/>
              <a:gd name="T8" fmla="*/ 222 w 283"/>
              <a:gd name="T9" fmla="*/ 2 h 114"/>
              <a:gd name="T10" fmla="*/ 281 w 283"/>
              <a:gd name="T11" fmla="*/ 87 h 114"/>
              <a:gd name="T12" fmla="*/ 222 w 283"/>
              <a:gd name="T13" fmla="*/ 89 h 114"/>
              <a:gd name="T14" fmla="*/ 246 w 283"/>
              <a:gd name="T15" fmla="*/ 101 h 114"/>
              <a:gd name="T16" fmla="*/ 205 w 283"/>
              <a:gd name="T17" fmla="*/ 82 h 114"/>
              <a:gd name="T18" fmla="*/ 203 w 283"/>
              <a:gd name="T19" fmla="*/ 52 h 114"/>
              <a:gd name="T20" fmla="*/ 154 w 283"/>
              <a:gd name="T21" fmla="*/ 87 h 114"/>
              <a:gd name="T22" fmla="*/ 213 w 283"/>
              <a:gd name="T23" fmla="*/ 53 h 114"/>
              <a:gd name="T24" fmla="*/ 171 w 283"/>
              <a:gd name="T25" fmla="*/ 87 h 114"/>
              <a:gd name="T26" fmla="*/ 180 w 283"/>
              <a:gd name="T27" fmla="*/ 87 h 114"/>
              <a:gd name="T28" fmla="*/ 120 w 283"/>
              <a:gd name="T29" fmla="*/ 87 h 114"/>
              <a:gd name="T30" fmla="*/ 117 w 283"/>
              <a:gd name="T31" fmla="*/ 56 h 114"/>
              <a:gd name="T32" fmla="*/ 86 w 283"/>
              <a:gd name="T33" fmla="*/ 2 h 114"/>
              <a:gd name="T34" fmla="*/ 145 w 283"/>
              <a:gd name="T35" fmla="*/ 52 h 114"/>
              <a:gd name="T36" fmla="*/ 142 w 283"/>
              <a:gd name="T37" fmla="*/ 87 h 114"/>
              <a:gd name="T38" fmla="*/ 93 w 283"/>
              <a:gd name="T39" fmla="*/ 79 h 114"/>
              <a:gd name="T40" fmla="*/ 89 w 283"/>
              <a:gd name="T41" fmla="*/ 79 h 114"/>
              <a:gd name="T42" fmla="*/ 87 w 283"/>
              <a:gd name="T43" fmla="*/ 69 h 114"/>
              <a:gd name="T44" fmla="*/ 95 w 283"/>
              <a:gd name="T45" fmla="*/ 62 h 114"/>
              <a:gd name="T46" fmla="*/ 93 w 283"/>
              <a:gd name="T47" fmla="*/ 79 h 114"/>
              <a:gd name="T48" fmla="*/ 67 w 283"/>
              <a:gd name="T49" fmla="*/ 86 h 114"/>
              <a:gd name="T50" fmla="*/ 37 w 283"/>
              <a:gd name="T51" fmla="*/ 82 h 114"/>
              <a:gd name="T52" fmla="*/ 25 w 283"/>
              <a:gd name="T53" fmla="*/ 77 h 114"/>
              <a:gd name="T54" fmla="*/ 18 w 283"/>
              <a:gd name="T55" fmla="*/ 2 h 114"/>
              <a:gd name="T56" fmla="*/ 76 w 283"/>
              <a:gd name="T57" fmla="*/ 55 h 114"/>
              <a:gd name="T58" fmla="*/ 22 w 283"/>
              <a:gd name="T59" fmla="*/ 87 h 114"/>
              <a:gd name="T60" fmla="*/ 220 w 283"/>
              <a:gd name="T61" fmla="*/ 0 h 114"/>
              <a:gd name="T62" fmla="*/ 215 w 283"/>
              <a:gd name="T63" fmla="*/ 0 h 114"/>
              <a:gd name="T64" fmla="*/ 147 w 283"/>
              <a:gd name="T65" fmla="*/ 52 h 114"/>
              <a:gd name="T66" fmla="*/ 84 w 283"/>
              <a:gd name="T67" fmla="*/ 52 h 114"/>
              <a:gd name="T68" fmla="*/ 16 w 283"/>
              <a:gd name="T69" fmla="*/ 0 h 114"/>
              <a:gd name="T70" fmla="*/ 14 w 283"/>
              <a:gd name="T71" fmla="*/ 113 h 114"/>
              <a:gd name="T72" fmla="*/ 35 w 283"/>
              <a:gd name="T73" fmla="*/ 113 h 114"/>
              <a:gd name="T74" fmla="*/ 66 w 283"/>
              <a:gd name="T75" fmla="*/ 89 h 114"/>
              <a:gd name="T76" fmla="*/ 81 w 283"/>
              <a:gd name="T77" fmla="*/ 89 h 114"/>
              <a:gd name="T78" fmla="*/ 90 w 283"/>
              <a:gd name="T79" fmla="*/ 89 h 114"/>
              <a:gd name="T80" fmla="*/ 112 w 283"/>
              <a:gd name="T81" fmla="*/ 113 h 114"/>
              <a:gd name="T82" fmla="*/ 142 w 283"/>
              <a:gd name="T83" fmla="*/ 89 h 114"/>
              <a:gd name="T84" fmla="*/ 170 w 283"/>
              <a:gd name="T85" fmla="*/ 89 h 114"/>
              <a:gd name="T86" fmla="*/ 190 w 283"/>
              <a:gd name="T87" fmla="*/ 113 h 114"/>
              <a:gd name="T88" fmla="*/ 210 w 283"/>
              <a:gd name="T89" fmla="*/ 108 h 114"/>
              <a:gd name="T90" fmla="*/ 266 w 283"/>
              <a:gd name="T91" fmla="*/ 89 h 114"/>
              <a:gd name="T92" fmla="*/ 220 w 283"/>
              <a:gd name="T93"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83" h="114">
                <a:moveTo>
                  <a:pt x="281" y="87"/>
                </a:moveTo>
                <a:cubicBezTo>
                  <a:pt x="266" y="87"/>
                  <a:pt x="266" y="87"/>
                  <a:pt x="266" y="87"/>
                </a:cubicBezTo>
                <a:cubicBezTo>
                  <a:pt x="269" y="77"/>
                  <a:pt x="269" y="77"/>
                  <a:pt x="269" y="77"/>
                </a:cubicBezTo>
                <a:cubicBezTo>
                  <a:pt x="239" y="77"/>
                  <a:pt x="239" y="77"/>
                  <a:pt x="239" y="77"/>
                </a:cubicBezTo>
                <a:cubicBezTo>
                  <a:pt x="237" y="87"/>
                  <a:pt x="237" y="87"/>
                  <a:pt x="237" y="87"/>
                </a:cubicBezTo>
                <a:cubicBezTo>
                  <a:pt x="222" y="87"/>
                  <a:pt x="222" y="87"/>
                  <a:pt x="222" y="87"/>
                </a:cubicBezTo>
                <a:cubicBezTo>
                  <a:pt x="222" y="85"/>
                  <a:pt x="222" y="85"/>
                  <a:pt x="222" y="85"/>
                </a:cubicBezTo>
                <a:cubicBezTo>
                  <a:pt x="223" y="84"/>
                  <a:pt x="223" y="83"/>
                  <a:pt x="223" y="81"/>
                </a:cubicBezTo>
                <a:cubicBezTo>
                  <a:pt x="226" y="71"/>
                  <a:pt x="233" y="60"/>
                  <a:pt x="244" y="60"/>
                </a:cubicBezTo>
                <a:cubicBezTo>
                  <a:pt x="249" y="60"/>
                  <a:pt x="254" y="62"/>
                  <a:pt x="253" y="69"/>
                </a:cubicBezTo>
                <a:cubicBezTo>
                  <a:pt x="271" y="69"/>
                  <a:pt x="271" y="69"/>
                  <a:pt x="271" y="69"/>
                </a:cubicBezTo>
                <a:cubicBezTo>
                  <a:pt x="272" y="66"/>
                  <a:pt x="273" y="61"/>
                  <a:pt x="269" y="56"/>
                </a:cubicBezTo>
                <a:cubicBezTo>
                  <a:pt x="266" y="51"/>
                  <a:pt x="258" y="48"/>
                  <a:pt x="248" y="48"/>
                </a:cubicBezTo>
                <a:cubicBezTo>
                  <a:pt x="241" y="48"/>
                  <a:pt x="231" y="50"/>
                  <a:pt x="222" y="55"/>
                </a:cubicBezTo>
                <a:cubicBezTo>
                  <a:pt x="222" y="2"/>
                  <a:pt x="222" y="2"/>
                  <a:pt x="222" y="2"/>
                </a:cubicBezTo>
                <a:cubicBezTo>
                  <a:pt x="281" y="2"/>
                  <a:pt x="281" y="2"/>
                  <a:pt x="281" y="2"/>
                </a:cubicBezTo>
                <a:cubicBezTo>
                  <a:pt x="281" y="87"/>
                  <a:pt x="281" y="87"/>
                  <a:pt x="281" y="87"/>
                </a:cubicBezTo>
                <a:cubicBezTo>
                  <a:pt x="281" y="87"/>
                  <a:pt x="281" y="87"/>
                  <a:pt x="281" y="87"/>
                </a:cubicBezTo>
                <a:close/>
                <a:moveTo>
                  <a:pt x="246" y="101"/>
                </a:moveTo>
                <a:cubicBezTo>
                  <a:pt x="243" y="102"/>
                  <a:pt x="240" y="102"/>
                  <a:pt x="237" y="102"/>
                </a:cubicBezTo>
                <a:cubicBezTo>
                  <a:pt x="228" y="102"/>
                  <a:pt x="222" y="98"/>
                  <a:pt x="222" y="89"/>
                </a:cubicBezTo>
                <a:cubicBezTo>
                  <a:pt x="249" y="89"/>
                  <a:pt x="249" y="89"/>
                  <a:pt x="249" y="89"/>
                </a:cubicBezTo>
                <a:cubicBezTo>
                  <a:pt x="246" y="101"/>
                  <a:pt x="246" y="101"/>
                  <a:pt x="246" y="101"/>
                </a:cubicBezTo>
                <a:cubicBezTo>
                  <a:pt x="246" y="101"/>
                  <a:pt x="246" y="101"/>
                  <a:pt x="246" y="101"/>
                </a:cubicBezTo>
                <a:close/>
                <a:moveTo>
                  <a:pt x="213" y="53"/>
                </a:moveTo>
                <a:cubicBezTo>
                  <a:pt x="213" y="65"/>
                  <a:pt x="213" y="65"/>
                  <a:pt x="213" y="65"/>
                </a:cubicBezTo>
                <a:cubicBezTo>
                  <a:pt x="209" y="71"/>
                  <a:pt x="206" y="77"/>
                  <a:pt x="205" y="82"/>
                </a:cubicBezTo>
                <a:cubicBezTo>
                  <a:pt x="204" y="83"/>
                  <a:pt x="204" y="85"/>
                  <a:pt x="204" y="87"/>
                </a:cubicBezTo>
                <a:cubicBezTo>
                  <a:pt x="195" y="87"/>
                  <a:pt x="195" y="87"/>
                  <a:pt x="195" y="87"/>
                </a:cubicBezTo>
                <a:cubicBezTo>
                  <a:pt x="203" y="52"/>
                  <a:pt x="203" y="52"/>
                  <a:pt x="203" y="52"/>
                </a:cubicBezTo>
                <a:cubicBezTo>
                  <a:pt x="178" y="52"/>
                  <a:pt x="178" y="52"/>
                  <a:pt x="178" y="52"/>
                </a:cubicBezTo>
                <a:cubicBezTo>
                  <a:pt x="156" y="87"/>
                  <a:pt x="156" y="87"/>
                  <a:pt x="156" y="87"/>
                </a:cubicBezTo>
                <a:cubicBezTo>
                  <a:pt x="154" y="87"/>
                  <a:pt x="154" y="87"/>
                  <a:pt x="154" y="87"/>
                </a:cubicBezTo>
                <a:cubicBezTo>
                  <a:pt x="154" y="2"/>
                  <a:pt x="154" y="2"/>
                  <a:pt x="154" y="2"/>
                </a:cubicBezTo>
                <a:cubicBezTo>
                  <a:pt x="213" y="2"/>
                  <a:pt x="213" y="2"/>
                  <a:pt x="213" y="2"/>
                </a:cubicBezTo>
                <a:cubicBezTo>
                  <a:pt x="213" y="53"/>
                  <a:pt x="213" y="53"/>
                  <a:pt x="213" y="53"/>
                </a:cubicBezTo>
                <a:cubicBezTo>
                  <a:pt x="213" y="53"/>
                  <a:pt x="213" y="53"/>
                  <a:pt x="213" y="53"/>
                </a:cubicBezTo>
                <a:close/>
                <a:moveTo>
                  <a:pt x="180" y="87"/>
                </a:moveTo>
                <a:cubicBezTo>
                  <a:pt x="171" y="87"/>
                  <a:pt x="171" y="87"/>
                  <a:pt x="171" y="87"/>
                </a:cubicBezTo>
                <a:cubicBezTo>
                  <a:pt x="185" y="66"/>
                  <a:pt x="185" y="66"/>
                  <a:pt x="185" y="66"/>
                </a:cubicBezTo>
                <a:cubicBezTo>
                  <a:pt x="180" y="87"/>
                  <a:pt x="180" y="87"/>
                  <a:pt x="180" y="87"/>
                </a:cubicBezTo>
                <a:cubicBezTo>
                  <a:pt x="180" y="87"/>
                  <a:pt x="180" y="87"/>
                  <a:pt x="180" y="87"/>
                </a:cubicBezTo>
                <a:close/>
                <a:moveTo>
                  <a:pt x="145" y="52"/>
                </a:moveTo>
                <a:cubicBezTo>
                  <a:pt x="130" y="52"/>
                  <a:pt x="130" y="52"/>
                  <a:pt x="130" y="52"/>
                </a:cubicBezTo>
                <a:cubicBezTo>
                  <a:pt x="120" y="87"/>
                  <a:pt x="120" y="87"/>
                  <a:pt x="120" y="87"/>
                </a:cubicBezTo>
                <a:cubicBezTo>
                  <a:pt x="104" y="87"/>
                  <a:pt x="104" y="87"/>
                  <a:pt x="104" y="87"/>
                </a:cubicBezTo>
                <a:cubicBezTo>
                  <a:pt x="112" y="84"/>
                  <a:pt x="117" y="78"/>
                  <a:pt x="119" y="70"/>
                </a:cubicBezTo>
                <a:cubicBezTo>
                  <a:pt x="120" y="64"/>
                  <a:pt x="119" y="59"/>
                  <a:pt x="117" y="56"/>
                </a:cubicBezTo>
                <a:cubicBezTo>
                  <a:pt x="113" y="51"/>
                  <a:pt x="105" y="52"/>
                  <a:pt x="98" y="52"/>
                </a:cubicBezTo>
                <a:cubicBezTo>
                  <a:pt x="97" y="52"/>
                  <a:pt x="86" y="52"/>
                  <a:pt x="86" y="52"/>
                </a:cubicBezTo>
                <a:cubicBezTo>
                  <a:pt x="86" y="2"/>
                  <a:pt x="86" y="2"/>
                  <a:pt x="86" y="2"/>
                </a:cubicBezTo>
                <a:cubicBezTo>
                  <a:pt x="145" y="2"/>
                  <a:pt x="145" y="2"/>
                  <a:pt x="145" y="2"/>
                </a:cubicBezTo>
                <a:cubicBezTo>
                  <a:pt x="145" y="52"/>
                  <a:pt x="145" y="52"/>
                  <a:pt x="145" y="52"/>
                </a:cubicBezTo>
                <a:cubicBezTo>
                  <a:pt x="145" y="52"/>
                  <a:pt x="145" y="52"/>
                  <a:pt x="145" y="52"/>
                </a:cubicBezTo>
                <a:close/>
                <a:moveTo>
                  <a:pt x="135" y="87"/>
                </a:moveTo>
                <a:cubicBezTo>
                  <a:pt x="141" y="65"/>
                  <a:pt x="141" y="65"/>
                  <a:pt x="141" y="65"/>
                </a:cubicBezTo>
                <a:cubicBezTo>
                  <a:pt x="142" y="87"/>
                  <a:pt x="142" y="87"/>
                  <a:pt x="142" y="87"/>
                </a:cubicBezTo>
                <a:cubicBezTo>
                  <a:pt x="135" y="87"/>
                  <a:pt x="135" y="87"/>
                  <a:pt x="135" y="87"/>
                </a:cubicBezTo>
                <a:cubicBezTo>
                  <a:pt x="135" y="87"/>
                  <a:pt x="135" y="87"/>
                  <a:pt x="135" y="87"/>
                </a:cubicBezTo>
                <a:close/>
                <a:moveTo>
                  <a:pt x="93" y="79"/>
                </a:moveTo>
                <a:cubicBezTo>
                  <a:pt x="93" y="79"/>
                  <a:pt x="93" y="79"/>
                  <a:pt x="93" y="79"/>
                </a:cubicBezTo>
                <a:cubicBezTo>
                  <a:pt x="92" y="79"/>
                  <a:pt x="91" y="79"/>
                  <a:pt x="91" y="79"/>
                </a:cubicBezTo>
                <a:cubicBezTo>
                  <a:pt x="90" y="79"/>
                  <a:pt x="89" y="79"/>
                  <a:pt x="89" y="79"/>
                </a:cubicBezTo>
                <a:cubicBezTo>
                  <a:pt x="85" y="79"/>
                  <a:pt x="85" y="79"/>
                  <a:pt x="85" y="79"/>
                </a:cubicBezTo>
                <a:cubicBezTo>
                  <a:pt x="87" y="72"/>
                  <a:pt x="87" y="72"/>
                  <a:pt x="87" y="72"/>
                </a:cubicBezTo>
                <a:cubicBezTo>
                  <a:pt x="87" y="69"/>
                  <a:pt x="87" y="69"/>
                  <a:pt x="87" y="69"/>
                </a:cubicBezTo>
                <a:cubicBezTo>
                  <a:pt x="89" y="62"/>
                  <a:pt x="89" y="62"/>
                  <a:pt x="89" y="62"/>
                </a:cubicBezTo>
                <a:cubicBezTo>
                  <a:pt x="90" y="62"/>
                  <a:pt x="91" y="62"/>
                  <a:pt x="92" y="62"/>
                </a:cubicBezTo>
                <a:cubicBezTo>
                  <a:pt x="95" y="62"/>
                  <a:pt x="95" y="62"/>
                  <a:pt x="95" y="62"/>
                </a:cubicBezTo>
                <a:cubicBezTo>
                  <a:pt x="100" y="62"/>
                  <a:pt x="103" y="62"/>
                  <a:pt x="104" y="63"/>
                </a:cubicBezTo>
                <a:cubicBezTo>
                  <a:pt x="105" y="65"/>
                  <a:pt x="105" y="67"/>
                  <a:pt x="104" y="70"/>
                </a:cubicBezTo>
                <a:cubicBezTo>
                  <a:pt x="102" y="75"/>
                  <a:pt x="100" y="78"/>
                  <a:pt x="93" y="79"/>
                </a:cubicBezTo>
                <a:moveTo>
                  <a:pt x="76" y="55"/>
                </a:moveTo>
                <a:cubicBezTo>
                  <a:pt x="75" y="58"/>
                  <a:pt x="75" y="58"/>
                  <a:pt x="75" y="58"/>
                </a:cubicBezTo>
                <a:cubicBezTo>
                  <a:pt x="67" y="86"/>
                  <a:pt x="67" y="86"/>
                  <a:pt x="67" y="86"/>
                </a:cubicBezTo>
                <a:cubicBezTo>
                  <a:pt x="67" y="87"/>
                  <a:pt x="67" y="87"/>
                  <a:pt x="67" y="87"/>
                </a:cubicBezTo>
                <a:cubicBezTo>
                  <a:pt x="39" y="87"/>
                  <a:pt x="39" y="87"/>
                  <a:pt x="39" y="87"/>
                </a:cubicBezTo>
                <a:cubicBezTo>
                  <a:pt x="37" y="82"/>
                  <a:pt x="37" y="82"/>
                  <a:pt x="37" y="82"/>
                </a:cubicBezTo>
                <a:cubicBezTo>
                  <a:pt x="67" y="52"/>
                  <a:pt x="67" y="52"/>
                  <a:pt x="67" y="52"/>
                </a:cubicBezTo>
                <a:cubicBezTo>
                  <a:pt x="48" y="52"/>
                  <a:pt x="48" y="52"/>
                  <a:pt x="48" y="52"/>
                </a:cubicBezTo>
                <a:cubicBezTo>
                  <a:pt x="25" y="77"/>
                  <a:pt x="25" y="77"/>
                  <a:pt x="25" y="77"/>
                </a:cubicBezTo>
                <a:cubicBezTo>
                  <a:pt x="32" y="52"/>
                  <a:pt x="32" y="52"/>
                  <a:pt x="32" y="52"/>
                </a:cubicBezTo>
                <a:cubicBezTo>
                  <a:pt x="18" y="52"/>
                  <a:pt x="18" y="52"/>
                  <a:pt x="18" y="52"/>
                </a:cubicBezTo>
                <a:cubicBezTo>
                  <a:pt x="18" y="2"/>
                  <a:pt x="18" y="2"/>
                  <a:pt x="18" y="2"/>
                </a:cubicBezTo>
                <a:cubicBezTo>
                  <a:pt x="76" y="2"/>
                  <a:pt x="76" y="2"/>
                  <a:pt x="76" y="2"/>
                </a:cubicBezTo>
                <a:cubicBezTo>
                  <a:pt x="76" y="55"/>
                  <a:pt x="76" y="55"/>
                  <a:pt x="76" y="55"/>
                </a:cubicBezTo>
                <a:cubicBezTo>
                  <a:pt x="76" y="55"/>
                  <a:pt x="76" y="55"/>
                  <a:pt x="76" y="55"/>
                </a:cubicBezTo>
                <a:close/>
                <a:moveTo>
                  <a:pt x="22" y="87"/>
                </a:moveTo>
                <a:cubicBezTo>
                  <a:pt x="22" y="87"/>
                  <a:pt x="22" y="87"/>
                  <a:pt x="22" y="87"/>
                </a:cubicBezTo>
                <a:cubicBezTo>
                  <a:pt x="22" y="87"/>
                  <a:pt x="22" y="87"/>
                  <a:pt x="22" y="87"/>
                </a:cubicBezTo>
                <a:cubicBezTo>
                  <a:pt x="22" y="87"/>
                  <a:pt x="22" y="87"/>
                  <a:pt x="22" y="87"/>
                </a:cubicBezTo>
                <a:cubicBezTo>
                  <a:pt x="22" y="87"/>
                  <a:pt x="22" y="87"/>
                  <a:pt x="22" y="87"/>
                </a:cubicBezTo>
                <a:close/>
                <a:moveTo>
                  <a:pt x="220" y="0"/>
                </a:moveTo>
                <a:cubicBezTo>
                  <a:pt x="220" y="57"/>
                  <a:pt x="220" y="57"/>
                  <a:pt x="220" y="57"/>
                </a:cubicBezTo>
                <a:cubicBezTo>
                  <a:pt x="218" y="59"/>
                  <a:pt x="216" y="60"/>
                  <a:pt x="215" y="62"/>
                </a:cubicBezTo>
                <a:cubicBezTo>
                  <a:pt x="215" y="0"/>
                  <a:pt x="215" y="0"/>
                  <a:pt x="215" y="0"/>
                </a:cubicBezTo>
                <a:cubicBezTo>
                  <a:pt x="152" y="0"/>
                  <a:pt x="152" y="0"/>
                  <a:pt x="152" y="0"/>
                </a:cubicBezTo>
                <a:cubicBezTo>
                  <a:pt x="152" y="52"/>
                  <a:pt x="152" y="52"/>
                  <a:pt x="152" y="52"/>
                </a:cubicBezTo>
                <a:cubicBezTo>
                  <a:pt x="147" y="52"/>
                  <a:pt x="147" y="52"/>
                  <a:pt x="147" y="52"/>
                </a:cubicBezTo>
                <a:cubicBezTo>
                  <a:pt x="147" y="0"/>
                  <a:pt x="147" y="0"/>
                  <a:pt x="147" y="0"/>
                </a:cubicBezTo>
                <a:cubicBezTo>
                  <a:pt x="84" y="0"/>
                  <a:pt x="84" y="0"/>
                  <a:pt x="84" y="0"/>
                </a:cubicBezTo>
                <a:cubicBezTo>
                  <a:pt x="84" y="52"/>
                  <a:pt x="84" y="52"/>
                  <a:pt x="84" y="52"/>
                </a:cubicBezTo>
                <a:cubicBezTo>
                  <a:pt x="79" y="52"/>
                  <a:pt x="79" y="52"/>
                  <a:pt x="79" y="52"/>
                </a:cubicBezTo>
                <a:cubicBezTo>
                  <a:pt x="79" y="0"/>
                  <a:pt x="79" y="0"/>
                  <a:pt x="79" y="0"/>
                </a:cubicBezTo>
                <a:cubicBezTo>
                  <a:pt x="16" y="0"/>
                  <a:pt x="16" y="0"/>
                  <a:pt x="16" y="0"/>
                </a:cubicBezTo>
                <a:cubicBezTo>
                  <a:pt x="16" y="59"/>
                  <a:pt x="16" y="59"/>
                  <a:pt x="16" y="59"/>
                </a:cubicBezTo>
                <a:cubicBezTo>
                  <a:pt x="0" y="113"/>
                  <a:pt x="0" y="113"/>
                  <a:pt x="0" y="113"/>
                </a:cubicBezTo>
                <a:cubicBezTo>
                  <a:pt x="14" y="113"/>
                  <a:pt x="14" y="113"/>
                  <a:pt x="14" y="113"/>
                </a:cubicBezTo>
                <a:cubicBezTo>
                  <a:pt x="21" y="89"/>
                  <a:pt x="21" y="89"/>
                  <a:pt x="21" y="89"/>
                </a:cubicBezTo>
                <a:cubicBezTo>
                  <a:pt x="23" y="89"/>
                  <a:pt x="23" y="89"/>
                  <a:pt x="23" y="89"/>
                </a:cubicBezTo>
                <a:cubicBezTo>
                  <a:pt x="35" y="113"/>
                  <a:pt x="35" y="113"/>
                  <a:pt x="35" y="113"/>
                </a:cubicBezTo>
                <a:cubicBezTo>
                  <a:pt x="52" y="113"/>
                  <a:pt x="52" y="113"/>
                  <a:pt x="52" y="113"/>
                </a:cubicBezTo>
                <a:cubicBezTo>
                  <a:pt x="40" y="89"/>
                  <a:pt x="40" y="89"/>
                  <a:pt x="40" y="89"/>
                </a:cubicBezTo>
                <a:cubicBezTo>
                  <a:pt x="66" y="89"/>
                  <a:pt x="66" y="89"/>
                  <a:pt x="66" y="89"/>
                </a:cubicBezTo>
                <a:cubicBezTo>
                  <a:pt x="59" y="113"/>
                  <a:pt x="59" y="113"/>
                  <a:pt x="59" y="113"/>
                </a:cubicBezTo>
                <a:cubicBezTo>
                  <a:pt x="74" y="113"/>
                  <a:pt x="74" y="113"/>
                  <a:pt x="74" y="113"/>
                </a:cubicBezTo>
                <a:cubicBezTo>
                  <a:pt x="81" y="89"/>
                  <a:pt x="81" y="89"/>
                  <a:pt x="81" y="89"/>
                </a:cubicBezTo>
                <a:cubicBezTo>
                  <a:pt x="85" y="89"/>
                  <a:pt x="85" y="89"/>
                  <a:pt x="85" y="89"/>
                </a:cubicBezTo>
                <a:cubicBezTo>
                  <a:pt x="85" y="89"/>
                  <a:pt x="85" y="89"/>
                  <a:pt x="85" y="89"/>
                </a:cubicBezTo>
                <a:cubicBezTo>
                  <a:pt x="90" y="89"/>
                  <a:pt x="90" y="89"/>
                  <a:pt x="90" y="89"/>
                </a:cubicBezTo>
                <a:cubicBezTo>
                  <a:pt x="90" y="89"/>
                  <a:pt x="90" y="89"/>
                  <a:pt x="90" y="89"/>
                </a:cubicBezTo>
                <a:cubicBezTo>
                  <a:pt x="119" y="89"/>
                  <a:pt x="119" y="89"/>
                  <a:pt x="119" y="89"/>
                </a:cubicBezTo>
                <a:cubicBezTo>
                  <a:pt x="112" y="113"/>
                  <a:pt x="112" y="113"/>
                  <a:pt x="112" y="113"/>
                </a:cubicBezTo>
                <a:cubicBezTo>
                  <a:pt x="128" y="113"/>
                  <a:pt x="128" y="113"/>
                  <a:pt x="128" y="113"/>
                </a:cubicBezTo>
                <a:cubicBezTo>
                  <a:pt x="135" y="89"/>
                  <a:pt x="135" y="89"/>
                  <a:pt x="135" y="89"/>
                </a:cubicBezTo>
                <a:cubicBezTo>
                  <a:pt x="142" y="89"/>
                  <a:pt x="142" y="89"/>
                  <a:pt x="142" y="89"/>
                </a:cubicBezTo>
                <a:cubicBezTo>
                  <a:pt x="142" y="113"/>
                  <a:pt x="142" y="113"/>
                  <a:pt x="142" y="113"/>
                </a:cubicBezTo>
                <a:cubicBezTo>
                  <a:pt x="155" y="113"/>
                  <a:pt x="155" y="113"/>
                  <a:pt x="155" y="113"/>
                </a:cubicBezTo>
                <a:cubicBezTo>
                  <a:pt x="170" y="89"/>
                  <a:pt x="170" y="89"/>
                  <a:pt x="170" y="89"/>
                </a:cubicBezTo>
                <a:cubicBezTo>
                  <a:pt x="180" y="89"/>
                  <a:pt x="180" y="89"/>
                  <a:pt x="180" y="89"/>
                </a:cubicBezTo>
                <a:cubicBezTo>
                  <a:pt x="175" y="113"/>
                  <a:pt x="175" y="113"/>
                  <a:pt x="175" y="113"/>
                </a:cubicBezTo>
                <a:cubicBezTo>
                  <a:pt x="190" y="113"/>
                  <a:pt x="190" y="113"/>
                  <a:pt x="190" y="113"/>
                </a:cubicBezTo>
                <a:cubicBezTo>
                  <a:pt x="195" y="89"/>
                  <a:pt x="195" y="89"/>
                  <a:pt x="195" y="89"/>
                </a:cubicBezTo>
                <a:cubicBezTo>
                  <a:pt x="204" y="89"/>
                  <a:pt x="204" y="89"/>
                  <a:pt x="204" y="89"/>
                </a:cubicBezTo>
                <a:cubicBezTo>
                  <a:pt x="203" y="96"/>
                  <a:pt x="205" y="103"/>
                  <a:pt x="210" y="108"/>
                </a:cubicBezTo>
                <a:cubicBezTo>
                  <a:pt x="216" y="113"/>
                  <a:pt x="225" y="114"/>
                  <a:pt x="232" y="114"/>
                </a:cubicBezTo>
                <a:cubicBezTo>
                  <a:pt x="241" y="114"/>
                  <a:pt x="251" y="113"/>
                  <a:pt x="260" y="111"/>
                </a:cubicBezTo>
                <a:cubicBezTo>
                  <a:pt x="266" y="89"/>
                  <a:pt x="266" y="89"/>
                  <a:pt x="266" y="89"/>
                </a:cubicBezTo>
                <a:cubicBezTo>
                  <a:pt x="283" y="89"/>
                  <a:pt x="283" y="89"/>
                  <a:pt x="283" y="89"/>
                </a:cubicBezTo>
                <a:cubicBezTo>
                  <a:pt x="283" y="0"/>
                  <a:pt x="283" y="0"/>
                  <a:pt x="283" y="0"/>
                </a:cubicBezTo>
                <a:cubicBezTo>
                  <a:pt x="220" y="0"/>
                  <a:pt x="220" y="0"/>
                  <a:pt x="220" y="0"/>
                </a:cubicBezTo>
                <a:cubicBezTo>
                  <a:pt x="220" y="0"/>
                  <a:pt x="220" y="0"/>
                  <a:pt x="220" y="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en-GB" dirty="0">
              <a:solidFill>
                <a:srgbClr val="000000"/>
              </a:solidFill>
            </a:endParaRPr>
          </a:p>
        </p:txBody>
      </p:sp>
      <p:sp>
        <p:nvSpPr>
          <p:cNvPr id="2" name="Rectangle 1"/>
          <p:cNvSpPr/>
          <p:nvPr/>
        </p:nvSpPr>
        <p:spPr>
          <a:xfrm>
            <a:off x="5602288" y="1683450"/>
            <a:ext cx="6037262" cy="4524315"/>
          </a:xfrm>
          <a:prstGeom prst="rect">
            <a:avLst/>
          </a:prstGeom>
        </p:spPr>
        <p:txBody>
          <a:bodyPr wrap="square">
            <a:spAutoFit/>
          </a:bodyPr>
          <a:lstStyle/>
          <a:p>
            <a:pPr eaLnBrk="1" fontAlgn="auto" hangingPunct="1">
              <a:spcBef>
                <a:spcPts val="0"/>
              </a:spcBef>
              <a:spcAft>
                <a:spcPts val="0"/>
              </a:spcAft>
              <a:defRPr/>
            </a:pPr>
            <a:r>
              <a:rPr lang="en-US" sz="7200" dirty="0">
                <a:solidFill>
                  <a:schemeClr val="bg1"/>
                </a:solidFill>
                <a:latin typeface="KPMG Extralight" panose="020B0303030202040204" pitchFamily="34" charset="0"/>
              </a:rPr>
              <a:t>Cybernetics.</a:t>
            </a:r>
          </a:p>
          <a:p>
            <a:pPr eaLnBrk="1" fontAlgn="auto" hangingPunct="1">
              <a:spcBef>
                <a:spcPts val="0"/>
              </a:spcBef>
              <a:spcAft>
                <a:spcPts val="0"/>
              </a:spcAft>
              <a:defRPr/>
            </a:pPr>
            <a:r>
              <a:rPr lang="en-US" sz="7200" dirty="0">
                <a:solidFill>
                  <a:schemeClr val="bg1"/>
                </a:solidFill>
                <a:latin typeface="KPMG Extralight" panose="020B0303030202040204" pitchFamily="34" charset="0"/>
              </a:rPr>
              <a:t>User protection against attacks through communications</a:t>
            </a:r>
            <a:endParaRPr lang="en-US" sz="7200" dirty="0">
              <a:solidFill>
                <a:schemeClr val="bg1"/>
              </a:solidFill>
              <a:latin typeface="KPMG Extralight" panose="020B0303030202040204" pitchFamily="34" charset="0"/>
            </a:endParaRPr>
          </a:p>
        </p:txBody>
      </p:sp>
    </p:spTree>
    <p:extLst>
      <p:ext uri="{BB962C8B-B14F-4D97-AF65-F5344CB8AC3E}">
        <p14:creationId xmlns:p14="http://schemas.microsoft.com/office/powerpoint/2010/main" val="2392093814"/>
      </p:ext>
    </p:extLst>
  </p:cSld>
  <p:clrMapOvr>
    <a:masterClrMapping/>
  </p:clrMapOvr>
  <p:transition spd="slow"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49BB6"/>
        </a:solidFill>
        <a:effectLst/>
      </p:bgPr>
    </p:bg>
    <p:spTree>
      <p:nvGrpSpPr>
        <p:cNvPr id="1" name=""/>
        <p:cNvGrpSpPr/>
        <p:nvPr/>
      </p:nvGrpSpPr>
      <p:grpSpPr>
        <a:xfrm>
          <a:off x="0" y="0"/>
          <a:ext cx="0" cy="0"/>
          <a:chOff x="0" y="0"/>
          <a:chExt cx="0" cy="0"/>
        </a:xfrm>
      </p:grpSpPr>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076" name="TextBox 4"/>
          <p:cNvSpPr txBox="1">
            <a:spLocks noChangeArrowheads="1"/>
          </p:cNvSpPr>
          <p:nvPr/>
        </p:nvSpPr>
        <p:spPr bwMode="auto">
          <a:xfrm>
            <a:off x="411163" y="-51534"/>
            <a:ext cx="60579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cs typeface="Arial" panose="020B0604020202020204" pitchFamily="34" charset="0"/>
              </a:rPr>
              <a:t>Instructions for training</a:t>
            </a:r>
            <a:endParaRPr lang="en-US" altLang="en-US" sz="4800" dirty="0">
              <a:solidFill>
                <a:schemeClr val="bg1"/>
              </a:solidFill>
              <a:latin typeface="KPMG Extralight" panose="020B0303030202040204" pitchFamily="34" charset="0"/>
              <a:cs typeface="Arial" panose="020B0604020202020204" pitchFamily="34" charset="0"/>
            </a:endParaRPr>
          </a:p>
        </p:txBody>
      </p:sp>
      <p:sp>
        <p:nvSpPr>
          <p:cNvPr id="11" name="Rectangle 10"/>
          <p:cNvSpPr/>
          <p:nvPr/>
        </p:nvSpPr>
        <p:spPr>
          <a:xfrm>
            <a:off x="411163" y="914400"/>
            <a:ext cx="519112" cy="473075"/>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t>!</a:t>
            </a:r>
            <a:endParaRPr lang="en-US" sz="2400" b="1" dirty="0"/>
          </a:p>
        </p:txBody>
      </p:sp>
      <p:pic>
        <p:nvPicPr>
          <p:cNvPr id="3078" name="Picture 9"/>
          <p:cNvPicPr>
            <a:picLocks noChangeAspect="1"/>
          </p:cNvPicPr>
          <p:nvPr/>
        </p:nvPicPr>
        <p:blipFill>
          <a:blip r:embed="rId2">
            <a:extLst>
              <a:ext uri="{28A0092B-C50C-407E-A947-70E740481C1C}">
                <a14:useLocalDpi xmlns:a14="http://schemas.microsoft.com/office/drawing/2010/main" val="0"/>
              </a:ext>
            </a:extLst>
          </a:blip>
          <a:srcRect l="19006" t="34686" r="19145" b="15356"/>
          <a:stretch>
            <a:fillRect/>
          </a:stretch>
        </p:blipFill>
        <p:spPr bwMode="auto">
          <a:xfrm>
            <a:off x="411163" y="3721100"/>
            <a:ext cx="5838825" cy="2946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355725" y="4631092"/>
            <a:ext cx="3856038" cy="1004888"/>
          </a:xfrm>
          <a:prstGeom prst="rect">
            <a:avLst/>
          </a:prstGeom>
          <a:solidFill>
            <a:schemeClr val="bg1">
              <a:alpha val="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6" name="Straight Arrow Connector 5"/>
          <p:cNvCxnSpPr>
            <a:stCxn id="19" idx="1"/>
            <a:endCxn id="11" idx="3"/>
          </p:cNvCxnSpPr>
          <p:nvPr/>
        </p:nvCxnSpPr>
        <p:spPr>
          <a:xfrm flipH="1" flipV="1">
            <a:off x="930275" y="1150938"/>
            <a:ext cx="5597525" cy="237332"/>
          </a:xfrm>
          <a:prstGeom prst="straightConnector1">
            <a:avLst/>
          </a:prstGeom>
          <a:ln w="25400" cmpd="sng">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19" idx="1"/>
            <a:endCxn id="14" idx="6"/>
          </p:cNvCxnSpPr>
          <p:nvPr/>
        </p:nvCxnSpPr>
        <p:spPr>
          <a:xfrm flipH="1">
            <a:off x="3252232" y="1388270"/>
            <a:ext cx="3275568" cy="1225549"/>
          </a:xfrm>
          <a:prstGeom prst="straightConnector1">
            <a:avLst/>
          </a:prstGeom>
          <a:ln w="25400" cmpd="sng">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9" idx="1"/>
            <a:endCxn id="12" idx="0"/>
          </p:cNvCxnSpPr>
          <p:nvPr/>
        </p:nvCxnSpPr>
        <p:spPr>
          <a:xfrm flipH="1">
            <a:off x="3283744" y="1388270"/>
            <a:ext cx="3244056" cy="3242822"/>
          </a:xfrm>
          <a:prstGeom prst="straightConnector1">
            <a:avLst/>
          </a:prstGeom>
          <a:ln w="25400" cmpd="sng">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6527800" y="779463"/>
            <a:ext cx="4862513" cy="12176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For more information, click on the active items.</a:t>
            </a:r>
            <a:endParaRPr lang="en-US" dirty="0">
              <a:solidFill>
                <a:schemeClr val="tx1"/>
              </a:solidFill>
              <a:latin typeface="Arial" panose="020B0604020202020204" pitchFamily="34" charset="0"/>
              <a:cs typeface="Arial" panose="020B0604020202020204" pitchFamily="34" charset="0"/>
            </a:endParaRPr>
          </a:p>
        </p:txBody>
      </p:sp>
      <p:sp>
        <p:nvSpPr>
          <p:cNvPr id="29" name="Rectangle 28"/>
          <p:cNvSpPr/>
          <p:nvPr/>
        </p:nvSpPr>
        <p:spPr>
          <a:xfrm>
            <a:off x="6527800" y="3002280"/>
            <a:ext cx="4862513" cy="151098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To go to the next slide, click the forward arrow.</a:t>
            </a:r>
          </a:p>
          <a:p>
            <a:pPr algn="ctr"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To go to the previous slide, click the back arrow.</a:t>
            </a:r>
            <a:endParaRPr lang="en-US" dirty="0">
              <a:solidFill>
                <a:schemeClr val="tx1"/>
              </a:solidFill>
              <a:latin typeface="Arial" panose="020B0604020202020204" pitchFamily="34" charset="0"/>
              <a:cs typeface="Arial" panose="020B0604020202020204" pitchFamily="34" charset="0"/>
            </a:endParaRPr>
          </a:p>
        </p:txBody>
      </p:sp>
      <p:cxnSp>
        <p:nvCxnSpPr>
          <p:cNvPr id="30" name="Straight Arrow Connector 29"/>
          <p:cNvCxnSpPr>
            <a:stCxn id="29" idx="2"/>
            <a:endCxn id="3" idx="3"/>
          </p:cNvCxnSpPr>
          <p:nvPr/>
        </p:nvCxnSpPr>
        <p:spPr>
          <a:xfrm>
            <a:off x="8959057" y="4513263"/>
            <a:ext cx="1672431" cy="1412875"/>
          </a:xfrm>
          <a:prstGeom prst="straightConnector1">
            <a:avLst/>
          </a:prstGeom>
          <a:ln w="25400" cmpd="sng">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stCxn id="29" idx="2"/>
            <a:endCxn id="2" idx="3"/>
          </p:cNvCxnSpPr>
          <p:nvPr/>
        </p:nvCxnSpPr>
        <p:spPr>
          <a:xfrm>
            <a:off x="8959057" y="4513263"/>
            <a:ext cx="2632868" cy="1412875"/>
          </a:xfrm>
          <a:prstGeom prst="straightConnector1">
            <a:avLst/>
          </a:prstGeom>
          <a:ln w="25400" cmpd="sng">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4" name="Picture 10"/>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35835" y="1758950"/>
            <a:ext cx="2916397" cy="17097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1925567"/>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afterEffect">
                                  <p:stCondLst>
                                    <p:cond delay="0"/>
                                  </p:stCondLst>
                                  <p:childTnLst>
                                    <p:animEffect transition="out" filter="fade">
                                      <p:cBhvr>
                                        <p:cTn id="6" dur="1000" tmFilter="0, 0; .2, .5; .8, .5; 1, 0"/>
                                        <p:tgtEl>
                                          <p:spTgt spid="11"/>
                                        </p:tgtEl>
                                      </p:cBhvr>
                                    </p:animEffect>
                                    <p:animScale>
                                      <p:cBhvr>
                                        <p:cTn id="7" dur="500" autoRev="1" fill="hold"/>
                                        <p:tgtEl>
                                          <p:spTgt spid="11"/>
                                        </p:tgtEl>
                                      </p:cBhvr>
                                      <p:by x="105000" y="105000"/>
                                    </p:animScale>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26" presetClass="emph" presetSubtype="0" repeatCount="2000" fill="hold" grpId="0" nodeType="withEffect">
                                  <p:stCondLst>
                                    <p:cond delay="0"/>
                                  </p:stCondLst>
                                  <p:childTnLst>
                                    <p:animEffect transition="out" filter="fade">
                                      <p:cBhvr>
                                        <p:cTn id="15" dur="1000" tmFilter="0, 0; .2, .5; .8, .5; 1, 0"/>
                                        <p:tgtEl>
                                          <p:spTgt spid="12"/>
                                        </p:tgtEl>
                                      </p:cBhvr>
                                    </p:animEffect>
                                    <p:animScale>
                                      <p:cBhvr>
                                        <p:cTn id="16" dur="500" autoRev="1" fill="hold"/>
                                        <p:tgtEl>
                                          <p:spTgt spid="12"/>
                                        </p:tgtEl>
                                      </p:cBhvr>
                                      <p:by x="105000" y="105000"/>
                                    </p:animScale>
                                  </p:childTnLst>
                                </p:cTn>
                              </p:par>
                              <p:par>
                                <p:cTn id="17" presetID="26" presetClass="emph" presetSubtype="0" repeatCount="2000" fill="remove" nodeType="withEffect">
                                  <p:stCondLst>
                                    <p:cond delay="0"/>
                                  </p:stCondLst>
                                  <p:childTnLst>
                                    <p:animEffect transition="out" filter="fade">
                                      <p:cBhvr>
                                        <p:cTn id="18" dur="1000" tmFilter="0, 0; .2, .5; .8, .5; 1, 0"/>
                                        <p:tgtEl>
                                          <p:spTgt spid="14"/>
                                        </p:tgtEl>
                                      </p:cBhvr>
                                    </p:animEffect>
                                    <p:animScale>
                                      <p:cBhvr>
                                        <p:cTn id="19" dur="50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p:cNvPicPr>
            <a:picLocks noChangeAspect="1"/>
          </p:cNvPicPr>
          <p:nvPr/>
        </p:nvPicPr>
        <p:blipFill rotWithShape="1">
          <a:blip r:embed="rId2">
            <a:extLst>
              <a:ext uri="{28A0092B-C50C-407E-A947-70E740481C1C}">
                <a14:useLocalDpi xmlns:a14="http://schemas.microsoft.com/office/drawing/2010/main" val="0"/>
              </a:ext>
            </a:extLst>
          </a:blip>
          <a:srcRect l="6176" r="5959"/>
          <a:stretch/>
        </p:blipFill>
        <p:spPr bwMode="auto">
          <a:xfrm>
            <a:off x="-167640" y="-23921"/>
            <a:ext cx="12359640" cy="688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4"/>
          <p:cNvSpPr txBox="1">
            <a:spLocks noChangeArrowheads="1"/>
          </p:cNvSpPr>
          <p:nvPr/>
        </p:nvSpPr>
        <p:spPr bwMode="auto">
          <a:xfrm>
            <a:off x="436880" y="-39161"/>
            <a:ext cx="375412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Why is it important?</a:t>
            </a:r>
            <a:endParaRPr lang="en-US" altLang="en-US" sz="4800" dirty="0">
              <a:solidFill>
                <a:schemeClr val="bg1"/>
              </a:solidFill>
              <a:latin typeface="KPMG Extralight" panose="020B0303030202040204" pitchFamily="34" charset="0"/>
            </a:endParaRPr>
          </a:p>
        </p:txBody>
      </p:sp>
      <p:sp>
        <p:nvSpPr>
          <p:cNvPr id="6" name="TextBox 5"/>
          <p:cNvSpPr txBox="1">
            <a:spLocks noChangeArrowheads="1"/>
          </p:cNvSpPr>
          <p:nvPr/>
        </p:nvSpPr>
        <p:spPr bwMode="auto">
          <a:xfrm>
            <a:off x="701675" y="3732848"/>
            <a:ext cx="108902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b="1" dirty="0" smtClean="0">
                <a:solidFill>
                  <a:schemeClr val="bg1"/>
                </a:solidFill>
                <a:latin typeface="Arial" panose="020B0604020202020204" pitchFamily="34" charset="0"/>
                <a:cs typeface="Arial" panose="020B0604020202020204" pitchFamily="34" charset="0"/>
              </a:rPr>
              <a:t>Human is the weakest link in the protection system of any organization.</a:t>
            </a:r>
            <a:endParaRPr lang="en-US" altLang="en-US" sz="2400" b="1" dirty="0">
              <a:solidFill>
                <a:schemeClr val="bg1"/>
              </a:solidFill>
              <a:latin typeface="Arial" panose="020B0604020202020204" pitchFamily="34" charset="0"/>
              <a:cs typeface="Arial" panose="020B0604020202020204" pitchFamily="34" charset="0"/>
            </a:endParaRPr>
          </a:p>
        </p:txBody>
      </p:sp>
      <p:sp>
        <p:nvSpPr>
          <p:cNvPr id="9" name="Action Button: Forward or Next 8">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Action Button: Back or Previous 9">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Tree>
    <p:extLst>
      <p:ext uri="{BB962C8B-B14F-4D97-AF65-F5344CB8AC3E}">
        <p14:creationId xmlns:p14="http://schemas.microsoft.com/office/powerpoint/2010/main" val="3538966874"/>
      </p:ext>
    </p:extLst>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747" t="15695" r="1" b="-3761"/>
          <a:stretch/>
        </p:blipFill>
        <p:spPr>
          <a:xfrm>
            <a:off x="-91440" y="-20320"/>
            <a:ext cx="12326302" cy="7183119"/>
          </a:xfrm>
          <a:prstGeom prst="rect">
            <a:avLst/>
          </a:prstGeom>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126" name="TextBox 5"/>
          <p:cNvSpPr txBox="1">
            <a:spLocks noChangeArrowheads="1"/>
          </p:cNvSpPr>
          <p:nvPr/>
        </p:nvSpPr>
        <p:spPr bwMode="auto">
          <a:xfrm>
            <a:off x="411163" y="41702"/>
            <a:ext cx="60579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latin typeface="KPMG Extralight" panose="020B0303030202040204" pitchFamily="34" charset="0"/>
              </a:rPr>
              <a:t>What is social engineering?</a:t>
            </a:r>
            <a:endParaRPr lang="en-US" altLang="en-US" sz="4800" dirty="0">
              <a:latin typeface="KPMG Extralight" panose="020B0303030202040204" pitchFamily="34" charset="0"/>
            </a:endParaRPr>
          </a:p>
        </p:txBody>
      </p:sp>
      <p:sp>
        <p:nvSpPr>
          <p:cNvPr id="4" name="Rectangle 3"/>
          <p:cNvSpPr/>
          <p:nvPr/>
        </p:nvSpPr>
        <p:spPr>
          <a:xfrm>
            <a:off x="411163" y="4114800"/>
            <a:ext cx="519112" cy="473075"/>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t>!</a:t>
            </a:r>
            <a:endParaRPr lang="en-US" sz="2400" b="1" dirty="0"/>
          </a:p>
        </p:txBody>
      </p:sp>
      <p:sp>
        <p:nvSpPr>
          <p:cNvPr id="7" name="Rectangle 6"/>
          <p:cNvSpPr/>
          <p:nvPr/>
        </p:nvSpPr>
        <p:spPr>
          <a:xfrm>
            <a:off x="930275" y="4114800"/>
            <a:ext cx="10834688" cy="1549400"/>
          </a:xfrm>
          <a:prstGeom prst="rect">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US" sz="2400" b="1" dirty="0">
                <a:solidFill>
                  <a:schemeClr val="tx1"/>
                </a:solidFill>
                <a:latin typeface="Arial" panose="020B0604020202020204" pitchFamily="34" charset="0"/>
                <a:cs typeface="Arial" panose="020B0604020202020204" pitchFamily="34" charset="0"/>
              </a:rPr>
              <a:t>Social engineering </a:t>
            </a:r>
            <a:r>
              <a:rPr lang="en-US" sz="2400" dirty="0">
                <a:solidFill>
                  <a:schemeClr val="tx1"/>
                </a:solidFill>
                <a:latin typeface="Arial" panose="020B0604020202020204" pitchFamily="34" charset="0"/>
                <a:cs typeface="Arial" panose="020B0604020202020204" pitchFamily="34" charset="0"/>
              </a:rPr>
              <a:t>is techniques that fraudulently force a person to perform certain actions, including disclosing certain information about himself or his Company, in order to gain access to personal or confidential data.</a:t>
            </a: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61928336"/>
      </p:ext>
    </p:extLst>
  </p:cSld>
  <p:clrMapOvr>
    <a:masterClrMapping/>
  </p:clrMapOvr>
  <p:transition spd="slow" advClick="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3000" fill="hold" grpId="0" nodeType="afterEffect">
                                  <p:stCondLst>
                                    <p:cond delay="0"/>
                                  </p:stCondLst>
                                  <p:childTnLst>
                                    <p:animEffect transition="out" filter="fade">
                                      <p:cBhvr>
                                        <p:cTn id="6" dur="1000" tmFilter="0, 0; .2, .5; .8, .5; 1, 0"/>
                                        <p:tgtEl>
                                          <p:spTgt spid="4"/>
                                        </p:tgtEl>
                                      </p:cBhvr>
                                    </p:animEffect>
                                    <p:animScale>
                                      <p:cBhvr>
                                        <p:cTn id="7" dur="500" autoRev="1" fill="hold"/>
                                        <p:tgtEl>
                                          <p:spTgt spid="4"/>
                                        </p:tgtEl>
                                      </p:cBhvr>
                                      <p:by x="105000" y="105000"/>
                                    </p:animScale>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4"/>
                    </p:tgtEl>
                  </p:cond>
                </p:stCondLst>
                <p:endSync evt="end" delay="0">
                  <p:rtn val="all"/>
                </p:endSync>
                <p:childTnLst>
                  <p:par>
                    <p:cTn id="16" fill="hold" nodeType="clickPar">
                      <p:stCondLst>
                        <p:cond delay="0"/>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4"/>
                  </p:tgtEl>
                </p:cond>
              </p:nextCondLst>
            </p:seq>
          </p:childTnLst>
        </p:cTn>
      </p:par>
    </p:tnLst>
    <p:bldLst>
      <p:bldP spid="2" grpId="0" animBg="1"/>
      <p:bldP spid="3" grpId="0" animBg="1"/>
      <p:bldP spid="4"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49BB6"/>
        </a:solidFill>
        <a:effectLst/>
      </p:bgPr>
    </p:bg>
    <p:spTree>
      <p:nvGrpSpPr>
        <p:cNvPr id="1" name=""/>
        <p:cNvGrpSpPr/>
        <p:nvPr/>
      </p:nvGrpSpPr>
      <p:grpSpPr>
        <a:xfrm>
          <a:off x="0" y="0"/>
          <a:ext cx="0" cy="0"/>
          <a:chOff x="0" y="0"/>
          <a:chExt cx="0" cy="0"/>
        </a:xfrm>
      </p:grpSpPr>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8" name="TextBox 4"/>
          <p:cNvSpPr txBox="1">
            <a:spLocks noChangeArrowheads="1"/>
          </p:cNvSpPr>
          <p:nvPr/>
        </p:nvSpPr>
        <p:spPr bwMode="auto">
          <a:xfrm>
            <a:off x="411163" y="0"/>
            <a:ext cx="60579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Phishing targets and tools</a:t>
            </a:r>
            <a:endParaRPr lang="en-US" altLang="en-US" sz="4800" dirty="0">
              <a:solidFill>
                <a:schemeClr val="bg1"/>
              </a:solidFill>
              <a:latin typeface="KPMG Extralight" panose="020B0303030202040204" pitchFamily="34" charset="0"/>
            </a:endParaRPr>
          </a:p>
        </p:txBody>
      </p:sp>
      <p:sp>
        <p:nvSpPr>
          <p:cNvPr id="8" name="Rectangle 7"/>
          <p:cNvSpPr/>
          <p:nvPr/>
        </p:nvSpPr>
        <p:spPr>
          <a:xfrm>
            <a:off x="930275" y="914400"/>
            <a:ext cx="10825163" cy="1270000"/>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tx1"/>
                </a:solidFill>
                <a:latin typeface="Arial" panose="020B0604020202020204" pitchFamily="34" charset="0"/>
                <a:cs typeface="Arial" panose="020B0604020202020204" pitchFamily="34" charset="0"/>
              </a:rPr>
              <a:t>Phishing </a:t>
            </a:r>
            <a:r>
              <a:rPr lang="en-US" sz="2800" b="1" dirty="0" smtClean="0">
                <a:solidFill>
                  <a:schemeClr val="tx1"/>
                </a:solidFill>
                <a:latin typeface="Arial" panose="020B0604020202020204" pitchFamily="34" charset="0"/>
                <a:cs typeface="Arial" panose="020B0604020202020204" pitchFamily="34" charset="0"/>
              </a:rPr>
              <a:t>- </a:t>
            </a:r>
            <a:r>
              <a:rPr lang="en-US" sz="2800" dirty="0">
                <a:solidFill>
                  <a:schemeClr val="tx1"/>
                </a:solidFill>
                <a:latin typeface="Arial" panose="020B0604020202020204" pitchFamily="34" charset="0"/>
                <a:cs typeface="Arial" panose="020B0604020202020204" pitchFamily="34" charset="0"/>
              </a:rPr>
              <a:t>a type of Internet </a:t>
            </a:r>
            <a:r>
              <a:rPr lang="en-US" sz="2800" dirty="0" smtClean="0">
                <a:solidFill>
                  <a:schemeClr val="tx1"/>
                </a:solidFill>
                <a:latin typeface="Arial" panose="020B0604020202020204" pitchFamily="34" charset="0"/>
                <a:cs typeface="Arial" panose="020B0604020202020204" pitchFamily="34" charset="0"/>
              </a:rPr>
              <a:t>fraud</a:t>
            </a:r>
            <a:r>
              <a:rPr lang="en-US" sz="2800" dirty="0">
                <a:solidFill>
                  <a:schemeClr val="tx1"/>
                </a:solidFill>
                <a:latin typeface="Arial" panose="020B0604020202020204" pitchFamily="34" charset="0"/>
                <a:cs typeface="Arial" panose="020B0604020202020204" pitchFamily="34" charset="0"/>
              </a:rPr>
              <a:t>, which is </a:t>
            </a:r>
            <a:r>
              <a:rPr lang="en-US" sz="2800" dirty="0" smtClean="0">
                <a:solidFill>
                  <a:schemeClr val="tx1"/>
                </a:solidFill>
                <a:latin typeface="Arial" panose="020B0604020202020204" pitchFamily="34" charset="0"/>
                <a:cs typeface="Arial" panose="020B0604020202020204" pitchFamily="34" charset="0"/>
              </a:rPr>
              <a:t>example </a:t>
            </a:r>
            <a:r>
              <a:rPr lang="en-US" sz="2800" dirty="0">
                <a:solidFill>
                  <a:schemeClr val="tx1"/>
                </a:solidFill>
                <a:latin typeface="Arial" panose="020B0604020202020204" pitchFamily="34" charset="0"/>
                <a:cs typeface="Arial" panose="020B0604020202020204" pitchFamily="34" charset="0"/>
              </a:rPr>
              <a:t>of the use of social engineering.</a:t>
            </a:r>
            <a:endParaRPr lang="en-US" sz="2800" dirty="0">
              <a:solidFill>
                <a:schemeClr val="tx1"/>
              </a:solidFill>
              <a:latin typeface="Arial" panose="020B0604020202020204" pitchFamily="34" charset="0"/>
              <a:cs typeface="Arial" panose="020B0604020202020204" pitchFamily="34" charset="0"/>
            </a:endParaRPr>
          </a:p>
        </p:txBody>
      </p:sp>
      <p:sp>
        <p:nvSpPr>
          <p:cNvPr id="11" name="Rectangle 10"/>
          <p:cNvSpPr/>
          <p:nvPr/>
        </p:nvSpPr>
        <p:spPr>
          <a:xfrm>
            <a:off x="411163" y="914400"/>
            <a:ext cx="519112" cy="473075"/>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t>!</a:t>
            </a:r>
            <a:endParaRPr lang="en-US" sz="2400" b="1" dirty="0"/>
          </a:p>
        </p:txBody>
      </p:sp>
      <p:sp>
        <p:nvSpPr>
          <p:cNvPr id="4" name="Rectangle 3"/>
          <p:cNvSpPr/>
          <p:nvPr/>
        </p:nvSpPr>
        <p:spPr>
          <a:xfrm>
            <a:off x="2216149" y="3848286"/>
            <a:ext cx="7945755" cy="954107"/>
          </a:xfrm>
          <a:prstGeom prst="rect">
            <a:avLst/>
          </a:prstGeom>
        </p:spPr>
        <p:txBody>
          <a:bodyPr wrap="square">
            <a:spAutoFit/>
          </a:bodyPr>
          <a:lstStyle/>
          <a:p>
            <a:pPr algn="ctr" eaLnBrk="1" fontAlgn="auto" hangingPunct="1">
              <a:spcBef>
                <a:spcPts val="0"/>
              </a:spcBef>
              <a:spcAft>
                <a:spcPts val="0"/>
              </a:spcAft>
              <a:defRPr/>
            </a:pPr>
            <a:r>
              <a:rPr lang="en-US" sz="2800" b="1" dirty="0">
                <a:solidFill>
                  <a:schemeClr val="bg1"/>
                </a:solidFill>
                <a:latin typeface="Arial" panose="020B0604020202020204" pitchFamily="34" charset="0"/>
                <a:cs typeface="Arial" panose="020B0604020202020204" pitchFamily="34" charset="0"/>
              </a:rPr>
              <a:t>Conducting phishing attacks - </a:t>
            </a:r>
            <a:r>
              <a:rPr lang="en-US" sz="2800" dirty="0">
                <a:solidFill>
                  <a:schemeClr val="bg1"/>
                </a:solidFill>
                <a:latin typeface="Arial" panose="020B0604020202020204" pitchFamily="34" charset="0"/>
                <a:cs typeface="Arial" panose="020B0604020202020204" pitchFamily="34" charset="0"/>
              </a:rPr>
              <a:t>e-mail, SMS, phone calls, social networks, messengers.</a:t>
            </a:r>
            <a:endParaRPr lang="en-US" sz="2800" dirty="0">
              <a:solidFill>
                <a:schemeClr val="bg1"/>
              </a:solidFill>
              <a:latin typeface="Arial" panose="020B0604020202020204" pitchFamily="34" charset="0"/>
              <a:cs typeface="Arial" panose="020B0604020202020204" pitchFamily="34" charset="0"/>
            </a:endParaRPr>
          </a:p>
        </p:txBody>
      </p:sp>
      <p:sp>
        <p:nvSpPr>
          <p:cNvPr id="5" name="Rectangle 4"/>
          <p:cNvSpPr/>
          <p:nvPr/>
        </p:nvSpPr>
        <p:spPr>
          <a:xfrm>
            <a:off x="1173480" y="2601431"/>
            <a:ext cx="10031095" cy="1077218"/>
          </a:xfrm>
          <a:prstGeom prst="rect">
            <a:avLst/>
          </a:prstGeom>
        </p:spPr>
        <p:txBody>
          <a:bodyPr wrap="square">
            <a:spAutoFit/>
          </a:bodyPr>
          <a:lstStyle/>
          <a:p>
            <a:pPr algn="ctr" eaLnBrk="1" fontAlgn="auto" hangingPunct="1">
              <a:spcBef>
                <a:spcPts val="0"/>
              </a:spcBef>
              <a:spcAft>
                <a:spcPts val="0"/>
              </a:spcAft>
              <a:defRPr/>
            </a:pPr>
            <a:r>
              <a:rPr lang="en-US" sz="3200" b="1" dirty="0">
                <a:solidFill>
                  <a:schemeClr val="bg1"/>
                </a:solidFill>
                <a:latin typeface="Arial" panose="020B0604020202020204" pitchFamily="34" charset="0"/>
                <a:cs typeface="Arial" panose="020B0604020202020204" pitchFamily="34" charset="0"/>
              </a:rPr>
              <a:t>The goal of phishing </a:t>
            </a:r>
            <a:r>
              <a:rPr lang="en-US" sz="3200" dirty="0">
                <a:solidFill>
                  <a:schemeClr val="bg1"/>
                </a:solidFill>
                <a:latin typeface="Arial" panose="020B0604020202020204" pitchFamily="34" charset="0"/>
                <a:cs typeface="Arial" panose="020B0604020202020204" pitchFamily="34" charset="0"/>
              </a:rPr>
              <a:t>is to gain access for sensitive information fraudulently.</a:t>
            </a:r>
            <a:endParaRPr lang="en-US" sz="3200" dirty="0">
              <a:solidFill>
                <a:schemeClr val="bg1"/>
              </a:solidFill>
              <a:latin typeface="Arial" panose="020B0604020202020204" pitchFamily="34" charset="0"/>
              <a:cs typeface="Arial" panose="020B0604020202020204" pitchFamily="34" charset="0"/>
            </a:endParaRPr>
          </a:p>
        </p:txBody>
      </p:sp>
      <p:grpSp>
        <p:nvGrpSpPr>
          <p:cNvPr id="12" name="Group 11"/>
          <p:cNvGrpSpPr/>
          <p:nvPr/>
        </p:nvGrpSpPr>
        <p:grpSpPr>
          <a:xfrm>
            <a:off x="4426311" y="5033296"/>
            <a:ext cx="788095" cy="735212"/>
            <a:chOff x="5463779" y="3020120"/>
            <a:chExt cx="788095" cy="735212"/>
          </a:xfrm>
        </p:grpSpPr>
        <p:sp>
          <p:nvSpPr>
            <p:cNvPr id="14" name="Freeform 650"/>
            <p:cNvSpPr>
              <a:spLocks/>
            </p:cNvSpPr>
            <p:nvPr/>
          </p:nvSpPr>
          <p:spPr bwMode="auto">
            <a:xfrm>
              <a:off x="5466359" y="3020120"/>
              <a:ext cx="782936" cy="488851"/>
            </a:xfrm>
            <a:custGeom>
              <a:avLst/>
              <a:gdLst>
                <a:gd name="T0" fmla="*/ 304 w 607"/>
                <a:gd name="T1" fmla="*/ 0 h 379"/>
                <a:gd name="T2" fmla="*/ 0 w 607"/>
                <a:gd name="T3" fmla="*/ 190 h 379"/>
                <a:gd name="T4" fmla="*/ 304 w 607"/>
                <a:gd name="T5" fmla="*/ 379 h 379"/>
                <a:gd name="T6" fmla="*/ 607 w 607"/>
                <a:gd name="T7" fmla="*/ 190 h 379"/>
                <a:gd name="T8" fmla="*/ 304 w 607"/>
                <a:gd name="T9" fmla="*/ 0 h 379"/>
              </a:gdLst>
              <a:ahLst/>
              <a:cxnLst>
                <a:cxn ang="0">
                  <a:pos x="T0" y="T1"/>
                </a:cxn>
                <a:cxn ang="0">
                  <a:pos x="T2" y="T3"/>
                </a:cxn>
                <a:cxn ang="0">
                  <a:pos x="T4" y="T5"/>
                </a:cxn>
                <a:cxn ang="0">
                  <a:pos x="T6" y="T7"/>
                </a:cxn>
                <a:cxn ang="0">
                  <a:pos x="T8" y="T9"/>
                </a:cxn>
              </a:cxnLst>
              <a:rect l="0" t="0" r="r" b="b"/>
              <a:pathLst>
                <a:path w="607" h="379">
                  <a:moveTo>
                    <a:pt x="304" y="0"/>
                  </a:moveTo>
                  <a:lnTo>
                    <a:pt x="0" y="190"/>
                  </a:lnTo>
                  <a:lnTo>
                    <a:pt x="304" y="379"/>
                  </a:lnTo>
                  <a:lnTo>
                    <a:pt x="607" y="190"/>
                  </a:lnTo>
                  <a:lnTo>
                    <a:pt x="304" y="0"/>
                  </a:lnTo>
                  <a:close/>
                </a:path>
              </a:pathLst>
            </a:custGeom>
            <a:solidFill>
              <a:srgbClr val="E3D9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15" name="Freeform 651"/>
            <p:cNvSpPr>
              <a:spLocks/>
            </p:cNvSpPr>
            <p:nvPr/>
          </p:nvSpPr>
          <p:spPr bwMode="auto">
            <a:xfrm>
              <a:off x="5466359" y="3020120"/>
              <a:ext cx="782936" cy="488851"/>
            </a:xfrm>
            <a:custGeom>
              <a:avLst/>
              <a:gdLst>
                <a:gd name="T0" fmla="*/ 304 w 607"/>
                <a:gd name="T1" fmla="*/ 0 h 379"/>
                <a:gd name="T2" fmla="*/ 0 w 607"/>
                <a:gd name="T3" fmla="*/ 190 h 379"/>
                <a:gd name="T4" fmla="*/ 304 w 607"/>
                <a:gd name="T5" fmla="*/ 379 h 379"/>
                <a:gd name="T6" fmla="*/ 607 w 607"/>
                <a:gd name="T7" fmla="*/ 190 h 379"/>
                <a:gd name="T8" fmla="*/ 304 w 607"/>
                <a:gd name="T9" fmla="*/ 0 h 379"/>
              </a:gdLst>
              <a:ahLst/>
              <a:cxnLst>
                <a:cxn ang="0">
                  <a:pos x="T0" y="T1"/>
                </a:cxn>
                <a:cxn ang="0">
                  <a:pos x="T2" y="T3"/>
                </a:cxn>
                <a:cxn ang="0">
                  <a:pos x="T4" y="T5"/>
                </a:cxn>
                <a:cxn ang="0">
                  <a:pos x="T6" y="T7"/>
                </a:cxn>
                <a:cxn ang="0">
                  <a:pos x="T8" y="T9"/>
                </a:cxn>
              </a:cxnLst>
              <a:rect l="0" t="0" r="r" b="b"/>
              <a:pathLst>
                <a:path w="607" h="379">
                  <a:moveTo>
                    <a:pt x="304" y="0"/>
                  </a:moveTo>
                  <a:lnTo>
                    <a:pt x="0" y="190"/>
                  </a:lnTo>
                  <a:lnTo>
                    <a:pt x="304" y="379"/>
                  </a:lnTo>
                  <a:lnTo>
                    <a:pt x="607" y="190"/>
                  </a:lnTo>
                  <a:lnTo>
                    <a:pt x="30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16" name="Freeform 652"/>
            <p:cNvSpPr>
              <a:spLocks/>
            </p:cNvSpPr>
            <p:nvPr/>
          </p:nvSpPr>
          <p:spPr bwMode="auto">
            <a:xfrm>
              <a:off x="5517953" y="3051077"/>
              <a:ext cx="669429" cy="487561"/>
            </a:xfrm>
            <a:custGeom>
              <a:avLst/>
              <a:gdLst>
                <a:gd name="T0" fmla="*/ 427 w 519"/>
                <a:gd name="T1" fmla="*/ 0 h 378"/>
                <a:gd name="T2" fmla="*/ 0 w 519"/>
                <a:gd name="T3" fmla="*/ 0 h 378"/>
                <a:gd name="T4" fmla="*/ 0 w 519"/>
                <a:gd name="T5" fmla="*/ 378 h 378"/>
                <a:gd name="T6" fmla="*/ 519 w 519"/>
                <a:gd name="T7" fmla="*/ 378 h 378"/>
                <a:gd name="T8" fmla="*/ 519 w 519"/>
                <a:gd name="T9" fmla="*/ 92 h 378"/>
                <a:gd name="T10" fmla="*/ 427 w 519"/>
                <a:gd name="T11" fmla="*/ 0 h 378"/>
              </a:gdLst>
              <a:ahLst/>
              <a:cxnLst>
                <a:cxn ang="0">
                  <a:pos x="T0" y="T1"/>
                </a:cxn>
                <a:cxn ang="0">
                  <a:pos x="T2" y="T3"/>
                </a:cxn>
                <a:cxn ang="0">
                  <a:pos x="T4" y="T5"/>
                </a:cxn>
                <a:cxn ang="0">
                  <a:pos x="T6" y="T7"/>
                </a:cxn>
                <a:cxn ang="0">
                  <a:pos x="T8" y="T9"/>
                </a:cxn>
                <a:cxn ang="0">
                  <a:pos x="T10" y="T11"/>
                </a:cxn>
              </a:cxnLst>
              <a:rect l="0" t="0" r="r" b="b"/>
              <a:pathLst>
                <a:path w="519" h="378">
                  <a:moveTo>
                    <a:pt x="427" y="0"/>
                  </a:moveTo>
                  <a:lnTo>
                    <a:pt x="0" y="0"/>
                  </a:lnTo>
                  <a:lnTo>
                    <a:pt x="0" y="378"/>
                  </a:lnTo>
                  <a:lnTo>
                    <a:pt x="519" y="378"/>
                  </a:lnTo>
                  <a:lnTo>
                    <a:pt x="519" y="92"/>
                  </a:lnTo>
                  <a:lnTo>
                    <a:pt x="427" y="0"/>
                  </a:lnTo>
                  <a:close/>
                </a:path>
              </a:pathLst>
            </a:custGeom>
            <a:solidFill>
              <a:srgbClr val="F7F5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17" name="Freeform 653"/>
            <p:cNvSpPr>
              <a:spLocks/>
            </p:cNvSpPr>
            <p:nvPr/>
          </p:nvSpPr>
          <p:spPr bwMode="auto">
            <a:xfrm>
              <a:off x="5517953" y="3051077"/>
              <a:ext cx="669429" cy="487561"/>
            </a:xfrm>
            <a:custGeom>
              <a:avLst/>
              <a:gdLst>
                <a:gd name="T0" fmla="*/ 427 w 519"/>
                <a:gd name="T1" fmla="*/ 0 h 378"/>
                <a:gd name="T2" fmla="*/ 0 w 519"/>
                <a:gd name="T3" fmla="*/ 0 h 378"/>
                <a:gd name="T4" fmla="*/ 0 w 519"/>
                <a:gd name="T5" fmla="*/ 378 h 378"/>
                <a:gd name="T6" fmla="*/ 519 w 519"/>
                <a:gd name="T7" fmla="*/ 378 h 378"/>
                <a:gd name="T8" fmla="*/ 519 w 519"/>
                <a:gd name="T9" fmla="*/ 92 h 378"/>
                <a:gd name="T10" fmla="*/ 427 w 519"/>
                <a:gd name="T11" fmla="*/ 0 h 378"/>
              </a:gdLst>
              <a:ahLst/>
              <a:cxnLst>
                <a:cxn ang="0">
                  <a:pos x="T0" y="T1"/>
                </a:cxn>
                <a:cxn ang="0">
                  <a:pos x="T2" y="T3"/>
                </a:cxn>
                <a:cxn ang="0">
                  <a:pos x="T4" y="T5"/>
                </a:cxn>
                <a:cxn ang="0">
                  <a:pos x="T6" y="T7"/>
                </a:cxn>
                <a:cxn ang="0">
                  <a:pos x="T8" y="T9"/>
                </a:cxn>
                <a:cxn ang="0">
                  <a:pos x="T10" y="T11"/>
                </a:cxn>
              </a:cxnLst>
              <a:rect l="0" t="0" r="r" b="b"/>
              <a:pathLst>
                <a:path w="519" h="378">
                  <a:moveTo>
                    <a:pt x="427" y="0"/>
                  </a:moveTo>
                  <a:lnTo>
                    <a:pt x="0" y="0"/>
                  </a:lnTo>
                  <a:lnTo>
                    <a:pt x="0" y="378"/>
                  </a:lnTo>
                  <a:lnTo>
                    <a:pt x="519" y="378"/>
                  </a:lnTo>
                  <a:lnTo>
                    <a:pt x="519" y="92"/>
                  </a:lnTo>
                  <a:lnTo>
                    <a:pt x="4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18" name="Oval 654"/>
            <p:cNvSpPr>
              <a:spLocks noChangeArrowheads="1"/>
            </p:cNvSpPr>
            <p:nvPr/>
          </p:nvSpPr>
          <p:spPr bwMode="auto">
            <a:xfrm>
              <a:off x="5664995" y="3169742"/>
              <a:ext cx="376634" cy="375345"/>
            </a:xfrm>
            <a:prstGeom prst="ellipse">
              <a:avLst/>
            </a:prstGeom>
            <a:solidFill>
              <a:srgbClr val="74D7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19" name="Freeform 655"/>
            <p:cNvSpPr>
              <a:spLocks noEditPoints="1"/>
            </p:cNvSpPr>
            <p:nvPr/>
          </p:nvSpPr>
          <p:spPr bwMode="auto">
            <a:xfrm>
              <a:off x="5739805" y="3243262"/>
              <a:ext cx="227013" cy="228303"/>
            </a:xfrm>
            <a:custGeom>
              <a:avLst/>
              <a:gdLst>
                <a:gd name="T0" fmla="*/ 91 w 163"/>
                <a:gd name="T1" fmla="*/ 0 h 163"/>
                <a:gd name="T2" fmla="*/ 0 w 163"/>
                <a:gd name="T3" fmla="*/ 91 h 163"/>
                <a:gd name="T4" fmla="*/ 73 w 163"/>
                <a:gd name="T5" fmla="*/ 163 h 163"/>
                <a:gd name="T6" fmla="*/ 120 w 163"/>
                <a:gd name="T7" fmla="*/ 148 h 163"/>
                <a:gd name="T8" fmla="*/ 116 w 163"/>
                <a:gd name="T9" fmla="*/ 142 h 163"/>
                <a:gd name="T10" fmla="*/ 74 w 163"/>
                <a:gd name="T11" fmla="*/ 155 h 163"/>
                <a:gd name="T12" fmla="*/ 8 w 163"/>
                <a:gd name="T13" fmla="*/ 90 h 163"/>
                <a:gd name="T14" fmla="*/ 90 w 163"/>
                <a:gd name="T15" fmla="*/ 8 h 163"/>
                <a:gd name="T16" fmla="*/ 155 w 163"/>
                <a:gd name="T17" fmla="*/ 73 h 163"/>
                <a:gd name="T18" fmla="*/ 130 w 163"/>
                <a:gd name="T19" fmla="*/ 115 h 163"/>
                <a:gd name="T20" fmla="*/ 119 w 163"/>
                <a:gd name="T21" fmla="*/ 103 h 163"/>
                <a:gd name="T22" fmla="*/ 120 w 163"/>
                <a:gd name="T23" fmla="*/ 98 h 163"/>
                <a:gd name="T24" fmla="*/ 133 w 163"/>
                <a:gd name="T25" fmla="*/ 36 h 163"/>
                <a:gd name="T26" fmla="*/ 117 w 163"/>
                <a:gd name="T27" fmla="*/ 36 h 163"/>
                <a:gd name="T28" fmla="*/ 114 w 163"/>
                <a:gd name="T29" fmla="*/ 50 h 163"/>
                <a:gd name="T30" fmla="*/ 85 w 163"/>
                <a:gd name="T31" fmla="*/ 32 h 163"/>
                <a:gd name="T32" fmla="*/ 31 w 163"/>
                <a:gd name="T33" fmla="*/ 90 h 163"/>
                <a:gd name="T34" fmla="*/ 66 w 163"/>
                <a:gd name="T35" fmla="*/ 127 h 163"/>
                <a:gd name="T36" fmla="*/ 103 w 163"/>
                <a:gd name="T37" fmla="*/ 107 h 163"/>
                <a:gd name="T38" fmla="*/ 103 w 163"/>
                <a:gd name="T39" fmla="*/ 108 h 163"/>
                <a:gd name="T40" fmla="*/ 124 w 163"/>
                <a:gd name="T41" fmla="*/ 127 h 163"/>
                <a:gd name="T42" fmla="*/ 163 w 163"/>
                <a:gd name="T43" fmla="*/ 73 h 163"/>
                <a:gd name="T44" fmla="*/ 91 w 163"/>
                <a:gd name="T45" fmla="*/ 0 h 163"/>
                <a:gd name="T46" fmla="*/ 105 w 163"/>
                <a:gd name="T47" fmla="*/ 94 h 163"/>
                <a:gd name="T48" fmla="*/ 71 w 163"/>
                <a:gd name="T49" fmla="*/ 114 h 163"/>
                <a:gd name="T50" fmla="*/ 48 w 163"/>
                <a:gd name="T51" fmla="*/ 89 h 163"/>
                <a:gd name="T52" fmla="*/ 88 w 163"/>
                <a:gd name="T53" fmla="*/ 45 h 163"/>
                <a:gd name="T54" fmla="*/ 112 w 163"/>
                <a:gd name="T55" fmla="*/ 62 h 163"/>
                <a:gd name="T56" fmla="*/ 105 w 163"/>
                <a:gd name="T57" fmla="*/ 94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3" h="163">
                  <a:moveTo>
                    <a:pt x="91" y="0"/>
                  </a:moveTo>
                  <a:cubicBezTo>
                    <a:pt x="43" y="0"/>
                    <a:pt x="0" y="41"/>
                    <a:pt x="0" y="91"/>
                  </a:cubicBezTo>
                  <a:cubicBezTo>
                    <a:pt x="0" y="131"/>
                    <a:pt x="31" y="163"/>
                    <a:pt x="73" y="163"/>
                  </a:cubicBezTo>
                  <a:cubicBezTo>
                    <a:pt x="90" y="163"/>
                    <a:pt x="106" y="157"/>
                    <a:pt x="120" y="148"/>
                  </a:cubicBezTo>
                  <a:cubicBezTo>
                    <a:pt x="116" y="142"/>
                    <a:pt x="116" y="142"/>
                    <a:pt x="116" y="142"/>
                  </a:cubicBezTo>
                  <a:cubicBezTo>
                    <a:pt x="104" y="150"/>
                    <a:pt x="90" y="155"/>
                    <a:pt x="74" y="155"/>
                  </a:cubicBezTo>
                  <a:cubicBezTo>
                    <a:pt x="35" y="155"/>
                    <a:pt x="8" y="127"/>
                    <a:pt x="8" y="90"/>
                  </a:cubicBezTo>
                  <a:cubicBezTo>
                    <a:pt x="8" y="47"/>
                    <a:pt x="46" y="8"/>
                    <a:pt x="90" y="8"/>
                  </a:cubicBezTo>
                  <a:cubicBezTo>
                    <a:pt x="129" y="8"/>
                    <a:pt x="155" y="35"/>
                    <a:pt x="155" y="73"/>
                  </a:cubicBezTo>
                  <a:cubicBezTo>
                    <a:pt x="155" y="105"/>
                    <a:pt x="139" y="115"/>
                    <a:pt x="130" y="115"/>
                  </a:cubicBezTo>
                  <a:cubicBezTo>
                    <a:pt x="124" y="115"/>
                    <a:pt x="119" y="110"/>
                    <a:pt x="119" y="103"/>
                  </a:cubicBezTo>
                  <a:cubicBezTo>
                    <a:pt x="119" y="101"/>
                    <a:pt x="120" y="99"/>
                    <a:pt x="120" y="98"/>
                  </a:cubicBezTo>
                  <a:cubicBezTo>
                    <a:pt x="133" y="36"/>
                    <a:pt x="133" y="36"/>
                    <a:pt x="133" y="36"/>
                  </a:cubicBezTo>
                  <a:cubicBezTo>
                    <a:pt x="117" y="36"/>
                    <a:pt x="117" y="36"/>
                    <a:pt x="117" y="36"/>
                  </a:cubicBezTo>
                  <a:cubicBezTo>
                    <a:pt x="114" y="50"/>
                    <a:pt x="114" y="50"/>
                    <a:pt x="114" y="50"/>
                  </a:cubicBezTo>
                  <a:cubicBezTo>
                    <a:pt x="110" y="40"/>
                    <a:pt x="100" y="32"/>
                    <a:pt x="85" y="32"/>
                  </a:cubicBezTo>
                  <a:cubicBezTo>
                    <a:pt x="58" y="32"/>
                    <a:pt x="31" y="58"/>
                    <a:pt x="31" y="90"/>
                  </a:cubicBezTo>
                  <a:cubicBezTo>
                    <a:pt x="31" y="112"/>
                    <a:pt x="45" y="127"/>
                    <a:pt x="66" y="127"/>
                  </a:cubicBezTo>
                  <a:cubicBezTo>
                    <a:pt x="81" y="127"/>
                    <a:pt x="95" y="118"/>
                    <a:pt x="103" y="107"/>
                  </a:cubicBezTo>
                  <a:cubicBezTo>
                    <a:pt x="103" y="108"/>
                    <a:pt x="103" y="108"/>
                    <a:pt x="103" y="108"/>
                  </a:cubicBezTo>
                  <a:cubicBezTo>
                    <a:pt x="103" y="118"/>
                    <a:pt x="111" y="127"/>
                    <a:pt x="124" y="127"/>
                  </a:cubicBezTo>
                  <a:cubicBezTo>
                    <a:pt x="143" y="127"/>
                    <a:pt x="163" y="109"/>
                    <a:pt x="163" y="73"/>
                  </a:cubicBezTo>
                  <a:cubicBezTo>
                    <a:pt x="163" y="33"/>
                    <a:pt x="134" y="0"/>
                    <a:pt x="91" y="0"/>
                  </a:cubicBezTo>
                  <a:moveTo>
                    <a:pt x="105" y="94"/>
                  </a:moveTo>
                  <a:cubicBezTo>
                    <a:pt x="98" y="103"/>
                    <a:pt x="87" y="114"/>
                    <a:pt x="71" y="114"/>
                  </a:cubicBezTo>
                  <a:cubicBezTo>
                    <a:pt x="56" y="114"/>
                    <a:pt x="48" y="103"/>
                    <a:pt x="48" y="89"/>
                  </a:cubicBezTo>
                  <a:cubicBezTo>
                    <a:pt x="48" y="67"/>
                    <a:pt x="65" y="45"/>
                    <a:pt x="88" y="45"/>
                  </a:cubicBezTo>
                  <a:cubicBezTo>
                    <a:pt x="102" y="45"/>
                    <a:pt x="109" y="55"/>
                    <a:pt x="112" y="62"/>
                  </a:cubicBezTo>
                  <a:cubicBezTo>
                    <a:pt x="105" y="94"/>
                    <a:pt x="105" y="94"/>
                    <a:pt x="105" y="94"/>
                  </a:cubicBezTo>
                </a:path>
              </a:pathLst>
            </a:custGeom>
            <a:solidFill>
              <a:srgbClr val="F7F5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0" name="Freeform 656"/>
            <p:cNvSpPr>
              <a:spLocks/>
            </p:cNvSpPr>
            <p:nvPr/>
          </p:nvSpPr>
          <p:spPr bwMode="auto">
            <a:xfrm>
              <a:off x="6068715" y="3051076"/>
              <a:ext cx="118666" cy="118666"/>
            </a:xfrm>
            <a:custGeom>
              <a:avLst/>
              <a:gdLst>
                <a:gd name="T0" fmla="*/ 0 w 92"/>
                <a:gd name="T1" fmla="*/ 0 h 92"/>
                <a:gd name="T2" fmla="*/ 0 w 92"/>
                <a:gd name="T3" fmla="*/ 92 h 92"/>
                <a:gd name="T4" fmla="*/ 92 w 92"/>
                <a:gd name="T5" fmla="*/ 92 h 92"/>
                <a:gd name="T6" fmla="*/ 0 w 92"/>
                <a:gd name="T7" fmla="*/ 0 h 92"/>
              </a:gdLst>
              <a:ahLst/>
              <a:cxnLst>
                <a:cxn ang="0">
                  <a:pos x="T0" y="T1"/>
                </a:cxn>
                <a:cxn ang="0">
                  <a:pos x="T2" y="T3"/>
                </a:cxn>
                <a:cxn ang="0">
                  <a:pos x="T4" y="T5"/>
                </a:cxn>
                <a:cxn ang="0">
                  <a:pos x="T6" y="T7"/>
                </a:cxn>
              </a:cxnLst>
              <a:rect l="0" t="0" r="r" b="b"/>
              <a:pathLst>
                <a:path w="92" h="92">
                  <a:moveTo>
                    <a:pt x="0" y="0"/>
                  </a:moveTo>
                  <a:lnTo>
                    <a:pt x="0" y="92"/>
                  </a:lnTo>
                  <a:lnTo>
                    <a:pt x="92" y="92"/>
                  </a:lnTo>
                  <a:lnTo>
                    <a:pt x="0" y="0"/>
                  </a:lnTo>
                  <a:close/>
                </a:path>
              </a:pathLst>
            </a:custGeom>
            <a:solidFill>
              <a:srgbClr val="E3D9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1" name="Freeform 657"/>
            <p:cNvSpPr>
              <a:spLocks/>
            </p:cNvSpPr>
            <p:nvPr/>
          </p:nvSpPr>
          <p:spPr bwMode="auto">
            <a:xfrm>
              <a:off x="5466359" y="3265191"/>
              <a:ext cx="782936" cy="488851"/>
            </a:xfrm>
            <a:custGeom>
              <a:avLst/>
              <a:gdLst>
                <a:gd name="T0" fmla="*/ 560 w 560"/>
                <a:gd name="T1" fmla="*/ 0 h 350"/>
                <a:gd name="T2" fmla="*/ 560 w 560"/>
                <a:gd name="T3" fmla="*/ 0 h 350"/>
                <a:gd name="T4" fmla="*/ 516 w 560"/>
                <a:gd name="T5" fmla="*/ 28 h 350"/>
                <a:gd name="T6" fmla="*/ 516 w 560"/>
                <a:gd name="T7" fmla="*/ 196 h 350"/>
                <a:gd name="T8" fmla="*/ 312 w 560"/>
                <a:gd name="T9" fmla="*/ 196 h 350"/>
                <a:gd name="T10" fmla="*/ 277 w 560"/>
                <a:gd name="T11" fmla="*/ 201 h 350"/>
                <a:gd name="T12" fmla="*/ 241 w 560"/>
                <a:gd name="T13" fmla="*/ 196 h 350"/>
                <a:gd name="T14" fmla="*/ 37 w 560"/>
                <a:gd name="T15" fmla="*/ 196 h 350"/>
                <a:gd name="T16" fmla="*/ 37 w 560"/>
                <a:gd name="T17" fmla="*/ 23 h 350"/>
                <a:gd name="T18" fmla="*/ 0 w 560"/>
                <a:gd name="T19" fmla="*/ 0 h 350"/>
                <a:gd name="T20" fmla="*/ 0 w 560"/>
                <a:gd name="T21" fmla="*/ 350 h 350"/>
                <a:gd name="T22" fmla="*/ 560 w 560"/>
                <a:gd name="T23" fmla="*/ 350 h 350"/>
                <a:gd name="T24" fmla="*/ 560 w 560"/>
                <a:gd name="T25" fmla="*/ 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0" h="350">
                  <a:moveTo>
                    <a:pt x="560" y="0"/>
                  </a:moveTo>
                  <a:cubicBezTo>
                    <a:pt x="560" y="0"/>
                    <a:pt x="560" y="0"/>
                    <a:pt x="560" y="0"/>
                  </a:cubicBezTo>
                  <a:cubicBezTo>
                    <a:pt x="516" y="28"/>
                    <a:pt x="516" y="28"/>
                    <a:pt x="516" y="28"/>
                  </a:cubicBezTo>
                  <a:cubicBezTo>
                    <a:pt x="516" y="196"/>
                    <a:pt x="516" y="196"/>
                    <a:pt x="516" y="196"/>
                  </a:cubicBezTo>
                  <a:cubicBezTo>
                    <a:pt x="312" y="196"/>
                    <a:pt x="312" y="196"/>
                    <a:pt x="312" y="196"/>
                  </a:cubicBezTo>
                  <a:cubicBezTo>
                    <a:pt x="301" y="199"/>
                    <a:pt x="289" y="201"/>
                    <a:pt x="277" y="201"/>
                  </a:cubicBezTo>
                  <a:cubicBezTo>
                    <a:pt x="264" y="201"/>
                    <a:pt x="252" y="199"/>
                    <a:pt x="241" y="196"/>
                  </a:cubicBezTo>
                  <a:cubicBezTo>
                    <a:pt x="37" y="196"/>
                    <a:pt x="37" y="196"/>
                    <a:pt x="37" y="196"/>
                  </a:cubicBezTo>
                  <a:cubicBezTo>
                    <a:pt x="37" y="23"/>
                    <a:pt x="37" y="23"/>
                    <a:pt x="37" y="23"/>
                  </a:cubicBezTo>
                  <a:cubicBezTo>
                    <a:pt x="0" y="0"/>
                    <a:pt x="0" y="0"/>
                    <a:pt x="0" y="0"/>
                  </a:cubicBezTo>
                  <a:cubicBezTo>
                    <a:pt x="0" y="350"/>
                    <a:pt x="0" y="350"/>
                    <a:pt x="0" y="350"/>
                  </a:cubicBezTo>
                  <a:cubicBezTo>
                    <a:pt x="560" y="350"/>
                    <a:pt x="560" y="350"/>
                    <a:pt x="560" y="350"/>
                  </a:cubicBezTo>
                  <a:cubicBezTo>
                    <a:pt x="560" y="0"/>
                    <a:pt x="560" y="0"/>
                    <a:pt x="560" y="0"/>
                  </a:cubicBezTo>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2" name="Freeform 658"/>
            <p:cNvSpPr>
              <a:spLocks noEditPoints="1"/>
            </p:cNvSpPr>
            <p:nvPr/>
          </p:nvSpPr>
          <p:spPr bwMode="auto">
            <a:xfrm>
              <a:off x="5466359" y="3265191"/>
              <a:ext cx="782936" cy="38695"/>
            </a:xfrm>
            <a:custGeom>
              <a:avLst/>
              <a:gdLst>
                <a:gd name="T0" fmla="*/ 0 w 607"/>
                <a:gd name="T1" fmla="*/ 0 h 30"/>
                <a:gd name="T2" fmla="*/ 0 w 607"/>
                <a:gd name="T3" fmla="*/ 0 h 30"/>
                <a:gd name="T4" fmla="*/ 40 w 607"/>
                <a:gd name="T5" fmla="*/ 25 h 30"/>
                <a:gd name="T6" fmla="*/ 40 w 607"/>
                <a:gd name="T7" fmla="*/ 22 h 30"/>
                <a:gd name="T8" fmla="*/ 0 w 607"/>
                <a:gd name="T9" fmla="*/ 0 h 30"/>
                <a:gd name="T10" fmla="*/ 607 w 607"/>
                <a:gd name="T11" fmla="*/ 0 h 30"/>
                <a:gd name="T12" fmla="*/ 559 w 607"/>
                <a:gd name="T13" fmla="*/ 27 h 30"/>
                <a:gd name="T14" fmla="*/ 559 w 607"/>
                <a:gd name="T15" fmla="*/ 30 h 30"/>
                <a:gd name="T16" fmla="*/ 607 w 607"/>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7" h="30">
                  <a:moveTo>
                    <a:pt x="0" y="0"/>
                  </a:moveTo>
                  <a:lnTo>
                    <a:pt x="0" y="0"/>
                  </a:lnTo>
                  <a:lnTo>
                    <a:pt x="40" y="25"/>
                  </a:lnTo>
                  <a:lnTo>
                    <a:pt x="40" y="22"/>
                  </a:lnTo>
                  <a:lnTo>
                    <a:pt x="0" y="0"/>
                  </a:lnTo>
                  <a:close/>
                  <a:moveTo>
                    <a:pt x="607" y="0"/>
                  </a:moveTo>
                  <a:lnTo>
                    <a:pt x="559" y="27"/>
                  </a:lnTo>
                  <a:lnTo>
                    <a:pt x="559" y="30"/>
                  </a:lnTo>
                  <a:lnTo>
                    <a:pt x="607" y="0"/>
                  </a:lnTo>
                  <a:close/>
                </a:path>
              </a:pathLst>
            </a:custGeom>
            <a:solidFill>
              <a:srgbClr val="C3BA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3" name="Freeform 659"/>
            <p:cNvSpPr>
              <a:spLocks noEditPoints="1"/>
            </p:cNvSpPr>
            <p:nvPr/>
          </p:nvSpPr>
          <p:spPr bwMode="auto">
            <a:xfrm>
              <a:off x="5466359" y="3265191"/>
              <a:ext cx="782936" cy="38695"/>
            </a:xfrm>
            <a:custGeom>
              <a:avLst/>
              <a:gdLst>
                <a:gd name="T0" fmla="*/ 0 w 607"/>
                <a:gd name="T1" fmla="*/ 0 h 30"/>
                <a:gd name="T2" fmla="*/ 0 w 607"/>
                <a:gd name="T3" fmla="*/ 0 h 30"/>
                <a:gd name="T4" fmla="*/ 40 w 607"/>
                <a:gd name="T5" fmla="*/ 25 h 30"/>
                <a:gd name="T6" fmla="*/ 40 w 607"/>
                <a:gd name="T7" fmla="*/ 22 h 30"/>
                <a:gd name="T8" fmla="*/ 0 w 607"/>
                <a:gd name="T9" fmla="*/ 0 h 30"/>
                <a:gd name="T10" fmla="*/ 607 w 607"/>
                <a:gd name="T11" fmla="*/ 0 h 30"/>
                <a:gd name="T12" fmla="*/ 559 w 607"/>
                <a:gd name="T13" fmla="*/ 27 h 30"/>
                <a:gd name="T14" fmla="*/ 559 w 607"/>
                <a:gd name="T15" fmla="*/ 30 h 30"/>
                <a:gd name="T16" fmla="*/ 607 w 607"/>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7" h="30">
                  <a:moveTo>
                    <a:pt x="0" y="0"/>
                  </a:moveTo>
                  <a:lnTo>
                    <a:pt x="0" y="0"/>
                  </a:lnTo>
                  <a:lnTo>
                    <a:pt x="40" y="25"/>
                  </a:lnTo>
                  <a:lnTo>
                    <a:pt x="40" y="22"/>
                  </a:lnTo>
                  <a:lnTo>
                    <a:pt x="0" y="0"/>
                  </a:lnTo>
                  <a:moveTo>
                    <a:pt x="607" y="0"/>
                  </a:moveTo>
                  <a:lnTo>
                    <a:pt x="559" y="27"/>
                  </a:lnTo>
                  <a:lnTo>
                    <a:pt x="559" y="30"/>
                  </a:lnTo>
                  <a:lnTo>
                    <a:pt x="6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4" name="Freeform 660"/>
            <p:cNvSpPr>
              <a:spLocks noEditPoints="1"/>
            </p:cNvSpPr>
            <p:nvPr/>
          </p:nvSpPr>
          <p:spPr bwMode="auto">
            <a:xfrm>
              <a:off x="5517953" y="3293567"/>
              <a:ext cx="669429" cy="245070"/>
            </a:xfrm>
            <a:custGeom>
              <a:avLst/>
              <a:gdLst>
                <a:gd name="T0" fmla="*/ 479 w 479"/>
                <a:gd name="T1" fmla="*/ 4 h 175"/>
                <a:gd name="T2" fmla="*/ 373 w 479"/>
                <a:gd name="T3" fmla="*/ 63 h 175"/>
                <a:gd name="T4" fmla="*/ 275 w 479"/>
                <a:gd name="T5" fmla="*/ 175 h 175"/>
                <a:gd name="T6" fmla="*/ 479 w 479"/>
                <a:gd name="T7" fmla="*/ 175 h 175"/>
                <a:gd name="T8" fmla="*/ 479 w 479"/>
                <a:gd name="T9" fmla="*/ 7 h 175"/>
                <a:gd name="T10" fmla="*/ 479 w 479"/>
                <a:gd name="T11" fmla="*/ 4 h 175"/>
                <a:gd name="T12" fmla="*/ 0 w 479"/>
                <a:gd name="T13" fmla="*/ 0 h 175"/>
                <a:gd name="T14" fmla="*/ 0 w 479"/>
                <a:gd name="T15" fmla="*/ 2 h 175"/>
                <a:gd name="T16" fmla="*/ 0 w 479"/>
                <a:gd name="T17" fmla="*/ 175 h 175"/>
                <a:gd name="T18" fmla="*/ 204 w 479"/>
                <a:gd name="T19" fmla="*/ 175 h 175"/>
                <a:gd name="T20" fmla="*/ 106 w 479"/>
                <a:gd name="T21" fmla="*/ 59 h 175"/>
                <a:gd name="T22" fmla="*/ 0 w 479"/>
                <a:gd name="T23"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9" h="175">
                  <a:moveTo>
                    <a:pt x="479" y="4"/>
                  </a:moveTo>
                  <a:cubicBezTo>
                    <a:pt x="373" y="63"/>
                    <a:pt x="373" y="63"/>
                    <a:pt x="373" y="63"/>
                  </a:cubicBezTo>
                  <a:cubicBezTo>
                    <a:pt x="366" y="117"/>
                    <a:pt x="327" y="161"/>
                    <a:pt x="275" y="175"/>
                  </a:cubicBezTo>
                  <a:cubicBezTo>
                    <a:pt x="479" y="175"/>
                    <a:pt x="479" y="175"/>
                    <a:pt x="479" y="175"/>
                  </a:cubicBezTo>
                  <a:cubicBezTo>
                    <a:pt x="479" y="7"/>
                    <a:pt x="479" y="7"/>
                    <a:pt x="479" y="7"/>
                  </a:cubicBezTo>
                  <a:cubicBezTo>
                    <a:pt x="479" y="4"/>
                    <a:pt x="479" y="4"/>
                    <a:pt x="479" y="4"/>
                  </a:cubicBezTo>
                  <a:moveTo>
                    <a:pt x="0" y="0"/>
                  </a:moveTo>
                  <a:cubicBezTo>
                    <a:pt x="0" y="2"/>
                    <a:pt x="0" y="2"/>
                    <a:pt x="0" y="2"/>
                  </a:cubicBezTo>
                  <a:cubicBezTo>
                    <a:pt x="0" y="175"/>
                    <a:pt x="0" y="175"/>
                    <a:pt x="0" y="175"/>
                  </a:cubicBezTo>
                  <a:cubicBezTo>
                    <a:pt x="204" y="175"/>
                    <a:pt x="204" y="175"/>
                    <a:pt x="204" y="175"/>
                  </a:cubicBezTo>
                  <a:cubicBezTo>
                    <a:pt x="151" y="161"/>
                    <a:pt x="111" y="115"/>
                    <a:pt x="106" y="59"/>
                  </a:cubicBezTo>
                  <a:cubicBezTo>
                    <a:pt x="0" y="0"/>
                    <a:pt x="0" y="0"/>
                    <a:pt x="0" y="0"/>
                  </a:cubicBezTo>
                </a:path>
              </a:pathLst>
            </a:custGeom>
            <a:solidFill>
              <a:srgbClr val="D4D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5" name="Freeform 661"/>
            <p:cNvSpPr>
              <a:spLocks noEditPoints="1"/>
            </p:cNvSpPr>
            <p:nvPr/>
          </p:nvSpPr>
          <p:spPr bwMode="auto">
            <a:xfrm>
              <a:off x="5666284" y="3376117"/>
              <a:ext cx="372765" cy="168970"/>
            </a:xfrm>
            <a:custGeom>
              <a:avLst/>
              <a:gdLst>
                <a:gd name="T0" fmla="*/ 85 w 267"/>
                <a:gd name="T1" fmla="*/ 47 h 121"/>
                <a:gd name="T2" fmla="*/ 100 w 267"/>
                <a:gd name="T3" fmla="*/ 55 h 121"/>
                <a:gd name="T4" fmla="*/ 85 w 267"/>
                <a:gd name="T5" fmla="*/ 47 h 121"/>
                <a:gd name="T6" fmla="*/ 0 w 267"/>
                <a:gd name="T7" fmla="*/ 0 h 121"/>
                <a:gd name="T8" fmla="*/ 98 w 267"/>
                <a:gd name="T9" fmla="*/ 116 h 121"/>
                <a:gd name="T10" fmla="*/ 134 w 267"/>
                <a:gd name="T11" fmla="*/ 121 h 121"/>
                <a:gd name="T12" fmla="*/ 169 w 267"/>
                <a:gd name="T13" fmla="*/ 116 h 121"/>
                <a:gd name="T14" fmla="*/ 267 w 267"/>
                <a:gd name="T15" fmla="*/ 4 h 121"/>
                <a:gd name="T16" fmla="*/ 137 w 267"/>
                <a:gd name="T17" fmla="*/ 76 h 121"/>
                <a:gd name="T18" fmla="*/ 122 w 267"/>
                <a:gd name="T19" fmla="*/ 68 h 121"/>
                <a:gd name="T20" fmla="*/ 63 w 267"/>
                <a:gd name="T21" fmla="*/ 35 h 121"/>
                <a:gd name="T22" fmla="*/ 0 w 267"/>
                <a:gd name="T23"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7" h="121">
                  <a:moveTo>
                    <a:pt x="85" y="47"/>
                  </a:moveTo>
                  <a:cubicBezTo>
                    <a:pt x="89" y="50"/>
                    <a:pt x="95" y="53"/>
                    <a:pt x="100" y="55"/>
                  </a:cubicBezTo>
                  <a:cubicBezTo>
                    <a:pt x="85" y="47"/>
                    <a:pt x="85" y="47"/>
                    <a:pt x="85" y="47"/>
                  </a:cubicBezTo>
                  <a:moveTo>
                    <a:pt x="0" y="0"/>
                  </a:moveTo>
                  <a:cubicBezTo>
                    <a:pt x="5" y="56"/>
                    <a:pt x="45" y="102"/>
                    <a:pt x="98" y="116"/>
                  </a:cubicBezTo>
                  <a:cubicBezTo>
                    <a:pt x="109" y="119"/>
                    <a:pt x="121" y="121"/>
                    <a:pt x="134" y="121"/>
                  </a:cubicBezTo>
                  <a:cubicBezTo>
                    <a:pt x="146" y="121"/>
                    <a:pt x="158" y="119"/>
                    <a:pt x="169" y="116"/>
                  </a:cubicBezTo>
                  <a:cubicBezTo>
                    <a:pt x="221" y="102"/>
                    <a:pt x="260" y="58"/>
                    <a:pt x="267" y="4"/>
                  </a:cubicBezTo>
                  <a:cubicBezTo>
                    <a:pt x="137" y="76"/>
                    <a:pt x="137" y="76"/>
                    <a:pt x="137" y="76"/>
                  </a:cubicBezTo>
                  <a:cubicBezTo>
                    <a:pt x="122" y="68"/>
                    <a:pt x="122" y="68"/>
                    <a:pt x="122" y="68"/>
                  </a:cubicBezTo>
                  <a:cubicBezTo>
                    <a:pt x="96" y="67"/>
                    <a:pt x="75" y="54"/>
                    <a:pt x="63" y="35"/>
                  </a:cubicBezTo>
                  <a:cubicBezTo>
                    <a:pt x="0" y="0"/>
                    <a:pt x="0" y="0"/>
                    <a:pt x="0" y="0"/>
                  </a:cubicBezTo>
                </a:path>
              </a:pathLst>
            </a:custGeom>
            <a:solidFill>
              <a:srgbClr val="64B9C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6" name="Freeform 662"/>
            <p:cNvSpPr>
              <a:spLocks/>
            </p:cNvSpPr>
            <p:nvPr/>
          </p:nvSpPr>
          <p:spPr bwMode="auto">
            <a:xfrm>
              <a:off x="5753993" y="3425131"/>
              <a:ext cx="82550" cy="46434"/>
            </a:xfrm>
            <a:custGeom>
              <a:avLst/>
              <a:gdLst>
                <a:gd name="T0" fmla="*/ 0 w 59"/>
                <a:gd name="T1" fmla="*/ 0 h 33"/>
                <a:gd name="T2" fmla="*/ 59 w 59"/>
                <a:gd name="T3" fmla="*/ 33 h 33"/>
                <a:gd name="T4" fmla="*/ 37 w 59"/>
                <a:gd name="T5" fmla="*/ 20 h 33"/>
                <a:gd name="T6" fmla="*/ 22 w 59"/>
                <a:gd name="T7" fmla="*/ 12 h 33"/>
                <a:gd name="T8" fmla="*/ 0 w 59"/>
                <a:gd name="T9" fmla="*/ 0 h 33"/>
              </a:gdLst>
              <a:ahLst/>
              <a:cxnLst>
                <a:cxn ang="0">
                  <a:pos x="T0" y="T1"/>
                </a:cxn>
                <a:cxn ang="0">
                  <a:pos x="T2" y="T3"/>
                </a:cxn>
                <a:cxn ang="0">
                  <a:pos x="T4" y="T5"/>
                </a:cxn>
                <a:cxn ang="0">
                  <a:pos x="T6" y="T7"/>
                </a:cxn>
                <a:cxn ang="0">
                  <a:pos x="T8" y="T9"/>
                </a:cxn>
              </a:cxnLst>
              <a:rect l="0" t="0" r="r" b="b"/>
              <a:pathLst>
                <a:path w="59" h="33">
                  <a:moveTo>
                    <a:pt x="0" y="0"/>
                  </a:moveTo>
                  <a:cubicBezTo>
                    <a:pt x="12" y="19"/>
                    <a:pt x="33" y="32"/>
                    <a:pt x="59" y="33"/>
                  </a:cubicBezTo>
                  <a:cubicBezTo>
                    <a:pt x="37" y="20"/>
                    <a:pt x="37" y="20"/>
                    <a:pt x="37" y="20"/>
                  </a:cubicBezTo>
                  <a:cubicBezTo>
                    <a:pt x="32" y="18"/>
                    <a:pt x="26" y="15"/>
                    <a:pt x="22" y="12"/>
                  </a:cubicBezTo>
                  <a:cubicBezTo>
                    <a:pt x="0" y="0"/>
                    <a:pt x="0" y="0"/>
                    <a:pt x="0" y="0"/>
                  </a:cubicBezTo>
                </a:path>
              </a:pathLst>
            </a:custGeom>
            <a:solidFill>
              <a:srgbClr val="D4D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7" name="Freeform 663"/>
            <p:cNvSpPr>
              <a:spLocks/>
            </p:cNvSpPr>
            <p:nvPr/>
          </p:nvSpPr>
          <p:spPr bwMode="auto">
            <a:xfrm>
              <a:off x="5466358" y="3265191"/>
              <a:ext cx="392113" cy="488851"/>
            </a:xfrm>
            <a:custGeom>
              <a:avLst/>
              <a:gdLst>
                <a:gd name="T0" fmla="*/ 304 w 304"/>
                <a:gd name="T1" fmla="*/ 189 h 379"/>
                <a:gd name="T2" fmla="*/ 0 w 304"/>
                <a:gd name="T3" fmla="*/ 379 h 379"/>
                <a:gd name="T4" fmla="*/ 0 w 304"/>
                <a:gd name="T5" fmla="*/ 0 h 379"/>
                <a:gd name="T6" fmla="*/ 304 w 304"/>
                <a:gd name="T7" fmla="*/ 189 h 379"/>
              </a:gdLst>
              <a:ahLst/>
              <a:cxnLst>
                <a:cxn ang="0">
                  <a:pos x="T0" y="T1"/>
                </a:cxn>
                <a:cxn ang="0">
                  <a:pos x="T2" y="T3"/>
                </a:cxn>
                <a:cxn ang="0">
                  <a:pos x="T4" y="T5"/>
                </a:cxn>
                <a:cxn ang="0">
                  <a:pos x="T6" y="T7"/>
                </a:cxn>
              </a:cxnLst>
              <a:rect l="0" t="0" r="r" b="b"/>
              <a:pathLst>
                <a:path w="304" h="379">
                  <a:moveTo>
                    <a:pt x="304" y="189"/>
                  </a:moveTo>
                  <a:lnTo>
                    <a:pt x="0" y="379"/>
                  </a:lnTo>
                  <a:lnTo>
                    <a:pt x="0" y="0"/>
                  </a:lnTo>
                  <a:lnTo>
                    <a:pt x="304" y="189"/>
                  </a:lnTo>
                  <a:close/>
                </a:path>
              </a:pathLst>
            </a:custGeom>
            <a:solidFill>
              <a:srgbClr val="F7F5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8" name="Freeform 664"/>
            <p:cNvSpPr>
              <a:spLocks/>
            </p:cNvSpPr>
            <p:nvPr/>
          </p:nvSpPr>
          <p:spPr bwMode="auto">
            <a:xfrm>
              <a:off x="5858472" y="3265191"/>
              <a:ext cx="390823" cy="488851"/>
            </a:xfrm>
            <a:custGeom>
              <a:avLst/>
              <a:gdLst>
                <a:gd name="T0" fmla="*/ 303 w 303"/>
                <a:gd name="T1" fmla="*/ 0 h 379"/>
                <a:gd name="T2" fmla="*/ 303 w 303"/>
                <a:gd name="T3" fmla="*/ 379 h 379"/>
                <a:gd name="T4" fmla="*/ 0 w 303"/>
                <a:gd name="T5" fmla="*/ 189 h 379"/>
                <a:gd name="T6" fmla="*/ 303 w 303"/>
                <a:gd name="T7" fmla="*/ 0 h 379"/>
              </a:gdLst>
              <a:ahLst/>
              <a:cxnLst>
                <a:cxn ang="0">
                  <a:pos x="T0" y="T1"/>
                </a:cxn>
                <a:cxn ang="0">
                  <a:pos x="T2" y="T3"/>
                </a:cxn>
                <a:cxn ang="0">
                  <a:pos x="T4" y="T5"/>
                </a:cxn>
                <a:cxn ang="0">
                  <a:pos x="T6" y="T7"/>
                </a:cxn>
              </a:cxnLst>
              <a:rect l="0" t="0" r="r" b="b"/>
              <a:pathLst>
                <a:path w="303" h="379">
                  <a:moveTo>
                    <a:pt x="303" y="0"/>
                  </a:moveTo>
                  <a:lnTo>
                    <a:pt x="303" y="379"/>
                  </a:lnTo>
                  <a:lnTo>
                    <a:pt x="0" y="189"/>
                  </a:lnTo>
                  <a:lnTo>
                    <a:pt x="303" y="0"/>
                  </a:lnTo>
                  <a:close/>
                </a:path>
              </a:pathLst>
            </a:custGeom>
            <a:solidFill>
              <a:srgbClr val="F7F5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29" name="Freeform 665"/>
            <p:cNvSpPr>
              <a:spLocks/>
            </p:cNvSpPr>
            <p:nvPr/>
          </p:nvSpPr>
          <p:spPr bwMode="auto">
            <a:xfrm>
              <a:off x="5466359" y="3508971"/>
              <a:ext cx="782936" cy="245070"/>
            </a:xfrm>
            <a:custGeom>
              <a:avLst/>
              <a:gdLst>
                <a:gd name="T0" fmla="*/ 607 w 607"/>
                <a:gd name="T1" fmla="*/ 190 h 190"/>
                <a:gd name="T2" fmla="*/ 0 w 607"/>
                <a:gd name="T3" fmla="*/ 190 h 190"/>
                <a:gd name="T4" fmla="*/ 304 w 607"/>
                <a:gd name="T5" fmla="*/ 0 h 190"/>
                <a:gd name="T6" fmla="*/ 607 w 607"/>
                <a:gd name="T7" fmla="*/ 190 h 190"/>
              </a:gdLst>
              <a:ahLst/>
              <a:cxnLst>
                <a:cxn ang="0">
                  <a:pos x="T0" y="T1"/>
                </a:cxn>
                <a:cxn ang="0">
                  <a:pos x="T2" y="T3"/>
                </a:cxn>
                <a:cxn ang="0">
                  <a:pos x="T4" y="T5"/>
                </a:cxn>
                <a:cxn ang="0">
                  <a:pos x="T6" y="T7"/>
                </a:cxn>
              </a:cxnLst>
              <a:rect l="0" t="0" r="r" b="b"/>
              <a:pathLst>
                <a:path w="607" h="190">
                  <a:moveTo>
                    <a:pt x="607" y="190"/>
                  </a:moveTo>
                  <a:lnTo>
                    <a:pt x="0" y="190"/>
                  </a:lnTo>
                  <a:lnTo>
                    <a:pt x="304" y="0"/>
                  </a:lnTo>
                  <a:lnTo>
                    <a:pt x="607" y="190"/>
                  </a:lnTo>
                  <a:close/>
                </a:path>
              </a:pathLst>
            </a:custGeom>
            <a:solidFill>
              <a:srgbClr val="E3D9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0" name="Freeform 692"/>
            <p:cNvSpPr>
              <a:spLocks noEditPoints="1"/>
            </p:cNvSpPr>
            <p:nvPr/>
          </p:nvSpPr>
          <p:spPr bwMode="auto">
            <a:xfrm>
              <a:off x="5523112" y="3573463"/>
              <a:ext cx="123825" cy="123825"/>
            </a:xfrm>
            <a:custGeom>
              <a:avLst/>
              <a:gdLst>
                <a:gd name="T0" fmla="*/ 15 w 89"/>
                <a:gd name="T1" fmla="*/ 16 h 89"/>
                <a:gd name="T2" fmla="*/ 16 w 89"/>
                <a:gd name="T3" fmla="*/ 73 h 89"/>
                <a:gd name="T4" fmla="*/ 73 w 89"/>
                <a:gd name="T5" fmla="*/ 73 h 89"/>
                <a:gd name="T6" fmla="*/ 73 w 89"/>
                <a:gd name="T7" fmla="*/ 16 h 89"/>
                <a:gd name="T8" fmla="*/ 15 w 89"/>
                <a:gd name="T9" fmla="*/ 16 h 89"/>
                <a:gd name="T10" fmla="*/ 71 w 89"/>
                <a:gd name="T11" fmla="*/ 71 h 89"/>
                <a:gd name="T12" fmla="*/ 18 w 89"/>
                <a:gd name="T13" fmla="*/ 71 h 89"/>
                <a:gd name="T14" fmla="*/ 18 w 89"/>
                <a:gd name="T15" fmla="*/ 18 h 89"/>
                <a:gd name="T16" fmla="*/ 71 w 89"/>
                <a:gd name="T17" fmla="*/ 18 h 89"/>
                <a:gd name="T18" fmla="*/ 71 w 89"/>
                <a:gd name="T19" fmla="*/ 7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9">
                  <a:moveTo>
                    <a:pt x="15" y="16"/>
                  </a:moveTo>
                  <a:cubicBezTo>
                    <a:pt x="0" y="32"/>
                    <a:pt x="0" y="58"/>
                    <a:pt x="16" y="73"/>
                  </a:cubicBezTo>
                  <a:cubicBezTo>
                    <a:pt x="31" y="89"/>
                    <a:pt x="57" y="89"/>
                    <a:pt x="73" y="73"/>
                  </a:cubicBezTo>
                  <a:cubicBezTo>
                    <a:pt x="89" y="58"/>
                    <a:pt x="89" y="32"/>
                    <a:pt x="73" y="16"/>
                  </a:cubicBezTo>
                  <a:cubicBezTo>
                    <a:pt x="57" y="0"/>
                    <a:pt x="31" y="0"/>
                    <a:pt x="15" y="16"/>
                  </a:cubicBezTo>
                  <a:close/>
                  <a:moveTo>
                    <a:pt x="71" y="71"/>
                  </a:moveTo>
                  <a:cubicBezTo>
                    <a:pt x="56" y="86"/>
                    <a:pt x="32" y="86"/>
                    <a:pt x="18" y="71"/>
                  </a:cubicBezTo>
                  <a:cubicBezTo>
                    <a:pt x="3" y="57"/>
                    <a:pt x="3" y="33"/>
                    <a:pt x="18" y="18"/>
                  </a:cubicBezTo>
                  <a:cubicBezTo>
                    <a:pt x="32" y="4"/>
                    <a:pt x="56" y="4"/>
                    <a:pt x="71" y="18"/>
                  </a:cubicBezTo>
                  <a:cubicBezTo>
                    <a:pt x="85" y="33"/>
                    <a:pt x="85" y="57"/>
                    <a:pt x="71" y="71"/>
                  </a:cubicBezTo>
                  <a:close/>
                </a:path>
              </a:pathLst>
            </a:custGeom>
            <a:solidFill>
              <a:srgbClr val="E05E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1" name="Freeform 693"/>
            <p:cNvSpPr>
              <a:spLocks/>
            </p:cNvSpPr>
            <p:nvPr/>
          </p:nvSpPr>
          <p:spPr bwMode="auto">
            <a:xfrm>
              <a:off x="5564387" y="3617317"/>
              <a:ext cx="45145" cy="43855"/>
            </a:xfrm>
            <a:custGeom>
              <a:avLst/>
              <a:gdLst>
                <a:gd name="T0" fmla="*/ 3 w 35"/>
                <a:gd name="T1" fmla="*/ 3 h 34"/>
                <a:gd name="T2" fmla="*/ 15 w 35"/>
                <a:gd name="T3" fmla="*/ 6 h 34"/>
                <a:gd name="T4" fmla="*/ 25 w 35"/>
                <a:gd name="T5" fmla="*/ 0 h 34"/>
                <a:gd name="T6" fmla="*/ 25 w 35"/>
                <a:gd name="T7" fmla="*/ 12 h 34"/>
                <a:gd name="T8" fmla="*/ 35 w 35"/>
                <a:gd name="T9" fmla="*/ 19 h 34"/>
                <a:gd name="T10" fmla="*/ 23 w 35"/>
                <a:gd name="T11" fmla="*/ 22 h 34"/>
                <a:gd name="T12" fmla="*/ 20 w 35"/>
                <a:gd name="T13" fmla="*/ 34 h 34"/>
                <a:gd name="T14" fmla="*/ 12 w 35"/>
                <a:gd name="T15" fmla="*/ 25 h 34"/>
                <a:gd name="T16" fmla="*/ 0 w 35"/>
                <a:gd name="T17" fmla="*/ 25 h 34"/>
                <a:gd name="T18" fmla="*/ 8 w 35"/>
                <a:gd name="T19" fmla="*/ 15 h 34"/>
                <a:gd name="T20" fmla="*/ 3 w 35"/>
                <a:gd name="T21"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34">
                  <a:moveTo>
                    <a:pt x="3" y="3"/>
                  </a:moveTo>
                  <a:lnTo>
                    <a:pt x="15" y="6"/>
                  </a:lnTo>
                  <a:lnTo>
                    <a:pt x="25" y="0"/>
                  </a:lnTo>
                  <a:lnTo>
                    <a:pt x="25" y="12"/>
                  </a:lnTo>
                  <a:lnTo>
                    <a:pt x="35" y="19"/>
                  </a:lnTo>
                  <a:lnTo>
                    <a:pt x="23" y="22"/>
                  </a:lnTo>
                  <a:lnTo>
                    <a:pt x="20" y="34"/>
                  </a:lnTo>
                  <a:lnTo>
                    <a:pt x="12" y="25"/>
                  </a:lnTo>
                  <a:lnTo>
                    <a:pt x="0" y="25"/>
                  </a:lnTo>
                  <a:lnTo>
                    <a:pt x="8" y="15"/>
                  </a:lnTo>
                  <a:lnTo>
                    <a:pt x="3" y="3"/>
                  </a:lnTo>
                  <a:close/>
                </a:path>
              </a:pathLst>
            </a:custGeom>
            <a:solidFill>
              <a:srgbClr val="E05E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2" name="Freeform 694"/>
            <p:cNvSpPr>
              <a:spLocks noEditPoints="1"/>
            </p:cNvSpPr>
            <p:nvPr/>
          </p:nvSpPr>
          <p:spPr bwMode="auto">
            <a:xfrm>
              <a:off x="5551489" y="3603130"/>
              <a:ext cx="65782" cy="65782"/>
            </a:xfrm>
            <a:custGeom>
              <a:avLst/>
              <a:gdLst>
                <a:gd name="T0" fmla="*/ 8 w 47"/>
                <a:gd name="T1" fmla="*/ 9 h 47"/>
                <a:gd name="T2" fmla="*/ 8 w 47"/>
                <a:gd name="T3" fmla="*/ 39 h 47"/>
                <a:gd name="T4" fmla="*/ 38 w 47"/>
                <a:gd name="T5" fmla="*/ 39 h 47"/>
                <a:gd name="T6" fmla="*/ 38 w 47"/>
                <a:gd name="T7" fmla="*/ 9 h 47"/>
                <a:gd name="T8" fmla="*/ 8 w 47"/>
                <a:gd name="T9" fmla="*/ 9 h 47"/>
                <a:gd name="T10" fmla="*/ 38 w 47"/>
                <a:gd name="T11" fmla="*/ 38 h 47"/>
                <a:gd name="T12" fmla="*/ 9 w 47"/>
                <a:gd name="T13" fmla="*/ 38 h 47"/>
                <a:gd name="T14" fmla="*/ 9 w 47"/>
                <a:gd name="T15" fmla="*/ 9 h 47"/>
                <a:gd name="T16" fmla="*/ 38 w 47"/>
                <a:gd name="T17" fmla="*/ 9 h 47"/>
                <a:gd name="T18" fmla="*/ 38 w 47"/>
                <a:gd name="T19"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8" y="9"/>
                  </a:moveTo>
                  <a:cubicBezTo>
                    <a:pt x="0" y="17"/>
                    <a:pt x="0" y="30"/>
                    <a:pt x="8" y="39"/>
                  </a:cubicBezTo>
                  <a:cubicBezTo>
                    <a:pt x="16" y="47"/>
                    <a:pt x="30" y="47"/>
                    <a:pt x="38" y="39"/>
                  </a:cubicBezTo>
                  <a:cubicBezTo>
                    <a:pt x="47" y="30"/>
                    <a:pt x="47" y="17"/>
                    <a:pt x="38" y="9"/>
                  </a:cubicBezTo>
                  <a:cubicBezTo>
                    <a:pt x="30" y="0"/>
                    <a:pt x="16" y="0"/>
                    <a:pt x="8" y="9"/>
                  </a:cubicBezTo>
                  <a:close/>
                  <a:moveTo>
                    <a:pt x="38" y="38"/>
                  </a:moveTo>
                  <a:cubicBezTo>
                    <a:pt x="30" y="46"/>
                    <a:pt x="17" y="46"/>
                    <a:pt x="9" y="38"/>
                  </a:cubicBezTo>
                  <a:cubicBezTo>
                    <a:pt x="1" y="30"/>
                    <a:pt x="1" y="17"/>
                    <a:pt x="9" y="9"/>
                  </a:cubicBezTo>
                  <a:cubicBezTo>
                    <a:pt x="17" y="1"/>
                    <a:pt x="30" y="1"/>
                    <a:pt x="38" y="9"/>
                  </a:cubicBezTo>
                  <a:cubicBezTo>
                    <a:pt x="45" y="17"/>
                    <a:pt x="45" y="30"/>
                    <a:pt x="38" y="38"/>
                  </a:cubicBezTo>
                  <a:close/>
                </a:path>
              </a:pathLst>
            </a:custGeom>
            <a:solidFill>
              <a:srgbClr val="E05E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3" name="Freeform 695"/>
            <p:cNvSpPr>
              <a:spLocks noEditPoints="1"/>
            </p:cNvSpPr>
            <p:nvPr/>
          </p:nvSpPr>
          <p:spPr bwMode="auto">
            <a:xfrm>
              <a:off x="5601792" y="3514130"/>
              <a:ext cx="175419" cy="196056"/>
            </a:xfrm>
            <a:custGeom>
              <a:avLst/>
              <a:gdLst>
                <a:gd name="T0" fmla="*/ 130 w 136"/>
                <a:gd name="T1" fmla="*/ 0 h 152"/>
                <a:gd name="T2" fmla="*/ 0 w 136"/>
                <a:gd name="T3" fmla="*/ 80 h 152"/>
                <a:gd name="T4" fmla="*/ 136 w 136"/>
                <a:gd name="T5" fmla="*/ 152 h 152"/>
                <a:gd name="T6" fmla="*/ 130 w 136"/>
                <a:gd name="T7" fmla="*/ 0 h 152"/>
                <a:gd name="T8" fmla="*/ 129 w 136"/>
                <a:gd name="T9" fmla="*/ 2 h 152"/>
                <a:gd name="T10" fmla="*/ 134 w 136"/>
                <a:gd name="T11" fmla="*/ 149 h 152"/>
                <a:gd name="T12" fmla="*/ 4 w 136"/>
                <a:gd name="T13" fmla="*/ 80 h 152"/>
                <a:gd name="T14" fmla="*/ 129 w 136"/>
                <a:gd name="T15" fmla="*/ 2 h 1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2">
                  <a:moveTo>
                    <a:pt x="130" y="0"/>
                  </a:moveTo>
                  <a:lnTo>
                    <a:pt x="0" y="80"/>
                  </a:lnTo>
                  <a:lnTo>
                    <a:pt x="136" y="152"/>
                  </a:lnTo>
                  <a:lnTo>
                    <a:pt x="130" y="0"/>
                  </a:lnTo>
                  <a:close/>
                  <a:moveTo>
                    <a:pt x="129" y="2"/>
                  </a:moveTo>
                  <a:lnTo>
                    <a:pt x="134" y="149"/>
                  </a:lnTo>
                  <a:lnTo>
                    <a:pt x="4" y="80"/>
                  </a:lnTo>
                  <a:lnTo>
                    <a:pt x="129" y="2"/>
                  </a:lnTo>
                  <a:close/>
                </a:path>
              </a:pathLst>
            </a:custGeom>
            <a:solidFill>
              <a:srgbClr val="74D7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4" name="Freeform 696"/>
            <p:cNvSpPr>
              <a:spLocks noEditPoints="1"/>
            </p:cNvSpPr>
            <p:nvPr/>
          </p:nvSpPr>
          <p:spPr bwMode="auto">
            <a:xfrm>
              <a:off x="5625009" y="3533478"/>
              <a:ext cx="139303" cy="157361"/>
            </a:xfrm>
            <a:custGeom>
              <a:avLst/>
              <a:gdLst>
                <a:gd name="T0" fmla="*/ 0 w 108"/>
                <a:gd name="T1" fmla="*/ 65 h 122"/>
                <a:gd name="T2" fmla="*/ 108 w 108"/>
                <a:gd name="T3" fmla="*/ 122 h 122"/>
                <a:gd name="T4" fmla="*/ 105 w 108"/>
                <a:gd name="T5" fmla="*/ 0 h 122"/>
                <a:gd name="T6" fmla="*/ 0 w 108"/>
                <a:gd name="T7" fmla="*/ 65 h 122"/>
                <a:gd name="T8" fmla="*/ 8 w 108"/>
                <a:gd name="T9" fmla="*/ 64 h 122"/>
                <a:gd name="T10" fmla="*/ 100 w 108"/>
                <a:gd name="T11" fmla="*/ 7 h 122"/>
                <a:gd name="T12" fmla="*/ 104 w 108"/>
                <a:gd name="T13" fmla="*/ 114 h 122"/>
                <a:gd name="T14" fmla="*/ 8 w 108"/>
                <a:gd name="T15" fmla="*/ 64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8" h="122">
                  <a:moveTo>
                    <a:pt x="0" y="65"/>
                  </a:moveTo>
                  <a:lnTo>
                    <a:pt x="108" y="122"/>
                  </a:lnTo>
                  <a:lnTo>
                    <a:pt x="105" y="0"/>
                  </a:lnTo>
                  <a:lnTo>
                    <a:pt x="0" y="65"/>
                  </a:lnTo>
                  <a:close/>
                  <a:moveTo>
                    <a:pt x="8" y="64"/>
                  </a:moveTo>
                  <a:lnTo>
                    <a:pt x="100" y="7"/>
                  </a:lnTo>
                  <a:lnTo>
                    <a:pt x="104" y="114"/>
                  </a:lnTo>
                  <a:lnTo>
                    <a:pt x="8" y="64"/>
                  </a:lnTo>
                  <a:close/>
                </a:path>
              </a:pathLst>
            </a:custGeom>
            <a:solidFill>
              <a:srgbClr val="74D7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5" name="Freeform 697"/>
            <p:cNvSpPr>
              <a:spLocks/>
            </p:cNvSpPr>
            <p:nvPr/>
          </p:nvSpPr>
          <p:spPr bwMode="auto">
            <a:xfrm>
              <a:off x="5674023" y="3608289"/>
              <a:ext cx="68362" cy="38695"/>
            </a:xfrm>
            <a:custGeom>
              <a:avLst/>
              <a:gdLst>
                <a:gd name="T0" fmla="*/ 53 w 53"/>
                <a:gd name="T1" fmla="*/ 30 h 30"/>
                <a:gd name="T2" fmla="*/ 0 w 53"/>
                <a:gd name="T3" fmla="*/ 2 h 30"/>
                <a:gd name="T4" fmla="*/ 1 w 53"/>
                <a:gd name="T5" fmla="*/ 0 h 30"/>
                <a:gd name="T6" fmla="*/ 53 w 53"/>
                <a:gd name="T7" fmla="*/ 28 h 30"/>
                <a:gd name="T8" fmla="*/ 53 w 53"/>
                <a:gd name="T9" fmla="*/ 30 h 30"/>
              </a:gdLst>
              <a:ahLst/>
              <a:cxnLst>
                <a:cxn ang="0">
                  <a:pos x="T0" y="T1"/>
                </a:cxn>
                <a:cxn ang="0">
                  <a:pos x="T2" y="T3"/>
                </a:cxn>
                <a:cxn ang="0">
                  <a:pos x="T4" y="T5"/>
                </a:cxn>
                <a:cxn ang="0">
                  <a:pos x="T6" y="T7"/>
                </a:cxn>
                <a:cxn ang="0">
                  <a:pos x="T8" y="T9"/>
                </a:cxn>
              </a:cxnLst>
              <a:rect l="0" t="0" r="r" b="b"/>
              <a:pathLst>
                <a:path w="53" h="30">
                  <a:moveTo>
                    <a:pt x="53" y="30"/>
                  </a:moveTo>
                  <a:lnTo>
                    <a:pt x="0" y="2"/>
                  </a:lnTo>
                  <a:lnTo>
                    <a:pt x="1" y="0"/>
                  </a:lnTo>
                  <a:lnTo>
                    <a:pt x="53" y="28"/>
                  </a:lnTo>
                  <a:lnTo>
                    <a:pt x="53" y="30"/>
                  </a:lnTo>
                  <a:close/>
                </a:path>
              </a:pathLst>
            </a:custGeom>
            <a:solidFill>
              <a:srgbClr val="74D7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6" name="Freeform 698"/>
            <p:cNvSpPr>
              <a:spLocks/>
            </p:cNvSpPr>
            <p:nvPr/>
          </p:nvSpPr>
          <p:spPr bwMode="auto">
            <a:xfrm>
              <a:off x="5694661" y="3594100"/>
              <a:ext cx="49014" cy="28377"/>
            </a:xfrm>
            <a:custGeom>
              <a:avLst/>
              <a:gdLst>
                <a:gd name="T0" fmla="*/ 37 w 38"/>
                <a:gd name="T1" fmla="*/ 22 h 22"/>
                <a:gd name="T2" fmla="*/ 0 w 38"/>
                <a:gd name="T3" fmla="*/ 1 h 22"/>
                <a:gd name="T4" fmla="*/ 1 w 38"/>
                <a:gd name="T5" fmla="*/ 0 h 22"/>
                <a:gd name="T6" fmla="*/ 38 w 38"/>
                <a:gd name="T7" fmla="*/ 20 h 22"/>
                <a:gd name="T8" fmla="*/ 37 w 38"/>
                <a:gd name="T9" fmla="*/ 22 h 22"/>
              </a:gdLst>
              <a:ahLst/>
              <a:cxnLst>
                <a:cxn ang="0">
                  <a:pos x="T0" y="T1"/>
                </a:cxn>
                <a:cxn ang="0">
                  <a:pos x="T2" y="T3"/>
                </a:cxn>
                <a:cxn ang="0">
                  <a:pos x="T4" y="T5"/>
                </a:cxn>
                <a:cxn ang="0">
                  <a:pos x="T6" y="T7"/>
                </a:cxn>
                <a:cxn ang="0">
                  <a:pos x="T8" y="T9"/>
                </a:cxn>
              </a:cxnLst>
              <a:rect l="0" t="0" r="r" b="b"/>
              <a:pathLst>
                <a:path w="38" h="22">
                  <a:moveTo>
                    <a:pt x="37" y="22"/>
                  </a:moveTo>
                  <a:lnTo>
                    <a:pt x="0" y="1"/>
                  </a:lnTo>
                  <a:lnTo>
                    <a:pt x="1" y="0"/>
                  </a:lnTo>
                  <a:lnTo>
                    <a:pt x="38" y="20"/>
                  </a:lnTo>
                  <a:lnTo>
                    <a:pt x="37" y="22"/>
                  </a:lnTo>
                  <a:close/>
                </a:path>
              </a:pathLst>
            </a:custGeom>
            <a:solidFill>
              <a:srgbClr val="74D7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7" name="Freeform 699"/>
            <p:cNvSpPr>
              <a:spLocks/>
            </p:cNvSpPr>
            <p:nvPr/>
          </p:nvSpPr>
          <p:spPr bwMode="auto">
            <a:xfrm>
              <a:off x="5841703" y="3525739"/>
              <a:ext cx="242491" cy="60623"/>
            </a:xfrm>
            <a:custGeom>
              <a:avLst/>
              <a:gdLst>
                <a:gd name="T0" fmla="*/ 33 w 174"/>
                <a:gd name="T1" fmla="*/ 36 h 43"/>
                <a:gd name="T2" fmla="*/ 0 w 174"/>
                <a:gd name="T3" fmla="*/ 23 h 43"/>
                <a:gd name="T4" fmla="*/ 2 w 174"/>
                <a:gd name="T5" fmla="*/ 22 h 43"/>
                <a:gd name="T6" fmla="*/ 87 w 174"/>
                <a:gd name="T7" fmla="*/ 22 h 43"/>
                <a:gd name="T8" fmla="*/ 174 w 174"/>
                <a:gd name="T9" fmla="*/ 22 h 43"/>
                <a:gd name="T10" fmla="*/ 172 w 174"/>
                <a:gd name="T11" fmla="*/ 23 h 43"/>
                <a:gd name="T12" fmla="*/ 87 w 174"/>
                <a:gd name="T13" fmla="*/ 23 h 43"/>
                <a:gd name="T14" fmla="*/ 33 w 174"/>
                <a:gd name="T15" fmla="*/ 36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43">
                  <a:moveTo>
                    <a:pt x="33" y="36"/>
                  </a:moveTo>
                  <a:cubicBezTo>
                    <a:pt x="21" y="36"/>
                    <a:pt x="10" y="33"/>
                    <a:pt x="0" y="23"/>
                  </a:cubicBezTo>
                  <a:cubicBezTo>
                    <a:pt x="2" y="22"/>
                    <a:pt x="2" y="22"/>
                    <a:pt x="2" y="22"/>
                  </a:cubicBezTo>
                  <a:cubicBezTo>
                    <a:pt x="23" y="43"/>
                    <a:pt x="55" y="32"/>
                    <a:pt x="87" y="22"/>
                  </a:cubicBezTo>
                  <a:cubicBezTo>
                    <a:pt x="119" y="11"/>
                    <a:pt x="152" y="0"/>
                    <a:pt x="174" y="22"/>
                  </a:cubicBezTo>
                  <a:cubicBezTo>
                    <a:pt x="172" y="23"/>
                    <a:pt x="172" y="23"/>
                    <a:pt x="172" y="23"/>
                  </a:cubicBezTo>
                  <a:cubicBezTo>
                    <a:pt x="151" y="2"/>
                    <a:pt x="119" y="13"/>
                    <a:pt x="87" y="23"/>
                  </a:cubicBezTo>
                  <a:cubicBezTo>
                    <a:pt x="69" y="30"/>
                    <a:pt x="50" y="36"/>
                    <a:pt x="33" y="36"/>
                  </a:cubicBezTo>
                  <a:close/>
                </a:path>
              </a:pathLst>
            </a:custGeom>
            <a:solidFill>
              <a:srgbClr val="D4D6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8" name="Freeform 700"/>
            <p:cNvSpPr>
              <a:spLocks/>
            </p:cNvSpPr>
            <p:nvPr/>
          </p:nvSpPr>
          <p:spPr bwMode="auto">
            <a:xfrm>
              <a:off x="5841703" y="3547666"/>
              <a:ext cx="242491" cy="59333"/>
            </a:xfrm>
            <a:custGeom>
              <a:avLst/>
              <a:gdLst>
                <a:gd name="T0" fmla="*/ 33 w 174"/>
                <a:gd name="T1" fmla="*/ 36 h 43"/>
                <a:gd name="T2" fmla="*/ 0 w 174"/>
                <a:gd name="T3" fmla="*/ 23 h 43"/>
                <a:gd name="T4" fmla="*/ 2 w 174"/>
                <a:gd name="T5" fmla="*/ 22 h 43"/>
                <a:gd name="T6" fmla="*/ 87 w 174"/>
                <a:gd name="T7" fmla="*/ 21 h 43"/>
                <a:gd name="T8" fmla="*/ 174 w 174"/>
                <a:gd name="T9" fmla="*/ 22 h 43"/>
                <a:gd name="T10" fmla="*/ 172 w 174"/>
                <a:gd name="T11" fmla="*/ 23 h 43"/>
                <a:gd name="T12" fmla="*/ 87 w 174"/>
                <a:gd name="T13" fmla="*/ 23 h 43"/>
                <a:gd name="T14" fmla="*/ 33 w 174"/>
                <a:gd name="T15" fmla="*/ 36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43">
                  <a:moveTo>
                    <a:pt x="33" y="36"/>
                  </a:moveTo>
                  <a:cubicBezTo>
                    <a:pt x="21" y="36"/>
                    <a:pt x="10" y="32"/>
                    <a:pt x="0" y="23"/>
                  </a:cubicBezTo>
                  <a:cubicBezTo>
                    <a:pt x="2" y="22"/>
                    <a:pt x="2" y="22"/>
                    <a:pt x="2" y="22"/>
                  </a:cubicBezTo>
                  <a:cubicBezTo>
                    <a:pt x="23" y="43"/>
                    <a:pt x="55" y="32"/>
                    <a:pt x="87" y="21"/>
                  </a:cubicBezTo>
                  <a:cubicBezTo>
                    <a:pt x="119" y="11"/>
                    <a:pt x="152" y="0"/>
                    <a:pt x="174" y="22"/>
                  </a:cubicBezTo>
                  <a:cubicBezTo>
                    <a:pt x="172" y="23"/>
                    <a:pt x="172" y="23"/>
                    <a:pt x="172" y="23"/>
                  </a:cubicBezTo>
                  <a:cubicBezTo>
                    <a:pt x="151" y="2"/>
                    <a:pt x="119" y="12"/>
                    <a:pt x="87" y="23"/>
                  </a:cubicBezTo>
                  <a:cubicBezTo>
                    <a:pt x="69" y="29"/>
                    <a:pt x="50" y="36"/>
                    <a:pt x="33" y="36"/>
                  </a:cubicBezTo>
                  <a:close/>
                </a:path>
              </a:pathLst>
            </a:custGeom>
            <a:solidFill>
              <a:srgbClr val="D4D6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39" name="Freeform 701"/>
            <p:cNvSpPr>
              <a:spLocks/>
            </p:cNvSpPr>
            <p:nvPr/>
          </p:nvSpPr>
          <p:spPr bwMode="auto">
            <a:xfrm>
              <a:off x="5841703" y="3567014"/>
              <a:ext cx="242491" cy="60623"/>
            </a:xfrm>
            <a:custGeom>
              <a:avLst/>
              <a:gdLst>
                <a:gd name="T0" fmla="*/ 33 w 174"/>
                <a:gd name="T1" fmla="*/ 36 h 44"/>
                <a:gd name="T2" fmla="*/ 0 w 174"/>
                <a:gd name="T3" fmla="*/ 23 h 44"/>
                <a:gd name="T4" fmla="*/ 2 w 174"/>
                <a:gd name="T5" fmla="*/ 22 h 44"/>
                <a:gd name="T6" fmla="*/ 87 w 174"/>
                <a:gd name="T7" fmla="*/ 22 h 44"/>
                <a:gd name="T8" fmla="*/ 174 w 174"/>
                <a:gd name="T9" fmla="*/ 22 h 44"/>
                <a:gd name="T10" fmla="*/ 172 w 174"/>
                <a:gd name="T11" fmla="*/ 23 h 44"/>
                <a:gd name="T12" fmla="*/ 87 w 174"/>
                <a:gd name="T13" fmla="*/ 24 h 44"/>
                <a:gd name="T14" fmla="*/ 33 w 174"/>
                <a:gd name="T15" fmla="*/ 36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44">
                  <a:moveTo>
                    <a:pt x="33" y="36"/>
                  </a:moveTo>
                  <a:cubicBezTo>
                    <a:pt x="21" y="36"/>
                    <a:pt x="10" y="33"/>
                    <a:pt x="0" y="23"/>
                  </a:cubicBezTo>
                  <a:cubicBezTo>
                    <a:pt x="2" y="22"/>
                    <a:pt x="2" y="22"/>
                    <a:pt x="2" y="22"/>
                  </a:cubicBezTo>
                  <a:cubicBezTo>
                    <a:pt x="23" y="44"/>
                    <a:pt x="55" y="33"/>
                    <a:pt x="87" y="22"/>
                  </a:cubicBezTo>
                  <a:cubicBezTo>
                    <a:pt x="119" y="11"/>
                    <a:pt x="152" y="0"/>
                    <a:pt x="174" y="22"/>
                  </a:cubicBezTo>
                  <a:cubicBezTo>
                    <a:pt x="172" y="23"/>
                    <a:pt x="172" y="23"/>
                    <a:pt x="172" y="23"/>
                  </a:cubicBezTo>
                  <a:cubicBezTo>
                    <a:pt x="151" y="2"/>
                    <a:pt x="119" y="13"/>
                    <a:pt x="87" y="24"/>
                  </a:cubicBezTo>
                  <a:cubicBezTo>
                    <a:pt x="69" y="30"/>
                    <a:pt x="50" y="36"/>
                    <a:pt x="33" y="36"/>
                  </a:cubicBezTo>
                  <a:close/>
                </a:path>
              </a:pathLst>
            </a:custGeom>
            <a:solidFill>
              <a:srgbClr val="D4D6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0" name="Freeform 702"/>
            <p:cNvSpPr>
              <a:spLocks/>
            </p:cNvSpPr>
            <p:nvPr/>
          </p:nvSpPr>
          <p:spPr bwMode="auto">
            <a:xfrm>
              <a:off x="5841703" y="3587652"/>
              <a:ext cx="242491" cy="59333"/>
            </a:xfrm>
            <a:custGeom>
              <a:avLst/>
              <a:gdLst>
                <a:gd name="T0" fmla="*/ 33 w 174"/>
                <a:gd name="T1" fmla="*/ 36 h 43"/>
                <a:gd name="T2" fmla="*/ 0 w 174"/>
                <a:gd name="T3" fmla="*/ 23 h 43"/>
                <a:gd name="T4" fmla="*/ 2 w 174"/>
                <a:gd name="T5" fmla="*/ 22 h 43"/>
                <a:gd name="T6" fmla="*/ 87 w 174"/>
                <a:gd name="T7" fmla="*/ 22 h 43"/>
                <a:gd name="T8" fmla="*/ 174 w 174"/>
                <a:gd name="T9" fmla="*/ 22 h 43"/>
                <a:gd name="T10" fmla="*/ 172 w 174"/>
                <a:gd name="T11" fmla="*/ 23 h 43"/>
                <a:gd name="T12" fmla="*/ 87 w 174"/>
                <a:gd name="T13" fmla="*/ 23 h 43"/>
                <a:gd name="T14" fmla="*/ 33 w 174"/>
                <a:gd name="T15" fmla="*/ 36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43">
                  <a:moveTo>
                    <a:pt x="33" y="36"/>
                  </a:moveTo>
                  <a:cubicBezTo>
                    <a:pt x="21" y="36"/>
                    <a:pt x="10" y="32"/>
                    <a:pt x="0" y="23"/>
                  </a:cubicBezTo>
                  <a:cubicBezTo>
                    <a:pt x="2" y="22"/>
                    <a:pt x="2" y="22"/>
                    <a:pt x="2" y="22"/>
                  </a:cubicBezTo>
                  <a:cubicBezTo>
                    <a:pt x="23" y="43"/>
                    <a:pt x="55" y="32"/>
                    <a:pt x="87" y="22"/>
                  </a:cubicBezTo>
                  <a:cubicBezTo>
                    <a:pt x="119" y="11"/>
                    <a:pt x="152" y="0"/>
                    <a:pt x="174" y="22"/>
                  </a:cubicBezTo>
                  <a:cubicBezTo>
                    <a:pt x="172" y="23"/>
                    <a:pt x="172" y="23"/>
                    <a:pt x="172" y="23"/>
                  </a:cubicBezTo>
                  <a:cubicBezTo>
                    <a:pt x="151" y="2"/>
                    <a:pt x="119" y="13"/>
                    <a:pt x="87" y="23"/>
                  </a:cubicBezTo>
                  <a:cubicBezTo>
                    <a:pt x="69" y="30"/>
                    <a:pt x="50" y="36"/>
                    <a:pt x="33" y="36"/>
                  </a:cubicBezTo>
                  <a:close/>
                </a:path>
              </a:pathLst>
            </a:custGeom>
            <a:solidFill>
              <a:srgbClr val="D4D6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1" name="Freeform 703"/>
            <p:cNvSpPr>
              <a:spLocks/>
            </p:cNvSpPr>
            <p:nvPr/>
          </p:nvSpPr>
          <p:spPr bwMode="auto">
            <a:xfrm>
              <a:off x="5841703" y="3606998"/>
              <a:ext cx="242491" cy="61913"/>
            </a:xfrm>
            <a:custGeom>
              <a:avLst/>
              <a:gdLst>
                <a:gd name="T0" fmla="*/ 33 w 174"/>
                <a:gd name="T1" fmla="*/ 36 h 44"/>
                <a:gd name="T2" fmla="*/ 0 w 174"/>
                <a:gd name="T3" fmla="*/ 24 h 44"/>
                <a:gd name="T4" fmla="*/ 2 w 174"/>
                <a:gd name="T5" fmla="*/ 22 h 44"/>
                <a:gd name="T6" fmla="*/ 87 w 174"/>
                <a:gd name="T7" fmla="*/ 22 h 44"/>
                <a:gd name="T8" fmla="*/ 174 w 174"/>
                <a:gd name="T9" fmla="*/ 22 h 44"/>
                <a:gd name="T10" fmla="*/ 172 w 174"/>
                <a:gd name="T11" fmla="*/ 24 h 44"/>
                <a:gd name="T12" fmla="*/ 87 w 174"/>
                <a:gd name="T13" fmla="*/ 24 h 44"/>
                <a:gd name="T14" fmla="*/ 33 w 174"/>
                <a:gd name="T15" fmla="*/ 36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44">
                  <a:moveTo>
                    <a:pt x="33" y="36"/>
                  </a:moveTo>
                  <a:cubicBezTo>
                    <a:pt x="21" y="36"/>
                    <a:pt x="10" y="33"/>
                    <a:pt x="0" y="24"/>
                  </a:cubicBezTo>
                  <a:cubicBezTo>
                    <a:pt x="2" y="22"/>
                    <a:pt x="2" y="22"/>
                    <a:pt x="2" y="22"/>
                  </a:cubicBezTo>
                  <a:cubicBezTo>
                    <a:pt x="23" y="44"/>
                    <a:pt x="55" y="33"/>
                    <a:pt x="87" y="22"/>
                  </a:cubicBezTo>
                  <a:cubicBezTo>
                    <a:pt x="119" y="12"/>
                    <a:pt x="152" y="0"/>
                    <a:pt x="174" y="22"/>
                  </a:cubicBezTo>
                  <a:cubicBezTo>
                    <a:pt x="172" y="24"/>
                    <a:pt x="172" y="24"/>
                    <a:pt x="172" y="24"/>
                  </a:cubicBezTo>
                  <a:cubicBezTo>
                    <a:pt x="151" y="2"/>
                    <a:pt x="119" y="13"/>
                    <a:pt x="87" y="24"/>
                  </a:cubicBezTo>
                  <a:cubicBezTo>
                    <a:pt x="69" y="30"/>
                    <a:pt x="50" y="36"/>
                    <a:pt x="33" y="36"/>
                  </a:cubicBezTo>
                  <a:close/>
                </a:path>
              </a:pathLst>
            </a:custGeom>
            <a:solidFill>
              <a:srgbClr val="D4D6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2" name="Freeform 704"/>
            <p:cNvSpPr>
              <a:spLocks/>
            </p:cNvSpPr>
            <p:nvPr/>
          </p:nvSpPr>
          <p:spPr bwMode="auto">
            <a:xfrm>
              <a:off x="5465069" y="3226495"/>
              <a:ext cx="785515" cy="283766"/>
            </a:xfrm>
            <a:custGeom>
              <a:avLst/>
              <a:gdLst>
                <a:gd name="T0" fmla="*/ 305 w 609"/>
                <a:gd name="T1" fmla="*/ 220 h 220"/>
                <a:gd name="T2" fmla="*/ 305 w 609"/>
                <a:gd name="T3" fmla="*/ 220 h 220"/>
                <a:gd name="T4" fmla="*/ 0 w 609"/>
                <a:gd name="T5" fmla="*/ 30 h 220"/>
                <a:gd name="T6" fmla="*/ 1 w 609"/>
                <a:gd name="T7" fmla="*/ 30 h 220"/>
                <a:gd name="T8" fmla="*/ 41 w 609"/>
                <a:gd name="T9" fmla="*/ 5 h 220"/>
                <a:gd name="T10" fmla="*/ 41 w 609"/>
                <a:gd name="T11" fmla="*/ 6 h 220"/>
                <a:gd name="T12" fmla="*/ 2 w 609"/>
                <a:gd name="T13" fmla="*/ 30 h 220"/>
                <a:gd name="T14" fmla="*/ 305 w 609"/>
                <a:gd name="T15" fmla="*/ 219 h 220"/>
                <a:gd name="T16" fmla="*/ 607 w 609"/>
                <a:gd name="T17" fmla="*/ 30 h 220"/>
                <a:gd name="T18" fmla="*/ 560 w 609"/>
                <a:gd name="T19" fmla="*/ 0 h 220"/>
                <a:gd name="T20" fmla="*/ 560 w 609"/>
                <a:gd name="T21" fmla="*/ 0 h 220"/>
                <a:gd name="T22" fmla="*/ 609 w 609"/>
                <a:gd name="T23" fmla="*/ 30 h 220"/>
                <a:gd name="T24" fmla="*/ 608 w 609"/>
                <a:gd name="T25" fmla="*/ 31 h 220"/>
                <a:gd name="T26" fmla="*/ 305 w 609"/>
                <a:gd name="T27"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9" h="220">
                  <a:moveTo>
                    <a:pt x="305" y="220"/>
                  </a:moveTo>
                  <a:lnTo>
                    <a:pt x="305" y="220"/>
                  </a:lnTo>
                  <a:lnTo>
                    <a:pt x="0" y="30"/>
                  </a:lnTo>
                  <a:lnTo>
                    <a:pt x="1" y="30"/>
                  </a:lnTo>
                  <a:lnTo>
                    <a:pt x="41" y="5"/>
                  </a:lnTo>
                  <a:lnTo>
                    <a:pt x="41" y="6"/>
                  </a:lnTo>
                  <a:lnTo>
                    <a:pt x="2" y="30"/>
                  </a:lnTo>
                  <a:lnTo>
                    <a:pt x="305" y="219"/>
                  </a:lnTo>
                  <a:lnTo>
                    <a:pt x="607" y="30"/>
                  </a:lnTo>
                  <a:lnTo>
                    <a:pt x="560" y="0"/>
                  </a:lnTo>
                  <a:lnTo>
                    <a:pt x="560" y="0"/>
                  </a:lnTo>
                  <a:lnTo>
                    <a:pt x="609" y="30"/>
                  </a:lnTo>
                  <a:lnTo>
                    <a:pt x="608" y="31"/>
                  </a:lnTo>
                  <a:lnTo>
                    <a:pt x="305" y="220"/>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3" name="Freeform 705"/>
            <p:cNvSpPr>
              <a:spLocks/>
            </p:cNvSpPr>
            <p:nvPr/>
          </p:nvSpPr>
          <p:spPr bwMode="auto">
            <a:xfrm>
              <a:off x="5809457" y="3020120"/>
              <a:ext cx="98028" cy="30956"/>
            </a:xfrm>
            <a:custGeom>
              <a:avLst/>
              <a:gdLst>
                <a:gd name="T0" fmla="*/ 76 w 76"/>
                <a:gd name="T1" fmla="*/ 24 h 24"/>
                <a:gd name="T2" fmla="*/ 38 w 76"/>
                <a:gd name="T3" fmla="*/ 1 h 24"/>
                <a:gd name="T4" fmla="*/ 1 w 76"/>
                <a:gd name="T5" fmla="*/ 24 h 24"/>
                <a:gd name="T6" fmla="*/ 0 w 76"/>
                <a:gd name="T7" fmla="*/ 24 h 24"/>
                <a:gd name="T8" fmla="*/ 38 w 76"/>
                <a:gd name="T9" fmla="*/ 0 h 24"/>
                <a:gd name="T10" fmla="*/ 76 w 76"/>
                <a:gd name="T11" fmla="*/ 24 h 24"/>
                <a:gd name="T12" fmla="*/ 76 w 76"/>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76" h="24">
                  <a:moveTo>
                    <a:pt x="76" y="24"/>
                  </a:moveTo>
                  <a:lnTo>
                    <a:pt x="38" y="1"/>
                  </a:lnTo>
                  <a:lnTo>
                    <a:pt x="1" y="24"/>
                  </a:lnTo>
                  <a:lnTo>
                    <a:pt x="0" y="24"/>
                  </a:lnTo>
                  <a:lnTo>
                    <a:pt x="38" y="0"/>
                  </a:lnTo>
                  <a:lnTo>
                    <a:pt x="76" y="24"/>
                  </a:lnTo>
                  <a:lnTo>
                    <a:pt x="76" y="24"/>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4" name="Freeform 706"/>
            <p:cNvSpPr>
              <a:spLocks/>
            </p:cNvSpPr>
            <p:nvPr/>
          </p:nvSpPr>
          <p:spPr bwMode="auto">
            <a:xfrm>
              <a:off x="5517952" y="3051076"/>
              <a:ext cx="670719" cy="252809"/>
            </a:xfrm>
            <a:custGeom>
              <a:avLst/>
              <a:gdLst>
                <a:gd name="T0" fmla="*/ 520 w 520"/>
                <a:gd name="T1" fmla="*/ 196 h 196"/>
                <a:gd name="T2" fmla="*/ 519 w 520"/>
                <a:gd name="T3" fmla="*/ 196 h 196"/>
                <a:gd name="T4" fmla="*/ 519 w 520"/>
                <a:gd name="T5" fmla="*/ 92 h 196"/>
                <a:gd name="T6" fmla="*/ 427 w 520"/>
                <a:gd name="T7" fmla="*/ 1 h 196"/>
                <a:gd name="T8" fmla="*/ 0 w 520"/>
                <a:gd name="T9" fmla="*/ 1 h 196"/>
                <a:gd name="T10" fmla="*/ 0 w 520"/>
                <a:gd name="T11" fmla="*/ 191 h 196"/>
                <a:gd name="T12" fmla="*/ 0 w 520"/>
                <a:gd name="T13" fmla="*/ 191 h 196"/>
                <a:gd name="T14" fmla="*/ 0 w 520"/>
                <a:gd name="T15" fmla="*/ 0 h 196"/>
                <a:gd name="T16" fmla="*/ 428 w 520"/>
                <a:gd name="T17" fmla="*/ 0 h 196"/>
                <a:gd name="T18" fmla="*/ 520 w 520"/>
                <a:gd name="T19" fmla="*/ 92 h 196"/>
                <a:gd name="T20" fmla="*/ 520 w 520"/>
                <a:gd name="T21"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0" h="196">
                  <a:moveTo>
                    <a:pt x="520" y="196"/>
                  </a:moveTo>
                  <a:lnTo>
                    <a:pt x="519" y="196"/>
                  </a:lnTo>
                  <a:lnTo>
                    <a:pt x="519" y="92"/>
                  </a:lnTo>
                  <a:lnTo>
                    <a:pt x="427" y="1"/>
                  </a:lnTo>
                  <a:lnTo>
                    <a:pt x="0" y="1"/>
                  </a:lnTo>
                  <a:lnTo>
                    <a:pt x="0" y="191"/>
                  </a:lnTo>
                  <a:lnTo>
                    <a:pt x="0" y="191"/>
                  </a:lnTo>
                  <a:lnTo>
                    <a:pt x="0" y="0"/>
                  </a:lnTo>
                  <a:lnTo>
                    <a:pt x="428" y="0"/>
                  </a:lnTo>
                  <a:lnTo>
                    <a:pt x="520" y="92"/>
                  </a:lnTo>
                  <a:lnTo>
                    <a:pt x="520" y="196"/>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5" name="Freeform 707"/>
            <p:cNvSpPr>
              <a:spLocks/>
            </p:cNvSpPr>
            <p:nvPr/>
          </p:nvSpPr>
          <p:spPr bwMode="auto">
            <a:xfrm>
              <a:off x="5663705" y="3168452"/>
              <a:ext cx="379214" cy="229592"/>
            </a:xfrm>
            <a:custGeom>
              <a:avLst/>
              <a:gdLst>
                <a:gd name="T0" fmla="*/ 268 w 271"/>
                <a:gd name="T1" fmla="*/ 164 h 164"/>
                <a:gd name="T2" fmla="*/ 267 w 271"/>
                <a:gd name="T3" fmla="*/ 164 h 164"/>
                <a:gd name="T4" fmla="*/ 270 w 271"/>
                <a:gd name="T5" fmla="*/ 135 h 164"/>
                <a:gd name="T6" fmla="*/ 136 w 271"/>
                <a:gd name="T7" fmla="*/ 1 h 164"/>
                <a:gd name="T8" fmla="*/ 1 w 271"/>
                <a:gd name="T9" fmla="*/ 135 h 164"/>
                <a:gd name="T10" fmla="*/ 4 w 271"/>
                <a:gd name="T11" fmla="*/ 159 h 164"/>
                <a:gd name="T12" fmla="*/ 3 w 271"/>
                <a:gd name="T13" fmla="*/ 159 h 164"/>
                <a:gd name="T14" fmla="*/ 0 w 271"/>
                <a:gd name="T15" fmla="*/ 135 h 164"/>
                <a:gd name="T16" fmla="*/ 136 w 271"/>
                <a:gd name="T17" fmla="*/ 0 h 164"/>
                <a:gd name="T18" fmla="*/ 271 w 271"/>
                <a:gd name="T19" fmla="*/ 135 h 164"/>
                <a:gd name="T20" fmla="*/ 268 w 271"/>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164">
                  <a:moveTo>
                    <a:pt x="268" y="164"/>
                  </a:moveTo>
                  <a:cubicBezTo>
                    <a:pt x="267" y="164"/>
                    <a:pt x="267" y="164"/>
                    <a:pt x="267" y="164"/>
                  </a:cubicBezTo>
                  <a:cubicBezTo>
                    <a:pt x="269" y="155"/>
                    <a:pt x="270" y="145"/>
                    <a:pt x="270" y="135"/>
                  </a:cubicBezTo>
                  <a:cubicBezTo>
                    <a:pt x="270" y="61"/>
                    <a:pt x="210" y="1"/>
                    <a:pt x="136" y="1"/>
                  </a:cubicBezTo>
                  <a:cubicBezTo>
                    <a:pt x="62" y="1"/>
                    <a:pt x="1" y="61"/>
                    <a:pt x="1" y="135"/>
                  </a:cubicBezTo>
                  <a:cubicBezTo>
                    <a:pt x="1" y="143"/>
                    <a:pt x="2" y="151"/>
                    <a:pt x="4" y="159"/>
                  </a:cubicBezTo>
                  <a:cubicBezTo>
                    <a:pt x="3" y="159"/>
                    <a:pt x="3" y="159"/>
                    <a:pt x="3" y="159"/>
                  </a:cubicBezTo>
                  <a:cubicBezTo>
                    <a:pt x="1" y="151"/>
                    <a:pt x="0" y="143"/>
                    <a:pt x="0" y="135"/>
                  </a:cubicBezTo>
                  <a:cubicBezTo>
                    <a:pt x="0" y="61"/>
                    <a:pt x="61" y="0"/>
                    <a:pt x="136" y="0"/>
                  </a:cubicBezTo>
                  <a:cubicBezTo>
                    <a:pt x="210" y="0"/>
                    <a:pt x="271" y="61"/>
                    <a:pt x="271" y="135"/>
                  </a:cubicBezTo>
                  <a:cubicBezTo>
                    <a:pt x="271" y="145"/>
                    <a:pt x="270" y="155"/>
                    <a:pt x="268" y="164"/>
                  </a:cubicBez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6" name="Freeform 708"/>
            <p:cNvSpPr>
              <a:spLocks noEditPoints="1"/>
            </p:cNvSpPr>
            <p:nvPr/>
          </p:nvSpPr>
          <p:spPr bwMode="auto">
            <a:xfrm>
              <a:off x="5737226" y="3243262"/>
              <a:ext cx="230882" cy="228303"/>
            </a:xfrm>
            <a:custGeom>
              <a:avLst/>
              <a:gdLst>
                <a:gd name="T0" fmla="*/ 0 w 165"/>
                <a:gd name="T1" fmla="*/ 91 h 163"/>
                <a:gd name="T2" fmla="*/ 92 w 165"/>
                <a:gd name="T3" fmla="*/ 0 h 163"/>
                <a:gd name="T4" fmla="*/ 165 w 165"/>
                <a:gd name="T5" fmla="*/ 73 h 163"/>
                <a:gd name="T6" fmla="*/ 103 w 165"/>
                <a:gd name="T7" fmla="*/ 109 h 163"/>
                <a:gd name="T8" fmla="*/ 67 w 165"/>
                <a:gd name="T9" fmla="*/ 128 h 163"/>
                <a:gd name="T10" fmla="*/ 49 w 165"/>
                <a:gd name="T11" fmla="*/ 49 h 163"/>
                <a:gd name="T12" fmla="*/ 115 w 165"/>
                <a:gd name="T13" fmla="*/ 49 h 163"/>
                <a:gd name="T14" fmla="*/ 135 w 165"/>
                <a:gd name="T15" fmla="*/ 35 h 163"/>
                <a:gd name="T16" fmla="*/ 121 w 165"/>
                <a:gd name="T17" fmla="*/ 98 h 163"/>
                <a:gd name="T18" fmla="*/ 131 w 165"/>
                <a:gd name="T19" fmla="*/ 114 h 163"/>
                <a:gd name="T20" fmla="*/ 91 w 165"/>
                <a:gd name="T21" fmla="*/ 8 h 163"/>
                <a:gd name="T22" fmla="*/ 75 w 165"/>
                <a:gd name="T23" fmla="*/ 155 h 163"/>
                <a:gd name="T24" fmla="*/ 117 w 165"/>
                <a:gd name="T25" fmla="*/ 142 h 163"/>
                <a:gd name="T26" fmla="*/ 122 w 165"/>
                <a:gd name="T27" fmla="*/ 149 h 163"/>
                <a:gd name="T28" fmla="*/ 92 w 165"/>
                <a:gd name="T29" fmla="*/ 1 h 163"/>
                <a:gd name="T30" fmla="*/ 74 w 165"/>
                <a:gd name="T31" fmla="*/ 162 h 163"/>
                <a:gd name="T32" fmla="*/ 117 w 165"/>
                <a:gd name="T33" fmla="*/ 143 h 163"/>
                <a:gd name="T34" fmla="*/ 8 w 165"/>
                <a:gd name="T35" fmla="*/ 90 h 163"/>
                <a:gd name="T36" fmla="*/ 157 w 165"/>
                <a:gd name="T37" fmla="*/ 73 h 163"/>
                <a:gd name="T38" fmla="*/ 120 w 165"/>
                <a:gd name="T39" fmla="*/ 103 h 163"/>
                <a:gd name="T40" fmla="*/ 133 w 165"/>
                <a:gd name="T41" fmla="*/ 36 h 163"/>
                <a:gd name="T42" fmla="*/ 116 w 165"/>
                <a:gd name="T43" fmla="*/ 51 h 163"/>
                <a:gd name="T44" fmla="*/ 86 w 165"/>
                <a:gd name="T45" fmla="*/ 33 h 163"/>
                <a:gd name="T46" fmla="*/ 67 w 165"/>
                <a:gd name="T47" fmla="*/ 127 h 163"/>
                <a:gd name="T48" fmla="*/ 104 w 165"/>
                <a:gd name="T49" fmla="*/ 105 h 163"/>
                <a:gd name="T50" fmla="*/ 125 w 165"/>
                <a:gd name="T51" fmla="*/ 127 h 163"/>
                <a:gd name="T52" fmla="*/ 92 w 165"/>
                <a:gd name="T53" fmla="*/ 1 h 163"/>
                <a:gd name="T54" fmla="*/ 48 w 165"/>
                <a:gd name="T55" fmla="*/ 89 h 163"/>
                <a:gd name="T56" fmla="*/ 113 w 165"/>
                <a:gd name="T57" fmla="*/ 62 h 163"/>
                <a:gd name="T58" fmla="*/ 113 w 165"/>
                <a:gd name="T59" fmla="*/ 62 h 163"/>
                <a:gd name="T60" fmla="*/ 72 w 165"/>
                <a:gd name="T61" fmla="*/ 115 h 163"/>
                <a:gd name="T62" fmla="*/ 49 w 165"/>
                <a:gd name="T63" fmla="*/ 89 h 163"/>
                <a:gd name="T64" fmla="*/ 106 w 165"/>
                <a:gd name="T65" fmla="*/ 93 h 163"/>
                <a:gd name="T66" fmla="*/ 89 w 165"/>
                <a:gd name="T67" fmla="*/ 4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5" h="163">
                  <a:moveTo>
                    <a:pt x="74" y="163"/>
                  </a:moveTo>
                  <a:cubicBezTo>
                    <a:pt x="32" y="163"/>
                    <a:pt x="0" y="132"/>
                    <a:pt x="0" y="91"/>
                  </a:cubicBezTo>
                  <a:cubicBezTo>
                    <a:pt x="0" y="67"/>
                    <a:pt x="10" y="44"/>
                    <a:pt x="28" y="26"/>
                  </a:cubicBezTo>
                  <a:cubicBezTo>
                    <a:pt x="46" y="9"/>
                    <a:pt x="69" y="0"/>
                    <a:pt x="92" y="0"/>
                  </a:cubicBezTo>
                  <a:cubicBezTo>
                    <a:pt x="113" y="0"/>
                    <a:pt x="131" y="7"/>
                    <a:pt x="145" y="21"/>
                  </a:cubicBezTo>
                  <a:cubicBezTo>
                    <a:pt x="158" y="35"/>
                    <a:pt x="165" y="53"/>
                    <a:pt x="165" y="73"/>
                  </a:cubicBezTo>
                  <a:cubicBezTo>
                    <a:pt x="165" y="109"/>
                    <a:pt x="145" y="128"/>
                    <a:pt x="125" y="128"/>
                  </a:cubicBezTo>
                  <a:cubicBezTo>
                    <a:pt x="111" y="128"/>
                    <a:pt x="104" y="118"/>
                    <a:pt x="103" y="109"/>
                  </a:cubicBezTo>
                  <a:cubicBezTo>
                    <a:pt x="103" y="108"/>
                    <a:pt x="103" y="108"/>
                    <a:pt x="103" y="108"/>
                  </a:cubicBezTo>
                  <a:cubicBezTo>
                    <a:pt x="94" y="120"/>
                    <a:pt x="81" y="128"/>
                    <a:pt x="67" y="128"/>
                  </a:cubicBezTo>
                  <a:cubicBezTo>
                    <a:pt x="46" y="128"/>
                    <a:pt x="32" y="112"/>
                    <a:pt x="32" y="90"/>
                  </a:cubicBezTo>
                  <a:cubicBezTo>
                    <a:pt x="32" y="74"/>
                    <a:pt x="38" y="60"/>
                    <a:pt x="49" y="49"/>
                  </a:cubicBezTo>
                  <a:cubicBezTo>
                    <a:pt x="59" y="38"/>
                    <a:pt x="73" y="32"/>
                    <a:pt x="86" y="32"/>
                  </a:cubicBezTo>
                  <a:cubicBezTo>
                    <a:pt x="99" y="32"/>
                    <a:pt x="110" y="38"/>
                    <a:pt x="115" y="49"/>
                  </a:cubicBezTo>
                  <a:cubicBezTo>
                    <a:pt x="118" y="35"/>
                    <a:pt x="118" y="35"/>
                    <a:pt x="118" y="35"/>
                  </a:cubicBezTo>
                  <a:cubicBezTo>
                    <a:pt x="135" y="35"/>
                    <a:pt x="135" y="35"/>
                    <a:pt x="135" y="35"/>
                  </a:cubicBezTo>
                  <a:cubicBezTo>
                    <a:pt x="134" y="36"/>
                    <a:pt x="134" y="36"/>
                    <a:pt x="134" y="36"/>
                  </a:cubicBezTo>
                  <a:cubicBezTo>
                    <a:pt x="121" y="98"/>
                    <a:pt x="121" y="98"/>
                    <a:pt x="121" y="98"/>
                  </a:cubicBezTo>
                  <a:cubicBezTo>
                    <a:pt x="121" y="99"/>
                    <a:pt x="121" y="101"/>
                    <a:pt x="121" y="103"/>
                  </a:cubicBezTo>
                  <a:cubicBezTo>
                    <a:pt x="121" y="110"/>
                    <a:pt x="125" y="114"/>
                    <a:pt x="131" y="114"/>
                  </a:cubicBezTo>
                  <a:cubicBezTo>
                    <a:pt x="141" y="114"/>
                    <a:pt x="156" y="103"/>
                    <a:pt x="156" y="73"/>
                  </a:cubicBezTo>
                  <a:cubicBezTo>
                    <a:pt x="156" y="35"/>
                    <a:pt x="129" y="8"/>
                    <a:pt x="91" y="8"/>
                  </a:cubicBezTo>
                  <a:cubicBezTo>
                    <a:pt x="48" y="8"/>
                    <a:pt x="9" y="47"/>
                    <a:pt x="9" y="90"/>
                  </a:cubicBezTo>
                  <a:cubicBezTo>
                    <a:pt x="9" y="127"/>
                    <a:pt x="37" y="155"/>
                    <a:pt x="75" y="155"/>
                  </a:cubicBezTo>
                  <a:cubicBezTo>
                    <a:pt x="89" y="155"/>
                    <a:pt x="103" y="150"/>
                    <a:pt x="117" y="142"/>
                  </a:cubicBezTo>
                  <a:cubicBezTo>
                    <a:pt x="117" y="142"/>
                    <a:pt x="117" y="142"/>
                    <a:pt x="117" y="142"/>
                  </a:cubicBezTo>
                  <a:cubicBezTo>
                    <a:pt x="122" y="148"/>
                    <a:pt x="122" y="148"/>
                    <a:pt x="122" y="148"/>
                  </a:cubicBezTo>
                  <a:cubicBezTo>
                    <a:pt x="122" y="149"/>
                    <a:pt x="122" y="149"/>
                    <a:pt x="122" y="149"/>
                  </a:cubicBezTo>
                  <a:cubicBezTo>
                    <a:pt x="107" y="158"/>
                    <a:pt x="90" y="163"/>
                    <a:pt x="74" y="163"/>
                  </a:cubicBezTo>
                  <a:close/>
                  <a:moveTo>
                    <a:pt x="92" y="1"/>
                  </a:moveTo>
                  <a:cubicBezTo>
                    <a:pt x="44" y="1"/>
                    <a:pt x="1" y="43"/>
                    <a:pt x="1" y="91"/>
                  </a:cubicBezTo>
                  <a:cubicBezTo>
                    <a:pt x="1" y="131"/>
                    <a:pt x="32" y="162"/>
                    <a:pt x="74" y="162"/>
                  </a:cubicBezTo>
                  <a:cubicBezTo>
                    <a:pt x="90" y="162"/>
                    <a:pt x="106" y="157"/>
                    <a:pt x="121" y="148"/>
                  </a:cubicBezTo>
                  <a:cubicBezTo>
                    <a:pt x="117" y="143"/>
                    <a:pt x="117" y="143"/>
                    <a:pt x="117" y="143"/>
                  </a:cubicBezTo>
                  <a:cubicBezTo>
                    <a:pt x="103" y="151"/>
                    <a:pt x="89" y="156"/>
                    <a:pt x="75" y="156"/>
                  </a:cubicBezTo>
                  <a:cubicBezTo>
                    <a:pt x="37" y="156"/>
                    <a:pt x="8" y="127"/>
                    <a:pt x="8" y="90"/>
                  </a:cubicBezTo>
                  <a:cubicBezTo>
                    <a:pt x="8" y="46"/>
                    <a:pt x="47" y="7"/>
                    <a:pt x="91" y="7"/>
                  </a:cubicBezTo>
                  <a:cubicBezTo>
                    <a:pt x="130" y="7"/>
                    <a:pt x="157" y="34"/>
                    <a:pt x="157" y="73"/>
                  </a:cubicBezTo>
                  <a:cubicBezTo>
                    <a:pt x="157" y="104"/>
                    <a:pt x="141" y="115"/>
                    <a:pt x="131" y="115"/>
                  </a:cubicBezTo>
                  <a:cubicBezTo>
                    <a:pt x="124" y="115"/>
                    <a:pt x="120" y="110"/>
                    <a:pt x="120" y="103"/>
                  </a:cubicBezTo>
                  <a:cubicBezTo>
                    <a:pt x="120" y="101"/>
                    <a:pt x="120" y="99"/>
                    <a:pt x="120" y="98"/>
                  </a:cubicBezTo>
                  <a:cubicBezTo>
                    <a:pt x="133" y="36"/>
                    <a:pt x="133" y="36"/>
                    <a:pt x="133" y="36"/>
                  </a:cubicBezTo>
                  <a:cubicBezTo>
                    <a:pt x="119" y="36"/>
                    <a:pt x="119" y="36"/>
                    <a:pt x="119" y="36"/>
                  </a:cubicBezTo>
                  <a:cubicBezTo>
                    <a:pt x="116" y="51"/>
                    <a:pt x="116" y="51"/>
                    <a:pt x="116" y="51"/>
                  </a:cubicBezTo>
                  <a:cubicBezTo>
                    <a:pt x="115" y="50"/>
                    <a:pt x="115" y="50"/>
                    <a:pt x="115" y="50"/>
                  </a:cubicBezTo>
                  <a:cubicBezTo>
                    <a:pt x="110" y="39"/>
                    <a:pt x="99" y="33"/>
                    <a:pt x="86" y="33"/>
                  </a:cubicBezTo>
                  <a:cubicBezTo>
                    <a:pt x="58" y="33"/>
                    <a:pt x="33" y="59"/>
                    <a:pt x="33" y="90"/>
                  </a:cubicBezTo>
                  <a:cubicBezTo>
                    <a:pt x="33" y="112"/>
                    <a:pt x="46" y="127"/>
                    <a:pt x="67" y="127"/>
                  </a:cubicBezTo>
                  <a:cubicBezTo>
                    <a:pt x="81" y="127"/>
                    <a:pt x="95" y="119"/>
                    <a:pt x="103" y="107"/>
                  </a:cubicBezTo>
                  <a:cubicBezTo>
                    <a:pt x="104" y="105"/>
                    <a:pt x="104" y="105"/>
                    <a:pt x="104" y="105"/>
                  </a:cubicBezTo>
                  <a:cubicBezTo>
                    <a:pt x="104" y="108"/>
                    <a:pt x="104" y="108"/>
                    <a:pt x="104" y="108"/>
                  </a:cubicBezTo>
                  <a:cubicBezTo>
                    <a:pt x="105" y="117"/>
                    <a:pt x="111" y="127"/>
                    <a:pt x="125" y="127"/>
                  </a:cubicBezTo>
                  <a:cubicBezTo>
                    <a:pt x="144" y="127"/>
                    <a:pt x="164" y="108"/>
                    <a:pt x="164" y="73"/>
                  </a:cubicBezTo>
                  <a:cubicBezTo>
                    <a:pt x="164" y="31"/>
                    <a:pt x="134" y="1"/>
                    <a:pt x="92" y="1"/>
                  </a:cubicBezTo>
                  <a:close/>
                  <a:moveTo>
                    <a:pt x="72" y="115"/>
                  </a:moveTo>
                  <a:cubicBezTo>
                    <a:pt x="57" y="115"/>
                    <a:pt x="48" y="105"/>
                    <a:pt x="48" y="89"/>
                  </a:cubicBezTo>
                  <a:cubicBezTo>
                    <a:pt x="48" y="67"/>
                    <a:pt x="65" y="44"/>
                    <a:pt x="89" y="44"/>
                  </a:cubicBezTo>
                  <a:cubicBezTo>
                    <a:pt x="102" y="44"/>
                    <a:pt x="110" y="54"/>
                    <a:pt x="113" y="62"/>
                  </a:cubicBezTo>
                  <a:cubicBezTo>
                    <a:pt x="113" y="62"/>
                    <a:pt x="113" y="62"/>
                    <a:pt x="113" y="62"/>
                  </a:cubicBezTo>
                  <a:cubicBezTo>
                    <a:pt x="113" y="62"/>
                    <a:pt x="113" y="62"/>
                    <a:pt x="113" y="62"/>
                  </a:cubicBezTo>
                  <a:cubicBezTo>
                    <a:pt x="106" y="94"/>
                    <a:pt x="106" y="94"/>
                    <a:pt x="106" y="94"/>
                  </a:cubicBezTo>
                  <a:cubicBezTo>
                    <a:pt x="102" y="100"/>
                    <a:pt x="90" y="115"/>
                    <a:pt x="72" y="115"/>
                  </a:cubicBezTo>
                  <a:close/>
                  <a:moveTo>
                    <a:pt x="89" y="45"/>
                  </a:moveTo>
                  <a:cubicBezTo>
                    <a:pt x="65" y="45"/>
                    <a:pt x="49" y="68"/>
                    <a:pt x="49" y="89"/>
                  </a:cubicBezTo>
                  <a:cubicBezTo>
                    <a:pt x="49" y="104"/>
                    <a:pt x="58" y="114"/>
                    <a:pt x="72" y="114"/>
                  </a:cubicBezTo>
                  <a:cubicBezTo>
                    <a:pt x="89" y="114"/>
                    <a:pt x="101" y="100"/>
                    <a:pt x="106" y="93"/>
                  </a:cubicBezTo>
                  <a:cubicBezTo>
                    <a:pt x="112" y="62"/>
                    <a:pt x="112" y="62"/>
                    <a:pt x="112" y="62"/>
                  </a:cubicBezTo>
                  <a:cubicBezTo>
                    <a:pt x="109" y="54"/>
                    <a:pt x="102" y="45"/>
                    <a:pt x="89" y="45"/>
                  </a:cubicBez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7" name="Freeform 709"/>
            <p:cNvSpPr>
              <a:spLocks noEditPoints="1"/>
            </p:cNvSpPr>
            <p:nvPr/>
          </p:nvSpPr>
          <p:spPr bwMode="auto">
            <a:xfrm>
              <a:off x="6068715" y="3049786"/>
              <a:ext cx="119956" cy="119956"/>
            </a:xfrm>
            <a:custGeom>
              <a:avLst/>
              <a:gdLst>
                <a:gd name="T0" fmla="*/ 93 w 93"/>
                <a:gd name="T1" fmla="*/ 93 h 93"/>
                <a:gd name="T2" fmla="*/ 0 w 93"/>
                <a:gd name="T3" fmla="*/ 93 h 93"/>
                <a:gd name="T4" fmla="*/ 0 w 93"/>
                <a:gd name="T5" fmla="*/ 0 h 93"/>
                <a:gd name="T6" fmla="*/ 1 w 93"/>
                <a:gd name="T7" fmla="*/ 1 h 93"/>
                <a:gd name="T8" fmla="*/ 93 w 93"/>
                <a:gd name="T9" fmla="*/ 93 h 93"/>
                <a:gd name="T10" fmla="*/ 1 w 93"/>
                <a:gd name="T11" fmla="*/ 92 h 93"/>
                <a:gd name="T12" fmla="*/ 91 w 93"/>
                <a:gd name="T13" fmla="*/ 92 h 93"/>
                <a:gd name="T14" fmla="*/ 1 w 93"/>
                <a:gd name="T15" fmla="*/ 2 h 93"/>
                <a:gd name="T16" fmla="*/ 1 w 93"/>
                <a:gd name="T17"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93">
                  <a:moveTo>
                    <a:pt x="93" y="93"/>
                  </a:moveTo>
                  <a:lnTo>
                    <a:pt x="0" y="93"/>
                  </a:lnTo>
                  <a:lnTo>
                    <a:pt x="0" y="0"/>
                  </a:lnTo>
                  <a:lnTo>
                    <a:pt x="1" y="1"/>
                  </a:lnTo>
                  <a:lnTo>
                    <a:pt x="93" y="93"/>
                  </a:lnTo>
                  <a:close/>
                  <a:moveTo>
                    <a:pt x="1" y="92"/>
                  </a:moveTo>
                  <a:lnTo>
                    <a:pt x="91" y="92"/>
                  </a:lnTo>
                  <a:lnTo>
                    <a:pt x="1" y="2"/>
                  </a:lnTo>
                  <a:lnTo>
                    <a:pt x="1" y="92"/>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8" name="Freeform 710"/>
            <p:cNvSpPr>
              <a:spLocks noEditPoints="1"/>
            </p:cNvSpPr>
            <p:nvPr/>
          </p:nvSpPr>
          <p:spPr bwMode="auto">
            <a:xfrm>
              <a:off x="5466359" y="3265190"/>
              <a:ext cx="393403" cy="490141"/>
            </a:xfrm>
            <a:custGeom>
              <a:avLst/>
              <a:gdLst>
                <a:gd name="T0" fmla="*/ 0 w 305"/>
                <a:gd name="T1" fmla="*/ 380 h 380"/>
                <a:gd name="T2" fmla="*/ 0 w 305"/>
                <a:gd name="T3" fmla="*/ 0 h 380"/>
                <a:gd name="T4" fmla="*/ 0 w 305"/>
                <a:gd name="T5" fmla="*/ 0 h 380"/>
                <a:gd name="T6" fmla="*/ 305 w 305"/>
                <a:gd name="T7" fmla="*/ 189 h 380"/>
                <a:gd name="T8" fmla="*/ 304 w 305"/>
                <a:gd name="T9" fmla="*/ 190 h 380"/>
                <a:gd name="T10" fmla="*/ 0 w 305"/>
                <a:gd name="T11" fmla="*/ 380 h 380"/>
                <a:gd name="T12" fmla="*/ 0 w 305"/>
                <a:gd name="T13" fmla="*/ 1 h 380"/>
                <a:gd name="T14" fmla="*/ 0 w 305"/>
                <a:gd name="T15" fmla="*/ 379 h 380"/>
                <a:gd name="T16" fmla="*/ 303 w 305"/>
                <a:gd name="T17" fmla="*/ 189 h 380"/>
                <a:gd name="T18" fmla="*/ 0 w 305"/>
                <a:gd name="T19" fmla="*/ 1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5" h="380">
                  <a:moveTo>
                    <a:pt x="0" y="380"/>
                  </a:moveTo>
                  <a:lnTo>
                    <a:pt x="0" y="0"/>
                  </a:lnTo>
                  <a:lnTo>
                    <a:pt x="0" y="0"/>
                  </a:lnTo>
                  <a:lnTo>
                    <a:pt x="305" y="189"/>
                  </a:lnTo>
                  <a:lnTo>
                    <a:pt x="304" y="190"/>
                  </a:lnTo>
                  <a:lnTo>
                    <a:pt x="0" y="380"/>
                  </a:lnTo>
                  <a:close/>
                  <a:moveTo>
                    <a:pt x="0" y="1"/>
                  </a:moveTo>
                  <a:lnTo>
                    <a:pt x="0" y="379"/>
                  </a:lnTo>
                  <a:lnTo>
                    <a:pt x="303" y="189"/>
                  </a:lnTo>
                  <a:lnTo>
                    <a:pt x="0" y="1"/>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49" name="Freeform 711"/>
            <p:cNvSpPr>
              <a:spLocks noEditPoints="1"/>
            </p:cNvSpPr>
            <p:nvPr/>
          </p:nvSpPr>
          <p:spPr bwMode="auto">
            <a:xfrm>
              <a:off x="5857181" y="3265190"/>
              <a:ext cx="392113" cy="490141"/>
            </a:xfrm>
            <a:custGeom>
              <a:avLst/>
              <a:gdLst>
                <a:gd name="T0" fmla="*/ 304 w 304"/>
                <a:gd name="T1" fmla="*/ 380 h 380"/>
                <a:gd name="T2" fmla="*/ 304 w 304"/>
                <a:gd name="T3" fmla="*/ 380 h 380"/>
                <a:gd name="T4" fmla="*/ 0 w 304"/>
                <a:gd name="T5" fmla="*/ 189 h 380"/>
                <a:gd name="T6" fmla="*/ 1 w 304"/>
                <a:gd name="T7" fmla="*/ 189 h 380"/>
                <a:gd name="T8" fmla="*/ 304 w 304"/>
                <a:gd name="T9" fmla="*/ 0 h 380"/>
                <a:gd name="T10" fmla="*/ 304 w 304"/>
                <a:gd name="T11" fmla="*/ 380 h 380"/>
                <a:gd name="T12" fmla="*/ 2 w 304"/>
                <a:gd name="T13" fmla="*/ 189 h 380"/>
                <a:gd name="T14" fmla="*/ 304 w 304"/>
                <a:gd name="T15" fmla="*/ 379 h 380"/>
                <a:gd name="T16" fmla="*/ 304 w 304"/>
                <a:gd name="T17" fmla="*/ 1 h 380"/>
                <a:gd name="T18" fmla="*/ 2 w 304"/>
                <a:gd name="T19" fmla="*/ 189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4" h="380">
                  <a:moveTo>
                    <a:pt x="304" y="380"/>
                  </a:moveTo>
                  <a:lnTo>
                    <a:pt x="304" y="380"/>
                  </a:lnTo>
                  <a:lnTo>
                    <a:pt x="0" y="189"/>
                  </a:lnTo>
                  <a:lnTo>
                    <a:pt x="1" y="189"/>
                  </a:lnTo>
                  <a:lnTo>
                    <a:pt x="304" y="0"/>
                  </a:lnTo>
                  <a:lnTo>
                    <a:pt x="304" y="380"/>
                  </a:lnTo>
                  <a:close/>
                  <a:moveTo>
                    <a:pt x="2" y="189"/>
                  </a:moveTo>
                  <a:lnTo>
                    <a:pt x="304" y="379"/>
                  </a:lnTo>
                  <a:lnTo>
                    <a:pt x="304" y="1"/>
                  </a:lnTo>
                  <a:lnTo>
                    <a:pt x="2" y="189"/>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0" name="Freeform 712"/>
            <p:cNvSpPr>
              <a:spLocks noEditPoints="1"/>
            </p:cNvSpPr>
            <p:nvPr/>
          </p:nvSpPr>
          <p:spPr bwMode="auto">
            <a:xfrm>
              <a:off x="5463779" y="3508971"/>
              <a:ext cx="788095" cy="246361"/>
            </a:xfrm>
            <a:custGeom>
              <a:avLst/>
              <a:gdLst>
                <a:gd name="T0" fmla="*/ 611 w 611"/>
                <a:gd name="T1" fmla="*/ 191 h 191"/>
                <a:gd name="T2" fmla="*/ 0 w 611"/>
                <a:gd name="T3" fmla="*/ 191 h 191"/>
                <a:gd name="T4" fmla="*/ 2 w 611"/>
                <a:gd name="T5" fmla="*/ 190 h 191"/>
                <a:gd name="T6" fmla="*/ 306 w 611"/>
                <a:gd name="T7" fmla="*/ 0 h 191"/>
                <a:gd name="T8" fmla="*/ 306 w 611"/>
                <a:gd name="T9" fmla="*/ 0 h 191"/>
                <a:gd name="T10" fmla="*/ 611 w 611"/>
                <a:gd name="T11" fmla="*/ 191 h 191"/>
                <a:gd name="T12" fmla="*/ 5 w 611"/>
                <a:gd name="T13" fmla="*/ 190 h 191"/>
                <a:gd name="T14" fmla="*/ 607 w 611"/>
                <a:gd name="T15" fmla="*/ 190 h 191"/>
                <a:gd name="T16" fmla="*/ 306 w 611"/>
                <a:gd name="T17" fmla="*/ 1 h 191"/>
                <a:gd name="T18" fmla="*/ 5 w 611"/>
                <a:gd name="T19" fmla="*/ 19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1" h="191">
                  <a:moveTo>
                    <a:pt x="611" y="191"/>
                  </a:moveTo>
                  <a:lnTo>
                    <a:pt x="0" y="191"/>
                  </a:lnTo>
                  <a:lnTo>
                    <a:pt x="2" y="190"/>
                  </a:lnTo>
                  <a:lnTo>
                    <a:pt x="306" y="0"/>
                  </a:lnTo>
                  <a:lnTo>
                    <a:pt x="306" y="0"/>
                  </a:lnTo>
                  <a:lnTo>
                    <a:pt x="611" y="191"/>
                  </a:lnTo>
                  <a:close/>
                  <a:moveTo>
                    <a:pt x="5" y="190"/>
                  </a:moveTo>
                  <a:lnTo>
                    <a:pt x="607" y="190"/>
                  </a:lnTo>
                  <a:lnTo>
                    <a:pt x="306" y="1"/>
                  </a:lnTo>
                  <a:lnTo>
                    <a:pt x="5" y="190"/>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1" name="Freeform 713"/>
            <p:cNvSpPr>
              <a:spLocks noEditPoints="1"/>
            </p:cNvSpPr>
            <p:nvPr/>
          </p:nvSpPr>
          <p:spPr bwMode="auto">
            <a:xfrm>
              <a:off x="5466359" y="3556695"/>
              <a:ext cx="29667" cy="43855"/>
            </a:xfrm>
            <a:custGeom>
              <a:avLst/>
              <a:gdLst>
                <a:gd name="T0" fmla="*/ 0 w 23"/>
                <a:gd name="T1" fmla="*/ 34 h 34"/>
                <a:gd name="T2" fmla="*/ 0 w 23"/>
                <a:gd name="T3" fmla="*/ 15 h 34"/>
                <a:gd name="T4" fmla="*/ 23 w 23"/>
                <a:gd name="T5" fmla="*/ 0 h 34"/>
                <a:gd name="T6" fmla="*/ 23 w 23"/>
                <a:gd name="T7" fmla="*/ 18 h 34"/>
                <a:gd name="T8" fmla="*/ 0 w 23"/>
                <a:gd name="T9" fmla="*/ 34 h 34"/>
                <a:gd name="T10" fmla="*/ 0 w 23"/>
                <a:gd name="T11" fmla="*/ 15 h 34"/>
                <a:gd name="T12" fmla="*/ 0 w 23"/>
                <a:gd name="T13" fmla="*/ 31 h 34"/>
                <a:gd name="T14" fmla="*/ 23 w 23"/>
                <a:gd name="T15" fmla="*/ 17 h 34"/>
                <a:gd name="T16" fmla="*/ 23 w 23"/>
                <a:gd name="T17" fmla="*/ 2 h 34"/>
                <a:gd name="T18" fmla="*/ 0 w 23"/>
                <a:gd name="T19"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4">
                  <a:moveTo>
                    <a:pt x="0" y="34"/>
                  </a:moveTo>
                  <a:lnTo>
                    <a:pt x="0" y="15"/>
                  </a:lnTo>
                  <a:lnTo>
                    <a:pt x="23" y="0"/>
                  </a:lnTo>
                  <a:lnTo>
                    <a:pt x="23" y="18"/>
                  </a:lnTo>
                  <a:lnTo>
                    <a:pt x="0" y="34"/>
                  </a:lnTo>
                  <a:close/>
                  <a:moveTo>
                    <a:pt x="0" y="15"/>
                  </a:moveTo>
                  <a:lnTo>
                    <a:pt x="0" y="31"/>
                  </a:lnTo>
                  <a:lnTo>
                    <a:pt x="23" y="17"/>
                  </a:lnTo>
                  <a:lnTo>
                    <a:pt x="23" y="2"/>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2" name="Freeform 714"/>
            <p:cNvSpPr>
              <a:spLocks noEditPoints="1"/>
            </p:cNvSpPr>
            <p:nvPr/>
          </p:nvSpPr>
          <p:spPr bwMode="auto">
            <a:xfrm>
              <a:off x="5466359" y="3601839"/>
              <a:ext cx="29667" cy="41275"/>
            </a:xfrm>
            <a:custGeom>
              <a:avLst/>
              <a:gdLst>
                <a:gd name="T0" fmla="*/ 0 w 23"/>
                <a:gd name="T1" fmla="*/ 32 h 32"/>
                <a:gd name="T2" fmla="*/ 0 w 23"/>
                <a:gd name="T3" fmla="*/ 14 h 32"/>
                <a:gd name="T4" fmla="*/ 23 w 23"/>
                <a:gd name="T5" fmla="*/ 0 h 32"/>
                <a:gd name="T6" fmla="*/ 23 w 23"/>
                <a:gd name="T7" fmla="*/ 18 h 32"/>
                <a:gd name="T8" fmla="*/ 0 w 23"/>
                <a:gd name="T9" fmla="*/ 32 h 32"/>
                <a:gd name="T10" fmla="*/ 0 w 23"/>
                <a:gd name="T11" fmla="*/ 15 h 32"/>
                <a:gd name="T12" fmla="*/ 0 w 23"/>
                <a:gd name="T13" fmla="*/ 31 h 32"/>
                <a:gd name="T14" fmla="*/ 23 w 23"/>
                <a:gd name="T15" fmla="*/ 17 h 32"/>
                <a:gd name="T16" fmla="*/ 23 w 23"/>
                <a:gd name="T17" fmla="*/ 1 h 32"/>
                <a:gd name="T18" fmla="*/ 0 w 23"/>
                <a:gd name="T19"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2">
                  <a:moveTo>
                    <a:pt x="0" y="32"/>
                  </a:moveTo>
                  <a:lnTo>
                    <a:pt x="0" y="14"/>
                  </a:lnTo>
                  <a:lnTo>
                    <a:pt x="23" y="0"/>
                  </a:lnTo>
                  <a:lnTo>
                    <a:pt x="23" y="18"/>
                  </a:lnTo>
                  <a:lnTo>
                    <a:pt x="0" y="32"/>
                  </a:lnTo>
                  <a:close/>
                  <a:moveTo>
                    <a:pt x="0" y="15"/>
                  </a:moveTo>
                  <a:lnTo>
                    <a:pt x="0" y="31"/>
                  </a:lnTo>
                  <a:lnTo>
                    <a:pt x="23" y="17"/>
                  </a:lnTo>
                  <a:lnTo>
                    <a:pt x="23" y="1"/>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3" name="Freeform 715"/>
            <p:cNvSpPr>
              <a:spLocks noEditPoints="1"/>
            </p:cNvSpPr>
            <p:nvPr/>
          </p:nvSpPr>
          <p:spPr bwMode="auto">
            <a:xfrm>
              <a:off x="5466359" y="3689549"/>
              <a:ext cx="29667" cy="43855"/>
            </a:xfrm>
            <a:custGeom>
              <a:avLst/>
              <a:gdLst>
                <a:gd name="T0" fmla="*/ 0 w 23"/>
                <a:gd name="T1" fmla="*/ 34 h 34"/>
                <a:gd name="T2" fmla="*/ 0 w 23"/>
                <a:gd name="T3" fmla="*/ 15 h 34"/>
                <a:gd name="T4" fmla="*/ 23 w 23"/>
                <a:gd name="T5" fmla="*/ 0 h 34"/>
                <a:gd name="T6" fmla="*/ 23 w 23"/>
                <a:gd name="T7" fmla="*/ 18 h 34"/>
                <a:gd name="T8" fmla="*/ 0 w 23"/>
                <a:gd name="T9" fmla="*/ 34 h 34"/>
                <a:gd name="T10" fmla="*/ 0 w 23"/>
                <a:gd name="T11" fmla="*/ 15 h 34"/>
                <a:gd name="T12" fmla="*/ 0 w 23"/>
                <a:gd name="T13" fmla="*/ 31 h 34"/>
                <a:gd name="T14" fmla="*/ 23 w 23"/>
                <a:gd name="T15" fmla="*/ 18 h 34"/>
                <a:gd name="T16" fmla="*/ 23 w 23"/>
                <a:gd name="T17" fmla="*/ 2 h 34"/>
                <a:gd name="T18" fmla="*/ 0 w 23"/>
                <a:gd name="T19"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4">
                  <a:moveTo>
                    <a:pt x="0" y="34"/>
                  </a:moveTo>
                  <a:lnTo>
                    <a:pt x="0" y="15"/>
                  </a:lnTo>
                  <a:lnTo>
                    <a:pt x="23" y="0"/>
                  </a:lnTo>
                  <a:lnTo>
                    <a:pt x="23" y="18"/>
                  </a:lnTo>
                  <a:lnTo>
                    <a:pt x="0" y="34"/>
                  </a:lnTo>
                  <a:close/>
                  <a:moveTo>
                    <a:pt x="0" y="15"/>
                  </a:moveTo>
                  <a:lnTo>
                    <a:pt x="0" y="31"/>
                  </a:lnTo>
                  <a:lnTo>
                    <a:pt x="23" y="18"/>
                  </a:lnTo>
                  <a:lnTo>
                    <a:pt x="23" y="2"/>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4" name="Freeform 716"/>
            <p:cNvSpPr>
              <a:spLocks noEditPoints="1"/>
            </p:cNvSpPr>
            <p:nvPr/>
          </p:nvSpPr>
          <p:spPr bwMode="auto">
            <a:xfrm>
              <a:off x="6219628" y="3662462"/>
              <a:ext cx="29667" cy="43855"/>
            </a:xfrm>
            <a:custGeom>
              <a:avLst/>
              <a:gdLst>
                <a:gd name="T0" fmla="*/ 0 w 23"/>
                <a:gd name="T1" fmla="*/ 34 h 34"/>
                <a:gd name="T2" fmla="*/ 0 w 23"/>
                <a:gd name="T3" fmla="*/ 16 h 34"/>
                <a:gd name="T4" fmla="*/ 23 w 23"/>
                <a:gd name="T5" fmla="*/ 0 h 34"/>
                <a:gd name="T6" fmla="*/ 23 w 23"/>
                <a:gd name="T7" fmla="*/ 19 h 34"/>
                <a:gd name="T8" fmla="*/ 0 w 23"/>
                <a:gd name="T9" fmla="*/ 34 h 34"/>
                <a:gd name="T10" fmla="*/ 0 w 23"/>
                <a:gd name="T11" fmla="*/ 17 h 34"/>
                <a:gd name="T12" fmla="*/ 0 w 23"/>
                <a:gd name="T13" fmla="*/ 32 h 34"/>
                <a:gd name="T14" fmla="*/ 23 w 23"/>
                <a:gd name="T15" fmla="*/ 19 h 34"/>
                <a:gd name="T16" fmla="*/ 23 w 23"/>
                <a:gd name="T17" fmla="*/ 3 h 34"/>
                <a:gd name="T18" fmla="*/ 0 w 23"/>
                <a:gd name="T19"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4">
                  <a:moveTo>
                    <a:pt x="0" y="34"/>
                  </a:moveTo>
                  <a:lnTo>
                    <a:pt x="0" y="16"/>
                  </a:lnTo>
                  <a:lnTo>
                    <a:pt x="23" y="0"/>
                  </a:lnTo>
                  <a:lnTo>
                    <a:pt x="23" y="19"/>
                  </a:lnTo>
                  <a:lnTo>
                    <a:pt x="0" y="34"/>
                  </a:lnTo>
                  <a:close/>
                  <a:moveTo>
                    <a:pt x="0" y="17"/>
                  </a:moveTo>
                  <a:lnTo>
                    <a:pt x="0" y="32"/>
                  </a:lnTo>
                  <a:lnTo>
                    <a:pt x="23" y="19"/>
                  </a:lnTo>
                  <a:lnTo>
                    <a:pt x="23" y="3"/>
                  </a:lnTo>
                  <a:lnTo>
                    <a:pt x="0" y="17"/>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5" name="Freeform 717"/>
            <p:cNvSpPr>
              <a:spLocks noEditPoints="1"/>
            </p:cNvSpPr>
            <p:nvPr/>
          </p:nvSpPr>
          <p:spPr bwMode="auto">
            <a:xfrm>
              <a:off x="6219628" y="3574753"/>
              <a:ext cx="29667" cy="42565"/>
            </a:xfrm>
            <a:custGeom>
              <a:avLst/>
              <a:gdLst>
                <a:gd name="T0" fmla="*/ 0 w 23"/>
                <a:gd name="T1" fmla="*/ 33 h 33"/>
                <a:gd name="T2" fmla="*/ 0 w 23"/>
                <a:gd name="T3" fmla="*/ 14 h 33"/>
                <a:gd name="T4" fmla="*/ 23 w 23"/>
                <a:gd name="T5" fmla="*/ 0 h 33"/>
                <a:gd name="T6" fmla="*/ 23 w 23"/>
                <a:gd name="T7" fmla="*/ 19 h 33"/>
                <a:gd name="T8" fmla="*/ 0 w 23"/>
                <a:gd name="T9" fmla="*/ 33 h 33"/>
                <a:gd name="T10" fmla="*/ 0 w 23"/>
                <a:gd name="T11" fmla="*/ 15 h 33"/>
                <a:gd name="T12" fmla="*/ 0 w 23"/>
                <a:gd name="T13" fmla="*/ 32 h 33"/>
                <a:gd name="T14" fmla="*/ 23 w 23"/>
                <a:gd name="T15" fmla="*/ 17 h 33"/>
                <a:gd name="T16" fmla="*/ 23 w 23"/>
                <a:gd name="T17" fmla="*/ 1 h 33"/>
                <a:gd name="T18" fmla="*/ 0 w 23"/>
                <a:gd name="T19" fmla="*/ 1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3">
                  <a:moveTo>
                    <a:pt x="0" y="33"/>
                  </a:moveTo>
                  <a:lnTo>
                    <a:pt x="0" y="14"/>
                  </a:lnTo>
                  <a:lnTo>
                    <a:pt x="23" y="0"/>
                  </a:lnTo>
                  <a:lnTo>
                    <a:pt x="23" y="19"/>
                  </a:lnTo>
                  <a:lnTo>
                    <a:pt x="0" y="33"/>
                  </a:lnTo>
                  <a:close/>
                  <a:moveTo>
                    <a:pt x="0" y="15"/>
                  </a:moveTo>
                  <a:lnTo>
                    <a:pt x="0" y="32"/>
                  </a:lnTo>
                  <a:lnTo>
                    <a:pt x="23" y="17"/>
                  </a:lnTo>
                  <a:lnTo>
                    <a:pt x="23" y="1"/>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6" name="Freeform 718"/>
            <p:cNvSpPr>
              <a:spLocks noEditPoints="1"/>
            </p:cNvSpPr>
            <p:nvPr/>
          </p:nvSpPr>
          <p:spPr bwMode="auto">
            <a:xfrm>
              <a:off x="6219628" y="3265190"/>
              <a:ext cx="29667" cy="41275"/>
            </a:xfrm>
            <a:custGeom>
              <a:avLst/>
              <a:gdLst>
                <a:gd name="T0" fmla="*/ 0 w 23"/>
                <a:gd name="T1" fmla="*/ 32 h 32"/>
                <a:gd name="T2" fmla="*/ 0 w 23"/>
                <a:gd name="T3" fmla="*/ 14 h 32"/>
                <a:gd name="T4" fmla="*/ 23 w 23"/>
                <a:gd name="T5" fmla="*/ 0 h 32"/>
                <a:gd name="T6" fmla="*/ 23 w 23"/>
                <a:gd name="T7" fmla="*/ 17 h 32"/>
                <a:gd name="T8" fmla="*/ 0 w 23"/>
                <a:gd name="T9" fmla="*/ 32 h 32"/>
                <a:gd name="T10" fmla="*/ 0 w 23"/>
                <a:gd name="T11" fmla="*/ 15 h 32"/>
                <a:gd name="T12" fmla="*/ 0 w 23"/>
                <a:gd name="T13" fmla="*/ 30 h 32"/>
                <a:gd name="T14" fmla="*/ 23 w 23"/>
                <a:gd name="T15" fmla="*/ 17 h 32"/>
                <a:gd name="T16" fmla="*/ 23 w 23"/>
                <a:gd name="T17" fmla="*/ 1 h 32"/>
                <a:gd name="T18" fmla="*/ 0 w 23"/>
                <a:gd name="T19"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2">
                  <a:moveTo>
                    <a:pt x="0" y="32"/>
                  </a:moveTo>
                  <a:lnTo>
                    <a:pt x="0" y="14"/>
                  </a:lnTo>
                  <a:lnTo>
                    <a:pt x="23" y="0"/>
                  </a:lnTo>
                  <a:lnTo>
                    <a:pt x="23" y="17"/>
                  </a:lnTo>
                  <a:lnTo>
                    <a:pt x="0" y="32"/>
                  </a:lnTo>
                  <a:close/>
                  <a:moveTo>
                    <a:pt x="0" y="15"/>
                  </a:moveTo>
                  <a:lnTo>
                    <a:pt x="0" y="30"/>
                  </a:lnTo>
                  <a:lnTo>
                    <a:pt x="23" y="17"/>
                  </a:lnTo>
                  <a:lnTo>
                    <a:pt x="23" y="1"/>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7" name="Freeform 719"/>
            <p:cNvSpPr>
              <a:spLocks noEditPoints="1"/>
            </p:cNvSpPr>
            <p:nvPr/>
          </p:nvSpPr>
          <p:spPr bwMode="auto">
            <a:xfrm>
              <a:off x="6219628" y="3619897"/>
              <a:ext cx="29667" cy="41275"/>
            </a:xfrm>
            <a:custGeom>
              <a:avLst/>
              <a:gdLst>
                <a:gd name="T0" fmla="*/ 0 w 23"/>
                <a:gd name="T1" fmla="*/ 32 h 32"/>
                <a:gd name="T2" fmla="*/ 0 w 23"/>
                <a:gd name="T3" fmla="*/ 14 h 32"/>
                <a:gd name="T4" fmla="*/ 23 w 23"/>
                <a:gd name="T5" fmla="*/ 0 h 32"/>
                <a:gd name="T6" fmla="*/ 23 w 23"/>
                <a:gd name="T7" fmla="*/ 17 h 32"/>
                <a:gd name="T8" fmla="*/ 0 w 23"/>
                <a:gd name="T9" fmla="*/ 32 h 32"/>
                <a:gd name="T10" fmla="*/ 0 w 23"/>
                <a:gd name="T11" fmla="*/ 15 h 32"/>
                <a:gd name="T12" fmla="*/ 0 w 23"/>
                <a:gd name="T13" fmla="*/ 31 h 32"/>
                <a:gd name="T14" fmla="*/ 23 w 23"/>
                <a:gd name="T15" fmla="*/ 17 h 32"/>
                <a:gd name="T16" fmla="*/ 23 w 23"/>
                <a:gd name="T17" fmla="*/ 1 h 32"/>
                <a:gd name="T18" fmla="*/ 0 w 23"/>
                <a:gd name="T19"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2">
                  <a:moveTo>
                    <a:pt x="0" y="32"/>
                  </a:moveTo>
                  <a:lnTo>
                    <a:pt x="0" y="14"/>
                  </a:lnTo>
                  <a:lnTo>
                    <a:pt x="23" y="0"/>
                  </a:lnTo>
                  <a:lnTo>
                    <a:pt x="23" y="17"/>
                  </a:lnTo>
                  <a:lnTo>
                    <a:pt x="0" y="32"/>
                  </a:lnTo>
                  <a:close/>
                  <a:moveTo>
                    <a:pt x="0" y="15"/>
                  </a:moveTo>
                  <a:lnTo>
                    <a:pt x="0" y="31"/>
                  </a:lnTo>
                  <a:lnTo>
                    <a:pt x="23" y="17"/>
                  </a:lnTo>
                  <a:lnTo>
                    <a:pt x="23" y="1"/>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8" name="Freeform 720"/>
            <p:cNvSpPr>
              <a:spLocks noEditPoints="1"/>
            </p:cNvSpPr>
            <p:nvPr/>
          </p:nvSpPr>
          <p:spPr bwMode="auto">
            <a:xfrm>
              <a:off x="5466358" y="3265191"/>
              <a:ext cx="20638" cy="23217"/>
            </a:xfrm>
            <a:custGeom>
              <a:avLst/>
              <a:gdLst>
                <a:gd name="T0" fmla="*/ 0 w 16"/>
                <a:gd name="T1" fmla="*/ 18 h 18"/>
                <a:gd name="T2" fmla="*/ 0 w 16"/>
                <a:gd name="T3" fmla="*/ 0 h 18"/>
                <a:gd name="T4" fmla="*/ 0 w 16"/>
                <a:gd name="T5" fmla="*/ 0 h 18"/>
                <a:gd name="T6" fmla="*/ 16 w 16"/>
                <a:gd name="T7" fmla="*/ 8 h 18"/>
                <a:gd name="T8" fmla="*/ 0 w 16"/>
                <a:gd name="T9" fmla="*/ 18 h 18"/>
                <a:gd name="T10" fmla="*/ 0 w 16"/>
                <a:gd name="T11" fmla="*/ 1 h 18"/>
                <a:gd name="T12" fmla="*/ 0 w 16"/>
                <a:gd name="T13" fmla="*/ 16 h 18"/>
                <a:gd name="T14" fmla="*/ 13 w 16"/>
                <a:gd name="T15" fmla="*/ 8 h 18"/>
                <a:gd name="T16" fmla="*/ 0 w 16"/>
                <a:gd name="T17"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8">
                  <a:moveTo>
                    <a:pt x="0" y="18"/>
                  </a:moveTo>
                  <a:lnTo>
                    <a:pt x="0" y="0"/>
                  </a:lnTo>
                  <a:lnTo>
                    <a:pt x="0" y="0"/>
                  </a:lnTo>
                  <a:lnTo>
                    <a:pt x="16" y="8"/>
                  </a:lnTo>
                  <a:lnTo>
                    <a:pt x="0" y="18"/>
                  </a:lnTo>
                  <a:close/>
                  <a:moveTo>
                    <a:pt x="0" y="1"/>
                  </a:moveTo>
                  <a:lnTo>
                    <a:pt x="0" y="16"/>
                  </a:lnTo>
                  <a:lnTo>
                    <a:pt x="13" y="8"/>
                  </a:lnTo>
                  <a:lnTo>
                    <a:pt x="0" y="1"/>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59" name="Freeform 721"/>
            <p:cNvSpPr>
              <a:spLocks noEditPoints="1"/>
            </p:cNvSpPr>
            <p:nvPr/>
          </p:nvSpPr>
          <p:spPr bwMode="auto">
            <a:xfrm>
              <a:off x="6219628" y="3530898"/>
              <a:ext cx="29667" cy="42565"/>
            </a:xfrm>
            <a:custGeom>
              <a:avLst/>
              <a:gdLst>
                <a:gd name="T0" fmla="*/ 0 w 23"/>
                <a:gd name="T1" fmla="*/ 33 h 33"/>
                <a:gd name="T2" fmla="*/ 0 w 23"/>
                <a:gd name="T3" fmla="*/ 15 h 33"/>
                <a:gd name="T4" fmla="*/ 23 w 23"/>
                <a:gd name="T5" fmla="*/ 0 h 33"/>
                <a:gd name="T6" fmla="*/ 23 w 23"/>
                <a:gd name="T7" fmla="*/ 18 h 33"/>
                <a:gd name="T8" fmla="*/ 0 w 23"/>
                <a:gd name="T9" fmla="*/ 33 h 33"/>
                <a:gd name="T10" fmla="*/ 0 w 23"/>
                <a:gd name="T11" fmla="*/ 15 h 33"/>
                <a:gd name="T12" fmla="*/ 0 w 23"/>
                <a:gd name="T13" fmla="*/ 31 h 33"/>
                <a:gd name="T14" fmla="*/ 23 w 23"/>
                <a:gd name="T15" fmla="*/ 17 h 33"/>
                <a:gd name="T16" fmla="*/ 23 w 23"/>
                <a:gd name="T17" fmla="*/ 2 h 33"/>
                <a:gd name="T18" fmla="*/ 0 w 23"/>
                <a:gd name="T19" fmla="*/ 1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3">
                  <a:moveTo>
                    <a:pt x="0" y="33"/>
                  </a:moveTo>
                  <a:lnTo>
                    <a:pt x="0" y="15"/>
                  </a:lnTo>
                  <a:lnTo>
                    <a:pt x="23" y="0"/>
                  </a:lnTo>
                  <a:lnTo>
                    <a:pt x="23" y="18"/>
                  </a:lnTo>
                  <a:lnTo>
                    <a:pt x="0" y="33"/>
                  </a:lnTo>
                  <a:close/>
                  <a:moveTo>
                    <a:pt x="0" y="15"/>
                  </a:moveTo>
                  <a:lnTo>
                    <a:pt x="0" y="31"/>
                  </a:lnTo>
                  <a:lnTo>
                    <a:pt x="23" y="17"/>
                  </a:lnTo>
                  <a:lnTo>
                    <a:pt x="23" y="2"/>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0" name="Freeform 722"/>
            <p:cNvSpPr>
              <a:spLocks noEditPoints="1"/>
            </p:cNvSpPr>
            <p:nvPr/>
          </p:nvSpPr>
          <p:spPr bwMode="auto">
            <a:xfrm>
              <a:off x="5466359" y="3289697"/>
              <a:ext cx="29667" cy="43855"/>
            </a:xfrm>
            <a:custGeom>
              <a:avLst/>
              <a:gdLst>
                <a:gd name="T0" fmla="*/ 0 w 23"/>
                <a:gd name="T1" fmla="*/ 34 h 34"/>
                <a:gd name="T2" fmla="*/ 0 w 23"/>
                <a:gd name="T3" fmla="*/ 15 h 34"/>
                <a:gd name="T4" fmla="*/ 23 w 23"/>
                <a:gd name="T5" fmla="*/ 0 h 34"/>
                <a:gd name="T6" fmla="*/ 23 w 23"/>
                <a:gd name="T7" fmla="*/ 19 h 34"/>
                <a:gd name="T8" fmla="*/ 0 w 23"/>
                <a:gd name="T9" fmla="*/ 34 h 34"/>
                <a:gd name="T10" fmla="*/ 0 w 23"/>
                <a:gd name="T11" fmla="*/ 15 h 34"/>
                <a:gd name="T12" fmla="*/ 0 w 23"/>
                <a:gd name="T13" fmla="*/ 32 h 34"/>
                <a:gd name="T14" fmla="*/ 23 w 23"/>
                <a:gd name="T15" fmla="*/ 19 h 34"/>
                <a:gd name="T16" fmla="*/ 23 w 23"/>
                <a:gd name="T17" fmla="*/ 2 h 34"/>
                <a:gd name="T18" fmla="*/ 0 w 23"/>
                <a:gd name="T19"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4">
                  <a:moveTo>
                    <a:pt x="0" y="34"/>
                  </a:moveTo>
                  <a:lnTo>
                    <a:pt x="0" y="15"/>
                  </a:lnTo>
                  <a:lnTo>
                    <a:pt x="23" y="0"/>
                  </a:lnTo>
                  <a:lnTo>
                    <a:pt x="23" y="19"/>
                  </a:lnTo>
                  <a:lnTo>
                    <a:pt x="0" y="34"/>
                  </a:lnTo>
                  <a:close/>
                  <a:moveTo>
                    <a:pt x="0" y="15"/>
                  </a:moveTo>
                  <a:lnTo>
                    <a:pt x="0" y="32"/>
                  </a:lnTo>
                  <a:lnTo>
                    <a:pt x="23" y="19"/>
                  </a:lnTo>
                  <a:lnTo>
                    <a:pt x="23" y="2"/>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1" name="Freeform 723"/>
            <p:cNvSpPr>
              <a:spLocks noEditPoints="1"/>
            </p:cNvSpPr>
            <p:nvPr/>
          </p:nvSpPr>
          <p:spPr bwMode="auto">
            <a:xfrm>
              <a:off x="5466359" y="3334842"/>
              <a:ext cx="29667" cy="42565"/>
            </a:xfrm>
            <a:custGeom>
              <a:avLst/>
              <a:gdLst>
                <a:gd name="T0" fmla="*/ 0 w 23"/>
                <a:gd name="T1" fmla="*/ 33 h 33"/>
                <a:gd name="T2" fmla="*/ 0 w 23"/>
                <a:gd name="T3" fmla="*/ 15 h 33"/>
                <a:gd name="T4" fmla="*/ 23 w 23"/>
                <a:gd name="T5" fmla="*/ 0 h 33"/>
                <a:gd name="T6" fmla="*/ 23 w 23"/>
                <a:gd name="T7" fmla="*/ 18 h 33"/>
                <a:gd name="T8" fmla="*/ 0 w 23"/>
                <a:gd name="T9" fmla="*/ 33 h 33"/>
                <a:gd name="T10" fmla="*/ 0 w 23"/>
                <a:gd name="T11" fmla="*/ 15 h 33"/>
                <a:gd name="T12" fmla="*/ 0 w 23"/>
                <a:gd name="T13" fmla="*/ 31 h 33"/>
                <a:gd name="T14" fmla="*/ 23 w 23"/>
                <a:gd name="T15" fmla="*/ 17 h 33"/>
                <a:gd name="T16" fmla="*/ 23 w 23"/>
                <a:gd name="T17" fmla="*/ 2 h 33"/>
                <a:gd name="T18" fmla="*/ 0 w 23"/>
                <a:gd name="T19" fmla="*/ 1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3">
                  <a:moveTo>
                    <a:pt x="0" y="33"/>
                  </a:moveTo>
                  <a:lnTo>
                    <a:pt x="0" y="15"/>
                  </a:lnTo>
                  <a:lnTo>
                    <a:pt x="23" y="0"/>
                  </a:lnTo>
                  <a:lnTo>
                    <a:pt x="23" y="18"/>
                  </a:lnTo>
                  <a:lnTo>
                    <a:pt x="0" y="33"/>
                  </a:lnTo>
                  <a:close/>
                  <a:moveTo>
                    <a:pt x="0" y="15"/>
                  </a:moveTo>
                  <a:lnTo>
                    <a:pt x="0" y="31"/>
                  </a:lnTo>
                  <a:lnTo>
                    <a:pt x="23" y="17"/>
                  </a:lnTo>
                  <a:lnTo>
                    <a:pt x="23" y="2"/>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2" name="Freeform 724"/>
            <p:cNvSpPr>
              <a:spLocks noEditPoints="1"/>
            </p:cNvSpPr>
            <p:nvPr/>
          </p:nvSpPr>
          <p:spPr bwMode="auto">
            <a:xfrm>
              <a:off x="5466359" y="3511550"/>
              <a:ext cx="29667" cy="43855"/>
            </a:xfrm>
            <a:custGeom>
              <a:avLst/>
              <a:gdLst>
                <a:gd name="T0" fmla="*/ 0 w 23"/>
                <a:gd name="T1" fmla="*/ 34 h 34"/>
                <a:gd name="T2" fmla="*/ 0 w 23"/>
                <a:gd name="T3" fmla="*/ 16 h 34"/>
                <a:gd name="T4" fmla="*/ 23 w 23"/>
                <a:gd name="T5" fmla="*/ 0 h 34"/>
                <a:gd name="T6" fmla="*/ 23 w 23"/>
                <a:gd name="T7" fmla="*/ 19 h 34"/>
                <a:gd name="T8" fmla="*/ 0 w 23"/>
                <a:gd name="T9" fmla="*/ 34 h 34"/>
                <a:gd name="T10" fmla="*/ 0 w 23"/>
                <a:gd name="T11" fmla="*/ 16 h 34"/>
                <a:gd name="T12" fmla="*/ 0 w 23"/>
                <a:gd name="T13" fmla="*/ 32 h 34"/>
                <a:gd name="T14" fmla="*/ 23 w 23"/>
                <a:gd name="T15" fmla="*/ 19 h 34"/>
                <a:gd name="T16" fmla="*/ 23 w 23"/>
                <a:gd name="T17" fmla="*/ 3 h 34"/>
                <a:gd name="T18" fmla="*/ 0 w 23"/>
                <a:gd name="T19"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4">
                  <a:moveTo>
                    <a:pt x="0" y="34"/>
                  </a:moveTo>
                  <a:lnTo>
                    <a:pt x="0" y="16"/>
                  </a:lnTo>
                  <a:lnTo>
                    <a:pt x="23" y="0"/>
                  </a:lnTo>
                  <a:lnTo>
                    <a:pt x="23" y="19"/>
                  </a:lnTo>
                  <a:lnTo>
                    <a:pt x="0" y="34"/>
                  </a:lnTo>
                  <a:close/>
                  <a:moveTo>
                    <a:pt x="0" y="16"/>
                  </a:moveTo>
                  <a:lnTo>
                    <a:pt x="0" y="32"/>
                  </a:lnTo>
                  <a:lnTo>
                    <a:pt x="23" y="19"/>
                  </a:lnTo>
                  <a:lnTo>
                    <a:pt x="23" y="3"/>
                  </a:lnTo>
                  <a:lnTo>
                    <a:pt x="0" y="16"/>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3" name="Freeform 725"/>
            <p:cNvSpPr>
              <a:spLocks noEditPoints="1"/>
            </p:cNvSpPr>
            <p:nvPr/>
          </p:nvSpPr>
          <p:spPr bwMode="auto">
            <a:xfrm>
              <a:off x="5466359" y="3724375"/>
              <a:ext cx="83840" cy="30956"/>
            </a:xfrm>
            <a:custGeom>
              <a:avLst/>
              <a:gdLst>
                <a:gd name="T0" fmla="*/ 27 w 65"/>
                <a:gd name="T1" fmla="*/ 24 h 24"/>
                <a:gd name="T2" fmla="*/ 0 w 65"/>
                <a:gd name="T3" fmla="*/ 24 h 24"/>
                <a:gd name="T4" fmla="*/ 0 w 65"/>
                <a:gd name="T5" fmla="*/ 23 h 24"/>
                <a:gd name="T6" fmla="*/ 36 w 65"/>
                <a:gd name="T7" fmla="*/ 0 h 24"/>
                <a:gd name="T8" fmla="*/ 65 w 65"/>
                <a:gd name="T9" fmla="*/ 0 h 24"/>
                <a:gd name="T10" fmla="*/ 64 w 65"/>
                <a:gd name="T11" fmla="*/ 1 h 24"/>
                <a:gd name="T12" fmla="*/ 27 w 65"/>
                <a:gd name="T13" fmla="*/ 24 h 24"/>
                <a:gd name="T14" fmla="*/ 1 w 65"/>
                <a:gd name="T15" fmla="*/ 23 h 24"/>
                <a:gd name="T16" fmla="*/ 27 w 65"/>
                <a:gd name="T17" fmla="*/ 23 h 24"/>
                <a:gd name="T18" fmla="*/ 62 w 65"/>
                <a:gd name="T19" fmla="*/ 1 h 24"/>
                <a:gd name="T20" fmla="*/ 36 w 65"/>
                <a:gd name="T21" fmla="*/ 1 h 24"/>
                <a:gd name="T22" fmla="*/ 1 w 65"/>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5" h="24">
                  <a:moveTo>
                    <a:pt x="27" y="24"/>
                  </a:moveTo>
                  <a:lnTo>
                    <a:pt x="0" y="24"/>
                  </a:lnTo>
                  <a:lnTo>
                    <a:pt x="0" y="23"/>
                  </a:lnTo>
                  <a:lnTo>
                    <a:pt x="36" y="0"/>
                  </a:lnTo>
                  <a:lnTo>
                    <a:pt x="65" y="0"/>
                  </a:lnTo>
                  <a:lnTo>
                    <a:pt x="64" y="1"/>
                  </a:lnTo>
                  <a:lnTo>
                    <a:pt x="27" y="24"/>
                  </a:lnTo>
                  <a:close/>
                  <a:moveTo>
                    <a:pt x="1" y="23"/>
                  </a:moveTo>
                  <a:lnTo>
                    <a:pt x="27" y="23"/>
                  </a:lnTo>
                  <a:lnTo>
                    <a:pt x="62" y="1"/>
                  </a:lnTo>
                  <a:lnTo>
                    <a:pt x="36" y="1"/>
                  </a:lnTo>
                  <a:lnTo>
                    <a:pt x="1"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4" name="Freeform 726"/>
            <p:cNvSpPr>
              <a:spLocks noEditPoints="1"/>
            </p:cNvSpPr>
            <p:nvPr/>
          </p:nvSpPr>
          <p:spPr bwMode="auto">
            <a:xfrm>
              <a:off x="5466359" y="3467695"/>
              <a:ext cx="29667" cy="42565"/>
            </a:xfrm>
            <a:custGeom>
              <a:avLst/>
              <a:gdLst>
                <a:gd name="T0" fmla="*/ 0 w 23"/>
                <a:gd name="T1" fmla="*/ 33 h 33"/>
                <a:gd name="T2" fmla="*/ 0 w 23"/>
                <a:gd name="T3" fmla="*/ 15 h 33"/>
                <a:gd name="T4" fmla="*/ 23 w 23"/>
                <a:gd name="T5" fmla="*/ 0 h 33"/>
                <a:gd name="T6" fmla="*/ 23 w 23"/>
                <a:gd name="T7" fmla="*/ 18 h 33"/>
                <a:gd name="T8" fmla="*/ 0 w 23"/>
                <a:gd name="T9" fmla="*/ 33 h 33"/>
                <a:gd name="T10" fmla="*/ 0 w 23"/>
                <a:gd name="T11" fmla="*/ 16 h 33"/>
                <a:gd name="T12" fmla="*/ 0 w 23"/>
                <a:gd name="T13" fmla="*/ 31 h 33"/>
                <a:gd name="T14" fmla="*/ 23 w 23"/>
                <a:gd name="T15" fmla="*/ 18 h 33"/>
                <a:gd name="T16" fmla="*/ 23 w 23"/>
                <a:gd name="T17" fmla="*/ 2 h 33"/>
                <a:gd name="T18" fmla="*/ 0 w 23"/>
                <a:gd name="T19" fmla="*/ 1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3">
                  <a:moveTo>
                    <a:pt x="0" y="33"/>
                  </a:moveTo>
                  <a:lnTo>
                    <a:pt x="0" y="15"/>
                  </a:lnTo>
                  <a:lnTo>
                    <a:pt x="23" y="0"/>
                  </a:lnTo>
                  <a:lnTo>
                    <a:pt x="23" y="18"/>
                  </a:lnTo>
                  <a:lnTo>
                    <a:pt x="0" y="33"/>
                  </a:lnTo>
                  <a:close/>
                  <a:moveTo>
                    <a:pt x="0" y="16"/>
                  </a:moveTo>
                  <a:lnTo>
                    <a:pt x="0" y="31"/>
                  </a:lnTo>
                  <a:lnTo>
                    <a:pt x="23" y="18"/>
                  </a:lnTo>
                  <a:lnTo>
                    <a:pt x="23" y="2"/>
                  </a:lnTo>
                  <a:lnTo>
                    <a:pt x="0" y="16"/>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5" name="Freeform 727"/>
            <p:cNvSpPr>
              <a:spLocks noEditPoints="1"/>
            </p:cNvSpPr>
            <p:nvPr/>
          </p:nvSpPr>
          <p:spPr bwMode="auto">
            <a:xfrm>
              <a:off x="5466359" y="3379986"/>
              <a:ext cx="29667" cy="41275"/>
            </a:xfrm>
            <a:custGeom>
              <a:avLst/>
              <a:gdLst>
                <a:gd name="T0" fmla="*/ 0 w 23"/>
                <a:gd name="T1" fmla="*/ 32 h 32"/>
                <a:gd name="T2" fmla="*/ 0 w 23"/>
                <a:gd name="T3" fmla="*/ 14 h 32"/>
                <a:gd name="T4" fmla="*/ 23 w 23"/>
                <a:gd name="T5" fmla="*/ 0 h 32"/>
                <a:gd name="T6" fmla="*/ 23 w 23"/>
                <a:gd name="T7" fmla="*/ 18 h 32"/>
                <a:gd name="T8" fmla="*/ 0 w 23"/>
                <a:gd name="T9" fmla="*/ 32 h 32"/>
                <a:gd name="T10" fmla="*/ 0 w 23"/>
                <a:gd name="T11" fmla="*/ 15 h 32"/>
                <a:gd name="T12" fmla="*/ 0 w 23"/>
                <a:gd name="T13" fmla="*/ 31 h 32"/>
                <a:gd name="T14" fmla="*/ 23 w 23"/>
                <a:gd name="T15" fmla="*/ 17 h 32"/>
                <a:gd name="T16" fmla="*/ 23 w 23"/>
                <a:gd name="T17" fmla="*/ 1 h 32"/>
                <a:gd name="T18" fmla="*/ 0 w 23"/>
                <a:gd name="T19"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2">
                  <a:moveTo>
                    <a:pt x="0" y="32"/>
                  </a:moveTo>
                  <a:lnTo>
                    <a:pt x="0" y="14"/>
                  </a:lnTo>
                  <a:lnTo>
                    <a:pt x="23" y="0"/>
                  </a:lnTo>
                  <a:lnTo>
                    <a:pt x="23" y="18"/>
                  </a:lnTo>
                  <a:lnTo>
                    <a:pt x="0" y="32"/>
                  </a:lnTo>
                  <a:close/>
                  <a:moveTo>
                    <a:pt x="0" y="15"/>
                  </a:moveTo>
                  <a:lnTo>
                    <a:pt x="0" y="31"/>
                  </a:lnTo>
                  <a:lnTo>
                    <a:pt x="23" y="17"/>
                  </a:lnTo>
                  <a:lnTo>
                    <a:pt x="23" y="1"/>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6" name="Freeform 728"/>
            <p:cNvSpPr>
              <a:spLocks noEditPoints="1"/>
            </p:cNvSpPr>
            <p:nvPr/>
          </p:nvSpPr>
          <p:spPr bwMode="auto">
            <a:xfrm>
              <a:off x="5466359" y="3422551"/>
              <a:ext cx="29667" cy="43855"/>
            </a:xfrm>
            <a:custGeom>
              <a:avLst/>
              <a:gdLst>
                <a:gd name="T0" fmla="*/ 0 w 23"/>
                <a:gd name="T1" fmla="*/ 34 h 34"/>
                <a:gd name="T2" fmla="*/ 0 w 23"/>
                <a:gd name="T3" fmla="*/ 15 h 34"/>
                <a:gd name="T4" fmla="*/ 23 w 23"/>
                <a:gd name="T5" fmla="*/ 0 h 34"/>
                <a:gd name="T6" fmla="*/ 23 w 23"/>
                <a:gd name="T7" fmla="*/ 20 h 34"/>
                <a:gd name="T8" fmla="*/ 0 w 23"/>
                <a:gd name="T9" fmla="*/ 34 h 34"/>
                <a:gd name="T10" fmla="*/ 0 w 23"/>
                <a:gd name="T11" fmla="*/ 16 h 34"/>
                <a:gd name="T12" fmla="*/ 0 w 23"/>
                <a:gd name="T13" fmla="*/ 33 h 34"/>
                <a:gd name="T14" fmla="*/ 23 w 23"/>
                <a:gd name="T15" fmla="*/ 19 h 34"/>
                <a:gd name="T16" fmla="*/ 23 w 23"/>
                <a:gd name="T17" fmla="*/ 2 h 34"/>
                <a:gd name="T18" fmla="*/ 0 w 23"/>
                <a:gd name="T19"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4">
                  <a:moveTo>
                    <a:pt x="0" y="34"/>
                  </a:moveTo>
                  <a:lnTo>
                    <a:pt x="0" y="15"/>
                  </a:lnTo>
                  <a:lnTo>
                    <a:pt x="23" y="0"/>
                  </a:lnTo>
                  <a:lnTo>
                    <a:pt x="23" y="20"/>
                  </a:lnTo>
                  <a:lnTo>
                    <a:pt x="0" y="34"/>
                  </a:lnTo>
                  <a:close/>
                  <a:moveTo>
                    <a:pt x="0" y="16"/>
                  </a:moveTo>
                  <a:lnTo>
                    <a:pt x="0" y="33"/>
                  </a:lnTo>
                  <a:lnTo>
                    <a:pt x="23" y="19"/>
                  </a:lnTo>
                  <a:lnTo>
                    <a:pt x="23" y="2"/>
                  </a:lnTo>
                  <a:lnTo>
                    <a:pt x="0" y="16"/>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7" name="Freeform 729"/>
            <p:cNvSpPr>
              <a:spLocks noEditPoints="1"/>
            </p:cNvSpPr>
            <p:nvPr/>
          </p:nvSpPr>
          <p:spPr bwMode="auto">
            <a:xfrm>
              <a:off x="5466359" y="3644405"/>
              <a:ext cx="29667" cy="43855"/>
            </a:xfrm>
            <a:custGeom>
              <a:avLst/>
              <a:gdLst>
                <a:gd name="T0" fmla="*/ 0 w 23"/>
                <a:gd name="T1" fmla="*/ 34 h 34"/>
                <a:gd name="T2" fmla="*/ 0 w 23"/>
                <a:gd name="T3" fmla="*/ 15 h 34"/>
                <a:gd name="T4" fmla="*/ 23 w 23"/>
                <a:gd name="T5" fmla="*/ 0 h 34"/>
                <a:gd name="T6" fmla="*/ 23 w 23"/>
                <a:gd name="T7" fmla="*/ 19 h 34"/>
                <a:gd name="T8" fmla="*/ 0 w 23"/>
                <a:gd name="T9" fmla="*/ 34 h 34"/>
                <a:gd name="T10" fmla="*/ 0 w 23"/>
                <a:gd name="T11" fmla="*/ 17 h 34"/>
                <a:gd name="T12" fmla="*/ 0 w 23"/>
                <a:gd name="T13" fmla="*/ 32 h 34"/>
                <a:gd name="T14" fmla="*/ 23 w 23"/>
                <a:gd name="T15" fmla="*/ 19 h 34"/>
                <a:gd name="T16" fmla="*/ 23 w 23"/>
                <a:gd name="T17" fmla="*/ 2 h 34"/>
                <a:gd name="T18" fmla="*/ 0 w 23"/>
                <a:gd name="T19"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4">
                  <a:moveTo>
                    <a:pt x="0" y="34"/>
                  </a:moveTo>
                  <a:lnTo>
                    <a:pt x="0" y="15"/>
                  </a:lnTo>
                  <a:lnTo>
                    <a:pt x="23" y="0"/>
                  </a:lnTo>
                  <a:lnTo>
                    <a:pt x="23" y="19"/>
                  </a:lnTo>
                  <a:lnTo>
                    <a:pt x="0" y="34"/>
                  </a:lnTo>
                  <a:close/>
                  <a:moveTo>
                    <a:pt x="0" y="17"/>
                  </a:moveTo>
                  <a:lnTo>
                    <a:pt x="0" y="32"/>
                  </a:lnTo>
                  <a:lnTo>
                    <a:pt x="23" y="19"/>
                  </a:lnTo>
                  <a:lnTo>
                    <a:pt x="23" y="2"/>
                  </a:lnTo>
                  <a:lnTo>
                    <a:pt x="0" y="17"/>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8" name="Freeform 730"/>
            <p:cNvSpPr>
              <a:spLocks noEditPoints="1"/>
            </p:cNvSpPr>
            <p:nvPr/>
          </p:nvSpPr>
          <p:spPr bwMode="auto">
            <a:xfrm>
              <a:off x="6219628" y="3485753"/>
              <a:ext cx="29667" cy="42565"/>
            </a:xfrm>
            <a:custGeom>
              <a:avLst/>
              <a:gdLst>
                <a:gd name="T0" fmla="*/ 0 w 23"/>
                <a:gd name="T1" fmla="*/ 33 h 33"/>
                <a:gd name="T2" fmla="*/ 0 w 23"/>
                <a:gd name="T3" fmla="*/ 15 h 33"/>
                <a:gd name="T4" fmla="*/ 23 w 23"/>
                <a:gd name="T5" fmla="*/ 0 h 33"/>
                <a:gd name="T6" fmla="*/ 23 w 23"/>
                <a:gd name="T7" fmla="*/ 18 h 33"/>
                <a:gd name="T8" fmla="*/ 0 w 23"/>
                <a:gd name="T9" fmla="*/ 33 h 33"/>
                <a:gd name="T10" fmla="*/ 0 w 23"/>
                <a:gd name="T11" fmla="*/ 15 h 33"/>
                <a:gd name="T12" fmla="*/ 0 w 23"/>
                <a:gd name="T13" fmla="*/ 31 h 33"/>
                <a:gd name="T14" fmla="*/ 23 w 23"/>
                <a:gd name="T15" fmla="*/ 18 h 33"/>
                <a:gd name="T16" fmla="*/ 23 w 23"/>
                <a:gd name="T17" fmla="*/ 2 h 33"/>
                <a:gd name="T18" fmla="*/ 0 w 23"/>
                <a:gd name="T19" fmla="*/ 1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3">
                  <a:moveTo>
                    <a:pt x="0" y="33"/>
                  </a:moveTo>
                  <a:lnTo>
                    <a:pt x="0" y="15"/>
                  </a:lnTo>
                  <a:lnTo>
                    <a:pt x="23" y="0"/>
                  </a:lnTo>
                  <a:lnTo>
                    <a:pt x="23" y="18"/>
                  </a:lnTo>
                  <a:lnTo>
                    <a:pt x="0" y="33"/>
                  </a:lnTo>
                  <a:close/>
                  <a:moveTo>
                    <a:pt x="0" y="15"/>
                  </a:moveTo>
                  <a:lnTo>
                    <a:pt x="0" y="31"/>
                  </a:lnTo>
                  <a:lnTo>
                    <a:pt x="23" y="18"/>
                  </a:lnTo>
                  <a:lnTo>
                    <a:pt x="23" y="2"/>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69" name="Freeform 731"/>
            <p:cNvSpPr>
              <a:spLocks noEditPoints="1"/>
            </p:cNvSpPr>
            <p:nvPr/>
          </p:nvSpPr>
          <p:spPr bwMode="auto">
            <a:xfrm>
              <a:off x="5890717" y="3724375"/>
              <a:ext cx="86420" cy="30956"/>
            </a:xfrm>
            <a:custGeom>
              <a:avLst/>
              <a:gdLst>
                <a:gd name="T0" fmla="*/ 29 w 67"/>
                <a:gd name="T1" fmla="*/ 24 h 24"/>
                <a:gd name="T2" fmla="*/ 0 w 67"/>
                <a:gd name="T3" fmla="*/ 24 h 24"/>
                <a:gd name="T4" fmla="*/ 1 w 67"/>
                <a:gd name="T5" fmla="*/ 23 h 24"/>
                <a:gd name="T6" fmla="*/ 37 w 67"/>
                <a:gd name="T7" fmla="*/ 0 h 24"/>
                <a:gd name="T8" fmla="*/ 67 w 67"/>
                <a:gd name="T9" fmla="*/ 0 h 24"/>
                <a:gd name="T10" fmla="*/ 66 w 67"/>
                <a:gd name="T11" fmla="*/ 1 h 24"/>
                <a:gd name="T12" fmla="*/ 29 w 67"/>
                <a:gd name="T13" fmla="*/ 24 h 24"/>
                <a:gd name="T14" fmla="*/ 3 w 67"/>
                <a:gd name="T15" fmla="*/ 23 h 24"/>
                <a:gd name="T16" fmla="*/ 29 w 67"/>
                <a:gd name="T17" fmla="*/ 23 h 24"/>
                <a:gd name="T18" fmla="*/ 63 w 67"/>
                <a:gd name="T19" fmla="*/ 1 h 24"/>
                <a:gd name="T20" fmla="*/ 37 w 67"/>
                <a:gd name="T21" fmla="*/ 1 h 24"/>
                <a:gd name="T22" fmla="*/ 3 w 67"/>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24">
                  <a:moveTo>
                    <a:pt x="29" y="24"/>
                  </a:moveTo>
                  <a:lnTo>
                    <a:pt x="0" y="24"/>
                  </a:lnTo>
                  <a:lnTo>
                    <a:pt x="1" y="23"/>
                  </a:lnTo>
                  <a:lnTo>
                    <a:pt x="37" y="0"/>
                  </a:lnTo>
                  <a:lnTo>
                    <a:pt x="67" y="0"/>
                  </a:lnTo>
                  <a:lnTo>
                    <a:pt x="66" y="1"/>
                  </a:lnTo>
                  <a:lnTo>
                    <a:pt x="29" y="24"/>
                  </a:lnTo>
                  <a:close/>
                  <a:moveTo>
                    <a:pt x="3" y="23"/>
                  </a:moveTo>
                  <a:lnTo>
                    <a:pt x="29" y="23"/>
                  </a:lnTo>
                  <a:lnTo>
                    <a:pt x="63" y="1"/>
                  </a:lnTo>
                  <a:lnTo>
                    <a:pt x="37" y="1"/>
                  </a:lnTo>
                  <a:lnTo>
                    <a:pt x="3"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0" name="Freeform 732"/>
            <p:cNvSpPr>
              <a:spLocks noEditPoints="1"/>
            </p:cNvSpPr>
            <p:nvPr/>
          </p:nvSpPr>
          <p:spPr bwMode="auto">
            <a:xfrm>
              <a:off x="6032600" y="3724375"/>
              <a:ext cx="86420" cy="30956"/>
            </a:xfrm>
            <a:custGeom>
              <a:avLst/>
              <a:gdLst>
                <a:gd name="T0" fmla="*/ 29 w 67"/>
                <a:gd name="T1" fmla="*/ 24 h 24"/>
                <a:gd name="T2" fmla="*/ 0 w 67"/>
                <a:gd name="T3" fmla="*/ 24 h 24"/>
                <a:gd name="T4" fmla="*/ 1 w 67"/>
                <a:gd name="T5" fmla="*/ 23 h 24"/>
                <a:gd name="T6" fmla="*/ 38 w 67"/>
                <a:gd name="T7" fmla="*/ 0 h 24"/>
                <a:gd name="T8" fmla="*/ 67 w 67"/>
                <a:gd name="T9" fmla="*/ 0 h 24"/>
                <a:gd name="T10" fmla="*/ 66 w 67"/>
                <a:gd name="T11" fmla="*/ 1 h 24"/>
                <a:gd name="T12" fmla="*/ 29 w 67"/>
                <a:gd name="T13" fmla="*/ 24 h 24"/>
                <a:gd name="T14" fmla="*/ 3 w 67"/>
                <a:gd name="T15" fmla="*/ 23 h 24"/>
                <a:gd name="T16" fmla="*/ 29 w 67"/>
                <a:gd name="T17" fmla="*/ 23 h 24"/>
                <a:gd name="T18" fmla="*/ 64 w 67"/>
                <a:gd name="T19" fmla="*/ 1 h 24"/>
                <a:gd name="T20" fmla="*/ 38 w 67"/>
                <a:gd name="T21" fmla="*/ 1 h 24"/>
                <a:gd name="T22" fmla="*/ 3 w 67"/>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24">
                  <a:moveTo>
                    <a:pt x="29" y="24"/>
                  </a:moveTo>
                  <a:lnTo>
                    <a:pt x="0" y="24"/>
                  </a:lnTo>
                  <a:lnTo>
                    <a:pt x="1" y="23"/>
                  </a:lnTo>
                  <a:lnTo>
                    <a:pt x="38" y="0"/>
                  </a:lnTo>
                  <a:lnTo>
                    <a:pt x="67" y="0"/>
                  </a:lnTo>
                  <a:lnTo>
                    <a:pt x="66" y="1"/>
                  </a:lnTo>
                  <a:lnTo>
                    <a:pt x="29" y="24"/>
                  </a:lnTo>
                  <a:close/>
                  <a:moveTo>
                    <a:pt x="3" y="23"/>
                  </a:moveTo>
                  <a:lnTo>
                    <a:pt x="29" y="23"/>
                  </a:lnTo>
                  <a:lnTo>
                    <a:pt x="64" y="1"/>
                  </a:lnTo>
                  <a:lnTo>
                    <a:pt x="38" y="1"/>
                  </a:lnTo>
                  <a:lnTo>
                    <a:pt x="3"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1" name="Freeform 733"/>
            <p:cNvSpPr>
              <a:spLocks noEditPoints="1"/>
            </p:cNvSpPr>
            <p:nvPr/>
          </p:nvSpPr>
          <p:spPr bwMode="auto">
            <a:xfrm>
              <a:off x="5818486" y="3724375"/>
              <a:ext cx="86420" cy="30956"/>
            </a:xfrm>
            <a:custGeom>
              <a:avLst/>
              <a:gdLst>
                <a:gd name="T0" fmla="*/ 30 w 67"/>
                <a:gd name="T1" fmla="*/ 24 h 24"/>
                <a:gd name="T2" fmla="*/ 0 w 67"/>
                <a:gd name="T3" fmla="*/ 24 h 24"/>
                <a:gd name="T4" fmla="*/ 1 w 67"/>
                <a:gd name="T5" fmla="*/ 23 h 24"/>
                <a:gd name="T6" fmla="*/ 38 w 67"/>
                <a:gd name="T7" fmla="*/ 0 h 24"/>
                <a:gd name="T8" fmla="*/ 67 w 67"/>
                <a:gd name="T9" fmla="*/ 0 h 24"/>
                <a:gd name="T10" fmla="*/ 66 w 67"/>
                <a:gd name="T11" fmla="*/ 1 h 24"/>
                <a:gd name="T12" fmla="*/ 30 w 67"/>
                <a:gd name="T13" fmla="*/ 24 h 24"/>
                <a:gd name="T14" fmla="*/ 4 w 67"/>
                <a:gd name="T15" fmla="*/ 23 h 24"/>
                <a:gd name="T16" fmla="*/ 30 w 67"/>
                <a:gd name="T17" fmla="*/ 23 h 24"/>
                <a:gd name="T18" fmla="*/ 64 w 67"/>
                <a:gd name="T19" fmla="*/ 1 h 24"/>
                <a:gd name="T20" fmla="*/ 38 w 67"/>
                <a:gd name="T21" fmla="*/ 1 h 24"/>
                <a:gd name="T22" fmla="*/ 4 w 67"/>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24">
                  <a:moveTo>
                    <a:pt x="30" y="24"/>
                  </a:moveTo>
                  <a:lnTo>
                    <a:pt x="0" y="24"/>
                  </a:lnTo>
                  <a:lnTo>
                    <a:pt x="1" y="23"/>
                  </a:lnTo>
                  <a:lnTo>
                    <a:pt x="38" y="0"/>
                  </a:lnTo>
                  <a:lnTo>
                    <a:pt x="67" y="0"/>
                  </a:lnTo>
                  <a:lnTo>
                    <a:pt x="66" y="1"/>
                  </a:lnTo>
                  <a:lnTo>
                    <a:pt x="30" y="24"/>
                  </a:lnTo>
                  <a:close/>
                  <a:moveTo>
                    <a:pt x="4" y="23"/>
                  </a:moveTo>
                  <a:lnTo>
                    <a:pt x="30" y="23"/>
                  </a:lnTo>
                  <a:lnTo>
                    <a:pt x="64" y="1"/>
                  </a:lnTo>
                  <a:lnTo>
                    <a:pt x="38" y="1"/>
                  </a:lnTo>
                  <a:lnTo>
                    <a:pt x="4"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2" name="Freeform 735"/>
            <p:cNvSpPr>
              <a:spLocks noEditPoints="1"/>
            </p:cNvSpPr>
            <p:nvPr/>
          </p:nvSpPr>
          <p:spPr bwMode="auto">
            <a:xfrm>
              <a:off x="6103542" y="3724375"/>
              <a:ext cx="86420" cy="30956"/>
            </a:xfrm>
            <a:custGeom>
              <a:avLst/>
              <a:gdLst>
                <a:gd name="T0" fmla="*/ 30 w 67"/>
                <a:gd name="T1" fmla="*/ 24 h 24"/>
                <a:gd name="T2" fmla="*/ 0 w 67"/>
                <a:gd name="T3" fmla="*/ 24 h 24"/>
                <a:gd name="T4" fmla="*/ 1 w 67"/>
                <a:gd name="T5" fmla="*/ 23 h 24"/>
                <a:gd name="T6" fmla="*/ 38 w 67"/>
                <a:gd name="T7" fmla="*/ 0 h 24"/>
                <a:gd name="T8" fmla="*/ 67 w 67"/>
                <a:gd name="T9" fmla="*/ 0 h 24"/>
                <a:gd name="T10" fmla="*/ 66 w 67"/>
                <a:gd name="T11" fmla="*/ 1 h 24"/>
                <a:gd name="T12" fmla="*/ 30 w 67"/>
                <a:gd name="T13" fmla="*/ 24 h 24"/>
                <a:gd name="T14" fmla="*/ 4 w 67"/>
                <a:gd name="T15" fmla="*/ 23 h 24"/>
                <a:gd name="T16" fmla="*/ 28 w 67"/>
                <a:gd name="T17" fmla="*/ 23 h 24"/>
                <a:gd name="T18" fmla="*/ 64 w 67"/>
                <a:gd name="T19" fmla="*/ 1 h 24"/>
                <a:gd name="T20" fmla="*/ 38 w 67"/>
                <a:gd name="T21" fmla="*/ 1 h 24"/>
                <a:gd name="T22" fmla="*/ 4 w 67"/>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24">
                  <a:moveTo>
                    <a:pt x="30" y="24"/>
                  </a:moveTo>
                  <a:lnTo>
                    <a:pt x="0" y="24"/>
                  </a:lnTo>
                  <a:lnTo>
                    <a:pt x="1" y="23"/>
                  </a:lnTo>
                  <a:lnTo>
                    <a:pt x="38" y="0"/>
                  </a:lnTo>
                  <a:lnTo>
                    <a:pt x="67" y="0"/>
                  </a:lnTo>
                  <a:lnTo>
                    <a:pt x="66" y="1"/>
                  </a:lnTo>
                  <a:lnTo>
                    <a:pt x="30" y="24"/>
                  </a:lnTo>
                  <a:close/>
                  <a:moveTo>
                    <a:pt x="4" y="23"/>
                  </a:moveTo>
                  <a:lnTo>
                    <a:pt x="28" y="23"/>
                  </a:lnTo>
                  <a:lnTo>
                    <a:pt x="64" y="1"/>
                  </a:lnTo>
                  <a:lnTo>
                    <a:pt x="38" y="1"/>
                  </a:lnTo>
                  <a:lnTo>
                    <a:pt x="4"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3" name="Freeform 736"/>
            <p:cNvSpPr>
              <a:spLocks noEditPoints="1"/>
            </p:cNvSpPr>
            <p:nvPr/>
          </p:nvSpPr>
          <p:spPr bwMode="auto">
            <a:xfrm>
              <a:off x="5747545" y="3724375"/>
              <a:ext cx="86420" cy="30956"/>
            </a:xfrm>
            <a:custGeom>
              <a:avLst/>
              <a:gdLst>
                <a:gd name="T0" fmla="*/ 29 w 67"/>
                <a:gd name="T1" fmla="*/ 24 h 24"/>
                <a:gd name="T2" fmla="*/ 0 w 67"/>
                <a:gd name="T3" fmla="*/ 24 h 24"/>
                <a:gd name="T4" fmla="*/ 2 w 67"/>
                <a:gd name="T5" fmla="*/ 23 h 24"/>
                <a:gd name="T6" fmla="*/ 38 w 67"/>
                <a:gd name="T7" fmla="*/ 0 h 24"/>
                <a:gd name="T8" fmla="*/ 67 w 67"/>
                <a:gd name="T9" fmla="*/ 0 h 24"/>
                <a:gd name="T10" fmla="*/ 66 w 67"/>
                <a:gd name="T11" fmla="*/ 1 h 24"/>
                <a:gd name="T12" fmla="*/ 29 w 67"/>
                <a:gd name="T13" fmla="*/ 24 h 24"/>
                <a:gd name="T14" fmla="*/ 3 w 67"/>
                <a:gd name="T15" fmla="*/ 23 h 24"/>
                <a:gd name="T16" fmla="*/ 29 w 67"/>
                <a:gd name="T17" fmla="*/ 23 h 24"/>
                <a:gd name="T18" fmla="*/ 64 w 67"/>
                <a:gd name="T19" fmla="*/ 1 h 24"/>
                <a:gd name="T20" fmla="*/ 39 w 67"/>
                <a:gd name="T21" fmla="*/ 1 h 24"/>
                <a:gd name="T22" fmla="*/ 3 w 67"/>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24">
                  <a:moveTo>
                    <a:pt x="29" y="24"/>
                  </a:moveTo>
                  <a:lnTo>
                    <a:pt x="0" y="24"/>
                  </a:lnTo>
                  <a:lnTo>
                    <a:pt x="2" y="23"/>
                  </a:lnTo>
                  <a:lnTo>
                    <a:pt x="38" y="0"/>
                  </a:lnTo>
                  <a:lnTo>
                    <a:pt x="67" y="0"/>
                  </a:lnTo>
                  <a:lnTo>
                    <a:pt x="66" y="1"/>
                  </a:lnTo>
                  <a:lnTo>
                    <a:pt x="29" y="24"/>
                  </a:lnTo>
                  <a:close/>
                  <a:moveTo>
                    <a:pt x="3" y="23"/>
                  </a:moveTo>
                  <a:lnTo>
                    <a:pt x="29" y="23"/>
                  </a:lnTo>
                  <a:lnTo>
                    <a:pt x="64" y="1"/>
                  </a:lnTo>
                  <a:lnTo>
                    <a:pt x="39" y="1"/>
                  </a:lnTo>
                  <a:lnTo>
                    <a:pt x="3"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4" name="Freeform 737"/>
            <p:cNvSpPr>
              <a:spLocks noEditPoints="1"/>
            </p:cNvSpPr>
            <p:nvPr/>
          </p:nvSpPr>
          <p:spPr bwMode="auto">
            <a:xfrm>
              <a:off x="6173194" y="3707606"/>
              <a:ext cx="76101" cy="47725"/>
            </a:xfrm>
            <a:custGeom>
              <a:avLst/>
              <a:gdLst>
                <a:gd name="T0" fmla="*/ 31 w 59"/>
                <a:gd name="T1" fmla="*/ 37 h 37"/>
                <a:gd name="T2" fmla="*/ 0 w 59"/>
                <a:gd name="T3" fmla="*/ 37 h 37"/>
                <a:gd name="T4" fmla="*/ 3 w 59"/>
                <a:gd name="T5" fmla="*/ 36 h 37"/>
                <a:gd name="T6" fmla="*/ 59 w 59"/>
                <a:gd name="T7" fmla="*/ 0 h 37"/>
                <a:gd name="T8" fmla="*/ 59 w 59"/>
                <a:gd name="T9" fmla="*/ 18 h 37"/>
                <a:gd name="T10" fmla="*/ 31 w 59"/>
                <a:gd name="T11" fmla="*/ 37 h 37"/>
                <a:gd name="T12" fmla="*/ 5 w 59"/>
                <a:gd name="T13" fmla="*/ 36 h 37"/>
                <a:gd name="T14" fmla="*/ 30 w 59"/>
                <a:gd name="T15" fmla="*/ 36 h 37"/>
                <a:gd name="T16" fmla="*/ 59 w 59"/>
                <a:gd name="T17" fmla="*/ 18 h 37"/>
                <a:gd name="T18" fmla="*/ 59 w 59"/>
                <a:gd name="T19" fmla="*/ 2 h 37"/>
                <a:gd name="T20" fmla="*/ 5 w 59"/>
                <a:gd name="T21"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 h="37">
                  <a:moveTo>
                    <a:pt x="31" y="37"/>
                  </a:moveTo>
                  <a:lnTo>
                    <a:pt x="0" y="37"/>
                  </a:lnTo>
                  <a:lnTo>
                    <a:pt x="3" y="36"/>
                  </a:lnTo>
                  <a:lnTo>
                    <a:pt x="59" y="0"/>
                  </a:lnTo>
                  <a:lnTo>
                    <a:pt x="59" y="18"/>
                  </a:lnTo>
                  <a:lnTo>
                    <a:pt x="31" y="37"/>
                  </a:lnTo>
                  <a:close/>
                  <a:moveTo>
                    <a:pt x="5" y="36"/>
                  </a:moveTo>
                  <a:lnTo>
                    <a:pt x="30" y="36"/>
                  </a:lnTo>
                  <a:lnTo>
                    <a:pt x="59" y="18"/>
                  </a:lnTo>
                  <a:lnTo>
                    <a:pt x="59" y="2"/>
                  </a:lnTo>
                  <a:lnTo>
                    <a:pt x="5" y="36"/>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5" name="Freeform 738"/>
            <p:cNvSpPr>
              <a:spLocks noEditPoints="1"/>
            </p:cNvSpPr>
            <p:nvPr/>
          </p:nvSpPr>
          <p:spPr bwMode="auto">
            <a:xfrm>
              <a:off x="5961659" y="3724375"/>
              <a:ext cx="86420" cy="30956"/>
            </a:xfrm>
            <a:custGeom>
              <a:avLst/>
              <a:gdLst>
                <a:gd name="T0" fmla="*/ 29 w 67"/>
                <a:gd name="T1" fmla="*/ 24 h 24"/>
                <a:gd name="T2" fmla="*/ 0 w 67"/>
                <a:gd name="T3" fmla="*/ 24 h 24"/>
                <a:gd name="T4" fmla="*/ 1 w 67"/>
                <a:gd name="T5" fmla="*/ 23 h 24"/>
                <a:gd name="T6" fmla="*/ 38 w 67"/>
                <a:gd name="T7" fmla="*/ 0 h 24"/>
                <a:gd name="T8" fmla="*/ 67 w 67"/>
                <a:gd name="T9" fmla="*/ 0 h 24"/>
                <a:gd name="T10" fmla="*/ 66 w 67"/>
                <a:gd name="T11" fmla="*/ 1 h 24"/>
                <a:gd name="T12" fmla="*/ 29 w 67"/>
                <a:gd name="T13" fmla="*/ 24 h 24"/>
                <a:gd name="T14" fmla="*/ 3 w 67"/>
                <a:gd name="T15" fmla="*/ 23 h 24"/>
                <a:gd name="T16" fmla="*/ 29 w 67"/>
                <a:gd name="T17" fmla="*/ 23 h 24"/>
                <a:gd name="T18" fmla="*/ 64 w 67"/>
                <a:gd name="T19" fmla="*/ 1 h 24"/>
                <a:gd name="T20" fmla="*/ 38 w 67"/>
                <a:gd name="T21" fmla="*/ 1 h 24"/>
                <a:gd name="T22" fmla="*/ 3 w 67"/>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24">
                  <a:moveTo>
                    <a:pt x="29" y="24"/>
                  </a:moveTo>
                  <a:lnTo>
                    <a:pt x="0" y="24"/>
                  </a:lnTo>
                  <a:lnTo>
                    <a:pt x="1" y="23"/>
                  </a:lnTo>
                  <a:lnTo>
                    <a:pt x="38" y="0"/>
                  </a:lnTo>
                  <a:lnTo>
                    <a:pt x="67" y="0"/>
                  </a:lnTo>
                  <a:lnTo>
                    <a:pt x="66" y="1"/>
                  </a:lnTo>
                  <a:lnTo>
                    <a:pt x="29" y="24"/>
                  </a:lnTo>
                  <a:close/>
                  <a:moveTo>
                    <a:pt x="3" y="23"/>
                  </a:moveTo>
                  <a:lnTo>
                    <a:pt x="29" y="23"/>
                  </a:lnTo>
                  <a:lnTo>
                    <a:pt x="64" y="1"/>
                  </a:lnTo>
                  <a:lnTo>
                    <a:pt x="38" y="1"/>
                  </a:lnTo>
                  <a:lnTo>
                    <a:pt x="3"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6" name="Freeform 739"/>
            <p:cNvSpPr>
              <a:spLocks noEditPoints="1"/>
            </p:cNvSpPr>
            <p:nvPr/>
          </p:nvSpPr>
          <p:spPr bwMode="auto">
            <a:xfrm>
              <a:off x="5676603" y="3724375"/>
              <a:ext cx="87709" cy="30956"/>
            </a:xfrm>
            <a:custGeom>
              <a:avLst/>
              <a:gdLst>
                <a:gd name="T0" fmla="*/ 29 w 68"/>
                <a:gd name="T1" fmla="*/ 24 h 24"/>
                <a:gd name="T2" fmla="*/ 0 w 68"/>
                <a:gd name="T3" fmla="*/ 24 h 24"/>
                <a:gd name="T4" fmla="*/ 2 w 68"/>
                <a:gd name="T5" fmla="*/ 23 h 24"/>
                <a:gd name="T6" fmla="*/ 38 w 68"/>
                <a:gd name="T7" fmla="*/ 0 h 24"/>
                <a:gd name="T8" fmla="*/ 68 w 68"/>
                <a:gd name="T9" fmla="*/ 0 h 24"/>
                <a:gd name="T10" fmla="*/ 66 w 68"/>
                <a:gd name="T11" fmla="*/ 1 h 24"/>
                <a:gd name="T12" fmla="*/ 29 w 68"/>
                <a:gd name="T13" fmla="*/ 24 h 24"/>
                <a:gd name="T14" fmla="*/ 4 w 68"/>
                <a:gd name="T15" fmla="*/ 23 h 24"/>
                <a:gd name="T16" fmla="*/ 29 w 68"/>
                <a:gd name="T17" fmla="*/ 23 h 24"/>
                <a:gd name="T18" fmla="*/ 64 w 68"/>
                <a:gd name="T19" fmla="*/ 1 h 24"/>
                <a:gd name="T20" fmla="*/ 39 w 68"/>
                <a:gd name="T21" fmla="*/ 1 h 24"/>
                <a:gd name="T22" fmla="*/ 4 w 68"/>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24">
                  <a:moveTo>
                    <a:pt x="29" y="24"/>
                  </a:moveTo>
                  <a:lnTo>
                    <a:pt x="0" y="24"/>
                  </a:lnTo>
                  <a:lnTo>
                    <a:pt x="2" y="23"/>
                  </a:lnTo>
                  <a:lnTo>
                    <a:pt x="38" y="0"/>
                  </a:lnTo>
                  <a:lnTo>
                    <a:pt x="68" y="0"/>
                  </a:lnTo>
                  <a:lnTo>
                    <a:pt x="66" y="1"/>
                  </a:lnTo>
                  <a:lnTo>
                    <a:pt x="29" y="24"/>
                  </a:lnTo>
                  <a:close/>
                  <a:moveTo>
                    <a:pt x="4" y="23"/>
                  </a:moveTo>
                  <a:lnTo>
                    <a:pt x="29" y="23"/>
                  </a:lnTo>
                  <a:lnTo>
                    <a:pt x="64" y="1"/>
                  </a:lnTo>
                  <a:lnTo>
                    <a:pt x="39" y="1"/>
                  </a:lnTo>
                  <a:lnTo>
                    <a:pt x="4"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7" name="Freeform 740"/>
            <p:cNvSpPr>
              <a:spLocks noEditPoints="1"/>
            </p:cNvSpPr>
            <p:nvPr/>
          </p:nvSpPr>
          <p:spPr bwMode="auto">
            <a:xfrm>
              <a:off x="6219628" y="3440609"/>
              <a:ext cx="29667" cy="43855"/>
            </a:xfrm>
            <a:custGeom>
              <a:avLst/>
              <a:gdLst>
                <a:gd name="T0" fmla="*/ 0 w 23"/>
                <a:gd name="T1" fmla="*/ 34 h 34"/>
                <a:gd name="T2" fmla="*/ 0 w 23"/>
                <a:gd name="T3" fmla="*/ 15 h 34"/>
                <a:gd name="T4" fmla="*/ 23 w 23"/>
                <a:gd name="T5" fmla="*/ 0 h 34"/>
                <a:gd name="T6" fmla="*/ 23 w 23"/>
                <a:gd name="T7" fmla="*/ 19 h 34"/>
                <a:gd name="T8" fmla="*/ 0 w 23"/>
                <a:gd name="T9" fmla="*/ 34 h 34"/>
                <a:gd name="T10" fmla="*/ 0 w 23"/>
                <a:gd name="T11" fmla="*/ 16 h 34"/>
                <a:gd name="T12" fmla="*/ 0 w 23"/>
                <a:gd name="T13" fmla="*/ 32 h 34"/>
                <a:gd name="T14" fmla="*/ 23 w 23"/>
                <a:gd name="T15" fmla="*/ 19 h 34"/>
                <a:gd name="T16" fmla="*/ 23 w 23"/>
                <a:gd name="T17" fmla="*/ 2 h 34"/>
                <a:gd name="T18" fmla="*/ 0 w 23"/>
                <a:gd name="T19"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4">
                  <a:moveTo>
                    <a:pt x="0" y="34"/>
                  </a:moveTo>
                  <a:lnTo>
                    <a:pt x="0" y="15"/>
                  </a:lnTo>
                  <a:lnTo>
                    <a:pt x="23" y="0"/>
                  </a:lnTo>
                  <a:lnTo>
                    <a:pt x="23" y="19"/>
                  </a:lnTo>
                  <a:lnTo>
                    <a:pt x="0" y="34"/>
                  </a:lnTo>
                  <a:close/>
                  <a:moveTo>
                    <a:pt x="0" y="16"/>
                  </a:moveTo>
                  <a:lnTo>
                    <a:pt x="0" y="32"/>
                  </a:lnTo>
                  <a:lnTo>
                    <a:pt x="23" y="19"/>
                  </a:lnTo>
                  <a:lnTo>
                    <a:pt x="23" y="2"/>
                  </a:lnTo>
                  <a:lnTo>
                    <a:pt x="0" y="16"/>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8" name="Freeform 741"/>
            <p:cNvSpPr>
              <a:spLocks noEditPoints="1"/>
            </p:cNvSpPr>
            <p:nvPr/>
          </p:nvSpPr>
          <p:spPr bwMode="auto">
            <a:xfrm>
              <a:off x="6219628" y="3352900"/>
              <a:ext cx="29667" cy="41275"/>
            </a:xfrm>
            <a:custGeom>
              <a:avLst/>
              <a:gdLst>
                <a:gd name="T0" fmla="*/ 0 w 23"/>
                <a:gd name="T1" fmla="*/ 32 h 32"/>
                <a:gd name="T2" fmla="*/ 0 w 23"/>
                <a:gd name="T3" fmla="*/ 14 h 32"/>
                <a:gd name="T4" fmla="*/ 23 w 23"/>
                <a:gd name="T5" fmla="*/ 0 h 32"/>
                <a:gd name="T6" fmla="*/ 23 w 23"/>
                <a:gd name="T7" fmla="*/ 18 h 32"/>
                <a:gd name="T8" fmla="*/ 0 w 23"/>
                <a:gd name="T9" fmla="*/ 32 h 32"/>
                <a:gd name="T10" fmla="*/ 0 w 23"/>
                <a:gd name="T11" fmla="*/ 15 h 32"/>
                <a:gd name="T12" fmla="*/ 0 w 23"/>
                <a:gd name="T13" fmla="*/ 31 h 32"/>
                <a:gd name="T14" fmla="*/ 23 w 23"/>
                <a:gd name="T15" fmla="*/ 17 h 32"/>
                <a:gd name="T16" fmla="*/ 23 w 23"/>
                <a:gd name="T17" fmla="*/ 1 h 32"/>
                <a:gd name="T18" fmla="*/ 0 w 23"/>
                <a:gd name="T19"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2">
                  <a:moveTo>
                    <a:pt x="0" y="32"/>
                  </a:moveTo>
                  <a:lnTo>
                    <a:pt x="0" y="14"/>
                  </a:lnTo>
                  <a:lnTo>
                    <a:pt x="23" y="0"/>
                  </a:lnTo>
                  <a:lnTo>
                    <a:pt x="23" y="18"/>
                  </a:lnTo>
                  <a:lnTo>
                    <a:pt x="0" y="32"/>
                  </a:lnTo>
                  <a:close/>
                  <a:moveTo>
                    <a:pt x="0" y="15"/>
                  </a:moveTo>
                  <a:lnTo>
                    <a:pt x="0" y="31"/>
                  </a:lnTo>
                  <a:lnTo>
                    <a:pt x="23" y="17"/>
                  </a:lnTo>
                  <a:lnTo>
                    <a:pt x="23" y="1"/>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79" name="Freeform 742"/>
            <p:cNvSpPr>
              <a:spLocks noEditPoints="1"/>
            </p:cNvSpPr>
            <p:nvPr/>
          </p:nvSpPr>
          <p:spPr bwMode="auto">
            <a:xfrm>
              <a:off x="6219628" y="3398044"/>
              <a:ext cx="29667" cy="41275"/>
            </a:xfrm>
            <a:custGeom>
              <a:avLst/>
              <a:gdLst>
                <a:gd name="T0" fmla="*/ 0 w 23"/>
                <a:gd name="T1" fmla="*/ 32 h 32"/>
                <a:gd name="T2" fmla="*/ 0 w 23"/>
                <a:gd name="T3" fmla="*/ 14 h 32"/>
                <a:gd name="T4" fmla="*/ 23 w 23"/>
                <a:gd name="T5" fmla="*/ 0 h 32"/>
                <a:gd name="T6" fmla="*/ 23 w 23"/>
                <a:gd name="T7" fmla="*/ 18 h 32"/>
                <a:gd name="T8" fmla="*/ 0 w 23"/>
                <a:gd name="T9" fmla="*/ 32 h 32"/>
                <a:gd name="T10" fmla="*/ 0 w 23"/>
                <a:gd name="T11" fmla="*/ 15 h 32"/>
                <a:gd name="T12" fmla="*/ 0 w 23"/>
                <a:gd name="T13" fmla="*/ 31 h 32"/>
                <a:gd name="T14" fmla="*/ 23 w 23"/>
                <a:gd name="T15" fmla="*/ 17 h 32"/>
                <a:gd name="T16" fmla="*/ 23 w 23"/>
                <a:gd name="T17" fmla="*/ 1 h 32"/>
                <a:gd name="T18" fmla="*/ 0 w 23"/>
                <a:gd name="T19"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2">
                  <a:moveTo>
                    <a:pt x="0" y="32"/>
                  </a:moveTo>
                  <a:lnTo>
                    <a:pt x="0" y="14"/>
                  </a:lnTo>
                  <a:lnTo>
                    <a:pt x="23" y="0"/>
                  </a:lnTo>
                  <a:lnTo>
                    <a:pt x="23" y="18"/>
                  </a:lnTo>
                  <a:lnTo>
                    <a:pt x="0" y="32"/>
                  </a:lnTo>
                  <a:close/>
                  <a:moveTo>
                    <a:pt x="0" y="15"/>
                  </a:moveTo>
                  <a:lnTo>
                    <a:pt x="0" y="31"/>
                  </a:lnTo>
                  <a:lnTo>
                    <a:pt x="23" y="17"/>
                  </a:lnTo>
                  <a:lnTo>
                    <a:pt x="23" y="1"/>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0" name="Freeform 743"/>
            <p:cNvSpPr>
              <a:spLocks noEditPoints="1"/>
            </p:cNvSpPr>
            <p:nvPr/>
          </p:nvSpPr>
          <p:spPr bwMode="auto">
            <a:xfrm>
              <a:off x="5605662" y="3724375"/>
              <a:ext cx="87709" cy="30956"/>
            </a:xfrm>
            <a:custGeom>
              <a:avLst/>
              <a:gdLst>
                <a:gd name="T0" fmla="*/ 30 w 68"/>
                <a:gd name="T1" fmla="*/ 24 h 24"/>
                <a:gd name="T2" fmla="*/ 0 w 68"/>
                <a:gd name="T3" fmla="*/ 24 h 24"/>
                <a:gd name="T4" fmla="*/ 2 w 68"/>
                <a:gd name="T5" fmla="*/ 23 h 24"/>
                <a:gd name="T6" fmla="*/ 39 w 68"/>
                <a:gd name="T7" fmla="*/ 0 h 24"/>
                <a:gd name="T8" fmla="*/ 68 w 68"/>
                <a:gd name="T9" fmla="*/ 0 h 24"/>
                <a:gd name="T10" fmla="*/ 66 w 68"/>
                <a:gd name="T11" fmla="*/ 1 h 24"/>
                <a:gd name="T12" fmla="*/ 30 w 68"/>
                <a:gd name="T13" fmla="*/ 24 h 24"/>
                <a:gd name="T14" fmla="*/ 4 w 68"/>
                <a:gd name="T15" fmla="*/ 23 h 24"/>
                <a:gd name="T16" fmla="*/ 29 w 68"/>
                <a:gd name="T17" fmla="*/ 23 h 24"/>
                <a:gd name="T18" fmla="*/ 63 w 68"/>
                <a:gd name="T19" fmla="*/ 1 h 24"/>
                <a:gd name="T20" fmla="*/ 39 w 68"/>
                <a:gd name="T21" fmla="*/ 1 h 24"/>
                <a:gd name="T22" fmla="*/ 4 w 68"/>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24">
                  <a:moveTo>
                    <a:pt x="30" y="24"/>
                  </a:moveTo>
                  <a:lnTo>
                    <a:pt x="0" y="24"/>
                  </a:lnTo>
                  <a:lnTo>
                    <a:pt x="2" y="23"/>
                  </a:lnTo>
                  <a:lnTo>
                    <a:pt x="39" y="0"/>
                  </a:lnTo>
                  <a:lnTo>
                    <a:pt x="68" y="0"/>
                  </a:lnTo>
                  <a:lnTo>
                    <a:pt x="66" y="1"/>
                  </a:lnTo>
                  <a:lnTo>
                    <a:pt x="30" y="24"/>
                  </a:lnTo>
                  <a:close/>
                  <a:moveTo>
                    <a:pt x="4" y="23"/>
                  </a:moveTo>
                  <a:lnTo>
                    <a:pt x="29" y="23"/>
                  </a:lnTo>
                  <a:lnTo>
                    <a:pt x="63" y="1"/>
                  </a:lnTo>
                  <a:lnTo>
                    <a:pt x="39" y="1"/>
                  </a:lnTo>
                  <a:lnTo>
                    <a:pt x="4"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1" name="Freeform 744"/>
            <p:cNvSpPr>
              <a:spLocks noEditPoints="1"/>
            </p:cNvSpPr>
            <p:nvPr/>
          </p:nvSpPr>
          <p:spPr bwMode="auto">
            <a:xfrm>
              <a:off x="5534720" y="3724375"/>
              <a:ext cx="87709" cy="30956"/>
            </a:xfrm>
            <a:custGeom>
              <a:avLst/>
              <a:gdLst>
                <a:gd name="T0" fmla="*/ 30 w 68"/>
                <a:gd name="T1" fmla="*/ 24 h 24"/>
                <a:gd name="T2" fmla="*/ 0 w 68"/>
                <a:gd name="T3" fmla="*/ 24 h 24"/>
                <a:gd name="T4" fmla="*/ 2 w 68"/>
                <a:gd name="T5" fmla="*/ 23 h 24"/>
                <a:gd name="T6" fmla="*/ 38 w 68"/>
                <a:gd name="T7" fmla="*/ 0 h 24"/>
                <a:gd name="T8" fmla="*/ 68 w 68"/>
                <a:gd name="T9" fmla="*/ 0 h 24"/>
                <a:gd name="T10" fmla="*/ 65 w 68"/>
                <a:gd name="T11" fmla="*/ 1 h 24"/>
                <a:gd name="T12" fmla="*/ 30 w 68"/>
                <a:gd name="T13" fmla="*/ 24 h 24"/>
                <a:gd name="T14" fmla="*/ 4 w 68"/>
                <a:gd name="T15" fmla="*/ 23 h 24"/>
                <a:gd name="T16" fmla="*/ 29 w 68"/>
                <a:gd name="T17" fmla="*/ 23 h 24"/>
                <a:gd name="T18" fmla="*/ 64 w 68"/>
                <a:gd name="T19" fmla="*/ 1 h 24"/>
                <a:gd name="T20" fmla="*/ 38 w 68"/>
                <a:gd name="T21" fmla="*/ 1 h 24"/>
                <a:gd name="T22" fmla="*/ 4 w 68"/>
                <a:gd name="T23"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24">
                  <a:moveTo>
                    <a:pt x="30" y="24"/>
                  </a:moveTo>
                  <a:lnTo>
                    <a:pt x="0" y="24"/>
                  </a:lnTo>
                  <a:lnTo>
                    <a:pt x="2" y="23"/>
                  </a:lnTo>
                  <a:lnTo>
                    <a:pt x="38" y="0"/>
                  </a:lnTo>
                  <a:lnTo>
                    <a:pt x="68" y="0"/>
                  </a:lnTo>
                  <a:lnTo>
                    <a:pt x="65" y="1"/>
                  </a:lnTo>
                  <a:lnTo>
                    <a:pt x="30" y="24"/>
                  </a:lnTo>
                  <a:close/>
                  <a:moveTo>
                    <a:pt x="4" y="23"/>
                  </a:moveTo>
                  <a:lnTo>
                    <a:pt x="29" y="23"/>
                  </a:lnTo>
                  <a:lnTo>
                    <a:pt x="64" y="1"/>
                  </a:lnTo>
                  <a:lnTo>
                    <a:pt x="38" y="1"/>
                  </a:lnTo>
                  <a:lnTo>
                    <a:pt x="4" y="23"/>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2" name="Freeform 745"/>
            <p:cNvSpPr>
              <a:spLocks noEditPoints="1"/>
            </p:cNvSpPr>
            <p:nvPr/>
          </p:nvSpPr>
          <p:spPr bwMode="auto">
            <a:xfrm>
              <a:off x="6219628" y="3307755"/>
              <a:ext cx="29667" cy="43855"/>
            </a:xfrm>
            <a:custGeom>
              <a:avLst/>
              <a:gdLst>
                <a:gd name="T0" fmla="*/ 0 w 23"/>
                <a:gd name="T1" fmla="*/ 34 h 34"/>
                <a:gd name="T2" fmla="*/ 0 w 23"/>
                <a:gd name="T3" fmla="*/ 15 h 34"/>
                <a:gd name="T4" fmla="*/ 23 w 23"/>
                <a:gd name="T5" fmla="*/ 0 h 34"/>
                <a:gd name="T6" fmla="*/ 23 w 23"/>
                <a:gd name="T7" fmla="*/ 19 h 34"/>
                <a:gd name="T8" fmla="*/ 0 w 23"/>
                <a:gd name="T9" fmla="*/ 34 h 34"/>
                <a:gd name="T10" fmla="*/ 0 w 23"/>
                <a:gd name="T11" fmla="*/ 15 h 34"/>
                <a:gd name="T12" fmla="*/ 0 w 23"/>
                <a:gd name="T13" fmla="*/ 32 h 34"/>
                <a:gd name="T14" fmla="*/ 23 w 23"/>
                <a:gd name="T15" fmla="*/ 18 h 34"/>
                <a:gd name="T16" fmla="*/ 23 w 23"/>
                <a:gd name="T17" fmla="*/ 2 h 34"/>
                <a:gd name="T18" fmla="*/ 0 w 23"/>
                <a:gd name="T19"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4">
                  <a:moveTo>
                    <a:pt x="0" y="34"/>
                  </a:moveTo>
                  <a:lnTo>
                    <a:pt x="0" y="15"/>
                  </a:lnTo>
                  <a:lnTo>
                    <a:pt x="23" y="0"/>
                  </a:lnTo>
                  <a:lnTo>
                    <a:pt x="23" y="19"/>
                  </a:lnTo>
                  <a:lnTo>
                    <a:pt x="0" y="34"/>
                  </a:lnTo>
                  <a:close/>
                  <a:moveTo>
                    <a:pt x="0" y="15"/>
                  </a:moveTo>
                  <a:lnTo>
                    <a:pt x="0" y="32"/>
                  </a:lnTo>
                  <a:lnTo>
                    <a:pt x="23" y="18"/>
                  </a:lnTo>
                  <a:lnTo>
                    <a:pt x="23" y="2"/>
                  </a:lnTo>
                  <a:lnTo>
                    <a:pt x="0"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3" name="Freeform 746"/>
            <p:cNvSpPr>
              <a:spLocks noEditPoints="1"/>
            </p:cNvSpPr>
            <p:nvPr/>
          </p:nvSpPr>
          <p:spPr bwMode="auto">
            <a:xfrm>
              <a:off x="5526981" y="3578622"/>
              <a:ext cx="119956" cy="114797"/>
            </a:xfrm>
            <a:custGeom>
              <a:avLst/>
              <a:gdLst>
                <a:gd name="T0" fmla="*/ 41 w 86"/>
                <a:gd name="T1" fmla="*/ 82 h 82"/>
                <a:gd name="T2" fmla="*/ 41 w 86"/>
                <a:gd name="T3" fmla="*/ 82 h 82"/>
                <a:gd name="T4" fmla="*/ 12 w 86"/>
                <a:gd name="T5" fmla="*/ 70 h 82"/>
                <a:gd name="T6" fmla="*/ 0 w 86"/>
                <a:gd name="T7" fmla="*/ 41 h 82"/>
                <a:gd name="T8" fmla="*/ 12 w 86"/>
                <a:gd name="T9" fmla="*/ 12 h 82"/>
                <a:gd name="T10" fmla="*/ 41 w 86"/>
                <a:gd name="T11" fmla="*/ 0 h 82"/>
                <a:gd name="T12" fmla="*/ 70 w 86"/>
                <a:gd name="T13" fmla="*/ 12 h 82"/>
                <a:gd name="T14" fmla="*/ 70 w 86"/>
                <a:gd name="T15" fmla="*/ 70 h 82"/>
                <a:gd name="T16" fmla="*/ 41 w 86"/>
                <a:gd name="T17" fmla="*/ 82 h 82"/>
                <a:gd name="T18" fmla="*/ 41 w 86"/>
                <a:gd name="T19" fmla="*/ 1 h 82"/>
                <a:gd name="T20" fmla="*/ 13 w 86"/>
                <a:gd name="T21" fmla="*/ 12 h 82"/>
                <a:gd name="T22" fmla="*/ 1 w 86"/>
                <a:gd name="T23" fmla="*/ 41 h 82"/>
                <a:gd name="T24" fmla="*/ 13 w 86"/>
                <a:gd name="T25" fmla="*/ 69 h 82"/>
                <a:gd name="T26" fmla="*/ 41 w 86"/>
                <a:gd name="T27" fmla="*/ 81 h 82"/>
                <a:gd name="T28" fmla="*/ 70 w 86"/>
                <a:gd name="T29" fmla="*/ 69 h 82"/>
                <a:gd name="T30" fmla="*/ 70 w 86"/>
                <a:gd name="T31" fmla="*/ 12 h 82"/>
                <a:gd name="T32" fmla="*/ 41 w 86"/>
                <a:gd name="T33" fmla="*/ 1 h 82"/>
                <a:gd name="T34" fmla="*/ 41 w 86"/>
                <a:gd name="T35" fmla="*/ 79 h 82"/>
                <a:gd name="T36" fmla="*/ 14 w 86"/>
                <a:gd name="T37" fmla="*/ 67 h 82"/>
                <a:gd name="T38" fmla="*/ 3 w 86"/>
                <a:gd name="T39" fmla="*/ 41 h 82"/>
                <a:gd name="T40" fmla="*/ 14 w 86"/>
                <a:gd name="T41" fmla="*/ 14 h 82"/>
                <a:gd name="T42" fmla="*/ 41 w 86"/>
                <a:gd name="T43" fmla="*/ 3 h 82"/>
                <a:gd name="T44" fmla="*/ 68 w 86"/>
                <a:gd name="T45" fmla="*/ 14 h 82"/>
                <a:gd name="T46" fmla="*/ 68 w 86"/>
                <a:gd name="T47" fmla="*/ 67 h 82"/>
                <a:gd name="T48" fmla="*/ 41 w 86"/>
                <a:gd name="T49" fmla="*/ 79 h 82"/>
                <a:gd name="T50" fmla="*/ 41 w 86"/>
                <a:gd name="T51" fmla="*/ 4 h 82"/>
                <a:gd name="T52" fmla="*/ 15 w 86"/>
                <a:gd name="T53" fmla="*/ 15 h 82"/>
                <a:gd name="T54" fmla="*/ 4 w 86"/>
                <a:gd name="T55" fmla="*/ 41 h 82"/>
                <a:gd name="T56" fmla="*/ 15 w 86"/>
                <a:gd name="T57" fmla="*/ 67 h 82"/>
                <a:gd name="T58" fmla="*/ 41 w 86"/>
                <a:gd name="T59" fmla="*/ 78 h 82"/>
                <a:gd name="T60" fmla="*/ 67 w 86"/>
                <a:gd name="T61" fmla="*/ 67 h 82"/>
                <a:gd name="T62" fmla="*/ 67 w 86"/>
                <a:gd name="T63" fmla="*/ 15 h 82"/>
                <a:gd name="T64" fmla="*/ 41 w 86"/>
                <a:gd name="T65" fmla="*/ 4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6" h="82">
                  <a:moveTo>
                    <a:pt x="41" y="82"/>
                  </a:moveTo>
                  <a:cubicBezTo>
                    <a:pt x="41" y="82"/>
                    <a:pt x="41" y="82"/>
                    <a:pt x="41" y="82"/>
                  </a:cubicBezTo>
                  <a:cubicBezTo>
                    <a:pt x="30" y="82"/>
                    <a:pt x="20" y="78"/>
                    <a:pt x="12" y="70"/>
                  </a:cubicBezTo>
                  <a:cubicBezTo>
                    <a:pt x="4" y="62"/>
                    <a:pt x="0" y="52"/>
                    <a:pt x="0" y="41"/>
                  </a:cubicBezTo>
                  <a:cubicBezTo>
                    <a:pt x="0" y="30"/>
                    <a:pt x="4" y="19"/>
                    <a:pt x="12" y="12"/>
                  </a:cubicBezTo>
                  <a:cubicBezTo>
                    <a:pt x="20" y="4"/>
                    <a:pt x="30" y="0"/>
                    <a:pt x="41" y="0"/>
                  </a:cubicBezTo>
                  <a:cubicBezTo>
                    <a:pt x="52" y="0"/>
                    <a:pt x="62" y="4"/>
                    <a:pt x="70" y="12"/>
                  </a:cubicBezTo>
                  <a:cubicBezTo>
                    <a:pt x="86" y="28"/>
                    <a:pt x="86" y="54"/>
                    <a:pt x="70" y="70"/>
                  </a:cubicBezTo>
                  <a:cubicBezTo>
                    <a:pt x="62" y="78"/>
                    <a:pt x="52" y="82"/>
                    <a:pt x="41" y="82"/>
                  </a:cubicBezTo>
                  <a:close/>
                  <a:moveTo>
                    <a:pt x="41" y="1"/>
                  </a:moveTo>
                  <a:cubicBezTo>
                    <a:pt x="30" y="1"/>
                    <a:pt x="20" y="5"/>
                    <a:pt x="13" y="12"/>
                  </a:cubicBezTo>
                  <a:cubicBezTo>
                    <a:pt x="5" y="20"/>
                    <a:pt x="1" y="30"/>
                    <a:pt x="1" y="41"/>
                  </a:cubicBezTo>
                  <a:cubicBezTo>
                    <a:pt x="1" y="51"/>
                    <a:pt x="5" y="62"/>
                    <a:pt x="13" y="69"/>
                  </a:cubicBezTo>
                  <a:cubicBezTo>
                    <a:pt x="20" y="77"/>
                    <a:pt x="30" y="81"/>
                    <a:pt x="41" y="81"/>
                  </a:cubicBezTo>
                  <a:cubicBezTo>
                    <a:pt x="52" y="81"/>
                    <a:pt x="62" y="77"/>
                    <a:pt x="70" y="69"/>
                  </a:cubicBezTo>
                  <a:cubicBezTo>
                    <a:pt x="85" y="53"/>
                    <a:pt x="85" y="28"/>
                    <a:pt x="70" y="12"/>
                  </a:cubicBezTo>
                  <a:cubicBezTo>
                    <a:pt x="62" y="5"/>
                    <a:pt x="52" y="1"/>
                    <a:pt x="41" y="1"/>
                  </a:cubicBezTo>
                  <a:close/>
                  <a:moveTo>
                    <a:pt x="41" y="79"/>
                  </a:moveTo>
                  <a:cubicBezTo>
                    <a:pt x="31" y="79"/>
                    <a:pt x="22" y="75"/>
                    <a:pt x="14" y="67"/>
                  </a:cubicBezTo>
                  <a:cubicBezTo>
                    <a:pt x="7" y="60"/>
                    <a:pt x="3" y="51"/>
                    <a:pt x="3" y="41"/>
                  </a:cubicBezTo>
                  <a:cubicBezTo>
                    <a:pt x="3" y="31"/>
                    <a:pt x="7" y="21"/>
                    <a:pt x="14" y="14"/>
                  </a:cubicBezTo>
                  <a:cubicBezTo>
                    <a:pt x="22" y="7"/>
                    <a:pt x="31" y="3"/>
                    <a:pt x="41" y="3"/>
                  </a:cubicBezTo>
                  <a:cubicBezTo>
                    <a:pt x="51" y="3"/>
                    <a:pt x="61" y="7"/>
                    <a:pt x="68" y="14"/>
                  </a:cubicBezTo>
                  <a:cubicBezTo>
                    <a:pt x="83" y="29"/>
                    <a:pt x="83" y="53"/>
                    <a:pt x="68" y="67"/>
                  </a:cubicBezTo>
                  <a:cubicBezTo>
                    <a:pt x="61" y="75"/>
                    <a:pt x="51" y="79"/>
                    <a:pt x="41" y="79"/>
                  </a:cubicBezTo>
                  <a:close/>
                  <a:moveTo>
                    <a:pt x="41" y="4"/>
                  </a:moveTo>
                  <a:cubicBezTo>
                    <a:pt x="31" y="4"/>
                    <a:pt x="22" y="8"/>
                    <a:pt x="15" y="15"/>
                  </a:cubicBezTo>
                  <a:cubicBezTo>
                    <a:pt x="8" y="22"/>
                    <a:pt x="4" y="31"/>
                    <a:pt x="4" y="41"/>
                  </a:cubicBezTo>
                  <a:cubicBezTo>
                    <a:pt x="4" y="51"/>
                    <a:pt x="8" y="60"/>
                    <a:pt x="15" y="67"/>
                  </a:cubicBezTo>
                  <a:cubicBezTo>
                    <a:pt x="22" y="74"/>
                    <a:pt x="31" y="78"/>
                    <a:pt x="41" y="78"/>
                  </a:cubicBezTo>
                  <a:cubicBezTo>
                    <a:pt x="51" y="78"/>
                    <a:pt x="60" y="74"/>
                    <a:pt x="67" y="67"/>
                  </a:cubicBezTo>
                  <a:cubicBezTo>
                    <a:pt x="82" y="52"/>
                    <a:pt x="82" y="29"/>
                    <a:pt x="67" y="15"/>
                  </a:cubicBezTo>
                  <a:cubicBezTo>
                    <a:pt x="60" y="8"/>
                    <a:pt x="51" y="4"/>
                    <a:pt x="41" y="4"/>
                  </a:cubicBez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4" name="Freeform 747"/>
            <p:cNvSpPr>
              <a:spLocks noEditPoints="1"/>
            </p:cNvSpPr>
            <p:nvPr/>
          </p:nvSpPr>
          <p:spPr bwMode="auto">
            <a:xfrm>
              <a:off x="5563096" y="3616028"/>
              <a:ext cx="47725" cy="46434"/>
            </a:xfrm>
            <a:custGeom>
              <a:avLst/>
              <a:gdLst>
                <a:gd name="T0" fmla="*/ 21 w 37"/>
                <a:gd name="T1" fmla="*/ 36 h 36"/>
                <a:gd name="T2" fmla="*/ 13 w 37"/>
                <a:gd name="T3" fmla="*/ 26 h 36"/>
                <a:gd name="T4" fmla="*/ 0 w 37"/>
                <a:gd name="T5" fmla="*/ 26 h 36"/>
                <a:gd name="T6" fmla="*/ 8 w 37"/>
                <a:gd name="T7" fmla="*/ 15 h 36"/>
                <a:gd name="T8" fmla="*/ 4 w 37"/>
                <a:gd name="T9" fmla="*/ 3 h 36"/>
                <a:gd name="T10" fmla="*/ 16 w 37"/>
                <a:gd name="T11" fmla="*/ 7 h 36"/>
                <a:gd name="T12" fmla="*/ 27 w 37"/>
                <a:gd name="T13" fmla="*/ 0 h 36"/>
                <a:gd name="T14" fmla="*/ 26 w 37"/>
                <a:gd name="T15" fmla="*/ 13 h 36"/>
                <a:gd name="T16" fmla="*/ 37 w 37"/>
                <a:gd name="T17" fmla="*/ 20 h 36"/>
                <a:gd name="T18" fmla="*/ 25 w 37"/>
                <a:gd name="T19" fmla="*/ 23 h 36"/>
                <a:gd name="T20" fmla="*/ 21 w 37"/>
                <a:gd name="T21" fmla="*/ 36 h 36"/>
                <a:gd name="T22" fmla="*/ 14 w 37"/>
                <a:gd name="T23" fmla="*/ 24 h 36"/>
                <a:gd name="T24" fmla="*/ 14 w 37"/>
                <a:gd name="T25" fmla="*/ 24 h 36"/>
                <a:gd name="T26" fmla="*/ 21 w 37"/>
                <a:gd name="T27" fmla="*/ 34 h 36"/>
                <a:gd name="T28" fmla="*/ 24 w 37"/>
                <a:gd name="T29" fmla="*/ 23 h 36"/>
                <a:gd name="T30" fmla="*/ 24 w 37"/>
                <a:gd name="T31" fmla="*/ 22 h 36"/>
                <a:gd name="T32" fmla="*/ 35 w 37"/>
                <a:gd name="T33" fmla="*/ 19 h 36"/>
                <a:gd name="T34" fmla="*/ 26 w 37"/>
                <a:gd name="T35" fmla="*/ 13 h 36"/>
                <a:gd name="T36" fmla="*/ 26 w 37"/>
                <a:gd name="T37" fmla="*/ 2 h 36"/>
                <a:gd name="T38" fmla="*/ 16 w 37"/>
                <a:gd name="T39" fmla="*/ 8 h 36"/>
                <a:gd name="T40" fmla="*/ 6 w 37"/>
                <a:gd name="T41" fmla="*/ 5 h 36"/>
                <a:gd name="T42" fmla="*/ 9 w 37"/>
                <a:gd name="T43" fmla="*/ 16 h 36"/>
                <a:gd name="T44" fmla="*/ 2 w 37"/>
                <a:gd name="T45" fmla="*/ 24 h 36"/>
                <a:gd name="T46" fmla="*/ 14 w 37"/>
                <a:gd name="T47"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7" h="36">
                  <a:moveTo>
                    <a:pt x="21" y="36"/>
                  </a:moveTo>
                  <a:lnTo>
                    <a:pt x="13" y="26"/>
                  </a:lnTo>
                  <a:lnTo>
                    <a:pt x="0" y="26"/>
                  </a:lnTo>
                  <a:lnTo>
                    <a:pt x="8" y="15"/>
                  </a:lnTo>
                  <a:lnTo>
                    <a:pt x="4" y="3"/>
                  </a:lnTo>
                  <a:lnTo>
                    <a:pt x="16" y="7"/>
                  </a:lnTo>
                  <a:lnTo>
                    <a:pt x="27" y="0"/>
                  </a:lnTo>
                  <a:lnTo>
                    <a:pt x="26" y="13"/>
                  </a:lnTo>
                  <a:lnTo>
                    <a:pt x="37" y="20"/>
                  </a:lnTo>
                  <a:lnTo>
                    <a:pt x="25" y="23"/>
                  </a:lnTo>
                  <a:lnTo>
                    <a:pt x="21" y="36"/>
                  </a:lnTo>
                  <a:close/>
                  <a:moveTo>
                    <a:pt x="14" y="24"/>
                  </a:moveTo>
                  <a:lnTo>
                    <a:pt x="14" y="24"/>
                  </a:lnTo>
                  <a:lnTo>
                    <a:pt x="21" y="34"/>
                  </a:lnTo>
                  <a:lnTo>
                    <a:pt x="24" y="23"/>
                  </a:lnTo>
                  <a:lnTo>
                    <a:pt x="24" y="22"/>
                  </a:lnTo>
                  <a:lnTo>
                    <a:pt x="35" y="19"/>
                  </a:lnTo>
                  <a:lnTo>
                    <a:pt x="26" y="13"/>
                  </a:lnTo>
                  <a:lnTo>
                    <a:pt x="26" y="2"/>
                  </a:lnTo>
                  <a:lnTo>
                    <a:pt x="16" y="8"/>
                  </a:lnTo>
                  <a:lnTo>
                    <a:pt x="6" y="5"/>
                  </a:lnTo>
                  <a:lnTo>
                    <a:pt x="9" y="16"/>
                  </a:lnTo>
                  <a:lnTo>
                    <a:pt x="2" y="24"/>
                  </a:lnTo>
                  <a:lnTo>
                    <a:pt x="14" y="24"/>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5" name="Freeform 748"/>
            <p:cNvSpPr>
              <a:spLocks noEditPoints="1"/>
            </p:cNvSpPr>
            <p:nvPr/>
          </p:nvSpPr>
          <p:spPr bwMode="auto">
            <a:xfrm>
              <a:off x="5551488" y="3605709"/>
              <a:ext cx="63203" cy="61913"/>
            </a:xfrm>
            <a:custGeom>
              <a:avLst/>
              <a:gdLst>
                <a:gd name="T0" fmla="*/ 23 w 45"/>
                <a:gd name="T1" fmla="*/ 44 h 44"/>
                <a:gd name="T2" fmla="*/ 23 w 45"/>
                <a:gd name="T3" fmla="*/ 44 h 44"/>
                <a:gd name="T4" fmla="*/ 8 w 45"/>
                <a:gd name="T5" fmla="*/ 37 h 44"/>
                <a:gd name="T6" fmla="*/ 1 w 45"/>
                <a:gd name="T7" fmla="*/ 22 h 44"/>
                <a:gd name="T8" fmla="*/ 8 w 45"/>
                <a:gd name="T9" fmla="*/ 6 h 44"/>
                <a:gd name="T10" fmla="*/ 23 w 45"/>
                <a:gd name="T11" fmla="*/ 0 h 44"/>
                <a:gd name="T12" fmla="*/ 39 w 45"/>
                <a:gd name="T13" fmla="*/ 6 h 44"/>
                <a:gd name="T14" fmla="*/ 45 w 45"/>
                <a:gd name="T15" fmla="*/ 22 h 44"/>
                <a:gd name="T16" fmla="*/ 39 w 45"/>
                <a:gd name="T17" fmla="*/ 37 h 44"/>
                <a:gd name="T18" fmla="*/ 23 w 45"/>
                <a:gd name="T19" fmla="*/ 44 h 44"/>
                <a:gd name="T20" fmla="*/ 23 w 45"/>
                <a:gd name="T21" fmla="*/ 1 h 44"/>
                <a:gd name="T22" fmla="*/ 8 w 45"/>
                <a:gd name="T23" fmla="*/ 7 h 44"/>
                <a:gd name="T24" fmla="*/ 2 w 45"/>
                <a:gd name="T25" fmla="*/ 22 h 44"/>
                <a:gd name="T26" fmla="*/ 8 w 45"/>
                <a:gd name="T27" fmla="*/ 36 h 44"/>
                <a:gd name="T28" fmla="*/ 23 w 45"/>
                <a:gd name="T29" fmla="*/ 43 h 44"/>
                <a:gd name="T30" fmla="*/ 38 w 45"/>
                <a:gd name="T31" fmla="*/ 36 h 44"/>
                <a:gd name="T32" fmla="*/ 44 w 45"/>
                <a:gd name="T33" fmla="*/ 22 h 44"/>
                <a:gd name="T34" fmla="*/ 38 w 45"/>
                <a:gd name="T35" fmla="*/ 7 h 44"/>
                <a:gd name="T36" fmla="*/ 23 w 45"/>
                <a:gd name="T37" fmla="*/ 1 h 44"/>
                <a:gd name="T38" fmla="*/ 23 w 45"/>
                <a:gd name="T39" fmla="*/ 42 h 44"/>
                <a:gd name="T40" fmla="*/ 9 w 45"/>
                <a:gd name="T41" fmla="*/ 36 h 44"/>
                <a:gd name="T42" fmla="*/ 9 w 45"/>
                <a:gd name="T43" fmla="*/ 7 h 44"/>
                <a:gd name="T44" fmla="*/ 23 w 45"/>
                <a:gd name="T45" fmla="*/ 1 h 44"/>
                <a:gd name="T46" fmla="*/ 38 w 45"/>
                <a:gd name="T47" fmla="*/ 7 h 44"/>
                <a:gd name="T48" fmla="*/ 44 w 45"/>
                <a:gd name="T49" fmla="*/ 22 h 44"/>
                <a:gd name="T50" fmla="*/ 38 w 45"/>
                <a:gd name="T51" fmla="*/ 36 h 44"/>
                <a:gd name="T52" fmla="*/ 23 w 45"/>
                <a:gd name="T53" fmla="*/ 42 h 44"/>
                <a:gd name="T54" fmla="*/ 23 w 45"/>
                <a:gd name="T55" fmla="*/ 2 h 44"/>
                <a:gd name="T56" fmla="*/ 9 w 45"/>
                <a:gd name="T57" fmla="*/ 8 h 44"/>
                <a:gd name="T58" fmla="*/ 9 w 45"/>
                <a:gd name="T59" fmla="*/ 36 h 44"/>
                <a:gd name="T60" fmla="*/ 23 w 45"/>
                <a:gd name="T61" fmla="*/ 42 h 44"/>
                <a:gd name="T62" fmla="*/ 37 w 45"/>
                <a:gd name="T63" fmla="*/ 36 h 44"/>
                <a:gd name="T64" fmla="*/ 43 w 45"/>
                <a:gd name="T65" fmla="*/ 22 h 44"/>
                <a:gd name="T66" fmla="*/ 37 w 45"/>
                <a:gd name="T67" fmla="*/ 8 h 44"/>
                <a:gd name="T68" fmla="*/ 23 w 45"/>
                <a:gd name="T69" fmla="*/ 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5" h="44">
                  <a:moveTo>
                    <a:pt x="23" y="44"/>
                  </a:moveTo>
                  <a:cubicBezTo>
                    <a:pt x="23" y="44"/>
                    <a:pt x="23" y="44"/>
                    <a:pt x="23" y="44"/>
                  </a:cubicBezTo>
                  <a:cubicBezTo>
                    <a:pt x="17" y="44"/>
                    <a:pt x="12" y="41"/>
                    <a:pt x="8" y="37"/>
                  </a:cubicBezTo>
                  <a:cubicBezTo>
                    <a:pt x="4" y="33"/>
                    <a:pt x="1" y="28"/>
                    <a:pt x="1" y="22"/>
                  </a:cubicBezTo>
                  <a:cubicBezTo>
                    <a:pt x="1" y="16"/>
                    <a:pt x="4" y="10"/>
                    <a:pt x="8" y="6"/>
                  </a:cubicBezTo>
                  <a:cubicBezTo>
                    <a:pt x="12" y="2"/>
                    <a:pt x="17" y="0"/>
                    <a:pt x="23" y="0"/>
                  </a:cubicBezTo>
                  <a:cubicBezTo>
                    <a:pt x="29" y="0"/>
                    <a:pt x="35" y="2"/>
                    <a:pt x="39" y="6"/>
                  </a:cubicBezTo>
                  <a:cubicBezTo>
                    <a:pt x="43" y="10"/>
                    <a:pt x="45" y="16"/>
                    <a:pt x="45" y="22"/>
                  </a:cubicBezTo>
                  <a:cubicBezTo>
                    <a:pt x="45" y="28"/>
                    <a:pt x="43" y="33"/>
                    <a:pt x="39" y="37"/>
                  </a:cubicBezTo>
                  <a:cubicBezTo>
                    <a:pt x="35" y="41"/>
                    <a:pt x="29" y="44"/>
                    <a:pt x="23" y="44"/>
                  </a:cubicBezTo>
                  <a:close/>
                  <a:moveTo>
                    <a:pt x="23" y="1"/>
                  </a:moveTo>
                  <a:cubicBezTo>
                    <a:pt x="18" y="1"/>
                    <a:pt x="12" y="3"/>
                    <a:pt x="8" y="7"/>
                  </a:cubicBezTo>
                  <a:cubicBezTo>
                    <a:pt x="4" y="11"/>
                    <a:pt x="2" y="16"/>
                    <a:pt x="2" y="22"/>
                  </a:cubicBezTo>
                  <a:cubicBezTo>
                    <a:pt x="2" y="27"/>
                    <a:pt x="4" y="33"/>
                    <a:pt x="8" y="36"/>
                  </a:cubicBezTo>
                  <a:cubicBezTo>
                    <a:pt x="12" y="40"/>
                    <a:pt x="18" y="43"/>
                    <a:pt x="23" y="43"/>
                  </a:cubicBezTo>
                  <a:cubicBezTo>
                    <a:pt x="29" y="43"/>
                    <a:pt x="34" y="40"/>
                    <a:pt x="38" y="36"/>
                  </a:cubicBezTo>
                  <a:cubicBezTo>
                    <a:pt x="42" y="33"/>
                    <a:pt x="44" y="27"/>
                    <a:pt x="44" y="22"/>
                  </a:cubicBezTo>
                  <a:cubicBezTo>
                    <a:pt x="44" y="16"/>
                    <a:pt x="42" y="11"/>
                    <a:pt x="38" y="7"/>
                  </a:cubicBezTo>
                  <a:cubicBezTo>
                    <a:pt x="34" y="3"/>
                    <a:pt x="29" y="1"/>
                    <a:pt x="23" y="1"/>
                  </a:cubicBezTo>
                  <a:close/>
                  <a:moveTo>
                    <a:pt x="23" y="42"/>
                  </a:moveTo>
                  <a:cubicBezTo>
                    <a:pt x="18" y="42"/>
                    <a:pt x="12" y="40"/>
                    <a:pt x="9" y="36"/>
                  </a:cubicBezTo>
                  <a:cubicBezTo>
                    <a:pt x="0" y="28"/>
                    <a:pt x="0" y="15"/>
                    <a:pt x="9" y="7"/>
                  </a:cubicBezTo>
                  <a:cubicBezTo>
                    <a:pt x="12" y="3"/>
                    <a:pt x="18" y="1"/>
                    <a:pt x="23" y="1"/>
                  </a:cubicBezTo>
                  <a:cubicBezTo>
                    <a:pt x="29" y="1"/>
                    <a:pt x="34" y="3"/>
                    <a:pt x="38" y="7"/>
                  </a:cubicBezTo>
                  <a:cubicBezTo>
                    <a:pt x="42" y="11"/>
                    <a:pt x="44" y="16"/>
                    <a:pt x="44" y="22"/>
                  </a:cubicBezTo>
                  <a:cubicBezTo>
                    <a:pt x="44" y="27"/>
                    <a:pt x="42" y="32"/>
                    <a:pt x="38" y="36"/>
                  </a:cubicBezTo>
                  <a:cubicBezTo>
                    <a:pt x="34" y="40"/>
                    <a:pt x="29" y="42"/>
                    <a:pt x="23" y="42"/>
                  </a:cubicBezTo>
                  <a:close/>
                  <a:moveTo>
                    <a:pt x="23" y="2"/>
                  </a:moveTo>
                  <a:cubicBezTo>
                    <a:pt x="18" y="2"/>
                    <a:pt x="13" y="4"/>
                    <a:pt x="9" y="8"/>
                  </a:cubicBezTo>
                  <a:cubicBezTo>
                    <a:pt x="1" y="15"/>
                    <a:pt x="1" y="28"/>
                    <a:pt x="9" y="36"/>
                  </a:cubicBezTo>
                  <a:cubicBezTo>
                    <a:pt x="13" y="39"/>
                    <a:pt x="18" y="42"/>
                    <a:pt x="23" y="42"/>
                  </a:cubicBezTo>
                  <a:cubicBezTo>
                    <a:pt x="28" y="42"/>
                    <a:pt x="33" y="39"/>
                    <a:pt x="37" y="36"/>
                  </a:cubicBezTo>
                  <a:cubicBezTo>
                    <a:pt x="41" y="32"/>
                    <a:pt x="43" y="27"/>
                    <a:pt x="43" y="22"/>
                  </a:cubicBezTo>
                  <a:cubicBezTo>
                    <a:pt x="43" y="16"/>
                    <a:pt x="41" y="11"/>
                    <a:pt x="37" y="8"/>
                  </a:cubicBezTo>
                  <a:cubicBezTo>
                    <a:pt x="33" y="4"/>
                    <a:pt x="28" y="2"/>
                    <a:pt x="23" y="2"/>
                  </a:cubicBez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6" name="Freeform 749"/>
            <p:cNvSpPr>
              <a:spLocks noEditPoints="1"/>
            </p:cNvSpPr>
            <p:nvPr/>
          </p:nvSpPr>
          <p:spPr bwMode="auto">
            <a:xfrm>
              <a:off x="5600502" y="3511551"/>
              <a:ext cx="176709" cy="199926"/>
            </a:xfrm>
            <a:custGeom>
              <a:avLst/>
              <a:gdLst>
                <a:gd name="T0" fmla="*/ 137 w 137"/>
                <a:gd name="T1" fmla="*/ 155 h 155"/>
                <a:gd name="T2" fmla="*/ 136 w 137"/>
                <a:gd name="T3" fmla="*/ 154 h 155"/>
                <a:gd name="T4" fmla="*/ 0 w 137"/>
                <a:gd name="T5" fmla="*/ 82 h 155"/>
                <a:gd name="T6" fmla="*/ 1 w 137"/>
                <a:gd name="T7" fmla="*/ 82 h 155"/>
                <a:gd name="T8" fmla="*/ 132 w 137"/>
                <a:gd name="T9" fmla="*/ 0 h 155"/>
                <a:gd name="T10" fmla="*/ 132 w 137"/>
                <a:gd name="T11" fmla="*/ 2 h 155"/>
                <a:gd name="T12" fmla="*/ 137 w 137"/>
                <a:gd name="T13" fmla="*/ 155 h 155"/>
                <a:gd name="T14" fmla="*/ 3 w 137"/>
                <a:gd name="T15" fmla="*/ 82 h 155"/>
                <a:gd name="T16" fmla="*/ 136 w 137"/>
                <a:gd name="T17" fmla="*/ 153 h 155"/>
                <a:gd name="T18" fmla="*/ 131 w 137"/>
                <a:gd name="T19" fmla="*/ 2 h 155"/>
                <a:gd name="T20" fmla="*/ 3 w 137"/>
                <a:gd name="T21" fmla="*/ 82 h 155"/>
                <a:gd name="T22" fmla="*/ 135 w 137"/>
                <a:gd name="T23" fmla="*/ 152 h 155"/>
                <a:gd name="T24" fmla="*/ 135 w 137"/>
                <a:gd name="T25" fmla="*/ 152 h 155"/>
                <a:gd name="T26" fmla="*/ 4 w 137"/>
                <a:gd name="T27" fmla="*/ 82 h 155"/>
                <a:gd name="T28" fmla="*/ 5 w 137"/>
                <a:gd name="T29" fmla="*/ 82 h 155"/>
                <a:gd name="T30" fmla="*/ 130 w 137"/>
                <a:gd name="T31" fmla="*/ 3 h 155"/>
                <a:gd name="T32" fmla="*/ 130 w 137"/>
                <a:gd name="T33" fmla="*/ 4 h 155"/>
                <a:gd name="T34" fmla="*/ 135 w 137"/>
                <a:gd name="T35" fmla="*/ 152 h 155"/>
                <a:gd name="T36" fmla="*/ 6 w 137"/>
                <a:gd name="T37" fmla="*/ 82 h 155"/>
                <a:gd name="T38" fmla="*/ 135 w 137"/>
                <a:gd name="T39" fmla="*/ 151 h 155"/>
                <a:gd name="T40" fmla="*/ 129 w 137"/>
                <a:gd name="T41" fmla="*/ 5 h 155"/>
                <a:gd name="T42" fmla="*/ 6 w 137"/>
                <a:gd name="T43" fmla="*/ 8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7" h="155">
                  <a:moveTo>
                    <a:pt x="137" y="155"/>
                  </a:moveTo>
                  <a:lnTo>
                    <a:pt x="136" y="154"/>
                  </a:lnTo>
                  <a:lnTo>
                    <a:pt x="0" y="82"/>
                  </a:lnTo>
                  <a:lnTo>
                    <a:pt x="1" y="82"/>
                  </a:lnTo>
                  <a:lnTo>
                    <a:pt x="132" y="0"/>
                  </a:lnTo>
                  <a:lnTo>
                    <a:pt x="132" y="2"/>
                  </a:lnTo>
                  <a:lnTo>
                    <a:pt x="137" y="155"/>
                  </a:lnTo>
                  <a:close/>
                  <a:moveTo>
                    <a:pt x="3" y="82"/>
                  </a:moveTo>
                  <a:lnTo>
                    <a:pt x="136" y="153"/>
                  </a:lnTo>
                  <a:lnTo>
                    <a:pt x="131" y="2"/>
                  </a:lnTo>
                  <a:lnTo>
                    <a:pt x="3" y="82"/>
                  </a:lnTo>
                  <a:close/>
                  <a:moveTo>
                    <a:pt x="135" y="152"/>
                  </a:moveTo>
                  <a:lnTo>
                    <a:pt x="135" y="152"/>
                  </a:lnTo>
                  <a:lnTo>
                    <a:pt x="4" y="82"/>
                  </a:lnTo>
                  <a:lnTo>
                    <a:pt x="5" y="82"/>
                  </a:lnTo>
                  <a:lnTo>
                    <a:pt x="130" y="3"/>
                  </a:lnTo>
                  <a:lnTo>
                    <a:pt x="130" y="4"/>
                  </a:lnTo>
                  <a:lnTo>
                    <a:pt x="135" y="152"/>
                  </a:lnTo>
                  <a:close/>
                  <a:moveTo>
                    <a:pt x="6" y="82"/>
                  </a:moveTo>
                  <a:lnTo>
                    <a:pt x="135" y="151"/>
                  </a:lnTo>
                  <a:lnTo>
                    <a:pt x="129" y="5"/>
                  </a:lnTo>
                  <a:lnTo>
                    <a:pt x="6" y="82"/>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7" name="Freeform 750"/>
            <p:cNvSpPr>
              <a:spLocks noEditPoints="1"/>
            </p:cNvSpPr>
            <p:nvPr/>
          </p:nvSpPr>
          <p:spPr bwMode="auto">
            <a:xfrm>
              <a:off x="5623720" y="3532187"/>
              <a:ext cx="141883" cy="159941"/>
            </a:xfrm>
            <a:custGeom>
              <a:avLst/>
              <a:gdLst>
                <a:gd name="T0" fmla="*/ 110 w 110"/>
                <a:gd name="T1" fmla="*/ 124 h 124"/>
                <a:gd name="T2" fmla="*/ 109 w 110"/>
                <a:gd name="T3" fmla="*/ 124 h 124"/>
                <a:gd name="T4" fmla="*/ 0 w 110"/>
                <a:gd name="T5" fmla="*/ 66 h 124"/>
                <a:gd name="T6" fmla="*/ 1 w 110"/>
                <a:gd name="T7" fmla="*/ 65 h 124"/>
                <a:gd name="T8" fmla="*/ 106 w 110"/>
                <a:gd name="T9" fmla="*/ 0 h 124"/>
                <a:gd name="T10" fmla="*/ 106 w 110"/>
                <a:gd name="T11" fmla="*/ 1 h 124"/>
                <a:gd name="T12" fmla="*/ 110 w 110"/>
                <a:gd name="T13" fmla="*/ 124 h 124"/>
                <a:gd name="T14" fmla="*/ 2 w 110"/>
                <a:gd name="T15" fmla="*/ 66 h 124"/>
                <a:gd name="T16" fmla="*/ 109 w 110"/>
                <a:gd name="T17" fmla="*/ 122 h 124"/>
                <a:gd name="T18" fmla="*/ 105 w 110"/>
                <a:gd name="T19" fmla="*/ 2 h 124"/>
                <a:gd name="T20" fmla="*/ 2 w 110"/>
                <a:gd name="T21" fmla="*/ 66 h 124"/>
                <a:gd name="T22" fmla="*/ 105 w 110"/>
                <a:gd name="T23" fmla="*/ 117 h 124"/>
                <a:gd name="T24" fmla="*/ 105 w 110"/>
                <a:gd name="T25" fmla="*/ 117 h 124"/>
                <a:gd name="T26" fmla="*/ 8 w 110"/>
                <a:gd name="T27" fmla="*/ 65 h 124"/>
                <a:gd name="T28" fmla="*/ 9 w 110"/>
                <a:gd name="T29" fmla="*/ 65 h 124"/>
                <a:gd name="T30" fmla="*/ 101 w 110"/>
                <a:gd name="T31" fmla="*/ 7 h 124"/>
                <a:gd name="T32" fmla="*/ 101 w 110"/>
                <a:gd name="T33" fmla="*/ 8 h 124"/>
                <a:gd name="T34" fmla="*/ 105 w 110"/>
                <a:gd name="T35" fmla="*/ 117 h 124"/>
                <a:gd name="T36" fmla="*/ 11 w 110"/>
                <a:gd name="T37" fmla="*/ 65 h 124"/>
                <a:gd name="T38" fmla="*/ 104 w 110"/>
                <a:gd name="T39" fmla="*/ 114 h 124"/>
                <a:gd name="T40" fmla="*/ 100 w 110"/>
                <a:gd name="T41" fmla="*/ 9 h 124"/>
                <a:gd name="T42" fmla="*/ 11 w 110"/>
                <a:gd name="T43" fmla="*/ 6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124">
                  <a:moveTo>
                    <a:pt x="110" y="124"/>
                  </a:moveTo>
                  <a:lnTo>
                    <a:pt x="109" y="124"/>
                  </a:lnTo>
                  <a:lnTo>
                    <a:pt x="0" y="66"/>
                  </a:lnTo>
                  <a:lnTo>
                    <a:pt x="1" y="65"/>
                  </a:lnTo>
                  <a:lnTo>
                    <a:pt x="106" y="0"/>
                  </a:lnTo>
                  <a:lnTo>
                    <a:pt x="106" y="1"/>
                  </a:lnTo>
                  <a:lnTo>
                    <a:pt x="110" y="124"/>
                  </a:lnTo>
                  <a:close/>
                  <a:moveTo>
                    <a:pt x="2" y="66"/>
                  </a:moveTo>
                  <a:lnTo>
                    <a:pt x="109" y="122"/>
                  </a:lnTo>
                  <a:lnTo>
                    <a:pt x="105" y="2"/>
                  </a:lnTo>
                  <a:lnTo>
                    <a:pt x="2" y="66"/>
                  </a:lnTo>
                  <a:close/>
                  <a:moveTo>
                    <a:pt x="105" y="117"/>
                  </a:moveTo>
                  <a:lnTo>
                    <a:pt x="105" y="117"/>
                  </a:lnTo>
                  <a:lnTo>
                    <a:pt x="8" y="65"/>
                  </a:lnTo>
                  <a:lnTo>
                    <a:pt x="9" y="65"/>
                  </a:lnTo>
                  <a:lnTo>
                    <a:pt x="101" y="7"/>
                  </a:lnTo>
                  <a:lnTo>
                    <a:pt x="101" y="8"/>
                  </a:lnTo>
                  <a:lnTo>
                    <a:pt x="105" y="117"/>
                  </a:lnTo>
                  <a:close/>
                  <a:moveTo>
                    <a:pt x="11" y="65"/>
                  </a:moveTo>
                  <a:lnTo>
                    <a:pt x="104" y="114"/>
                  </a:lnTo>
                  <a:lnTo>
                    <a:pt x="100" y="9"/>
                  </a:lnTo>
                  <a:lnTo>
                    <a:pt x="11" y="6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8" name="Freeform 751"/>
            <p:cNvSpPr>
              <a:spLocks noEditPoints="1"/>
            </p:cNvSpPr>
            <p:nvPr/>
          </p:nvSpPr>
          <p:spPr bwMode="auto">
            <a:xfrm>
              <a:off x="5674023" y="3608289"/>
              <a:ext cx="69652" cy="38695"/>
            </a:xfrm>
            <a:custGeom>
              <a:avLst/>
              <a:gdLst>
                <a:gd name="T0" fmla="*/ 53 w 54"/>
                <a:gd name="T1" fmla="*/ 30 h 30"/>
                <a:gd name="T2" fmla="*/ 52 w 54"/>
                <a:gd name="T3" fmla="*/ 30 h 30"/>
                <a:gd name="T4" fmla="*/ 0 w 54"/>
                <a:gd name="T5" fmla="*/ 2 h 30"/>
                <a:gd name="T6" fmla="*/ 1 w 54"/>
                <a:gd name="T7" fmla="*/ 0 h 30"/>
                <a:gd name="T8" fmla="*/ 2 w 54"/>
                <a:gd name="T9" fmla="*/ 0 h 30"/>
                <a:gd name="T10" fmla="*/ 54 w 54"/>
                <a:gd name="T11" fmla="*/ 28 h 30"/>
                <a:gd name="T12" fmla="*/ 53 w 54"/>
                <a:gd name="T13" fmla="*/ 30 h 30"/>
                <a:gd name="T14" fmla="*/ 1 w 54"/>
                <a:gd name="T15" fmla="*/ 2 h 30"/>
                <a:gd name="T16" fmla="*/ 52 w 54"/>
                <a:gd name="T17" fmla="*/ 29 h 30"/>
                <a:gd name="T18" fmla="*/ 53 w 54"/>
                <a:gd name="T19" fmla="*/ 28 h 30"/>
                <a:gd name="T20" fmla="*/ 2 w 54"/>
                <a:gd name="T21" fmla="*/ 1 h 30"/>
                <a:gd name="T22" fmla="*/ 1 w 54"/>
                <a:gd name="T23" fmla="*/ 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 h="30">
                  <a:moveTo>
                    <a:pt x="53" y="30"/>
                  </a:moveTo>
                  <a:lnTo>
                    <a:pt x="52" y="30"/>
                  </a:lnTo>
                  <a:lnTo>
                    <a:pt x="0" y="2"/>
                  </a:lnTo>
                  <a:lnTo>
                    <a:pt x="1" y="0"/>
                  </a:lnTo>
                  <a:lnTo>
                    <a:pt x="2" y="0"/>
                  </a:lnTo>
                  <a:lnTo>
                    <a:pt x="54" y="28"/>
                  </a:lnTo>
                  <a:lnTo>
                    <a:pt x="53" y="30"/>
                  </a:lnTo>
                  <a:close/>
                  <a:moveTo>
                    <a:pt x="1" y="2"/>
                  </a:moveTo>
                  <a:lnTo>
                    <a:pt x="52" y="29"/>
                  </a:lnTo>
                  <a:lnTo>
                    <a:pt x="53" y="28"/>
                  </a:lnTo>
                  <a:lnTo>
                    <a:pt x="2" y="1"/>
                  </a:lnTo>
                  <a:lnTo>
                    <a:pt x="1" y="2"/>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89" name="Freeform 752"/>
            <p:cNvSpPr>
              <a:spLocks noEditPoints="1"/>
            </p:cNvSpPr>
            <p:nvPr/>
          </p:nvSpPr>
          <p:spPr bwMode="auto">
            <a:xfrm>
              <a:off x="5694661" y="3592811"/>
              <a:ext cx="50304" cy="29667"/>
            </a:xfrm>
            <a:custGeom>
              <a:avLst/>
              <a:gdLst>
                <a:gd name="T0" fmla="*/ 37 w 39"/>
                <a:gd name="T1" fmla="*/ 23 h 23"/>
                <a:gd name="T2" fmla="*/ 37 w 39"/>
                <a:gd name="T3" fmla="*/ 23 h 23"/>
                <a:gd name="T4" fmla="*/ 0 w 39"/>
                <a:gd name="T5" fmla="*/ 3 h 23"/>
                <a:gd name="T6" fmla="*/ 1 w 39"/>
                <a:gd name="T7" fmla="*/ 0 h 23"/>
                <a:gd name="T8" fmla="*/ 1 w 39"/>
                <a:gd name="T9" fmla="*/ 0 h 23"/>
                <a:gd name="T10" fmla="*/ 39 w 39"/>
                <a:gd name="T11" fmla="*/ 21 h 23"/>
                <a:gd name="T12" fmla="*/ 37 w 39"/>
                <a:gd name="T13" fmla="*/ 23 h 23"/>
                <a:gd name="T14" fmla="*/ 1 w 39"/>
                <a:gd name="T15" fmla="*/ 2 h 23"/>
                <a:gd name="T16" fmla="*/ 37 w 39"/>
                <a:gd name="T17" fmla="*/ 22 h 23"/>
                <a:gd name="T18" fmla="*/ 37 w 39"/>
                <a:gd name="T19" fmla="*/ 21 h 23"/>
                <a:gd name="T20" fmla="*/ 1 w 39"/>
                <a:gd name="T21" fmla="*/ 1 h 23"/>
                <a:gd name="T22" fmla="*/ 1 w 39"/>
                <a:gd name="T2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23">
                  <a:moveTo>
                    <a:pt x="37" y="23"/>
                  </a:moveTo>
                  <a:lnTo>
                    <a:pt x="37" y="23"/>
                  </a:lnTo>
                  <a:lnTo>
                    <a:pt x="0" y="3"/>
                  </a:lnTo>
                  <a:lnTo>
                    <a:pt x="1" y="0"/>
                  </a:lnTo>
                  <a:lnTo>
                    <a:pt x="1" y="0"/>
                  </a:lnTo>
                  <a:lnTo>
                    <a:pt x="39" y="21"/>
                  </a:lnTo>
                  <a:lnTo>
                    <a:pt x="37" y="23"/>
                  </a:lnTo>
                  <a:close/>
                  <a:moveTo>
                    <a:pt x="1" y="2"/>
                  </a:moveTo>
                  <a:lnTo>
                    <a:pt x="37" y="22"/>
                  </a:lnTo>
                  <a:lnTo>
                    <a:pt x="37" y="21"/>
                  </a:lnTo>
                  <a:lnTo>
                    <a:pt x="1" y="1"/>
                  </a:lnTo>
                  <a:lnTo>
                    <a:pt x="1" y="2"/>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90" name="Freeform 753"/>
            <p:cNvSpPr>
              <a:spLocks noEditPoints="1"/>
            </p:cNvSpPr>
            <p:nvPr/>
          </p:nvSpPr>
          <p:spPr bwMode="auto">
            <a:xfrm>
              <a:off x="5841703" y="3538637"/>
              <a:ext cx="242491" cy="37406"/>
            </a:xfrm>
            <a:custGeom>
              <a:avLst/>
              <a:gdLst>
                <a:gd name="T0" fmla="*/ 33 w 174"/>
                <a:gd name="T1" fmla="*/ 27 h 27"/>
                <a:gd name="T2" fmla="*/ 0 w 174"/>
                <a:gd name="T3" fmla="*/ 15 h 27"/>
                <a:gd name="T4" fmla="*/ 0 w 174"/>
                <a:gd name="T5" fmla="*/ 14 h 27"/>
                <a:gd name="T6" fmla="*/ 2 w 174"/>
                <a:gd name="T7" fmla="*/ 12 h 27"/>
                <a:gd name="T8" fmla="*/ 2 w 174"/>
                <a:gd name="T9" fmla="*/ 13 h 27"/>
                <a:gd name="T10" fmla="*/ 33 w 174"/>
                <a:gd name="T11" fmla="*/ 25 h 27"/>
                <a:gd name="T12" fmla="*/ 87 w 174"/>
                <a:gd name="T13" fmla="*/ 12 h 27"/>
                <a:gd name="T14" fmla="*/ 141 w 174"/>
                <a:gd name="T15" fmla="*/ 0 h 27"/>
                <a:gd name="T16" fmla="*/ 174 w 174"/>
                <a:gd name="T17" fmla="*/ 13 h 27"/>
                <a:gd name="T18" fmla="*/ 174 w 174"/>
                <a:gd name="T19" fmla="*/ 13 h 27"/>
                <a:gd name="T20" fmla="*/ 172 w 174"/>
                <a:gd name="T21" fmla="*/ 15 h 27"/>
                <a:gd name="T22" fmla="*/ 172 w 174"/>
                <a:gd name="T23" fmla="*/ 15 h 27"/>
                <a:gd name="T24" fmla="*/ 141 w 174"/>
                <a:gd name="T25" fmla="*/ 3 h 27"/>
                <a:gd name="T26" fmla="*/ 88 w 174"/>
                <a:gd name="T27" fmla="*/ 15 h 27"/>
                <a:gd name="T28" fmla="*/ 33 w 174"/>
                <a:gd name="T29" fmla="*/ 27 h 27"/>
                <a:gd name="T30" fmla="*/ 1 w 174"/>
                <a:gd name="T31" fmla="*/ 14 h 27"/>
                <a:gd name="T32" fmla="*/ 33 w 174"/>
                <a:gd name="T33" fmla="*/ 27 h 27"/>
                <a:gd name="T34" fmla="*/ 87 w 174"/>
                <a:gd name="T35" fmla="*/ 14 h 27"/>
                <a:gd name="T36" fmla="*/ 141 w 174"/>
                <a:gd name="T37" fmla="*/ 2 h 27"/>
                <a:gd name="T38" fmla="*/ 172 w 174"/>
                <a:gd name="T39" fmla="*/ 14 h 27"/>
                <a:gd name="T40" fmla="*/ 173 w 174"/>
                <a:gd name="T41" fmla="*/ 13 h 27"/>
                <a:gd name="T42" fmla="*/ 141 w 174"/>
                <a:gd name="T43" fmla="*/ 1 h 27"/>
                <a:gd name="T44" fmla="*/ 87 w 174"/>
                <a:gd name="T45" fmla="*/ 13 h 27"/>
                <a:gd name="T46" fmla="*/ 33 w 174"/>
                <a:gd name="T47" fmla="*/ 26 h 27"/>
                <a:gd name="T48" fmla="*/ 2 w 174"/>
                <a:gd name="T49" fmla="*/ 14 h 27"/>
                <a:gd name="T50" fmla="*/ 1 w 174"/>
                <a:gd name="T51"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4" h="27">
                  <a:moveTo>
                    <a:pt x="33" y="27"/>
                  </a:moveTo>
                  <a:cubicBezTo>
                    <a:pt x="20" y="27"/>
                    <a:pt x="9" y="23"/>
                    <a:pt x="0" y="15"/>
                  </a:cubicBezTo>
                  <a:cubicBezTo>
                    <a:pt x="0" y="14"/>
                    <a:pt x="0" y="14"/>
                    <a:pt x="0" y="14"/>
                  </a:cubicBezTo>
                  <a:cubicBezTo>
                    <a:pt x="2" y="12"/>
                    <a:pt x="2" y="12"/>
                    <a:pt x="2" y="12"/>
                  </a:cubicBezTo>
                  <a:cubicBezTo>
                    <a:pt x="2" y="13"/>
                    <a:pt x="2" y="13"/>
                    <a:pt x="2" y="13"/>
                  </a:cubicBezTo>
                  <a:cubicBezTo>
                    <a:pt x="10" y="21"/>
                    <a:pt x="20" y="25"/>
                    <a:pt x="33" y="25"/>
                  </a:cubicBezTo>
                  <a:cubicBezTo>
                    <a:pt x="50" y="25"/>
                    <a:pt x="69" y="18"/>
                    <a:pt x="87" y="12"/>
                  </a:cubicBezTo>
                  <a:cubicBezTo>
                    <a:pt x="105" y="6"/>
                    <a:pt x="124" y="0"/>
                    <a:pt x="141" y="0"/>
                  </a:cubicBezTo>
                  <a:cubicBezTo>
                    <a:pt x="154" y="0"/>
                    <a:pt x="165" y="4"/>
                    <a:pt x="174" y="13"/>
                  </a:cubicBezTo>
                  <a:cubicBezTo>
                    <a:pt x="174" y="13"/>
                    <a:pt x="174" y="13"/>
                    <a:pt x="174" y="13"/>
                  </a:cubicBezTo>
                  <a:cubicBezTo>
                    <a:pt x="172" y="15"/>
                    <a:pt x="172" y="15"/>
                    <a:pt x="172" y="15"/>
                  </a:cubicBezTo>
                  <a:cubicBezTo>
                    <a:pt x="172" y="15"/>
                    <a:pt x="172" y="15"/>
                    <a:pt x="172" y="15"/>
                  </a:cubicBezTo>
                  <a:cubicBezTo>
                    <a:pt x="164" y="6"/>
                    <a:pt x="154" y="3"/>
                    <a:pt x="141" y="3"/>
                  </a:cubicBezTo>
                  <a:cubicBezTo>
                    <a:pt x="124" y="3"/>
                    <a:pt x="106" y="9"/>
                    <a:pt x="88" y="15"/>
                  </a:cubicBezTo>
                  <a:cubicBezTo>
                    <a:pt x="69" y="21"/>
                    <a:pt x="50" y="27"/>
                    <a:pt x="33" y="27"/>
                  </a:cubicBezTo>
                  <a:close/>
                  <a:moveTo>
                    <a:pt x="1" y="14"/>
                  </a:moveTo>
                  <a:cubicBezTo>
                    <a:pt x="9" y="22"/>
                    <a:pt x="20" y="27"/>
                    <a:pt x="33" y="27"/>
                  </a:cubicBezTo>
                  <a:cubicBezTo>
                    <a:pt x="50" y="27"/>
                    <a:pt x="69" y="20"/>
                    <a:pt x="87" y="14"/>
                  </a:cubicBezTo>
                  <a:cubicBezTo>
                    <a:pt x="105" y="8"/>
                    <a:pt x="124" y="2"/>
                    <a:pt x="141" y="2"/>
                  </a:cubicBezTo>
                  <a:cubicBezTo>
                    <a:pt x="154" y="2"/>
                    <a:pt x="164" y="5"/>
                    <a:pt x="172" y="14"/>
                  </a:cubicBezTo>
                  <a:cubicBezTo>
                    <a:pt x="173" y="13"/>
                    <a:pt x="173" y="13"/>
                    <a:pt x="173" y="13"/>
                  </a:cubicBezTo>
                  <a:cubicBezTo>
                    <a:pt x="165" y="5"/>
                    <a:pt x="154" y="1"/>
                    <a:pt x="141" y="1"/>
                  </a:cubicBezTo>
                  <a:cubicBezTo>
                    <a:pt x="124" y="1"/>
                    <a:pt x="105" y="7"/>
                    <a:pt x="87" y="13"/>
                  </a:cubicBezTo>
                  <a:cubicBezTo>
                    <a:pt x="69" y="19"/>
                    <a:pt x="50" y="26"/>
                    <a:pt x="33" y="26"/>
                  </a:cubicBezTo>
                  <a:cubicBezTo>
                    <a:pt x="20" y="26"/>
                    <a:pt x="10" y="22"/>
                    <a:pt x="2" y="14"/>
                  </a:cubicBezTo>
                  <a:lnTo>
                    <a:pt x="1" y="14"/>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91" name="Freeform 754"/>
            <p:cNvSpPr>
              <a:spLocks noEditPoints="1"/>
            </p:cNvSpPr>
            <p:nvPr/>
          </p:nvSpPr>
          <p:spPr bwMode="auto">
            <a:xfrm>
              <a:off x="5841703" y="3557985"/>
              <a:ext cx="242491" cy="38695"/>
            </a:xfrm>
            <a:custGeom>
              <a:avLst/>
              <a:gdLst>
                <a:gd name="T0" fmla="*/ 33 w 174"/>
                <a:gd name="T1" fmla="*/ 28 h 28"/>
                <a:gd name="T2" fmla="*/ 0 w 174"/>
                <a:gd name="T3" fmla="*/ 15 h 28"/>
                <a:gd name="T4" fmla="*/ 0 w 174"/>
                <a:gd name="T5" fmla="*/ 15 h 28"/>
                <a:gd name="T6" fmla="*/ 2 w 174"/>
                <a:gd name="T7" fmla="*/ 13 h 28"/>
                <a:gd name="T8" fmla="*/ 2 w 174"/>
                <a:gd name="T9" fmla="*/ 13 h 28"/>
                <a:gd name="T10" fmla="*/ 33 w 174"/>
                <a:gd name="T11" fmla="*/ 25 h 28"/>
                <a:gd name="T12" fmla="*/ 87 w 174"/>
                <a:gd name="T13" fmla="*/ 13 h 28"/>
                <a:gd name="T14" fmla="*/ 141 w 174"/>
                <a:gd name="T15" fmla="*/ 0 h 28"/>
                <a:gd name="T16" fmla="*/ 174 w 174"/>
                <a:gd name="T17" fmla="*/ 13 h 28"/>
                <a:gd name="T18" fmla="*/ 174 w 174"/>
                <a:gd name="T19" fmla="*/ 14 h 28"/>
                <a:gd name="T20" fmla="*/ 172 w 174"/>
                <a:gd name="T21" fmla="*/ 16 h 28"/>
                <a:gd name="T22" fmla="*/ 172 w 174"/>
                <a:gd name="T23" fmla="*/ 15 h 28"/>
                <a:gd name="T24" fmla="*/ 141 w 174"/>
                <a:gd name="T25" fmla="*/ 3 h 28"/>
                <a:gd name="T26" fmla="*/ 87 w 174"/>
                <a:gd name="T27" fmla="*/ 16 h 28"/>
                <a:gd name="T28" fmla="*/ 33 w 174"/>
                <a:gd name="T29" fmla="*/ 28 h 28"/>
                <a:gd name="T30" fmla="*/ 1 w 174"/>
                <a:gd name="T31" fmla="*/ 15 h 28"/>
                <a:gd name="T32" fmla="*/ 33 w 174"/>
                <a:gd name="T33" fmla="*/ 27 h 28"/>
                <a:gd name="T34" fmla="*/ 87 w 174"/>
                <a:gd name="T35" fmla="*/ 15 h 28"/>
                <a:gd name="T36" fmla="*/ 141 w 174"/>
                <a:gd name="T37" fmla="*/ 2 h 28"/>
                <a:gd name="T38" fmla="*/ 172 w 174"/>
                <a:gd name="T39" fmla="*/ 14 h 28"/>
                <a:gd name="T40" fmla="*/ 173 w 174"/>
                <a:gd name="T41" fmla="*/ 14 h 28"/>
                <a:gd name="T42" fmla="*/ 141 w 174"/>
                <a:gd name="T43" fmla="*/ 1 h 28"/>
                <a:gd name="T44" fmla="*/ 87 w 174"/>
                <a:gd name="T45" fmla="*/ 14 h 28"/>
                <a:gd name="T46" fmla="*/ 33 w 174"/>
                <a:gd name="T47" fmla="*/ 26 h 28"/>
                <a:gd name="T48" fmla="*/ 2 w 174"/>
                <a:gd name="T49" fmla="*/ 14 h 28"/>
                <a:gd name="T50" fmla="*/ 1 w 174"/>
                <a:gd name="T51" fmla="*/ 1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4" h="28">
                  <a:moveTo>
                    <a:pt x="33" y="28"/>
                  </a:moveTo>
                  <a:cubicBezTo>
                    <a:pt x="20" y="28"/>
                    <a:pt x="9" y="24"/>
                    <a:pt x="0" y="15"/>
                  </a:cubicBezTo>
                  <a:cubicBezTo>
                    <a:pt x="0" y="15"/>
                    <a:pt x="0" y="15"/>
                    <a:pt x="0" y="15"/>
                  </a:cubicBezTo>
                  <a:cubicBezTo>
                    <a:pt x="2" y="13"/>
                    <a:pt x="2" y="13"/>
                    <a:pt x="2" y="13"/>
                  </a:cubicBezTo>
                  <a:cubicBezTo>
                    <a:pt x="2" y="13"/>
                    <a:pt x="2" y="13"/>
                    <a:pt x="2" y="13"/>
                  </a:cubicBezTo>
                  <a:cubicBezTo>
                    <a:pt x="10" y="21"/>
                    <a:pt x="20" y="25"/>
                    <a:pt x="33" y="25"/>
                  </a:cubicBezTo>
                  <a:cubicBezTo>
                    <a:pt x="50" y="25"/>
                    <a:pt x="69" y="19"/>
                    <a:pt x="87" y="13"/>
                  </a:cubicBezTo>
                  <a:cubicBezTo>
                    <a:pt x="105" y="7"/>
                    <a:pt x="124" y="0"/>
                    <a:pt x="141" y="0"/>
                  </a:cubicBezTo>
                  <a:cubicBezTo>
                    <a:pt x="154" y="0"/>
                    <a:pt x="165" y="5"/>
                    <a:pt x="174" y="13"/>
                  </a:cubicBezTo>
                  <a:cubicBezTo>
                    <a:pt x="174" y="14"/>
                    <a:pt x="174" y="14"/>
                    <a:pt x="174" y="14"/>
                  </a:cubicBezTo>
                  <a:cubicBezTo>
                    <a:pt x="172" y="16"/>
                    <a:pt x="172" y="16"/>
                    <a:pt x="172" y="16"/>
                  </a:cubicBezTo>
                  <a:cubicBezTo>
                    <a:pt x="172" y="15"/>
                    <a:pt x="172" y="15"/>
                    <a:pt x="172" y="15"/>
                  </a:cubicBezTo>
                  <a:cubicBezTo>
                    <a:pt x="164" y="7"/>
                    <a:pt x="154" y="3"/>
                    <a:pt x="141" y="3"/>
                  </a:cubicBezTo>
                  <a:cubicBezTo>
                    <a:pt x="124" y="3"/>
                    <a:pt x="105" y="9"/>
                    <a:pt x="87" y="16"/>
                  </a:cubicBezTo>
                  <a:cubicBezTo>
                    <a:pt x="69" y="22"/>
                    <a:pt x="50" y="28"/>
                    <a:pt x="33" y="28"/>
                  </a:cubicBezTo>
                  <a:close/>
                  <a:moveTo>
                    <a:pt x="1" y="15"/>
                  </a:moveTo>
                  <a:cubicBezTo>
                    <a:pt x="9" y="23"/>
                    <a:pt x="20" y="27"/>
                    <a:pt x="33" y="27"/>
                  </a:cubicBezTo>
                  <a:cubicBezTo>
                    <a:pt x="50" y="27"/>
                    <a:pt x="69" y="21"/>
                    <a:pt x="87" y="15"/>
                  </a:cubicBezTo>
                  <a:cubicBezTo>
                    <a:pt x="105" y="9"/>
                    <a:pt x="124" y="2"/>
                    <a:pt x="141" y="2"/>
                  </a:cubicBezTo>
                  <a:cubicBezTo>
                    <a:pt x="154" y="2"/>
                    <a:pt x="164" y="6"/>
                    <a:pt x="172" y="14"/>
                  </a:cubicBezTo>
                  <a:cubicBezTo>
                    <a:pt x="173" y="14"/>
                    <a:pt x="173" y="14"/>
                    <a:pt x="173" y="14"/>
                  </a:cubicBezTo>
                  <a:cubicBezTo>
                    <a:pt x="165" y="5"/>
                    <a:pt x="154" y="1"/>
                    <a:pt x="141" y="1"/>
                  </a:cubicBezTo>
                  <a:cubicBezTo>
                    <a:pt x="124" y="1"/>
                    <a:pt x="105" y="8"/>
                    <a:pt x="87" y="14"/>
                  </a:cubicBezTo>
                  <a:cubicBezTo>
                    <a:pt x="69" y="20"/>
                    <a:pt x="50" y="26"/>
                    <a:pt x="33" y="26"/>
                  </a:cubicBezTo>
                  <a:cubicBezTo>
                    <a:pt x="20" y="26"/>
                    <a:pt x="10" y="22"/>
                    <a:pt x="2" y="14"/>
                  </a:cubicBezTo>
                  <a:lnTo>
                    <a:pt x="1"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92" name="Freeform 755"/>
            <p:cNvSpPr>
              <a:spLocks noEditPoints="1"/>
            </p:cNvSpPr>
            <p:nvPr/>
          </p:nvSpPr>
          <p:spPr bwMode="auto">
            <a:xfrm>
              <a:off x="5841703" y="3578622"/>
              <a:ext cx="242491" cy="39986"/>
            </a:xfrm>
            <a:custGeom>
              <a:avLst/>
              <a:gdLst>
                <a:gd name="T0" fmla="*/ 33 w 174"/>
                <a:gd name="T1" fmla="*/ 28 h 28"/>
                <a:gd name="T2" fmla="*/ 0 w 174"/>
                <a:gd name="T3" fmla="*/ 15 h 28"/>
                <a:gd name="T4" fmla="*/ 0 w 174"/>
                <a:gd name="T5" fmla="*/ 14 h 28"/>
                <a:gd name="T6" fmla="*/ 2 w 174"/>
                <a:gd name="T7" fmla="*/ 13 h 28"/>
                <a:gd name="T8" fmla="*/ 2 w 174"/>
                <a:gd name="T9" fmla="*/ 13 h 28"/>
                <a:gd name="T10" fmla="*/ 33 w 174"/>
                <a:gd name="T11" fmla="*/ 25 h 28"/>
                <a:gd name="T12" fmla="*/ 87 w 174"/>
                <a:gd name="T13" fmla="*/ 13 h 28"/>
                <a:gd name="T14" fmla="*/ 141 w 174"/>
                <a:gd name="T15" fmla="*/ 0 h 28"/>
                <a:gd name="T16" fmla="*/ 174 w 174"/>
                <a:gd name="T17" fmla="*/ 13 h 28"/>
                <a:gd name="T18" fmla="*/ 174 w 174"/>
                <a:gd name="T19" fmla="*/ 13 h 28"/>
                <a:gd name="T20" fmla="*/ 172 w 174"/>
                <a:gd name="T21" fmla="*/ 15 h 28"/>
                <a:gd name="T22" fmla="*/ 172 w 174"/>
                <a:gd name="T23" fmla="*/ 15 h 28"/>
                <a:gd name="T24" fmla="*/ 141 w 174"/>
                <a:gd name="T25" fmla="*/ 3 h 28"/>
                <a:gd name="T26" fmla="*/ 87 w 174"/>
                <a:gd name="T27" fmla="*/ 15 h 28"/>
                <a:gd name="T28" fmla="*/ 87 w 174"/>
                <a:gd name="T29" fmla="*/ 15 h 28"/>
                <a:gd name="T30" fmla="*/ 33 w 174"/>
                <a:gd name="T31" fmla="*/ 28 h 28"/>
                <a:gd name="T32" fmla="*/ 1 w 174"/>
                <a:gd name="T33" fmla="*/ 14 h 28"/>
                <a:gd name="T34" fmla="*/ 33 w 174"/>
                <a:gd name="T35" fmla="*/ 27 h 28"/>
                <a:gd name="T36" fmla="*/ 87 w 174"/>
                <a:gd name="T37" fmla="*/ 14 h 28"/>
                <a:gd name="T38" fmla="*/ 87 w 174"/>
                <a:gd name="T39" fmla="*/ 14 h 28"/>
                <a:gd name="T40" fmla="*/ 141 w 174"/>
                <a:gd name="T41" fmla="*/ 2 h 28"/>
                <a:gd name="T42" fmla="*/ 172 w 174"/>
                <a:gd name="T43" fmla="*/ 14 h 28"/>
                <a:gd name="T44" fmla="*/ 173 w 174"/>
                <a:gd name="T45" fmla="*/ 13 h 28"/>
                <a:gd name="T46" fmla="*/ 141 w 174"/>
                <a:gd name="T47" fmla="*/ 1 h 28"/>
                <a:gd name="T48" fmla="*/ 87 w 174"/>
                <a:gd name="T49" fmla="*/ 14 h 28"/>
                <a:gd name="T50" fmla="*/ 33 w 174"/>
                <a:gd name="T51" fmla="*/ 26 h 28"/>
                <a:gd name="T52" fmla="*/ 2 w 174"/>
                <a:gd name="T53" fmla="*/ 14 h 28"/>
                <a:gd name="T54" fmla="*/ 1 w 174"/>
                <a:gd name="T5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4" h="28">
                  <a:moveTo>
                    <a:pt x="33" y="28"/>
                  </a:moveTo>
                  <a:cubicBezTo>
                    <a:pt x="20" y="28"/>
                    <a:pt x="9" y="23"/>
                    <a:pt x="0" y="15"/>
                  </a:cubicBezTo>
                  <a:cubicBezTo>
                    <a:pt x="0" y="14"/>
                    <a:pt x="0" y="14"/>
                    <a:pt x="0" y="14"/>
                  </a:cubicBezTo>
                  <a:cubicBezTo>
                    <a:pt x="2" y="13"/>
                    <a:pt x="2" y="13"/>
                    <a:pt x="2" y="13"/>
                  </a:cubicBezTo>
                  <a:cubicBezTo>
                    <a:pt x="2" y="13"/>
                    <a:pt x="2" y="13"/>
                    <a:pt x="2" y="13"/>
                  </a:cubicBezTo>
                  <a:cubicBezTo>
                    <a:pt x="10" y="21"/>
                    <a:pt x="20" y="25"/>
                    <a:pt x="33" y="25"/>
                  </a:cubicBezTo>
                  <a:cubicBezTo>
                    <a:pt x="50" y="25"/>
                    <a:pt x="69" y="19"/>
                    <a:pt x="87" y="13"/>
                  </a:cubicBezTo>
                  <a:cubicBezTo>
                    <a:pt x="105" y="6"/>
                    <a:pt x="124" y="0"/>
                    <a:pt x="141" y="0"/>
                  </a:cubicBezTo>
                  <a:cubicBezTo>
                    <a:pt x="154" y="0"/>
                    <a:pt x="165" y="4"/>
                    <a:pt x="174" y="13"/>
                  </a:cubicBezTo>
                  <a:cubicBezTo>
                    <a:pt x="174" y="13"/>
                    <a:pt x="174" y="13"/>
                    <a:pt x="174" y="13"/>
                  </a:cubicBezTo>
                  <a:cubicBezTo>
                    <a:pt x="172" y="15"/>
                    <a:pt x="172" y="15"/>
                    <a:pt x="172" y="15"/>
                  </a:cubicBezTo>
                  <a:cubicBezTo>
                    <a:pt x="172" y="15"/>
                    <a:pt x="172" y="15"/>
                    <a:pt x="172" y="15"/>
                  </a:cubicBezTo>
                  <a:cubicBezTo>
                    <a:pt x="164" y="7"/>
                    <a:pt x="154" y="3"/>
                    <a:pt x="141" y="3"/>
                  </a:cubicBezTo>
                  <a:cubicBezTo>
                    <a:pt x="124" y="3"/>
                    <a:pt x="106" y="9"/>
                    <a:pt x="87" y="15"/>
                  </a:cubicBezTo>
                  <a:cubicBezTo>
                    <a:pt x="87" y="15"/>
                    <a:pt x="87" y="15"/>
                    <a:pt x="87" y="15"/>
                  </a:cubicBezTo>
                  <a:cubicBezTo>
                    <a:pt x="69" y="21"/>
                    <a:pt x="50" y="28"/>
                    <a:pt x="33" y="28"/>
                  </a:cubicBezTo>
                  <a:close/>
                  <a:moveTo>
                    <a:pt x="1" y="14"/>
                  </a:moveTo>
                  <a:cubicBezTo>
                    <a:pt x="9" y="23"/>
                    <a:pt x="20" y="27"/>
                    <a:pt x="33" y="27"/>
                  </a:cubicBezTo>
                  <a:cubicBezTo>
                    <a:pt x="50" y="27"/>
                    <a:pt x="69" y="20"/>
                    <a:pt x="87" y="14"/>
                  </a:cubicBezTo>
                  <a:cubicBezTo>
                    <a:pt x="87" y="14"/>
                    <a:pt x="87" y="14"/>
                    <a:pt x="87" y="14"/>
                  </a:cubicBezTo>
                  <a:cubicBezTo>
                    <a:pt x="105" y="8"/>
                    <a:pt x="124" y="2"/>
                    <a:pt x="141" y="2"/>
                  </a:cubicBezTo>
                  <a:cubicBezTo>
                    <a:pt x="154" y="2"/>
                    <a:pt x="164" y="6"/>
                    <a:pt x="172" y="14"/>
                  </a:cubicBezTo>
                  <a:cubicBezTo>
                    <a:pt x="173" y="13"/>
                    <a:pt x="173" y="13"/>
                    <a:pt x="173" y="13"/>
                  </a:cubicBezTo>
                  <a:cubicBezTo>
                    <a:pt x="165" y="5"/>
                    <a:pt x="154" y="1"/>
                    <a:pt x="141" y="1"/>
                  </a:cubicBezTo>
                  <a:cubicBezTo>
                    <a:pt x="124" y="1"/>
                    <a:pt x="105" y="7"/>
                    <a:pt x="87" y="14"/>
                  </a:cubicBezTo>
                  <a:cubicBezTo>
                    <a:pt x="69" y="20"/>
                    <a:pt x="50" y="26"/>
                    <a:pt x="33" y="26"/>
                  </a:cubicBezTo>
                  <a:cubicBezTo>
                    <a:pt x="20" y="26"/>
                    <a:pt x="10" y="22"/>
                    <a:pt x="2" y="14"/>
                  </a:cubicBezTo>
                  <a:lnTo>
                    <a:pt x="1" y="14"/>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93" name="Freeform 756"/>
            <p:cNvSpPr>
              <a:spLocks noEditPoints="1"/>
            </p:cNvSpPr>
            <p:nvPr/>
          </p:nvSpPr>
          <p:spPr bwMode="auto">
            <a:xfrm>
              <a:off x="5841703" y="3600550"/>
              <a:ext cx="242491" cy="37406"/>
            </a:xfrm>
            <a:custGeom>
              <a:avLst/>
              <a:gdLst>
                <a:gd name="T0" fmla="*/ 33 w 174"/>
                <a:gd name="T1" fmla="*/ 27 h 27"/>
                <a:gd name="T2" fmla="*/ 0 w 174"/>
                <a:gd name="T3" fmla="*/ 14 h 27"/>
                <a:gd name="T4" fmla="*/ 0 w 174"/>
                <a:gd name="T5" fmla="*/ 14 h 27"/>
                <a:gd name="T6" fmla="*/ 2 w 174"/>
                <a:gd name="T7" fmla="*/ 12 h 27"/>
                <a:gd name="T8" fmla="*/ 2 w 174"/>
                <a:gd name="T9" fmla="*/ 13 h 27"/>
                <a:gd name="T10" fmla="*/ 33 w 174"/>
                <a:gd name="T11" fmla="*/ 25 h 27"/>
                <a:gd name="T12" fmla="*/ 86 w 174"/>
                <a:gd name="T13" fmla="*/ 12 h 27"/>
                <a:gd name="T14" fmla="*/ 87 w 174"/>
                <a:gd name="T15" fmla="*/ 12 h 27"/>
                <a:gd name="T16" fmla="*/ 141 w 174"/>
                <a:gd name="T17" fmla="*/ 0 h 27"/>
                <a:gd name="T18" fmla="*/ 174 w 174"/>
                <a:gd name="T19" fmla="*/ 13 h 27"/>
                <a:gd name="T20" fmla="*/ 174 w 174"/>
                <a:gd name="T21" fmla="*/ 13 h 27"/>
                <a:gd name="T22" fmla="*/ 172 w 174"/>
                <a:gd name="T23" fmla="*/ 15 h 27"/>
                <a:gd name="T24" fmla="*/ 172 w 174"/>
                <a:gd name="T25" fmla="*/ 14 h 27"/>
                <a:gd name="T26" fmla="*/ 141 w 174"/>
                <a:gd name="T27" fmla="*/ 2 h 27"/>
                <a:gd name="T28" fmla="*/ 87 w 174"/>
                <a:gd name="T29" fmla="*/ 15 h 27"/>
                <a:gd name="T30" fmla="*/ 33 w 174"/>
                <a:gd name="T31" fmla="*/ 27 h 27"/>
                <a:gd name="T32" fmla="*/ 1 w 174"/>
                <a:gd name="T33" fmla="*/ 14 h 27"/>
                <a:gd name="T34" fmla="*/ 33 w 174"/>
                <a:gd name="T35" fmla="*/ 26 h 27"/>
                <a:gd name="T36" fmla="*/ 87 w 174"/>
                <a:gd name="T37" fmla="*/ 14 h 27"/>
                <a:gd name="T38" fmla="*/ 141 w 174"/>
                <a:gd name="T39" fmla="*/ 1 h 27"/>
                <a:gd name="T40" fmla="*/ 172 w 174"/>
                <a:gd name="T41" fmla="*/ 13 h 27"/>
                <a:gd name="T42" fmla="*/ 173 w 174"/>
                <a:gd name="T43" fmla="*/ 13 h 27"/>
                <a:gd name="T44" fmla="*/ 141 w 174"/>
                <a:gd name="T45" fmla="*/ 1 h 27"/>
                <a:gd name="T46" fmla="*/ 87 w 174"/>
                <a:gd name="T47" fmla="*/ 13 h 27"/>
                <a:gd name="T48" fmla="*/ 87 w 174"/>
                <a:gd name="T49" fmla="*/ 13 h 27"/>
                <a:gd name="T50" fmla="*/ 33 w 174"/>
                <a:gd name="T51" fmla="*/ 26 h 27"/>
                <a:gd name="T52" fmla="*/ 2 w 174"/>
                <a:gd name="T53" fmla="*/ 14 h 27"/>
                <a:gd name="T54" fmla="*/ 1 w 174"/>
                <a:gd name="T55"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4" h="27">
                  <a:moveTo>
                    <a:pt x="33" y="27"/>
                  </a:moveTo>
                  <a:cubicBezTo>
                    <a:pt x="20" y="27"/>
                    <a:pt x="9" y="23"/>
                    <a:pt x="0" y="14"/>
                  </a:cubicBezTo>
                  <a:cubicBezTo>
                    <a:pt x="0" y="14"/>
                    <a:pt x="0" y="14"/>
                    <a:pt x="0" y="14"/>
                  </a:cubicBezTo>
                  <a:cubicBezTo>
                    <a:pt x="2" y="12"/>
                    <a:pt x="2" y="12"/>
                    <a:pt x="2" y="12"/>
                  </a:cubicBezTo>
                  <a:cubicBezTo>
                    <a:pt x="2" y="13"/>
                    <a:pt x="2" y="13"/>
                    <a:pt x="2" y="13"/>
                  </a:cubicBezTo>
                  <a:cubicBezTo>
                    <a:pt x="10" y="21"/>
                    <a:pt x="20" y="25"/>
                    <a:pt x="33" y="25"/>
                  </a:cubicBezTo>
                  <a:cubicBezTo>
                    <a:pt x="50" y="25"/>
                    <a:pt x="68" y="18"/>
                    <a:pt x="86" y="12"/>
                  </a:cubicBezTo>
                  <a:cubicBezTo>
                    <a:pt x="87" y="12"/>
                    <a:pt x="87" y="12"/>
                    <a:pt x="87" y="12"/>
                  </a:cubicBezTo>
                  <a:cubicBezTo>
                    <a:pt x="105" y="6"/>
                    <a:pt x="124" y="0"/>
                    <a:pt x="141" y="0"/>
                  </a:cubicBezTo>
                  <a:cubicBezTo>
                    <a:pt x="154" y="0"/>
                    <a:pt x="165" y="4"/>
                    <a:pt x="174" y="13"/>
                  </a:cubicBezTo>
                  <a:cubicBezTo>
                    <a:pt x="174" y="13"/>
                    <a:pt x="174" y="13"/>
                    <a:pt x="174" y="13"/>
                  </a:cubicBezTo>
                  <a:cubicBezTo>
                    <a:pt x="172" y="15"/>
                    <a:pt x="172" y="15"/>
                    <a:pt x="172" y="15"/>
                  </a:cubicBezTo>
                  <a:cubicBezTo>
                    <a:pt x="172" y="14"/>
                    <a:pt x="172" y="14"/>
                    <a:pt x="172" y="14"/>
                  </a:cubicBezTo>
                  <a:cubicBezTo>
                    <a:pt x="164" y="6"/>
                    <a:pt x="154" y="2"/>
                    <a:pt x="141" y="2"/>
                  </a:cubicBezTo>
                  <a:cubicBezTo>
                    <a:pt x="124" y="2"/>
                    <a:pt x="105" y="9"/>
                    <a:pt x="87" y="15"/>
                  </a:cubicBezTo>
                  <a:cubicBezTo>
                    <a:pt x="69" y="21"/>
                    <a:pt x="50" y="27"/>
                    <a:pt x="33" y="27"/>
                  </a:cubicBezTo>
                  <a:close/>
                  <a:moveTo>
                    <a:pt x="1" y="14"/>
                  </a:moveTo>
                  <a:cubicBezTo>
                    <a:pt x="9" y="22"/>
                    <a:pt x="20" y="26"/>
                    <a:pt x="33" y="26"/>
                  </a:cubicBezTo>
                  <a:cubicBezTo>
                    <a:pt x="50" y="26"/>
                    <a:pt x="69" y="20"/>
                    <a:pt x="87" y="14"/>
                  </a:cubicBezTo>
                  <a:cubicBezTo>
                    <a:pt x="105" y="8"/>
                    <a:pt x="124" y="1"/>
                    <a:pt x="141" y="1"/>
                  </a:cubicBezTo>
                  <a:cubicBezTo>
                    <a:pt x="154" y="1"/>
                    <a:pt x="164" y="5"/>
                    <a:pt x="172" y="13"/>
                  </a:cubicBezTo>
                  <a:cubicBezTo>
                    <a:pt x="173" y="13"/>
                    <a:pt x="173" y="13"/>
                    <a:pt x="173" y="13"/>
                  </a:cubicBezTo>
                  <a:cubicBezTo>
                    <a:pt x="165" y="5"/>
                    <a:pt x="154" y="1"/>
                    <a:pt x="141" y="1"/>
                  </a:cubicBezTo>
                  <a:cubicBezTo>
                    <a:pt x="124" y="1"/>
                    <a:pt x="105" y="7"/>
                    <a:pt x="87" y="13"/>
                  </a:cubicBezTo>
                  <a:cubicBezTo>
                    <a:pt x="87" y="13"/>
                    <a:pt x="87" y="13"/>
                    <a:pt x="87" y="13"/>
                  </a:cubicBezTo>
                  <a:cubicBezTo>
                    <a:pt x="69" y="19"/>
                    <a:pt x="50" y="26"/>
                    <a:pt x="33" y="26"/>
                  </a:cubicBezTo>
                  <a:cubicBezTo>
                    <a:pt x="20" y="26"/>
                    <a:pt x="10" y="22"/>
                    <a:pt x="2" y="14"/>
                  </a:cubicBezTo>
                  <a:lnTo>
                    <a:pt x="1" y="14"/>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sp>
          <p:nvSpPr>
            <p:cNvPr id="94" name="Freeform 757"/>
            <p:cNvSpPr>
              <a:spLocks noEditPoints="1"/>
            </p:cNvSpPr>
            <p:nvPr/>
          </p:nvSpPr>
          <p:spPr bwMode="auto">
            <a:xfrm>
              <a:off x="5841703" y="3619897"/>
              <a:ext cx="242491" cy="38695"/>
            </a:xfrm>
            <a:custGeom>
              <a:avLst/>
              <a:gdLst>
                <a:gd name="T0" fmla="*/ 33 w 174"/>
                <a:gd name="T1" fmla="*/ 28 h 28"/>
                <a:gd name="T2" fmla="*/ 0 w 174"/>
                <a:gd name="T3" fmla="*/ 15 h 28"/>
                <a:gd name="T4" fmla="*/ 0 w 174"/>
                <a:gd name="T5" fmla="*/ 15 h 28"/>
                <a:gd name="T6" fmla="*/ 2 w 174"/>
                <a:gd name="T7" fmla="*/ 13 h 28"/>
                <a:gd name="T8" fmla="*/ 2 w 174"/>
                <a:gd name="T9" fmla="*/ 13 h 28"/>
                <a:gd name="T10" fmla="*/ 33 w 174"/>
                <a:gd name="T11" fmla="*/ 25 h 28"/>
                <a:gd name="T12" fmla="*/ 86 w 174"/>
                <a:gd name="T13" fmla="*/ 13 h 28"/>
                <a:gd name="T14" fmla="*/ 87 w 174"/>
                <a:gd name="T15" fmla="*/ 13 h 28"/>
                <a:gd name="T16" fmla="*/ 141 w 174"/>
                <a:gd name="T17" fmla="*/ 0 h 28"/>
                <a:gd name="T18" fmla="*/ 174 w 174"/>
                <a:gd name="T19" fmla="*/ 13 h 28"/>
                <a:gd name="T20" fmla="*/ 174 w 174"/>
                <a:gd name="T21" fmla="*/ 13 h 28"/>
                <a:gd name="T22" fmla="*/ 172 w 174"/>
                <a:gd name="T23" fmla="*/ 15 h 28"/>
                <a:gd name="T24" fmla="*/ 172 w 174"/>
                <a:gd name="T25" fmla="*/ 15 h 28"/>
                <a:gd name="T26" fmla="*/ 141 w 174"/>
                <a:gd name="T27" fmla="*/ 3 h 28"/>
                <a:gd name="T28" fmla="*/ 87 w 174"/>
                <a:gd name="T29" fmla="*/ 15 h 28"/>
                <a:gd name="T30" fmla="*/ 33 w 174"/>
                <a:gd name="T31" fmla="*/ 28 h 28"/>
                <a:gd name="T32" fmla="*/ 1 w 174"/>
                <a:gd name="T33" fmla="*/ 15 h 28"/>
                <a:gd name="T34" fmla="*/ 33 w 174"/>
                <a:gd name="T35" fmla="*/ 27 h 28"/>
                <a:gd name="T36" fmla="*/ 87 w 174"/>
                <a:gd name="T37" fmla="*/ 14 h 28"/>
                <a:gd name="T38" fmla="*/ 141 w 174"/>
                <a:gd name="T39" fmla="*/ 2 h 28"/>
                <a:gd name="T40" fmla="*/ 172 w 174"/>
                <a:gd name="T41" fmla="*/ 14 h 28"/>
                <a:gd name="T42" fmla="*/ 173 w 174"/>
                <a:gd name="T43" fmla="*/ 13 h 28"/>
                <a:gd name="T44" fmla="*/ 141 w 174"/>
                <a:gd name="T45" fmla="*/ 1 h 28"/>
                <a:gd name="T46" fmla="*/ 87 w 174"/>
                <a:gd name="T47" fmla="*/ 14 h 28"/>
                <a:gd name="T48" fmla="*/ 87 w 174"/>
                <a:gd name="T49" fmla="*/ 14 h 28"/>
                <a:gd name="T50" fmla="*/ 33 w 174"/>
                <a:gd name="T51" fmla="*/ 26 h 28"/>
                <a:gd name="T52" fmla="*/ 2 w 174"/>
                <a:gd name="T53" fmla="*/ 14 h 28"/>
                <a:gd name="T54" fmla="*/ 1 w 174"/>
                <a:gd name="T55" fmla="*/ 1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4" h="28">
                  <a:moveTo>
                    <a:pt x="33" y="28"/>
                  </a:moveTo>
                  <a:cubicBezTo>
                    <a:pt x="20" y="28"/>
                    <a:pt x="9" y="24"/>
                    <a:pt x="0" y="15"/>
                  </a:cubicBezTo>
                  <a:cubicBezTo>
                    <a:pt x="0" y="15"/>
                    <a:pt x="0" y="15"/>
                    <a:pt x="0" y="15"/>
                  </a:cubicBezTo>
                  <a:cubicBezTo>
                    <a:pt x="2" y="13"/>
                    <a:pt x="2" y="13"/>
                    <a:pt x="2" y="13"/>
                  </a:cubicBezTo>
                  <a:cubicBezTo>
                    <a:pt x="2" y="13"/>
                    <a:pt x="2" y="13"/>
                    <a:pt x="2" y="13"/>
                  </a:cubicBezTo>
                  <a:cubicBezTo>
                    <a:pt x="10" y="21"/>
                    <a:pt x="20" y="25"/>
                    <a:pt x="33" y="25"/>
                  </a:cubicBezTo>
                  <a:cubicBezTo>
                    <a:pt x="50" y="25"/>
                    <a:pt x="68" y="19"/>
                    <a:pt x="86" y="13"/>
                  </a:cubicBezTo>
                  <a:cubicBezTo>
                    <a:pt x="87" y="13"/>
                    <a:pt x="87" y="13"/>
                    <a:pt x="87" y="13"/>
                  </a:cubicBezTo>
                  <a:cubicBezTo>
                    <a:pt x="105" y="7"/>
                    <a:pt x="124" y="0"/>
                    <a:pt x="141" y="0"/>
                  </a:cubicBezTo>
                  <a:cubicBezTo>
                    <a:pt x="154" y="0"/>
                    <a:pt x="165" y="5"/>
                    <a:pt x="174" y="13"/>
                  </a:cubicBezTo>
                  <a:cubicBezTo>
                    <a:pt x="174" y="13"/>
                    <a:pt x="174" y="13"/>
                    <a:pt x="174" y="13"/>
                  </a:cubicBezTo>
                  <a:cubicBezTo>
                    <a:pt x="172" y="15"/>
                    <a:pt x="172" y="15"/>
                    <a:pt x="172" y="15"/>
                  </a:cubicBezTo>
                  <a:cubicBezTo>
                    <a:pt x="172" y="15"/>
                    <a:pt x="172" y="15"/>
                    <a:pt x="172" y="15"/>
                  </a:cubicBezTo>
                  <a:cubicBezTo>
                    <a:pt x="164" y="7"/>
                    <a:pt x="154" y="3"/>
                    <a:pt x="141" y="3"/>
                  </a:cubicBezTo>
                  <a:cubicBezTo>
                    <a:pt x="124" y="3"/>
                    <a:pt x="105" y="9"/>
                    <a:pt x="87" y="15"/>
                  </a:cubicBezTo>
                  <a:cubicBezTo>
                    <a:pt x="69" y="22"/>
                    <a:pt x="50" y="28"/>
                    <a:pt x="33" y="28"/>
                  </a:cubicBezTo>
                  <a:close/>
                  <a:moveTo>
                    <a:pt x="1" y="15"/>
                  </a:moveTo>
                  <a:cubicBezTo>
                    <a:pt x="9" y="23"/>
                    <a:pt x="20" y="27"/>
                    <a:pt x="33" y="27"/>
                  </a:cubicBezTo>
                  <a:cubicBezTo>
                    <a:pt x="50" y="27"/>
                    <a:pt x="69" y="21"/>
                    <a:pt x="87" y="14"/>
                  </a:cubicBezTo>
                  <a:cubicBezTo>
                    <a:pt x="105" y="8"/>
                    <a:pt x="124" y="2"/>
                    <a:pt x="141" y="2"/>
                  </a:cubicBezTo>
                  <a:cubicBezTo>
                    <a:pt x="154" y="2"/>
                    <a:pt x="164" y="6"/>
                    <a:pt x="172" y="14"/>
                  </a:cubicBezTo>
                  <a:cubicBezTo>
                    <a:pt x="173" y="13"/>
                    <a:pt x="173" y="13"/>
                    <a:pt x="173" y="13"/>
                  </a:cubicBezTo>
                  <a:cubicBezTo>
                    <a:pt x="165" y="5"/>
                    <a:pt x="154" y="1"/>
                    <a:pt x="141" y="1"/>
                  </a:cubicBezTo>
                  <a:cubicBezTo>
                    <a:pt x="124" y="1"/>
                    <a:pt x="105" y="8"/>
                    <a:pt x="87" y="14"/>
                  </a:cubicBezTo>
                  <a:cubicBezTo>
                    <a:pt x="87" y="14"/>
                    <a:pt x="87" y="14"/>
                    <a:pt x="87" y="14"/>
                  </a:cubicBezTo>
                  <a:cubicBezTo>
                    <a:pt x="69" y="20"/>
                    <a:pt x="50" y="26"/>
                    <a:pt x="33" y="26"/>
                  </a:cubicBezTo>
                  <a:cubicBezTo>
                    <a:pt x="20" y="26"/>
                    <a:pt x="10" y="22"/>
                    <a:pt x="2" y="14"/>
                  </a:cubicBezTo>
                  <a:lnTo>
                    <a:pt x="1" y="15"/>
                  </a:lnTo>
                  <a:close/>
                </a:path>
              </a:pathLst>
            </a:custGeom>
            <a:solidFill>
              <a:srgbClr val="5056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4295" tIns="37148" rIns="74295" bIns="37148" numCol="1" anchor="t" anchorCtr="0" compatLnSpc="1">
              <a:prstTxWarp prst="textNoShape">
                <a:avLst/>
              </a:prstTxWarp>
            </a:bodyPr>
            <a:lstStyle/>
            <a:p>
              <a:endParaRPr lang="en-US" sz="1463">
                <a:solidFill>
                  <a:prstClr val="black"/>
                </a:solidFill>
              </a:endParaRPr>
            </a:p>
          </p:txBody>
        </p:sp>
      </p:grpSp>
      <p:grpSp>
        <p:nvGrpSpPr>
          <p:cNvPr id="95" name="Group 140"/>
          <p:cNvGrpSpPr>
            <a:grpSpLocks noChangeAspect="1"/>
          </p:cNvGrpSpPr>
          <p:nvPr/>
        </p:nvGrpSpPr>
        <p:grpSpPr bwMode="auto">
          <a:xfrm>
            <a:off x="5839285" y="4972030"/>
            <a:ext cx="560149" cy="1083295"/>
            <a:chOff x="-5088" y="1282"/>
            <a:chExt cx="2528" cy="4889"/>
          </a:xfrm>
        </p:grpSpPr>
        <p:sp>
          <p:nvSpPr>
            <p:cNvPr id="96" name="AutoShape 139"/>
            <p:cNvSpPr>
              <a:spLocks noChangeAspect="1" noChangeArrowheads="1" noTextEdit="1"/>
            </p:cNvSpPr>
            <p:nvPr/>
          </p:nvSpPr>
          <p:spPr bwMode="auto">
            <a:xfrm>
              <a:off x="-5088" y="1282"/>
              <a:ext cx="2528" cy="4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97" name="Group 341"/>
            <p:cNvGrpSpPr>
              <a:grpSpLocks/>
            </p:cNvGrpSpPr>
            <p:nvPr/>
          </p:nvGrpSpPr>
          <p:grpSpPr bwMode="auto">
            <a:xfrm>
              <a:off x="-5088" y="1282"/>
              <a:ext cx="2528" cy="4890"/>
              <a:chOff x="-5088" y="1282"/>
              <a:chExt cx="2528" cy="4890"/>
            </a:xfrm>
          </p:grpSpPr>
          <p:sp>
            <p:nvSpPr>
              <p:cNvPr id="110" name="Freeform 141"/>
              <p:cNvSpPr>
                <a:spLocks/>
              </p:cNvSpPr>
              <p:nvPr/>
            </p:nvSpPr>
            <p:spPr bwMode="auto">
              <a:xfrm>
                <a:off x="-5088" y="1282"/>
                <a:ext cx="2528" cy="4890"/>
              </a:xfrm>
              <a:custGeom>
                <a:avLst/>
                <a:gdLst>
                  <a:gd name="T0" fmla="*/ 1 w 8668"/>
                  <a:gd name="T1" fmla="*/ 15412 h 16767"/>
                  <a:gd name="T2" fmla="*/ 1425 w 8668"/>
                  <a:gd name="T3" fmla="*/ 16758 h 16767"/>
                  <a:gd name="T4" fmla="*/ 7219 w 8668"/>
                  <a:gd name="T5" fmla="*/ 16766 h 16767"/>
                  <a:gd name="T6" fmla="*/ 8647 w 8668"/>
                  <a:gd name="T7" fmla="*/ 15424 h 16767"/>
                  <a:gd name="T8" fmla="*/ 8667 w 8668"/>
                  <a:gd name="T9" fmla="*/ 1355 h 16767"/>
                  <a:gd name="T10" fmla="*/ 7243 w 8668"/>
                  <a:gd name="T11" fmla="*/ 9 h 16767"/>
                  <a:gd name="T12" fmla="*/ 1449 w 8668"/>
                  <a:gd name="T13" fmla="*/ 1 h 16767"/>
                  <a:gd name="T14" fmla="*/ 21 w 8668"/>
                  <a:gd name="T15" fmla="*/ 1343 h 16767"/>
                  <a:gd name="T16" fmla="*/ 1 w 8668"/>
                  <a:gd name="T17" fmla="*/ 15412 h 16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68" h="16767">
                    <a:moveTo>
                      <a:pt x="1" y="15412"/>
                    </a:moveTo>
                    <a:cubicBezTo>
                      <a:pt x="0" y="16154"/>
                      <a:pt x="638" y="16757"/>
                      <a:pt x="1425" y="16758"/>
                    </a:cubicBezTo>
                    <a:cubicBezTo>
                      <a:pt x="7219" y="16766"/>
                      <a:pt x="7219" y="16766"/>
                      <a:pt x="7219" y="16766"/>
                    </a:cubicBezTo>
                    <a:cubicBezTo>
                      <a:pt x="8006" y="16767"/>
                      <a:pt x="8646" y="16167"/>
                      <a:pt x="8647" y="15424"/>
                    </a:cubicBezTo>
                    <a:cubicBezTo>
                      <a:pt x="8667" y="1355"/>
                      <a:pt x="8667" y="1355"/>
                      <a:pt x="8667" y="1355"/>
                    </a:cubicBezTo>
                    <a:cubicBezTo>
                      <a:pt x="8668" y="613"/>
                      <a:pt x="8030" y="10"/>
                      <a:pt x="7243" y="9"/>
                    </a:cubicBezTo>
                    <a:cubicBezTo>
                      <a:pt x="1449" y="1"/>
                      <a:pt x="1449" y="1"/>
                      <a:pt x="1449" y="1"/>
                    </a:cubicBezTo>
                    <a:cubicBezTo>
                      <a:pt x="662" y="0"/>
                      <a:pt x="22" y="601"/>
                      <a:pt x="21" y="1343"/>
                    </a:cubicBezTo>
                    <a:cubicBezTo>
                      <a:pt x="1" y="15412"/>
                      <a:pt x="1" y="15412"/>
                      <a:pt x="1" y="1541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1" name="Freeform 142"/>
              <p:cNvSpPr>
                <a:spLocks/>
              </p:cNvSpPr>
              <p:nvPr/>
            </p:nvSpPr>
            <p:spPr bwMode="auto">
              <a:xfrm>
                <a:off x="-4154" y="1498"/>
                <a:ext cx="629" cy="121"/>
              </a:xfrm>
              <a:custGeom>
                <a:avLst/>
                <a:gdLst>
                  <a:gd name="T0" fmla="*/ 0 w 2156"/>
                  <a:gd name="T1" fmla="*/ 206 h 415"/>
                  <a:gd name="T2" fmla="*/ 182 w 2156"/>
                  <a:gd name="T3" fmla="*/ 412 h 415"/>
                  <a:gd name="T4" fmla="*/ 1974 w 2156"/>
                  <a:gd name="T5" fmla="*/ 415 h 415"/>
                  <a:gd name="T6" fmla="*/ 2156 w 2156"/>
                  <a:gd name="T7" fmla="*/ 209 h 415"/>
                  <a:gd name="T8" fmla="*/ 1974 w 2156"/>
                  <a:gd name="T9" fmla="*/ 3 h 415"/>
                  <a:gd name="T10" fmla="*/ 182 w 2156"/>
                  <a:gd name="T11" fmla="*/ 1 h 415"/>
                  <a:gd name="T12" fmla="*/ 0 w 2156"/>
                  <a:gd name="T13" fmla="*/ 206 h 415"/>
                </a:gdLst>
                <a:ahLst/>
                <a:cxnLst>
                  <a:cxn ang="0">
                    <a:pos x="T0" y="T1"/>
                  </a:cxn>
                  <a:cxn ang="0">
                    <a:pos x="T2" y="T3"/>
                  </a:cxn>
                  <a:cxn ang="0">
                    <a:pos x="T4" y="T5"/>
                  </a:cxn>
                  <a:cxn ang="0">
                    <a:pos x="T6" y="T7"/>
                  </a:cxn>
                  <a:cxn ang="0">
                    <a:pos x="T8" y="T9"/>
                  </a:cxn>
                  <a:cxn ang="0">
                    <a:pos x="T10" y="T11"/>
                  </a:cxn>
                  <a:cxn ang="0">
                    <a:pos x="T12" y="T13"/>
                  </a:cxn>
                </a:cxnLst>
                <a:rect l="0" t="0" r="r" b="b"/>
                <a:pathLst>
                  <a:path w="2156" h="415">
                    <a:moveTo>
                      <a:pt x="0" y="206"/>
                    </a:moveTo>
                    <a:cubicBezTo>
                      <a:pt x="0" y="320"/>
                      <a:pt x="82" y="412"/>
                      <a:pt x="182" y="412"/>
                    </a:cubicBezTo>
                    <a:cubicBezTo>
                      <a:pt x="1974" y="415"/>
                      <a:pt x="1974" y="415"/>
                      <a:pt x="1974" y="415"/>
                    </a:cubicBezTo>
                    <a:cubicBezTo>
                      <a:pt x="2074" y="415"/>
                      <a:pt x="2156" y="323"/>
                      <a:pt x="2156" y="209"/>
                    </a:cubicBezTo>
                    <a:cubicBezTo>
                      <a:pt x="2156" y="96"/>
                      <a:pt x="2075" y="3"/>
                      <a:pt x="1974" y="3"/>
                    </a:cubicBezTo>
                    <a:cubicBezTo>
                      <a:pt x="182" y="1"/>
                      <a:pt x="182" y="1"/>
                      <a:pt x="182" y="1"/>
                    </a:cubicBezTo>
                    <a:cubicBezTo>
                      <a:pt x="82" y="0"/>
                      <a:pt x="0" y="92"/>
                      <a:pt x="0" y="20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2" name="Freeform 143"/>
              <p:cNvSpPr>
                <a:spLocks/>
              </p:cNvSpPr>
              <p:nvPr/>
            </p:nvSpPr>
            <p:spPr bwMode="auto">
              <a:xfrm>
                <a:off x="-3181" y="1509"/>
                <a:ext cx="119" cy="116"/>
              </a:xfrm>
              <a:custGeom>
                <a:avLst/>
                <a:gdLst>
                  <a:gd name="T0" fmla="*/ 0 w 407"/>
                  <a:gd name="T1" fmla="*/ 198 h 397"/>
                  <a:gd name="T2" fmla="*/ 203 w 407"/>
                  <a:gd name="T3" fmla="*/ 397 h 397"/>
                  <a:gd name="T4" fmla="*/ 407 w 407"/>
                  <a:gd name="T5" fmla="*/ 199 h 397"/>
                  <a:gd name="T6" fmla="*/ 204 w 407"/>
                  <a:gd name="T7" fmla="*/ 0 h 397"/>
                  <a:gd name="T8" fmla="*/ 0 w 407"/>
                  <a:gd name="T9" fmla="*/ 198 h 397"/>
                </a:gdLst>
                <a:ahLst/>
                <a:cxnLst>
                  <a:cxn ang="0">
                    <a:pos x="T0" y="T1"/>
                  </a:cxn>
                  <a:cxn ang="0">
                    <a:pos x="T2" y="T3"/>
                  </a:cxn>
                  <a:cxn ang="0">
                    <a:pos x="T4" y="T5"/>
                  </a:cxn>
                  <a:cxn ang="0">
                    <a:pos x="T6" y="T7"/>
                  </a:cxn>
                  <a:cxn ang="0">
                    <a:pos x="T8" y="T9"/>
                  </a:cxn>
                </a:cxnLst>
                <a:rect l="0" t="0" r="r" b="b"/>
                <a:pathLst>
                  <a:path w="407" h="397">
                    <a:moveTo>
                      <a:pt x="0" y="198"/>
                    </a:moveTo>
                    <a:cubicBezTo>
                      <a:pt x="0" y="308"/>
                      <a:pt x="91" y="397"/>
                      <a:pt x="203" y="397"/>
                    </a:cubicBezTo>
                    <a:cubicBezTo>
                      <a:pt x="315" y="397"/>
                      <a:pt x="407" y="308"/>
                      <a:pt x="407" y="199"/>
                    </a:cubicBezTo>
                    <a:cubicBezTo>
                      <a:pt x="407" y="89"/>
                      <a:pt x="316" y="0"/>
                      <a:pt x="204" y="0"/>
                    </a:cubicBezTo>
                    <a:cubicBezTo>
                      <a:pt x="92" y="0"/>
                      <a:pt x="0" y="88"/>
                      <a:pt x="0"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3" name="Freeform 144"/>
              <p:cNvSpPr>
                <a:spLocks/>
              </p:cNvSpPr>
              <p:nvPr/>
            </p:nvSpPr>
            <p:spPr bwMode="auto">
              <a:xfrm>
                <a:off x="-4983" y="1766"/>
                <a:ext cx="2318" cy="3847"/>
              </a:xfrm>
              <a:custGeom>
                <a:avLst/>
                <a:gdLst>
                  <a:gd name="T0" fmla="*/ 0 w 2318"/>
                  <a:gd name="T1" fmla="*/ 3844 h 3847"/>
                  <a:gd name="T2" fmla="*/ 2313 w 2318"/>
                  <a:gd name="T3" fmla="*/ 3847 h 3847"/>
                  <a:gd name="T4" fmla="*/ 2318 w 2318"/>
                  <a:gd name="T5" fmla="*/ 4 h 3847"/>
                  <a:gd name="T6" fmla="*/ 6 w 2318"/>
                  <a:gd name="T7" fmla="*/ 0 h 3847"/>
                  <a:gd name="T8" fmla="*/ 0 w 2318"/>
                  <a:gd name="T9" fmla="*/ 3844 h 3847"/>
                </a:gdLst>
                <a:ahLst/>
                <a:cxnLst>
                  <a:cxn ang="0">
                    <a:pos x="T0" y="T1"/>
                  </a:cxn>
                  <a:cxn ang="0">
                    <a:pos x="T2" y="T3"/>
                  </a:cxn>
                  <a:cxn ang="0">
                    <a:pos x="T4" y="T5"/>
                  </a:cxn>
                  <a:cxn ang="0">
                    <a:pos x="T6" y="T7"/>
                  </a:cxn>
                  <a:cxn ang="0">
                    <a:pos x="T8" y="T9"/>
                  </a:cxn>
                </a:cxnLst>
                <a:rect l="0" t="0" r="r" b="b"/>
                <a:pathLst>
                  <a:path w="2318" h="3847">
                    <a:moveTo>
                      <a:pt x="0" y="3844"/>
                    </a:moveTo>
                    <a:lnTo>
                      <a:pt x="2313" y="3847"/>
                    </a:lnTo>
                    <a:lnTo>
                      <a:pt x="2318" y="4"/>
                    </a:lnTo>
                    <a:lnTo>
                      <a:pt x="6" y="0"/>
                    </a:lnTo>
                    <a:lnTo>
                      <a:pt x="0" y="38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4" name="Freeform 145"/>
              <p:cNvSpPr>
                <a:spLocks/>
              </p:cNvSpPr>
              <p:nvPr/>
            </p:nvSpPr>
            <p:spPr bwMode="auto">
              <a:xfrm>
                <a:off x="-4983" y="1766"/>
                <a:ext cx="2318" cy="3847"/>
              </a:xfrm>
              <a:custGeom>
                <a:avLst/>
                <a:gdLst>
                  <a:gd name="T0" fmla="*/ 0 w 2318"/>
                  <a:gd name="T1" fmla="*/ 3844 h 3847"/>
                  <a:gd name="T2" fmla="*/ 2313 w 2318"/>
                  <a:gd name="T3" fmla="*/ 3847 h 3847"/>
                  <a:gd name="T4" fmla="*/ 2318 w 2318"/>
                  <a:gd name="T5" fmla="*/ 4 h 3847"/>
                  <a:gd name="T6" fmla="*/ 6 w 2318"/>
                  <a:gd name="T7" fmla="*/ 0 h 3847"/>
                  <a:gd name="T8" fmla="*/ 0 w 2318"/>
                  <a:gd name="T9" fmla="*/ 3844 h 3847"/>
                </a:gdLst>
                <a:ahLst/>
                <a:cxnLst>
                  <a:cxn ang="0">
                    <a:pos x="T0" y="T1"/>
                  </a:cxn>
                  <a:cxn ang="0">
                    <a:pos x="T2" y="T3"/>
                  </a:cxn>
                  <a:cxn ang="0">
                    <a:pos x="T4" y="T5"/>
                  </a:cxn>
                  <a:cxn ang="0">
                    <a:pos x="T6" y="T7"/>
                  </a:cxn>
                  <a:cxn ang="0">
                    <a:pos x="T8" y="T9"/>
                  </a:cxn>
                </a:cxnLst>
                <a:rect l="0" t="0" r="r" b="b"/>
                <a:pathLst>
                  <a:path w="2318" h="3847">
                    <a:moveTo>
                      <a:pt x="0" y="3844"/>
                    </a:moveTo>
                    <a:lnTo>
                      <a:pt x="2313" y="3847"/>
                    </a:lnTo>
                    <a:lnTo>
                      <a:pt x="2318" y="4"/>
                    </a:lnTo>
                    <a:lnTo>
                      <a:pt x="6" y="0"/>
                    </a:lnTo>
                    <a:lnTo>
                      <a:pt x="0" y="38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5" name="Freeform 146"/>
              <p:cNvSpPr>
                <a:spLocks/>
              </p:cNvSpPr>
              <p:nvPr/>
            </p:nvSpPr>
            <p:spPr bwMode="auto">
              <a:xfrm>
                <a:off x="-4063" y="5683"/>
                <a:ext cx="403" cy="402"/>
              </a:xfrm>
              <a:custGeom>
                <a:avLst/>
                <a:gdLst>
                  <a:gd name="T0" fmla="*/ 1380 w 1381"/>
                  <a:gd name="T1" fmla="*/ 691 h 1381"/>
                  <a:gd name="T2" fmla="*/ 690 w 1381"/>
                  <a:gd name="T3" fmla="*/ 1380 h 1381"/>
                  <a:gd name="T4" fmla="*/ 0 w 1381"/>
                  <a:gd name="T5" fmla="*/ 690 h 1381"/>
                  <a:gd name="T6" fmla="*/ 691 w 1381"/>
                  <a:gd name="T7" fmla="*/ 1 h 1381"/>
                  <a:gd name="T8" fmla="*/ 1380 w 1381"/>
                  <a:gd name="T9" fmla="*/ 691 h 1381"/>
                </a:gdLst>
                <a:ahLst/>
                <a:cxnLst>
                  <a:cxn ang="0">
                    <a:pos x="T0" y="T1"/>
                  </a:cxn>
                  <a:cxn ang="0">
                    <a:pos x="T2" y="T3"/>
                  </a:cxn>
                  <a:cxn ang="0">
                    <a:pos x="T4" y="T5"/>
                  </a:cxn>
                  <a:cxn ang="0">
                    <a:pos x="T6" y="T7"/>
                  </a:cxn>
                  <a:cxn ang="0">
                    <a:pos x="T8" y="T9"/>
                  </a:cxn>
                </a:cxnLst>
                <a:rect l="0" t="0" r="r" b="b"/>
                <a:pathLst>
                  <a:path w="1381" h="1381">
                    <a:moveTo>
                      <a:pt x="1380" y="691"/>
                    </a:moveTo>
                    <a:cubicBezTo>
                      <a:pt x="1380" y="1072"/>
                      <a:pt x="1071" y="1381"/>
                      <a:pt x="690" y="1380"/>
                    </a:cubicBezTo>
                    <a:cubicBezTo>
                      <a:pt x="309" y="1380"/>
                      <a:pt x="0" y="1071"/>
                      <a:pt x="0" y="690"/>
                    </a:cubicBezTo>
                    <a:cubicBezTo>
                      <a:pt x="1" y="309"/>
                      <a:pt x="310" y="0"/>
                      <a:pt x="691" y="1"/>
                    </a:cubicBezTo>
                    <a:cubicBezTo>
                      <a:pt x="1072" y="1"/>
                      <a:pt x="1381" y="310"/>
                      <a:pt x="1380" y="6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6" name="Freeform 147"/>
              <p:cNvSpPr>
                <a:spLocks/>
              </p:cNvSpPr>
              <p:nvPr/>
            </p:nvSpPr>
            <p:spPr bwMode="auto">
              <a:xfrm>
                <a:off x="-4738" y="2515"/>
                <a:ext cx="1261" cy="427"/>
              </a:xfrm>
              <a:custGeom>
                <a:avLst/>
                <a:gdLst>
                  <a:gd name="T0" fmla="*/ 4144 w 4323"/>
                  <a:gd name="T1" fmla="*/ 1020 h 1464"/>
                  <a:gd name="T2" fmla="*/ 4256 w 4323"/>
                  <a:gd name="T3" fmla="*/ 618 h 1464"/>
                  <a:gd name="T4" fmla="*/ 3794 w 4323"/>
                  <a:gd name="T5" fmla="*/ 0 h 1464"/>
                  <a:gd name="T6" fmla="*/ 462 w 4323"/>
                  <a:gd name="T7" fmla="*/ 0 h 1464"/>
                  <a:gd name="T8" fmla="*/ 0 w 4323"/>
                  <a:gd name="T9" fmla="*/ 618 h 1464"/>
                  <a:gd name="T10" fmla="*/ 462 w 4323"/>
                  <a:gd name="T11" fmla="*/ 1235 h 1464"/>
                  <a:gd name="T12" fmla="*/ 3794 w 4323"/>
                  <a:gd name="T13" fmla="*/ 1235 h 1464"/>
                  <a:gd name="T14" fmla="*/ 3914 w 4323"/>
                  <a:gd name="T15" fmla="*/ 1217 h 1464"/>
                  <a:gd name="T16" fmla="*/ 4323 w 4323"/>
                  <a:gd name="T17" fmla="*/ 1140 h 1464"/>
                  <a:gd name="T18" fmla="*/ 4144 w 4323"/>
                  <a:gd name="T19" fmla="*/ 1020 h 1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23" h="1464">
                    <a:moveTo>
                      <a:pt x="4144" y="1020"/>
                    </a:moveTo>
                    <a:cubicBezTo>
                      <a:pt x="4214" y="912"/>
                      <a:pt x="4256" y="772"/>
                      <a:pt x="4256" y="618"/>
                    </a:cubicBezTo>
                    <a:cubicBezTo>
                      <a:pt x="4256" y="277"/>
                      <a:pt x="4050" y="0"/>
                      <a:pt x="3794" y="0"/>
                    </a:cubicBezTo>
                    <a:cubicBezTo>
                      <a:pt x="462" y="0"/>
                      <a:pt x="462" y="0"/>
                      <a:pt x="462" y="0"/>
                    </a:cubicBezTo>
                    <a:cubicBezTo>
                      <a:pt x="207" y="0"/>
                      <a:pt x="0" y="277"/>
                      <a:pt x="0" y="618"/>
                    </a:cubicBezTo>
                    <a:cubicBezTo>
                      <a:pt x="0" y="959"/>
                      <a:pt x="207" y="1235"/>
                      <a:pt x="462" y="1235"/>
                    </a:cubicBezTo>
                    <a:cubicBezTo>
                      <a:pt x="3794" y="1235"/>
                      <a:pt x="3794" y="1235"/>
                      <a:pt x="3794" y="1235"/>
                    </a:cubicBezTo>
                    <a:cubicBezTo>
                      <a:pt x="3837" y="1235"/>
                      <a:pt x="3875" y="1232"/>
                      <a:pt x="3914" y="1217"/>
                    </a:cubicBezTo>
                    <a:cubicBezTo>
                      <a:pt x="4216" y="1464"/>
                      <a:pt x="4323" y="1140"/>
                      <a:pt x="4323" y="1140"/>
                    </a:cubicBezTo>
                    <a:cubicBezTo>
                      <a:pt x="4236" y="1140"/>
                      <a:pt x="4158" y="1087"/>
                      <a:pt x="4144" y="1020"/>
                    </a:cubicBezTo>
                    <a:close/>
                  </a:path>
                </a:pathLst>
              </a:custGeom>
              <a:solidFill>
                <a:srgbClr val="0091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7" name="Freeform 148"/>
              <p:cNvSpPr>
                <a:spLocks/>
              </p:cNvSpPr>
              <p:nvPr/>
            </p:nvSpPr>
            <p:spPr bwMode="auto">
              <a:xfrm>
                <a:off x="-4738" y="3769"/>
                <a:ext cx="1261" cy="427"/>
              </a:xfrm>
              <a:custGeom>
                <a:avLst/>
                <a:gdLst>
                  <a:gd name="T0" fmla="*/ 4144 w 4323"/>
                  <a:gd name="T1" fmla="*/ 1020 h 1464"/>
                  <a:gd name="T2" fmla="*/ 4256 w 4323"/>
                  <a:gd name="T3" fmla="*/ 618 h 1464"/>
                  <a:gd name="T4" fmla="*/ 3794 w 4323"/>
                  <a:gd name="T5" fmla="*/ 0 h 1464"/>
                  <a:gd name="T6" fmla="*/ 462 w 4323"/>
                  <a:gd name="T7" fmla="*/ 0 h 1464"/>
                  <a:gd name="T8" fmla="*/ 0 w 4323"/>
                  <a:gd name="T9" fmla="*/ 618 h 1464"/>
                  <a:gd name="T10" fmla="*/ 462 w 4323"/>
                  <a:gd name="T11" fmla="*/ 1235 h 1464"/>
                  <a:gd name="T12" fmla="*/ 3794 w 4323"/>
                  <a:gd name="T13" fmla="*/ 1235 h 1464"/>
                  <a:gd name="T14" fmla="*/ 3914 w 4323"/>
                  <a:gd name="T15" fmla="*/ 1217 h 1464"/>
                  <a:gd name="T16" fmla="*/ 4323 w 4323"/>
                  <a:gd name="T17" fmla="*/ 1140 h 1464"/>
                  <a:gd name="T18" fmla="*/ 4144 w 4323"/>
                  <a:gd name="T19" fmla="*/ 1020 h 1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23" h="1464">
                    <a:moveTo>
                      <a:pt x="4144" y="1020"/>
                    </a:moveTo>
                    <a:cubicBezTo>
                      <a:pt x="4214" y="912"/>
                      <a:pt x="4256" y="772"/>
                      <a:pt x="4256" y="618"/>
                    </a:cubicBezTo>
                    <a:cubicBezTo>
                      <a:pt x="4256" y="277"/>
                      <a:pt x="4050" y="0"/>
                      <a:pt x="3794" y="0"/>
                    </a:cubicBezTo>
                    <a:cubicBezTo>
                      <a:pt x="462" y="0"/>
                      <a:pt x="462" y="0"/>
                      <a:pt x="462" y="0"/>
                    </a:cubicBezTo>
                    <a:cubicBezTo>
                      <a:pt x="207" y="0"/>
                      <a:pt x="0" y="277"/>
                      <a:pt x="0" y="618"/>
                    </a:cubicBezTo>
                    <a:cubicBezTo>
                      <a:pt x="0" y="959"/>
                      <a:pt x="207" y="1235"/>
                      <a:pt x="462" y="1235"/>
                    </a:cubicBezTo>
                    <a:cubicBezTo>
                      <a:pt x="3794" y="1235"/>
                      <a:pt x="3794" y="1235"/>
                      <a:pt x="3794" y="1235"/>
                    </a:cubicBezTo>
                    <a:cubicBezTo>
                      <a:pt x="3837" y="1235"/>
                      <a:pt x="3875" y="1231"/>
                      <a:pt x="3914" y="1217"/>
                    </a:cubicBezTo>
                    <a:cubicBezTo>
                      <a:pt x="4216" y="1464"/>
                      <a:pt x="4323" y="1140"/>
                      <a:pt x="4323" y="1140"/>
                    </a:cubicBezTo>
                    <a:cubicBezTo>
                      <a:pt x="4236" y="1140"/>
                      <a:pt x="4158" y="1086"/>
                      <a:pt x="4144" y="1020"/>
                    </a:cubicBezTo>
                    <a:close/>
                  </a:path>
                </a:pathLst>
              </a:custGeom>
              <a:solidFill>
                <a:srgbClr val="0091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8" name="Freeform 149"/>
              <p:cNvSpPr>
                <a:spLocks/>
              </p:cNvSpPr>
              <p:nvPr/>
            </p:nvSpPr>
            <p:spPr bwMode="auto">
              <a:xfrm>
                <a:off x="-4738" y="4997"/>
                <a:ext cx="1261" cy="426"/>
              </a:xfrm>
              <a:custGeom>
                <a:avLst/>
                <a:gdLst>
                  <a:gd name="T0" fmla="*/ 4144 w 4323"/>
                  <a:gd name="T1" fmla="*/ 1020 h 1463"/>
                  <a:gd name="T2" fmla="*/ 4256 w 4323"/>
                  <a:gd name="T3" fmla="*/ 617 h 1463"/>
                  <a:gd name="T4" fmla="*/ 3794 w 4323"/>
                  <a:gd name="T5" fmla="*/ 0 h 1463"/>
                  <a:gd name="T6" fmla="*/ 462 w 4323"/>
                  <a:gd name="T7" fmla="*/ 0 h 1463"/>
                  <a:gd name="T8" fmla="*/ 0 w 4323"/>
                  <a:gd name="T9" fmla="*/ 617 h 1463"/>
                  <a:gd name="T10" fmla="*/ 462 w 4323"/>
                  <a:gd name="T11" fmla="*/ 1234 h 1463"/>
                  <a:gd name="T12" fmla="*/ 3794 w 4323"/>
                  <a:gd name="T13" fmla="*/ 1234 h 1463"/>
                  <a:gd name="T14" fmla="*/ 3914 w 4323"/>
                  <a:gd name="T15" fmla="*/ 1216 h 1463"/>
                  <a:gd name="T16" fmla="*/ 4323 w 4323"/>
                  <a:gd name="T17" fmla="*/ 1139 h 1463"/>
                  <a:gd name="T18" fmla="*/ 4144 w 4323"/>
                  <a:gd name="T19" fmla="*/ 1020 h 1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23" h="1463">
                    <a:moveTo>
                      <a:pt x="4144" y="1020"/>
                    </a:moveTo>
                    <a:cubicBezTo>
                      <a:pt x="4214" y="911"/>
                      <a:pt x="4256" y="771"/>
                      <a:pt x="4256" y="617"/>
                    </a:cubicBezTo>
                    <a:cubicBezTo>
                      <a:pt x="4256" y="276"/>
                      <a:pt x="4050" y="0"/>
                      <a:pt x="3794" y="0"/>
                    </a:cubicBezTo>
                    <a:cubicBezTo>
                      <a:pt x="462" y="0"/>
                      <a:pt x="462" y="0"/>
                      <a:pt x="462" y="0"/>
                    </a:cubicBezTo>
                    <a:cubicBezTo>
                      <a:pt x="207" y="0"/>
                      <a:pt x="0" y="276"/>
                      <a:pt x="0" y="617"/>
                    </a:cubicBezTo>
                    <a:cubicBezTo>
                      <a:pt x="0" y="958"/>
                      <a:pt x="207" y="1234"/>
                      <a:pt x="462" y="1234"/>
                    </a:cubicBezTo>
                    <a:cubicBezTo>
                      <a:pt x="3794" y="1234"/>
                      <a:pt x="3794" y="1234"/>
                      <a:pt x="3794" y="1234"/>
                    </a:cubicBezTo>
                    <a:cubicBezTo>
                      <a:pt x="3837" y="1234"/>
                      <a:pt x="3875" y="1231"/>
                      <a:pt x="3914" y="1216"/>
                    </a:cubicBezTo>
                    <a:cubicBezTo>
                      <a:pt x="4216" y="1463"/>
                      <a:pt x="4323" y="1139"/>
                      <a:pt x="4323" y="1139"/>
                    </a:cubicBezTo>
                    <a:cubicBezTo>
                      <a:pt x="4236" y="1139"/>
                      <a:pt x="4158" y="1086"/>
                      <a:pt x="4144" y="1020"/>
                    </a:cubicBezTo>
                    <a:close/>
                  </a:path>
                </a:pathLst>
              </a:custGeom>
              <a:solidFill>
                <a:srgbClr val="0091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9" name="Freeform 150"/>
              <p:cNvSpPr>
                <a:spLocks/>
              </p:cNvSpPr>
              <p:nvPr/>
            </p:nvSpPr>
            <p:spPr bwMode="auto">
              <a:xfrm>
                <a:off x="-4209" y="2006"/>
                <a:ext cx="1261" cy="426"/>
              </a:xfrm>
              <a:custGeom>
                <a:avLst/>
                <a:gdLst>
                  <a:gd name="T0" fmla="*/ 178 w 4322"/>
                  <a:gd name="T1" fmla="*/ 1020 h 1463"/>
                  <a:gd name="T2" fmla="*/ 67 w 4322"/>
                  <a:gd name="T3" fmla="*/ 617 h 1463"/>
                  <a:gd name="T4" fmla="*/ 528 w 4322"/>
                  <a:gd name="T5" fmla="*/ 0 h 1463"/>
                  <a:gd name="T6" fmla="*/ 3860 w 4322"/>
                  <a:gd name="T7" fmla="*/ 0 h 1463"/>
                  <a:gd name="T8" fmla="*/ 4322 w 4322"/>
                  <a:gd name="T9" fmla="*/ 617 h 1463"/>
                  <a:gd name="T10" fmla="*/ 3860 w 4322"/>
                  <a:gd name="T11" fmla="*/ 1235 h 1463"/>
                  <a:gd name="T12" fmla="*/ 528 w 4322"/>
                  <a:gd name="T13" fmla="*/ 1235 h 1463"/>
                  <a:gd name="T14" fmla="*/ 409 w 4322"/>
                  <a:gd name="T15" fmla="*/ 1216 h 1463"/>
                  <a:gd name="T16" fmla="*/ 0 w 4322"/>
                  <a:gd name="T17" fmla="*/ 1139 h 1463"/>
                  <a:gd name="T18" fmla="*/ 178 w 4322"/>
                  <a:gd name="T19" fmla="*/ 1020 h 1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22" h="1463">
                    <a:moveTo>
                      <a:pt x="178" y="1020"/>
                    </a:moveTo>
                    <a:cubicBezTo>
                      <a:pt x="109" y="912"/>
                      <a:pt x="67" y="771"/>
                      <a:pt x="67" y="617"/>
                    </a:cubicBezTo>
                    <a:cubicBezTo>
                      <a:pt x="67" y="276"/>
                      <a:pt x="273" y="0"/>
                      <a:pt x="528" y="0"/>
                    </a:cubicBezTo>
                    <a:cubicBezTo>
                      <a:pt x="3860" y="0"/>
                      <a:pt x="3860" y="0"/>
                      <a:pt x="3860" y="0"/>
                    </a:cubicBezTo>
                    <a:cubicBezTo>
                      <a:pt x="4116" y="0"/>
                      <a:pt x="4322" y="276"/>
                      <a:pt x="4322" y="617"/>
                    </a:cubicBezTo>
                    <a:cubicBezTo>
                      <a:pt x="4322" y="958"/>
                      <a:pt x="4116" y="1235"/>
                      <a:pt x="3860" y="1235"/>
                    </a:cubicBezTo>
                    <a:cubicBezTo>
                      <a:pt x="528" y="1235"/>
                      <a:pt x="528" y="1235"/>
                      <a:pt x="528" y="1235"/>
                    </a:cubicBezTo>
                    <a:cubicBezTo>
                      <a:pt x="485" y="1235"/>
                      <a:pt x="448" y="1231"/>
                      <a:pt x="409" y="1216"/>
                    </a:cubicBezTo>
                    <a:cubicBezTo>
                      <a:pt x="107" y="1463"/>
                      <a:pt x="0" y="1139"/>
                      <a:pt x="0" y="1139"/>
                    </a:cubicBezTo>
                    <a:cubicBezTo>
                      <a:pt x="87" y="1139"/>
                      <a:pt x="165" y="1086"/>
                      <a:pt x="178" y="1020"/>
                    </a:cubicBezTo>
                    <a:close/>
                  </a:path>
                </a:pathLst>
              </a:custGeom>
              <a:solidFill>
                <a:srgbClr val="470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0" name="Freeform 151"/>
              <p:cNvSpPr>
                <a:spLocks/>
              </p:cNvSpPr>
              <p:nvPr/>
            </p:nvSpPr>
            <p:spPr bwMode="auto">
              <a:xfrm>
                <a:off x="-4209" y="3182"/>
                <a:ext cx="1261" cy="427"/>
              </a:xfrm>
              <a:custGeom>
                <a:avLst/>
                <a:gdLst>
                  <a:gd name="T0" fmla="*/ 178 w 4322"/>
                  <a:gd name="T1" fmla="*/ 1020 h 1464"/>
                  <a:gd name="T2" fmla="*/ 67 w 4322"/>
                  <a:gd name="T3" fmla="*/ 617 h 1464"/>
                  <a:gd name="T4" fmla="*/ 528 w 4322"/>
                  <a:gd name="T5" fmla="*/ 0 h 1464"/>
                  <a:gd name="T6" fmla="*/ 3860 w 4322"/>
                  <a:gd name="T7" fmla="*/ 0 h 1464"/>
                  <a:gd name="T8" fmla="*/ 4322 w 4322"/>
                  <a:gd name="T9" fmla="*/ 617 h 1464"/>
                  <a:gd name="T10" fmla="*/ 3860 w 4322"/>
                  <a:gd name="T11" fmla="*/ 1235 h 1464"/>
                  <a:gd name="T12" fmla="*/ 528 w 4322"/>
                  <a:gd name="T13" fmla="*/ 1235 h 1464"/>
                  <a:gd name="T14" fmla="*/ 409 w 4322"/>
                  <a:gd name="T15" fmla="*/ 1217 h 1464"/>
                  <a:gd name="T16" fmla="*/ 0 w 4322"/>
                  <a:gd name="T17" fmla="*/ 1140 h 1464"/>
                  <a:gd name="T18" fmla="*/ 178 w 4322"/>
                  <a:gd name="T19" fmla="*/ 1020 h 1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22" h="1464">
                    <a:moveTo>
                      <a:pt x="178" y="1020"/>
                    </a:moveTo>
                    <a:cubicBezTo>
                      <a:pt x="109" y="912"/>
                      <a:pt x="67" y="771"/>
                      <a:pt x="67" y="617"/>
                    </a:cubicBezTo>
                    <a:cubicBezTo>
                      <a:pt x="67" y="276"/>
                      <a:pt x="273" y="0"/>
                      <a:pt x="528" y="0"/>
                    </a:cubicBezTo>
                    <a:cubicBezTo>
                      <a:pt x="3860" y="0"/>
                      <a:pt x="3860" y="0"/>
                      <a:pt x="3860" y="0"/>
                    </a:cubicBezTo>
                    <a:cubicBezTo>
                      <a:pt x="4116" y="0"/>
                      <a:pt x="4322" y="276"/>
                      <a:pt x="4322" y="617"/>
                    </a:cubicBezTo>
                    <a:cubicBezTo>
                      <a:pt x="4322" y="958"/>
                      <a:pt x="4116" y="1235"/>
                      <a:pt x="3860" y="1235"/>
                    </a:cubicBezTo>
                    <a:cubicBezTo>
                      <a:pt x="528" y="1235"/>
                      <a:pt x="528" y="1235"/>
                      <a:pt x="528" y="1235"/>
                    </a:cubicBezTo>
                    <a:cubicBezTo>
                      <a:pt x="485" y="1235"/>
                      <a:pt x="448" y="1231"/>
                      <a:pt x="409" y="1217"/>
                    </a:cubicBezTo>
                    <a:cubicBezTo>
                      <a:pt x="107" y="1464"/>
                      <a:pt x="0" y="1140"/>
                      <a:pt x="0" y="1140"/>
                    </a:cubicBezTo>
                    <a:cubicBezTo>
                      <a:pt x="87" y="1140"/>
                      <a:pt x="165" y="1086"/>
                      <a:pt x="178" y="1020"/>
                    </a:cubicBezTo>
                    <a:close/>
                  </a:path>
                </a:pathLst>
              </a:custGeom>
              <a:solidFill>
                <a:srgbClr val="470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1" name="Freeform 152"/>
              <p:cNvSpPr>
                <a:spLocks/>
              </p:cNvSpPr>
              <p:nvPr/>
            </p:nvSpPr>
            <p:spPr bwMode="auto">
              <a:xfrm>
                <a:off x="-4209" y="4359"/>
                <a:ext cx="1261" cy="427"/>
              </a:xfrm>
              <a:custGeom>
                <a:avLst/>
                <a:gdLst>
                  <a:gd name="T0" fmla="*/ 178 w 4322"/>
                  <a:gd name="T1" fmla="*/ 1020 h 1464"/>
                  <a:gd name="T2" fmla="*/ 67 w 4322"/>
                  <a:gd name="T3" fmla="*/ 618 h 1464"/>
                  <a:gd name="T4" fmla="*/ 528 w 4322"/>
                  <a:gd name="T5" fmla="*/ 0 h 1464"/>
                  <a:gd name="T6" fmla="*/ 3860 w 4322"/>
                  <a:gd name="T7" fmla="*/ 0 h 1464"/>
                  <a:gd name="T8" fmla="*/ 4322 w 4322"/>
                  <a:gd name="T9" fmla="*/ 618 h 1464"/>
                  <a:gd name="T10" fmla="*/ 3860 w 4322"/>
                  <a:gd name="T11" fmla="*/ 1235 h 1464"/>
                  <a:gd name="T12" fmla="*/ 528 w 4322"/>
                  <a:gd name="T13" fmla="*/ 1235 h 1464"/>
                  <a:gd name="T14" fmla="*/ 409 w 4322"/>
                  <a:gd name="T15" fmla="*/ 1217 h 1464"/>
                  <a:gd name="T16" fmla="*/ 0 w 4322"/>
                  <a:gd name="T17" fmla="*/ 1140 h 1464"/>
                  <a:gd name="T18" fmla="*/ 178 w 4322"/>
                  <a:gd name="T19" fmla="*/ 1020 h 1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22" h="1464">
                    <a:moveTo>
                      <a:pt x="178" y="1020"/>
                    </a:moveTo>
                    <a:cubicBezTo>
                      <a:pt x="109" y="912"/>
                      <a:pt x="67" y="772"/>
                      <a:pt x="67" y="618"/>
                    </a:cubicBezTo>
                    <a:cubicBezTo>
                      <a:pt x="67" y="277"/>
                      <a:pt x="273" y="0"/>
                      <a:pt x="528" y="0"/>
                    </a:cubicBezTo>
                    <a:cubicBezTo>
                      <a:pt x="3860" y="0"/>
                      <a:pt x="3860" y="0"/>
                      <a:pt x="3860" y="0"/>
                    </a:cubicBezTo>
                    <a:cubicBezTo>
                      <a:pt x="4116" y="0"/>
                      <a:pt x="4322" y="277"/>
                      <a:pt x="4322" y="618"/>
                    </a:cubicBezTo>
                    <a:cubicBezTo>
                      <a:pt x="4322" y="959"/>
                      <a:pt x="4116" y="1235"/>
                      <a:pt x="3860" y="1235"/>
                    </a:cubicBezTo>
                    <a:cubicBezTo>
                      <a:pt x="528" y="1235"/>
                      <a:pt x="528" y="1235"/>
                      <a:pt x="528" y="1235"/>
                    </a:cubicBezTo>
                    <a:cubicBezTo>
                      <a:pt x="485" y="1235"/>
                      <a:pt x="448" y="1232"/>
                      <a:pt x="409" y="1217"/>
                    </a:cubicBezTo>
                    <a:cubicBezTo>
                      <a:pt x="107" y="1464"/>
                      <a:pt x="0" y="1140"/>
                      <a:pt x="0" y="1140"/>
                    </a:cubicBezTo>
                    <a:cubicBezTo>
                      <a:pt x="87" y="1140"/>
                      <a:pt x="165" y="1086"/>
                      <a:pt x="178" y="1020"/>
                    </a:cubicBezTo>
                    <a:close/>
                  </a:path>
                </a:pathLst>
              </a:custGeom>
              <a:solidFill>
                <a:srgbClr val="470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2" name="Freeform 153"/>
              <p:cNvSpPr>
                <a:spLocks/>
              </p:cNvSpPr>
              <p:nvPr/>
            </p:nvSpPr>
            <p:spPr bwMode="auto">
              <a:xfrm>
                <a:off x="-4804" y="1978"/>
                <a:ext cx="436" cy="437"/>
              </a:xfrm>
              <a:custGeom>
                <a:avLst/>
                <a:gdLst>
                  <a:gd name="T0" fmla="*/ 1496 w 1496"/>
                  <a:gd name="T1" fmla="*/ 748 h 1497"/>
                  <a:gd name="T2" fmla="*/ 1294 w 1496"/>
                  <a:gd name="T3" fmla="*/ 1261 h 1497"/>
                  <a:gd name="T4" fmla="*/ 1104 w 1496"/>
                  <a:gd name="T5" fmla="*/ 1407 h 1497"/>
                  <a:gd name="T6" fmla="*/ 976 w 1496"/>
                  <a:gd name="T7" fmla="*/ 1461 h 1497"/>
                  <a:gd name="T8" fmla="*/ 910 w 1496"/>
                  <a:gd name="T9" fmla="*/ 1479 h 1497"/>
                  <a:gd name="T10" fmla="*/ 888 w 1496"/>
                  <a:gd name="T11" fmla="*/ 1484 h 1497"/>
                  <a:gd name="T12" fmla="*/ 873 w 1496"/>
                  <a:gd name="T13" fmla="*/ 1486 h 1497"/>
                  <a:gd name="T14" fmla="*/ 828 w 1496"/>
                  <a:gd name="T15" fmla="*/ 1492 h 1497"/>
                  <a:gd name="T16" fmla="*/ 748 w 1496"/>
                  <a:gd name="T17" fmla="*/ 1497 h 1497"/>
                  <a:gd name="T18" fmla="*/ 725 w 1496"/>
                  <a:gd name="T19" fmla="*/ 1496 h 1497"/>
                  <a:gd name="T20" fmla="*/ 679 w 1496"/>
                  <a:gd name="T21" fmla="*/ 1493 h 1497"/>
                  <a:gd name="T22" fmla="*/ 660 w 1496"/>
                  <a:gd name="T23" fmla="*/ 1492 h 1497"/>
                  <a:gd name="T24" fmla="*/ 639 w 1496"/>
                  <a:gd name="T25" fmla="*/ 1489 h 1497"/>
                  <a:gd name="T26" fmla="*/ 637 w 1496"/>
                  <a:gd name="T27" fmla="*/ 1488 h 1497"/>
                  <a:gd name="T28" fmla="*/ 637 w 1496"/>
                  <a:gd name="T29" fmla="*/ 1488 h 1497"/>
                  <a:gd name="T30" fmla="*/ 589 w 1496"/>
                  <a:gd name="T31" fmla="*/ 1480 h 1497"/>
                  <a:gd name="T32" fmla="*/ 581 w 1496"/>
                  <a:gd name="T33" fmla="*/ 1478 h 1497"/>
                  <a:gd name="T34" fmla="*/ 436 w 1496"/>
                  <a:gd name="T35" fmla="*/ 1429 h 1497"/>
                  <a:gd name="T36" fmla="*/ 200 w 1496"/>
                  <a:gd name="T37" fmla="*/ 1258 h 1497"/>
                  <a:gd name="T38" fmla="*/ 199 w 1496"/>
                  <a:gd name="T39" fmla="*/ 1257 h 1497"/>
                  <a:gd name="T40" fmla="*/ 0 w 1496"/>
                  <a:gd name="T41" fmla="*/ 748 h 1497"/>
                  <a:gd name="T42" fmla="*/ 748 w 1496"/>
                  <a:gd name="T43" fmla="*/ 0 h 1497"/>
                  <a:gd name="T44" fmla="*/ 1496 w 1496"/>
                  <a:gd name="T45" fmla="*/ 748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6" h="1497">
                    <a:moveTo>
                      <a:pt x="1496" y="748"/>
                    </a:moveTo>
                    <a:cubicBezTo>
                      <a:pt x="1496" y="947"/>
                      <a:pt x="1419" y="1127"/>
                      <a:pt x="1294" y="1261"/>
                    </a:cubicBezTo>
                    <a:cubicBezTo>
                      <a:pt x="1239" y="1319"/>
                      <a:pt x="1175" y="1368"/>
                      <a:pt x="1104" y="1407"/>
                    </a:cubicBezTo>
                    <a:cubicBezTo>
                      <a:pt x="1063" y="1429"/>
                      <a:pt x="1021" y="1447"/>
                      <a:pt x="976" y="1461"/>
                    </a:cubicBezTo>
                    <a:cubicBezTo>
                      <a:pt x="954" y="1468"/>
                      <a:pt x="932" y="1474"/>
                      <a:pt x="910" y="1479"/>
                    </a:cubicBezTo>
                    <a:cubicBezTo>
                      <a:pt x="903" y="1481"/>
                      <a:pt x="896" y="1482"/>
                      <a:pt x="888" y="1484"/>
                    </a:cubicBezTo>
                    <a:cubicBezTo>
                      <a:pt x="883" y="1485"/>
                      <a:pt x="878" y="1485"/>
                      <a:pt x="873" y="1486"/>
                    </a:cubicBezTo>
                    <a:cubicBezTo>
                      <a:pt x="858" y="1489"/>
                      <a:pt x="843" y="1491"/>
                      <a:pt x="828" y="1492"/>
                    </a:cubicBezTo>
                    <a:cubicBezTo>
                      <a:pt x="802" y="1495"/>
                      <a:pt x="775" y="1497"/>
                      <a:pt x="748" y="1497"/>
                    </a:cubicBezTo>
                    <a:cubicBezTo>
                      <a:pt x="740" y="1497"/>
                      <a:pt x="732" y="1497"/>
                      <a:pt x="725" y="1496"/>
                    </a:cubicBezTo>
                    <a:cubicBezTo>
                      <a:pt x="709" y="1496"/>
                      <a:pt x="694" y="1495"/>
                      <a:pt x="679" y="1493"/>
                    </a:cubicBezTo>
                    <a:cubicBezTo>
                      <a:pt x="673" y="1493"/>
                      <a:pt x="666" y="1492"/>
                      <a:pt x="660" y="1492"/>
                    </a:cubicBezTo>
                    <a:cubicBezTo>
                      <a:pt x="653" y="1491"/>
                      <a:pt x="646" y="1490"/>
                      <a:pt x="639" y="1489"/>
                    </a:cubicBezTo>
                    <a:cubicBezTo>
                      <a:pt x="638" y="1489"/>
                      <a:pt x="638" y="1489"/>
                      <a:pt x="637" y="1488"/>
                    </a:cubicBezTo>
                    <a:cubicBezTo>
                      <a:pt x="637" y="1488"/>
                      <a:pt x="637" y="1488"/>
                      <a:pt x="637" y="1488"/>
                    </a:cubicBezTo>
                    <a:cubicBezTo>
                      <a:pt x="621" y="1486"/>
                      <a:pt x="605" y="1483"/>
                      <a:pt x="589" y="1480"/>
                    </a:cubicBezTo>
                    <a:cubicBezTo>
                      <a:pt x="587" y="1479"/>
                      <a:pt x="584" y="1479"/>
                      <a:pt x="581" y="1478"/>
                    </a:cubicBezTo>
                    <a:cubicBezTo>
                      <a:pt x="531" y="1467"/>
                      <a:pt x="482" y="1450"/>
                      <a:pt x="436" y="1429"/>
                    </a:cubicBezTo>
                    <a:cubicBezTo>
                      <a:pt x="347" y="1387"/>
                      <a:pt x="266" y="1329"/>
                      <a:pt x="200" y="1258"/>
                    </a:cubicBezTo>
                    <a:cubicBezTo>
                      <a:pt x="199" y="1257"/>
                      <a:pt x="199" y="1257"/>
                      <a:pt x="199" y="1257"/>
                    </a:cubicBezTo>
                    <a:cubicBezTo>
                      <a:pt x="76" y="1123"/>
                      <a:pt x="0" y="945"/>
                      <a:pt x="0" y="748"/>
                    </a:cubicBezTo>
                    <a:cubicBezTo>
                      <a:pt x="0" y="335"/>
                      <a:pt x="335" y="0"/>
                      <a:pt x="748" y="0"/>
                    </a:cubicBezTo>
                    <a:cubicBezTo>
                      <a:pt x="1161" y="0"/>
                      <a:pt x="1496" y="335"/>
                      <a:pt x="1496" y="748"/>
                    </a:cubicBezTo>
                  </a:path>
                </a:pathLst>
              </a:custGeom>
              <a:solidFill>
                <a:srgbClr val="470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3" name="Freeform 154"/>
              <p:cNvSpPr>
                <a:spLocks/>
              </p:cNvSpPr>
              <p:nvPr/>
            </p:nvSpPr>
            <p:spPr bwMode="auto">
              <a:xfrm>
                <a:off x="-4657" y="2271"/>
                <a:ext cx="164" cy="53"/>
              </a:xfrm>
              <a:custGeom>
                <a:avLst/>
                <a:gdLst>
                  <a:gd name="T0" fmla="*/ 560 w 560"/>
                  <a:gd name="T1" fmla="*/ 183 h 183"/>
                  <a:gd name="T2" fmla="*/ 437 w 560"/>
                  <a:gd name="T3" fmla="*/ 118 h 183"/>
                  <a:gd name="T4" fmla="*/ 364 w 560"/>
                  <a:gd name="T5" fmla="*/ 0 h 183"/>
                  <a:gd name="T6" fmla="*/ 269 w 560"/>
                  <a:gd name="T7" fmla="*/ 0 h 183"/>
                  <a:gd name="T8" fmla="*/ 267 w 560"/>
                  <a:gd name="T9" fmla="*/ 0 h 183"/>
                  <a:gd name="T10" fmla="*/ 172 w 560"/>
                  <a:gd name="T11" fmla="*/ 0 h 183"/>
                  <a:gd name="T12" fmla="*/ 100 w 560"/>
                  <a:gd name="T13" fmla="*/ 118 h 183"/>
                  <a:gd name="T14" fmla="*/ 0 w 560"/>
                  <a:gd name="T15" fmla="*/ 182 h 183"/>
                  <a:gd name="T16" fmla="*/ 268 w 560"/>
                  <a:gd name="T17" fmla="*/ 178 h 183"/>
                  <a:gd name="T18" fmla="*/ 560 w 560"/>
                  <a:gd name="T19" fmla="*/ 18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0" h="183">
                    <a:moveTo>
                      <a:pt x="560" y="183"/>
                    </a:moveTo>
                    <a:cubicBezTo>
                      <a:pt x="437" y="118"/>
                      <a:pt x="437" y="118"/>
                      <a:pt x="437" y="118"/>
                    </a:cubicBezTo>
                    <a:cubicBezTo>
                      <a:pt x="344" y="75"/>
                      <a:pt x="364" y="0"/>
                      <a:pt x="364" y="0"/>
                    </a:cubicBezTo>
                    <a:cubicBezTo>
                      <a:pt x="269" y="0"/>
                      <a:pt x="269" y="0"/>
                      <a:pt x="269" y="0"/>
                    </a:cubicBezTo>
                    <a:cubicBezTo>
                      <a:pt x="267" y="0"/>
                      <a:pt x="267" y="0"/>
                      <a:pt x="267" y="0"/>
                    </a:cubicBezTo>
                    <a:cubicBezTo>
                      <a:pt x="172" y="0"/>
                      <a:pt x="172" y="0"/>
                      <a:pt x="172" y="0"/>
                    </a:cubicBezTo>
                    <a:cubicBezTo>
                      <a:pt x="172" y="0"/>
                      <a:pt x="192" y="75"/>
                      <a:pt x="100" y="118"/>
                    </a:cubicBezTo>
                    <a:cubicBezTo>
                      <a:pt x="0" y="182"/>
                      <a:pt x="0" y="182"/>
                      <a:pt x="0" y="182"/>
                    </a:cubicBezTo>
                    <a:cubicBezTo>
                      <a:pt x="268" y="178"/>
                      <a:pt x="268" y="178"/>
                      <a:pt x="268" y="178"/>
                    </a:cubicBezTo>
                    <a:cubicBezTo>
                      <a:pt x="560" y="183"/>
                      <a:pt x="560" y="183"/>
                      <a:pt x="560" y="183"/>
                    </a:cubicBezTo>
                  </a:path>
                </a:pathLst>
              </a:custGeom>
              <a:solidFill>
                <a:srgbClr val="DBB8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4" name="Freeform 155"/>
              <p:cNvSpPr>
                <a:spLocks/>
              </p:cNvSpPr>
              <p:nvPr/>
            </p:nvSpPr>
            <p:spPr bwMode="auto">
              <a:xfrm>
                <a:off x="-4683" y="2132"/>
                <a:ext cx="20" cy="45"/>
              </a:xfrm>
              <a:custGeom>
                <a:avLst/>
                <a:gdLst>
                  <a:gd name="T0" fmla="*/ 69 w 70"/>
                  <a:gd name="T1" fmla="*/ 74 h 154"/>
                  <a:gd name="T2" fmla="*/ 40 w 70"/>
                  <a:gd name="T3" fmla="*/ 154 h 154"/>
                  <a:gd name="T4" fmla="*/ 1 w 70"/>
                  <a:gd name="T5" fmla="*/ 79 h 154"/>
                  <a:gd name="T6" fmla="*/ 38 w 70"/>
                  <a:gd name="T7" fmla="*/ 1 h 154"/>
                  <a:gd name="T8" fmla="*/ 69 w 70"/>
                  <a:gd name="T9" fmla="*/ 74 h 154"/>
                </a:gdLst>
                <a:ahLst/>
                <a:cxnLst>
                  <a:cxn ang="0">
                    <a:pos x="T0" y="T1"/>
                  </a:cxn>
                  <a:cxn ang="0">
                    <a:pos x="T2" y="T3"/>
                  </a:cxn>
                  <a:cxn ang="0">
                    <a:pos x="T4" y="T5"/>
                  </a:cxn>
                  <a:cxn ang="0">
                    <a:pos x="T6" y="T7"/>
                  </a:cxn>
                  <a:cxn ang="0">
                    <a:pos x="T8" y="T9"/>
                  </a:cxn>
                </a:cxnLst>
                <a:rect l="0" t="0" r="r" b="b"/>
                <a:pathLst>
                  <a:path w="70" h="154">
                    <a:moveTo>
                      <a:pt x="69" y="74"/>
                    </a:moveTo>
                    <a:cubicBezTo>
                      <a:pt x="70" y="116"/>
                      <a:pt x="62" y="153"/>
                      <a:pt x="40" y="154"/>
                    </a:cubicBezTo>
                    <a:cubicBezTo>
                      <a:pt x="18" y="154"/>
                      <a:pt x="3" y="121"/>
                      <a:pt x="1" y="79"/>
                    </a:cubicBezTo>
                    <a:cubicBezTo>
                      <a:pt x="0" y="37"/>
                      <a:pt x="16" y="2"/>
                      <a:pt x="38" y="1"/>
                    </a:cubicBezTo>
                    <a:cubicBezTo>
                      <a:pt x="60" y="0"/>
                      <a:pt x="68" y="32"/>
                      <a:pt x="69" y="74"/>
                    </a:cubicBezTo>
                    <a:close/>
                  </a:path>
                </a:pathLst>
              </a:custGeom>
              <a:solidFill>
                <a:srgbClr val="DBB8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5" name="Freeform 156"/>
              <p:cNvSpPr>
                <a:spLocks/>
              </p:cNvSpPr>
              <p:nvPr/>
            </p:nvSpPr>
            <p:spPr bwMode="auto">
              <a:xfrm>
                <a:off x="-4499" y="2130"/>
                <a:ext cx="21" cy="44"/>
              </a:xfrm>
              <a:custGeom>
                <a:avLst/>
                <a:gdLst>
                  <a:gd name="T0" fmla="*/ 1 w 71"/>
                  <a:gd name="T1" fmla="*/ 74 h 154"/>
                  <a:gd name="T2" fmla="*/ 30 w 71"/>
                  <a:gd name="T3" fmla="*/ 153 h 154"/>
                  <a:gd name="T4" fmla="*/ 69 w 71"/>
                  <a:gd name="T5" fmla="*/ 78 h 154"/>
                  <a:gd name="T6" fmla="*/ 32 w 71"/>
                  <a:gd name="T7" fmla="*/ 1 h 154"/>
                  <a:gd name="T8" fmla="*/ 1 w 71"/>
                  <a:gd name="T9" fmla="*/ 74 h 154"/>
                </a:gdLst>
                <a:ahLst/>
                <a:cxnLst>
                  <a:cxn ang="0">
                    <a:pos x="T0" y="T1"/>
                  </a:cxn>
                  <a:cxn ang="0">
                    <a:pos x="T2" y="T3"/>
                  </a:cxn>
                  <a:cxn ang="0">
                    <a:pos x="T4" y="T5"/>
                  </a:cxn>
                  <a:cxn ang="0">
                    <a:pos x="T6" y="T7"/>
                  </a:cxn>
                  <a:cxn ang="0">
                    <a:pos x="T8" y="T9"/>
                  </a:cxn>
                </a:cxnLst>
                <a:rect l="0" t="0" r="r" b="b"/>
                <a:pathLst>
                  <a:path w="71" h="154">
                    <a:moveTo>
                      <a:pt x="1" y="74"/>
                    </a:moveTo>
                    <a:cubicBezTo>
                      <a:pt x="0" y="116"/>
                      <a:pt x="8" y="152"/>
                      <a:pt x="30" y="153"/>
                    </a:cubicBezTo>
                    <a:cubicBezTo>
                      <a:pt x="52" y="154"/>
                      <a:pt x="68" y="120"/>
                      <a:pt x="69" y="78"/>
                    </a:cubicBezTo>
                    <a:cubicBezTo>
                      <a:pt x="71" y="36"/>
                      <a:pt x="54" y="1"/>
                      <a:pt x="32" y="1"/>
                    </a:cubicBezTo>
                    <a:cubicBezTo>
                      <a:pt x="10" y="0"/>
                      <a:pt x="3" y="31"/>
                      <a:pt x="1" y="74"/>
                    </a:cubicBezTo>
                    <a:close/>
                  </a:path>
                </a:pathLst>
              </a:custGeom>
              <a:solidFill>
                <a:srgbClr val="EDD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6" name="Oval 157"/>
              <p:cNvSpPr>
                <a:spLocks noChangeArrowheads="1"/>
              </p:cNvSpPr>
              <p:nvPr/>
            </p:nvSpPr>
            <p:spPr bwMode="auto">
              <a:xfrm>
                <a:off x="-4666" y="2034"/>
                <a:ext cx="173" cy="245"/>
              </a:xfrm>
              <a:prstGeom prst="ellipse">
                <a:avLst/>
              </a:prstGeom>
              <a:solidFill>
                <a:srgbClr val="EED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7" name="Freeform 158"/>
              <p:cNvSpPr>
                <a:spLocks/>
              </p:cNvSpPr>
              <p:nvPr/>
            </p:nvSpPr>
            <p:spPr bwMode="auto">
              <a:xfrm>
                <a:off x="-4666" y="2034"/>
                <a:ext cx="87" cy="245"/>
              </a:xfrm>
              <a:custGeom>
                <a:avLst/>
                <a:gdLst>
                  <a:gd name="T0" fmla="*/ 298 w 298"/>
                  <a:gd name="T1" fmla="*/ 0 h 842"/>
                  <a:gd name="T2" fmla="*/ 298 w 298"/>
                  <a:gd name="T3" fmla="*/ 840 h 842"/>
                  <a:gd name="T4" fmla="*/ 0 w 298"/>
                  <a:gd name="T5" fmla="*/ 426 h 842"/>
                  <a:gd name="T6" fmla="*/ 298 w 298"/>
                  <a:gd name="T7" fmla="*/ 0 h 842"/>
                </a:gdLst>
                <a:ahLst/>
                <a:cxnLst>
                  <a:cxn ang="0">
                    <a:pos x="T0" y="T1"/>
                  </a:cxn>
                  <a:cxn ang="0">
                    <a:pos x="T2" y="T3"/>
                  </a:cxn>
                  <a:cxn ang="0">
                    <a:pos x="T4" y="T5"/>
                  </a:cxn>
                  <a:cxn ang="0">
                    <a:pos x="T6" y="T7"/>
                  </a:cxn>
                </a:cxnLst>
                <a:rect l="0" t="0" r="r" b="b"/>
                <a:pathLst>
                  <a:path w="298" h="842">
                    <a:moveTo>
                      <a:pt x="298" y="0"/>
                    </a:moveTo>
                    <a:cubicBezTo>
                      <a:pt x="298" y="840"/>
                      <a:pt x="298" y="840"/>
                      <a:pt x="298" y="840"/>
                    </a:cubicBezTo>
                    <a:cubicBezTo>
                      <a:pt x="135" y="842"/>
                      <a:pt x="0" y="657"/>
                      <a:pt x="0" y="426"/>
                    </a:cubicBezTo>
                    <a:cubicBezTo>
                      <a:pt x="0" y="190"/>
                      <a:pt x="125" y="4"/>
                      <a:pt x="298" y="0"/>
                    </a:cubicBezTo>
                    <a:close/>
                  </a:path>
                </a:pathLst>
              </a:custGeom>
              <a:solidFill>
                <a:srgbClr val="DDBA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8" name="Freeform 159"/>
              <p:cNvSpPr>
                <a:spLocks/>
              </p:cNvSpPr>
              <p:nvPr/>
            </p:nvSpPr>
            <p:spPr bwMode="auto">
              <a:xfrm>
                <a:off x="-4655" y="2122"/>
                <a:ext cx="58" cy="11"/>
              </a:xfrm>
              <a:custGeom>
                <a:avLst/>
                <a:gdLst>
                  <a:gd name="T0" fmla="*/ 181 w 197"/>
                  <a:gd name="T1" fmla="*/ 39 h 40"/>
                  <a:gd name="T2" fmla="*/ 115 w 197"/>
                  <a:gd name="T3" fmla="*/ 26 h 40"/>
                  <a:gd name="T4" fmla="*/ 79 w 197"/>
                  <a:gd name="T5" fmla="*/ 26 h 40"/>
                  <a:gd name="T6" fmla="*/ 13 w 197"/>
                  <a:gd name="T7" fmla="*/ 39 h 40"/>
                  <a:gd name="T8" fmla="*/ 3 w 197"/>
                  <a:gd name="T9" fmla="*/ 36 h 40"/>
                  <a:gd name="T10" fmla="*/ 1 w 197"/>
                  <a:gd name="T11" fmla="*/ 28 h 40"/>
                  <a:gd name="T12" fmla="*/ 51 w 197"/>
                  <a:gd name="T13" fmla="*/ 7 h 40"/>
                  <a:gd name="T14" fmla="*/ 128 w 197"/>
                  <a:gd name="T15" fmla="*/ 5 h 40"/>
                  <a:gd name="T16" fmla="*/ 193 w 197"/>
                  <a:gd name="T17" fmla="*/ 28 h 40"/>
                  <a:gd name="T18" fmla="*/ 191 w 197"/>
                  <a:gd name="T19" fmla="*/ 36 h 40"/>
                  <a:gd name="T20" fmla="*/ 181 w 197"/>
                  <a:gd name="T21" fmla="*/ 3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7" h="40">
                    <a:moveTo>
                      <a:pt x="181" y="39"/>
                    </a:moveTo>
                    <a:cubicBezTo>
                      <a:pt x="115" y="26"/>
                      <a:pt x="115" y="26"/>
                      <a:pt x="115" y="26"/>
                    </a:cubicBezTo>
                    <a:cubicBezTo>
                      <a:pt x="103" y="23"/>
                      <a:pt x="91" y="23"/>
                      <a:pt x="79" y="26"/>
                    </a:cubicBezTo>
                    <a:cubicBezTo>
                      <a:pt x="13" y="39"/>
                      <a:pt x="13" y="39"/>
                      <a:pt x="13" y="39"/>
                    </a:cubicBezTo>
                    <a:cubicBezTo>
                      <a:pt x="9" y="40"/>
                      <a:pt x="6" y="39"/>
                      <a:pt x="3" y="36"/>
                    </a:cubicBezTo>
                    <a:cubicBezTo>
                      <a:pt x="2" y="34"/>
                      <a:pt x="1" y="31"/>
                      <a:pt x="1" y="28"/>
                    </a:cubicBezTo>
                    <a:cubicBezTo>
                      <a:pt x="0" y="17"/>
                      <a:pt x="51" y="7"/>
                      <a:pt x="51" y="7"/>
                    </a:cubicBezTo>
                    <a:cubicBezTo>
                      <a:pt x="60" y="6"/>
                      <a:pt x="85" y="0"/>
                      <a:pt x="128" y="5"/>
                    </a:cubicBezTo>
                    <a:cubicBezTo>
                      <a:pt x="128" y="5"/>
                      <a:pt x="197" y="14"/>
                      <a:pt x="193" y="28"/>
                    </a:cubicBezTo>
                    <a:cubicBezTo>
                      <a:pt x="193" y="31"/>
                      <a:pt x="192" y="34"/>
                      <a:pt x="191" y="36"/>
                    </a:cubicBezTo>
                    <a:cubicBezTo>
                      <a:pt x="188" y="39"/>
                      <a:pt x="184" y="40"/>
                      <a:pt x="181" y="39"/>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9" name="Freeform 160"/>
              <p:cNvSpPr>
                <a:spLocks/>
              </p:cNvSpPr>
              <p:nvPr/>
            </p:nvSpPr>
            <p:spPr bwMode="auto">
              <a:xfrm>
                <a:off x="-4561" y="2122"/>
                <a:ext cx="57" cy="11"/>
              </a:xfrm>
              <a:custGeom>
                <a:avLst/>
                <a:gdLst>
                  <a:gd name="T0" fmla="*/ 181 w 197"/>
                  <a:gd name="T1" fmla="*/ 39 h 40"/>
                  <a:gd name="T2" fmla="*/ 115 w 197"/>
                  <a:gd name="T3" fmla="*/ 26 h 40"/>
                  <a:gd name="T4" fmla="*/ 79 w 197"/>
                  <a:gd name="T5" fmla="*/ 26 h 40"/>
                  <a:gd name="T6" fmla="*/ 13 w 197"/>
                  <a:gd name="T7" fmla="*/ 39 h 40"/>
                  <a:gd name="T8" fmla="*/ 4 w 197"/>
                  <a:gd name="T9" fmla="*/ 36 h 40"/>
                  <a:gd name="T10" fmla="*/ 1 w 197"/>
                  <a:gd name="T11" fmla="*/ 28 h 40"/>
                  <a:gd name="T12" fmla="*/ 51 w 197"/>
                  <a:gd name="T13" fmla="*/ 7 h 40"/>
                  <a:gd name="T14" fmla="*/ 128 w 197"/>
                  <a:gd name="T15" fmla="*/ 5 h 40"/>
                  <a:gd name="T16" fmla="*/ 193 w 197"/>
                  <a:gd name="T17" fmla="*/ 28 h 40"/>
                  <a:gd name="T18" fmla="*/ 191 w 197"/>
                  <a:gd name="T19" fmla="*/ 36 h 40"/>
                  <a:gd name="T20" fmla="*/ 181 w 197"/>
                  <a:gd name="T21" fmla="*/ 3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7" h="40">
                    <a:moveTo>
                      <a:pt x="181" y="39"/>
                    </a:moveTo>
                    <a:cubicBezTo>
                      <a:pt x="115" y="26"/>
                      <a:pt x="115" y="26"/>
                      <a:pt x="115" y="26"/>
                    </a:cubicBezTo>
                    <a:cubicBezTo>
                      <a:pt x="103" y="23"/>
                      <a:pt x="91" y="23"/>
                      <a:pt x="79" y="26"/>
                    </a:cubicBezTo>
                    <a:cubicBezTo>
                      <a:pt x="13" y="39"/>
                      <a:pt x="13" y="39"/>
                      <a:pt x="13" y="39"/>
                    </a:cubicBezTo>
                    <a:cubicBezTo>
                      <a:pt x="10" y="40"/>
                      <a:pt x="6" y="39"/>
                      <a:pt x="4" y="36"/>
                    </a:cubicBezTo>
                    <a:cubicBezTo>
                      <a:pt x="2" y="34"/>
                      <a:pt x="1" y="31"/>
                      <a:pt x="1" y="28"/>
                    </a:cubicBezTo>
                    <a:cubicBezTo>
                      <a:pt x="0" y="17"/>
                      <a:pt x="51" y="7"/>
                      <a:pt x="51" y="7"/>
                    </a:cubicBezTo>
                    <a:cubicBezTo>
                      <a:pt x="60" y="6"/>
                      <a:pt x="85" y="0"/>
                      <a:pt x="128" y="5"/>
                    </a:cubicBezTo>
                    <a:cubicBezTo>
                      <a:pt x="128" y="5"/>
                      <a:pt x="197" y="14"/>
                      <a:pt x="193" y="28"/>
                    </a:cubicBezTo>
                    <a:cubicBezTo>
                      <a:pt x="193" y="31"/>
                      <a:pt x="192" y="34"/>
                      <a:pt x="191" y="36"/>
                    </a:cubicBezTo>
                    <a:cubicBezTo>
                      <a:pt x="188" y="39"/>
                      <a:pt x="185" y="40"/>
                      <a:pt x="181" y="39"/>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0" name="Oval 161"/>
              <p:cNvSpPr>
                <a:spLocks noChangeArrowheads="1"/>
              </p:cNvSpPr>
              <p:nvPr/>
            </p:nvSpPr>
            <p:spPr bwMode="auto">
              <a:xfrm>
                <a:off x="-4645" y="2143"/>
                <a:ext cx="39" cy="22"/>
              </a:xfrm>
              <a:prstGeom prst="ellipse">
                <a:avLst/>
              </a:prstGeom>
              <a:solidFill>
                <a:srgbClr val="F6EF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1" name="Oval 162"/>
              <p:cNvSpPr>
                <a:spLocks noChangeArrowheads="1"/>
              </p:cNvSpPr>
              <p:nvPr/>
            </p:nvSpPr>
            <p:spPr bwMode="auto">
              <a:xfrm>
                <a:off x="-4632" y="2146"/>
                <a:ext cx="14" cy="15"/>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2" name="Oval 163"/>
              <p:cNvSpPr>
                <a:spLocks noChangeArrowheads="1"/>
              </p:cNvSpPr>
              <p:nvPr/>
            </p:nvSpPr>
            <p:spPr bwMode="auto">
              <a:xfrm>
                <a:off x="-4625" y="2149"/>
                <a:ext cx="5"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3" name="Freeform 164"/>
              <p:cNvSpPr>
                <a:spLocks/>
              </p:cNvSpPr>
              <p:nvPr/>
            </p:nvSpPr>
            <p:spPr bwMode="auto">
              <a:xfrm>
                <a:off x="-4604" y="2232"/>
                <a:ext cx="49" cy="23"/>
              </a:xfrm>
              <a:custGeom>
                <a:avLst/>
                <a:gdLst>
                  <a:gd name="T0" fmla="*/ 82 w 168"/>
                  <a:gd name="T1" fmla="*/ 76 h 78"/>
                  <a:gd name="T2" fmla="*/ 168 w 168"/>
                  <a:gd name="T3" fmla="*/ 0 h 78"/>
                  <a:gd name="T4" fmla="*/ 0 w 168"/>
                  <a:gd name="T5" fmla="*/ 0 h 78"/>
                  <a:gd name="T6" fmla="*/ 82 w 168"/>
                  <a:gd name="T7" fmla="*/ 76 h 78"/>
                </a:gdLst>
                <a:ahLst/>
                <a:cxnLst>
                  <a:cxn ang="0">
                    <a:pos x="T0" y="T1"/>
                  </a:cxn>
                  <a:cxn ang="0">
                    <a:pos x="T2" y="T3"/>
                  </a:cxn>
                  <a:cxn ang="0">
                    <a:pos x="T4" y="T5"/>
                  </a:cxn>
                  <a:cxn ang="0">
                    <a:pos x="T6" y="T7"/>
                  </a:cxn>
                </a:cxnLst>
                <a:rect l="0" t="0" r="r" b="b"/>
                <a:pathLst>
                  <a:path w="168" h="78">
                    <a:moveTo>
                      <a:pt x="82" y="76"/>
                    </a:moveTo>
                    <a:cubicBezTo>
                      <a:pt x="135" y="73"/>
                      <a:pt x="154" y="33"/>
                      <a:pt x="168" y="0"/>
                    </a:cubicBezTo>
                    <a:cubicBezTo>
                      <a:pt x="0" y="0"/>
                      <a:pt x="0" y="0"/>
                      <a:pt x="0" y="0"/>
                    </a:cubicBezTo>
                    <a:cubicBezTo>
                      <a:pt x="15" y="33"/>
                      <a:pt x="51" y="78"/>
                      <a:pt x="82"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4" name="Freeform 165"/>
              <p:cNvSpPr>
                <a:spLocks noEditPoints="1"/>
              </p:cNvSpPr>
              <p:nvPr/>
            </p:nvSpPr>
            <p:spPr bwMode="auto">
              <a:xfrm>
                <a:off x="-4605" y="2231"/>
                <a:ext cx="50" cy="24"/>
              </a:xfrm>
              <a:custGeom>
                <a:avLst/>
                <a:gdLst>
                  <a:gd name="T0" fmla="*/ 171 w 172"/>
                  <a:gd name="T1" fmla="*/ 1 h 82"/>
                  <a:gd name="T2" fmla="*/ 169 w 172"/>
                  <a:gd name="T3" fmla="*/ 0 h 82"/>
                  <a:gd name="T4" fmla="*/ 3 w 172"/>
                  <a:gd name="T5" fmla="*/ 0 h 82"/>
                  <a:gd name="T6" fmla="*/ 0 w 172"/>
                  <a:gd name="T7" fmla="*/ 1 h 82"/>
                  <a:gd name="T8" fmla="*/ 0 w 172"/>
                  <a:gd name="T9" fmla="*/ 3 h 82"/>
                  <a:gd name="T10" fmla="*/ 85 w 172"/>
                  <a:gd name="T11" fmla="*/ 82 h 82"/>
                  <a:gd name="T12" fmla="*/ 172 w 172"/>
                  <a:gd name="T13" fmla="*/ 3 h 82"/>
                  <a:gd name="T14" fmla="*/ 171 w 172"/>
                  <a:gd name="T15" fmla="*/ 1 h 82"/>
                  <a:gd name="T16" fmla="*/ 85 w 172"/>
                  <a:gd name="T17" fmla="*/ 77 h 82"/>
                  <a:gd name="T18" fmla="*/ 6 w 172"/>
                  <a:gd name="T19" fmla="*/ 6 h 82"/>
                  <a:gd name="T20" fmla="*/ 165 w 172"/>
                  <a:gd name="T21" fmla="*/ 6 h 82"/>
                  <a:gd name="T22" fmla="*/ 85 w 172"/>
                  <a:gd name="T23"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2" h="82">
                    <a:moveTo>
                      <a:pt x="171" y="1"/>
                    </a:moveTo>
                    <a:cubicBezTo>
                      <a:pt x="171" y="0"/>
                      <a:pt x="170" y="0"/>
                      <a:pt x="169" y="0"/>
                    </a:cubicBezTo>
                    <a:cubicBezTo>
                      <a:pt x="3" y="0"/>
                      <a:pt x="3" y="0"/>
                      <a:pt x="3" y="0"/>
                    </a:cubicBezTo>
                    <a:cubicBezTo>
                      <a:pt x="2" y="0"/>
                      <a:pt x="1" y="0"/>
                      <a:pt x="0" y="1"/>
                    </a:cubicBezTo>
                    <a:cubicBezTo>
                      <a:pt x="0" y="2"/>
                      <a:pt x="0" y="3"/>
                      <a:pt x="0" y="3"/>
                    </a:cubicBezTo>
                    <a:cubicBezTo>
                      <a:pt x="13" y="54"/>
                      <a:pt x="54" y="82"/>
                      <a:pt x="85" y="82"/>
                    </a:cubicBezTo>
                    <a:cubicBezTo>
                      <a:pt x="118" y="82"/>
                      <a:pt x="158" y="55"/>
                      <a:pt x="172" y="3"/>
                    </a:cubicBezTo>
                    <a:cubicBezTo>
                      <a:pt x="172" y="2"/>
                      <a:pt x="172" y="2"/>
                      <a:pt x="171" y="1"/>
                    </a:cubicBezTo>
                    <a:close/>
                    <a:moveTo>
                      <a:pt x="85" y="77"/>
                    </a:moveTo>
                    <a:cubicBezTo>
                      <a:pt x="57" y="76"/>
                      <a:pt x="20" y="51"/>
                      <a:pt x="6" y="6"/>
                    </a:cubicBezTo>
                    <a:cubicBezTo>
                      <a:pt x="165" y="6"/>
                      <a:pt x="165" y="6"/>
                      <a:pt x="165" y="6"/>
                    </a:cubicBezTo>
                    <a:cubicBezTo>
                      <a:pt x="152" y="52"/>
                      <a:pt x="115" y="76"/>
                      <a:pt x="85" y="77"/>
                    </a:cubicBezTo>
                    <a:close/>
                  </a:path>
                </a:pathLst>
              </a:custGeom>
              <a:solidFill>
                <a:srgbClr val="E24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5" name="Freeform 166"/>
              <p:cNvSpPr>
                <a:spLocks/>
              </p:cNvSpPr>
              <p:nvPr/>
            </p:nvSpPr>
            <p:spPr bwMode="auto">
              <a:xfrm>
                <a:off x="-4602" y="2237"/>
                <a:ext cx="43" cy="12"/>
              </a:xfrm>
              <a:custGeom>
                <a:avLst/>
                <a:gdLst>
                  <a:gd name="T0" fmla="*/ 147 w 147"/>
                  <a:gd name="T1" fmla="*/ 0 h 41"/>
                  <a:gd name="T2" fmla="*/ 0 w 147"/>
                  <a:gd name="T3" fmla="*/ 0 h 41"/>
                  <a:gd name="T4" fmla="*/ 33 w 147"/>
                  <a:gd name="T5" fmla="*/ 41 h 41"/>
                  <a:gd name="T6" fmla="*/ 114 w 147"/>
                  <a:gd name="T7" fmla="*/ 41 h 41"/>
                  <a:gd name="T8" fmla="*/ 147 w 147"/>
                  <a:gd name="T9" fmla="*/ 0 h 41"/>
                </a:gdLst>
                <a:ahLst/>
                <a:cxnLst>
                  <a:cxn ang="0">
                    <a:pos x="T0" y="T1"/>
                  </a:cxn>
                  <a:cxn ang="0">
                    <a:pos x="T2" y="T3"/>
                  </a:cxn>
                  <a:cxn ang="0">
                    <a:pos x="T4" y="T5"/>
                  </a:cxn>
                  <a:cxn ang="0">
                    <a:pos x="T6" y="T7"/>
                  </a:cxn>
                  <a:cxn ang="0">
                    <a:pos x="T8" y="T9"/>
                  </a:cxn>
                </a:cxnLst>
                <a:rect l="0" t="0" r="r" b="b"/>
                <a:pathLst>
                  <a:path w="147" h="41">
                    <a:moveTo>
                      <a:pt x="147" y="0"/>
                    </a:moveTo>
                    <a:cubicBezTo>
                      <a:pt x="0" y="0"/>
                      <a:pt x="0" y="0"/>
                      <a:pt x="0" y="0"/>
                    </a:cubicBezTo>
                    <a:cubicBezTo>
                      <a:pt x="7" y="18"/>
                      <a:pt x="22" y="32"/>
                      <a:pt x="33" y="41"/>
                    </a:cubicBezTo>
                    <a:cubicBezTo>
                      <a:pt x="114" y="41"/>
                      <a:pt x="114" y="41"/>
                      <a:pt x="114" y="41"/>
                    </a:cubicBezTo>
                    <a:cubicBezTo>
                      <a:pt x="128" y="32"/>
                      <a:pt x="140" y="18"/>
                      <a:pt x="147" y="0"/>
                    </a:cubicBezTo>
                    <a:close/>
                  </a:path>
                </a:pathLst>
              </a:custGeom>
              <a:solidFill>
                <a:srgbClr val="F494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6" name="Freeform 167"/>
              <p:cNvSpPr>
                <a:spLocks/>
              </p:cNvSpPr>
              <p:nvPr/>
            </p:nvSpPr>
            <p:spPr bwMode="auto">
              <a:xfrm>
                <a:off x="-4589" y="2193"/>
                <a:ext cx="18" cy="7"/>
              </a:xfrm>
              <a:custGeom>
                <a:avLst/>
                <a:gdLst>
                  <a:gd name="T0" fmla="*/ 43 w 62"/>
                  <a:gd name="T1" fmla="*/ 10 h 23"/>
                  <a:gd name="T2" fmla="*/ 31 w 62"/>
                  <a:gd name="T3" fmla="*/ 16 h 23"/>
                  <a:gd name="T4" fmla="*/ 19 w 62"/>
                  <a:gd name="T5" fmla="*/ 10 h 23"/>
                  <a:gd name="T6" fmla="*/ 0 w 62"/>
                  <a:gd name="T7" fmla="*/ 14 h 23"/>
                  <a:gd name="T8" fmla="*/ 20 w 62"/>
                  <a:gd name="T9" fmla="*/ 18 h 23"/>
                  <a:gd name="T10" fmla="*/ 31 w 62"/>
                  <a:gd name="T11" fmla="*/ 23 h 23"/>
                  <a:gd name="T12" fmla="*/ 42 w 62"/>
                  <a:gd name="T13" fmla="*/ 18 h 23"/>
                  <a:gd name="T14" fmla="*/ 62 w 62"/>
                  <a:gd name="T15" fmla="*/ 14 h 23"/>
                  <a:gd name="T16" fmla="*/ 43 w 62"/>
                  <a:gd name="T17"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23">
                    <a:moveTo>
                      <a:pt x="43" y="10"/>
                    </a:moveTo>
                    <a:cubicBezTo>
                      <a:pt x="43" y="10"/>
                      <a:pt x="38" y="16"/>
                      <a:pt x="31" y="16"/>
                    </a:cubicBezTo>
                    <a:cubicBezTo>
                      <a:pt x="24" y="16"/>
                      <a:pt x="19" y="10"/>
                      <a:pt x="19" y="10"/>
                    </a:cubicBezTo>
                    <a:cubicBezTo>
                      <a:pt x="3" y="0"/>
                      <a:pt x="0" y="14"/>
                      <a:pt x="0" y="14"/>
                    </a:cubicBezTo>
                    <a:cubicBezTo>
                      <a:pt x="1" y="21"/>
                      <a:pt x="20" y="18"/>
                      <a:pt x="20" y="18"/>
                    </a:cubicBezTo>
                    <a:cubicBezTo>
                      <a:pt x="23" y="22"/>
                      <a:pt x="27" y="23"/>
                      <a:pt x="31" y="23"/>
                    </a:cubicBezTo>
                    <a:cubicBezTo>
                      <a:pt x="34" y="23"/>
                      <a:pt x="38" y="22"/>
                      <a:pt x="42" y="18"/>
                    </a:cubicBezTo>
                    <a:cubicBezTo>
                      <a:pt x="42" y="18"/>
                      <a:pt x="61" y="21"/>
                      <a:pt x="62" y="14"/>
                    </a:cubicBezTo>
                    <a:cubicBezTo>
                      <a:pt x="62" y="14"/>
                      <a:pt x="59" y="0"/>
                      <a:pt x="43" y="10"/>
                    </a:cubicBezTo>
                    <a:close/>
                  </a:path>
                </a:pathLst>
              </a:custGeom>
              <a:solidFill>
                <a:srgbClr val="B892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7" name="Freeform 168"/>
              <p:cNvSpPr>
                <a:spLocks/>
              </p:cNvSpPr>
              <p:nvPr/>
            </p:nvSpPr>
            <p:spPr bwMode="auto">
              <a:xfrm>
                <a:off x="-4685" y="2002"/>
                <a:ext cx="212" cy="193"/>
              </a:xfrm>
              <a:custGeom>
                <a:avLst/>
                <a:gdLst>
                  <a:gd name="T0" fmla="*/ 81 w 727"/>
                  <a:gd name="T1" fmla="*/ 662 h 662"/>
                  <a:gd name="T2" fmla="*/ 158 w 727"/>
                  <a:gd name="T3" fmla="*/ 285 h 662"/>
                  <a:gd name="T4" fmla="*/ 397 w 727"/>
                  <a:gd name="T5" fmla="*/ 341 h 662"/>
                  <a:gd name="T6" fmla="*/ 493 w 727"/>
                  <a:gd name="T7" fmla="*/ 299 h 662"/>
                  <a:gd name="T8" fmla="*/ 629 w 727"/>
                  <a:gd name="T9" fmla="*/ 356 h 662"/>
                  <a:gd name="T10" fmla="*/ 649 w 727"/>
                  <a:gd name="T11" fmla="*/ 637 h 662"/>
                  <a:gd name="T12" fmla="*/ 699 w 727"/>
                  <a:gd name="T13" fmla="*/ 363 h 662"/>
                  <a:gd name="T14" fmla="*/ 709 w 727"/>
                  <a:gd name="T15" fmla="*/ 428 h 662"/>
                  <a:gd name="T16" fmla="*/ 695 w 727"/>
                  <a:gd name="T17" fmla="*/ 228 h 662"/>
                  <a:gd name="T18" fmla="*/ 579 w 727"/>
                  <a:gd name="T19" fmla="*/ 108 h 662"/>
                  <a:gd name="T20" fmla="*/ 309 w 727"/>
                  <a:gd name="T21" fmla="*/ 39 h 662"/>
                  <a:gd name="T22" fmla="*/ 339 w 727"/>
                  <a:gd name="T23" fmla="*/ 11 h 662"/>
                  <a:gd name="T24" fmla="*/ 134 w 727"/>
                  <a:gd name="T25" fmla="*/ 113 h 662"/>
                  <a:gd name="T26" fmla="*/ 12 w 727"/>
                  <a:gd name="T27" fmla="*/ 378 h 662"/>
                  <a:gd name="T28" fmla="*/ 26 w 727"/>
                  <a:gd name="T29" fmla="*/ 334 h 662"/>
                  <a:gd name="T30" fmla="*/ 81 w 727"/>
                  <a:gd name="T31" fmla="*/ 662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27" h="662">
                    <a:moveTo>
                      <a:pt x="81" y="662"/>
                    </a:moveTo>
                    <a:cubicBezTo>
                      <a:pt x="81" y="662"/>
                      <a:pt x="13" y="411"/>
                      <a:pt x="158" y="285"/>
                    </a:cubicBezTo>
                    <a:cubicBezTo>
                      <a:pt x="158" y="285"/>
                      <a:pt x="266" y="371"/>
                      <a:pt x="397" y="341"/>
                    </a:cubicBezTo>
                    <a:cubicBezTo>
                      <a:pt x="397" y="341"/>
                      <a:pt x="441" y="332"/>
                      <a:pt x="493" y="299"/>
                    </a:cubicBezTo>
                    <a:cubicBezTo>
                      <a:pt x="493" y="299"/>
                      <a:pt x="595" y="255"/>
                      <a:pt x="629" y="356"/>
                    </a:cubicBezTo>
                    <a:cubicBezTo>
                      <a:pt x="665" y="463"/>
                      <a:pt x="647" y="572"/>
                      <a:pt x="649" y="637"/>
                    </a:cubicBezTo>
                    <a:cubicBezTo>
                      <a:pt x="649" y="637"/>
                      <a:pt x="697" y="528"/>
                      <a:pt x="699" y="363"/>
                    </a:cubicBezTo>
                    <a:cubicBezTo>
                      <a:pt x="699" y="363"/>
                      <a:pt x="706" y="392"/>
                      <a:pt x="709" y="428"/>
                    </a:cubicBezTo>
                    <a:cubicBezTo>
                      <a:pt x="709" y="428"/>
                      <a:pt x="727" y="303"/>
                      <a:pt x="695" y="228"/>
                    </a:cubicBezTo>
                    <a:cubicBezTo>
                      <a:pt x="695" y="228"/>
                      <a:pt x="671" y="149"/>
                      <a:pt x="579" y="108"/>
                    </a:cubicBezTo>
                    <a:cubicBezTo>
                      <a:pt x="579" y="108"/>
                      <a:pt x="525" y="22"/>
                      <a:pt x="309" y="39"/>
                    </a:cubicBezTo>
                    <a:cubicBezTo>
                      <a:pt x="309" y="39"/>
                      <a:pt x="305" y="24"/>
                      <a:pt x="339" y="11"/>
                    </a:cubicBezTo>
                    <a:cubicBezTo>
                      <a:pt x="339" y="11"/>
                      <a:pt x="172" y="0"/>
                      <a:pt x="134" y="113"/>
                    </a:cubicBezTo>
                    <a:cubicBezTo>
                      <a:pt x="134" y="113"/>
                      <a:pt x="0" y="143"/>
                      <a:pt x="12" y="378"/>
                    </a:cubicBezTo>
                    <a:cubicBezTo>
                      <a:pt x="26" y="334"/>
                      <a:pt x="26" y="334"/>
                      <a:pt x="26" y="334"/>
                    </a:cubicBezTo>
                    <a:cubicBezTo>
                      <a:pt x="26" y="334"/>
                      <a:pt x="0" y="555"/>
                      <a:pt x="81" y="662"/>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8" name="Oval 169"/>
              <p:cNvSpPr>
                <a:spLocks noChangeArrowheads="1"/>
              </p:cNvSpPr>
              <p:nvPr/>
            </p:nvSpPr>
            <p:spPr bwMode="auto">
              <a:xfrm>
                <a:off x="-4555" y="2142"/>
                <a:ext cx="39" cy="22"/>
              </a:xfrm>
              <a:prstGeom prst="ellipse">
                <a:avLst/>
              </a:prstGeom>
              <a:solidFill>
                <a:srgbClr val="F6EF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9" name="Oval 170"/>
              <p:cNvSpPr>
                <a:spLocks noChangeArrowheads="1"/>
              </p:cNvSpPr>
              <p:nvPr/>
            </p:nvSpPr>
            <p:spPr bwMode="auto">
              <a:xfrm>
                <a:off x="-4543" y="2146"/>
                <a:ext cx="15" cy="14"/>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0" name="Oval 171"/>
              <p:cNvSpPr>
                <a:spLocks noChangeArrowheads="1"/>
              </p:cNvSpPr>
              <p:nvPr/>
            </p:nvSpPr>
            <p:spPr bwMode="auto">
              <a:xfrm>
                <a:off x="-4536" y="2149"/>
                <a:ext cx="6"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1" name="Freeform 172"/>
              <p:cNvSpPr>
                <a:spLocks/>
              </p:cNvSpPr>
              <p:nvPr/>
            </p:nvSpPr>
            <p:spPr bwMode="auto">
              <a:xfrm>
                <a:off x="-4606" y="2272"/>
                <a:ext cx="69" cy="29"/>
              </a:xfrm>
              <a:custGeom>
                <a:avLst/>
                <a:gdLst>
                  <a:gd name="T0" fmla="*/ 1 w 238"/>
                  <a:gd name="T1" fmla="*/ 22 h 100"/>
                  <a:gd name="T2" fmla="*/ 238 w 238"/>
                  <a:gd name="T3" fmla="*/ 100 h 100"/>
                  <a:gd name="T4" fmla="*/ 191 w 238"/>
                  <a:gd name="T5" fmla="*/ 0 h 100"/>
                  <a:gd name="T6" fmla="*/ 0 w 238"/>
                  <a:gd name="T7" fmla="*/ 0 h 100"/>
                  <a:gd name="T8" fmla="*/ 1 w 238"/>
                  <a:gd name="T9" fmla="*/ 22 h 100"/>
                </a:gdLst>
                <a:ahLst/>
                <a:cxnLst>
                  <a:cxn ang="0">
                    <a:pos x="T0" y="T1"/>
                  </a:cxn>
                  <a:cxn ang="0">
                    <a:pos x="T2" y="T3"/>
                  </a:cxn>
                  <a:cxn ang="0">
                    <a:pos x="T4" y="T5"/>
                  </a:cxn>
                  <a:cxn ang="0">
                    <a:pos x="T6" y="T7"/>
                  </a:cxn>
                  <a:cxn ang="0">
                    <a:pos x="T8" y="T9"/>
                  </a:cxn>
                </a:cxnLst>
                <a:rect l="0" t="0" r="r" b="b"/>
                <a:pathLst>
                  <a:path w="238" h="100">
                    <a:moveTo>
                      <a:pt x="1" y="22"/>
                    </a:moveTo>
                    <a:cubicBezTo>
                      <a:pt x="238" y="100"/>
                      <a:pt x="238" y="100"/>
                      <a:pt x="238" y="100"/>
                    </a:cubicBezTo>
                    <a:cubicBezTo>
                      <a:pt x="238" y="100"/>
                      <a:pt x="181" y="69"/>
                      <a:pt x="191" y="0"/>
                    </a:cubicBezTo>
                    <a:cubicBezTo>
                      <a:pt x="191" y="0"/>
                      <a:pt x="104" y="50"/>
                      <a:pt x="0" y="0"/>
                    </a:cubicBezTo>
                    <a:cubicBezTo>
                      <a:pt x="0" y="0"/>
                      <a:pt x="2" y="9"/>
                      <a:pt x="1" y="22"/>
                    </a:cubicBezTo>
                  </a:path>
                </a:pathLst>
              </a:custGeom>
              <a:solidFill>
                <a:srgbClr val="D1AC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2" name="Freeform 173"/>
              <p:cNvSpPr>
                <a:spLocks/>
              </p:cNvSpPr>
              <p:nvPr/>
            </p:nvSpPr>
            <p:spPr bwMode="auto">
              <a:xfrm>
                <a:off x="-4633" y="2324"/>
                <a:ext cx="109" cy="91"/>
              </a:xfrm>
              <a:custGeom>
                <a:avLst/>
                <a:gdLst>
                  <a:gd name="T0" fmla="*/ 373 w 373"/>
                  <a:gd name="T1" fmla="*/ 7 h 310"/>
                  <a:gd name="T2" fmla="*/ 339 w 373"/>
                  <a:gd name="T3" fmla="*/ 145 h 310"/>
                  <a:gd name="T4" fmla="*/ 339 w 373"/>
                  <a:gd name="T5" fmla="*/ 146 h 310"/>
                  <a:gd name="T6" fmla="*/ 339 w 373"/>
                  <a:gd name="T7" fmla="*/ 146 h 310"/>
                  <a:gd name="T8" fmla="*/ 337 w 373"/>
                  <a:gd name="T9" fmla="*/ 154 h 310"/>
                  <a:gd name="T10" fmla="*/ 338 w 373"/>
                  <a:gd name="T11" fmla="*/ 154 h 310"/>
                  <a:gd name="T12" fmla="*/ 338 w 373"/>
                  <a:gd name="T13" fmla="*/ 155 h 310"/>
                  <a:gd name="T14" fmla="*/ 302 w 373"/>
                  <a:gd name="T15" fmla="*/ 297 h 310"/>
                  <a:gd name="T16" fmla="*/ 287 w 373"/>
                  <a:gd name="T17" fmla="*/ 299 h 310"/>
                  <a:gd name="T18" fmla="*/ 241 w 373"/>
                  <a:gd name="T19" fmla="*/ 305 h 310"/>
                  <a:gd name="T20" fmla="*/ 161 w 373"/>
                  <a:gd name="T21" fmla="*/ 310 h 310"/>
                  <a:gd name="T22" fmla="*/ 138 w 373"/>
                  <a:gd name="T23" fmla="*/ 309 h 310"/>
                  <a:gd name="T24" fmla="*/ 92 w 373"/>
                  <a:gd name="T25" fmla="*/ 306 h 310"/>
                  <a:gd name="T26" fmla="*/ 74 w 373"/>
                  <a:gd name="T27" fmla="*/ 305 h 310"/>
                  <a:gd name="T28" fmla="*/ 38 w 373"/>
                  <a:gd name="T29" fmla="*/ 154 h 310"/>
                  <a:gd name="T30" fmla="*/ 38 w 373"/>
                  <a:gd name="T31" fmla="*/ 154 h 310"/>
                  <a:gd name="T32" fmla="*/ 37 w 373"/>
                  <a:gd name="T33" fmla="*/ 154 h 310"/>
                  <a:gd name="T34" fmla="*/ 34 w 373"/>
                  <a:gd name="T35" fmla="*/ 146 h 310"/>
                  <a:gd name="T36" fmla="*/ 34 w 373"/>
                  <a:gd name="T37" fmla="*/ 146 h 310"/>
                  <a:gd name="T38" fmla="*/ 0 w 373"/>
                  <a:gd name="T39" fmla="*/ 10 h 310"/>
                  <a:gd name="T40" fmla="*/ 27 w 373"/>
                  <a:gd name="T41" fmla="*/ 9 h 310"/>
                  <a:gd name="T42" fmla="*/ 27 w 373"/>
                  <a:gd name="T43" fmla="*/ 9 h 310"/>
                  <a:gd name="T44" fmla="*/ 132 w 373"/>
                  <a:gd name="T45" fmla="*/ 1 h 310"/>
                  <a:gd name="T46" fmla="*/ 133 w 373"/>
                  <a:gd name="T47" fmla="*/ 1 h 310"/>
                  <a:gd name="T48" fmla="*/ 177 w 373"/>
                  <a:gd name="T49" fmla="*/ 0 h 310"/>
                  <a:gd name="T50" fmla="*/ 177 w 373"/>
                  <a:gd name="T51" fmla="*/ 0 h 310"/>
                  <a:gd name="T52" fmla="*/ 177 w 373"/>
                  <a:gd name="T53" fmla="*/ 1 h 310"/>
                  <a:gd name="T54" fmla="*/ 183 w 373"/>
                  <a:gd name="T55" fmla="*/ 1 h 310"/>
                  <a:gd name="T56" fmla="*/ 184 w 373"/>
                  <a:gd name="T57" fmla="*/ 1 h 310"/>
                  <a:gd name="T58" fmla="*/ 187 w 373"/>
                  <a:gd name="T59" fmla="*/ 1 h 310"/>
                  <a:gd name="T60" fmla="*/ 188 w 373"/>
                  <a:gd name="T61" fmla="*/ 1 h 310"/>
                  <a:gd name="T62" fmla="*/ 188 w 373"/>
                  <a:gd name="T63" fmla="*/ 1 h 310"/>
                  <a:gd name="T64" fmla="*/ 197 w 373"/>
                  <a:gd name="T65" fmla="*/ 1 h 310"/>
                  <a:gd name="T66" fmla="*/ 246 w 373"/>
                  <a:gd name="T67" fmla="*/ 1 h 310"/>
                  <a:gd name="T68" fmla="*/ 246 w 373"/>
                  <a:gd name="T69" fmla="*/ 1 h 310"/>
                  <a:gd name="T70" fmla="*/ 350 w 373"/>
                  <a:gd name="T71" fmla="*/ 8 h 310"/>
                  <a:gd name="T72" fmla="*/ 350 w 373"/>
                  <a:gd name="T73" fmla="*/ 5 h 310"/>
                  <a:gd name="T74" fmla="*/ 352 w 373"/>
                  <a:gd name="T75" fmla="*/ 5 h 310"/>
                  <a:gd name="T76" fmla="*/ 373 w 373"/>
                  <a:gd name="T77" fmla="*/ 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73" h="310">
                    <a:moveTo>
                      <a:pt x="373" y="7"/>
                    </a:moveTo>
                    <a:cubicBezTo>
                      <a:pt x="339" y="145"/>
                      <a:pt x="339" y="145"/>
                      <a:pt x="339" y="145"/>
                    </a:cubicBezTo>
                    <a:cubicBezTo>
                      <a:pt x="339" y="146"/>
                      <a:pt x="339" y="146"/>
                      <a:pt x="339" y="146"/>
                    </a:cubicBezTo>
                    <a:cubicBezTo>
                      <a:pt x="339" y="146"/>
                      <a:pt x="339" y="146"/>
                      <a:pt x="339" y="146"/>
                    </a:cubicBezTo>
                    <a:cubicBezTo>
                      <a:pt x="337" y="154"/>
                      <a:pt x="337" y="154"/>
                      <a:pt x="337" y="154"/>
                    </a:cubicBezTo>
                    <a:cubicBezTo>
                      <a:pt x="338" y="154"/>
                      <a:pt x="338" y="154"/>
                      <a:pt x="338" y="154"/>
                    </a:cubicBezTo>
                    <a:cubicBezTo>
                      <a:pt x="338" y="155"/>
                      <a:pt x="338" y="155"/>
                      <a:pt x="338" y="155"/>
                    </a:cubicBezTo>
                    <a:cubicBezTo>
                      <a:pt x="302" y="297"/>
                      <a:pt x="302" y="297"/>
                      <a:pt x="302" y="297"/>
                    </a:cubicBezTo>
                    <a:cubicBezTo>
                      <a:pt x="297" y="298"/>
                      <a:pt x="292" y="298"/>
                      <a:pt x="287" y="299"/>
                    </a:cubicBezTo>
                    <a:cubicBezTo>
                      <a:pt x="271" y="302"/>
                      <a:pt x="256" y="304"/>
                      <a:pt x="241" y="305"/>
                    </a:cubicBezTo>
                    <a:cubicBezTo>
                      <a:pt x="215" y="308"/>
                      <a:pt x="188" y="310"/>
                      <a:pt x="161" y="310"/>
                    </a:cubicBezTo>
                    <a:cubicBezTo>
                      <a:pt x="153" y="310"/>
                      <a:pt x="145" y="310"/>
                      <a:pt x="138" y="309"/>
                    </a:cubicBezTo>
                    <a:cubicBezTo>
                      <a:pt x="122" y="309"/>
                      <a:pt x="107" y="308"/>
                      <a:pt x="92" y="306"/>
                    </a:cubicBezTo>
                    <a:cubicBezTo>
                      <a:pt x="86" y="306"/>
                      <a:pt x="81" y="305"/>
                      <a:pt x="74" y="305"/>
                    </a:cubicBezTo>
                    <a:cubicBezTo>
                      <a:pt x="38" y="154"/>
                      <a:pt x="38" y="154"/>
                      <a:pt x="38" y="154"/>
                    </a:cubicBezTo>
                    <a:cubicBezTo>
                      <a:pt x="38" y="154"/>
                      <a:pt x="38" y="154"/>
                      <a:pt x="38" y="154"/>
                    </a:cubicBezTo>
                    <a:cubicBezTo>
                      <a:pt x="37" y="154"/>
                      <a:pt x="37" y="154"/>
                      <a:pt x="37" y="154"/>
                    </a:cubicBezTo>
                    <a:cubicBezTo>
                      <a:pt x="34" y="146"/>
                      <a:pt x="34" y="146"/>
                      <a:pt x="34" y="146"/>
                    </a:cubicBezTo>
                    <a:cubicBezTo>
                      <a:pt x="34" y="146"/>
                      <a:pt x="34" y="146"/>
                      <a:pt x="34" y="146"/>
                    </a:cubicBezTo>
                    <a:cubicBezTo>
                      <a:pt x="0" y="10"/>
                      <a:pt x="0" y="10"/>
                      <a:pt x="0" y="10"/>
                    </a:cubicBezTo>
                    <a:cubicBezTo>
                      <a:pt x="27" y="9"/>
                      <a:pt x="27" y="9"/>
                      <a:pt x="27" y="9"/>
                    </a:cubicBezTo>
                    <a:cubicBezTo>
                      <a:pt x="27" y="9"/>
                      <a:pt x="27" y="9"/>
                      <a:pt x="27" y="9"/>
                    </a:cubicBezTo>
                    <a:cubicBezTo>
                      <a:pt x="132" y="1"/>
                      <a:pt x="132" y="1"/>
                      <a:pt x="132" y="1"/>
                    </a:cubicBezTo>
                    <a:cubicBezTo>
                      <a:pt x="133" y="1"/>
                      <a:pt x="133" y="1"/>
                      <a:pt x="133" y="1"/>
                    </a:cubicBezTo>
                    <a:cubicBezTo>
                      <a:pt x="177" y="0"/>
                      <a:pt x="177" y="0"/>
                      <a:pt x="177" y="0"/>
                    </a:cubicBezTo>
                    <a:cubicBezTo>
                      <a:pt x="177" y="0"/>
                      <a:pt x="177" y="0"/>
                      <a:pt x="177" y="0"/>
                    </a:cubicBezTo>
                    <a:cubicBezTo>
                      <a:pt x="177" y="1"/>
                      <a:pt x="177" y="1"/>
                      <a:pt x="177" y="1"/>
                    </a:cubicBezTo>
                    <a:cubicBezTo>
                      <a:pt x="183" y="1"/>
                      <a:pt x="183" y="1"/>
                      <a:pt x="183" y="1"/>
                    </a:cubicBezTo>
                    <a:cubicBezTo>
                      <a:pt x="184" y="1"/>
                      <a:pt x="184" y="1"/>
                      <a:pt x="184" y="1"/>
                    </a:cubicBezTo>
                    <a:cubicBezTo>
                      <a:pt x="187" y="1"/>
                      <a:pt x="187" y="1"/>
                      <a:pt x="187" y="1"/>
                    </a:cubicBezTo>
                    <a:cubicBezTo>
                      <a:pt x="188" y="1"/>
                      <a:pt x="188" y="1"/>
                      <a:pt x="188" y="1"/>
                    </a:cubicBezTo>
                    <a:cubicBezTo>
                      <a:pt x="188" y="1"/>
                      <a:pt x="188" y="1"/>
                      <a:pt x="188" y="1"/>
                    </a:cubicBezTo>
                    <a:cubicBezTo>
                      <a:pt x="197" y="1"/>
                      <a:pt x="197" y="1"/>
                      <a:pt x="197" y="1"/>
                    </a:cubicBezTo>
                    <a:cubicBezTo>
                      <a:pt x="246" y="1"/>
                      <a:pt x="246" y="1"/>
                      <a:pt x="246" y="1"/>
                    </a:cubicBezTo>
                    <a:cubicBezTo>
                      <a:pt x="246" y="1"/>
                      <a:pt x="246" y="1"/>
                      <a:pt x="246" y="1"/>
                    </a:cubicBezTo>
                    <a:cubicBezTo>
                      <a:pt x="350" y="8"/>
                      <a:pt x="350" y="8"/>
                      <a:pt x="350" y="8"/>
                    </a:cubicBezTo>
                    <a:cubicBezTo>
                      <a:pt x="350" y="5"/>
                      <a:pt x="350" y="5"/>
                      <a:pt x="350" y="5"/>
                    </a:cubicBezTo>
                    <a:cubicBezTo>
                      <a:pt x="352" y="5"/>
                      <a:pt x="352" y="5"/>
                      <a:pt x="352" y="5"/>
                    </a:cubicBezTo>
                    <a:cubicBezTo>
                      <a:pt x="373" y="7"/>
                      <a:pt x="373" y="7"/>
                      <a:pt x="373" y="7"/>
                    </a:cubicBezTo>
                  </a:path>
                </a:pathLst>
              </a:custGeom>
              <a:solidFill>
                <a:srgbClr val="FCF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3" name="Freeform 174"/>
              <p:cNvSpPr>
                <a:spLocks noEditPoints="1"/>
              </p:cNvSpPr>
              <p:nvPr/>
            </p:nvSpPr>
            <p:spPr bwMode="auto">
              <a:xfrm>
                <a:off x="-4643" y="2299"/>
                <a:ext cx="64" cy="74"/>
              </a:xfrm>
              <a:custGeom>
                <a:avLst/>
                <a:gdLst>
                  <a:gd name="T0" fmla="*/ 211 w 219"/>
                  <a:gd name="T1" fmla="*/ 83 h 254"/>
                  <a:gd name="T2" fmla="*/ 17 w 219"/>
                  <a:gd name="T3" fmla="*/ 85 h 254"/>
                  <a:gd name="T4" fmla="*/ 58 w 219"/>
                  <a:gd name="T5" fmla="*/ 254 h 254"/>
                  <a:gd name="T6" fmla="*/ 72 w 219"/>
                  <a:gd name="T7" fmla="*/ 240 h 254"/>
                  <a:gd name="T8" fmla="*/ 69 w 219"/>
                  <a:gd name="T9" fmla="*/ 233 h 254"/>
                  <a:gd name="T10" fmla="*/ 69 w 219"/>
                  <a:gd name="T11" fmla="*/ 233 h 254"/>
                  <a:gd name="T12" fmla="*/ 35 w 219"/>
                  <a:gd name="T13" fmla="*/ 97 h 254"/>
                  <a:gd name="T14" fmla="*/ 62 w 219"/>
                  <a:gd name="T15" fmla="*/ 96 h 254"/>
                  <a:gd name="T16" fmla="*/ 62 w 219"/>
                  <a:gd name="T17" fmla="*/ 96 h 254"/>
                  <a:gd name="T18" fmla="*/ 167 w 219"/>
                  <a:gd name="T19" fmla="*/ 88 h 254"/>
                  <a:gd name="T20" fmla="*/ 168 w 219"/>
                  <a:gd name="T21" fmla="*/ 88 h 254"/>
                  <a:gd name="T22" fmla="*/ 212 w 219"/>
                  <a:gd name="T23" fmla="*/ 87 h 254"/>
                  <a:gd name="T24" fmla="*/ 212 w 219"/>
                  <a:gd name="T25" fmla="*/ 87 h 254"/>
                  <a:gd name="T26" fmla="*/ 212 w 219"/>
                  <a:gd name="T27" fmla="*/ 88 h 254"/>
                  <a:gd name="T28" fmla="*/ 218 w 219"/>
                  <a:gd name="T29" fmla="*/ 88 h 254"/>
                  <a:gd name="T30" fmla="*/ 219 w 219"/>
                  <a:gd name="T31" fmla="*/ 88 h 254"/>
                  <a:gd name="T32" fmla="*/ 219 w 219"/>
                  <a:gd name="T33" fmla="*/ 88 h 254"/>
                  <a:gd name="T34" fmla="*/ 211 w 219"/>
                  <a:gd name="T35" fmla="*/ 83 h 254"/>
                  <a:gd name="T36" fmla="*/ 82 w 219"/>
                  <a:gd name="T37" fmla="*/ 0 h 254"/>
                  <a:gd name="T38" fmla="*/ 0 w 219"/>
                  <a:gd name="T39" fmla="*/ 20 h 254"/>
                  <a:gd name="T40" fmla="*/ 8 w 219"/>
                  <a:gd name="T41" fmla="*/ 52 h 254"/>
                  <a:gd name="T42" fmla="*/ 54 w 219"/>
                  <a:gd name="T43" fmla="*/ 22 h 254"/>
                  <a:gd name="T44" fmla="*/ 86 w 219"/>
                  <a:gd name="T45" fmla="*/ 3 h 254"/>
                  <a:gd name="T46" fmla="*/ 82 w 219"/>
                  <a:gd name="T4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9" h="254">
                    <a:moveTo>
                      <a:pt x="211" y="83"/>
                    </a:moveTo>
                    <a:cubicBezTo>
                      <a:pt x="17" y="85"/>
                      <a:pt x="17" y="85"/>
                      <a:pt x="17" y="85"/>
                    </a:cubicBezTo>
                    <a:cubicBezTo>
                      <a:pt x="58" y="254"/>
                      <a:pt x="58" y="254"/>
                      <a:pt x="58" y="254"/>
                    </a:cubicBezTo>
                    <a:cubicBezTo>
                      <a:pt x="72" y="240"/>
                      <a:pt x="72" y="240"/>
                      <a:pt x="72" y="240"/>
                    </a:cubicBezTo>
                    <a:cubicBezTo>
                      <a:pt x="69" y="233"/>
                      <a:pt x="69" y="233"/>
                      <a:pt x="69" y="233"/>
                    </a:cubicBezTo>
                    <a:cubicBezTo>
                      <a:pt x="69" y="233"/>
                      <a:pt x="69" y="233"/>
                      <a:pt x="69" y="233"/>
                    </a:cubicBezTo>
                    <a:cubicBezTo>
                      <a:pt x="35" y="97"/>
                      <a:pt x="35" y="97"/>
                      <a:pt x="35" y="97"/>
                    </a:cubicBezTo>
                    <a:cubicBezTo>
                      <a:pt x="62" y="96"/>
                      <a:pt x="62" y="96"/>
                      <a:pt x="62" y="96"/>
                    </a:cubicBezTo>
                    <a:cubicBezTo>
                      <a:pt x="62" y="96"/>
                      <a:pt x="62" y="96"/>
                      <a:pt x="62" y="96"/>
                    </a:cubicBezTo>
                    <a:cubicBezTo>
                      <a:pt x="167" y="88"/>
                      <a:pt x="167" y="88"/>
                      <a:pt x="167" y="88"/>
                    </a:cubicBezTo>
                    <a:cubicBezTo>
                      <a:pt x="168" y="88"/>
                      <a:pt x="168" y="88"/>
                      <a:pt x="168" y="88"/>
                    </a:cubicBezTo>
                    <a:cubicBezTo>
                      <a:pt x="212" y="87"/>
                      <a:pt x="212" y="87"/>
                      <a:pt x="212" y="87"/>
                    </a:cubicBezTo>
                    <a:cubicBezTo>
                      <a:pt x="212" y="87"/>
                      <a:pt x="212" y="87"/>
                      <a:pt x="212" y="87"/>
                    </a:cubicBezTo>
                    <a:cubicBezTo>
                      <a:pt x="212" y="88"/>
                      <a:pt x="212" y="88"/>
                      <a:pt x="212" y="88"/>
                    </a:cubicBezTo>
                    <a:cubicBezTo>
                      <a:pt x="218" y="88"/>
                      <a:pt x="218" y="88"/>
                      <a:pt x="218" y="88"/>
                    </a:cubicBezTo>
                    <a:cubicBezTo>
                      <a:pt x="219" y="88"/>
                      <a:pt x="219" y="88"/>
                      <a:pt x="219" y="88"/>
                    </a:cubicBezTo>
                    <a:cubicBezTo>
                      <a:pt x="219" y="88"/>
                      <a:pt x="219" y="88"/>
                      <a:pt x="219" y="88"/>
                    </a:cubicBezTo>
                    <a:cubicBezTo>
                      <a:pt x="211" y="83"/>
                      <a:pt x="211" y="83"/>
                      <a:pt x="211" y="83"/>
                    </a:cubicBezTo>
                    <a:moveTo>
                      <a:pt x="82" y="0"/>
                    </a:moveTo>
                    <a:cubicBezTo>
                      <a:pt x="0" y="20"/>
                      <a:pt x="0" y="20"/>
                      <a:pt x="0" y="20"/>
                    </a:cubicBezTo>
                    <a:cubicBezTo>
                      <a:pt x="8" y="52"/>
                      <a:pt x="8" y="52"/>
                      <a:pt x="8" y="52"/>
                    </a:cubicBezTo>
                    <a:cubicBezTo>
                      <a:pt x="54" y="22"/>
                      <a:pt x="54" y="22"/>
                      <a:pt x="54" y="22"/>
                    </a:cubicBezTo>
                    <a:cubicBezTo>
                      <a:pt x="67" y="16"/>
                      <a:pt x="77" y="10"/>
                      <a:pt x="86" y="3"/>
                    </a:cubicBezTo>
                    <a:cubicBezTo>
                      <a:pt x="82" y="0"/>
                      <a:pt x="82" y="0"/>
                      <a:pt x="82" y="0"/>
                    </a:cubicBezTo>
                  </a:path>
                </a:pathLst>
              </a:custGeom>
              <a:solidFill>
                <a:srgbClr val="400A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4" name="Freeform 175"/>
              <p:cNvSpPr>
                <a:spLocks/>
              </p:cNvSpPr>
              <p:nvPr/>
            </p:nvSpPr>
            <p:spPr bwMode="auto">
              <a:xfrm>
                <a:off x="-4641" y="2300"/>
                <a:ext cx="59" cy="24"/>
              </a:xfrm>
              <a:custGeom>
                <a:avLst/>
                <a:gdLst>
                  <a:gd name="T0" fmla="*/ 78 w 203"/>
                  <a:gd name="T1" fmla="*/ 0 h 82"/>
                  <a:gd name="T2" fmla="*/ 46 w 203"/>
                  <a:gd name="T3" fmla="*/ 19 h 82"/>
                  <a:gd name="T4" fmla="*/ 0 w 203"/>
                  <a:gd name="T5" fmla="*/ 49 h 82"/>
                  <a:gd name="T6" fmla="*/ 9 w 203"/>
                  <a:gd name="T7" fmla="*/ 82 h 82"/>
                  <a:gd name="T8" fmla="*/ 203 w 203"/>
                  <a:gd name="T9" fmla="*/ 80 h 82"/>
                  <a:gd name="T10" fmla="*/ 78 w 203"/>
                  <a:gd name="T11" fmla="*/ 0 h 82"/>
                </a:gdLst>
                <a:ahLst/>
                <a:cxnLst>
                  <a:cxn ang="0">
                    <a:pos x="T0" y="T1"/>
                  </a:cxn>
                  <a:cxn ang="0">
                    <a:pos x="T2" y="T3"/>
                  </a:cxn>
                  <a:cxn ang="0">
                    <a:pos x="T4" y="T5"/>
                  </a:cxn>
                  <a:cxn ang="0">
                    <a:pos x="T6" y="T7"/>
                  </a:cxn>
                  <a:cxn ang="0">
                    <a:pos x="T8" y="T9"/>
                  </a:cxn>
                  <a:cxn ang="0">
                    <a:pos x="T10" y="T11"/>
                  </a:cxn>
                </a:cxnLst>
                <a:rect l="0" t="0" r="r" b="b"/>
                <a:pathLst>
                  <a:path w="203" h="82">
                    <a:moveTo>
                      <a:pt x="78" y="0"/>
                    </a:moveTo>
                    <a:cubicBezTo>
                      <a:pt x="69" y="7"/>
                      <a:pt x="59" y="13"/>
                      <a:pt x="46" y="19"/>
                    </a:cubicBezTo>
                    <a:cubicBezTo>
                      <a:pt x="0" y="49"/>
                      <a:pt x="0" y="49"/>
                      <a:pt x="0" y="49"/>
                    </a:cubicBezTo>
                    <a:cubicBezTo>
                      <a:pt x="9" y="82"/>
                      <a:pt x="9" y="82"/>
                      <a:pt x="9" y="82"/>
                    </a:cubicBezTo>
                    <a:cubicBezTo>
                      <a:pt x="203" y="80"/>
                      <a:pt x="203" y="80"/>
                      <a:pt x="203" y="80"/>
                    </a:cubicBezTo>
                    <a:cubicBezTo>
                      <a:pt x="78" y="0"/>
                      <a:pt x="78" y="0"/>
                      <a:pt x="78" y="0"/>
                    </a:cubicBezTo>
                  </a:path>
                </a:pathLst>
              </a:custGeom>
              <a:solidFill>
                <a:srgbClr val="C4A4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5" name="Freeform 176"/>
              <p:cNvSpPr>
                <a:spLocks/>
              </p:cNvSpPr>
              <p:nvPr/>
            </p:nvSpPr>
            <p:spPr bwMode="auto">
              <a:xfrm>
                <a:off x="-4633" y="2324"/>
                <a:ext cx="54" cy="45"/>
              </a:xfrm>
              <a:custGeom>
                <a:avLst/>
                <a:gdLst>
                  <a:gd name="T0" fmla="*/ 52 w 54"/>
                  <a:gd name="T1" fmla="*/ 0 h 45"/>
                  <a:gd name="T2" fmla="*/ 39 w 54"/>
                  <a:gd name="T3" fmla="*/ 1 h 45"/>
                  <a:gd name="T4" fmla="*/ 38 w 54"/>
                  <a:gd name="T5" fmla="*/ 1 h 45"/>
                  <a:gd name="T6" fmla="*/ 8 w 54"/>
                  <a:gd name="T7" fmla="*/ 3 h 45"/>
                  <a:gd name="T8" fmla="*/ 8 w 54"/>
                  <a:gd name="T9" fmla="*/ 3 h 45"/>
                  <a:gd name="T10" fmla="*/ 0 w 54"/>
                  <a:gd name="T11" fmla="*/ 3 h 45"/>
                  <a:gd name="T12" fmla="*/ 10 w 54"/>
                  <a:gd name="T13" fmla="*/ 43 h 45"/>
                  <a:gd name="T14" fmla="*/ 10 w 54"/>
                  <a:gd name="T15" fmla="*/ 43 h 45"/>
                  <a:gd name="T16" fmla="*/ 11 w 54"/>
                  <a:gd name="T17" fmla="*/ 45 h 45"/>
                  <a:gd name="T18" fmla="*/ 54 w 54"/>
                  <a:gd name="T19" fmla="*/ 1 h 45"/>
                  <a:gd name="T20" fmla="*/ 54 w 54"/>
                  <a:gd name="T21" fmla="*/ 1 h 45"/>
                  <a:gd name="T22" fmla="*/ 54 w 54"/>
                  <a:gd name="T23" fmla="*/ 1 h 45"/>
                  <a:gd name="T24" fmla="*/ 53 w 54"/>
                  <a:gd name="T25" fmla="*/ 1 h 45"/>
                  <a:gd name="T26" fmla="*/ 52 w 54"/>
                  <a:gd name="T27" fmla="*/ 1 h 45"/>
                  <a:gd name="T28" fmla="*/ 52 w 54"/>
                  <a:gd name="T29" fmla="*/ 0 h 45"/>
                  <a:gd name="T30" fmla="*/ 52 w 54"/>
                  <a:gd name="T3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4" h="45">
                    <a:moveTo>
                      <a:pt x="52" y="0"/>
                    </a:moveTo>
                    <a:lnTo>
                      <a:pt x="39" y="1"/>
                    </a:lnTo>
                    <a:lnTo>
                      <a:pt x="38" y="1"/>
                    </a:lnTo>
                    <a:lnTo>
                      <a:pt x="8" y="3"/>
                    </a:lnTo>
                    <a:lnTo>
                      <a:pt x="8" y="3"/>
                    </a:lnTo>
                    <a:lnTo>
                      <a:pt x="0" y="3"/>
                    </a:lnTo>
                    <a:lnTo>
                      <a:pt x="10" y="43"/>
                    </a:lnTo>
                    <a:lnTo>
                      <a:pt x="10" y="43"/>
                    </a:lnTo>
                    <a:lnTo>
                      <a:pt x="11" y="45"/>
                    </a:lnTo>
                    <a:lnTo>
                      <a:pt x="54" y="1"/>
                    </a:lnTo>
                    <a:lnTo>
                      <a:pt x="54" y="1"/>
                    </a:lnTo>
                    <a:lnTo>
                      <a:pt x="54" y="1"/>
                    </a:lnTo>
                    <a:lnTo>
                      <a:pt x="53" y="1"/>
                    </a:lnTo>
                    <a:lnTo>
                      <a:pt x="52" y="1"/>
                    </a:lnTo>
                    <a:lnTo>
                      <a:pt x="52" y="0"/>
                    </a:lnTo>
                    <a:lnTo>
                      <a:pt x="52" y="0"/>
                    </a:lnTo>
                    <a:close/>
                  </a:path>
                </a:pathLst>
              </a:custGeom>
              <a:solidFill>
                <a:srgbClr val="E1E2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6" name="Freeform 177"/>
              <p:cNvSpPr>
                <a:spLocks/>
              </p:cNvSpPr>
              <p:nvPr/>
            </p:nvSpPr>
            <p:spPr bwMode="auto">
              <a:xfrm>
                <a:off x="-4633" y="2324"/>
                <a:ext cx="54" cy="45"/>
              </a:xfrm>
              <a:custGeom>
                <a:avLst/>
                <a:gdLst>
                  <a:gd name="T0" fmla="*/ 52 w 54"/>
                  <a:gd name="T1" fmla="*/ 0 h 45"/>
                  <a:gd name="T2" fmla="*/ 39 w 54"/>
                  <a:gd name="T3" fmla="*/ 1 h 45"/>
                  <a:gd name="T4" fmla="*/ 38 w 54"/>
                  <a:gd name="T5" fmla="*/ 1 h 45"/>
                  <a:gd name="T6" fmla="*/ 8 w 54"/>
                  <a:gd name="T7" fmla="*/ 3 h 45"/>
                  <a:gd name="T8" fmla="*/ 8 w 54"/>
                  <a:gd name="T9" fmla="*/ 3 h 45"/>
                  <a:gd name="T10" fmla="*/ 0 w 54"/>
                  <a:gd name="T11" fmla="*/ 3 h 45"/>
                  <a:gd name="T12" fmla="*/ 10 w 54"/>
                  <a:gd name="T13" fmla="*/ 43 h 45"/>
                  <a:gd name="T14" fmla="*/ 10 w 54"/>
                  <a:gd name="T15" fmla="*/ 43 h 45"/>
                  <a:gd name="T16" fmla="*/ 11 w 54"/>
                  <a:gd name="T17" fmla="*/ 45 h 45"/>
                  <a:gd name="T18" fmla="*/ 54 w 54"/>
                  <a:gd name="T19" fmla="*/ 1 h 45"/>
                  <a:gd name="T20" fmla="*/ 54 w 54"/>
                  <a:gd name="T21" fmla="*/ 1 h 45"/>
                  <a:gd name="T22" fmla="*/ 54 w 54"/>
                  <a:gd name="T23" fmla="*/ 1 h 45"/>
                  <a:gd name="T24" fmla="*/ 53 w 54"/>
                  <a:gd name="T25" fmla="*/ 1 h 45"/>
                  <a:gd name="T26" fmla="*/ 52 w 54"/>
                  <a:gd name="T27" fmla="*/ 1 h 45"/>
                  <a:gd name="T28" fmla="*/ 52 w 54"/>
                  <a:gd name="T29" fmla="*/ 0 h 45"/>
                  <a:gd name="T30" fmla="*/ 52 w 54"/>
                  <a:gd name="T3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4" h="45">
                    <a:moveTo>
                      <a:pt x="52" y="0"/>
                    </a:moveTo>
                    <a:lnTo>
                      <a:pt x="39" y="1"/>
                    </a:lnTo>
                    <a:lnTo>
                      <a:pt x="38" y="1"/>
                    </a:lnTo>
                    <a:lnTo>
                      <a:pt x="8" y="3"/>
                    </a:lnTo>
                    <a:lnTo>
                      <a:pt x="8" y="3"/>
                    </a:lnTo>
                    <a:lnTo>
                      <a:pt x="0" y="3"/>
                    </a:lnTo>
                    <a:lnTo>
                      <a:pt x="10" y="43"/>
                    </a:lnTo>
                    <a:lnTo>
                      <a:pt x="10" y="43"/>
                    </a:lnTo>
                    <a:lnTo>
                      <a:pt x="11" y="45"/>
                    </a:lnTo>
                    <a:lnTo>
                      <a:pt x="54" y="1"/>
                    </a:lnTo>
                    <a:lnTo>
                      <a:pt x="54" y="1"/>
                    </a:lnTo>
                    <a:lnTo>
                      <a:pt x="54" y="1"/>
                    </a:lnTo>
                    <a:lnTo>
                      <a:pt x="53" y="1"/>
                    </a:lnTo>
                    <a:lnTo>
                      <a:pt x="52" y="1"/>
                    </a:lnTo>
                    <a:lnTo>
                      <a:pt x="52" y="0"/>
                    </a:lnTo>
                    <a:lnTo>
                      <a:pt x="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7" name="Freeform 178"/>
              <p:cNvSpPr>
                <a:spLocks noEditPoints="1"/>
              </p:cNvSpPr>
              <p:nvPr/>
            </p:nvSpPr>
            <p:spPr bwMode="auto">
              <a:xfrm>
                <a:off x="-4578" y="2299"/>
                <a:ext cx="63" cy="74"/>
              </a:xfrm>
              <a:custGeom>
                <a:avLst/>
                <a:gdLst>
                  <a:gd name="T0" fmla="*/ 8 w 218"/>
                  <a:gd name="T1" fmla="*/ 82 h 254"/>
                  <a:gd name="T2" fmla="*/ 0 w 218"/>
                  <a:gd name="T3" fmla="*/ 88 h 254"/>
                  <a:gd name="T4" fmla="*/ 0 w 218"/>
                  <a:gd name="T5" fmla="*/ 88 h 254"/>
                  <a:gd name="T6" fmla="*/ 0 w 218"/>
                  <a:gd name="T7" fmla="*/ 88 h 254"/>
                  <a:gd name="T8" fmla="*/ 9 w 218"/>
                  <a:gd name="T9" fmla="*/ 88 h 254"/>
                  <a:gd name="T10" fmla="*/ 58 w 218"/>
                  <a:gd name="T11" fmla="*/ 88 h 254"/>
                  <a:gd name="T12" fmla="*/ 58 w 218"/>
                  <a:gd name="T13" fmla="*/ 88 h 254"/>
                  <a:gd name="T14" fmla="*/ 162 w 218"/>
                  <a:gd name="T15" fmla="*/ 95 h 254"/>
                  <a:gd name="T16" fmla="*/ 162 w 218"/>
                  <a:gd name="T17" fmla="*/ 92 h 254"/>
                  <a:gd name="T18" fmla="*/ 164 w 218"/>
                  <a:gd name="T19" fmla="*/ 92 h 254"/>
                  <a:gd name="T20" fmla="*/ 185 w 218"/>
                  <a:gd name="T21" fmla="*/ 94 h 254"/>
                  <a:gd name="T22" fmla="*/ 151 w 218"/>
                  <a:gd name="T23" fmla="*/ 232 h 254"/>
                  <a:gd name="T24" fmla="*/ 151 w 218"/>
                  <a:gd name="T25" fmla="*/ 233 h 254"/>
                  <a:gd name="T26" fmla="*/ 151 w 218"/>
                  <a:gd name="T27" fmla="*/ 233 h 254"/>
                  <a:gd name="T28" fmla="*/ 149 w 218"/>
                  <a:gd name="T29" fmla="*/ 241 h 254"/>
                  <a:gd name="T30" fmla="*/ 150 w 218"/>
                  <a:gd name="T31" fmla="*/ 241 h 254"/>
                  <a:gd name="T32" fmla="*/ 150 w 218"/>
                  <a:gd name="T33" fmla="*/ 242 h 254"/>
                  <a:gd name="T34" fmla="*/ 150 w 218"/>
                  <a:gd name="T35" fmla="*/ 243 h 254"/>
                  <a:gd name="T36" fmla="*/ 160 w 218"/>
                  <a:gd name="T37" fmla="*/ 254 h 254"/>
                  <a:gd name="T38" fmla="*/ 202 w 218"/>
                  <a:gd name="T39" fmla="*/ 85 h 254"/>
                  <a:gd name="T40" fmla="*/ 8 w 218"/>
                  <a:gd name="T41" fmla="*/ 82 h 254"/>
                  <a:gd name="T42" fmla="*/ 136 w 218"/>
                  <a:gd name="T43" fmla="*/ 0 h 254"/>
                  <a:gd name="T44" fmla="*/ 135 w 218"/>
                  <a:gd name="T45" fmla="*/ 1 h 254"/>
                  <a:gd name="T46" fmla="*/ 142 w 218"/>
                  <a:gd name="T47" fmla="*/ 6 h 254"/>
                  <a:gd name="T48" fmla="*/ 138 w 218"/>
                  <a:gd name="T49" fmla="*/ 5 h 254"/>
                  <a:gd name="T50" fmla="*/ 168 w 218"/>
                  <a:gd name="T51" fmla="*/ 22 h 254"/>
                  <a:gd name="T52" fmla="*/ 212 w 218"/>
                  <a:gd name="T53" fmla="*/ 45 h 254"/>
                  <a:gd name="T54" fmla="*/ 218 w 218"/>
                  <a:gd name="T55" fmla="*/ 20 h 254"/>
                  <a:gd name="T56" fmla="*/ 136 w 218"/>
                  <a:gd name="T5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8" h="254">
                    <a:moveTo>
                      <a:pt x="8" y="82"/>
                    </a:moveTo>
                    <a:cubicBezTo>
                      <a:pt x="0" y="88"/>
                      <a:pt x="0" y="88"/>
                      <a:pt x="0" y="88"/>
                    </a:cubicBezTo>
                    <a:cubicBezTo>
                      <a:pt x="0" y="88"/>
                      <a:pt x="0" y="88"/>
                      <a:pt x="0" y="88"/>
                    </a:cubicBezTo>
                    <a:cubicBezTo>
                      <a:pt x="0" y="88"/>
                      <a:pt x="0" y="88"/>
                      <a:pt x="0" y="88"/>
                    </a:cubicBezTo>
                    <a:cubicBezTo>
                      <a:pt x="9" y="88"/>
                      <a:pt x="9" y="88"/>
                      <a:pt x="9" y="88"/>
                    </a:cubicBezTo>
                    <a:cubicBezTo>
                      <a:pt x="58" y="88"/>
                      <a:pt x="58" y="88"/>
                      <a:pt x="58" y="88"/>
                    </a:cubicBezTo>
                    <a:cubicBezTo>
                      <a:pt x="58" y="88"/>
                      <a:pt x="58" y="88"/>
                      <a:pt x="58" y="88"/>
                    </a:cubicBezTo>
                    <a:cubicBezTo>
                      <a:pt x="162" y="95"/>
                      <a:pt x="162" y="95"/>
                      <a:pt x="162" y="95"/>
                    </a:cubicBezTo>
                    <a:cubicBezTo>
                      <a:pt x="162" y="92"/>
                      <a:pt x="162" y="92"/>
                      <a:pt x="162" y="92"/>
                    </a:cubicBezTo>
                    <a:cubicBezTo>
                      <a:pt x="164" y="92"/>
                      <a:pt x="164" y="92"/>
                      <a:pt x="164" y="92"/>
                    </a:cubicBezTo>
                    <a:cubicBezTo>
                      <a:pt x="185" y="94"/>
                      <a:pt x="185" y="94"/>
                      <a:pt x="185" y="94"/>
                    </a:cubicBezTo>
                    <a:cubicBezTo>
                      <a:pt x="151" y="232"/>
                      <a:pt x="151" y="232"/>
                      <a:pt x="151" y="232"/>
                    </a:cubicBezTo>
                    <a:cubicBezTo>
                      <a:pt x="151" y="233"/>
                      <a:pt x="151" y="233"/>
                      <a:pt x="151" y="233"/>
                    </a:cubicBezTo>
                    <a:cubicBezTo>
                      <a:pt x="151" y="233"/>
                      <a:pt x="151" y="233"/>
                      <a:pt x="151" y="233"/>
                    </a:cubicBezTo>
                    <a:cubicBezTo>
                      <a:pt x="149" y="241"/>
                      <a:pt x="149" y="241"/>
                      <a:pt x="149" y="241"/>
                    </a:cubicBezTo>
                    <a:cubicBezTo>
                      <a:pt x="150" y="241"/>
                      <a:pt x="150" y="241"/>
                      <a:pt x="150" y="241"/>
                    </a:cubicBezTo>
                    <a:cubicBezTo>
                      <a:pt x="150" y="242"/>
                      <a:pt x="150" y="242"/>
                      <a:pt x="150" y="242"/>
                    </a:cubicBezTo>
                    <a:cubicBezTo>
                      <a:pt x="150" y="243"/>
                      <a:pt x="150" y="243"/>
                      <a:pt x="150" y="243"/>
                    </a:cubicBezTo>
                    <a:cubicBezTo>
                      <a:pt x="160" y="254"/>
                      <a:pt x="160" y="254"/>
                      <a:pt x="160" y="254"/>
                    </a:cubicBezTo>
                    <a:cubicBezTo>
                      <a:pt x="202" y="85"/>
                      <a:pt x="202" y="85"/>
                      <a:pt x="202" y="85"/>
                    </a:cubicBezTo>
                    <a:cubicBezTo>
                      <a:pt x="8" y="82"/>
                      <a:pt x="8" y="82"/>
                      <a:pt x="8" y="82"/>
                    </a:cubicBezTo>
                    <a:moveTo>
                      <a:pt x="136" y="0"/>
                    </a:moveTo>
                    <a:cubicBezTo>
                      <a:pt x="135" y="1"/>
                      <a:pt x="135" y="1"/>
                      <a:pt x="135" y="1"/>
                    </a:cubicBezTo>
                    <a:cubicBezTo>
                      <a:pt x="139" y="4"/>
                      <a:pt x="142" y="6"/>
                      <a:pt x="142" y="6"/>
                    </a:cubicBezTo>
                    <a:cubicBezTo>
                      <a:pt x="138" y="5"/>
                      <a:pt x="138" y="5"/>
                      <a:pt x="138" y="5"/>
                    </a:cubicBezTo>
                    <a:cubicBezTo>
                      <a:pt x="146" y="11"/>
                      <a:pt x="156" y="17"/>
                      <a:pt x="168" y="22"/>
                    </a:cubicBezTo>
                    <a:cubicBezTo>
                      <a:pt x="212" y="45"/>
                      <a:pt x="212" y="45"/>
                      <a:pt x="212" y="45"/>
                    </a:cubicBezTo>
                    <a:cubicBezTo>
                      <a:pt x="218" y="20"/>
                      <a:pt x="218" y="20"/>
                      <a:pt x="218" y="20"/>
                    </a:cubicBezTo>
                    <a:cubicBezTo>
                      <a:pt x="136" y="0"/>
                      <a:pt x="136" y="0"/>
                      <a:pt x="136" y="0"/>
                    </a:cubicBezTo>
                  </a:path>
                </a:pathLst>
              </a:custGeom>
              <a:solidFill>
                <a:srgbClr val="400A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179"/>
              <p:cNvSpPr>
                <a:spLocks/>
              </p:cNvSpPr>
              <p:nvPr/>
            </p:nvSpPr>
            <p:spPr bwMode="auto">
              <a:xfrm>
                <a:off x="-4576" y="2300"/>
                <a:ext cx="60" cy="24"/>
              </a:xfrm>
              <a:custGeom>
                <a:avLst/>
                <a:gdLst>
                  <a:gd name="T0" fmla="*/ 124 w 204"/>
                  <a:gd name="T1" fmla="*/ 0 h 82"/>
                  <a:gd name="T2" fmla="*/ 0 w 204"/>
                  <a:gd name="T3" fmla="*/ 79 h 82"/>
                  <a:gd name="T4" fmla="*/ 194 w 204"/>
                  <a:gd name="T5" fmla="*/ 82 h 82"/>
                  <a:gd name="T6" fmla="*/ 204 w 204"/>
                  <a:gd name="T7" fmla="*/ 42 h 82"/>
                  <a:gd name="T8" fmla="*/ 160 w 204"/>
                  <a:gd name="T9" fmla="*/ 19 h 82"/>
                  <a:gd name="T10" fmla="*/ 130 w 204"/>
                  <a:gd name="T11" fmla="*/ 2 h 82"/>
                  <a:gd name="T12" fmla="*/ 124 w 204"/>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204" h="82">
                    <a:moveTo>
                      <a:pt x="124" y="0"/>
                    </a:moveTo>
                    <a:cubicBezTo>
                      <a:pt x="0" y="79"/>
                      <a:pt x="0" y="79"/>
                      <a:pt x="0" y="79"/>
                    </a:cubicBezTo>
                    <a:cubicBezTo>
                      <a:pt x="194" y="82"/>
                      <a:pt x="194" y="82"/>
                      <a:pt x="194" y="82"/>
                    </a:cubicBezTo>
                    <a:cubicBezTo>
                      <a:pt x="204" y="42"/>
                      <a:pt x="204" y="42"/>
                      <a:pt x="204" y="42"/>
                    </a:cubicBezTo>
                    <a:cubicBezTo>
                      <a:pt x="160" y="19"/>
                      <a:pt x="160" y="19"/>
                      <a:pt x="160" y="19"/>
                    </a:cubicBezTo>
                    <a:cubicBezTo>
                      <a:pt x="148" y="14"/>
                      <a:pt x="138" y="8"/>
                      <a:pt x="130" y="2"/>
                    </a:cubicBezTo>
                    <a:cubicBezTo>
                      <a:pt x="124" y="0"/>
                      <a:pt x="124" y="0"/>
                      <a:pt x="124" y="0"/>
                    </a:cubicBezTo>
                  </a:path>
                </a:pathLst>
              </a:custGeom>
              <a:solidFill>
                <a:srgbClr val="C4A4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180"/>
              <p:cNvSpPr>
                <a:spLocks/>
              </p:cNvSpPr>
              <p:nvPr/>
            </p:nvSpPr>
            <p:spPr bwMode="auto">
              <a:xfrm>
                <a:off x="-4540" y="2299"/>
                <a:ext cx="3" cy="2"/>
              </a:xfrm>
              <a:custGeom>
                <a:avLst/>
                <a:gdLst>
                  <a:gd name="T0" fmla="*/ 3 w 10"/>
                  <a:gd name="T1" fmla="*/ 0 h 5"/>
                  <a:gd name="T2" fmla="*/ 0 w 10"/>
                  <a:gd name="T3" fmla="*/ 2 h 5"/>
                  <a:gd name="T4" fmla="*/ 6 w 10"/>
                  <a:gd name="T5" fmla="*/ 4 h 5"/>
                  <a:gd name="T6" fmla="*/ 10 w 10"/>
                  <a:gd name="T7" fmla="*/ 5 h 5"/>
                  <a:gd name="T8" fmla="*/ 3 w 10"/>
                  <a:gd name="T9" fmla="*/ 0 h 5"/>
                </a:gdLst>
                <a:ahLst/>
                <a:cxnLst>
                  <a:cxn ang="0">
                    <a:pos x="T0" y="T1"/>
                  </a:cxn>
                  <a:cxn ang="0">
                    <a:pos x="T2" y="T3"/>
                  </a:cxn>
                  <a:cxn ang="0">
                    <a:pos x="T4" y="T5"/>
                  </a:cxn>
                  <a:cxn ang="0">
                    <a:pos x="T6" y="T7"/>
                  </a:cxn>
                  <a:cxn ang="0">
                    <a:pos x="T8" y="T9"/>
                  </a:cxn>
                </a:cxnLst>
                <a:rect l="0" t="0" r="r" b="b"/>
                <a:pathLst>
                  <a:path w="10" h="5">
                    <a:moveTo>
                      <a:pt x="3" y="0"/>
                    </a:moveTo>
                    <a:cubicBezTo>
                      <a:pt x="0" y="2"/>
                      <a:pt x="0" y="2"/>
                      <a:pt x="0" y="2"/>
                    </a:cubicBezTo>
                    <a:cubicBezTo>
                      <a:pt x="6" y="4"/>
                      <a:pt x="6" y="4"/>
                      <a:pt x="6" y="4"/>
                    </a:cubicBezTo>
                    <a:cubicBezTo>
                      <a:pt x="10" y="5"/>
                      <a:pt x="10" y="5"/>
                      <a:pt x="10" y="5"/>
                    </a:cubicBezTo>
                    <a:cubicBezTo>
                      <a:pt x="10" y="5"/>
                      <a:pt x="7" y="3"/>
                      <a:pt x="3" y="0"/>
                    </a:cubicBezTo>
                  </a:path>
                </a:pathLst>
              </a:custGeom>
              <a:solidFill>
                <a:srgbClr val="BB9A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181"/>
              <p:cNvSpPr>
                <a:spLocks/>
              </p:cNvSpPr>
              <p:nvPr/>
            </p:nvSpPr>
            <p:spPr bwMode="auto">
              <a:xfrm>
                <a:off x="-4578" y="2325"/>
                <a:ext cx="54" cy="45"/>
              </a:xfrm>
              <a:custGeom>
                <a:avLst/>
                <a:gdLst>
                  <a:gd name="T0" fmla="*/ 0 w 54"/>
                  <a:gd name="T1" fmla="*/ 0 h 45"/>
                  <a:gd name="T2" fmla="*/ 0 w 54"/>
                  <a:gd name="T3" fmla="*/ 0 h 45"/>
                  <a:gd name="T4" fmla="*/ 44 w 54"/>
                  <a:gd name="T5" fmla="*/ 45 h 45"/>
                  <a:gd name="T6" fmla="*/ 44 w 54"/>
                  <a:gd name="T7" fmla="*/ 45 h 45"/>
                  <a:gd name="T8" fmla="*/ 44 w 54"/>
                  <a:gd name="T9" fmla="*/ 44 h 45"/>
                  <a:gd name="T10" fmla="*/ 43 w 54"/>
                  <a:gd name="T11" fmla="*/ 44 h 45"/>
                  <a:gd name="T12" fmla="*/ 44 w 54"/>
                  <a:gd name="T13" fmla="*/ 42 h 45"/>
                  <a:gd name="T14" fmla="*/ 44 w 54"/>
                  <a:gd name="T15" fmla="*/ 42 h 45"/>
                  <a:gd name="T16" fmla="*/ 44 w 54"/>
                  <a:gd name="T17" fmla="*/ 42 h 45"/>
                  <a:gd name="T18" fmla="*/ 54 w 54"/>
                  <a:gd name="T19" fmla="*/ 1 h 45"/>
                  <a:gd name="T20" fmla="*/ 48 w 54"/>
                  <a:gd name="T21" fmla="*/ 1 h 45"/>
                  <a:gd name="T22" fmla="*/ 47 w 54"/>
                  <a:gd name="T23" fmla="*/ 1 h 45"/>
                  <a:gd name="T24" fmla="*/ 47 w 54"/>
                  <a:gd name="T25" fmla="*/ 2 h 45"/>
                  <a:gd name="T26" fmla="*/ 17 w 54"/>
                  <a:gd name="T27" fmla="*/ 0 h 45"/>
                  <a:gd name="T28" fmla="*/ 17 w 54"/>
                  <a:gd name="T29" fmla="*/ 0 h 45"/>
                  <a:gd name="T30" fmla="*/ 2 w 54"/>
                  <a:gd name="T31" fmla="*/ 0 h 45"/>
                  <a:gd name="T32" fmla="*/ 0 w 54"/>
                  <a:gd name="T33" fmla="*/ 0 h 45"/>
                  <a:gd name="T34" fmla="*/ 0 w 54"/>
                  <a:gd name="T35" fmla="*/ 0 h 45"/>
                  <a:gd name="T36" fmla="*/ 0 w 54"/>
                  <a:gd name="T37"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5">
                    <a:moveTo>
                      <a:pt x="0" y="0"/>
                    </a:moveTo>
                    <a:lnTo>
                      <a:pt x="0" y="0"/>
                    </a:lnTo>
                    <a:lnTo>
                      <a:pt x="44" y="45"/>
                    </a:lnTo>
                    <a:lnTo>
                      <a:pt x="44" y="45"/>
                    </a:lnTo>
                    <a:lnTo>
                      <a:pt x="44" y="44"/>
                    </a:lnTo>
                    <a:lnTo>
                      <a:pt x="43" y="44"/>
                    </a:lnTo>
                    <a:lnTo>
                      <a:pt x="44" y="42"/>
                    </a:lnTo>
                    <a:lnTo>
                      <a:pt x="44" y="42"/>
                    </a:lnTo>
                    <a:lnTo>
                      <a:pt x="44" y="42"/>
                    </a:lnTo>
                    <a:lnTo>
                      <a:pt x="54" y="1"/>
                    </a:lnTo>
                    <a:lnTo>
                      <a:pt x="48" y="1"/>
                    </a:lnTo>
                    <a:lnTo>
                      <a:pt x="47" y="1"/>
                    </a:lnTo>
                    <a:lnTo>
                      <a:pt x="47" y="2"/>
                    </a:lnTo>
                    <a:lnTo>
                      <a:pt x="17" y="0"/>
                    </a:lnTo>
                    <a:lnTo>
                      <a:pt x="17" y="0"/>
                    </a:lnTo>
                    <a:lnTo>
                      <a:pt x="2" y="0"/>
                    </a:lnTo>
                    <a:lnTo>
                      <a:pt x="0" y="0"/>
                    </a:lnTo>
                    <a:lnTo>
                      <a:pt x="0" y="0"/>
                    </a:lnTo>
                    <a:lnTo>
                      <a:pt x="0" y="0"/>
                    </a:lnTo>
                    <a:close/>
                  </a:path>
                </a:pathLst>
              </a:custGeom>
              <a:solidFill>
                <a:srgbClr val="E1E2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1" name="Freeform 182"/>
              <p:cNvSpPr>
                <a:spLocks/>
              </p:cNvSpPr>
              <p:nvPr/>
            </p:nvSpPr>
            <p:spPr bwMode="auto">
              <a:xfrm>
                <a:off x="-4578" y="2325"/>
                <a:ext cx="54" cy="45"/>
              </a:xfrm>
              <a:custGeom>
                <a:avLst/>
                <a:gdLst>
                  <a:gd name="T0" fmla="*/ 0 w 54"/>
                  <a:gd name="T1" fmla="*/ 0 h 45"/>
                  <a:gd name="T2" fmla="*/ 0 w 54"/>
                  <a:gd name="T3" fmla="*/ 0 h 45"/>
                  <a:gd name="T4" fmla="*/ 44 w 54"/>
                  <a:gd name="T5" fmla="*/ 45 h 45"/>
                  <a:gd name="T6" fmla="*/ 44 w 54"/>
                  <a:gd name="T7" fmla="*/ 45 h 45"/>
                  <a:gd name="T8" fmla="*/ 44 w 54"/>
                  <a:gd name="T9" fmla="*/ 44 h 45"/>
                  <a:gd name="T10" fmla="*/ 43 w 54"/>
                  <a:gd name="T11" fmla="*/ 44 h 45"/>
                  <a:gd name="T12" fmla="*/ 44 w 54"/>
                  <a:gd name="T13" fmla="*/ 42 h 45"/>
                  <a:gd name="T14" fmla="*/ 44 w 54"/>
                  <a:gd name="T15" fmla="*/ 42 h 45"/>
                  <a:gd name="T16" fmla="*/ 44 w 54"/>
                  <a:gd name="T17" fmla="*/ 42 h 45"/>
                  <a:gd name="T18" fmla="*/ 54 w 54"/>
                  <a:gd name="T19" fmla="*/ 1 h 45"/>
                  <a:gd name="T20" fmla="*/ 48 w 54"/>
                  <a:gd name="T21" fmla="*/ 1 h 45"/>
                  <a:gd name="T22" fmla="*/ 47 w 54"/>
                  <a:gd name="T23" fmla="*/ 1 h 45"/>
                  <a:gd name="T24" fmla="*/ 47 w 54"/>
                  <a:gd name="T25" fmla="*/ 2 h 45"/>
                  <a:gd name="T26" fmla="*/ 17 w 54"/>
                  <a:gd name="T27" fmla="*/ 0 h 45"/>
                  <a:gd name="T28" fmla="*/ 17 w 54"/>
                  <a:gd name="T29" fmla="*/ 0 h 45"/>
                  <a:gd name="T30" fmla="*/ 2 w 54"/>
                  <a:gd name="T31" fmla="*/ 0 h 45"/>
                  <a:gd name="T32" fmla="*/ 0 w 54"/>
                  <a:gd name="T33" fmla="*/ 0 h 45"/>
                  <a:gd name="T34" fmla="*/ 0 w 54"/>
                  <a:gd name="T35" fmla="*/ 0 h 45"/>
                  <a:gd name="T36" fmla="*/ 0 w 54"/>
                  <a:gd name="T37"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5">
                    <a:moveTo>
                      <a:pt x="0" y="0"/>
                    </a:moveTo>
                    <a:lnTo>
                      <a:pt x="0" y="0"/>
                    </a:lnTo>
                    <a:lnTo>
                      <a:pt x="44" y="45"/>
                    </a:lnTo>
                    <a:lnTo>
                      <a:pt x="44" y="45"/>
                    </a:lnTo>
                    <a:lnTo>
                      <a:pt x="44" y="44"/>
                    </a:lnTo>
                    <a:lnTo>
                      <a:pt x="43" y="44"/>
                    </a:lnTo>
                    <a:lnTo>
                      <a:pt x="44" y="42"/>
                    </a:lnTo>
                    <a:lnTo>
                      <a:pt x="44" y="42"/>
                    </a:lnTo>
                    <a:lnTo>
                      <a:pt x="44" y="42"/>
                    </a:lnTo>
                    <a:lnTo>
                      <a:pt x="54" y="1"/>
                    </a:lnTo>
                    <a:lnTo>
                      <a:pt x="48" y="1"/>
                    </a:lnTo>
                    <a:lnTo>
                      <a:pt x="47" y="1"/>
                    </a:lnTo>
                    <a:lnTo>
                      <a:pt x="47" y="2"/>
                    </a:lnTo>
                    <a:lnTo>
                      <a:pt x="17" y="0"/>
                    </a:lnTo>
                    <a:lnTo>
                      <a:pt x="17" y="0"/>
                    </a:lnTo>
                    <a:lnTo>
                      <a:pt x="2" y="0"/>
                    </a:ln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183"/>
              <p:cNvSpPr>
                <a:spLocks/>
              </p:cNvSpPr>
              <p:nvPr/>
            </p:nvSpPr>
            <p:spPr bwMode="auto">
              <a:xfrm>
                <a:off x="-4595" y="2323"/>
                <a:ext cx="35" cy="19"/>
              </a:xfrm>
              <a:custGeom>
                <a:avLst/>
                <a:gdLst>
                  <a:gd name="T0" fmla="*/ 93 w 120"/>
                  <a:gd name="T1" fmla="*/ 61 h 65"/>
                  <a:gd name="T2" fmla="*/ 80 w 120"/>
                  <a:gd name="T3" fmla="*/ 65 h 65"/>
                  <a:gd name="T4" fmla="*/ 41 w 120"/>
                  <a:gd name="T5" fmla="*/ 65 h 65"/>
                  <a:gd name="T6" fmla="*/ 27 w 120"/>
                  <a:gd name="T7" fmla="*/ 61 h 65"/>
                  <a:gd name="T8" fmla="*/ 5 w 120"/>
                  <a:gd name="T9" fmla="*/ 17 h 65"/>
                  <a:gd name="T10" fmla="*/ 19 w 120"/>
                  <a:gd name="T11" fmla="*/ 0 h 65"/>
                  <a:gd name="T12" fmla="*/ 102 w 120"/>
                  <a:gd name="T13" fmla="*/ 0 h 65"/>
                  <a:gd name="T14" fmla="*/ 116 w 120"/>
                  <a:gd name="T15" fmla="*/ 17 h 65"/>
                  <a:gd name="T16" fmla="*/ 93 w 120"/>
                  <a:gd name="T17" fmla="*/ 6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65">
                    <a:moveTo>
                      <a:pt x="93" y="61"/>
                    </a:moveTo>
                    <a:cubicBezTo>
                      <a:pt x="92" y="63"/>
                      <a:pt x="86" y="65"/>
                      <a:pt x="80" y="65"/>
                    </a:cubicBezTo>
                    <a:cubicBezTo>
                      <a:pt x="41" y="65"/>
                      <a:pt x="41" y="65"/>
                      <a:pt x="41" y="65"/>
                    </a:cubicBezTo>
                    <a:cubicBezTo>
                      <a:pt x="35" y="65"/>
                      <a:pt x="29" y="63"/>
                      <a:pt x="27" y="61"/>
                    </a:cubicBezTo>
                    <a:cubicBezTo>
                      <a:pt x="5" y="17"/>
                      <a:pt x="5" y="17"/>
                      <a:pt x="5" y="17"/>
                    </a:cubicBezTo>
                    <a:cubicBezTo>
                      <a:pt x="0" y="8"/>
                      <a:pt x="6" y="0"/>
                      <a:pt x="19" y="0"/>
                    </a:cubicBezTo>
                    <a:cubicBezTo>
                      <a:pt x="102" y="0"/>
                      <a:pt x="102" y="0"/>
                      <a:pt x="102" y="0"/>
                    </a:cubicBezTo>
                    <a:cubicBezTo>
                      <a:pt x="114" y="0"/>
                      <a:pt x="120" y="8"/>
                      <a:pt x="116" y="17"/>
                    </a:cubicBezTo>
                    <a:lnTo>
                      <a:pt x="93" y="61"/>
                    </a:lnTo>
                    <a:close/>
                  </a:path>
                </a:pathLst>
              </a:custGeom>
              <a:solidFill>
                <a:srgbClr val="0033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184"/>
              <p:cNvSpPr>
                <a:spLocks/>
              </p:cNvSpPr>
              <p:nvPr/>
            </p:nvSpPr>
            <p:spPr bwMode="auto">
              <a:xfrm>
                <a:off x="-4593" y="2340"/>
                <a:ext cx="30" cy="75"/>
              </a:xfrm>
              <a:custGeom>
                <a:avLst/>
                <a:gdLst>
                  <a:gd name="T0" fmla="*/ 23 w 103"/>
                  <a:gd name="T1" fmla="*/ 256 h 256"/>
                  <a:gd name="T2" fmla="*/ 0 w 103"/>
                  <a:gd name="T3" fmla="*/ 255 h 256"/>
                  <a:gd name="T4" fmla="*/ 18 w 103"/>
                  <a:gd name="T5" fmla="*/ 0 h 256"/>
                  <a:gd name="T6" fmla="*/ 18 w 103"/>
                  <a:gd name="T7" fmla="*/ 0 h 256"/>
                  <a:gd name="T8" fmla="*/ 18 w 103"/>
                  <a:gd name="T9" fmla="*/ 0 h 256"/>
                  <a:gd name="T10" fmla="*/ 84 w 103"/>
                  <a:gd name="T11" fmla="*/ 0 h 256"/>
                  <a:gd name="T12" fmla="*/ 84 w 103"/>
                  <a:gd name="T13" fmla="*/ 0 h 256"/>
                  <a:gd name="T14" fmla="*/ 84 w 103"/>
                  <a:gd name="T15" fmla="*/ 0 h 256"/>
                  <a:gd name="T16" fmla="*/ 103 w 103"/>
                  <a:gd name="T17" fmla="*/ 251 h 256"/>
                  <a:gd name="T18" fmla="*/ 23 w 103"/>
                  <a:gd name="T19" fmla="*/ 25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6">
                    <a:moveTo>
                      <a:pt x="23" y="256"/>
                    </a:moveTo>
                    <a:cubicBezTo>
                      <a:pt x="15" y="256"/>
                      <a:pt x="7" y="256"/>
                      <a:pt x="0" y="255"/>
                    </a:cubicBezTo>
                    <a:cubicBezTo>
                      <a:pt x="18" y="0"/>
                      <a:pt x="18" y="0"/>
                      <a:pt x="18" y="0"/>
                    </a:cubicBezTo>
                    <a:cubicBezTo>
                      <a:pt x="18" y="0"/>
                      <a:pt x="18" y="0"/>
                      <a:pt x="18" y="0"/>
                    </a:cubicBezTo>
                    <a:cubicBezTo>
                      <a:pt x="18" y="0"/>
                      <a:pt x="18" y="0"/>
                      <a:pt x="18" y="0"/>
                    </a:cubicBezTo>
                    <a:cubicBezTo>
                      <a:pt x="84" y="0"/>
                      <a:pt x="84" y="0"/>
                      <a:pt x="84" y="0"/>
                    </a:cubicBezTo>
                    <a:cubicBezTo>
                      <a:pt x="84" y="0"/>
                      <a:pt x="84" y="0"/>
                      <a:pt x="84" y="0"/>
                    </a:cubicBezTo>
                    <a:cubicBezTo>
                      <a:pt x="84" y="0"/>
                      <a:pt x="84" y="0"/>
                      <a:pt x="84" y="0"/>
                    </a:cubicBezTo>
                    <a:cubicBezTo>
                      <a:pt x="103" y="251"/>
                      <a:pt x="103" y="251"/>
                      <a:pt x="103" y="251"/>
                    </a:cubicBezTo>
                    <a:cubicBezTo>
                      <a:pt x="77" y="254"/>
                      <a:pt x="50" y="256"/>
                      <a:pt x="23" y="256"/>
                    </a:cubicBezTo>
                    <a:close/>
                  </a:path>
                </a:pathLst>
              </a:custGeom>
              <a:solidFill>
                <a:srgbClr val="0033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185"/>
              <p:cNvSpPr>
                <a:spLocks/>
              </p:cNvSpPr>
              <p:nvPr/>
            </p:nvSpPr>
            <p:spPr bwMode="auto">
              <a:xfrm>
                <a:off x="-4746" y="2303"/>
                <a:ext cx="128" cy="109"/>
              </a:xfrm>
              <a:custGeom>
                <a:avLst/>
                <a:gdLst>
                  <a:gd name="T0" fmla="*/ 0 w 437"/>
                  <a:gd name="T1" fmla="*/ 143 h 373"/>
                  <a:gd name="T2" fmla="*/ 286 w 437"/>
                  <a:gd name="T3" fmla="*/ 0 h 373"/>
                  <a:gd name="T4" fmla="*/ 287 w 437"/>
                  <a:gd name="T5" fmla="*/ 0 h 373"/>
                  <a:gd name="T6" fmla="*/ 321 w 437"/>
                  <a:gd name="T7" fmla="*/ 62 h 373"/>
                  <a:gd name="T8" fmla="*/ 326 w 437"/>
                  <a:gd name="T9" fmla="*/ 71 h 373"/>
                  <a:gd name="T10" fmla="*/ 364 w 437"/>
                  <a:gd name="T11" fmla="*/ 140 h 373"/>
                  <a:gd name="T12" fmla="*/ 437 w 437"/>
                  <a:gd name="T13" fmla="*/ 373 h 373"/>
                  <a:gd name="T14" fmla="*/ 389 w 437"/>
                  <a:gd name="T15" fmla="*/ 365 h 373"/>
                  <a:gd name="T16" fmla="*/ 381 w 437"/>
                  <a:gd name="T17" fmla="*/ 363 h 373"/>
                  <a:gd name="T18" fmla="*/ 236 w 437"/>
                  <a:gd name="T19" fmla="*/ 314 h 373"/>
                  <a:gd name="T20" fmla="*/ 0 w 437"/>
                  <a:gd name="T21" fmla="*/ 14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7" h="373">
                    <a:moveTo>
                      <a:pt x="0" y="143"/>
                    </a:moveTo>
                    <a:cubicBezTo>
                      <a:pt x="118" y="40"/>
                      <a:pt x="269" y="4"/>
                      <a:pt x="286" y="0"/>
                    </a:cubicBezTo>
                    <a:cubicBezTo>
                      <a:pt x="287" y="0"/>
                      <a:pt x="287" y="0"/>
                      <a:pt x="287" y="0"/>
                    </a:cubicBezTo>
                    <a:cubicBezTo>
                      <a:pt x="321" y="62"/>
                      <a:pt x="321" y="62"/>
                      <a:pt x="321" y="62"/>
                    </a:cubicBezTo>
                    <a:cubicBezTo>
                      <a:pt x="326" y="71"/>
                      <a:pt x="326" y="71"/>
                      <a:pt x="326" y="71"/>
                    </a:cubicBezTo>
                    <a:cubicBezTo>
                      <a:pt x="364" y="140"/>
                      <a:pt x="364" y="140"/>
                      <a:pt x="364" y="140"/>
                    </a:cubicBezTo>
                    <a:cubicBezTo>
                      <a:pt x="437" y="373"/>
                      <a:pt x="437" y="373"/>
                      <a:pt x="437" y="373"/>
                    </a:cubicBezTo>
                    <a:cubicBezTo>
                      <a:pt x="421" y="371"/>
                      <a:pt x="405" y="368"/>
                      <a:pt x="389" y="365"/>
                    </a:cubicBezTo>
                    <a:cubicBezTo>
                      <a:pt x="387" y="364"/>
                      <a:pt x="384" y="364"/>
                      <a:pt x="381" y="363"/>
                    </a:cubicBezTo>
                    <a:cubicBezTo>
                      <a:pt x="331" y="352"/>
                      <a:pt x="282" y="335"/>
                      <a:pt x="236" y="314"/>
                    </a:cubicBezTo>
                    <a:cubicBezTo>
                      <a:pt x="147" y="272"/>
                      <a:pt x="66" y="214"/>
                      <a:pt x="0" y="143"/>
                    </a:cubicBezTo>
                    <a:close/>
                  </a:path>
                </a:pathLst>
              </a:custGeom>
              <a:solidFill>
                <a:srgbClr val="1216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5" name="Freeform 186"/>
              <p:cNvSpPr>
                <a:spLocks/>
              </p:cNvSpPr>
              <p:nvPr/>
            </p:nvSpPr>
            <p:spPr bwMode="auto">
              <a:xfrm>
                <a:off x="-4539" y="2302"/>
                <a:ext cx="112" cy="107"/>
              </a:xfrm>
              <a:custGeom>
                <a:avLst/>
                <a:gdLst>
                  <a:gd name="T0" fmla="*/ 0 w 384"/>
                  <a:gd name="T1" fmla="*/ 367 h 367"/>
                  <a:gd name="T2" fmla="*/ 68 w 384"/>
                  <a:gd name="T3" fmla="*/ 146 h 367"/>
                  <a:gd name="T4" fmla="*/ 67 w 384"/>
                  <a:gd name="T5" fmla="*/ 73 h 367"/>
                  <a:gd name="T6" fmla="*/ 67 w 384"/>
                  <a:gd name="T7" fmla="*/ 73 h 367"/>
                  <a:gd name="T8" fmla="*/ 67 w 384"/>
                  <a:gd name="T9" fmla="*/ 28 h 367"/>
                  <a:gd name="T10" fmla="*/ 67 w 384"/>
                  <a:gd name="T11" fmla="*/ 4 h 367"/>
                  <a:gd name="T12" fmla="*/ 67 w 384"/>
                  <a:gd name="T13" fmla="*/ 4 h 367"/>
                  <a:gd name="T14" fmla="*/ 67 w 384"/>
                  <a:gd name="T15" fmla="*/ 0 h 367"/>
                  <a:gd name="T16" fmla="*/ 67 w 384"/>
                  <a:gd name="T17" fmla="*/ 0 h 367"/>
                  <a:gd name="T18" fmla="*/ 153 w 384"/>
                  <a:gd name="T19" fmla="*/ 24 h 367"/>
                  <a:gd name="T20" fmla="*/ 153 w 384"/>
                  <a:gd name="T21" fmla="*/ 24 h 367"/>
                  <a:gd name="T22" fmla="*/ 360 w 384"/>
                  <a:gd name="T23" fmla="*/ 130 h 367"/>
                  <a:gd name="T24" fmla="*/ 384 w 384"/>
                  <a:gd name="T25" fmla="*/ 149 h 367"/>
                  <a:gd name="T26" fmla="*/ 194 w 384"/>
                  <a:gd name="T27" fmla="*/ 295 h 367"/>
                  <a:gd name="T28" fmla="*/ 66 w 384"/>
                  <a:gd name="T29" fmla="*/ 349 h 367"/>
                  <a:gd name="T30" fmla="*/ 0 w 384"/>
                  <a:gd name="T31" fmla="*/ 367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4" h="367">
                    <a:moveTo>
                      <a:pt x="0" y="367"/>
                    </a:moveTo>
                    <a:cubicBezTo>
                      <a:pt x="68" y="146"/>
                      <a:pt x="68" y="146"/>
                      <a:pt x="68" y="146"/>
                    </a:cubicBezTo>
                    <a:cubicBezTo>
                      <a:pt x="67" y="73"/>
                      <a:pt x="67" y="73"/>
                      <a:pt x="67" y="73"/>
                    </a:cubicBezTo>
                    <a:cubicBezTo>
                      <a:pt x="67" y="73"/>
                      <a:pt x="67" y="73"/>
                      <a:pt x="67" y="73"/>
                    </a:cubicBezTo>
                    <a:cubicBezTo>
                      <a:pt x="67" y="28"/>
                      <a:pt x="67" y="28"/>
                      <a:pt x="67" y="28"/>
                    </a:cubicBezTo>
                    <a:cubicBezTo>
                      <a:pt x="67" y="4"/>
                      <a:pt x="67" y="4"/>
                      <a:pt x="67" y="4"/>
                    </a:cubicBezTo>
                    <a:cubicBezTo>
                      <a:pt x="67" y="4"/>
                      <a:pt x="67" y="4"/>
                      <a:pt x="67" y="4"/>
                    </a:cubicBezTo>
                    <a:cubicBezTo>
                      <a:pt x="67" y="0"/>
                      <a:pt x="67" y="0"/>
                      <a:pt x="67" y="0"/>
                    </a:cubicBezTo>
                    <a:cubicBezTo>
                      <a:pt x="67" y="0"/>
                      <a:pt x="67" y="0"/>
                      <a:pt x="67" y="0"/>
                    </a:cubicBezTo>
                    <a:cubicBezTo>
                      <a:pt x="68" y="0"/>
                      <a:pt x="103" y="7"/>
                      <a:pt x="153" y="24"/>
                    </a:cubicBezTo>
                    <a:cubicBezTo>
                      <a:pt x="153" y="24"/>
                      <a:pt x="153" y="24"/>
                      <a:pt x="153" y="24"/>
                    </a:cubicBezTo>
                    <a:cubicBezTo>
                      <a:pt x="211" y="44"/>
                      <a:pt x="290" y="78"/>
                      <a:pt x="360" y="130"/>
                    </a:cubicBezTo>
                    <a:cubicBezTo>
                      <a:pt x="368" y="136"/>
                      <a:pt x="376" y="142"/>
                      <a:pt x="384" y="149"/>
                    </a:cubicBezTo>
                    <a:cubicBezTo>
                      <a:pt x="329" y="207"/>
                      <a:pt x="265" y="256"/>
                      <a:pt x="194" y="295"/>
                    </a:cubicBezTo>
                    <a:cubicBezTo>
                      <a:pt x="153" y="317"/>
                      <a:pt x="111" y="335"/>
                      <a:pt x="66" y="349"/>
                    </a:cubicBezTo>
                    <a:cubicBezTo>
                      <a:pt x="44" y="356"/>
                      <a:pt x="22" y="362"/>
                      <a:pt x="0" y="367"/>
                    </a:cubicBezTo>
                    <a:close/>
                  </a:path>
                </a:pathLst>
              </a:custGeom>
              <a:solidFill>
                <a:srgbClr val="3C44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187"/>
              <p:cNvSpPr>
                <a:spLocks/>
              </p:cNvSpPr>
              <p:nvPr/>
            </p:nvSpPr>
            <p:spPr bwMode="auto">
              <a:xfrm>
                <a:off x="-4578" y="2296"/>
                <a:ext cx="64" cy="74"/>
              </a:xfrm>
              <a:custGeom>
                <a:avLst/>
                <a:gdLst>
                  <a:gd name="T0" fmla="*/ 0 w 64"/>
                  <a:gd name="T1" fmla="*/ 26 h 74"/>
                  <a:gd name="T2" fmla="*/ 46 w 64"/>
                  <a:gd name="T3" fmla="*/ 74 h 74"/>
                  <a:gd name="T4" fmla="*/ 64 w 64"/>
                  <a:gd name="T5" fmla="*/ 8 h 74"/>
                  <a:gd name="T6" fmla="*/ 35 w 64"/>
                  <a:gd name="T7" fmla="*/ 0 h 74"/>
                  <a:gd name="T8" fmla="*/ 0 w 64"/>
                  <a:gd name="T9" fmla="*/ 26 h 74"/>
                </a:gdLst>
                <a:ahLst/>
                <a:cxnLst>
                  <a:cxn ang="0">
                    <a:pos x="T0" y="T1"/>
                  </a:cxn>
                  <a:cxn ang="0">
                    <a:pos x="T2" y="T3"/>
                  </a:cxn>
                  <a:cxn ang="0">
                    <a:pos x="T4" y="T5"/>
                  </a:cxn>
                  <a:cxn ang="0">
                    <a:pos x="T6" y="T7"/>
                  </a:cxn>
                  <a:cxn ang="0">
                    <a:pos x="T8" y="T9"/>
                  </a:cxn>
                </a:cxnLst>
                <a:rect l="0" t="0" r="r" b="b"/>
                <a:pathLst>
                  <a:path w="64" h="74">
                    <a:moveTo>
                      <a:pt x="0" y="26"/>
                    </a:moveTo>
                    <a:lnTo>
                      <a:pt x="46" y="74"/>
                    </a:lnTo>
                    <a:lnTo>
                      <a:pt x="64" y="8"/>
                    </a:lnTo>
                    <a:lnTo>
                      <a:pt x="35" y="0"/>
                    </a:lnTo>
                    <a:lnTo>
                      <a:pt x="0" y="26"/>
                    </a:lnTo>
                    <a:close/>
                  </a:path>
                </a:pathLst>
              </a:custGeom>
              <a:solidFill>
                <a:srgbClr val="FCF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188"/>
              <p:cNvSpPr>
                <a:spLocks/>
              </p:cNvSpPr>
              <p:nvPr/>
            </p:nvSpPr>
            <p:spPr bwMode="auto">
              <a:xfrm>
                <a:off x="-4550" y="2301"/>
                <a:ext cx="56" cy="111"/>
              </a:xfrm>
              <a:custGeom>
                <a:avLst/>
                <a:gdLst>
                  <a:gd name="T0" fmla="*/ 191 w 191"/>
                  <a:gd name="T1" fmla="*/ 28 h 378"/>
                  <a:gd name="T2" fmla="*/ 188 w 191"/>
                  <a:gd name="T3" fmla="*/ 75 h 378"/>
                  <a:gd name="T4" fmla="*/ 188 w 191"/>
                  <a:gd name="T5" fmla="*/ 75 h 378"/>
                  <a:gd name="T6" fmla="*/ 187 w 191"/>
                  <a:gd name="T7" fmla="*/ 80 h 378"/>
                  <a:gd name="T8" fmla="*/ 168 w 191"/>
                  <a:gd name="T9" fmla="*/ 312 h 378"/>
                  <a:gd name="T10" fmla="*/ 75 w 191"/>
                  <a:gd name="T11" fmla="*/ 312 h 378"/>
                  <a:gd name="T12" fmla="*/ 103 w 191"/>
                  <a:gd name="T13" fmla="*/ 354 h 378"/>
                  <a:gd name="T14" fmla="*/ 37 w 191"/>
                  <a:gd name="T15" fmla="*/ 372 h 378"/>
                  <a:gd name="T16" fmla="*/ 15 w 191"/>
                  <a:gd name="T17" fmla="*/ 376 h 378"/>
                  <a:gd name="T18" fmla="*/ 0 w 191"/>
                  <a:gd name="T19" fmla="*/ 378 h 378"/>
                  <a:gd name="T20" fmla="*/ 36 w 191"/>
                  <a:gd name="T21" fmla="*/ 219 h 378"/>
                  <a:gd name="T22" fmla="*/ 38 w 191"/>
                  <a:gd name="T23" fmla="*/ 210 h 378"/>
                  <a:gd name="T24" fmla="*/ 66 w 191"/>
                  <a:gd name="T25" fmla="*/ 87 h 378"/>
                  <a:gd name="T26" fmla="*/ 66 w 191"/>
                  <a:gd name="T27" fmla="*/ 87 h 378"/>
                  <a:gd name="T28" fmla="*/ 66 w 191"/>
                  <a:gd name="T29" fmla="*/ 87 h 378"/>
                  <a:gd name="T30" fmla="*/ 68 w 191"/>
                  <a:gd name="T31" fmla="*/ 82 h 378"/>
                  <a:gd name="T32" fmla="*/ 68 w 191"/>
                  <a:gd name="T33" fmla="*/ 77 h 378"/>
                  <a:gd name="T34" fmla="*/ 80 w 191"/>
                  <a:gd name="T35" fmla="*/ 21 h 378"/>
                  <a:gd name="T36" fmla="*/ 80 w 191"/>
                  <a:gd name="T37" fmla="*/ 21 h 378"/>
                  <a:gd name="T38" fmla="*/ 85 w 191"/>
                  <a:gd name="T39" fmla="*/ 4 h 378"/>
                  <a:gd name="T40" fmla="*/ 87 w 191"/>
                  <a:gd name="T41" fmla="*/ 0 h 378"/>
                  <a:gd name="T42" fmla="*/ 87 w 191"/>
                  <a:gd name="T43" fmla="*/ 0 h 378"/>
                  <a:gd name="T44" fmla="*/ 87 w 191"/>
                  <a:gd name="T45" fmla="*/ 0 h 378"/>
                  <a:gd name="T46" fmla="*/ 190 w 191"/>
                  <a:gd name="T47" fmla="*/ 29 h 378"/>
                  <a:gd name="T48" fmla="*/ 191 w 191"/>
                  <a:gd name="T49" fmla="*/ 2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1" h="378">
                    <a:moveTo>
                      <a:pt x="191" y="28"/>
                    </a:moveTo>
                    <a:cubicBezTo>
                      <a:pt x="188" y="75"/>
                      <a:pt x="188" y="75"/>
                      <a:pt x="188" y="75"/>
                    </a:cubicBezTo>
                    <a:cubicBezTo>
                      <a:pt x="188" y="75"/>
                      <a:pt x="188" y="75"/>
                      <a:pt x="188" y="75"/>
                    </a:cubicBezTo>
                    <a:cubicBezTo>
                      <a:pt x="187" y="80"/>
                      <a:pt x="187" y="80"/>
                      <a:pt x="187" y="80"/>
                    </a:cubicBezTo>
                    <a:cubicBezTo>
                      <a:pt x="168" y="312"/>
                      <a:pt x="168" y="312"/>
                      <a:pt x="168" y="312"/>
                    </a:cubicBezTo>
                    <a:cubicBezTo>
                      <a:pt x="75" y="312"/>
                      <a:pt x="75" y="312"/>
                      <a:pt x="75" y="312"/>
                    </a:cubicBezTo>
                    <a:cubicBezTo>
                      <a:pt x="103" y="354"/>
                      <a:pt x="103" y="354"/>
                      <a:pt x="103" y="354"/>
                    </a:cubicBezTo>
                    <a:cubicBezTo>
                      <a:pt x="81" y="361"/>
                      <a:pt x="59" y="367"/>
                      <a:pt x="37" y="372"/>
                    </a:cubicBezTo>
                    <a:cubicBezTo>
                      <a:pt x="30" y="373"/>
                      <a:pt x="23" y="374"/>
                      <a:pt x="15" y="376"/>
                    </a:cubicBezTo>
                    <a:cubicBezTo>
                      <a:pt x="10" y="377"/>
                      <a:pt x="5" y="378"/>
                      <a:pt x="0" y="378"/>
                    </a:cubicBezTo>
                    <a:cubicBezTo>
                      <a:pt x="36" y="219"/>
                      <a:pt x="36" y="219"/>
                      <a:pt x="36" y="219"/>
                    </a:cubicBezTo>
                    <a:cubicBezTo>
                      <a:pt x="38" y="210"/>
                      <a:pt x="38" y="210"/>
                      <a:pt x="38" y="210"/>
                    </a:cubicBezTo>
                    <a:cubicBezTo>
                      <a:pt x="66" y="87"/>
                      <a:pt x="66" y="87"/>
                      <a:pt x="66" y="87"/>
                    </a:cubicBezTo>
                    <a:cubicBezTo>
                      <a:pt x="66" y="87"/>
                      <a:pt x="66" y="87"/>
                      <a:pt x="66" y="87"/>
                    </a:cubicBezTo>
                    <a:cubicBezTo>
                      <a:pt x="66" y="87"/>
                      <a:pt x="66" y="87"/>
                      <a:pt x="66" y="87"/>
                    </a:cubicBezTo>
                    <a:cubicBezTo>
                      <a:pt x="68" y="82"/>
                      <a:pt x="68" y="82"/>
                      <a:pt x="68" y="82"/>
                    </a:cubicBezTo>
                    <a:cubicBezTo>
                      <a:pt x="68" y="77"/>
                      <a:pt x="68" y="77"/>
                      <a:pt x="68" y="77"/>
                    </a:cubicBezTo>
                    <a:cubicBezTo>
                      <a:pt x="80" y="21"/>
                      <a:pt x="80" y="21"/>
                      <a:pt x="80" y="21"/>
                    </a:cubicBezTo>
                    <a:cubicBezTo>
                      <a:pt x="80" y="21"/>
                      <a:pt x="80" y="21"/>
                      <a:pt x="80" y="21"/>
                    </a:cubicBezTo>
                    <a:cubicBezTo>
                      <a:pt x="85" y="4"/>
                      <a:pt x="85" y="4"/>
                      <a:pt x="85" y="4"/>
                    </a:cubicBezTo>
                    <a:cubicBezTo>
                      <a:pt x="87" y="0"/>
                      <a:pt x="87" y="0"/>
                      <a:pt x="87" y="0"/>
                    </a:cubicBezTo>
                    <a:cubicBezTo>
                      <a:pt x="87" y="0"/>
                      <a:pt x="87" y="0"/>
                      <a:pt x="87" y="0"/>
                    </a:cubicBezTo>
                    <a:cubicBezTo>
                      <a:pt x="87" y="0"/>
                      <a:pt x="87" y="0"/>
                      <a:pt x="87" y="0"/>
                    </a:cubicBezTo>
                    <a:cubicBezTo>
                      <a:pt x="92" y="1"/>
                      <a:pt x="165" y="18"/>
                      <a:pt x="190" y="29"/>
                    </a:cubicBezTo>
                    <a:lnTo>
                      <a:pt x="191" y="28"/>
                    </a:lnTo>
                    <a:close/>
                  </a:path>
                </a:pathLst>
              </a:custGeom>
              <a:solidFill>
                <a:srgbClr val="C1C0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189"/>
              <p:cNvSpPr>
                <a:spLocks/>
              </p:cNvSpPr>
              <p:nvPr/>
            </p:nvSpPr>
            <p:spPr bwMode="auto">
              <a:xfrm>
                <a:off x="-4643" y="2297"/>
                <a:ext cx="64" cy="73"/>
              </a:xfrm>
              <a:custGeom>
                <a:avLst/>
                <a:gdLst>
                  <a:gd name="T0" fmla="*/ 64 w 64"/>
                  <a:gd name="T1" fmla="*/ 25 h 73"/>
                  <a:gd name="T2" fmla="*/ 17 w 64"/>
                  <a:gd name="T3" fmla="*/ 73 h 73"/>
                  <a:gd name="T4" fmla="*/ 0 w 64"/>
                  <a:gd name="T5" fmla="*/ 2 h 73"/>
                  <a:gd name="T6" fmla="*/ 28 w 64"/>
                  <a:gd name="T7" fmla="*/ 0 h 73"/>
                  <a:gd name="T8" fmla="*/ 64 w 64"/>
                  <a:gd name="T9" fmla="*/ 25 h 73"/>
                </a:gdLst>
                <a:ahLst/>
                <a:cxnLst>
                  <a:cxn ang="0">
                    <a:pos x="T0" y="T1"/>
                  </a:cxn>
                  <a:cxn ang="0">
                    <a:pos x="T2" y="T3"/>
                  </a:cxn>
                  <a:cxn ang="0">
                    <a:pos x="T4" y="T5"/>
                  </a:cxn>
                  <a:cxn ang="0">
                    <a:pos x="T6" y="T7"/>
                  </a:cxn>
                  <a:cxn ang="0">
                    <a:pos x="T8" y="T9"/>
                  </a:cxn>
                </a:cxnLst>
                <a:rect l="0" t="0" r="r" b="b"/>
                <a:pathLst>
                  <a:path w="64" h="73">
                    <a:moveTo>
                      <a:pt x="64" y="25"/>
                    </a:moveTo>
                    <a:lnTo>
                      <a:pt x="17" y="73"/>
                    </a:lnTo>
                    <a:lnTo>
                      <a:pt x="0" y="2"/>
                    </a:lnTo>
                    <a:lnTo>
                      <a:pt x="28" y="0"/>
                    </a:lnTo>
                    <a:lnTo>
                      <a:pt x="64" y="25"/>
                    </a:lnTo>
                    <a:close/>
                  </a:path>
                </a:pathLst>
              </a:custGeom>
              <a:solidFill>
                <a:srgbClr val="FCF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9" name="Freeform 190"/>
              <p:cNvSpPr>
                <a:spLocks/>
              </p:cNvSpPr>
              <p:nvPr/>
            </p:nvSpPr>
            <p:spPr bwMode="auto">
              <a:xfrm>
                <a:off x="-4746" y="2303"/>
                <a:ext cx="128" cy="109"/>
              </a:xfrm>
              <a:custGeom>
                <a:avLst/>
                <a:gdLst>
                  <a:gd name="T0" fmla="*/ 1 w 438"/>
                  <a:gd name="T1" fmla="*/ 145 h 375"/>
                  <a:gd name="T2" fmla="*/ 0 w 438"/>
                  <a:gd name="T3" fmla="*/ 144 h 375"/>
                  <a:gd name="T4" fmla="*/ 288 w 438"/>
                  <a:gd name="T5" fmla="*/ 0 h 375"/>
                  <a:gd name="T6" fmla="*/ 289 w 438"/>
                  <a:gd name="T7" fmla="*/ 1 h 375"/>
                  <a:gd name="T8" fmla="*/ 323 w 438"/>
                  <a:gd name="T9" fmla="*/ 63 h 375"/>
                  <a:gd name="T10" fmla="*/ 328 w 438"/>
                  <a:gd name="T11" fmla="*/ 73 h 375"/>
                  <a:gd name="T12" fmla="*/ 365 w 438"/>
                  <a:gd name="T13" fmla="*/ 141 h 375"/>
                  <a:gd name="T14" fmla="*/ 438 w 438"/>
                  <a:gd name="T15" fmla="*/ 375 h 375"/>
                  <a:gd name="T16" fmla="*/ 438 w 438"/>
                  <a:gd name="T17" fmla="*/ 375 h 375"/>
                  <a:gd name="T18" fmla="*/ 390 w 438"/>
                  <a:gd name="T19" fmla="*/ 367 h 375"/>
                  <a:gd name="T20" fmla="*/ 382 w 438"/>
                  <a:gd name="T21" fmla="*/ 365 h 375"/>
                  <a:gd name="T22" fmla="*/ 237 w 438"/>
                  <a:gd name="T23" fmla="*/ 316 h 375"/>
                  <a:gd name="T24" fmla="*/ 1 w 438"/>
                  <a:gd name="T25" fmla="*/ 14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8" h="375">
                    <a:moveTo>
                      <a:pt x="1" y="145"/>
                    </a:moveTo>
                    <a:cubicBezTo>
                      <a:pt x="0" y="144"/>
                      <a:pt x="0" y="144"/>
                      <a:pt x="0" y="144"/>
                    </a:cubicBezTo>
                    <a:cubicBezTo>
                      <a:pt x="125" y="34"/>
                      <a:pt x="288" y="0"/>
                      <a:pt x="288" y="0"/>
                    </a:cubicBezTo>
                    <a:cubicBezTo>
                      <a:pt x="289" y="1"/>
                      <a:pt x="289" y="1"/>
                      <a:pt x="289" y="1"/>
                    </a:cubicBezTo>
                    <a:cubicBezTo>
                      <a:pt x="323" y="63"/>
                      <a:pt x="323" y="63"/>
                      <a:pt x="323" y="63"/>
                    </a:cubicBezTo>
                    <a:cubicBezTo>
                      <a:pt x="328" y="73"/>
                      <a:pt x="328" y="73"/>
                      <a:pt x="328" y="73"/>
                    </a:cubicBezTo>
                    <a:cubicBezTo>
                      <a:pt x="365" y="141"/>
                      <a:pt x="365" y="141"/>
                      <a:pt x="365" y="141"/>
                    </a:cubicBezTo>
                    <a:cubicBezTo>
                      <a:pt x="438" y="375"/>
                      <a:pt x="438" y="375"/>
                      <a:pt x="438" y="375"/>
                    </a:cubicBezTo>
                    <a:cubicBezTo>
                      <a:pt x="438" y="375"/>
                      <a:pt x="438" y="375"/>
                      <a:pt x="438" y="375"/>
                    </a:cubicBezTo>
                    <a:cubicBezTo>
                      <a:pt x="422" y="373"/>
                      <a:pt x="406" y="370"/>
                      <a:pt x="390" y="367"/>
                    </a:cubicBezTo>
                    <a:cubicBezTo>
                      <a:pt x="388" y="366"/>
                      <a:pt x="385" y="366"/>
                      <a:pt x="382" y="365"/>
                    </a:cubicBezTo>
                    <a:cubicBezTo>
                      <a:pt x="332" y="354"/>
                      <a:pt x="283" y="337"/>
                      <a:pt x="237" y="316"/>
                    </a:cubicBezTo>
                    <a:cubicBezTo>
                      <a:pt x="148" y="274"/>
                      <a:pt x="67" y="216"/>
                      <a:pt x="1" y="145"/>
                    </a:cubicBezTo>
                    <a:close/>
                  </a:path>
                </a:pathLst>
              </a:custGeom>
              <a:solidFill>
                <a:srgbClr val="3C44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191"/>
              <p:cNvSpPr>
                <a:spLocks/>
              </p:cNvSpPr>
              <p:nvPr/>
            </p:nvSpPr>
            <p:spPr bwMode="auto">
              <a:xfrm>
                <a:off x="-4663" y="2299"/>
                <a:ext cx="57" cy="115"/>
              </a:xfrm>
              <a:custGeom>
                <a:avLst/>
                <a:gdLst>
                  <a:gd name="T0" fmla="*/ 175 w 194"/>
                  <a:gd name="T1" fmla="*/ 392 h 393"/>
                  <a:gd name="T2" fmla="*/ 154 w 194"/>
                  <a:gd name="T3" fmla="*/ 389 h 393"/>
                  <a:gd name="T4" fmla="*/ 152 w 194"/>
                  <a:gd name="T5" fmla="*/ 388 h 393"/>
                  <a:gd name="T6" fmla="*/ 152 w 194"/>
                  <a:gd name="T7" fmla="*/ 388 h 393"/>
                  <a:gd name="T8" fmla="*/ 104 w 194"/>
                  <a:gd name="T9" fmla="*/ 380 h 393"/>
                  <a:gd name="T10" fmla="*/ 96 w 194"/>
                  <a:gd name="T11" fmla="*/ 378 h 393"/>
                  <a:gd name="T12" fmla="*/ 85 w 194"/>
                  <a:gd name="T13" fmla="*/ 352 h 393"/>
                  <a:gd name="T14" fmla="*/ 116 w 194"/>
                  <a:gd name="T15" fmla="*/ 304 h 393"/>
                  <a:gd name="T16" fmla="*/ 24 w 194"/>
                  <a:gd name="T17" fmla="*/ 304 h 393"/>
                  <a:gd name="T18" fmla="*/ 0 w 194"/>
                  <a:gd name="T19" fmla="*/ 15 h 393"/>
                  <a:gd name="T20" fmla="*/ 0 w 194"/>
                  <a:gd name="T21" fmla="*/ 15 h 393"/>
                  <a:gd name="T22" fmla="*/ 2 w 194"/>
                  <a:gd name="T23" fmla="*/ 14 h 393"/>
                  <a:gd name="T24" fmla="*/ 11 w 194"/>
                  <a:gd name="T25" fmla="*/ 12 h 393"/>
                  <a:gd name="T26" fmla="*/ 107 w 194"/>
                  <a:gd name="T27" fmla="*/ 0 h 393"/>
                  <a:gd name="T28" fmla="*/ 107 w 194"/>
                  <a:gd name="T29" fmla="*/ 0 h 393"/>
                  <a:gd name="T30" fmla="*/ 109 w 194"/>
                  <a:gd name="T31" fmla="*/ 10 h 393"/>
                  <a:gd name="T32" fmla="*/ 112 w 194"/>
                  <a:gd name="T33" fmla="*/ 27 h 393"/>
                  <a:gd name="T34" fmla="*/ 112 w 194"/>
                  <a:gd name="T35" fmla="*/ 27 h 393"/>
                  <a:gd name="T36" fmla="*/ 124 w 194"/>
                  <a:gd name="T37" fmla="*/ 75 h 393"/>
                  <a:gd name="T38" fmla="*/ 128 w 194"/>
                  <a:gd name="T39" fmla="*/ 85 h 393"/>
                  <a:gd name="T40" fmla="*/ 128 w 194"/>
                  <a:gd name="T41" fmla="*/ 85 h 393"/>
                  <a:gd name="T42" fmla="*/ 128 w 194"/>
                  <a:gd name="T43" fmla="*/ 95 h 393"/>
                  <a:gd name="T44" fmla="*/ 128 w 194"/>
                  <a:gd name="T45" fmla="*/ 95 h 393"/>
                  <a:gd name="T46" fmla="*/ 128 w 194"/>
                  <a:gd name="T47" fmla="*/ 95 h 393"/>
                  <a:gd name="T48" fmla="*/ 154 w 194"/>
                  <a:gd name="T49" fmla="*/ 215 h 393"/>
                  <a:gd name="T50" fmla="*/ 156 w 194"/>
                  <a:gd name="T51" fmla="*/ 222 h 393"/>
                  <a:gd name="T52" fmla="*/ 194 w 194"/>
                  <a:gd name="T53" fmla="*/ 393 h 393"/>
                  <a:gd name="T54" fmla="*/ 175 w 194"/>
                  <a:gd name="T55" fmla="*/ 392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4" h="393">
                    <a:moveTo>
                      <a:pt x="175" y="392"/>
                    </a:moveTo>
                    <a:cubicBezTo>
                      <a:pt x="168" y="391"/>
                      <a:pt x="161" y="390"/>
                      <a:pt x="154" y="389"/>
                    </a:cubicBezTo>
                    <a:cubicBezTo>
                      <a:pt x="153" y="389"/>
                      <a:pt x="153" y="389"/>
                      <a:pt x="152" y="388"/>
                    </a:cubicBezTo>
                    <a:cubicBezTo>
                      <a:pt x="152" y="388"/>
                      <a:pt x="152" y="388"/>
                      <a:pt x="152" y="388"/>
                    </a:cubicBezTo>
                    <a:cubicBezTo>
                      <a:pt x="136" y="386"/>
                      <a:pt x="120" y="383"/>
                      <a:pt x="104" y="380"/>
                    </a:cubicBezTo>
                    <a:cubicBezTo>
                      <a:pt x="102" y="379"/>
                      <a:pt x="99" y="379"/>
                      <a:pt x="96" y="378"/>
                    </a:cubicBezTo>
                    <a:cubicBezTo>
                      <a:pt x="85" y="352"/>
                      <a:pt x="85" y="352"/>
                      <a:pt x="85" y="352"/>
                    </a:cubicBezTo>
                    <a:cubicBezTo>
                      <a:pt x="116" y="304"/>
                      <a:pt x="116" y="304"/>
                      <a:pt x="116" y="304"/>
                    </a:cubicBezTo>
                    <a:cubicBezTo>
                      <a:pt x="24" y="304"/>
                      <a:pt x="24" y="304"/>
                      <a:pt x="24" y="304"/>
                    </a:cubicBezTo>
                    <a:cubicBezTo>
                      <a:pt x="0" y="15"/>
                      <a:pt x="0" y="15"/>
                      <a:pt x="0" y="15"/>
                    </a:cubicBezTo>
                    <a:cubicBezTo>
                      <a:pt x="0" y="15"/>
                      <a:pt x="0" y="15"/>
                      <a:pt x="0" y="15"/>
                    </a:cubicBezTo>
                    <a:cubicBezTo>
                      <a:pt x="0" y="15"/>
                      <a:pt x="2" y="14"/>
                      <a:pt x="2" y="14"/>
                    </a:cubicBezTo>
                    <a:cubicBezTo>
                      <a:pt x="5" y="13"/>
                      <a:pt x="8" y="13"/>
                      <a:pt x="11" y="12"/>
                    </a:cubicBezTo>
                    <a:cubicBezTo>
                      <a:pt x="56" y="1"/>
                      <a:pt x="104" y="0"/>
                      <a:pt x="107" y="0"/>
                    </a:cubicBezTo>
                    <a:cubicBezTo>
                      <a:pt x="107" y="0"/>
                      <a:pt x="107" y="0"/>
                      <a:pt x="107" y="0"/>
                    </a:cubicBezTo>
                    <a:cubicBezTo>
                      <a:pt x="109" y="10"/>
                      <a:pt x="109" y="10"/>
                      <a:pt x="109" y="10"/>
                    </a:cubicBezTo>
                    <a:cubicBezTo>
                      <a:pt x="112" y="27"/>
                      <a:pt x="112" y="27"/>
                      <a:pt x="112" y="27"/>
                    </a:cubicBezTo>
                    <a:cubicBezTo>
                      <a:pt x="112" y="27"/>
                      <a:pt x="112" y="27"/>
                      <a:pt x="112" y="27"/>
                    </a:cubicBezTo>
                    <a:cubicBezTo>
                      <a:pt x="124" y="75"/>
                      <a:pt x="124" y="75"/>
                      <a:pt x="124" y="75"/>
                    </a:cubicBezTo>
                    <a:cubicBezTo>
                      <a:pt x="128" y="85"/>
                      <a:pt x="128" y="85"/>
                      <a:pt x="128" y="85"/>
                    </a:cubicBezTo>
                    <a:cubicBezTo>
                      <a:pt x="128" y="85"/>
                      <a:pt x="128" y="85"/>
                      <a:pt x="128" y="85"/>
                    </a:cubicBezTo>
                    <a:cubicBezTo>
                      <a:pt x="128" y="95"/>
                      <a:pt x="128" y="95"/>
                      <a:pt x="128" y="95"/>
                    </a:cubicBezTo>
                    <a:cubicBezTo>
                      <a:pt x="128" y="95"/>
                      <a:pt x="128" y="95"/>
                      <a:pt x="128" y="95"/>
                    </a:cubicBezTo>
                    <a:cubicBezTo>
                      <a:pt x="128" y="95"/>
                      <a:pt x="128" y="95"/>
                      <a:pt x="128" y="95"/>
                    </a:cubicBezTo>
                    <a:cubicBezTo>
                      <a:pt x="154" y="215"/>
                      <a:pt x="154" y="215"/>
                      <a:pt x="154" y="215"/>
                    </a:cubicBezTo>
                    <a:cubicBezTo>
                      <a:pt x="156" y="222"/>
                      <a:pt x="156" y="222"/>
                      <a:pt x="156" y="222"/>
                    </a:cubicBezTo>
                    <a:cubicBezTo>
                      <a:pt x="194" y="393"/>
                      <a:pt x="194" y="393"/>
                      <a:pt x="194" y="393"/>
                    </a:cubicBezTo>
                    <a:cubicBezTo>
                      <a:pt x="188" y="393"/>
                      <a:pt x="181" y="392"/>
                      <a:pt x="175" y="392"/>
                    </a:cubicBezTo>
                    <a:close/>
                  </a:path>
                </a:pathLst>
              </a:custGeom>
              <a:solidFill>
                <a:srgbClr val="C1C0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192"/>
              <p:cNvSpPr>
                <a:spLocks/>
              </p:cNvSpPr>
              <p:nvPr/>
            </p:nvSpPr>
            <p:spPr bwMode="auto">
              <a:xfrm>
                <a:off x="-4807" y="3107"/>
                <a:ext cx="437" cy="436"/>
              </a:xfrm>
              <a:custGeom>
                <a:avLst/>
                <a:gdLst>
                  <a:gd name="T0" fmla="*/ 1497 w 1497"/>
                  <a:gd name="T1" fmla="*/ 748 h 1496"/>
                  <a:gd name="T2" fmla="*/ 1294 w 1497"/>
                  <a:gd name="T3" fmla="*/ 1260 h 1496"/>
                  <a:gd name="T4" fmla="*/ 1105 w 1497"/>
                  <a:gd name="T5" fmla="*/ 1407 h 1496"/>
                  <a:gd name="T6" fmla="*/ 976 w 1497"/>
                  <a:gd name="T7" fmla="*/ 1461 h 1496"/>
                  <a:gd name="T8" fmla="*/ 911 w 1497"/>
                  <a:gd name="T9" fmla="*/ 1479 h 1496"/>
                  <a:gd name="T10" fmla="*/ 889 w 1497"/>
                  <a:gd name="T11" fmla="*/ 1483 h 1496"/>
                  <a:gd name="T12" fmla="*/ 874 w 1497"/>
                  <a:gd name="T13" fmla="*/ 1486 h 1496"/>
                  <a:gd name="T14" fmla="*/ 828 w 1497"/>
                  <a:gd name="T15" fmla="*/ 1492 h 1496"/>
                  <a:gd name="T16" fmla="*/ 749 w 1497"/>
                  <a:gd name="T17" fmla="*/ 1496 h 1496"/>
                  <a:gd name="T18" fmla="*/ 725 w 1497"/>
                  <a:gd name="T19" fmla="*/ 1496 h 1496"/>
                  <a:gd name="T20" fmla="*/ 679 w 1497"/>
                  <a:gd name="T21" fmla="*/ 1493 h 1496"/>
                  <a:gd name="T22" fmla="*/ 661 w 1497"/>
                  <a:gd name="T23" fmla="*/ 1491 h 1496"/>
                  <a:gd name="T24" fmla="*/ 639 w 1497"/>
                  <a:gd name="T25" fmla="*/ 1488 h 1496"/>
                  <a:gd name="T26" fmla="*/ 638 w 1497"/>
                  <a:gd name="T27" fmla="*/ 1488 h 1496"/>
                  <a:gd name="T28" fmla="*/ 637 w 1497"/>
                  <a:gd name="T29" fmla="*/ 1488 h 1496"/>
                  <a:gd name="T30" fmla="*/ 590 w 1497"/>
                  <a:gd name="T31" fmla="*/ 1479 h 1496"/>
                  <a:gd name="T32" fmla="*/ 582 w 1497"/>
                  <a:gd name="T33" fmla="*/ 1478 h 1496"/>
                  <a:gd name="T34" fmla="*/ 437 w 1497"/>
                  <a:gd name="T35" fmla="*/ 1428 h 1496"/>
                  <a:gd name="T36" fmla="*/ 201 w 1497"/>
                  <a:gd name="T37" fmla="*/ 1257 h 1496"/>
                  <a:gd name="T38" fmla="*/ 200 w 1497"/>
                  <a:gd name="T39" fmla="*/ 1257 h 1496"/>
                  <a:gd name="T40" fmla="*/ 0 w 1497"/>
                  <a:gd name="T41" fmla="*/ 748 h 1496"/>
                  <a:gd name="T42" fmla="*/ 749 w 1497"/>
                  <a:gd name="T43" fmla="*/ 0 h 1496"/>
                  <a:gd name="T44" fmla="*/ 1497 w 1497"/>
                  <a:gd name="T45" fmla="*/ 748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7" h="1496">
                    <a:moveTo>
                      <a:pt x="1497" y="748"/>
                    </a:moveTo>
                    <a:cubicBezTo>
                      <a:pt x="1497" y="946"/>
                      <a:pt x="1420" y="1127"/>
                      <a:pt x="1294" y="1260"/>
                    </a:cubicBezTo>
                    <a:cubicBezTo>
                      <a:pt x="1239" y="1319"/>
                      <a:pt x="1175" y="1368"/>
                      <a:pt x="1105" y="1407"/>
                    </a:cubicBezTo>
                    <a:cubicBezTo>
                      <a:pt x="1064" y="1429"/>
                      <a:pt x="1021" y="1447"/>
                      <a:pt x="976" y="1461"/>
                    </a:cubicBezTo>
                    <a:cubicBezTo>
                      <a:pt x="955" y="1468"/>
                      <a:pt x="933" y="1474"/>
                      <a:pt x="911" y="1479"/>
                    </a:cubicBezTo>
                    <a:cubicBezTo>
                      <a:pt x="903" y="1480"/>
                      <a:pt x="896" y="1482"/>
                      <a:pt x="889" y="1483"/>
                    </a:cubicBezTo>
                    <a:cubicBezTo>
                      <a:pt x="884" y="1484"/>
                      <a:pt x="879" y="1485"/>
                      <a:pt x="874" y="1486"/>
                    </a:cubicBezTo>
                    <a:cubicBezTo>
                      <a:pt x="859" y="1489"/>
                      <a:pt x="843" y="1491"/>
                      <a:pt x="828" y="1492"/>
                    </a:cubicBezTo>
                    <a:cubicBezTo>
                      <a:pt x="802" y="1495"/>
                      <a:pt x="776" y="1496"/>
                      <a:pt x="749" y="1496"/>
                    </a:cubicBezTo>
                    <a:cubicBezTo>
                      <a:pt x="741" y="1496"/>
                      <a:pt x="733" y="1496"/>
                      <a:pt x="725" y="1496"/>
                    </a:cubicBezTo>
                    <a:cubicBezTo>
                      <a:pt x="710" y="1496"/>
                      <a:pt x="694" y="1495"/>
                      <a:pt x="679" y="1493"/>
                    </a:cubicBezTo>
                    <a:cubicBezTo>
                      <a:pt x="673" y="1493"/>
                      <a:pt x="667" y="1492"/>
                      <a:pt x="661" y="1491"/>
                    </a:cubicBezTo>
                    <a:cubicBezTo>
                      <a:pt x="654" y="1490"/>
                      <a:pt x="646" y="1489"/>
                      <a:pt x="639" y="1488"/>
                    </a:cubicBezTo>
                    <a:cubicBezTo>
                      <a:pt x="639" y="1488"/>
                      <a:pt x="638" y="1488"/>
                      <a:pt x="638" y="1488"/>
                    </a:cubicBezTo>
                    <a:cubicBezTo>
                      <a:pt x="637" y="1488"/>
                      <a:pt x="637" y="1488"/>
                      <a:pt x="637" y="1488"/>
                    </a:cubicBezTo>
                    <a:cubicBezTo>
                      <a:pt x="621" y="1486"/>
                      <a:pt x="605" y="1483"/>
                      <a:pt x="590" y="1479"/>
                    </a:cubicBezTo>
                    <a:cubicBezTo>
                      <a:pt x="587" y="1479"/>
                      <a:pt x="584" y="1478"/>
                      <a:pt x="582" y="1478"/>
                    </a:cubicBezTo>
                    <a:cubicBezTo>
                      <a:pt x="531" y="1466"/>
                      <a:pt x="483" y="1450"/>
                      <a:pt x="437" y="1428"/>
                    </a:cubicBezTo>
                    <a:cubicBezTo>
                      <a:pt x="347" y="1387"/>
                      <a:pt x="267" y="1329"/>
                      <a:pt x="201" y="1257"/>
                    </a:cubicBezTo>
                    <a:cubicBezTo>
                      <a:pt x="200" y="1257"/>
                      <a:pt x="200" y="1257"/>
                      <a:pt x="200" y="1257"/>
                    </a:cubicBezTo>
                    <a:cubicBezTo>
                      <a:pt x="76" y="1123"/>
                      <a:pt x="0" y="945"/>
                      <a:pt x="0" y="748"/>
                    </a:cubicBezTo>
                    <a:cubicBezTo>
                      <a:pt x="0" y="335"/>
                      <a:pt x="335" y="0"/>
                      <a:pt x="749" y="0"/>
                    </a:cubicBezTo>
                    <a:cubicBezTo>
                      <a:pt x="1162" y="0"/>
                      <a:pt x="1497" y="335"/>
                      <a:pt x="1497" y="748"/>
                    </a:cubicBezTo>
                  </a:path>
                </a:pathLst>
              </a:custGeom>
              <a:solidFill>
                <a:srgbClr val="470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193"/>
              <p:cNvSpPr>
                <a:spLocks/>
              </p:cNvSpPr>
              <p:nvPr/>
            </p:nvSpPr>
            <p:spPr bwMode="auto">
              <a:xfrm>
                <a:off x="-4659" y="3400"/>
                <a:ext cx="163" cy="53"/>
              </a:xfrm>
              <a:custGeom>
                <a:avLst/>
                <a:gdLst>
                  <a:gd name="T0" fmla="*/ 561 w 561"/>
                  <a:gd name="T1" fmla="*/ 182 h 182"/>
                  <a:gd name="T2" fmla="*/ 437 w 561"/>
                  <a:gd name="T3" fmla="*/ 118 h 182"/>
                  <a:gd name="T4" fmla="*/ 365 w 561"/>
                  <a:gd name="T5" fmla="*/ 0 h 182"/>
                  <a:gd name="T6" fmla="*/ 269 w 561"/>
                  <a:gd name="T7" fmla="*/ 0 h 182"/>
                  <a:gd name="T8" fmla="*/ 268 w 561"/>
                  <a:gd name="T9" fmla="*/ 0 h 182"/>
                  <a:gd name="T10" fmla="*/ 173 w 561"/>
                  <a:gd name="T11" fmla="*/ 0 h 182"/>
                  <a:gd name="T12" fmla="*/ 100 w 561"/>
                  <a:gd name="T13" fmla="*/ 118 h 182"/>
                  <a:gd name="T14" fmla="*/ 0 w 561"/>
                  <a:gd name="T15" fmla="*/ 182 h 182"/>
                  <a:gd name="T16" fmla="*/ 269 w 561"/>
                  <a:gd name="T17" fmla="*/ 178 h 182"/>
                  <a:gd name="T18" fmla="*/ 561 w 561"/>
                  <a:gd name="T19"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1" h="182">
                    <a:moveTo>
                      <a:pt x="561" y="182"/>
                    </a:moveTo>
                    <a:cubicBezTo>
                      <a:pt x="437" y="118"/>
                      <a:pt x="437" y="118"/>
                      <a:pt x="437" y="118"/>
                    </a:cubicBezTo>
                    <a:cubicBezTo>
                      <a:pt x="345" y="75"/>
                      <a:pt x="365" y="0"/>
                      <a:pt x="365" y="0"/>
                    </a:cubicBezTo>
                    <a:cubicBezTo>
                      <a:pt x="269" y="0"/>
                      <a:pt x="269" y="0"/>
                      <a:pt x="269" y="0"/>
                    </a:cubicBezTo>
                    <a:cubicBezTo>
                      <a:pt x="268" y="0"/>
                      <a:pt x="268" y="0"/>
                      <a:pt x="268" y="0"/>
                    </a:cubicBezTo>
                    <a:cubicBezTo>
                      <a:pt x="173" y="0"/>
                      <a:pt x="173" y="0"/>
                      <a:pt x="173" y="0"/>
                    </a:cubicBezTo>
                    <a:cubicBezTo>
                      <a:pt x="173" y="0"/>
                      <a:pt x="193" y="75"/>
                      <a:pt x="100" y="118"/>
                    </a:cubicBezTo>
                    <a:cubicBezTo>
                      <a:pt x="0" y="182"/>
                      <a:pt x="0" y="182"/>
                      <a:pt x="0" y="182"/>
                    </a:cubicBezTo>
                    <a:cubicBezTo>
                      <a:pt x="269" y="178"/>
                      <a:pt x="269" y="178"/>
                      <a:pt x="269" y="178"/>
                    </a:cubicBezTo>
                    <a:cubicBezTo>
                      <a:pt x="561" y="182"/>
                      <a:pt x="561" y="182"/>
                      <a:pt x="561" y="182"/>
                    </a:cubicBezTo>
                  </a:path>
                </a:pathLst>
              </a:custGeom>
              <a:solidFill>
                <a:srgbClr val="DBB8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3" name="Freeform 194"/>
              <p:cNvSpPr>
                <a:spLocks/>
              </p:cNvSpPr>
              <p:nvPr/>
            </p:nvSpPr>
            <p:spPr bwMode="auto">
              <a:xfrm>
                <a:off x="-4686" y="3260"/>
                <a:ext cx="21" cy="45"/>
              </a:xfrm>
              <a:custGeom>
                <a:avLst/>
                <a:gdLst>
                  <a:gd name="T0" fmla="*/ 69 w 71"/>
                  <a:gd name="T1" fmla="*/ 74 h 154"/>
                  <a:gd name="T2" fmla="*/ 40 w 71"/>
                  <a:gd name="T3" fmla="*/ 153 h 154"/>
                  <a:gd name="T4" fmla="*/ 2 w 71"/>
                  <a:gd name="T5" fmla="*/ 78 h 154"/>
                  <a:gd name="T6" fmla="*/ 39 w 71"/>
                  <a:gd name="T7" fmla="*/ 1 h 154"/>
                  <a:gd name="T8" fmla="*/ 69 w 71"/>
                  <a:gd name="T9" fmla="*/ 74 h 154"/>
                </a:gdLst>
                <a:ahLst/>
                <a:cxnLst>
                  <a:cxn ang="0">
                    <a:pos x="T0" y="T1"/>
                  </a:cxn>
                  <a:cxn ang="0">
                    <a:pos x="T2" y="T3"/>
                  </a:cxn>
                  <a:cxn ang="0">
                    <a:pos x="T4" y="T5"/>
                  </a:cxn>
                  <a:cxn ang="0">
                    <a:pos x="T6" y="T7"/>
                  </a:cxn>
                  <a:cxn ang="0">
                    <a:pos x="T8" y="T9"/>
                  </a:cxn>
                </a:cxnLst>
                <a:rect l="0" t="0" r="r" b="b"/>
                <a:pathLst>
                  <a:path w="71" h="154">
                    <a:moveTo>
                      <a:pt x="69" y="74"/>
                    </a:moveTo>
                    <a:cubicBezTo>
                      <a:pt x="71" y="116"/>
                      <a:pt x="62" y="153"/>
                      <a:pt x="40" y="153"/>
                    </a:cubicBezTo>
                    <a:cubicBezTo>
                      <a:pt x="19" y="154"/>
                      <a:pt x="3" y="120"/>
                      <a:pt x="2" y="78"/>
                    </a:cubicBezTo>
                    <a:cubicBezTo>
                      <a:pt x="0" y="36"/>
                      <a:pt x="17" y="1"/>
                      <a:pt x="39" y="1"/>
                    </a:cubicBezTo>
                    <a:cubicBezTo>
                      <a:pt x="60" y="0"/>
                      <a:pt x="68" y="32"/>
                      <a:pt x="69" y="74"/>
                    </a:cubicBezTo>
                    <a:close/>
                  </a:path>
                </a:pathLst>
              </a:custGeom>
              <a:solidFill>
                <a:srgbClr val="DBB8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4" name="Freeform 195"/>
              <p:cNvSpPr>
                <a:spLocks/>
              </p:cNvSpPr>
              <p:nvPr/>
            </p:nvSpPr>
            <p:spPr bwMode="auto">
              <a:xfrm>
                <a:off x="-4501" y="3258"/>
                <a:ext cx="21" cy="45"/>
              </a:xfrm>
              <a:custGeom>
                <a:avLst/>
                <a:gdLst>
                  <a:gd name="T0" fmla="*/ 2 w 71"/>
                  <a:gd name="T1" fmla="*/ 73 h 154"/>
                  <a:gd name="T2" fmla="*/ 31 w 71"/>
                  <a:gd name="T3" fmla="*/ 153 h 154"/>
                  <a:gd name="T4" fmla="*/ 70 w 71"/>
                  <a:gd name="T5" fmla="*/ 78 h 154"/>
                  <a:gd name="T6" fmla="*/ 33 w 71"/>
                  <a:gd name="T7" fmla="*/ 0 h 154"/>
                  <a:gd name="T8" fmla="*/ 2 w 71"/>
                  <a:gd name="T9" fmla="*/ 73 h 154"/>
                </a:gdLst>
                <a:ahLst/>
                <a:cxnLst>
                  <a:cxn ang="0">
                    <a:pos x="T0" y="T1"/>
                  </a:cxn>
                  <a:cxn ang="0">
                    <a:pos x="T2" y="T3"/>
                  </a:cxn>
                  <a:cxn ang="0">
                    <a:pos x="T4" y="T5"/>
                  </a:cxn>
                  <a:cxn ang="0">
                    <a:pos x="T6" y="T7"/>
                  </a:cxn>
                  <a:cxn ang="0">
                    <a:pos x="T8" y="T9"/>
                  </a:cxn>
                </a:cxnLst>
                <a:rect l="0" t="0" r="r" b="b"/>
                <a:pathLst>
                  <a:path w="71" h="154">
                    <a:moveTo>
                      <a:pt x="2" y="73"/>
                    </a:moveTo>
                    <a:cubicBezTo>
                      <a:pt x="0" y="115"/>
                      <a:pt x="9" y="152"/>
                      <a:pt x="31" y="153"/>
                    </a:cubicBezTo>
                    <a:cubicBezTo>
                      <a:pt x="52" y="154"/>
                      <a:pt x="68" y="120"/>
                      <a:pt x="70" y="78"/>
                    </a:cubicBezTo>
                    <a:cubicBezTo>
                      <a:pt x="71" y="36"/>
                      <a:pt x="54" y="1"/>
                      <a:pt x="33" y="0"/>
                    </a:cubicBezTo>
                    <a:cubicBezTo>
                      <a:pt x="11" y="0"/>
                      <a:pt x="3" y="31"/>
                      <a:pt x="2" y="73"/>
                    </a:cubicBezTo>
                    <a:close/>
                  </a:path>
                </a:pathLst>
              </a:custGeom>
              <a:solidFill>
                <a:srgbClr val="EDD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5" name="Oval 196"/>
              <p:cNvSpPr>
                <a:spLocks noChangeArrowheads="1"/>
              </p:cNvSpPr>
              <p:nvPr/>
            </p:nvSpPr>
            <p:spPr bwMode="auto">
              <a:xfrm>
                <a:off x="-4668" y="3162"/>
                <a:ext cx="172" cy="245"/>
              </a:xfrm>
              <a:prstGeom prst="ellipse">
                <a:avLst/>
              </a:prstGeom>
              <a:solidFill>
                <a:srgbClr val="EED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6" name="Freeform 197"/>
              <p:cNvSpPr>
                <a:spLocks/>
              </p:cNvSpPr>
              <p:nvPr/>
            </p:nvSpPr>
            <p:spPr bwMode="auto">
              <a:xfrm>
                <a:off x="-4668" y="3162"/>
                <a:ext cx="87" cy="245"/>
              </a:xfrm>
              <a:custGeom>
                <a:avLst/>
                <a:gdLst>
                  <a:gd name="T0" fmla="*/ 298 w 298"/>
                  <a:gd name="T1" fmla="*/ 0 h 841"/>
                  <a:gd name="T2" fmla="*/ 298 w 298"/>
                  <a:gd name="T3" fmla="*/ 840 h 841"/>
                  <a:gd name="T4" fmla="*/ 0 w 298"/>
                  <a:gd name="T5" fmla="*/ 425 h 841"/>
                  <a:gd name="T6" fmla="*/ 298 w 298"/>
                  <a:gd name="T7" fmla="*/ 0 h 841"/>
                </a:gdLst>
                <a:ahLst/>
                <a:cxnLst>
                  <a:cxn ang="0">
                    <a:pos x="T0" y="T1"/>
                  </a:cxn>
                  <a:cxn ang="0">
                    <a:pos x="T2" y="T3"/>
                  </a:cxn>
                  <a:cxn ang="0">
                    <a:pos x="T4" y="T5"/>
                  </a:cxn>
                  <a:cxn ang="0">
                    <a:pos x="T6" y="T7"/>
                  </a:cxn>
                </a:cxnLst>
                <a:rect l="0" t="0" r="r" b="b"/>
                <a:pathLst>
                  <a:path w="298" h="841">
                    <a:moveTo>
                      <a:pt x="298" y="0"/>
                    </a:moveTo>
                    <a:cubicBezTo>
                      <a:pt x="298" y="840"/>
                      <a:pt x="298" y="840"/>
                      <a:pt x="298" y="840"/>
                    </a:cubicBezTo>
                    <a:cubicBezTo>
                      <a:pt x="134" y="841"/>
                      <a:pt x="0" y="656"/>
                      <a:pt x="0" y="425"/>
                    </a:cubicBezTo>
                    <a:cubicBezTo>
                      <a:pt x="0" y="190"/>
                      <a:pt x="124" y="4"/>
                      <a:pt x="298" y="0"/>
                    </a:cubicBezTo>
                    <a:close/>
                  </a:path>
                </a:pathLst>
              </a:custGeom>
              <a:solidFill>
                <a:srgbClr val="DDBA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7" name="Freeform 198"/>
              <p:cNvSpPr>
                <a:spLocks/>
              </p:cNvSpPr>
              <p:nvPr/>
            </p:nvSpPr>
            <p:spPr bwMode="auto">
              <a:xfrm>
                <a:off x="-4658" y="3250"/>
                <a:ext cx="58" cy="12"/>
              </a:xfrm>
              <a:custGeom>
                <a:avLst/>
                <a:gdLst>
                  <a:gd name="T0" fmla="*/ 181 w 197"/>
                  <a:gd name="T1" fmla="*/ 39 h 40"/>
                  <a:gd name="T2" fmla="*/ 115 w 197"/>
                  <a:gd name="T3" fmla="*/ 25 h 40"/>
                  <a:gd name="T4" fmla="*/ 79 w 197"/>
                  <a:gd name="T5" fmla="*/ 25 h 40"/>
                  <a:gd name="T6" fmla="*/ 13 w 197"/>
                  <a:gd name="T7" fmla="*/ 39 h 40"/>
                  <a:gd name="T8" fmla="*/ 4 w 197"/>
                  <a:gd name="T9" fmla="*/ 35 h 40"/>
                  <a:gd name="T10" fmla="*/ 1 w 197"/>
                  <a:gd name="T11" fmla="*/ 28 h 40"/>
                  <a:gd name="T12" fmla="*/ 51 w 197"/>
                  <a:gd name="T13" fmla="*/ 7 h 40"/>
                  <a:gd name="T14" fmla="*/ 128 w 197"/>
                  <a:gd name="T15" fmla="*/ 5 h 40"/>
                  <a:gd name="T16" fmla="*/ 193 w 197"/>
                  <a:gd name="T17" fmla="*/ 28 h 40"/>
                  <a:gd name="T18" fmla="*/ 191 w 197"/>
                  <a:gd name="T19" fmla="*/ 35 h 40"/>
                  <a:gd name="T20" fmla="*/ 181 w 197"/>
                  <a:gd name="T21" fmla="*/ 3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7" h="40">
                    <a:moveTo>
                      <a:pt x="181" y="39"/>
                    </a:moveTo>
                    <a:cubicBezTo>
                      <a:pt x="115" y="25"/>
                      <a:pt x="115" y="25"/>
                      <a:pt x="115" y="25"/>
                    </a:cubicBezTo>
                    <a:cubicBezTo>
                      <a:pt x="103" y="23"/>
                      <a:pt x="91" y="23"/>
                      <a:pt x="79" y="25"/>
                    </a:cubicBezTo>
                    <a:cubicBezTo>
                      <a:pt x="13" y="39"/>
                      <a:pt x="13" y="39"/>
                      <a:pt x="13" y="39"/>
                    </a:cubicBezTo>
                    <a:cubicBezTo>
                      <a:pt x="10" y="40"/>
                      <a:pt x="6" y="39"/>
                      <a:pt x="4" y="35"/>
                    </a:cubicBezTo>
                    <a:cubicBezTo>
                      <a:pt x="2" y="33"/>
                      <a:pt x="1" y="31"/>
                      <a:pt x="1" y="28"/>
                    </a:cubicBezTo>
                    <a:cubicBezTo>
                      <a:pt x="0" y="16"/>
                      <a:pt x="51" y="7"/>
                      <a:pt x="51" y="7"/>
                    </a:cubicBezTo>
                    <a:cubicBezTo>
                      <a:pt x="60" y="5"/>
                      <a:pt x="85" y="0"/>
                      <a:pt x="128" y="5"/>
                    </a:cubicBezTo>
                    <a:cubicBezTo>
                      <a:pt x="128" y="5"/>
                      <a:pt x="197" y="13"/>
                      <a:pt x="193" y="28"/>
                    </a:cubicBezTo>
                    <a:cubicBezTo>
                      <a:pt x="193" y="31"/>
                      <a:pt x="192" y="33"/>
                      <a:pt x="191" y="35"/>
                    </a:cubicBezTo>
                    <a:cubicBezTo>
                      <a:pt x="189" y="39"/>
                      <a:pt x="185" y="40"/>
                      <a:pt x="181" y="39"/>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8" name="Freeform 199"/>
              <p:cNvSpPr>
                <a:spLocks/>
              </p:cNvSpPr>
              <p:nvPr/>
            </p:nvSpPr>
            <p:spPr bwMode="auto">
              <a:xfrm>
                <a:off x="-4564" y="3250"/>
                <a:ext cx="58" cy="12"/>
              </a:xfrm>
              <a:custGeom>
                <a:avLst/>
                <a:gdLst>
                  <a:gd name="T0" fmla="*/ 182 w 197"/>
                  <a:gd name="T1" fmla="*/ 39 h 40"/>
                  <a:gd name="T2" fmla="*/ 115 w 197"/>
                  <a:gd name="T3" fmla="*/ 25 h 40"/>
                  <a:gd name="T4" fmla="*/ 80 w 197"/>
                  <a:gd name="T5" fmla="*/ 25 h 40"/>
                  <a:gd name="T6" fmla="*/ 14 w 197"/>
                  <a:gd name="T7" fmla="*/ 39 h 40"/>
                  <a:gd name="T8" fmla="*/ 4 w 197"/>
                  <a:gd name="T9" fmla="*/ 35 h 40"/>
                  <a:gd name="T10" fmla="*/ 2 w 197"/>
                  <a:gd name="T11" fmla="*/ 28 h 40"/>
                  <a:gd name="T12" fmla="*/ 52 w 197"/>
                  <a:gd name="T13" fmla="*/ 7 h 40"/>
                  <a:gd name="T14" fmla="*/ 129 w 197"/>
                  <a:gd name="T15" fmla="*/ 5 h 40"/>
                  <a:gd name="T16" fmla="*/ 194 w 197"/>
                  <a:gd name="T17" fmla="*/ 28 h 40"/>
                  <a:gd name="T18" fmla="*/ 191 w 197"/>
                  <a:gd name="T19" fmla="*/ 35 h 40"/>
                  <a:gd name="T20" fmla="*/ 182 w 197"/>
                  <a:gd name="T21" fmla="*/ 3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7" h="40">
                    <a:moveTo>
                      <a:pt x="182" y="39"/>
                    </a:moveTo>
                    <a:cubicBezTo>
                      <a:pt x="115" y="25"/>
                      <a:pt x="115" y="25"/>
                      <a:pt x="115" y="25"/>
                    </a:cubicBezTo>
                    <a:cubicBezTo>
                      <a:pt x="104" y="23"/>
                      <a:pt x="92" y="23"/>
                      <a:pt x="80" y="25"/>
                    </a:cubicBezTo>
                    <a:cubicBezTo>
                      <a:pt x="14" y="39"/>
                      <a:pt x="14" y="39"/>
                      <a:pt x="14" y="39"/>
                    </a:cubicBezTo>
                    <a:cubicBezTo>
                      <a:pt x="10" y="40"/>
                      <a:pt x="6" y="39"/>
                      <a:pt x="4" y="35"/>
                    </a:cubicBezTo>
                    <a:cubicBezTo>
                      <a:pt x="2" y="33"/>
                      <a:pt x="2" y="31"/>
                      <a:pt x="2" y="28"/>
                    </a:cubicBezTo>
                    <a:cubicBezTo>
                      <a:pt x="0" y="16"/>
                      <a:pt x="52" y="7"/>
                      <a:pt x="52" y="7"/>
                    </a:cubicBezTo>
                    <a:cubicBezTo>
                      <a:pt x="60" y="5"/>
                      <a:pt x="85" y="0"/>
                      <a:pt x="129" y="5"/>
                    </a:cubicBezTo>
                    <a:cubicBezTo>
                      <a:pt x="129" y="5"/>
                      <a:pt x="197" y="13"/>
                      <a:pt x="194" y="28"/>
                    </a:cubicBezTo>
                    <a:cubicBezTo>
                      <a:pt x="194" y="31"/>
                      <a:pt x="193" y="33"/>
                      <a:pt x="191" y="35"/>
                    </a:cubicBezTo>
                    <a:cubicBezTo>
                      <a:pt x="189" y="39"/>
                      <a:pt x="185" y="40"/>
                      <a:pt x="182" y="39"/>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9" name="Oval 200"/>
              <p:cNvSpPr>
                <a:spLocks noChangeArrowheads="1"/>
              </p:cNvSpPr>
              <p:nvPr/>
            </p:nvSpPr>
            <p:spPr bwMode="auto">
              <a:xfrm>
                <a:off x="-4647" y="3271"/>
                <a:ext cx="39" cy="22"/>
              </a:xfrm>
              <a:prstGeom prst="ellipse">
                <a:avLst/>
              </a:prstGeom>
              <a:solidFill>
                <a:srgbClr val="F6EF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0" name="Oval 201"/>
              <p:cNvSpPr>
                <a:spLocks noChangeArrowheads="1"/>
              </p:cNvSpPr>
              <p:nvPr/>
            </p:nvSpPr>
            <p:spPr bwMode="auto">
              <a:xfrm>
                <a:off x="-4635" y="3274"/>
                <a:ext cx="15" cy="15"/>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1" name="Oval 202"/>
              <p:cNvSpPr>
                <a:spLocks noChangeArrowheads="1"/>
              </p:cNvSpPr>
              <p:nvPr/>
            </p:nvSpPr>
            <p:spPr bwMode="auto">
              <a:xfrm>
                <a:off x="-4628" y="3277"/>
                <a:ext cx="5"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2" name="Freeform 203"/>
              <p:cNvSpPr>
                <a:spLocks/>
              </p:cNvSpPr>
              <p:nvPr/>
            </p:nvSpPr>
            <p:spPr bwMode="auto">
              <a:xfrm>
                <a:off x="-4607" y="3361"/>
                <a:ext cx="49" cy="22"/>
              </a:xfrm>
              <a:custGeom>
                <a:avLst/>
                <a:gdLst>
                  <a:gd name="T0" fmla="*/ 81 w 168"/>
                  <a:gd name="T1" fmla="*/ 75 h 77"/>
                  <a:gd name="T2" fmla="*/ 168 w 168"/>
                  <a:gd name="T3" fmla="*/ 0 h 77"/>
                  <a:gd name="T4" fmla="*/ 0 w 168"/>
                  <a:gd name="T5" fmla="*/ 0 h 77"/>
                  <a:gd name="T6" fmla="*/ 81 w 168"/>
                  <a:gd name="T7" fmla="*/ 75 h 77"/>
                </a:gdLst>
                <a:ahLst/>
                <a:cxnLst>
                  <a:cxn ang="0">
                    <a:pos x="T0" y="T1"/>
                  </a:cxn>
                  <a:cxn ang="0">
                    <a:pos x="T2" y="T3"/>
                  </a:cxn>
                  <a:cxn ang="0">
                    <a:pos x="T4" y="T5"/>
                  </a:cxn>
                  <a:cxn ang="0">
                    <a:pos x="T6" y="T7"/>
                  </a:cxn>
                </a:cxnLst>
                <a:rect l="0" t="0" r="r" b="b"/>
                <a:pathLst>
                  <a:path w="168" h="77">
                    <a:moveTo>
                      <a:pt x="81" y="75"/>
                    </a:moveTo>
                    <a:cubicBezTo>
                      <a:pt x="134" y="72"/>
                      <a:pt x="153" y="33"/>
                      <a:pt x="168" y="0"/>
                    </a:cubicBezTo>
                    <a:cubicBezTo>
                      <a:pt x="0" y="0"/>
                      <a:pt x="0" y="0"/>
                      <a:pt x="0" y="0"/>
                    </a:cubicBezTo>
                    <a:cubicBezTo>
                      <a:pt x="15" y="33"/>
                      <a:pt x="51" y="77"/>
                      <a:pt x="81"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3" name="Freeform 204"/>
              <p:cNvSpPr>
                <a:spLocks noEditPoints="1"/>
              </p:cNvSpPr>
              <p:nvPr/>
            </p:nvSpPr>
            <p:spPr bwMode="auto">
              <a:xfrm>
                <a:off x="-4608" y="3359"/>
                <a:ext cx="51" cy="24"/>
              </a:xfrm>
              <a:custGeom>
                <a:avLst/>
                <a:gdLst>
                  <a:gd name="T0" fmla="*/ 172 w 172"/>
                  <a:gd name="T1" fmla="*/ 2 h 83"/>
                  <a:gd name="T2" fmla="*/ 169 w 172"/>
                  <a:gd name="T3" fmla="*/ 0 h 83"/>
                  <a:gd name="T4" fmla="*/ 3 w 172"/>
                  <a:gd name="T5" fmla="*/ 0 h 83"/>
                  <a:gd name="T6" fmla="*/ 1 w 172"/>
                  <a:gd name="T7" fmla="*/ 2 h 83"/>
                  <a:gd name="T8" fmla="*/ 0 w 172"/>
                  <a:gd name="T9" fmla="*/ 4 h 83"/>
                  <a:gd name="T10" fmla="*/ 86 w 172"/>
                  <a:gd name="T11" fmla="*/ 83 h 83"/>
                  <a:gd name="T12" fmla="*/ 172 w 172"/>
                  <a:gd name="T13" fmla="*/ 4 h 83"/>
                  <a:gd name="T14" fmla="*/ 172 w 172"/>
                  <a:gd name="T15" fmla="*/ 2 h 83"/>
                  <a:gd name="T16" fmla="*/ 86 w 172"/>
                  <a:gd name="T17" fmla="*/ 77 h 83"/>
                  <a:gd name="T18" fmla="*/ 7 w 172"/>
                  <a:gd name="T19" fmla="*/ 6 h 83"/>
                  <a:gd name="T20" fmla="*/ 165 w 172"/>
                  <a:gd name="T21" fmla="*/ 6 h 83"/>
                  <a:gd name="T22" fmla="*/ 86 w 172"/>
                  <a:gd name="T23" fmla="*/ 7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2" h="83">
                    <a:moveTo>
                      <a:pt x="172" y="2"/>
                    </a:moveTo>
                    <a:cubicBezTo>
                      <a:pt x="171" y="1"/>
                      <a:pt x="170" y="0"/>
                      <a:pt x="169" y="0"/>
                    </a:cubicBezTo>
                    <a:cubicBezTo>
                      <a:pt x="3" y="0"/>
                      <a:pt x="3" y="0"/>
                      <a:pt x="3" y="0"/>
                    </a:cubicBezTo>
                    <a:cubicBezTo>
                      <a:pt x="2" y="0"/>
                      <a:pt x="1" y="1"/>
                      <a:pt x="1" y="2"/>
                    </a:cubicBezTo>
                    <a:cubicBezTo>
                      <a:pt x="0" y="2"/>
                      <a:pt x="0" y="3"/>
                      <a:pt x="0" y="4"/>
                    </a:cubicBezTo>
                    <a:cubicBezTo>
                      <a:pt x="14" y="55"/>
                      <a:pt x="54" y="83"/>
                      <a:pt x="86" y="83"/>
                    </a:cubicBezTo>
                    <a:cubicBezTo>
                      <a:pt x="119" y="83"/>
                      <a:pt x="159" y="55"/>
                      <a:pt x="172" y="4"/>
                    </a:cubicBezTo>
                    <a:cubicBezTo>
                      <a:pt x="172" y="3"/>
                      <a:pt x="172" y="2"/>
                      <a:pt x="172" y="2"/>
                    </a:cubicBezTo>
                    <a:close/>
                    <a:moveTo>
                      <a:pt x="86" y="77"/>
                    </a:moveTo>
                    <a:cubicBezTo>
                      <a:pt x="57" y="77"/>
                      <a:pt x="21" y="52"/>
                      <a:pt x="7" y="6"/>
                    </a:cubicBezTo>
                    <a:cubicBezTo>
                      <a:pt x="165" y="6"/>
                      <a:pt x="165" y="6"/>
                      <a:pt x="165" y="6"/>
                    </a:cubicBezTo>
                    <a:cubicBezTo>
                      <a:pt x="152" y="52"/>
                      <a:pt x="116" y="77"/>
                      <a:pt x="86" y="77"/>
                    </a:cubicBezTo>
                    <a:close/>
                  </a:path>
                </a:pathLst>
              </a:custGeom>
              <a:solidFill>
                <a:srgbClr val="E24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4" name="Freeform 205"/>
              <p:cNvSpPr>
                <a:spLocks/>
              </p:cNvSpPr>
              <p:nvPr/>
            </p:nvSpPr>
            <p:spPr bwMode="auto">
              <a:xfrm>
                <a:off x="-4604" y="3365"/>
                <a:ext cx="43" cy="12"/>
              </a:xfrm>
              <a:custGeom>
                <a:avLst/>
                <a:gdLst>
                  <a:gd name="T0" fmla="*/ 147 w 147"/>
                  <a:gd name="T1" fmla="*/ 0 h 41"/>
                  <a:gd name="T2" fmla="*/ 0 w 147"/>
                  <a:gd name="T3" fmla="*/ 0 h 41"/>
                  <a:gd name="T4" fmla="*/ 33 w 147"/>
                  <a:gd name="T5" fmla="*/ 41 h 41"/>
                  <a:gd name="T6" fmla="*/ 114 w 147"/>
                  <a:gd name="T7" fmla="*/ 41 h 41"/>
                  <a:gd name="T8" fmla="*/ 147 w 147"/>
                  <a:gd name="T9" fmla="*/ 0 h 41"/>
                </a:gdLst>
                <a:ahLst/>
                <a:cxnLst>
                  <a:cxn ang="0">
                    <a:pos x="T0" y="T1"/>
                  </a:cxn>
                  <a:cxn ang="0">
                    <a:pos x="T2" y="T3"/>
                  </a:cxn>
                  <a:cxn ang="0">
                    <a:pos x="T4" y="T5"/>
                  </a:cxn>
                  <a:cxn ang="0">
                    <a:pos x="T6" y="T7"/>
                  </a:cxn>
                  <a:cxn ang="0">
                    <a:pos x="T8" y="T9"/>
                  </a:cxn>
                </a:cxnLst>
                <a:rect l="0" t="0" r="r" b="b"/>
                <a:pathLst>
                  <a:path w="147" h="41">
                    <a:moveTo>
                      <a:pt x="147" y="0"/>
                    </a:moveTo>
                    <a:cubicBezTo>
                      <a:pt x="0" y="0"/>
                      <a:pt x="0" y="0"/>
                      <a:pt x="0" y="0"/>
                    </a:cubicBezTo>
                    <a:cubicBezTo>
                      <a:pt x="7" y="17"/>
                      <a:pt x="22" y="32"/>
                      <a:pt x="33" y="41"/>
                    </a:cubicBezTo>
                    <a:cubicBezTo>
                      <a:pt x="114" y="41"/>
                      <a:pt x="114" y="41"/>
                      <a:pt x="114" y="41"/>
                    </a:cubicBezTo>
                    <a:cubicBezTo>
                      <a:pt x="127" y="32"/>
                      <a:pt x="139" y="17"/>
                      <a:pt x="147" y="0"/>
                    </a:cubicBezTo>
                    <a:close/>
                  </a:path>
                </a:pathLst>
              </a:custGeom>
              <a:solidFill>
                <a:srgbClr val="F494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5" name="Freeform 206"/>
              <p:cNvSpPr>
                <a:spLocks/>
              </p:cNvSpPr>
              <p:nvPr/>
            </p:nvSpPr>
            <p:spPr bwMode="auto">
              <a:xfrm>
                <a:off x="-4591" y="3322"/>
                <a:ext cx="17" cy="7"/>
              </a:xfrm>
              <a:custGeom>
                <a:avLst/>
                <a:gdLst>
                  <a:gd name="T0" fmla="*/ 42 w 61"/>
                  <a:gd name="T1" fmla="*/ 10 h 23"/>
                  <a:gd name="T2" fmla="*/ 30 w 61"/>
                  <a:gd name="T3" fmla="*/ 15 h 23"/>
                  <a:gd name="T4" fmla="*/ 19 w 61"/>
                  <a:gd name="T5" fmla="*/ 10 h 23"/>
                  <a:gd name="T6" fmla="*/ 0 w 61"/>
                  <a:gd name="T7" fmla="*/ 13 h 23"/>
                  <a:gd name="T8" fmla="*/ 19 w 61"/>
                  <a:gd name="T9" fmla="*/ 18 h 23"/>
                  <a:gd name="T10" fmla="*/ 30 w 61"/>
                  <a:gd name="T11" fmla="*/ 22 h 23"/>
                  <a:gd name="T12" fmla="*/ 42 w 61"/>
                  <a:gd name="T13" fmla="*/ 18 h 23"/>
                  <a:gd name="T14" fmla="*/ 61 w 61"/>
                  <a:gd name="T15" fmla="*/ 13 h 23"/>
                  <a:gd name="T16" fmla="*/ 42 w 61"/>
                  <a:gd name="T17"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23">
                    <a:moveTo>
                      <a:pt x="42" y="10"/>
                    </a:moveTo>
                    <a:cubicBezTo>
                      <a:pt x="42" y="10"/>
                      <a:pt x="37" y="16"/>
                      <a:pt x="30" y="15"/>
                    </a:cubicBezTo>
                    <a:cubicBezTo>
                      <a:pt x="23" y="16"/>
                      <a:pt x="19" y="10"/>
                      <a:pt x="19" y="10"/>
                    </a:cubicBezTo>
                    <a:cubicBezTo>
                      <a:pt x="2" y="0"/>
                      <a:pt x="0" y="13"/>
                      <a:pt x="0" y="13"/>
                    </a:cubicBezTo>
                    <a:cubicBezTo>
                      <a:pt x="1" y="21"/>
                      <a:pt x="19" y="18"/>
                      <a:pt x="19" y="18"/>
                    </a:cubicBezTo>
                    <a:cubicBezTo>
                      <a:pt x="23" y="22"/>
                      <a:pt x="27" y="23"/>
                      <a:pt x="30" y="22"/>
                    </a:cubicBezTo>
                    <a:cubicBezTo>
                      <a:pt x="34" y="23"/>
                      <a:pt x="38" y="22"/>
                      <a:pt x="42" y="18"/>
                    </a:cubicBezTo>
                    <a:cubicBezTo>
                      <a:pt x="42" y="18"/>
                      <a:pt x="60" y="21"/>
                      <a:pt x="61" y="13"/>
                    </a:cubicBezTo>
                    <a:cubicBezTo>
                      <a:pt x="61" y="13"/>
                      <a:pt x="59" y="0"/>
                      <a:pt x="42" y="10"/>
                    </a:cubicBezTo>
                    <a:close/>
                  </a:path>
                </a:pathLst>
              </a:custGeom>
              <a:solidFill>
                <a:srgbClr val="B892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6" name="Freeform 207"/>
              <p:cNvSpPr>
                <a:spLocks/>
              </p:cNvSpPr>
              <p:nvPr/>
            </p:nvSpPr>
            <p:spPr bwMode="auto">
              <a:xfrm>
                <a:off x="-4687" y="3131"/>
                <a:ext cx="212" cy="193"/>
              </a:xfrm>
              <a:custGeom>
                <a:avLst/>
                <a:gdLst>
                  <a:gd name="T0" fmla="*/ 81 w 728"/>
                  <a:gd name="T1" fmla="*/ 662 h 662"/>
                  <a:gd name="T2" fmla="*/ 158 w 728"/>
                  <a:gd name="T3" fmla="*/ 284 h 662"/>
                  <a:gd name="T4" fmla="*/ 398 w 728"/>
                  <a:gd name="T5" fmla="*/ 341 h 662"/>
                  <a:gd name="T6" fmla="*/ 493 w 728"/>
                  <a:gd name="T7" fmla="*/ 299 h 662"/>
                  <a:gd name="T8" fmla="*/ 630 w 728"/>
                  <a:gd name="T9" fmla="*/ 356 h 662"/>
                  <a:gd name="T10" fmla="*/ 649 w 728"/>
                  <a:gd name="T11" fmla="*/ 636 h 662"/>
                  <a:gd name="T12" fmla="*/ 699 w 728"/>
                  <a:gd name="T13" fmla="*/ 363 h 662"/>
                  <a:gd name="T14" fmla="*/ 710 w 728"/>
                  <a:gd name="T15" fmla="*/ 428 h 662"/>
                  <a:gd name="T16" fmla="*/ 695 w 728"/>
                  <a:gd name="T17" fmla="*/ 228 h 662"/>
                  <a:gd name="T18" fmla="*/ 580 w 728"/>
                  <a:gd name="T19" fmla="*/ 108 h 662"/>
                  <a:gd name="T20" fmla="*/ 309 w 728"/>
                  <a:gd name="T21" fmla="*/ 39 h 662"/>
                  <a:gd name="T22" fmla="*/ 339 w 728"/>
                  <a:gd name="T23" fmla="*/ 11 h 662"/>
                  <a:gd name="T24" fmla="*/ 135 w 728"/>
                  <a:gd name="T25" fmla="*/ 113 h 662"/>
                  <a:gd name="T26" fmla="*/ 13 w 728"/>
                  <a:gd name="T27" fmla="*/ 377 h 662"/>
                  <a:gd name="T28" fmla="*/ 27 w 728"/>
                  <a:gd name="T29" fmla="*/ 333 h 662"/>
                  <a:gd name="T30" fmla="*/ 81 w 728"/>
                  <a:gd name="T31" fmla="*/ 662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28" h="662">
                    <a:moveTo>
                      <a:pt x="81" y="662"/>
                    </a:moveTo>
                    <a:cubicBezTo>
                      <a:pt x="81" y="662"/>
                      <a:pt x="14" y="410"/>
                      <a:pt x="158" y="284"/>
                    </a:cubicBezTo>
                    <a:cubicBezTo>
                      <a:pt x="158" y="284"/>
                      <a:pt x="266" y="371"/>
                      <a:pt x="398" y="341"/>
                    </a:cubicBezTo>
                    <a:cubicBezTo>
                      <a:pt x="398" y="341"/>
                      <a:pt x="441" y="331"/>
                      <a:pt x="493" y="299"/>
                    </a:cubicBezTo>
                    <a:cubicBezTo>
                      <a:pt x="493" y="299"/>
                      <a:pt x="596" y="255"/>
                      <a:pt x="630" y="356"/>
                    </a:cubicBezTo>
                    <a:cubicBezTo>
                      <a:pt x="665" y="463"/>
                      <a:pt x="647" y="571"/>
                      <a:pt x="649" y="636"/>
                    </a:cubicBezTo>
                    <a:cubicBezTo>
                      <a:pt x="649" y="636"/>
                      <a:pt x="697" y="528"/>
                      <a:pt x="699" y="363"/>
                    </a:cubicBezTo>
                    <a:cubicBezTo>
                      <a:pt x="699" y="363"/>
                      <a:pt x="707" y="392"/>
                      <a:pt x="710" y="428"/>
                    </a:cubicBezTo>
                    <a:cubicBezTo>
                      <a:pt x="710" y="428"/>
                      <a:pt x="728" y="302"/>
                      <a:pt x="695" y="228"/>
                    </a:cubicBezTo>
                    <a:cubicBezTo>
                      <a:pt x="695" y="228"/>
                      <a:pt x="671" y="149"/>
                      <a:pt x="580" y="108"/>
                    </a:cubicBezTo>
                    <a:cubicBezTo>
                      <a:pt x="580" y="108"/>
                      <a:pt x="525" y="22"/>
                      <a:pt x="309" y="39"/>
                    </a:cubicBezTo>
                    <a:cubicBezTo>
                      <a:pt x="309" y="39"/>
                      <a:pt x="306" y="24"/>
                      <a:pt x="339" y="11"/>
                    </a:cubicBezTo>
                    <a:cubicBezTo>
                      <a:pt x="339" y="11"/>
                      <a:pt x="173" y="0"/>
                      <a:pt x="135" y="113"/>
                    </a:cubicBezTo>
                    <a:cubicBezTo>
                      <a:pt x="135" y="113"/>
                      <a:pt x="0" y="143"/>
                      <a:pt x="13" y="377"/>
                    </a:cubicBezTo>
                    <a:cubicBezTo>
                      <a:pt x="27" y="333"/>
                      <a:pt x="27" y="333"/>
                      <a:pt x="27" y="333"/>
                    </a:cubicBezTo>
                    <a:cubicBezTo>
                      <a:pt x="27" y="333"/>
                      <a:pt x="1" y="554"/>
                      <a:pt x="81" y="662"/>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7" name="Oval 208"/>
              <p:cNvSpPr>
                <a:spLocks noChangeArrowheads="1"/>
              </p:cNvSpPr>
              <p:nvPr/>
            </p:nvSpPr>
            <p:spPr bwMode="auto">
              <a:xfrm>
                <a:off x="-4557" y="3271"/>
                <a:ext cx="39" cy="22"/>
              </a:xfrm>
              <a:prstGeom prst="ellipse">
                <a:avLst/>
              </a:prstGeom>
              <a:solidFill>
                <a:srgbClr val="F6EF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8" name="Oval 209"/>
              <p:cNvSpPr>
                <a:spLocks noChangeArrowheads="1"/>
              </p:cNvSpPr>
              <p:nvPr/>
            </p:nvSpPr>
            <p:spPr bwMode="auto">
              <a:xfrm>
                <a:off x="-4545" y="3274"/>
                <a:ext cx="15" cy="15"/>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9" name="Oval 210"/>
              <p:cNvSpPr>
                <a:spLocks noChangeArrowheads="1"/>
              </p:cNvSpPr>
              <p:nvPr/>
            </p:nvSpPr>
            <p:spPr bwMode="auto">
              <a:xfrm>
                <a:off x="-4538" y="3277"/>
                <a:ext cx="5"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0" name="Freeform 211"/>
              <p:cNvSpPr>
                <a:spLocks/>
              </p:cNvSpPr>
              <p:nvPr/>
            </p:nvSpPr>
            <p:spPr bwMode="auto">
              <a:xfrm>
                <a:off x="-4609" y="3400"/>
                <a:ext cx="70" cy="29"/>
              </a:xfrm>
              <a:custGeom>
                <a:avLst/>
                <a:gdLst>
                  <a:gd name="T0" fmla="*/ 1 w 238"/>
                  <a:gd name="T1" fmla="*/ 22 h 100"/>
                  <a:gd name="T2" fmla="*/ 238 w 238"/>
                  <a:gd name="T3" fmla="*/ 100 h 100"/>
                  <a:gd name="T4" fmla="*/ 191 w 238"/>
                  <a:gd name="T5" fmla="*/ 0 h 100"/>
                  <a:gd name="T6" fmla="*/ 0 w 238"/>
                  <a:gd name="T7" fmla="*/ 0 h 100"/>
                  <a:gd name="T8" fmla="*/ 1 w 238"/>
                  <a:gd name="T9" fmla="*/ 22 h 100"/>
                </a:gdLst>
                <a:ahLst/>
                <a:cxnLst>
                  <a:cxn ang="0">
                    <a:pos x="T0" y="T1"/>
                  </a:cxn>
                  <a:cxn ang="0">
                    <a:pos x="T2" y="T3"/>
                  </a:cxn>
                  <a:cxn ang="0">
                    <a:pos x="T4" y="T5"/>
                  </a:cxn>
                  <a:cxn ang="0">
                    <a:pos x="T6" y="T7"/>
                  </a:cxn>
                  <a:cxn ang="0">
                    <a:pos x="T8" y="T9"/>
                  </a:cxn>
                </a:cxnLst>
                <a:rect l="0" t="0" r="r" b="b"/>
                <a:pathLst>
                  <a:path w="238" h="100">
                    <a:moveTo>
                      <a:pt x="1" y="22"/>
                    </a:moveTo>
                    <a:cubicBezTo>
                      <a:pt x="238" y="100"/>
                      <a:pt x="238" y="100"/>
                      <a:pt x="238" y="100"/>
                    </a:cubicBezTo>
                    <a:cubicBezTo>
                      <a:pt x="238" y="100"/>
                      <a:pt x="182" y="69"/>
                      <a:pt x="191" y="0"/>
                    </a:cubicBezTo>
                    <a:cubicBezTo>
                      <a:pt x="191" y="0"/>
                      <a:pt x="105" y="50"/>
                      <a:pt x="0" y="0"/>
                    </a:cubicBezTo>
                    <a:cubicBezTo>
                      <a:pt x="0" y="0"/>
                      <a:pt x="2" y="9"/>
                      <a:pt x="1" y="22"/>
                    </a:cubicBezTo>
                  </a:path>
                </a:pathLst>
              </a:custGeom>
              <a:solidFill>
                <a:srgbClr val="D1AC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1" name="Freeform 212"/>
              <p:cNvSpPr>
                <a:spLocks/>
              </p:cNvSpPr>
              <p:nvPr/>
            </p:nvSpPr>
            <p:spPr bwMode="auto">
              <a:xfrm>
                <a:off x="-4635" y="3453"/>
                <a:ext cx="108" cy="90"/>
              </a:xfrm>
              <a:custGeom>
                <a:avLst/>
                <a:gdLst>
                  <a:gd name="T0" fmla="*/ 372 w 372"/>
                  <a:gd name="T1" fmla="*/ 7 h 308"/>
                  <a:gd name="T2" fmla="*/ 338 w 372"/>
                  <a:gd name="T3" fmla="*/ 144 h 308"/>
                  <a:gd name="T4" fmla="*/ 338 w 372"/>
                  <a:gd name="T5" fmla="*/ 145 h 308"/>
                  <a:gd name="T6" fmla="*/ 338 w 372"/>
                  <a:gd name="T7" fmla="*/ 145 h 308"/>
                  <a:gd name="T8" fmla="*/ 337 w 372"/>
                  <a:gd name="T9" fmla="*/ 153 h 308"/>
                  <a:gd name="T10" fmla="*/ 338 w 372"/>
                  <a:gd name="T11" fmla="*/ 153 h 308"/>
                  <a:gd name="T12" fmla="*/ 338 w 372"/>
                  <a:gd name="T13" fmla="*/ 153 h 308"/>
                  <a:gd name="T14" fmla="*/ 302 w 372"/>
                  <a:gd name="T15" fmla="*/ 295 h 308"/>
                  <a:gd name="T16" fmla="*/ 286 w 372"/>
                  <a:gd name="T17" fmla="*/ 298 h 308"/>
                  <a:gd name="T18" fmla="*/ 240 w 372"/>
                  <a:gd name="T19" fmla="*/ 304 h 308"/>
                  <a:gd name="T20" fmla="*/ 161 w 372"/>
                  <a:gd name="T21" fmla="*/ 308 h 308"/>
                  <a:gd name="T22" fmla="*/ 137 w 372"/>
                  <a:gd name="T23" fmla="*/ 308 h 308"/>
                  <a:gd name="T24" fmla="*/ 91 w 372"/>
                  <a:gd name="T25" fmla="*/ 305 h 308"/>
                  <a:gd name="T26" fmla="*/ 74 w 372"/>
                  <a:gd name="T27" fmla="*/ 303 h 308"/>
                  <a:gd name="T28" fmla="*/ 38 w 372"/>
                  <a:gd name="T29" fmla="*/ 152 h 308"/>
                  <a:gd name="T30" fmla="*/ 38 w 372"/>
                  <a:gd name="T31" fmla="*/ 152 h 308"/>
                  <a:gd name="T32" fmla="*/ 37 w 372"/>
                  <a:gd name="T33" fmla="*/ 152 h 308"/>
                  <a:gd name="T34" fmla="*/ 34 w 372"/>
                  <a:gd name="T35" fmla="*/ 145 h 308"/>
                  <a:gd name="T36" fmla="*/ 34 w 372"/>
                  <a:gd name="T37" fmla="*/ 145 h 308"/>
                  <a:gd name="T38" fmla="*/ 0 w 372"/>
                  <a:gd name="T39" fmla="*/ 10 h 308"/>
                  <a:gd name="T40" fmla="*/ 26 w 372"/>
                  <a:gd name="T41" fmla="*/ 10 h 308"/>
                  <a:gd name="T42" fmla="*/ 26 w 372"/>
                  <a:gd name="T43" fmla="*/ 10 h 308"/>
                  <a:gd name="T44" fmla="*/ 132 w 372"/>
                  <a:gd name="T45" fmla="*/ 2 h 308"/>
                  <a:gd name="T46" fmla="*/ 132 w 372"/>
                  <a:gd name="T47" fmla="*/ 2 h 308"/>
                  <a:gd name="T48" fmla="*/ 176 w 372"/>
                  <a:gd name="T49" fmla="*/ 0 h 308"/>
                  <a:gd name="T50" fmla="*/ 176 w 372"/>
                  <a:gd name="T51" fmla="*/ 1 h 308"/>
                  <a:gd name="T52" fmla="*/ 176 w 372"/>
                  <a:gd name="T53" fmla="*/ 2 h 308"/>
                  <a:gd name="T54" fmla="*/ 183 w 372"/>
                  <a:gd name="T55" fmla="*/ 2 h 308"/>
                  <a:gd name="T56" fmla="*/ 183 w 372"/>
                  <a:gd name="T57" fmla="*/ 1 h 308"/>
                  <a:gd name="T58" fmla="*/ 186 w 372"/>
                  <a:gd name="T59" fmla="*/ 0 h 308"/>
                  <a:gd name="T60" fmla="*/ 187 w 372"/>
                  <a:gd name="T61" fmla="*/ 1 h 308"/>
                  <a:gd name="T62" fmla="*/ 188 w 372"/>
                  <a:gd name="T63" fmla="*/ 2 h 308"/>
                  <a:gd name="T64" fmla="*/ 196 w 372"/>
                  <a:gd name="T65" fmla="*/ 2 h 308"/>
                  <a:gd name="T66" fmla="*/ 246 w 372"/>
                  <a:gd name="T67" fmla="*/ 2 h 308"/>
                  <a:gd name="T68" fmla="*/ 246 w 372"/>
                  <a:gd name="T69" fmla="*/ 2 h 308"/>
                  <a:gd name="T70" fmla="*/ 350 w 372"/>
                  <a:gd name="T71" fmla="*/ 7 h 308"/>
                  <a:gd name="T72" fmla="*/ 350 w 372"/>
                  <a:gd name="T73" fmla="*/ 6 h 308"/>
                  <a:gd name="T74" fmla="*/ 352 w 372"/>
                  <a:gd name="T75" fmla="*/ 6 h 308"/>
                  <a:gd name="T76" fmla="*/ 372 w 372"/>
                  <a:gd name="T77"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72" h="308">
                    <a:moveTo>
                      <a:pt x="372" y="7"/>
                    </a:moveTo>
                    <a:cubicBezTo>
                      <a:pt x="338" y="144"/>
                      <a:pt x="338" y="144"/>
                      <a:pt x="338" y="144"/>
                    </a:cubicBezTo>
                    <a:cubicBezTo>
                      <a:pt x="338" y="145"/>
                      <a:pt x="338" y="145"/>
                      <a:pt x="338" y="145"/>
                    </a:cubicBezTo>
                    <a:cubicBezTo>
                      <a:pt x="338" y="145"/>
                      <a:pt x="338" y="145"/>
                      <a:pt x="338" y="145"/>
                    </a:cubicBezTo>
                    <a:cubicBezTo>
                      <a:pt x="337" y="153"/>
                      <a:pt x="337" y="153"/>
                      <a:pt x="337" y="153"/>
                    </a:cubicBezTo>
                    <a:cubicBezTo>
                      <a:pt x="338" y="153"/>
                      <a:pt x="338" y="153"/>
                      <a:pt x="338" y="153"/>
                    </a:cubicBezTo>
                    <a:cubicBezTo>
                      <a:pt x="338" y="153"/>
                      <a:pt x="338" y="153"/>
                      <a:pt x="338" y="153"/>
                    </a:cubicBezTo>
                    <a:cubicBezTo>
                      <a:pt x="302" y="295"/>
                      <a:pt x="302" y="295"/>
                      <a:pt x="302" y="295"/>
                    </a:cubicBezTo>
                    <a:cubicBezTo>
                      <a:pt x="297" y="296"/>
                      <a:pt x="291" y="297"/>
                      <a:pt x="286" y="298"/>
                    </a:cubicBezTo>
                    <a:cubicBezTo>
                      <a:pt x="271" y="301"/>
                      <a:pt x="256" y="303"/>
                      <a:pt x="240" y="304"/>
                    </a:cubicBezTo>
                    <a:cubicBezTo>
                      <a:pt x="214" y="307"/>
                      <a:pt x="188" y="308"/>
                      <a:pt x="161" y="308"/>
                    </a:cubicBezTo>
                    <a:cubicBezTo>
                      <a:pt x="153" y="308"/>
                      <a:pt x="145" y="308"/>
                      <a:pt x="137" y="308"/>
                    </a:cubicBezTo>
                    <a:cubicBezTo>
                      <a:pt x="122" y="308"/>
                      <a:pt x="106" y="307"/>
                      <a:pt x="91" y="305"/>
                    </a:cubicBezTo>
                    <a:cubicBezTo>
                      <a:pt x="85" y="305"/>
                      <a:pt x="80" y="304"/>
                      <a:pt x="74" y="303"/>
                    </a:cubicBezTo>
                    <a:cubicBezTo>
                      <a:pt x="38" y="152"/>
                      <a:pt x="38" y="152"/>
                      <a:pt x="38" y="152"/>
                    </a:cubicBezTo>
                    <a:cubicBezTo>
                      <a:pt x="38" y="152"/>
                      <a:pt x="38" y="152"/>
                      <a:pt x="38" y="152"/>
                    </a:cubicBezTo>
                    <a:cubicBezTo>
                      <a:pt x="37" y="152"/>
                      <a:pt x="37" y="152"/>
                      <a:pt x="37" y="152"/>
                    </a:cubicBezTo>
                    <a:cubicBezTo>
                      <a:pt x="34" y="145"/>
                      <a:pt x="34" y="145"/>
                      <a:pt x="34" y="145"/>
                    </a:cubicBezTo>
                    <a:cubicBezTo>
                      <a:pt x="34" y="145"/>
                      <a:pt x="34" y="145"/>
                      <a:pt x="34" y="145"/>
                    </a:cubicBezTo>
                    <a:cubicBezTo>
                      <a:pt x="0" y="10"/>
                      <a:pt x="0" y="10"/>
                      <a:pt x="0" y="10"/>
                    </a:cubicBezTo>
                    <a:cubicBezTo>
                      <a:pt x="26" y="10"/>
                      <a:pt x="26" y="10"/>
                      <a:pt x="26" y="10"/>
                    </a:cubicBezTo>
                    <a:cubicBezTo>
                      <a:pt x="26" y="10"/>
                      <a:pt x="26" y="10"/>
                      <a:pt x="26" y="10"/>
                    </a:cubicBezTo>
                    <a:cubicBezTo>
                      <a:pt x="132" y="2"/>
                      <a:pt x="132" y="2"/>
                      <a:pt x="132" y="2"/>
                    </a:cubicBezTo>
                    <a:cubicBezTo>
                      <a:pt x="132" y="2"/>
                      <a:pt x="132" y="2"/>
                      <a:pt x="132" y="2"/>
                    </a:cubicBezTo>
                    <a:cubicBezTo>
                      <a:pt x="176" y="0"/>
                      <a:pt x="176" y="0"/>
                      <a:pt x="176" y="0"/>
                    </a:cubicBezTo>
                    <a:cubicBezTo>
                      <a:pt x="176" y="1"/>
                      <a:pt x="176" y="1"/>
                      <a:pt x="176" y="1"/>
                    </a:cubicBezTo>
                    <a:cubicBezTo>
                      <a:pt x="176" y="2"/>
                      <a:pt x="176" y="2"/>
                      <a:pt x="176" y="2"/>
                    </a:cubicBezTo>
                    <a:cubicBezTo>
                      <a:pt x="183" y="2"/>
                      <a:pt x="183" y="2"/>
                      <a:pt x="183" y="2"/>
                    </a:cubicBezTo>
                    <a:cubicBezTo>
                      <a:pt x="183" y="1"/>
                      <a:pt x="183" y="1"/>
                      <a:pt x="183" y="1"/>
                    </a:cubicBezTo>
                    <a:cubicBezTo>
                      <a:pt x="186" y="0"/>
                      <a:pt x="186" y="0"/>
                      <a:pt x="186" y="0"/>
                    </a:cubicBezTo>
                    <a:cubicBezTo>
                      <a:pt x="187" y="1"/>
                      <a:pt x="187" y="1"/>
                      <a:pt x="187" y="1"/>
                    </a:cubicBezTo>
                    <a:cubicBezTo>
                      <a:pt x="188" y="2"/>
                      <a:pt x="188" y="2"/>
                      <a:pt x="188" y="2"/>
                    </a:cubicBezTo>
                    <a:cubicBezTo>
                      <a:pt x="196" y="2"/>
                      <a:pt x="196" y="2"/>
                      <a:pt x="196" y="2"/>
                    </a:cubicBezTo>
                    <a:cubicBezTo>
                      <a:pt x="246" y="2"/>
                      <a:pt x="246" y="2"/>
                      <a:pt x="246" y="2"/>
                    </a:cubicBezTo>
                    <a:cubicBezTo>
                      <a:pt x="246" y="2"/>
                      <a:pt x="246" y="2"/>
                      <a:pt x="246" y="2"/>
                    </a:cubicBezTo>
                    <a:cubicBezTo>
                      <a:pt x="350" y="7"/>
                      <a:pt x="350" y="7"/>
                      <a:pt x="350" y="7"/>
                    </a:cubicBezTo>
                    <a:cubicBezTo>
                      <a:pt x="350" y="6"/>
                      <a:pt x="350" y="6"/>
                      <a:pt x="350" y="6"/>
                    </a:cubicBezTo>
                    <a:cubicBezTo>
                      <a:pt x="352" y="6"/>
                      <a:pt x="352" y="6"/>
                      <a:pt x="352" y="6"/>
                    </a:cubicBezTo>
                    <a:cubicBezTo>
                      <a:pt x="372" y="7"/>
                      <a:pt x="372" y="7"/>
                      <a:pt x="372" y="7"/>
                    </a:cubicBezTo>
                  </a:path>
                </a:pathLst>
              </a:custGeom>
              <a:solidFill>
                <a:srgbClr val="FCF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2" name="Freeform 213"/>
              <p:cNvSpPr>
                <a:spLocks noEditPoints="1"/>
              </p:cNvSpPr>
              <p:nvPr/>
            </p:nvSpPr>
            <p:spPr bwMode="auto">
              <a:xfrm>
                <a:off x="-4646" y="3428"/>
                <a:ext cx="64" cy="73"/>
              </a:xfrm>
              <a:custGeom>
                <a:avLst/>
                <a:gdLst>
                  <a:gd name="T0" fmla="*/ 210 w 219"/>
                  <a:gd name="T1" fmla="*/ 82 h 253"/>
                  <a:gd name="T2" fmla="*/ 16 w 219"/>
                  <a:gd name="T3" fmla="*/ 85 h 253"/>
                  <a:gd name="T4" fmla="*/ 58 w 219"/>
                  <a:gd name="T5" fmla="*/ 253 h 253"/>
                  <a:gd name="T6" fmla="*/ 72 w 219"/>
                  <a:gd name="T7" fmla="*/ 239 h 253"/>
                  <a:gd name="T8" fmla="*/ 69 w 219"/>
                  <a:gd name="T9" fmla="*/ 233 h 253"/>
                  <a:gd name="T10" fmla="*/ 69 w 219"/>
                  <a:gd name="T11" fmla="*/ 233 h 253"/>
                  <a:gd name="T12" fmla="*/ 35 w 219"/>
                  <a:gd name="T13" fmla="*/ 98 h 253"/>
                  <a:gd name="T14" fmla="*/ 61 w 219"/>
                  <a:gd name="T15" fmla="*/ 98 h 253"/>
                  <a:gd name="T16" fmla="*/ 61 w 219"/>
                  <a:gd name="T17" fmla="*/ 98 h 253"/>
                  <a:gd name="T18" fmla="*/ 167 w 219"/>
                  <a:gd name="T19" fmla="*/ 90 h 253"/>
                  <a:gd name="T20" fmla="*/ 167 w 219"/>
                  <a:gd name="T21" fmla="*/ 90 h 253"/>
                  <a:gd name="T22" fmla="*/ 211 w 219"/>
                  <a:gd name="T23" fmla="*/ 88 h 253"/>
                  <a:gd name="T24" fmla="*/ 211 w 219"/>
                  <a:gd name="T25" fmla="*/ 89 h 253"/>
                  <a:gd name="T26" fmla="*/ 211 w 219"/>
                  <a:gd name="T27" fmla="*/ 90 h 253"/>
                  <a:gd name="T28" fmla="*/ 218 w 219"/>
                  <a:gd name="T29" fmla="*/ 90 h 253"/>
                  <a:gd name="T30" fmla="*/ 218 w 219"/>
                  <a:gd name="T31" fmla="*/ 90 h 253"/>
                  <a:gd name="T32" fmla="*/ 218 w 219"/>
                  <a:gd name="T33" fmla="*/ 89 h 253"/>
                  <a:gd name="T34" fmla="*/ 219 w 219"/>
                  <a:gd name="T35" fmla="*/ 88 h 253"/>
                  <a:gd name="T36" fmla="*/ 219 w 219"/>
                  <a:gd name="T37" fmla="*/ 88 h 253"/>
                  <a:gd name="T38" fmla="*/ 210 w 219"/>
                  <a:gd name="T39" fmla="*/ 82 h 253"/>
                  <a:gd name="T40" fmla="*/ 82 w 219"/>
                  <a:gd name="T41" fmla="*/ 0 h 253"/>
                  <a:gd name="T42" fmla="*/ 0 w 219"/>
                  <a:gd name="T43" fmla="*/ 19 h 253"/>
                  <a:gd name="T44" fmla="*/ 8 w 219"/>
                  <a:gd name="T45" fmla="*/ 51 h 253"/>
                  <a:gd name="T46" fmla="*/ 53 w 219"/>
                  <a:gd name="T47" fmla="*/ 22 h 253"/>
                  <a:gd name="T48" fmla="*/ 86 w 219"/>
                  <a:gd name="T49" fmla="*/ 2 h 253"/>
                  <a:gd name="T50" fmla="*/ 82 w 219"/>
                  <a:gd name="T51"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9" h="253">
                    <a:moveTo>
                      <a:pt x="210" y="82"/>
                    </a:moveTo>
                    <a:cubicBezTo>
                      <a:pt x="16" y="85"/>
                      <a:pt x="16" y="85"/>
                      <a:pt x="16" y="85"/>
                    </a:cubicBezTo>
                    <a:cubicBezTo>
                      <a:pt x="58" y="253"/>
                      <a:pt x="58" y="253"/>
                      <a:pt x="58" y="253"/>
                    </a:cubicBezTo>
                    <a:cubicBezTo>
                      <a:pt x="72" y="239"/>
                      <a:pt x="72" y="239"/>
                      <a:pt x="72" y="239"/>
                    </a:cubicBezTo>
                    <a:cubicBezTo>
                      <a:pt x="69" y="233"/>
                      <a:pt x="69" y="233"/>
                      <a:pt x="69" y="233"/>
                    </a:cubicBezTo>
                    <a:cubicBezTo>
                      <a:pt x="69" y="233"/>
                      <a:pt x="69" y="233"/>
                      <a:pt x="69" y="233"/>
                    </a:cubicBezTo>
                    <a:cubicBezTo>
                      <a:pt x="35" y="98"/>
                      <a:pt x="35" y="98"/>
                      <a:pt x="35" y="98"/>
                    </a:cubicBezTo>
                    <a:cubicBezTo>
                      <a:pt x="61" y="98"/>
                      <a:pt x="61" y="98"/>
                      <a:pt x="61" y="98"/>
                    </a:cubicBezTo>
                    <a:cubicBezTo>
                      <a:pt x="61" y="98"/>
                      <a:pt x="61" y="98"/>
                      <a:pt x="61" y="98"/>
                    </a:cubicBezTo>
                    <a:cubicBezTo>
                      <a:pt x="167" y="90"/>
                      <a:pt x="167" y="90"/>
                      <a:pt x="167" y="90"/>
                    </a:cubicBezTo>
                    <a:cubicBezTo>
                      <a:pt x="167" y="90"/>
                      <a:pt x="167" y="90"/>
                      <a:pt x="167" y="90"/>
                    </a:cubicBezTo>
                    <a:cubicBezTo>
                      <a:pt x="211" y="88"/>
                      <a:pt x="211" y="88"/>
                      <a:pt x="211" y="88"/>
                    </a:cubicBezTo>
                    <a:cubicBezTo>
                      <a:pt x="211" y="89"/>
                      <a:pt x="211" y="89"/>
                      <a:pt x="211" y="89"/>
                    </a:cubicBezTo>
                    <a:cubicBezTo>
                      <a:pt x="211" y="90"/>
                      <a:pt x="211" y="90"/>
                      <a:pt x="211" y="90"/>
                    </a:cubicBezTo>
                    <a:cubicBezTo>
                      <a:pt x="218" y="90"/>
                      <a:pt x="218" y="90"/>
                      <a:pt x="218" y="90"/>
                    </a:cubicBezTo>
                    <a:cubicBezTo>
                      <a:pt x="218" y="90"/>
                      <a:pt x="218" y="90"/>
                      <a:pt x="218" y="90"/>
                    </a:cubicBezTo>
                    <a:cubicBezTo>
                      <a:pt x="218" y="89"/>
                      <a:pt x="218" y="89"/>
                      <a:pt x="218" y="89"/>
                    </a:cubicBezTo>
                    <a:cubicBezTo>
                      <a:pt x="219" y="88"/>
                      <a:pt x="219" y="88"/>
                      <a:pt x="219" y="88"/>
                    </a:cubicBezTo>
                    <a:cubicBezTo>
                      <a:pt x="219" y="88"/>
                      <a:pt x="219" y="88"/>
                      <a:pt x="219" y="88"/>
                    </a:cubicBezTo>
                    <a:cubicBezTo>
                      <a:pt x="210" y="82"/>
                      <a:pt x="210" y="82"/>
                      <a:pt x="210" y="82"/>
                    </a:cubicBezTo>
                    <a:moveTo>
                      <a:pt x="82" y="0"/>
                    </a:moveTo>
                    <a:cubicBezTo>
                      <a:pt x="0" y="19"/>
                      <a:pt x="0" y="19"/>
                      <a:pt x="0" y="19"/>
                    </a:cubicBezTo>
                    <a:cubicBezTo>
                      <a:pt x="8" y="51"/>
                      <a:pt x="8" y="51"/>
                      <a:pt x="8" y="51"/>
                    </a:cubicBezTo>
                    <a:cubicBezTo>
                      <a:pt x="53" y="22"/>
                      <a:pt x="53" y="22"/>
                      <a:pt x="53" y="22"/>
                    </a:cubicBezTo>
                    <a:cubicBezTo>
                      <a:pt x="66" y="16"/>
                      <a:pt x="77" y="9"/>
                      <a:pt x="86" y="2"/>
                    </a:cubicBezTo>
                    <a:cubicBezTo>
                      <a:pt x="82" y="0"/>
                      <a:pt x="82" y="0"/>
                      <a:pt x="82" y="0"/>
                    </a:cubicBezTo>
                  </a:path>
                </a:pathLst>
              </a:custGeom>
              <a:solidFill>
                <a:srgbClr val="400A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3" name="Freeform 214"/>
              <p:cNvSpPr>
                <a:spLocks/>
              </p:cNvSpPr>
              <p:nvPr/>
            </p:nvSpPr>
            <p:spPr bwMode="auto">
              <a:xfrm>
                <a:off x="-4643" y="3428"/>
                <a:ext cx="59" cy="24"/>
              </a:xfrm>
              <a:custGeom>
                <a:avLst/>
                <a:gdLst>
                  <a:gd name="T0" fmla="*/ 78 w 202"/>
                  <a:gd name="T1" fmla="*/ 0 h 83"/>
                  <a:gd name="T2" fmla="*/ 45 w 202"/>
                  <a:gd name="T3" fmla="*/ 20 h 83"/>
                  <a:gd name="T4" fmla="*/ 0 w 202"/>
                  <a:gd name="T5" fmla="*/ 49 h 83"/>
                  <a:gd name="T6" fmla="*/ 8 w 202"/>
                  <a:gd name="T7" fmla="*/ 83 h 83"/>
                  <a:gd name="T8" fmla="*/ 202 w 202"/>
                  <a:gd name="T9" fmla="*/ 80 h 83"/>
                  <a:gd name="T10" fmla="*/ 78 w 202"/>
                  <a:gd name="T11" fmla="*/ 0 h 83"/>
                </a:gdLst>
                <a:ahLst/>
                <a:cxnLst>
                  <a:cxn ang="0">
                    <a:pos x="T0" y="T1"/>
                  </a:cxn>
                  <a:cxn ang="0">
                    <a:pos x="T2" y="T3"/>
                  </a:cxn>
                  <a:cxn ang="0">
                    <a:pos x="T4" y="T5"/>
                  </a:cxn>
                  <a:cxn ang="0">
                    <a:pos x="T6" y="T7"/>
                  </a:cxn>
                  <a:cxn ang="0">
                    <a:pos x="T8" y="T9"/>
                  </a:cxn>
                  <a:cxn ang="0">
                    <a:pos x="T10" y="T11"/>
                  </a:cxn>
                </a:cxnLst>
                <a:rect l="0" t="0" r="r" b="b"/>
                <a:pathLst>
                  <a:path w="202" h="83">
                    <a:moveTo>
                      <a:pt x="78" y="0"/>
                    </a:moveTo>
                    <a:cubicBezTo>
                      <a:pt x="69" y="7"/>
                      <a:pt x="58" y="14"/>
                      <a:pt x="45" y="20"/>
                    </a:cubicBezTo>
                    <a:cubicBezTo>
                      <a:pt x="0" y="49"/>
                      <a:pt x="0" y="49"/>
                      <a:pt x="0" y="49"/>
                    </a:cubicBezTo>
                    <a:cubicBezTo>
                      <a:pt x="8" y="83"/>
                      <a:pt x="8" y="83"/>
                      <a:pt x="8" y="83"/>
                    </a:cubicBezTo>
                    <a:cubicBezTo>
                      <a:pt x="202" y="80"/>
                      <a:pt x="202" y="80"/>
                      <a:pt x="202" y="80"/>
                    </a:cubicBezTo>
                    <a:cubicBezTo>
                      <a:pt x="78" y="0"/>
                      <a:pt x="78" y="0"/>
                      <a:pt x="78" y="0"/>
                    </a:cubicBezTo>
                  </a:path>
                </a:pathLst>
              </a:custGeom>
              <a:solidFill>
                <a:srgbClr val="C4A4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4" name="Freeform 215"/>
              <p:cNvSpPr>
                <a:spLocks noEditPoints="1"/>
              </p:cNvSpPr>
              <p:nvPr/>
            </p:nvSpPr>
            <p:spPr bwMode="auto">
              <a:xfrm>
                <a:off x="-4635" y="3453"/>
                <a:ext cx="53" cy="44"/>
              </a:xfrm>
              <a:custGeom>
                <a:avLst/>
                <a:gdLst>
                  <a:gd name="T0" fmla="*/ 53 w 53"/>
                  <a:gd name="T1" fmla="*/ 0 h 44"/>
                  <a:gd name="T2" fmla="*/ 53 w 53"/>
                  <a:gd name="T3" fmla="*/ 1 h 44"/>
                  <a:gd name="T4" fmla="*/ 53 w 53"/>
                  <a:gd name="T5" fmla="*/ 1 h 44"/>
                  <a:gd name="T6" fmla="*/ 53 w 53"/>
                  <a:gd name="T7" fmla="*/ 0 h 44"/>
                  <a:gd name="T8" fmla="*/ 51 w 53"/>
                  <a:gd name="T9" fmla="*/ 0 h 44"/>
                  <a:gd name="T10" fmla="*/ 38 w 53"/>
                  <a:gd name="T11" fmla="*/ 1 h 44"/>
                  <a:gd name="T12" fmla="*/ 38 w 53"/>
                  <a:gd name="T13" fmla="*/ 1 h 44"/>
                  <a:gd name="T14" fmla="*/ 7 w 53"/>
                  <a:gd name="T15" fmla="*/ 3 h 44"/>
                  <a:gd name="T16" fmla="*/ 7 w 53"/>
                  <a:gd name="T17" fmla="*/ 3 h 44"/>
                  <a:gd name="T18" fmla="*/ 0 w 53"/>
                  <a:gd name="T19" fmla="*/ 3 h 44"/>
                  <a:gd name="T20" fmla="*/ 10 w 53"/>
                  <a:gd name="T21" fmla="*/ 43 h 44"/>
                  <a:gd name="T22" fmla="*/ 10 w 53"/>
                  <a:gd name="T23" fmla="*/ 43 h 44"/>
                  <a:gd name="T24" fmla="*/ 10 w 53"/>
                  <a:gd name="T25" fmla="*/ 44 h 44"/>
                  <a:gd name="T26" fmla="*/ 53 w 53"/>
                  <a:gd name="T27" fmla="*/ 1 h 44"/>
                  <a:gd name="T28" fmla="*/ 51 w 53"/>
                  <a:gd name="T29" fmla="*/ 1 h 44"/>
                  <a:gd name="T30" fmla="*/ 51 w 53"/>
                  <a:gd name="T31" fmla="*/ 1 h 44"/>
                  <a:gd name="T32" fmla="*/ 51 w 53"/>
                  <a:gd name="T3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3" h="44">
                    <a:moveTo>
                      <a:pt x="53" y="0"/>
                    </a:moveTo>
                    <a:lnTo>
                      <a:pt x="53" y="1"/>
                    </a:lnTo>
                    <a:lnTo>
                      <a:pt x="53" y="1"/>
                    </a:lnTo>
                    <a:lnTo>
                      <a:pt x="53" y="0"/>
                    </a:lnTo>
                    <a:close/>
                    <a:moveTo>
                      <a:pt x="51" y="0"/>
                    </a:moveTo>
                    <a:lnTo>
                      <a:pt x="38" y="1"/>
                    </a:lnTo>
                    <a:lnTo>
                      <a:pt x="38" y="1"/>
                    </a:lnTo>
                    <a:lnTo>
                      <a:pt x="7" y="3"/>
                    </a:lnTo>
                    <a:lnTo>
                      <a:pt x="7" y="3"/>
                    </a:lnTo>
                    <a:lnTo>
                      <a:pt x="0" y="3"/>
                    </a:lnTo>
                    <a:lnTo>
                      <a:pt x="10" y="43"/>
                    </a:lnTo>
                    <a:lnTo>
                      <a:pt x="10" y="43"/>
                    </a:lnTo>
                    <a:lnTo>
                      <a:pt x="10" y="44"/>
                    </a:lnTo>
                    <a:lnTo>
                      <a:pt x="53" y="1"/>
                    </a:lnTo>
                    <a:lnTo>
                      <a:pt x="51" y="1"/>
                    </a:lnTo>
                    <a:lnTo>
                      <a:pt x="51" y="1"/>
                    </a:lnTo>
                    <a:lnTo>
                      <a:pt x="51" y="0"/>
                    </a:lnTo>
                    <a:close/>
                  </a:path>
                </a:pathLst>
              </a:custGeom>
              <a:solidFill>
                <a:srgbClr val="E1E2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5" name="Freeform 216"/>
              <p:cNvSpPr>
                <a:spLocks noEditPoints="1"/>
              </p:cNvSpPr>
              <p:nvPr/>
            </p:nvSpPr>
            <p:spPr bwMode="auto">
              <a:xfrm>
                <a:off x="-4635" y="3453"/>
                <a:ext cx="53" cy="44"/>
              </a:xfrm>
              <a:custGeom>
                <a:avLst/>
                <a:gdLst>
                  <a:gd name="T0" fmla="*/ 53 w 53"/>
                  <a:gd name="T1" fmla="*/ 0 h 44"/>
                  <a:gd name="T2" fmla="*/ 53 w 53"/>
                  <a:gd name="T3" fmla="*/ 1 h 44"/>
                  <a:gd name="T4" fmla="*/ 53 w 53"/>
                  <a:gd name="T5" fmla="*/ 1 h 44"/>
                  <a:gd name="T6" fmla="*/ 53 w 53"/>
                  <a:gd name="T7" fmla="*/ 0 h 44"/>
                  <a:gd name="T8" fmla="*/ 51 w 53"/>
                  <a:gd name="T9" fmla="*/ 0 h 44"/>
                  <a:gd name="T10" fmla="*/ 38 w 53"/>
                  <a:gd name="T11" fmla="*/ 1 h 44"/>
                  <a:gd name="T12" fmla="*/ 38 w 53"/>
                  <a:gd name="T13" fmla="*/ 1 h 44"/>
                  <a:gd name="T14" fmla="*/ 7 w 53"/>
                  <a:gd name="T15" fmla="*/ 3 h 44"/>
                  <a:gd name="T16" fmla="*/ 7 w 53"/>
                  <a:gd name="T17" fmla="*/ 3 h 44"/>
                  <a:gd name="T18" fmla="*/ 0 w 53"/>
                  <a:gd name="T19" fmla="*/ 3 h 44"/>
                  <a:gd name="T20" fmla="*/ 10 w 53"/>
                  <a:gd name="T21" fmla="*/ 43 h 44"/>
                  <a:gd name="T22" fmla="*/ 10 w 53"/>
                  <a:gd name="T23" fmla="*/ 43 h 44"/>
                  <a:gd name="T24" fmla="*/ 10 w 53"/>
                  <a:gd name="T25" fmla="*/ 44 h 44"/>
                  <a:gd name="T26" fmla="*/ 53 w 53"/>
                  <a:gd name="T27" fmla="*/ 1 h 44"/>
                  <a:gd name="T28" fmla="*/ 51 w 53"/>
                  <a:gd name="T29" fmla="*/ 1 h 44"/>
                  <a:gd name="T30" fmla="*/ 51 w 53"/>
                  <a:gd name="T31" fmla="*/ 1 h 44"/>
                  <a:gd name="T32" fmla="*/ 51 w 53"/>
                  <a:gd name="T3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3" h="44">
                    <a:moveTo>
                      <a:pt x="53" y="0"/>
                    </a:moveTo>
                    <a:lnTo>
                      <a:pt x="53" y="1"/>
                    </a:lnTo>
                    <a:lnTo>
                      <a:pt x="53" y="1"/>
                    </a:lnTo>
                    <a:lnTo>
                      <a:pt x="53" y="0"/>
                    </a:lnTo>
                    <a:moveTo>
                      <a:pt x="51" y="0"/>
                    </a:moveTo>
                    <a:lnTo>
                      <a:pt x="38" y="1"/>
                    </a:lnTo>
                    <a:lnTo>
                      <a:pt x="38" y="1"/>
                    </a:lnTo>
                    <a:lnTo>
                      <a:pt x="7" y="3"/>
                    </a:lnTo>
                    <a:lnTo>
                      <a:pt x="7" y="3"/>
                    </a:lnTo>
                    <a:lnTo>
                      <a:pt x="0" y="3"/>
                    </a:lnTo>
                    <a:lnTo>
                      <a:pt x="10" y="43"/>
                    </a:lnTo>
                    <a:lnTo>
                      <a:pt x="10" y="43"/>
                    </a:lnTo>
                    <a:lnTo>
                      <a:pt x="10" y="44"/>
                    </a:lnTo>
                    <a:lnTo>
                      <a:pt x="53" y="1"/>
                    </a:lnTo>
                    <a:lnTo>
                      <a:pt x="51" y="1"/>
                    </a:lnTo>
                    <a:lnTo>
                      <a:pt x="51" y="1"/>
                    </a:lnTo>
                    <a:lnTo>
                      <a:pt x="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6" name="Freeform 217"/>
              <p:cNvSpPr>
                <a:spLocks noEditPoints="1"/>
              </p:cNvSpPr>
              <p:nvPr/>
            </p:nvSpPr>
            <p:spPr bwMode="auto">
              <a:xfrm>
                <a:off x="-4581" y="3428"/>
                <a:ext cx="64" cy="73"/>
              </a:xfrm>
              <a:custGeom>
                <a:avLst/>
                <a:gdLst>
                  <a:gd name="T0" fmla="*/ 9 w 220"/>
                  <a:gd name="T1" fmla="*/ 82 h 253"/>
                  <a:gd name="T2" fmla="*/ 0 w 220"/>
                  <a:gd name="T3" fmla="*/ 88 h 253"/>
                  <a:gd name="T4" fmla="*/ 1 w 220"/>
                  <a:gd name="T5" fmla="*/ 89 h 253"/>
                  <a:gd name="T6" fmla="*/ 1 w 220"/>
                  <a:gd name="T7" fmla="*/ 90 h 253"/>
                  <a:gd name="T8" fmla="*/ 2 w 220"/>
                  <a:gd name="T9" fmla="*/ 90 h 253"/>
                  <a:gd name="T10" fmla="*/ 10 w 220"/>
                  <a:gd name="T11" fmla="*/ 90 h 253"/>
                  <a:gd name="T12" fmla="*/ 60 w 220"/>
                  <a:gd name="T13" fmla="*/ 90 h 253"/>
                  <a:gd name="T14" fmla="*/ 60 w 220"/>
                  <a:gd name="T15" fmla="*/ 90 h 253"/>
                  <a:gd name="T16" fmla="*/ 164 w 220"/>
                  <a:gd name="T17" fmla="*/ 95 h 253"/>
                  <a:gd name="T18" fmla="*/ 164 w 220"/>
                  <a:gd name="T19" fmla="*/ 94 h 253"/>
                  <a:gd name="T20" fmla="*/ 166 w 220"/>
                  <a:gd name="T21" fmla="*/ 94 h 253"/>
                  <a:gd name="T22" fmla="*/ 186 w 220"/>
                  <a:gd name="T23" fmla="*/ 95 h 253"/>
                  <a:gd name="T24" fmla="*/ 152 w 220"/>
                  <a:gd name="T25" fmla="*/ 232 h 253"/>
                  <a:gd name="T26" fmla="*/ 152 w 220"/>
                  <a:gd name="T27" fmla="*/ 233 h 253"/>
                  <a:gd name="T28" fmla="*/ 152 w 220"/>
                  <a:gd name="T29" fmla="*/ 233 h 253"/>
                  <a:gd name="T30" fmla="*/ 151 w 220"/>
                  <a:gd name="T31" fmla="*/ 241 h 253"/>
                  <a:gd name="T32" fmla="*/ 152 w 220"/>
                  <a:gd name="T33" fmla="*/ 241 h 253"/>
                  <a:gd name="T34" fmla="*/ 152 w 220"/>
                  <a:gd name="T35" fmla="*/ 241 h 253"/>
                  <a:gd name="T36" fmla="*/ 152 w 220"/>
                  <a:gd name="T37" fmla="*/ 243 h 253"/>
                  <a:gd name="T38" fmla="*/ 162 w 220"/>
                  <a:gd name="T39" fmla="*/ 253 h 253"/>
                  <a:gd name="T40" fmla="*/ 204 w 220"/>
                  <a:gd name="T41" fmla="*/ 85 h 253"/>
                  <a:gd name="T42" fmla="*/ 9 w 220"/>
                  <a:gd name="T43" fmla="*/ 82 h 253"/>
                  <a:gd name="T44" fmla="*/ 138 w 220"/>
                  <a:gd name="T45" fmla="*/ 0 h 253"/>
                  <a:gd name="T46" fmla="*/ 136 w 220"/>
                  <a:gd name="T47" fmla="*/ 1 h 253"/>
                  <a:gd name="T48" fmla="*/ 143 w 220"/>
                  <a:gd name="T49" fmla="*/ 6 h 253"/>
                  <a:gd name="T50" fmla="*/ 139 w 220"/>
                  <a:gd name="T51" fmla="*/ 5 h 253"/>
                  <a:gd name="T52" fmla="*/ 169 w 220"/>
                  <a:gd name="T53" fmla="*/ 22 h 253"/>
                  <a:gd name="T54" fmla="*/ 214 w 220"/>
                  <a:gd name="T55" fmla="*/ 45 h 253"/>
                  <a:gd name="T56" fmla="*/ 220 w 220"/>
                  <a:gd name="T57" fmla="*/ 19 h 253"/>
                  <a:gd name="T58" fmla="*/ 138 w 220"/>
                  <a:gd name="T5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0" h="253">
                    <a:moveTo>
                      <a:pt x="9" y="82"/>
                    </a:moveTo>
                    <a:cubicBezTo>
                      <a:pt x="0" y="88"/>
                      <a:pt x="0" y="88"/>
                      <a:pt x="0" y="88"/>
                    </a:cubicBezTo>
                    <a:cubicBezTo>
                      <a:pt x="1" y="89"/>
                      <a:pt x="1" y="89"/>
                      <a:pt x="1" y="89"/>
                    </a:cubicBezTo>
                    <a:cubicBezTo>
                      <a:pt x="1" y="90"/>
                      <a:pt x="1" y="90"/>
                      <a:pt x="1" y="90"/>
                    </a:cubicBezTo>
                    <a:cubicBezTo>
                      <a:pt x="2" y="90"/>
                      <a:pt x="2" y="90"/>
                      <a:pt x="2" y="90"/>
                    </a:cubicBezTo>
                    <a:cubicBezTo>
                      <a:pt x="10" y="90"/>
                      <a:pt x="10" y="90"/>
                      <a:pt x="10" y="90"/>
                    </a:cubicBezTo>
                    <a:cubicBezTo>
                      <a:pt x="60" y="90"/>
                      <a:pt x="60" y="90"/>
                      <a:pt x="60" y="90"/>
                    </a:cubicBezTo>
                    <a:cubicBezTo>
                      <a:pt x="60" y="90"/>
                      <a:pt x="60" y="90"/>
                      <a:pt x="60" y="90"/>
                    </a:cubicBezTo>
                    <a:cubicBezTo>
                      <a:pt x="164" y="95"/>
                      <a:pt x="164" y="95"/>
                      <a:pt x="164" y="95"/>
                    </a:cubicBezTo>
                    <a:cubicBezTo>
                      <a:pt x="164" y="94"/>
                      <a:pt x="164" y="94"/>
                      <a:pt x="164" y="94"/>
                    </a:cubicBezTo>
                    <a:cubicBezTo>
                      <a:pt x="166" y="94"/>
                      <a:pt x="166" y="94"/>
                      <a:pt x="166" y="94"/>
                    </a:cubicBezTo>
                    <a:cubicBezTo>
                      <a:pt x="186" y="95"/>
                      <a:pt x="186" y="95"/>
                      <a:pt x="186" y="95"/>
                    </a:cubicBezTo>
                    <a:cubicBezTo>
                      <a:pt x="152" y="232"/>
                      <a:pt x="152" y="232"/>
                      <a:pt x="152" y="232"/>
                    </a:cubicBezTo>
                    <a:cubicBezTo>
                      <a:pt x="152" y="233"/>
                      <a:pt x="152" y="233"/>
                      <a:pt x="152" y="233"/>
                    </a:cubicBezTo>
                    <a:cubicBezTo>
                      <a:pt x="152" y="233"/>
                      <a:pt x="152" y="233"/>
                      <a:pt x="152" y="233"/>
                    </a:cubicBezTo>
                    <a:cubicBezTo>
                      <a:pt x="151" y="241"/>
                      <a:pt x="151" y="241"/>
                      <a:pt x="151" y="241"/>
                    </a:cubicBezTo>
                    <a:cubicBezTo>
                      <a:pt x="152" y="241"/>
                      <a:pt x="152" y="241"/>
                      <a:pt x="152" y="241"/>
                    </a:cubicBezTo>
                    <a:cubicBezTo>
                      <a:pt x="152" y="241"/>
                      <a:pt x="152" y="241"/>
                      <a:pt x="152" y="241"/>
                    </a:cubicBezTo>
                    <a:cubicBezTo>
                      <a:pt x="152" y="243"/>
                      <a:pt x="152" y="243"/>
                      <a:pt x="152" y="243"/>
                    </a:cubicBezTo>
                    <a:cubicBezTo>
                      <a:pt x="162" y="253"/>
                      <a:pt x="162" y="253"/>
                      <a:pt x="162" y="253"/>
                    </a:cubicBezTo>
                    <a:cubicBezTo>
                      <a:pt x="204" y="85"/>
                      <a:pt x="204" y="85"/>
                      <a:pt x="204" y="85"/>
                    </a:cubicBezTo>
                    <a:cubicBezTo>
                      <a:pt x="9" y="82"/>
                      <a:pt x="9" y="82"/>
                      <a:pt x="9" y="82"/>
                    </a:cubicBezTo>
                    <a:moveTo>
                      <a:pt x="138" y="0"/>
                    </a:moveTo>
                    <a:cubicBezTo>
                      <a:pt x="136" y="1"/>
                      <a:pt x="136" y="1"/>
                      <a:pt x="136" y="1"/>
                    </a:cubicBezTo>
                    <a:cubicBezTo>
                      <a:pt x="140" y="4"/>
                      <a:pt x="143" y="6"/>
                      <a:pt x="143" y="6"/>
                    </a:cubicBezTo>
                    <a:cubicBezTo>
                      <a:pt x="139" y="5"/>
                      <a:pt x="139" y="5"/>
                      <a:pt x="139" y="5"/>
                    </a:cubicBezTo>
                    <a:cubicBezTo>
                      <a:pt x="148" y="11"/>
                      <a:pt x="158" y="17"/>
                      <a:pt x="169" y="22"/>
                    </a:cubicBezTo>
                    <a:cubicBezTo>
                      <a:pt x="214" y="45"/>
                      <a:pt x="214" y="45"/>
                      <a:pt x="214" y="45"/>
                    </a:cubicBezTo>
                    <a:cubicBezTo>
                      <a:pt x="220" y="19"/>
                      <a:pt x="220" y="19"/>
                      <a:pt x="220" y="19"/>
                    </a:cubicBezTo>
                    <a:cubicBezTo>
                      <a:pt x="138" y="0"/>
                      <a:pt x="138" y="0"/>
                      <a:pt x="138" y="0"/>
                    </a:cubicBezTo>
                  </a:path>
                </a:pathLst>
              </a:custGeom>
              <a:solidFill>
                <a:srgbClr val="400A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7" name="Freeform 218"/>
              <p:cNvSpPr>
                <a:spLocks/>
              </p:cNvSpPr>
              <p:nvPr/>
            </p:nvSpPr>
            <p:spPr bwMode="auto">
              <a:xfrm>
                <a:off x="-4578" y="3428"/>
                <a:ext cx="59" cy="24"/>
              </a:xfrm>
              <a:custGeom>
                <a:avLst/>
                <a:gdLst>
                  <a:gd name="T0" fmla="*/ 125 w 205"/>
                  <a:gd name="T1" fmla="*/ 0 h 82"/>
                  <a:gd name="T2" fmla="*/ 0 w 205"/>
                  <a:gd name="T3" fmla="*/ 79 h 82"/>
                  <a:gd name="T4" fmla="*/ 195 w 205"/>
                  <a:gd name="T5" fmla="*/ 82 h 82"/>
                  <a:gd name="T6" fmla="*/ 205 w 205"/>
                  <a:gd name="T7" fmla="*/ 42 h 82"/>
                  <a:gd name="T8" fmla="*/ 160 w 205"/>
                  <a:gd name="T9" fmla="*/ 19 h 82"/>
                  <a:gd name="T10" fmla="*/ 130 w 205"/>
                  <a:gd name="T11" fmla="*/ 2 h 82"/>
                  <a:gd name="T12" fmla="*/ 125 w 205"/>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205" h="82">
                    <a:moveTo>
                      <a:pt x="125" y="0"/>
                    </a:moveTo>
                    <a:cubicBezTo>
                      <a:pt x="0" y="79"/>
                      <a:pt x="0" y="79"/>
                      <a:pt x="0" y="79"/>
                    </a:cubicBezTo>
                    <a:cubicBezTo>
                      <a:pt x="195" y="82"/>
                      <a:pt x="195" y="82"/>
                      <a:pt x="195" y="82"/>
                    </a:cubicBezTo>
                    <a:cubicBezTo>
                      <a:pt x="205" y="42"/>
                      <a:pt x="205" y="42"/>
                      <a:pt x="205" y="42"/>
                    </a:cubicBezTo>
                    <a:cubicBezTo>
                      <a:pt x="160" y="19"/>
                      <a:pt x="160" y="19"/>
                      <a:pt x="160" y="19"/>
                    </a:cubicBezTo>
                    <a:cubicBezTo>
                      <a:pt x="149" y="14"/>
                      <a:pt x="139" y="8"/>
                      <a:pt x="130" y="2"/>
                    </a:cubicBezTo>
                    <a:cubicBezTo>
                      <a:pt x="125" y="0"/>
                      <a:pt x="125" y="0"/>
                      <a:pt x="125" y="0"/>
                    </a:cubicBezTo>
                  </a:path>
                </a:pathLst>
              </a:custGeom>
              <a:solidFill>
                <a:srgbClr val="C4A4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8" name="Freeform 219"/>
              <p:cNvSpPr>
                <a:spLocks/>
              </p:cNvSpPr>
              <p:nvPr/>
            </p:nvSpPr>
            <p:spPr bwMode="auto">
              <a:xfrm>
                <a:off x="-4542" y="3428"/>
                <a:ext cx="3" cy="1"/>
              </a:xfrm>
              <a:custGeom>
                <a:avLst/>
                <a:gdLst>
                  <a:gd name="T0" fmla="*/ 2 w 9"/>
                  <a:gd name="T1" fmla="*/ 0 h 5"/>
                  <a:gd name="T2" fmla="*/ 0 w 9"/>
                  <a:gd name="T3" fmla="*/ 2 h 5"/>
                  <a:gd name="T4" fmla="*/ 5 w 9"/>
                  <a:gd name="T5" fmla="*/ 4 h 5"/>
                  <a:gd name="T6" fmla="*/ 9 w 9"/>
                  <a:gd name="T7" fmla="*/ 5 h 5"/>
                  <a:gd name="T8" fmla="*/ 2 w 9"/>
                  <a:gd name="T9" fmla="*/ 0 h 5"/>
                </a:gdLst>
                <a:ahLst/>
                <a:cxnLst>
                  <a:cxn ang="0">
                    <a:pos x="T0" y="T1"/>
                  </a:cxn>
                  <a:cxn ang="0">
                    <a:pos x="T2" y="T3"/>
                  </a:cxn>
                  <a:cxn ang="0">
                    <a:pos x="T4" y="T5"/>
                  </a:cxn>
                  <a:cxn ang="0">
                    <a:pos x="T6" y="T7"/>
                  </a:cxn>
                  <a:cxn ang="0">
                    <a:pos x="T8" y="T9"/>
                  </a:cxn>
                </a:cxnLst>
                <a:rect l="0" t="0" r="r" b="b"/>
                <a:pathLst>
                  <a:path w="9" h="5">
                    <a:moveTo>
                      <a:pt x="2" y="0"/>
                    </a:moveTo>
                    <a:cubicBezTo>
                      <a:pt x="0" y="2"/>
                      <a:pt x="0" y="2"/>
                      <a:pt x="0" y="2"/>
                    </a:cubicBezTo>
                    <a:cubicBezTo>
                      <a:pt x="5" y="4"/>
                      <a:pt x="5" y="4"/>
                      <a:pt x="5" y="4"/>
                    </a:cubicBezTo>
                    <a:cubicBezTo>
                      <a:pt x="9" y="5"/>
                      <a:pt x="9" y="5"/>
                      <a:pt x="9" y="5"/>
                    </a:cubicBezTo>
                    <a:cubicBezTo>
                      <a:pt x="9" y="5"/>
                      <a:pt x="6" y="3"/>
                      <a:pt x="2" y="0"/>
                    </a:cubicBezTo>
                  </a:path>
                </a:pathLst>
              </a:custGeom>
              <a:solidFill>
                <a:srgbClr val="BB9A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220"/>
              <p:cNvSpPr>
                <a:spLocks noEditPoints="1"/>
              </p:cNvSpPr>
              <p:nvPr/>
            </p:nvSpPr>
            <p:spPr bwMode="auto">
              <a:xfrm>
                <a:off x="-4581" y="3453"/>
                <a:ext cx="54" cy="45"/>
              </a:xfrm>
              <a:custGeom>
                <a:avLst/>
                <a:gdLst>
                  <a:gd name="T0" fmla="*/ 17 w 54"/>
                  <a:gd name="T1" fmla="*/ 1 h 45"/>
                  <a:gd name="T2" fmla="*/ 17 w 54"/>
                  <a:gd name="T3" fmla="*/ 1 h 45"/>
                  <a:gd name="T4" fmla="*/ 3 w 54"/>
                  <a:gd name="T5" fmla="*/ 1 h 45"/>
                  <a:gd name="T6" fmla="*/ 0 w 54"/>
                  <a:gd name="T7" fmla="*/ 1 h 45"/>
                  <a:gd name="T8" fmla="*/ 44 w 54"/>
                  <a:gd name="T9" fmla="*/ 45 h 45"/>
                  <a:gd name="T10" fmla="*/ 44 w 54"/>
                  <a:gd name="T11" fmla="*/ 45 h 45"/>
                  <a:gd name="T12" fmla="*/ 44 w 54"/>
                  <a:gd name="T13" fmla="*/ 45 h 45"/>
                  <a:gd name="T14" fmla="*/ 44 w 54"/>
                  <a:gd name="T15" fmla="*/ 45 h 45"/>
                  <a:gd name="T16" fmla="*/ 44 w 54"/>
                  <a:gd name="T17" fmla="*/ 43 h 45"/>
                  <a:gd name="T18" fmla="*/ 44 w 54"/>
                  <a:gd name="T19" fmla="*/ 43 h 45"/>
                  <a:gd name="T20" fmla="*/ 44 w 54"/>
                  <a:gd name="T21" fmla="*/ 42 h 45"/>
                  <a:gd name="T22" fmla="*/ 54 w 54"/>
                  <a:gd name="T23" fmla="*/ 2 h 45"/>
                  <a:gd name="T24" fmla="*/ 48 w 54"/>
                  <a:gd name="T25" fmla="*/ 2 h 45"/>
                  <a:gd name="T26" fmla="*/ 48 w 54"/>
                  <a:gd name="T27" fmla="*/ 2 h 45"/>
                  <a:gd name="T28" fmla="*/ 48 w 54"/>
                  <a:gd name="T29" fmla="*/ 2 h 45"/>
                  <a:gd name="T30" fmla="*/ 17 w 54"/>
                  <a:gd name="T31" fmla="*/ 1 h 45"/>
                  <a:gd name="T32" fmla="*/ 0 w 54"/>
                  <a:gd name="T33" fmla="*/ 0 h 45"/>
                  <a:gd name="T34" fmla="*/ 0 w 54"/>
                  <a:gd name="T35" fmla="*/ 0 h 45"/>
                  <a:gd name="T36" fmla="*/ 0 w 54"/>
                  <a:gd name="T37" fmla="*/ 1 h 45"/>
                  <a:gd name="T38" fmla="*/ 0 w 54"/>
                  <a:gd name="T39" fmla="*/ 1 h 45"/>
                  <a:gd name="T40" fmla="*/ 0 w 54"/>
                  <a:gd name="T4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45">
                    <a:moveTo>
                      <a:pt x="17" y="1"/>
                    </a:moveTo>
                    <a:lnTo>
                      <a:pt x="17" y="1"/>
                    </a:lnTo>
                    <a:lnTo>
                      <a:pt x="3" y="1"/>
                    </a:lnTo>
                    <a:lnTo>
                      <a:pt x="0" y="1"/>
                    </a:lnTo>
                    <a:lnTo>
                      <a:pt x="44" y="45"/>
                    </a:lnTo>
                    <a:lnTo>
                      <a:pt x="44" y="45"/>
                    </a:lnTo>
                    <a:lnTo>
                      <a:pt x="44" y="45"/>
                    </a:lnTo>
                    <a:lnTo>
                      <a:pt x="44" y="45"/>
                    </a:lnTo>
                    <a:lnTo>
                      <a:pt x="44" y="43"/>
                    </a:lnTo>
                    <a:lnTo>
                      <a:pt x="44" y="43"/>
                    </a:lnTo>
                    <a:lnTo>
                      <a:pt x="44" y="42"/>
                    </a:lnTo>
                    <a:lnTo>
                      <a:pt x="54" y="2"/>
                    </a:lnTo>
                    <a:lnTo>
                      <a:pt x="48" y="2"/>
                    </a:lnTo>
                    <a:lnTo>
                      <a:pt x="48" y="2"/>
                    </a:lnTo>
                    <a:lnTo>
                      <a:pt x="48" y="2"/>
                    </a:lnTo>
                    <a:lnTo>
                      <a:pt x="17" y="1"/>
                    </a:lnTo>
                    <a:close/>
                    <a:moveTo>
                      <a:pt x="0" y="0"/>
                    </a:moveTo>
                    <a:lnTo>
                      <a:pt x="0" y="0"/>
                    </a:lnTo>
                    <a:lnTo>
                      <a:pt x="0" y="1"/>
                    </a:lnTo>
                    <a:lnTo>
                      <a:pt x="0" y="1"/>
                    </a:lnTo>
                    <a:lnTo>
                      <a:pt x="0" y="0"/>
                    </a:lnTo>
                    <a:close/>
                  </a:path>
                </a:pathLst>
              </a:custGeom>
              <a:solidFill>
                <a:srgbClr val="E1E2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221"/>
              <p:cNvSpPr>
                <a:spLocks noEditPoints="1"/>
              </p:cNvSpPr>
              <p:nvPr/>
            </p:nvSpPr>
            <p:spPr bwMode="auto">
              <a:xfrm>
                <a:off x="-4581" y="3453"/>
                <a:ext cx="54" cy="45"/>
              </a:xfrm>
              <a:custGeom>
                <a:avLst/>
                <a:gdLst>
                  <a:gd name="T0" fmla="*/ 17 w 54"/>
                  <a:gd name="T1" fmla="*/ 1 h 45"/>
                  <a:gd name="T2" fmla="*/ 17 w 54"/>
                  <a:gd name="T3" fmla="*/ 1 h 45"/>
                  <a:gd name="T4" fmla="*/ 3 w 54"/>
                  <a:gd name="T5" fmla="*/ 1 h 45"/>
                  <a:gd name="T6" fmla="*/ 0 w 54"/>
                  <a:gd name="T7" fmla="*/ 1 h 45"/>
                  <a:gd name="T8" fmla="*/ 44 w 54"/>
                  <a:gd name="T9" fmla="*/ 45 h 45"/>
                  <a:gd name="T10" fmla="*/ 44 w 54"/>
                  <a:gd name="T11" fmla="*/ 45 h 45"/>
                  <a:gd name="T12" fmla="*/ 44 w 54"/>
                  <a:gd name="T13" fmla="*/ 45 h 45"/>
                  <a:gd name="T14" fmla="*/ 44 w 54"/>
                  <a:gd name="T15" fmla="*/ 45 h 45"/>
                  <a:gd name="T16" fmla="*/ 44 w 54"/>
                  <a:gd name="T17" fmla="*/ 43 h 45"/>
                  <a:gd name="T18" fmla="*/ 44 w 54"/>
                  <a:gd name="T19" fmla="*/ 43 h 45"/>
                  <a:gd name="T20" fmla="*/ 44 w 54"/>
                  <a:gd name="T21" fmla="*/ 42 h 45"/>
                  <a:gd name="T22" fmla="*/ 54 w 54"/>
                  <a:gd name="T23" fmla="*/ 2 h 45"/>
                  <a:gd name="T24" fmla="*/ 48 w 54"/>
                  <a:gd name="T25" fmla="*/ 2 h 45"/>
                  <a:gd name="T26" fmla="*/ 48 w 54"/>
                  <a:gd name="T27" fmla="*/ 2 h 45"/>
                  <a:gd name="T28" fmla="*/ 48 w 54"/>
                  <a:gd name="T29" fmla="*/ 2 h 45"/>
                  <a:gd name="T30" fmla="*/ 17 w 54"/>
                  <a:gd name="T31" fmla="*/ 1 h 45"/>
                  <a:gd name="T32" fmla="*/ 0 w 54"/>
                  <a:gd name="T33" fmla="*/ 0 h 45"/>
                  <a:gd name="T34" fmla="*/ 0 w 54"/>
                  <a:gd name="T35" fmla="*/ 0 h 45"/>
                  <a:gd name="T36" fmla="*/ 0 w 54"/>
                  <a:gd name="T37" fmla="*/ 1 h 45"/>
                  <a:gd name="T38" fmla="*/ 0 w 54"/>
                  <a:gd name="T39" fmla="*/ 1 h 45"/>
                  <a:gd name="T40" fmla="*/ 0 w 54"/>
                  <a:gd name="T4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45">
                    <a:moveTo>
                      <a:pt x="17" y="1"/>
                    </a:moveTo>
                    <a:lnTo>
                      <a:pt x="17" y="1"/>
                    </a:lnTo>
                    <a:lnTo>
                      <a:pt x="3" y="1"/>
                    </a:lnTo>
                    <a:lnTo>
                      <a:pt x="0" y="1"/>
                    </a:lnTo>
                    <a:lnTo>
                      <a:pt x="44" y="45"/>
                    </a:lnTo>
                    <a:lnTo>
                      <a:pt x="44" y="45"/>
                    </a:lnTo>
                    <a:lnTo>
                      <a:pt x="44" y="45"/>
                    </a:lnTo>
                    <a:lnTo>
                      <a:pt x="44" y="45"/>
                    </a:lnTo>
                    <a:lnTo>
                      <a:pt x="44" y="43"/>
                    </a:lnTo>
                    <a:lnTo>
                      <a:pt x="44" y="43"/>
                    </a:lnTo>
                    <a:lnTo>
                      <a:pt x="44" y="42"/>
                    </a:lnTo>
                    <a:lnTo>
                      <a:pt x="54" y="2"/>
                    </a:lnTo>
                    <a:lnTo>
                      <a:pt x="48" y="2"/>
                    </a:lnTo>
                    <a:lnTo>
                      <a:pt x="48" y="2"/>
                    </a:lnTo>
                    <a:lnTo>
                      <a:pt x="48" y="2"/>
                    </a:lnTo>
                    <a:lnTo>
                      <a:pt x="17" y="1"/>
                    </a:lnTo>
                    <a:moveTo>
                      <a:pt x="0" y="0"/>
                    </a:moveTo>
                    <a:lnTo>
                      <a:pt x="0" y="0"/>
                    </a:lnTo>
                    <a:lnTo>
                      <a:pt x="0" y="1"/>
                    </a:lnTo>
                    <a:lnTo>
                      <a:pt x="0"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222"/>
              <p:cNvSpPr>
                <a:spLocks/>
              </p:cNvSpPr>
              <p:nvPr/>
            </p:nvSpPr>
            <p:spPr bwMode="auto">
              <a:xfrm>
                <a:off x="-4598" y="3451"/>
                <a:ext cx="35" cy="19"/>
              </a:xfrm>
              <a:custGeom>
                <a:avLst/>
                <a:gdLst>
                  <a:gd name="T0" fmla="*/ 93 w 120"/>
                  <a:gd name="T1" fmla="*/ 60 h 65"/>
                  <a:gd name="T2" fmla="*/ 80 w 120"/>
                  <a:gd name="T3" fmla="*/ 65 h 65"/>
                  <a:gd name="T4" fmla="*/ 40 w 120"/>
                  <a:gd name="T5" fmla="*/ 65 h 65"/>
                  <a:gd name="T6" fmla="*/ 27 w 120"/>
                  <a:gd name="T7" fmla="*/ 60 h 65"/>
                  <a:gd name="T8" fmla="*/ 4 w 120"/>
                  <a:gd name="T9" fmla="*/ 16 h 65"/>
                  <a:gd name="T10" fmla="*/ 18 w 120"/>
                  <a:gd name="T11" fmla="*/ 0 h 65"/>
                  <a:gd name="T12" fmla="*/ 101 w 120"/>
                  <a:gd name="T13" fmla="*/ 0 h 65"/>
                  <a:gd name="T14" fmla="*/ 115 w 120"/>
                  <a:gd name="T15" fmla="*/ 16 h 65"/>
                  <a:gd name="T16" fmla="*/ 93 w 120"/>
                  <a:gd name="T17" fmla="*/ 6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65">
                    <a:moveTo>
                      <a:pt x="93" y="60"/>
                    </a:moveTo>
                    <a:cubicBezTo>
                      <a:pt x="91" y="63"/>
                      <a:pt x="86" y="65"/>
                      <a:pt x="80" y="65"/>
                    </a:cubicBezTo>
                    <a:cubicBezTo>
                      <a:pt x="40" y="65"/>
                      <a:pt x="40" y="65"/>
                      <a:pt x="40" y="65"/>
                    </a:cubicBezTo>
                    <a:cubicBezTo>
                      <a:pt x="34" y="65"/>
                      <a:pt x="28" y="63"/>
                      <a:pt x="27" y="60"/>
                    </a:cubicBezTo>
                    <a:cubicBezTo>
                      <a:pt x="4" y="16"/>
                      <a:pt x="4" y="16"/>
                      <a:pt x="4" y="16"/>
                    </a:cubicBezTo>
                    <a:cubicBezTo>
                      <a:pt x="0" y="8"/>
                      <a:pt x="6" y="0"/>
                      <a:pt x="18" y="0"/>
                    </a:cubicBezTo>
                    <a:cubicBezTo>
                      <a:pt x="101" y="0"/>
                      <a:pt x="101" y="0"/>
                      <a:pt x="101" y="0"/>
                    </a:cubicBezTo>
                    <a:cubicBezTo>
                      <a:pt x="114" y="0"/>
                      <a:pt x="120" y="8"/>
                      <a:pt x="115" y="16"/>
                    </a:cubicBezTo>
                    <a:lnTo>
                      <a:pt x="93" y="60"/>
                    </a:lnTo>
                    <a:close/>
                  </a:path>
                </a:pathLst>
              </a:custGeom>
              <a:solidFill>
                <a:srgbClr val="0033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2" name="Freeform 223"/>
              <p:cNvSpPr>
                <a:spLocks/>
              </p:cNvSpPr>
              <p:nvPr/>
            </p:nvSpPr>
            <p:spPr bwMode="auto">
              <a:xfrm>
                <a:off x="-4595" y="3468"/>
                <a:ext cx="30" cy="75"/>
              </a:xfrm>
              <a:custGeom>
                <a:avLst/>
                <a:gdLst>
                  <a:gd name="T0" fmla="*/ 24 w 103"/>
                  <a:gd name="T1" fmla="*/ 256 h 256"/>
                  <a:gd name="T2" fmla="*/ 0 w 103"/>
                  <a:gd name="T3" fmla="*/ 256 h 256"/>
                  <a:gd name="T4" fmla="*/ 19 w 103"/>
                  <a:gd name="T5" fmla="*/ 1 h 256"/>
                  <a:gd name="T6" fmla="*/ 19 w 103"/>
                  <a:gd name="T7" fmla="*/ 1 h 256"/>
                  <a:gd name="T8" fmla="*/ 19 w 103"/>
                  <a:gd name="T9" fmla="*/ 0 h 256"/>
                  <a:gd name="T10" fmla="*/ 85 w 103"/>
                  <a:gd name="T11" fmla="*/ 0 h 256"/>
                  <a:gd name="T12" fmla="*/ 85 w 103"/>
                  <a:gd name="T13" fmla="*/ 1 h 256"/>
                  <a:gd name="T14" fmla="*/ 85 w 103"/>
                  <a:gd name="T15" fmla="*/ 1 h 256"/>
                  <a:gd name="T16" fmla="*/ 103 w 103"/>
                  <a:gd name="T17" fmla="*/ 252 h 256"/>
                  <a:gd name="T18" fmla="*/ 24 w 103"/>
                  <a:gd name="T19" fmla="*/ 25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6">
                    <a:moveTo>
                      <a:pt x="24" y="256"/>
                    </a:moveTo>
                    <a:cubicBezTo>
                      <a:pt x="16" y="256"/>
                      <a:pt x="8" y="256"/>
                      <a:pt x="0" y="256"/>
                    </a:cubicBezTo>
                    <a:cubicBezTo>
                      <a:pt x="19" y="1"/>
                      <a:pt x="19" y="1"/>
                      <a:pt x="19" y="1"/>
                    </a:cubicBezTo>
                    <a:cubicBezTo>
                      <a:pt x="19" y="1"/>
                      <a:pt x="19" y="1"/>
                      <a:pt x="19" y="1"/>
                    </a:cubicBezTo>
                    <a:cubicBezTo>
                      <a:pt x="19" y="0"/>
                      <a:pt x="19" y="0"/>
                      <a:pt x="19" y="0"/>
                    </a:cubicBezTo>
                    <a:cubicBezTo>
                      <a:pt x="85" y="0"/>
                      <a:pt x="85" y="0"/>
                      <a:pt x="85" y="0"/>
                    </a:cubicBezTo>
                    <a:cubicBezTo>
                      <a:pt x="85" y="1"/>
                      <a:pt x="85" y="1"/>
                      <a:pt x="85" y="1"/>
                    </a:cubicBezTo>
                    <a:cubicBezTo>
                      <a:pt x="85" y="1"/>
                      <a:pt x="85" y="1"/>
                      <a:pt x="85" y="1"/>
                    </a:cubicBezTo>
                    <a:cubicBezTo>
                      <a:pt x="103" y="252"/>
                      <a:pt x="103" y="252"/>
                      <a:pt x="103" y="252"/>
                    </a:cubicBezTo>
                    <a:cubicBezTo>
                      <a:pt x="77" y="255"/>
                      <a:pt x="51" y="256"/>
                      <a:pt x="24" y="256"/>
                    </a:cubicBezTo>
                    <a:close/>
                  </a:path>
                </a:pathLst>
              </a:custGeom>
              <a:solidFill>
                <a:srgbClr val="0033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224"/>
              <p:cNvSpPr>
                <a:spLocks/>
              </p:cNvSpPr>
              <p:nvPr/>
            </p:nvSpPr>
            <p:spPr bwMode="auto">
              <a:xfrm>
                <a:off x="-4748" y="3432"/>
                <a:ext cx="127" cy="109"/>
              </a:xfrm>
              <a:custGeom>
                <a:avLst/>
                <a:gdLst>
                  <a:gd name="T0" fmla="*/ 0 w 436"/>
                  <a:gd name="T1" fmla="*/ 142 h 373"/>
                  <a:gd name="T2" fmla="*/ 285 w 436"/>
                  <a:gd name="T3" fmla="*/ 0 h 373"/>
                  <a:gd name="T4" fmla="*/ 287 w 436"/>
                  <a:gd name="T5" fmla="*/ 0 h 373"/>
                  <a:gd name="T6" fmla="*/ 320 w 436"/>
                  <a:gd name="T7" fmla="*/ 61 h 373"/>
                  <a:gd name="T8" fmla="*/ 325 w 436"/>
                  <a:gd name="T9" fmla="*/ 71 h 373"/>
                  <a:gd name="T10" fmla="*/ 363 w 436"/>
                  <a:gd name="T11" fmla="*/ 140 h 373"/>
                  <a:gd name="T12" fmla="*/ 436 w 436"/>
                  <a:gd name="T13" fmla="*/ 373 h 373"/>
                  <a:gd name="T14" fmla="*/ 389 w 436"/>
                  <a:gd name="T15" fmla="*/ 364 h 373"/>
                  <a:gd name="T16" fmla="*/ 381 w 436"/>
                  <a:gd name="T17" fmla="*/ 363 h 373"/>
                  <a:gd name="T18" fmla="*/ 236 w 436"/>
                  <a:gd name="T19" fmla="*/ 313 h 373"/>
                  <a:gd name="T20" fmla="*/ 0 w 436"/>
                  <a:gd name="T21" fmla="*/ 142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6" h="373">
                    <a:moveTo>
                      <a:pt x="0" y="142"/>
                    </a:moveTo>
                    <a:cubicBezTo>
                      <a:pt x="117" y="39"/>
                      <a:pt x="269" y="4"/>
                      <a:pt x="285" y="0"/>
                    </a:cubicBezTo>
                    <a:cubicBezTo>
                      <a:pt x="286" y="0"/>
                      <a:pt x="287" y="0"/>
                      <a:pt x="287" y="0"/>
                    </a:cubicBezTo>
                    <a:cubicBezTo>
                      <a:pt x="320" y="61"/>
                      <a:pt x="320" y="61"/>
                      <a:pt x="320" y="61"/>
                    </a:cubicBezTo>
                    <a:cubicBezTo>
                      <a:pt x="325" y="71"/>
                      <a:pt x="325" y="71"/>
                      <a:pt x="325" y="71"/>
                    </a:cubicBezTo>
                    <a:cubicBezTo>
                      <a:pt x="363" y="140"/>
                      <a:pt x="363" y="140"/>
                      <a:pt x="363" y="140"/>
                    </a:cubicBezTo>
                    <a:cubicBezTo>
                      <a:pt x="436" y="373"/>
                      <a:pt x="436" y="373"/>
                      <a:pt x="436" y="373"/>
                    </a:cubicBezTo>
                    <a:cubicBezTo>
                      <a:pt x="420" y="371"/>
                      <a:pt x="404" y="368"/>
                      <a:pt x="389" y="364"/>
                    </a:cubicBezTo>
                    <a:cubicBezTo>
                      <a:pt x="386" y="364"/>
                      <a:pt x="383" y="363"/>
                      <a:pt x="381" y="363"/>
                    </a:cubicBezTo>
                    <a:cubicBezTo>
                      <a:pt x="330" y="351"/>
                      <a:pt x="282" y="335"/>
                      <a:pt x="236" y="313"/>
                    </a:cubicBezTo>
                    <a:cubicBezTo>
                      <a:pt x="146" y="272"/>
                      <a:pt x="66" y="214"/>
                      <a:pt x="0" y="142"/>
                    </a:cubicBezTo>
                    <a:close/>
                  </a:path>
                </a:pathLst>
              </a:custGeom>
              <a:solidFill>
                <a:srgbClr val="1216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225"/>
              <p:cNvSpPr>
                <a:spLocks/>
              </p:cNvSpPr>
              <p:nvPr/>
            </p:nvSpPr>
            <p:spPr bwMode="auto">
              <a:xfrm>
                <a:off x="-4541" y="3430"/>
                <a:ext cx="112" cy="108"/>
              </a:xfrm>
              <a:custGeom>
                <a:avLst/>
                <a:gdLst>
                  <a:gd name="T0" fmla="*/ 0 w 383"/>
                  <a:gd name="T1" fmla="*/ 369 h 369"/>
                  <a:gd name="T2" fmla="*/ 68 w 383"/>
                  <a:gd name="T3" fmla="*/ 148 h 369"/>
                  <a:gd name="T4" fmla="*/ 67 w 383"/>
                  <a:gd name="T5" fmla="*/ 75 h 369"/>
                  <a:gd name="T6" fmla="*/ 67 w 383"/>
                  <a:gd name="T7" fmla="*/ 74 h 369"/>
                  <a:gd name="T8" fmla="*/ 67 w 383"/>
                  <a:gd name="T9" fmla="*/ 30 h 369"/>
                  <a:gd name="T10" fmla="*/ 67 w 383"/>
                  <a:gd name="T11" fmla="*/ 5 h 369"/>
                  <a:gd name="T12" fmla="*/ 67 w 383"/>
                  <a:gd name="T13" fmla="*/ 5 h 369"/>
                  <a:gd name="T14" fmla="*/ 66 w 383"/>
                  <a:gd name="T15" fmla="*/ 0 h 369"/>
                  <a:gd name="T16" fmla="*/ 66 w 383"/>
                  <a:gd name="T17" fmla="*/ 0 h 369"/>
                  <a:gd name="T18" fmla="*/ 152 w 383"/>
                  <a:gd name="T19" fmla="*/ 25 h 369"/>
                  <a:gd name="T20" fmla="*/ 153 w 383"/>
                  <a:gd name="T21" fmla="*/ 26 h 369"/>
                  <a:gd name="T22" fmla="*/ 360 w 383"/>
                  <a:gd name="T23" fmla="*/ 132 h 369"/>
                  <a:gd name="T24" fmla="*/ 383 w 383"/>
                  <a:gd name="T25" fmla="*/ 150 h 369"/>
                  <a:gd name="T26" fmla="*/ 194 w 383"/>
                  <a:gd name="T27" fmla="*/ 296 h 369"/>
                  <a:gd name="T28" fmla="*/ 65 w 383"/>
                  <a:gd name="T29" fmla="*/ 351 h 369"/>
                  <a:gd name="T30" fmla="*/ 0 w 383"/>
                  <a:gd name="T31" fmla="*/ 36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3" h="369">
                    <a:moveTo>
                      <a:pt x="0" y="369"/>
                    </a:moveTo>
                    <a:cubicBezTo>
                      <a:pt x="68" y="148"/>
                      <a:pt x="68" y="148"/>
                      <a:pt x="68" y="148"/>
                    </a:cubicBezTo>
                    <a:cubicBezTo>
                      <a:pt x="67" y="75"/>
                      <a:pt x="67" y="75"/>
                      <a:pt x="67" y="75"/>
                    </a:cubicBezTo>
                    <a:cubicBezTo>
                      <a:pt x="67" y="74"/>
                      <a:pt x="67" y="74"/>
                      <a:pt x="67" y="74"/>
                    </a:cubicBezTo>
                    <a:cubicBezTo>
                      <a:pt x="67" y="30"/>
                      <a:pt x="67" y="30"/>
                      <a:pt x="67" y="30"/>
                    </a:cubicBezTo>
                    <a:cubicBezTo>
                      <a:pt x="67" y="5"/>
                      <a:pt x="67" y="5"/>
                      <a:pt x="67" y="5"/>
                    </a:cubicBezTo>
                    <a:cubicBezTo>
                      <a:pt x="67" y="5"/>
                      <a:pt x="67" y="5"/>
                      <a:pt x="67" y="5"/>
                    </a:cubicBezTo>
                    <a:cubicBezTo>
                      <a:pt x="66" y="0"/>
                      <a:pt x="66" y="0"/>
                      <a:pt x="66" y="0"/>
                    </a:cubicBezTo>
                    <a:cubicBezTo>
                      <a:pt x="66" y="0"/>
                      <a:pt x="66" y="0"/>
                      <a:pt x="66" y="0"/>
                    </a:cubicBezTo>
                    <a:cubicBezTo>
                      <a:pt x="68" y="4"/>
                      <a:pt x="103" y="8"/>
                      <a:pt x="152" y="25"/>
                    </a:cubicBezTo>
                    <a:cubicBezTo>
                      <a:pt x="153" y="26"/>
                      <a:pt x="153" y="26"/>
                      <a:pt x="153" y="26"/>
                    </a:cubicBezTo>
                    <a:cubicBezTo>
                      <a:pt x="211" y="46"/>
                      <a:pt x="289" y="79"/>
                      <a:pt x="360" y="132"/>
                    </a:cubicBezTo>
                    <a:cubicBezTo>
                      <a:pt x="368" y="138"/>
                      <a:pt x="375" y="144"/>
                      <a:pt x="383" y="150"/>
                    </a:cubicBezTo>
                    <a:cubicBezTo>
                      <a:pt x="328" y="209"/>
                      <a:pt x="264" y="258"/>
                      <a:pt x="194" y="296"/>
                    </a:cubicBezTo>
                    <a:cubicBezTo>
                      <a:pt x="153" y="319"/>
                      <a:pt x="110" y="337"/>
                      <a:pt x="65" y="351"/>
                    </a:cubicBezTo>
                    <a:cubicBezTo>
                      <a:pt x="44" y="358"/>
                      <a:pt x="22" y="364"/>
                      <a:pt x="0" y="369"/>
                    </a:cubicBezTo>
                    <a:close/>
                  </a:path>
                </a:pathLst>
              </a:custGeom>
              <a:solidFill>
                <a:srgbClr val="3C44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226"/>
              <p:cNvSpPr>
                <a:spLocks/>
              </p:cNvSpPr>
              <p:nvPr/>
            </p:nvSpPr>
            <p:spPr bwMode="auto">
              <a:xfrm>
                <a:off x="-4581" y="3424"/>
                <a:ext cx="65" cy="74"/>
              </a:xfrm>
              <a:custGeom>
                <a:avLst/>
                <a:gdLst>
                  <a:gd name="T0" fmla="*/ 0 w 65"/>
                  <a:gd name="T1" fmla="*/ 26 h 74"/>
                  <a:gd name="T2" fmla="*/ 47 w 65"/>
                  <a:gd name="T3" fmla="*/ 74 h 74"/>
                  <a:gd name="T4" fmla="*/ 65 w 65"/>
                  <a:gd name="T5" fmla="*/ 9 h 74"/>
                  <a:gd name="T6" fmla="*/ 36 w 65"/>
                  <a:gd name="T7" fmla="*/ 0 h 74"/>
                  <a:gd name="T8" fmla="*/ 0 w 65"/>
                  <a:gd name="T9" fmla="*/ 26 h 74"/>
                </a:gdLst>
                <a:ahLst/>
                <a:cxnLst>
                  <a:cxn ang="0">
                    <a:pos x="T0" y="T1"/>
                  </a:cxn>
                  <a:cxn ang="0">
                    <a:pos x="T2" y="T3"/>
                  </a:cxn>
                  <a:cxn ang="0">
                    <a:pos x="T4" y="T5"/>
                  </a:cxn>
                  <a:cxn ang="0">
                    <a:pos x="T6" y="T7"/>
                  </a:cxn>
                  <a:cxn ang="0">
                    <a:pos x="T8" y="T9"/>
                  </a:cxn>
                </a:cxnLst>
                <a:rect l="0" t="0" r="r" b="b"/>
                <a:pathLst>
                  <a:path w="65" h="74">
                    <a:moveTo>
                      <a:pt x="0" y="26"/>
                    </a:moveTo>
                    <a:lnTo>
                      <a:pt x="47" y="74"/>
                    </a:lnTo>
                    <a:lnTo>
                      <a:pt x="65" y="9"/>
                    </a:lnTo>
                    <a:lnTo>
                      <a:pt x="36" y="0"/>
                    </a:lnTo>
                    <a:lnTo>
                      <a:pt x="0" y="26"/>
                    </a:lnTo>
                    <a:close/>
                  </a:path>
                </a:pathLst>
              </a:custGeom>
              <a:solidFill>
                <a:srgbClr val="FCF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6" name="Freeform 227"/>
              <p:cNvSpPr>
                <a:spLocks/>
              </p:cNvSpPr>
              <p:nvPr/>
            </p:nvSpPr>
            <p:spPr bwMode="auto">
              <a:xfrm>
                <a:off x="-4552" y="3429"/>
                <a:ext cx="55" cy="111"/>
              </a:xfrm>
              <a:custGeom>
                <a:avLst/>
                <a:gdLst>
                  <a:gd name="T0" fmla="*/ 189 w 189"/>
                  <a:gd name="T1" fmla="*/ 30 h 380"/>
                  <a:gd name="T2" fmla="*/ 184 w 189"/>
                  <a:gd name="T3" fmla="*/ 77 h 380"/>
                  <a:gd name="T4" fmla="*/ 184 w 189"/>
                  <a:gd name="T5" fmla="*/ 77 h 380"/>
                  <a:gd name="T6" fmla="*/ 185 w 189"/>
                  <a:gd name="T7" fmla="*/ 80 h 380"/>
                  <a:gd name="T8" fmla="*/ 167 w 189"/>
                  <a:gd name="T9" fmla="*/ 312 h 380"/>
                  <a:gd name="T10" fmla="*/ 75 w 189"/>
                  <a:gd name="T11" fmla="*/ 312 h 380"/>
                  <a:gd name="T12" fmla="*/ 102 w 189"/>
                  <a:gd name="T13" fmla="*/ 355 h 380"/>
                  <a:gd name="T14" fmla="*/ 37 w 189"/>
                  <a:gd name="T15" fmla="*/ 373 h 380"/>
                  <a:gd name="T16" fmla="*/ 15 w 189"/>
                  <a:gd name="T17" fmla="*/ 377 h 380"/>
                  <a:gd name="T18" fmla="*/ 0 w 189"/>
                  <a:gd name="T19" fmla="*/ 380 h 380"/>
                  <a:gd name="T20" fmla="*/ 36 w 189"/>
                  <a:gd name="T21" fmla="*/ 221 h 380"/>
                  <a:gd name="T22" fmla="*/ 38 w 189"/>
                  <a:gd name="T23" fmla="*/ 212 h 380"/>
                  <a:gd name="T24" fmla="*/ 66 w 189"/>
                  <a:gd name="T25" fmla="*/ 89 h 380"/>
                  <a:gd name="T26" fmla="*/ 66 w 189"/>
                  <a:gd name="T27" fmla="*/ 89 h 380"/>
                  <a:gd name="T28" fmla="*/ 66 w 189"/>
                  <a:gd name="T29" fmla="*/ 88 h 380"/>
                  <a:gd name="T30" fmla="*/ 67 w 189"/>
                  <a:gd name="T31" fmla="*/ 83 h 380"/>
                  <a:gd name="T32" fmla="*/ 67 w 189"/>
                  <a:gd name="T33" fmla="*/ 79 h 380"/>
                  <a:gd name="T34" fmla="*/ 80 w 189"/>
                  <a:gd name="T35" fmla="*/ 22 h 380"/>
                  <a:gd name="T36" fmla="*/ 80 w 189"/>
                  <a:gd name="T37" fmla="*/ 22 h 380"/>
                  <a:gd name="T38" fmla="*/ 85 w 189"/>
                  <a:gd name="T39" fmla="*/ 5 h 380"/>
                  <a:gd name="T40" fmla="*/ 86 w 189"/>
                  <a:gd name="T41" fmla="*/ 0 h 380"/>
                  <a:gd name="T42" fmla="*/ 86 w 189"/>
                  <a:gd name="T43" fmla="*/ 0 h 380"/>
                  <a:gd name="T44" fmla="*/ 87 w 189"/>
                  <a:gd name="T45" fmla="*/ 1 h 380"/>
                  <a:gd name="T46" fmla="*/ 189 w 189"/>
                  <a:gd name="T47" fmla="*/ 3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9" h="380">
                    <a:moveTo>
                      <a:pt x="189" y="30"/>
                    </a:moveTo>
                    <a:cubicBezTo>
                      <a:pt x="184" y="77"/>
                      <a:pt x="184" y="77"/>
                      <a:pt x="184" y="77"/>
                    </a:cubicBezTo>
                    <a:cubicBezTo>
                      <a:pt x="184" y="77"/>
                      <a:pt x="184" y="77"/>
                      <a:pt x="184" y="77"/>
                    </a:cubicBezTo>
                    <a:cubicBezTo>
                      <a:pt x="185" y="80"/>
                      <a:pt x="185" y="80"/>
                      <a:pt x="185" y="80"/>
                    </a:cubicBezTo>
                    <a:cubicBezTo>
                      <a:pt x="167" y="312"/>
                      <a:pt x="167" y="312"/>
                      <a:pt x="167" y="312"/>
                    </a:cubicBezTo>
                    <a:cubicBezTo>
                      <a:pt x="75" y="312"/>
                      <a:pt x="75" y="312"/>
                      <a:pt x="75" y="312"/>
                    </a:cubicBezTo>
                    <a:cubicBezTo>
                      <a:pt x="102" y="355"/>
                      <a:pt x="102" y="355"/>
                      <a:pt x="102" y="355"/>
                    </a:cubicBezTo>
                    <a:cubicBezTo>
                      <a:pt x="81" y="362"/>
                      <a:pt x="59" y="368"/>
                      <a:pt x="37" y="373"/>
                    </a:cubicBezTo>
                    <a:cubicBezTo>
                      <a:pt x="29" y="375"/>
                      <a:pt x="22" y="376"/>
                      <a:pt x="15" y="377"/>
                    </a:cubicBezTo>
                    <a:cubicBezTo>
                      <a:pt x="10" y="378"/>
                      <a:pt x="5" y="379"/>
                      <a:pt x="0" y="380"/>
                    </a:cubicBezTo>
                    <a:cubicBezTo>
                      <a:pt x="36" y="221"/>
                      <a:pt x="36" y="221"/>
                      <a:pt x="36" y="221"/>
                    </a:cubicBezTo>
                    <a:cubicBezTo>
                      <a:pt x="38" y="212"/>
                      <a:pt x="38" y="212"/>
                      <a:pt x="38" y="212"/>
                    </a:cubicBezTo>
                    <a:cubicBezTo>
                      <a:pt x="66" y="89"/>
                      <a:pt x="66" y="89"/>
                      <a:pt x="66" y="89"/>
                    </a:cubicBezTo>
                    <a:cubicBezTo>
                      <a:pt x="66" y="89"/>
                      <a:pt x="66" y="89"/>
                      <a:pt x="66" y="89"/>
                    </a:cubicBezTo>
                    <a:cubicBezTo>
                      <a:pt x="66" y="88"/>
                      <a:pt x="66" y="88"/>
                      <a:pt x="66" y="88"/>
                    </a:cubicBezTo>
                    <a:cubicBezTo>
                      <a:pt x="67" y="83"/>
                      <a:pt x="67" y="83"/>
                      <a:pt x="67" y="83"/>
                    </a:cubicBezTo>
                    <a:cubicBezTo>
                      <a:pt x="67" y="79"/>
                      <a:pt x="67" y="79"/>
                      <a:pt x="67" y="79"/>
                    </a:cubicBezTo>
                    <a:cubicBezTo>
                      <a:pt x="80" y="22"/>
                      <a:pt x="80" y="22"/>
                      <a:pt x="80" y="22"/>
                    </a:cubicBezTo>
                    <a:cubicBezTo>
                      <a:pt x="80" y="22"/>
                      <a:pt x="80" y="22"/>
                      <a:pt x="80" y="22"/>
                    </a:cubicBezTo>
                    <a:cubicBezTo>
                      <a:pt x="85" y="5"/>
                      <a:pt x="85" y="5"/>
                      <a:pt x="85" y="5"/>
                    </a:cubicBezTo>
                    <a:cubicBezTo>
                      <a:pt x="86" y="0"/>
                      <a:pt x="86" y="0"/>
                      <a:pt x="86" y="0"/>
                    </a:cubicBezTo>
                    <a:cubicBezTo>
                      <a:pt x="86" y="0"/>
                      <a:pt x="86" y="0"/>
                      <a:pt x="86" y="0"/>
                    </a:cubicBezTo>
                    <a:cubicBezTo>
                      <a:pt x="87" y="1"/>
                      <a:pt x="87" y="1"/>
                      <a:pt x="87" y="1"/>
                    </a:cubicBezTo>
                    <a:cubicBezTo>
                      <a:pt x="91" y="2"/>
                      <a:pt x="163" y="19"/>
                      <a:pt x="189" y="30"/>
                    </a:cubicBezTo>
                    <a:close/>
                  </a:path>
                </a:pathLst>
              </a:custGeom>
              <a:solidFill>
                <a:srgbClr val="C1C0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28"/>
              <p:cNvSpPr>
                <a:spLocks/>
              </p:cNvSpPr>
              <p:nvPr/>
            </p:nvSpPr>
            <p:spPr bwMode="auto">
              <a:xfrm>
                <a:off x="-4645" y="3426"/>
                <a:ext cx="64" cy="72"/>
              </a:xfrm>
              <a:custGeom>
                <a:avLst/>
                <a:gdLst>
                  <a:gd name="T0" fmla="*/ 64 w 64"/>
                  <a:gd name="T1" fmla="*/ 24 h 72"/>
                  <a:gd name="T2" fmla="*/ 17 w 64"/>
                  <a:gd name="T3" fmla="*/ 72 h 72"/>
                  <a:gd name="T4" fmla="*/ 0 w 64"/>
                  <a:gd name="T5" fmla="*/ 2 h 72"/>
                  <a:gd name="T6" fmla="*/ 27 w 64"/>
                  <a:gd name="T7" fmla="*/ 0 h 72"/>
                  <a:gd name="T8" fmla="*/ 64 w 64"/>
                  <a:gd name="T9" fmla="*/ 24 h 72"/>
                </a:gdLst>
                <a:ahLst/>
                <a:cxnLst>
                  <a:cxn ang="0">
                    <a:pos x="T0" y="T1"/>
                  </a:cxn>
                  <a:cxn ang="0">
                    <a:pos x="T2" y="T3"/>
                  </a:cxn>
                  <a:cxn ang="0">
                    <a:pos x="T4" y="T5"/>
                  </a:cxn>
                  <a:cxn ang="0">
                    <a:pos x="T6" y="T7"/>
                  </a:cxn>
                  <a:cxn ang="0">
                    <a:pos x="T8" y="T9"/>
                  </a:cxn>
                </a:cxnLst>
                <a:rect l="0" t="0" r="r" b="b"/>
                <a:pathLst>
                  <a:path w="64" h="72">
                    <a:moveTo>
                      <a:pt x="64" y="24"/>
                    </a:moveTo>
                    <a:lnTo>
                      <a:pt x="17" y="72"/>
                    </a:lnTo>
                    <a:lnTo>
                      <a:pt x="0" y="2"/>
                    </a:lnTo>
                    <a:lnTo>
                      <a:pt x="27" y="0"/>
                    </a:lnTo>
                    <a:lnTo>
                      <a:pt x="64" y="24"/>
                    </a:lnTo>
                    <a:close/>
                  </a:path>
                </a:pathLst>
              </a:custGeom>
              <a:solidFill>
                <a:srgbClr val="FCF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229"/>
              <p:cNvSpPr>
                <a:spLocks/>
              </p:cNvSpPr>
              <p:nvPr/>
            </p:nvSpPr>
            <p:spPr bwMode="auto">
              <a:xfrm>
                <a:off x="-4749" y="3431"/>
                <a:ext cx="128" cy="110"/>
              </a:xfrm>
              <a:custGeom>
                <a:avLst/>
                <a:gdLst>
                  <a:gd name="T0" fmla="*/ 1 w 438"/>
                  <a:gd name="T1" fmla="*/ 144 h 375"/>
                  <a:gd name="T2" fmla="*/ 0 w 438"/>
                  <a:gd name="T3" fmla="*/ 144 h 375"/>
                  <a:gd name="T4" fmla="*/ 288 w 438"/>
                  <a:gd name="T5" fmla="*/ 0 h 375"/>
                  <a:gd name="T6" fmla="*/ 288 w 438"/>
                  <a:gd name="T7" fmla="*/ 1 h 375"/>
                  <a:gd name="T8" fmla="*/ 322 w 438"/>
                  <a:gd name="T9" fmla="*/ 63 h 375"/>
                  <a:gd name="T10" fmla="*/ 327 w 438"/>
                  <a:gd name="T11" fmla="*/ 73 h 375"/>
                  <a:gd name="T12" fmla="*/ 364 w 438"/>
                  <a:gd name="T13" fmla="*/ 141 h 375"/>
                  <a:gd name="T14" fmla="*/ 438 w 438"/>
                  <a:gd name="T15" fmla="*/ 375 h 375"/>
                  <a:gd name="T16" fmla="*/ 437 w 438"/>
                  <a:gd name="T17" fmla="*/ 375 h 375"/>
                  <a:gd name="T18" fmla="*/ 390 w 438"/>
                  <a:gd name="T19" fmla="*/ 366 h 375"/>
                  <a:gd name="T20" fmla="*/ 382 w 438"/>
                  <a:gd name="T21" fmla="*/ 365 h 375"/>
                  <a:gd name="T22" fmla="*/ 237 w 438"/>
                  <a:gd name="T23" fmla="*/ 315 h 375"/>
                  <a:gd name="T24" fmla="*/ 1 w 438"/>
                  <a:gd name="T25" fmla="*/ 144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8" h="375">
                    <a:moveTo>
                      <a:pt x="1" y="144"/>
                    </a:moveTo>
                    <a:cubicBezTo>
                      <a:pt x="0" y="144"/>
                      <a:pt x="0" y="144"/>
                      <a:pt x="0" y="144"/>
                    </a:cubicBezTo>
                    <a:cubicBezTo>
                      <a:pt x="125" y="34"/>
                      <a:pt x="288" y="0"/>
                      <a:pt x="288" y="0"/>
                    </a:cubicBezTo>
                    <a:cubicBezTo>
                      <a:pt x="288" y="1"/>
                      <a:pt x="288" y="1"/>
                      <a:pt x="288" y="1"/>
                    </a:cubicBezTo>
                    <a:cubicBezTo>
                      <a:pt x="322" y="63"/>
                      <a:pt x="322" y="63"/>
                      <a:pt x="322" y="63"/>
                    </a:cubicBezTo>
                    <a:cubicBezTo>
                      <a:pt x="327" y="73"/>
                      <a:pt x="327" y="73"/>
                      <a:pt x="327" y="73"/>
                    </a:cubicBezTo>
                    <a:cubicBezTo>
                      <a:pt x="364" y="141"/>
                      <a:pt x="364" y="141"/>
                      <a:pt x="364" y="141"/>
                    </a:cubicBezTo>
                    <a:cubicBezTo>
                      <a:pt x="438" y="375"/>
                      <a:pt x="438" y="375"/>
                      <a:pt x="438" y="375"/>
                    </a:cubicBezTo>
                    <a:cubicBezTo>
                      <a:pt x="437" y="375"/>
                      <a:pt x="437" y="375"/>
                      <a:pt x="437" y="375"/>
                    </a:cubicBezTo>
                    <a:cubicBezTo>
                      <a:pt x="421" y="373"/>
                      <a:pt x="405" y="370"/>
                      <a:pt x="390" y="366"/>
                    </a:cubicBezTo>
                    <a:cubicBezTo>
                      <a:pt x="387" y="366"/>
                      <a:pt x="384" y="365"/>
                      <a:pt x="382" y="365"/>
                    </a:cubicBezTo>
                    <a:cubicBezTo>
                      <a:pt x="331" y="353"/>
                      <a:pt x="283" y="337"/>
                      <a:pt x="237" y="315"/>
                    </a:cubicBezTo>
                    <a:cubicBezTo>
                      <a:pt x="147" y="274"/>
                      <a:pt x="67" y="216"/>
                      <a:pt x="1" y="144"/>
                    </a:cubicBezTo>
                    <a:close/>
                  </a:path>
                </a:pathLst>
              </a:custGeom>
              <a:solidFill>
                <a:srgbClr val="3C44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230"/>
              <p:cNvSpPr>
                <a:spLocks/>
              </p:cNvSpPr>
              <p:nvPr/>
            </p:nvSpPr>
            <p:spPr bwMode="auto">
              <a:xfrm>
                <a:off x="-4665" y="3427"/>
                <a:ext cx="56" cy="115"/>
              </a:xfrm>
              <a:custGeom>
                <a:avLst/>
                <a:gdLst>
                  <a:gd name="T0" fmla="*/ 175 w 193"/>
                  <a:gd name="T1" fmla="*/ 393 h 395"/>
                  <a:gd name="T2" fmla="*/ 153 w 193"/>
                  <a:gd name="T3" fmla="*/ 390 h 395"/>
                  <a:gd name="T4" fmla="*/ 152 w 193"/>
                  <a:gd name="T5" fmla="*/ 390 h 395"/>
                  <a:gd name="T6" fmla="*/ 151 w 193"/>
                  <a:gd name="T7" fmla="*/ 390 h 395"/>
                  <a:gd name="T8" fmla="*/ 104 w 193"/>
                  <a:gd name="T9" fmla="*/ 381 h 395"/>
                  <a:gd name="T10" fmla="*/ 96 w 193"/>
                  <a:gd name="T11" fmla="*/ 380 h 395"/>
                  <a:gd name="T12" fmla="*/ 85 w 193"/>
                  <a:gd name="T13" fmla="*/ 353 h 395"/>
                  <a:gd name="T14" fmla="*/ 116 w 193"/>
                  <a:gd name="T15" fmla="*/ 304 h 395"/>
                  <a:gd name="T16" fmla="*/ 23 w 193"/>
                  <a:gd name="T17" fmla="*/ 304 h 395"/>
                  <a:gd name="T18" fmla="*/ 0 w 193"/>
                  <a:gd name="T19" fmla="*/ 17 h 395"/>
                  <a:gd name="T20" fmla="*/ 0 w 193"/>
                  <a:gd name="T21" fmla="*/ 17 h 395"/>
                  <a:gd name="T22" fmla="*/ 2 w 193"/>
                  <a:gd name="T23" fmla="*/ 16 h 395"/>
                  <a:gd name="T24" fmla="*/ 11 w 193"/>
                  <a:gd name="T25" fmla="*/ 13 h 395"/>
                  <a:gd name="T26" fmla="*/ 107 w 193"/>
                  <a:gd name="T27" fmla="*/ 0 h 395"/>
                  <a:gd name="T28" fmla="*/ 107 w 193"/>
                  <a:gd name="T29" fmla="*/ 0 h 395"/>
                  <a:gd name="T30" fmla="*/ 109 w 193"/>
                  <a:gd name="T31" fmla="*/ 11 h 395"/>
                  <a:gd name="T32" fmla="*/ 112 w 193"/>
                  <a:gd name="T33" fmla="*/ 29 h 395"/>
                  <a:gd name="T34" fmla="*/ 112 w 193"/>
                  <a:gd name="T35" fmla="*/ 29 h 395"/>
                  <a:gd name="T36" fmla="*/ 122 w 193"/>
                  <a:gd name="T37" fmla="*/ 77 h 395"/>
                  <a:gd name="T38" fmla="*/ 124 w 193"/>
                  <a:gd name="T39" fmla="*/ 86 h 395"/>
                  <a:gd name="T40" fmla="*/ 124 w 193"/>
                  <a:gd name="T41" fmla="*/ 87 h 395"/>
                  <a:gd name="T42" fmla="*/ 128 w 193"/>
                  <a:gd name="T43" fmla="*/ 97 h 395"/>
                  <a:gd name="T44" fmla="*/ 128 w 193"/>
                  <a:gd name="T45" fmla="*/ 97 h 395"/>
                  <a:gd name="T46" fmla="*/ 128 w 193"/>
                  <a:gd name="T47" fmla="*/ 97 h 395"/>
                  <a:gd name="T48" fmla="*/ 154 w 193"/>
                  <a:gd name="T49" fmla="*/ 216 h 395"/>
                  <a:gd name="T50" fmla="*/ 156 w 193"/>
                  <a:gd name="T51" fmla="*/ 224 h 395"/>
                  <a:gd name="T52" fmla="*/ 193 w 193"/>
                  <a:gd name="T53" fmla="*/ 395 h 395"/>
                  <a:gd name="T54" fmla="*/ 175 w 193"/>
                  <a:gd name="T55" fmla="*/ 393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395">
                    <a:moveTo>
                      <a:pt x="175" y="393"/>
                    </a:moveTo>
                    <a:cubicBezTo>
                      <a:pt x="168" y="392"/>
                      <a:pt x="160" y="391"/>
                      <a:pt x="153" y="390"/>
                    </a:cubicBezTo>
                    <a:cubicBezTo>
                      <a:pt x="153" y="390"/>
                      <a:pt x="152" y="390"/>
                      <a:pt x="152" y="390"/>
                    </a:cubicBezTo>
                    <a:cubicBezTo>
                      <a:pt x="151" y="390"/>
                      <a:pt x="151" y="390"/>
                      <a:pt x="151" y="390"/>
                    </a:cubicBezTo>
                    <a:cubicBezTo>
                      <a:pt x="135" y="388"/>
                      <a:pt x="119" y="385"/>
                      <a:pt x="104" y="381"/>
                    </a:cubicBezTo>
                    <a:cubicBezTo>
                      <a:pt x="101" y="381"/>
                      <a:pt x="98" y="380"/>
                      <a:pt x="96" y="380"/>
                    </a:cubicBezTo>
                    <a:cubicBezTo>
                      <a:pt x="85" y="353"/>
                      <a:pt x="85" y="353"/>
                      <a:pt x="85" y="353"/>
                    </a:cubicBezTo>
                    <a:cubicBezTo>
                      <a:pt x="116" y="304"/>
                      <a:pt x="116" y="304"/>
                      <a:pt x="116" y="304"/>
                    </a:cubicBezTo>
                    <a:cubicBezTo>
                      <a:pt x="23" y="304"/>
                      <a:pt x="23" y="304"/>
                      <a:pt x="23" y="304"/>
                    </a:cubicBezTo>
                    <a:cubicBezTo>
                      <a:pt x="0" y="17"/>
                      <a:pt x="0" y="17"/>
                      <a:pt x="0" y="17"/>
                    </a:cubicBezTo>
                    <a:cubicBezTo>
                      <a:pt x="0" y="17"/>
                      <a:pt x="0" y="17"/>
                      <a:pt x="0" y="17"/>
                    </a:cubicBezTo>
                    <a:cubicBezTo>
                      <a:pt x="0" y="16"/>
                      <a:pt x="1" y="16"/>
                      <a:pt x="2" y="16"/>
                    </a:cubicBezTo>
                    <a:cubicBezTo>
                      <a:pt x="5" y="15"/>
                      <a:pt x="7" y="13"/>
                      <a:pt x="11" y="13"/>
                    </a:cubicBezTo>
                    <a:cubicBezTo>
                      <a:pt x="56" y="2"/>
                      <a:pt x="104" y="0"/>
                      <a:pt x="107" y="0"/>
                    </a:cubicBezTo>
                    <a:cubicBezTo>
                      <a:pt x="107" y="0"/>
                      <a:pt x="107" y="0"/>
                      <a:pt x="107" y="0"/>
                    </a:cubicBezTo>
                    <a:cubicBezTo>
                      <a:pt x="109" y="11"/>
                      <a:pt x="109" y="11"/>
                      <a:pt x="109" y="11"/>
                    </a:cubicBezTo>
                    <a:cubicBezTo>
                      <a:pt x="112" y="29"/>
                      <a:pt x="112" y="29"/>
                      <a:pt x="112" y="29"/>
                    </a:cubicBezTo>
                    <a:cubicBezTo>
                      <a:pt x="112" y="29"/>
                      <a:pt x="112" y="29"/>
                      <a:pt x="112" y="29"/>
                    </a:cubicBezTo>
                    <a:cubicBezTo>
                      <a:pt x="122" y="77"/>
                      <a:pt x="122" y="77"/>
                      <a:pt x="122" y="77"/>
                    </a:cubicBezTo>
                    <a:cubicBezTo>
                      <a:pt x="124" y="86"/>
                      <a:pt x="124" y="86"/>
                      <a:pt x="124" y="86"/>
                    </a:cubicBezTo>
                    <a:cubicBezTo>
                      <a:pt x="124" y="87"/>
                      <a:pt x="124" y="87"/>
                      <a:pt x="124" y="87"/>
                    </a:cubicBezTo>
                    <a:cubicBezTo>
                      <a:pt x="128" y="97"/>
                      <a:pt x="128" y="97"/>
                      <a:pt x="128" y="97"/>
                    </a:cubicBezTo>
                    <a:cubicBezTo>
                      <a:pt x="128" y="97"/>
                      <a:pt x="128" y="97"/>
                      <a:pt x="128" y="97"/>
                    </a:cubicBezTo>
                    <a:cubicBezTo>
                      <a:pt x="128" y="97"/>
                      <a:pt x="128" y="97"/>
                      <a:pt x="128" y="97"/>
                    </a:cubicBezTo>
                    <a:cubicBezTo>
                      <a:pt x="154" y="216"/>
                      <a:pt x="154" y="216"/>
                      <a:pt x="154" y="216"/>
                    </a:cubicBezTo>
                    <a:cubicBezTo>
                      <a:pt x="156" y="224"/>
                      <a:pt x="156" y="224"/>
                      <a:pt x="156" y="224"/>
                    </a:cubicBezTo>
                    <a:cubicBezTo>
                      <a:pt x="193" y="395"/>
                      <a:pt x="193" y="395"/>
                      <a:pt x="193" y="395"/>
                    </a:cubicBezTo>
                    <a:cubicBezTo>
                      <a:pt x="187" y="395"/>
                      <a:pt x="181" y="394"/>
                      <a:pt x="175" y="393"/>
                    </a:cubicBezTo>
                    <a:close/>
                  </a:path>
                </a:pathLst>
              </a:custGeom>
              <a:solidFill>
                <a:srgbClr val="C1C0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0" name="Freeform 231"/>
              <p:cNvSpPr>
                <a:spLocks/>
              </p:cNvSpPr>
              <p:nvPr/>
            </p:nvSpPr>
            <p:spPr bwMode="auto">
              <a:xfrm>
                <a:off x="-4807" y="4322"/>
                <a:ext cx="437" cy="436"/>
              </a:xfrm>
              <a:custGeom>
                <a:avLst/>
                <a:gdLst>
                  <a:gd name="T0" fmla="*/ 1497 w 1497"/>
                  <a:gd name="T1" fmla="*/ 748 h 1496"/>
                  <a:gd name="T2" fmla="*/ 1294 w 1497"/>
                  <a:gd name="T3" fmla="*/ 1260 h 1496"/>
                  <a:gd name="T4" fmla="*/ 1105 w 1497"/>
                  <a:gd name="T5" fmla="*/ 1406 h 1496"/>
                  <a:gd name="T6" fmla="*/ 976 w 1497"/>
                  <a:gd name="T7" fmla="*/ 1461 h 1496"/>
                  <a:gd name="T8" fmla="*/ 911 w 1497"/>
                  <a:gd name="T9" fmla="*/ 1478 h 1496"/>
                  <a:gd name="T10" fmla="*/ 889 w 1497"/>
                  <a:gd name="T11" fmla="*/ 1483 h 1496"/>
                  <a:gd name="T12" fmla="*/ 874 w 1497"/>
                  <a:gd name="T13" fmla="*/ 1485 h 1496"/>
                  <a:gd name="T14" fmla="*/ 828 w 1497"/>
                  <a:gd name="T15" fmla="*/ 1492 h 1496"/>
                  <a:gd name="T16" fmla="*/ 749 w 1497"/>
                  <a:gd name="T17" fmla="*/ 1496 h 1496"/>
                  <a:gd name="T18" fmla="*/ 725 w 1497"/>
                  <a:gd name="T19" fmla="*/ 1495 h 1496"/>
                  <a:gd name="T20" fmla="*/ 679 w 1497"/>
                  <a:gd name="T21" fmla="*/ 1493 h 1496"/>
                  <a:gd name="T22" fmla="*/ 661 w 1497"/>
                  <a:gd name="T23" fmla="*/ 1491 h 1496"/>
                  <a:gd name="T24" fmla="*/ 639 w 1497"/>
                  <a:gd name="T25" fmla="*/ 1488 h 1496"/>
                  <a:gd name="T26" fmla="*/ 638 w 1497"/>
                  <a:gd name="T27" fmla="*/ 1488 h 1496"/>
                  <a:gd name="T28" fmla="*/ 637 w 1497"/>
                  <a:gd name="T29" fmla="*/ 1488 h 1496"/>
                  <a:gd name="T30" fmla="*/ 590 w 1497"/>
                  <a:gd name="T31" fmla="*/ 1479 h 1496"/>
                  <a:gd name="T32" fmla="*/ 582 w 1497"/>
                  <a:gd name="T33" fmla="*/ 1477 h 1496"/>
                  <a:gd name="T34" fmla="*/ 437 w 1497"/>
                  <a:gd name="T35" fmla="*/ 1428 h 1496"/>
                  <a:gd name="T36" fmla="*/ 201 w 1497"/>
                  <a:gd name="T37" fmla="*/ 1257 h 1496"/>
                  <a:gd name="T38" fmla="*/ 200 w 1497"/>
                  <a:gd name="T39" fmla="*/ 1256 h 1496"/>
                  <a:gd name="T40" fmla="*/ 0 w 1497"/>
                  <a:gd name="T41" fmla="*/ 748 h 1496"/>
                  <a:gd name="T42" fmla="*/ 749 w 1497"/>
                  <a:gd name="T43" fmla="*/ 0 h 1496"/>
                  <a:gd name="T44" fmla="*/ 1497 w 1497"/>
                  <a:gd name="T45" fmla="*/ 748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7" h="1496">
                    <a:moveTo>
                      <a:pt x="1497" y="748"/>
                    </a:moveTo>
                    <a:cubicBezTo>
                      <a:pt x="1497" y="946"/>
                      <a:pt x="1420" y="1126"/>
                      <a:pt x="1294" y="1260"/>
                    </a:cubicBezTo>
                    <a:cubicBezTo>
                      <a:pt x="1239" y="1318"/>
                      <a:pt x="1175" y="1368"/>
                      <a:pt x="1105" y="1406"/>
                    </a:cubicBezTo>
                    <a:cubicBezTo>
                      <a:pt x="1064" y="1428"/>
                      <a:pt x="1021" y="1446"/>
                      <a:pt x="976" y="1461"/>
                    </a:cubicBezTo>
                    <a:cubicBezTo>
                      <a:pt x="955" y="1467"/>
                      <a:pt x="933" y="1473"/>
                      <a:pt x="911" y="1478"/>
                    </a:cubicBezTo>
                    <a:cubicBezTo>
                      <a:pt x="903" y="1480"/>
                      <a:pt x="896" y="1481"/>
                      <a:pt x="889" y="1483"/>
                    </a:cubicBezTo>
                    <a:cubicBezTo>
                      <a:pt x="884" y="1484"/>
                      <a:pt x="879" y="1485"/>
                      <a:pt x="874" y="1485"/>
                    </a:cubicBezTo>
                    <a:cubicBezTo>
                      <a:pt x="859" y="1488"/>
                      <a:pt x="843" y="1490"/>
                      <a:pt x="828" y="1492"/>
                    </a:cubicBezTo>
                    <a:cubicBezTo>
                      <a:pt x="802" y="1494"/>
                      <a:pt x="776" y="1496"/>
                      <a:pt x="749" y="1496"/>
                    </a:cubicBezTo>
                    <a:cubicBezTo>
                      <a:pt x="741" y="1496"/>
                      <a:pt x="733" y="1496"/>
                      <a:pt x="725" y="1495"/>
                    </a:cubicBezTo>
                    <a:cubicBezTo>
                      <a:pt x="710" y="1495"/>
                      <a:pt x="694" y="1494"/>
                      <a:pt x="679" y="1493"/>
                    </a:cubicBezTo>
                    <a:cubicBezTo>
                      <a:pt x="673" y="1492"/>
                      <a:pt x="667" y="1491"/>
                      <a:pt x="661" y="1491"/>
                    </a:cubicBezTo>
                    <a:cubicBezTo>
                      <a:pt x="654" y="1490"/>
                      <a:pt x="646" y="1489"/>
                      <a:pt x="639" y="1488"/>
                    </a:cubicBezTo>
                    <a:cubicBezTo>
                      <a:pt x="639" y="1488"/>
                      <a:pt x="638" y="1488"/>
                      <a:pt x="638" y="1488"/>
                    </a:cubicBezTo>
                    <a:cubicBezTo>
                      <a:pt x="637" y="1488"/>
                      <a:pt x="637" y="1488"/>
                      <a:pt x="637" y="1488"/>
                    </a:cubicBezTo>
                    <a:cubicBezTo>
                      <a:pt x="621" y="1485"/>
                      <a:pt x="605" y="1482"/>
                      <a:pt x="590" y="1479"/>
                    </a:cubicBezTo>
                    <a:cubicBezTo>
                      <a:pt x="587" y="1478"/>
                      <a:pt x="584" y="1478"/>
                      <a:pt x="582" y="1477"/>
                    </a:cubicBezTo>
                    <a:cubicBezTo>
                      <a:pt x="531" y="1466"/>
                      <a:pt x="483" y="1449"/>
                      <a:pt x="437" y="1428"/>
                    </a:cubicBezTo>
                    <a:cubicBezTo>
                      <a:pt x="347" y="1387"/>
                      <a:pt x="267" y="1328"/>
                      <a:pt x="201" y="1257"/>
                    </a:cubicBezTo>
                    <a:cubicBezTo>
                      <a:pt x="200" y="1256"/>
                      <a:pt x="200" y="1256"/>
                      <a:pt x="200" y="1256"/>
                    </a:cubicBezTo>
                    <a:cubicBezTo>
                      <a:pt x="76" y="1123"/>
                      <a:pt x="0" y="944"/>
                      <a:pt x="0" y="748"/>
                    </a:cubicBezTo>
                    <a:cubicBezTo>
                      <a:pt x="0" y="334"/>
                      <a:pt x="335" y="0"/>
                      <a:pt x="749" y="0"/>
                    </a:cubicBezTo>
                    <a:cubicBezTo>
                      <a:pt x="1162" y="0"/>
                      <a:pt x="1497" y="334"/>
                      <a:pt x="1497" y="748"/>
                    </a:cubicBezTo>
                  </a:path>
                </a:pathLst>
              </a:custGeom>
              <a:solidFill>
                <a:srgbClr val="470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232"/>
              <p:cNvSpPr>
                <a:spLocks/>
              </p:cNvSpPr>
              <p:nvPr/>
            </p:nvSpPr>
            <p:spPr bwMode="auto">
              <a:xfrm>
                <a:off x="-4659" y="4615"/>
                <a:ext cx="163" cy="53"/>
              </a:xfrm>
              <a:custGeom>
                <a:avLst/>
                <a:gdLst>
                  <a:gd name="T0" fmla="*/ 561 w 561"/>
                  <a:gd name="T1" fmla="*/ 182 h 182"/>
                  <a:gd name="T2" fmla="*/ 437 w 561"/>
                  <a:gd name="T3" fmla="*/ 118 h 182"/>
                  <a:gd name="T4" fmla="*/ 365 w 561"/>
                  <a:gd name="T5" fmla="*/ 0 h 182"/>
                  <a:gd name="T6" fmla="*/ 269 w 561"/>
                  <a:gd name="T7" fmla="*/ 0 h 182"/>
                  <a:gd name="T8" fmla="*/ 268 w 561"/>
                  <a:gd name="T9" fmla="*/ 0 h 182"/>
                  <a:gd name="T10" fmla="*/ 173 w 561"/>
                  <a:gd name="T11" fmla="*/ 0 h 182"/>
                  <a:gd name="T12" fmla="*/ 100 w 561"/>
                  <a:gd name="T13" fmla="*/ 118 h 182"/>
                  <a:gd name="T14" fmla="*/ 0 w 561"/>
                  <a:gd name="T15" fmla="*/ 182 h 182"/>
                  <a:gd name="T16" fmla="*/ 269 w 561"/>
                  <a:gd name="T17" fmla="*/ 178 h 182"/>
                  <a:gd name="T18" fmla="*/ 561 w 561"/>
                  <a:gd name="T19"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1" h="182">
                    <a:moveTo>
                      <a:pt x="561" y="182"/>
                    </a:moveTo>
                    <a:cubicBezTo>
                      <a:pt x="437" y="118"/>
                      <a:pt x="437" y="118"/>
                      <a:pt x="437" y="118"/>
                    </a:cubicBezTo>
                    <a:cubicBezTo>
                      <a:pt x="345" y="75"/>
                      <a:pt x="365" y="0"/>
                      <a:pt x="365" y="0"/>
                    </a:cubicBezTo>
                    <a:cubicBezTo>
                      <a:pt x="269" y="0"/>
                      <a:pt x="269" y="0"/>
                      <a:pt x="269" y="0"/>
                    </a:cubicBezTo>
                    <a:cubicBezTo>
                      <a:pt x="268" y="0"/>
                      <a:pt x="268" y="0"/>
                      <a:pt x="268" y="0"/>
                    </a:cubicBezTo>
                    <a:cubicBezTo>
                      <a:pt x="173" y="0"/>
                      <a:pt x="173" y="0"/>
                      <a:pt x="173" y="0"/>
                    </a:cubicBezTo>
                    <a:cubicBezTo>
                      <a:pt x="173" y="0"/>
                      <a:pt x="193" y="75"/>
                      <a:pt x="100" y="118"/>
                    </a:cubicBezTo>
                    <a:cubicBezTo>
                      <a:pt x="0" y="182"/>
                      <a:pt x="0" y="182"/>
                      <a:pt x="0" y="182"/>
                    </a:cubicBezTo>
                    <a:cubicBezTo>
                      <a:pt x="269" y="178"/>
                      <a:pt x="269" y="178"/>
                      <a:pt x="269" y="178"/>
                    </a:cubicBezTo>
                    <a:cubicBezTo>
                      <a:pt x="561" y="182"/>
                      <a:pt x="561" y="182"/>
                      <a:pt x="561" y="182"/>
                    </a:cubicBezTo>
                  </a:path>
                </a:pathLst>
              </a:custGeom>
              <a:solidFill>
                <a:srgbClr val="DBB8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233"/>
              <p:cNvSpPr>
                <a:spLocks/>
              </p:cNvSpPr>
              <p:nvPr/>
            </p:nvSpPr>
            <p:spPr bwMode="auto">
              <a:xfrm>
                <a:off x="-4686" y="4475"/>
                <a:ext cx="21" cy="45"/>
              </a:xfrm>
              <a:custGeom>
                <a:avLst/>
                <a:gdLst>
                  <a:gd name="T0" fmla="*/ 69 w 71"/>
                  <a:gd name="T1" fmla="*/ 74 h 154"/>
                  <a:gd name="T2" fmla="*/ 40 w 71"/>
                  <a:gd name="T3" fmla="*/ 154 h 154"/>
                  <a:gd name="T4" fmla="*/ 2 w 71"/>
                  <a:gd name="T5" fmla="*/ 79 h 154"/>
                  <a:gd name="T6" fmla="*/ 39 w 71"/>
                  <a:gd name="T7" fmla="*/ 1 h 154"/>
                  <a:gd name="T8" fmla="*/ 69 w 71"/>
                  <a:gd name="T9" fmla="*/ 74 h 154"/>
                </a:gdLst>
                <a:ahLst/>
                <a:cxnLst>
                  <a:cxn ang="0">
                    <a:pos x="T0" y="T1"/>
                  </a:cxn>
                  <a:cxn ang="0">
                    <a:pos x="T2" y="T3"/>
                  </a:cxn>
                  <a:cxn ang="0">
                    <a:pos x="T4" y="T5"/>
                  </a:cxn>
                  <a:cxn ang="0">
                    <a:pos x="T6" y="T7"/>
                  </a:cxn>
                  <a:cxn ang="0">
                    <a:pos x="T8" y="T9"/>
                  </a:cxn>
                </a:cxnLst>
                <a:rect l="0" t="0" r="r" b="b"/>
                <a:pathLst>
                  <a:path w="71" h="154">
                    <a:moveTo>
                      <a:pt x="69" y="74"/>
                    </a:moveTo>
                    <a:cubicBezTo>
                      <a:pt x="71" y="116"/>
                      <a:pt x="62" y="153"/>
                      <a:pt x="40" y="154"/>
                    </a:cubicBezTo>
                    <a:cubicBezTo>
                      <a:pt x="19" y="154"/>
                      <a:pt x="3" y="121"/>
                      <a:pt x="2" y="79"/>
                    </a:cubicBezTo>
                    <a:cubicBezTo>
                      <a:pt x="0" y="37"/>
                      <a:pt x="17" y="2"/>
                      <a:pt x="39" y="1"/>
                    </a:cubicBezTo>
                    <a:cubicBezTo>
                      <a:pt x="60" y="0"/>
                      <a:pt x="68" y="32"/>
                      <a:pt x="69" y="74"/>
                    </a:cubicBezTo>
                    <a:close/>
                  </a:path>
                </a:pathLst>
              </a:custGeom>
              <a:solidFill>
                <a:srgbClr val="DBB8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234"/>
              <p:cNvSpPr>
                <a:spLocks/>
              </p:cNvSpPr>
              <p:nvPr/>
            </p:nvSpPr>
            <p:spPr bwMode="auto">
              <a:xfrm>
                <a:off x="-4501" y="4473"/>
                <a:ext cx="21" cy="45"/>
              </a:xfrm>
              <a:custGeom>
                <a:avLst/>
                <a:gdLst>
                  <a:gd name="T0" fmla="*/ 2 w 71"/>
                  <a:gd name="T1" fmla="*/ 74 h 154"/>
                  <a:gd name="T2" fmla="*/ 31 w 71"/>
                  <a:gd name="T3" fmla="*/ 153 h 154"/>
                  <a:gd name="T4" fmla="*/ 70 w 71"/>
                  <a:gd name="T5" fmla="*/ 78 h 154"/>
                  <a:gd name="T6" fmla="*/ 33 w 71"/>
                  <a:gd name="T7" fmla="*/ 1 h 154"/>
                  <a:gd name="T8" fmla="*/ 2 w 71"/>
                  <a:gd name="T9" fmla="*/ 74 h 154"/>
                </a:gdLst>
                <a:ahLst/>
                <a:cxnLst>
                  <a:cxn ang="0">
                    <a:pos x="T0" y="T1"/>
                  </a:cxn>
                  <a:cxn ang="0">
                    <a:pos x="T2" y="T3"/>
                  </a:cxn>
                  <a:cxn ang="0">
                    <a:pos x="T4" y="T5"/>
                  </a:cxn>
                  <a:cxn ang="0">
                    <a:pos x="T6" y="T7"/>
                  </a:cxn>
                  <a:cxn ang="0">
                    <a:pos x="T8" y="T9"/>
                  </a:cxn>
                </a:cxnLst>
                <a:rect l="0" t="0" r="r" b="b"/>
                <a:pathLst>
                  <a:path w="71" h="154">
                    <a:moveTo>
                      <a:pt x="2" y="74"/>
                    </a:moveTo>
                    <a:cubicBezTo>
                      <a:pt x="0" y="116"/>
                      <a:pt x="9" y="153"/>
                      <a:pt x="31" y="153"/>
                    </a:cubicBezTo>
                    <a:cubicBezTo>
                      <a:pt x="52" y="154"/>
                      <a:pt x="68" y="120"/>
                      <a:pt x="70" y="78"/>
                    </a:cubicBezTo>
                    <a:cubicBezTo>
                      <a:pt x="71" y="36"/>
                      <a:pt x="54" y="1"/>
                      <a:pt x="33" y="1"/>
                    </a:cubicBezTo>
                    <a:cubicBezTo>
                      <a:pt x="11" y="0"/>
                      <a:pt x="3" y="32"/>
                      <a:pt x="2" y="74"/>
                    </a:cubicBezTo>
                    <a:close/>
                  </a:path>
                </a:pathLst>
              </a:custGeom>
              <a:solidFill>
                <a:srgbClr val="EDD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4" name="Oval 235"/>
              <p:cNvSpPr>
                <a:spLocks noChangeArrowheads="1"/>
              </p:cNvSpPr>
              <p:nvPr/>
            </p:nvSpPr>
            <p:spPr bwMode="auto">
              <a:xfrm>
                <a:off x="-4668" y="4377"/>
                <a:ext cx="172" cy="245"/>
              </a:xfrm>
              <a:prstGeom prst="ellipse">
                <a:avLst/>
              </a:prstGeom>
              <a:solidFill>
                <a:srgbClr val="EED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36"/>
              <p:cNvSpPr>
                <a:spLocks/>
              </p:cNvSpPr>
              <p:nvPr/>
            </p:nvSpPr>
            <p:spPr bwMode="auto">
              <a:xfrm>
                <a:off x="-4668" y="4377"/>
                <a:ext cx="87" cy="245"/>
              </a:xfrm>
              <a:custGeom>
                <a:avLst/>
                <a:gdLst>
                  <a:gd name="T0" fmla="*/ 298 w 298"/>
                  <a:gd name="T1" fmla="*/ 0 h 842"/>
                  <a:gd name="T2" fmla="*/ 298 w 298"/>
                  <a:gd name="T3" fmla="*/ 840 h 842"/>
                  <a:gd name="T4" fmla="*/ 0 w 298"/>
                  <a:gd name="T5" fmla="*/ 426 h 842"/>
                  <a:gd name="T6" fmla="*/ 298 w 298"/>
                  <a:gd name="T7" fmla="*/ 0 h 842"/>
                </a:gdLst>
                <a:ahLst/>
                <a:cxnLst>
                  <a:cxn ang="0">
                    <a:pos x="T0" y="T1"/>
                  </a:cxn>
                  <a:cxn ang="0">
                    <a:pos x="T2" y="T3"/>
                  </a:cxn>
                  <a:cxn ang="0">
                    <a:pos x="T4" y="T5"/>
                  </a:cxn>
                  <a:cxn ang="0">
                    <a:pos x="T6" y="T7"/>
                  </a:cxn>
                </a:cxnLst>
                <a:rect l="0" t="0" r="r" b="b"/>
                <a:pathLst>
                  <a:path w="298" h="842">
                    <a:moveTo>
                      <a:pt x="298" y="0"/>
                    </a:moveTo>
                    <a:cubicBezTo>
                      <a:pt x="298" y="840"/>
                      <a:pt x="298" y="840"/>
                      <a:pt x="298" y="840"/>
                    </a:cubicBezTo>
                    <a:cubicBezTo>
                      <a:pt x="134" y="842"/>
                      <a:pt x="0" y="657"/>
                      <a:pt x="0" y="426"/>
                    </a:cubicBezTo>
                    <a:cubicBezTo>
                      <a:pt x="0" y="190"/>
                      <a:pt x="124" y="5"/>
                      <a:pt x="298" y="0"/>
                    </a:cubicBezTo>
                    <a:close/>
                  </a:path>
                </a:pathLst>
              </a:custGeom>
              <a:solidFill>
                <a:srgbClr val="DDBA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7"/>
              <p:cNvSpPr>
                <a:spLocks/>
              </p:cNvSpPr>
              <p:nvPr/>
            </p:nvSpPr>
            <p:spPr bwMode="auto">
              <a:xfrm>
                <a:off x="-4658" y="4465"/>
                <a:ext cx="58" cy="12"/>
              </a:xfrm>
              <a:custGeom>
                <a:avLst/>
                <a:gdLst>
                  <a:gd name="T0" fmla="*/ 181 w 197"/>
                  <a:gd name="T1" fmla="*/ 40 h 40"/>
                  <a:gd name="T2" fmla="*/ 115 w 197"/>
                  <a:gd name="T3" fmla="*/ 26 h 40"/>
                  <a:gd name="T4" fmla="*/ 79 w 197"/>
                  <a:gd name="T5" fmla="*/ 26 h 40"/>
                  <a:gd name="T6" fmla="*/ 13 w 197"/>
                  <a:gd name="T7" fmla="*/ 40 h 40"/>
                  <a:gd name="T8" fmla="*/ 4 w 197"/>
                  <a:gd name="T9" fmla="*/ 36 h 40"/>
                  <a:gd name="T10" fmla="*/ 1 w 197"/>
                  <a:gd name="T11" fmla="*/ 28 h 40"/>
                  <a:gd name="T12" fmla="*/ 51 w 197"/>
                  <a:gd name="T13" fmla="*/ 8 h 40"/>
                  <a:gd name="T14" fmla="*/ 128 w 197"/>
                  <a:gd name="T15" fmla="*/ 6 h 40"/>
                  <a:gd name="T16" fmla="*/ 193 w 197"/>
                  <a:gd name="T17" fmla="*/ 28 h 40"/>
                  <a:gd name="T18" fmla="*/ 191 w 197"/>
                  <a:gd name="T19" fmla="*/ 36 h 40"/>
                  <a:gd name="T20" fmla="*/ 181 w 197"/>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7" h="40">
                    <a:moveTo>
                      <a:pt x="181" y="40"/>
                    </a:moveTo>
                    <a:cubicBezTo>
                      <a:pt x="115" y="26"/>
                      <a:pt x="115" y="26"/>
                      <a:pt x="115" y="26"/>
                    </a:cubicBezTo>
                    <a:cubicBezTo>
                      <a:pt x="103" y="23"/>
                      <a:pt x="91" y="23"/>
                      <a:pt x="79" y="26"/>
                    </a:cubicBezTo>
                    <a:cubicBezTo>
                      <a:pt x="13" y="40"/>
                      <a:pt x="13" y="40"/>
                      <a:pt x="13" y="40"/>
                    </a:cubicBezTo>
                    <a:cubicBezTo>
                      <a:pt x="10" y="40"/>
                      <a:pt x="6" y="39"/>
                      <a:pt x="4" y="36"/>
                    </a:cubicBezTo>
                    <a:cubicBezTo>
                      <a:pt x="2" y="34"/>
                      <a:pt x="1" y="31"/>
                      <a:pt x="1" y="28"/>
                    </a:cubicBezTo>
                    <a:cubicBezTo>
                      <a:pt x="0" y="17"/>
                      <a:pt x="51" y="8"/>
                      <a:pt x="51" y="8"/>
                    </a:cubicBezTo>
                    <a:cubicBezTo>
                      <a:pt x="60" y="6"/>
                      <a:pt x="85" y="0"/>
                      <a:pt x="128" y="6"/>
                    </a:cubicBezTo>
                    <a:cubicBezTo>
                      <a:pt x="128" y="6"/>
                      <a:pt x="197" y="14"/>
                      <a:pt x="193" y="28"/>
                    </a:cubicBezTo>
                    <a:cubicBezTo>
                      <a:pt x="193" y="31"/>
                      <a:pt x="192" y="34"/>
                      <a:pt x="191" y="36"/>
                    </a:cubicBezTo>
                    <a:cubicBezTo>
                      <a:pt x="189" y="39"/>
                      <a:pt x="185" y="40"/>
                      <a:pt x="181" y="40"/>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38"/>
              <p:cNvSpPr>
                <a:spLocks/>
              </p:cNvSpPr>
              <p:nvPr/>
            </p:nvSpPr>
            <p:spPr bwMode="auto">
              <a:xfrm>
                <a:off x="-4564" y="4465"/>
                <a:ext cx="58" cy="12"/>
              </a:xfrm>
              <a:custGeom>
                <a:avLst/>
                <a:gdLst>
                  <a:gd name="T0" fmla="*/ 182 w 197"/>
                  <a:gd name="T1" fmla="*/ 40 h 40"/>
                  <a:gd name="T2" fmla="*/ 115 w 197"/>
                  <a:gd name="T3" fmla="*/ 26 h 40"/>
                  <a:gd name="T4" fmla="*/ 80 w 197"/>
                  <a:gd name="T5" fmla="*/ 26 h 40"/>
                  <a:gd name="T6" fmla="*/ 14 w 197"/>
                  <a:gd name="T7" fmla="*/ 40 h 40"/>
                  <a:gd name="T8" fmla="*/ 4 w 197"/>
                  <a:gd name="T9" fmla="*/ 36 h 40"/>
                  <a:gd name="T10" fmla="*/ 2 w 197"/>
                  <a:gd name="T11" fmla="*/ 28 h 40"/>
                  <a:gd name="T12" fmla="*/ 52 w 197"/>
                  <a:gd name="T13" fmla="*/ 8 h 40"/>
                  <a:gd name="T14" fmla="*/ 129 w 197"/>
                  <a:gd name="T15" fmla="*/ 6 h 40"/>
                  <a:gd name="T16" fmla="*/ 194 w 197"/>
                  <a:gd name="T17" fmla="*/ 28 h 40"/>
                  <a:gd name="T18" fmla="*/ 191 w 197"/>
                  <a:gd name="T19" fmla="*/ 36 h 40"/>
                  <a:gd name="T20" fmla="*/ 182 w 197"/>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7" h="40">
                    <a:moveTo>
                      <a:pt x="182" y="40"/>
                    </a:moveTo>
                    <a:cubicBezTo>
                      <a:pt x="115" y="26"/>
                      <a:pt x="115" y="26"/>
                      <a:pt x="115" y="26"/>
                    </a:cubicBezTo>
                    <a:cubicBezTo>
                      <a:pt x="104" y="23"/>
                      <a:pt x="92" y="23"/>
                      <a:pt x="80" y="26"/>
                    </a:cubicBezTo>
                    <a:cubicBezTo>
                      <a:pt x="14" y="40"/>
                      <a:pt x="14" y="40"/>
                      <a:pt x="14" y="40"/>
                    </a:cubicBezTo>
                    <a:cubicBezTo>
                      <a:pt x="10" y="40"/>
                      <a:pt x="6" y="39"/>
                      <a:pt x="4" y="36"/>
                    </a:cubicBezTo>
                    <a:cubicBezTo>
                      <a:pt x="2" y="34"/>
                      <a:pt x="2" y="31"/>
                      <a:pt x="2" y="28"/>
                    </a:cubicBezTo>
                    <a:cubicBezTo>
                      <a:pt x="0" y="17"/>
                      <a:pt x="52" y="8"/>
                      <a:pt x="52" y="8"/>
                    </a:cubicBezTo>
                    <a:cubicBezTo>
                      <a:pt x="60" y="6"/>
                      <a:pt x="85" y="0"/>
                      <a:pt x="129" y="6"/>
                    </a:cubicBezTo>
                    <a:cubicBezTo>
                      <a:pt x="129" y="6"/>
                      <a:pt x="197" y="14"/>
                      <a:pt x="194" y="28"/>
                    </a:cubicBezTo>
                    <a:cubicBezTo>
                      <a:pt x="194" y="31"/>
                      <a:pt x="193" y="34"/>
                      <a:pt x="191" y="36"/>
                    </a:cubicBezTo>
                    <a:cubicBezTo>
                      <a:pt x="189" y="39"/>
                      <a:pt x="185" y="40"/>
                      <a:pt x="182" y="40"/>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8" name="Oval 239"/>
              <p:cNvSpPr>
                <a:spLocks noChangeArrowheads="1"/>
              </p:cNvSpPr>
              <p:nvPr/>
            </p:nvSpPr>
            <p:spPr bwMode="auto">
              <a:xfrm>
                <a:off x="-4647" y="4486"/>
                <a:ext cx="39" cy="22"/>
              </a:xfrm>
              <a:prstGeom prst="ellipse">
                <a:avLst/>
              </a:prstGeom>
              <a:solidFill>
                <a:srgbClr val="F6EF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9" name="Oval 240"/>
              <p:cNvSpPr>
                <a:spLocks noChangeArrowheads="1"/>
              </p:cNvSpPr>
              <p:nvPr/>
            </p:nvSpPr>
            <p:spPr bwMode="auto">
              <a:xfrm>
                <a:off x="-4635" y="4489"/>
                <a:ext cx="15" cy="15"/>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0" name="Oval 241"/>
              <p:cNvSpPr>
                <a:spLocks noChangeArrowheads="1"/>
              </p:cNvSpPr>
              <p:nvPr/>
            </p:nvSpPr>
            <p:spPr bwMode="auto">
              <a:xfrm>
                <a:off x="-4628" y="4492"/>
                <a:ext cx="5"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1" name="Freeform 242"/>
              <p:cNvSpPr>
                <a:spLocks/>
              </p:cNvSpPr>
              <p:nvPr/>
            </p:nvSpPr>
            <p:spPr bwMode="auto">
              <a:xfrm>
                <a:off x="-4607" y="4575"/>
                <a:ext cx="49" cy="23"/>
              </a:xfrm>
              <a:custGeom>
                <a:avLst/>
                <a:gdLst>
                  <a:gd name="T0" fmla="*/ 81 w 168"/>
                  <a:gd name="T1" fmla="*/ 76 h 78"/>
                  <a:gd name="T2" fmla="*/ 168 w 168"/>
                  <a:gd name="T3" fmla="*/ 0 h 78"/>
                  <a:gd name="T4" fmla="*/ 0 w 168"/>
                  <a:gd name="T5" fmla="*/ 0 h 78"/>
                  <a:gd name="T6" fmla="*/ 81 w 168"/>
                  <a:gd name="T7" fmla="*/ 76 h 78"/>
                </a:gdLst>
                <a:ahLst/>
                <a:cxnLst>
                  <a:cxn ang="0">
                    <a:pos x="T0" y="T1"/>
                  </a:cxn>
                  <a:cxn ang="0">
                    <a:pos x="T2" y="T3"/>
                  </a:cxn>
                  <a:cxn ang="0">
                    <a:pos x="T4" y="T5"/>
                  </a:cxn>
                  <a:cxn ang="0">
                    <a:pos x="T6" y="T7"/>
                  </a:cxn>
                </a:cxnLst>
                <a:rect l="0" t="0" r="r" b="b"/>
                <a:pathLst>
                  <a:path w="168" h="78">
                    <a:moveTo>
                      <a:pt x="81" y="76"/>
                    </a:moveTo>
                    <a:cubicBezTo>
                      <a:pt x="134" y="73"/>
                      <a:pt x="153" y="33"/>
                      <a:pt x="168" y="0"/>
                    </a:cubicBezTo>
                    <a:cubicBezTo>
                      <a:pt x="0" y="0"/>
                      <a:pt x="0" y="0"/>
                      <a:pt x="0" y="0"/>
                    </a:cubicBezTo>
                    <a:cubicBezTo>
                      <a:pt x="15" y="33"/>
                      <a:pt x="51" y="78"/>
                      <a:pt x="81"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2" name="Freeform 243"/>
              <p:cNvSpPr>
                <a:spLocks noEditPoints="1"/>
              </p:cNvSpPr>
              <p:nvPr/>
            </p:nvSpPr>
            <p:spPr bwMode="auto">
              <a:xfrm>
                <a:off x="-4608" y="4574"/>
                <a:ext cx="51" cy="24"/>
              </a:xfrm>
              <a:custGeom>
                <a:avLst/>
                <a:gdLst>
                  <a:gd name="T0" fmla="*/ 172 w 172"/>
                  <a:gd name="T1" fmla="*/ 1 h 83"/>
                  <a:gd name="T2" fmla="*/ 169 w 172"/>
                  <a:gd name="T3" fmla="*/ 0 h 83"/>
                  <a:gd name="T4" fmla="*/ 3 w 172"/>
                  <a:gd name="T5" fmla="*/ 0 h 83"/>
                  <a:gd name="T6" fmla="*/ 1 w 172"/>
                  <a:gd name="T7" fmla="*/ 1 h 83"/>
                  <a:gd name="T8" fmla="*/ 0 w 172"/>
                  <a:gd name="T9" fmla="*/ 4 h 83"/>
                  <a:gd name="T10" fmla="*/ 86 w 172"/>
                  <a:gd name="T11" fmla="*/ 83 h 83"/>
                  <a:gd name="T12" fmla="*/ 172 w 172"/>
                  <a:gd name="T13" fmla="*/ 4 h 83"/>
                  <a:gd name="T14" fmla="*/ 172 w 172"/>
                  <a:gd name="T15" fmla="*/ 1 h 83"/>
                  <a:gd name="T16" fmla="*/ 86 w 172"/>
                  <a:gd name="T17" fmla="*/ 77 h 83"/>
                  <a:gd name="T18" fmla="*/ 7 w 172"/>
                  <a:gd name="T19" fmla="*/ 6 h 83"/>
                  <a:gd name="T20" fmla="*/ 165 w 172"/>
                  <a:gd name="T21" fmla="*/ 6 h 83"/>
                  <a:gd name="T22" fmla="*/ 86 w 172"/>
                  <a:gd name="T23" fmla="*/ 7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2" h="83">
                    <a:moveTo>
                      <a:pt x="172" y="1"/>
                    </a:moveTo>
                    <a:cubicBezTo>
                      <a:pt x="171" y="0"/>
                      <a:pt x="170" y="0"/>
                      <a:pt x="169" y="0"/>
                    </a:cubicBezTo>
                    <a:cubicBezTo>
                      <a:pt x="3" y="0"/>
                      <a:pt x="3" y="0"/>
                      <a:pt x="3" y="0"/>
                    </a:cubicBezTo>
                    <a:cubicBezTo>
                      <a:pt x="2" y="0"/>
                      <a:pt x="1" y="0"/>
                      <a:pt x="1" y="1"/>
                    </a:cubicBezTo>
                    <a:cubicBezTo>
                      <a:pt x="0" y="2"/>
                      <a:pt x="0" y="3"/>
                      <a:pt x="0" y="4"/>
                    </a:cubicBezTo>
                    <a:cubicBezTo>
                      <a:pt x="14" y="54"/>
                      <a:pt x="54" y="82"/>
                      <a:pt x="86" y="83"/>
                    </a:cubicBezTo>
                    <a:cubicBezTo>
                      <a:pt x="119" y="82"/>
                      <a:pt x="159" y="55"/>
                      <a:pt x="172" y="4"/>
                    </a:cubicBezTo>
                    <a:cubicBezTo>
                      <a:pt x="172" y="3"/>
                      <a:pt x="172" y="2"/>
                      <a:pt x="172" y="1"/>
                    </a:cubicBezTo>
                    <a:close/>
                    <a:moveTo>
                      <a:pt x="86" y="77"/>
                    </a:moveTo>
                    <a:cubicBezTo>
                      <a:pt x="57" y="76"/>
                      <a:pt x="21" y="51"/>
                      <a:pt x="7" y="6"/>
                    </a:cubicBezTo>
                    <a:cubicBezTo>
                      <a:pt x="165" y="6"/>
                      <a:pt x="165" y="6"/>
                      <a:pt x="165" y="6"/>
                    </a:cubicBezTo>
                    <a:cubicBezTo>
                      <a:pt x="152" y="52"/>
                      <a:pt x="116" y="76"/>
                      <a:pt x="86" y="77"/>
                    </a:cubicBezTo>
                    <a:close/>
                  </a:path>
                </a:pathLst>
              </a:custGeom>
              <a:solidFill>
                <a:srgbClr val="E24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3" name="Freeform 244"/>
              <p:cNvSpPr>
                <a:spLocks/>
              </p:cNvSpPr>
              <p:nvPr/>
            </p:nvSpPr>
            <p:spPr bwMode="auto">
              <a:xfrm>
                <a:off x="-4604" y="4580"/>
                <a:ext cx="43" cy="12"/>
              </a:xfrm>
              <a:custGeom>
                <a:avLst/>
                <a:gdLst>
                  <a:gd name="T0" fmla="*/ 147 w 147"/>
                  <a:gd name="T1" fmla="*/ 0 h 41"/>
                  <a:gd name="T2" fmla="*/ 0 w 147"/>
                  <a:gd name="T3" fmla="*/ 0 h 41"/>
                  <a:gd name="T4" fmla="*/ 33 w 147"/>
                  <a:gd name="T5" fmla="*/ 41 h 41"/>
                  <a:gd name="T6" fmla="*/ 114 w 147"/>
                  <a:gd name="T7" fmla="*/ 41 h 41"/>
                  <a:gd name="T8" fmla="*/ 147 w 147"/>
                  <a:gd name="T9" fmla="*/ 0 h 41"/>
                </a:gdLst>
                <a:ahLst/>
                <a:cxnLst>
                  <a:cxn ang="0">
                    <a:pos x="T0" y="T1"/>
                  </a:cxn>
                  <a:cxn ang="0">
                    <a:pos x="T2" y="T3"/>
                  </a:cxn>
                  <a:cxn ang="0">
                    <a:pos x="T4" y="T5"/>
                  </a:cxn>
                  <a:cxn ang="0">
                    <a:pos x="T6" y="T7"/>
                  </a:cxn>
                  <a:cxn ang="0">
                    <a:pos x="T8" y="T9"/>
                  </a:cxn>
                </a:cxnLst>
                <a:rect l="0" t="0" r="r" b="b"/>
                <a:pathLst>
                  <a:path w="147" h="41">
                    <a:moveTo>
                      <a:pt x="147" y="0"/>
                    </a:moveTo>
                    <a:cubicBezTo>
                      <a:pt x="0" y="0"/>
                      <a:pt x="0" y="0"/>
                      <a:pt x="0" y="0"/>
                    </a:cubicBezTo>
                    <a:cubicBezTo>
                      <a:pt x="7" y="18"/>
                      <a:pt x="22" y="33"/>
                      <a:pt x="33" y="41"/>
                    </a:cubicBezTo>
                    <a:cubicBezTo>
                      <a:pt x="114" y="41"/>
                      <a:pt x="114" y="41"/>
                      <a:pt x="114" y="41"/>
                    </a:cubicBezTo>
                    <a:cubicBezTo>
                      <a:pt x="127" y="32"/>
                      <a:pt x="139" y="18"/>
                      <a:pt x="147" y="0"/>
                    </a:cubicBezTo>
                    <a:close/>
                  </a:path>
                </a:pathLst>
              </a:custGeom>
              <a:solidFill>
                <a:srgbClr val="F494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4" name="Freeform 245"/>
              <p:cNvSpPr>
                <a:spLocks/>
              </p:cNvSpPr>
              <p:nvPr/>
            </p:nvSpPr>
            <p:spPr bwMode="auto">
              <a:xfrm>
                <a:off x="-4591" y="4537"/>
                <a:ext cx="17" cy="6"/>
              </a:xfrm>
              <a:custGeom>
                <a:avLst/>
                <a:gdLst>
                  <a:gd name="T0" fmla="*/ 42 w 61"/>
                  <a:gd name="T1" fmla="*/ 10 h 23"/>
                  <a:gd name="T2" fmla="*/ 30 w 61"/>
                  <a:gd name="T3" fmla="*/ 16 h 23"/>
                  <a:gd name="T4" fmla="*/ 19 w 61"/>
                  <a:gd name="T5" fmla="*/ 10 h 23"/>
                  <a:gd name="T6" fmla="*/ 0 w 61"/>
                  <a:gd name="T7" fmla="*/ 14 h 23"/>
                  <a:gd name="T8" fmla="*/ 19 w 61"/>
                  <a:gd name="T9" fmla="*/ 18 h 23"/>
                  <a:gd name="T10" fmla="*/ 30 w 61"/>
                  <a:gd name="T11" fmla="*/ 23 h 23"/>
                  <a:gd name="T12" fmla="*/ 42 w 61"/>
                  <a:gd name="T13" fmla="*/ 18 h 23"/>
                  <a:gd name="T14" fmla="*/ 61 w 61"/>
                  <a:gd name="T15" fmla="*/ 14 h 23"/>
                  <a:gd name="T16" fmla="*/ 42 w 61"/>
                  <a:gd name="T17"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23">
                    <a:moveTo>
                      <a:pt x="42" y="10"/>
                    </a:moveTo>
                    <a:cubicBezTo>
                      <a:pt x="42" y="10"/>
                      <a:pt x="37" y="16"/>
                      <a:pt x="30" y="16"/>
                    </a:cubicBezTo>
                    <a:cubicBezTo>
                      <a:pt x="23" y="16"/>
                      <a:pt x="19" y="10"/>
                      <a:pt x="19" y="10"/>
                    </a:cubicBezTo>
                    <a:cubicBezTo>
                      <a:pt x="2" y="0"/>
                      <a:pt x="0" y="14"/>
                      <a:pt x="0" y="14"/>
                    </a:cubicBezTo>
                    <a:cubicBezTo>
                      <a:pt x="1" y="22"/>
                      <a:pt x="19" y="18"/>
                      <a:pt x="19" y="18"/>
                    </a:cubicBezTo>
                    <a:cubicBezTo>
                      <a:pt x="23" y="22"/>
                      <a:pt x="27" y="23"/>
                      <a:pt x="30" y="23"/>
                    </a:cubicBezTo>
                    <a:cubicBezTo>
                      <a:pt x="34" y="23"/>
                      <a:pt x="38" y="22"/>
                      <a:pt x="42" y="18"/>
                    </a:cubicBezTo>
                    <a:cubicBezTo>
                      <a:pt x="42" y="18"/>
                      <a:pt x="60" y="22"/>
                      <a:pt x="61" y="14"/>
                    </a:cubicBezTo>
                    <a:cubicBezTo>
                      <a:pt x="61" y="14"/>
                      <a:pt x="59" y="0"/>
                      <a:pt x="42" y="10"/>
                    </a:cubicBezTo>
                    <a:close/>
                  </a:path>
                </a:pathLst>
              </a:custGeom>
              <a:solidFill>
                <a:srgbClr val="B892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5" name="Freeform 246"/>
              <p:cNvSpPr>
                <a:spLocks/>
              </p:cNvSpPr>
              <p:nvPr/>
            </p:nvSpPr>
            <p:spPr bwMode="auto">
              <a:xfrm>
                <a:off x="-4687" y="4345"/>
                <a:ext cx="212" cy="194"/>
              </a:xfrm>
              <a:custGeom>
                <a:avLst/>
                <a:gdLst>
                  <a:gd name="T0" fmla="*/ 81 w 728"/>
                  <a:gd name="T1" fmla="*/ 663 h 663"/>
                  <a:gd name="T2" fmla="*/ 158 w 728"/>
                  <a:gd name="T3" fmla="*/ 285 h 663"/>
                  <a:gd name="T4" fmla="*/ 398 w 728"/>
                  <a:gd name="T5" fmla="*/ 341 h 663"/>
                  <a:gd name="T6" fmla="*/ 493 w 728"/>
                  <a:gd name="T7" fmla="*/ 299 h 663"/>
                  <a:gd name="T8" fmla="*/ 630 w 728"/>
                  <a:gd name="T9" fmla="*/ 356 h 663"/>
                  <a:gd name="T10" fmla="*/ 649 w 728"/>
                  <a:gd name="T11" fmla="*/ 637 h 663"/>
                  <a:gd name="T12" fmla="*/ 699 w 728"/>
                  <a:gd name="T13" fmla="*/ 363 h 663"/>
                  <a:gd name="T14" fmla="*/ 710 w 728"/>
                  <a:gd name="T15" fmla="*/ 429 h 663"/>
                  <a:gd name="T16" fmla="*/ 695 w 728"/>
                  <a:gd name="T17" fmla="*/ 229 h 663"/>
                  <a:gd name="T18" fmla="*/ 580 w 728"/>
                  <a:gd name="T19" fmla="*/ 108 h 663"/>
                  <a:gd name="T20" fmla="*/ 309 w 728"/>
                  <a:gd name="T21" fmla="*/ 39 h 663"/>
                  <a:gd name="T22" fmla="*/ 339 w 728"/>
                  <a:gd name="T23" fmla="*/ 11 h 663"/>
                  <a:gd name="T24" fmla="*/ 135 w 728"/>
                  <a:gd name="T25" fmla="*/ 114 h 663"/>
                  <a:gd name="T26" fmla="*/ 13 w 728"/>
                  <a:gd name="T27" fmla="*/ 378 h 663"/>
                  <a:gd name="T28" fmla="*/ 27 w 728"/>
                  <a:gd name="T29" fmla="*/ 334 h 663"/>
                  <a:gd name="T30" fmla="*/ 81 w 728"/>
                  <a:gd name="T31" fmla="*/ 663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28" h="663">
                    <a:moveTo>
                      <a:pt x="81" y="663"/>
                    </a:moveTo>
                    <a:cubicBezTo>
                      <a:pt x="81" y="663"/>
                      <a:pt x="14" y="411"/>
                      <a:pt x="158" y="285"/>
                    </a:cubicBezTo>
                    <a:cubicBezTo>
                      <a:pt x="158" y="285"/>
                      <a:pt x="266" y="372"/>
                      <a:pt x="398" y="341"/>
                    </a:cubicBezTo>
                    <a:cubicBezTo>
                      <a:pt x="398" y="341"/>
                      <a:pt x="441" y="332"/>
                      <a:pt x="493" y="299"/>
                    </a:cubicBezTo>
                    <a:cubicBezTo>
                      <a:pt x="493" y="299"/>
                      <a:pt x="596" y="255"/>
                      <a:pt x="630" y="356"/>
                    </a:cubicBezTo>
                    <a:cubicBezTo>
                      <a:pt x="665" y="463"/>
                      <a:pt x="647" y="572"/>
                      <a:pt x="649" y="637"/>
                    </a:cubicBezTo>
                    <a:cubicBezTo>
                      <a:pt x="649" y="637"/>
                      <a:pt x="697" y="528"/>
                      <a:pt x="699" y="363"/>
                    </a:cubicBezTo>
                    <a:cubicBezTo>
                      <a:pt x="699" y="363"/>
                      <a:pt x="707" y="393"/>
                      <a:pt x="710" y="429"/>
                    </a:cubicBezTo>
                    <a:cubicBezTo>
                      <a:pt x="710" y="429"/>
                      <a:pt x="728" y="303"/>
                      <a:pt x="695" y="229"/>
                    </a:cubicBezTo>
                    <a:cubicBezTo>
                      <a:pt x="695" y="229"/>
                      <a:pt x="671" y="149"/>
                      <a:pt x="580" y="108"/>
                    </a:cubicBezTo>
                    <a:cubicBezTo>
                      <a:pt x="580" y="108"/>
                      <a:pt x="525" y="22"/>
                      <a:pt x="309" y="39"/>
                    </a:cubicBezTo>
                    <a:cubicBezTo>
                      <a:pt x="309" y="39"/>
                      <a:pt x="306" y="25"/>
                      <a:pt x="339" y="11"/>
                    </a:cubicBezTo>
                    <a:cubicBezTo>
                      <a:pt x="339" y="11"/>
                      <a:pt x="173" y="0"/>
                      <a:pt x="135" y="114"/>
                    </a:cubicBezTo>
                    <a:cubicBezTo>
                      <a:pt x="135" y="114"/>
                      <a:pt x="0" y="143"/>
                      <a:pt x="13" y="378"/>
                    </a:cubicBezTo>
                    <a:cubicBezTo>
                      <a:pt x="27" y="334"/>
                      <a:pt x="27" y="334"/>
                      <a:pt x="27" y="334"/>
                    </a:cubicBezTo>
                    <a:cubicBezTo>
                      <a:pt x="27" y="334"/>
                      <a:pt x="1" y="555"/>
                      <a:pt x="81" y="663"/>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6" name="Oval 247"/>
              <p:cNvSpPr>
                <a:spLocks noChangeArrowheads="1"/>
              </p:cNvSpPr>
              <p:nvPr/>
            </p:nvSpPr>
            <p:spPr bwMode="auto">
              <a:xfrm>
                <a:off x="-4557" y="4486"/>
                <a:ext cx="39" cy="21"/>
              </a:xfrm>
              <a:prstGeom prst="ellipse">
                <a:avLst/>
              </a:prstGeom>
              <a:solidFill>
                <a:srgbClr val="F6EF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7" name="Oval 248"/>
              <p:cNvSpPr>
                <a:spLocks noChangeArrowheads="1"/>
              </p:cNvSpPr>
              <p:nvPr/>
            </p:nvSpPr>
            <p:spPr bwMode="auto">
              <a:xfrm>
                <a:off x="-4545" y="4489"/>
                <a:ext cx="15" cy="15"/>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8" name="Oval 249"/>
              <p:cNvSpPr>
                <a:spLocks noChangeArrowheads="1"/>
              </p:cNvSpPr>
              <p:nvPr/>
            </p:nvSpPr>
            <p:spPr bwMode="auto">
              <a:xfrm>
                <a:off x="-4538" y="4492"/>
                <a:ext cx="5"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9" name="Freeform 250"/>
              <p:cNvSpPr>
                <a:spLocks/>
              </p:cNvSpPr>
              <p:nvPr/>
            </p:nvSpPr>
            <p:spPr bwMode="auto">
              <a:xfrm>
                <a:off x="-4609" y="4615"/>
                <a:ext cx="70" cy="29"/>
              </a:xfrm>
              <a:custGeom>
                <a:avLst/>
                <a:gdLst>
                  <a:gd name="T0" fmla="*/ 1 w 238"/>
                  <a:gd name="T1" fmla="*/ 23 h 100"/>
                  <a:gd name="T2" fmla="*/ 238 w 238"/>
                  <a:gd name="T3" fmla="*/ 100 h 100"/>
                  <a:gd name="T4" fmla="*/ 191 w 238"/>
                  <a:gd name="T5" fmla="*/ 0 h 100"/>
                  <a:gd name="T6" fmla="*/ 0 w 238"/>
                  <a:gd name="T7" fmla="*/ 0 h 100"/>
                  <a:gd name="T8" fmla="*/ 1 w 238"/>
                  <a:gd name="T9" fmla="*/ 23 h 100"/>
                </a:gdLst>
                <a:ahLst/>
                <a:cxnLst>
                  <a:cxn ang="0">
                    <a:pos x="T0" y="T1"/>
                  </a:cxn>
                  <a:cxn ang="0">
                    <a:pos x="T2" y="T3"/>
                  </a:cxn>
                  <a:cxn ang="0">
                    <a:pos x="T4" y="T5"/>
                  </a:cxn>
                  <a:cxn ang="0">
                    <a:pos x="T6" y="T7"/>
                  </a:cxn>
                  <a:cxn ang="0">
                    <a:pos x="T8" y="T9"/>
                  </a:cxn>
                </a:cxnLst>
                <a:rect l="0" t="0" r="r" b="b"/>
                <a:pathLst>
                  <a:path w="238" h="100">
                    <a:moveTo>
                      <a:pt x="1" y="23"/>
                    </a:moveTo>
                    <a:cubicBezTo>
                      <a:pt x="238" y="100"/>
                      <a:pt x="238" y="100"/>
                      <a:pt x="238" y="100"/>
                    </a:cubicBezTo>
                    <a:cubicBezTo>
                      <a:pt x="238" y="100"/>
                      <a:pt x="182" y="69"/>
                      <a:pt x="191" y="0"/>
                    </a:cubicBezTo>
                    <a:cubicBezTo>
                      <a:pt x="191" y="0"/>
                      <a:pt x="105" y="50"/>
                      <a:pt x="0" y="0"/>
                    </a:cubicBezTo>
                    <a:cubicBezTo>
                      <a:pt x="0" y="0"/>
                      <a:pt x="2" y="10"/>
                      <a:pt x="1" y="23"/>
                    </a:cubicBezTo>
                  </a:path>
                </a:pathLst>
              </a:custGeom>
              <a:solidFill>
                <a:srgbClr val="D1AC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0" name="Freeform 251"/>
              <p:cNvSpPr>
                <a:spLocks/>
              </p:cNvSpPr>
              <p:nvPr/>
            </p:nvSpPr>
            <p:spPr bwMode="auto">
              <a:xfrm>
                <a:off x="-4635" y="4668"/>
                <a:ext cx="108" cy="90"/>
              </a:xfrm>
              <a:custGeom>
                <a:avLst/>
                <a:gdLst>
                  <a:gd name="T0" fmla="*/ 372 w 372"/>
                  <a:gd name="T1" fmla="*/ 8 h 310"/>
                  <a:gd name="T2" fmla="*/ 338 w 372"/>
                  <a:gd name="T3" fmla="*/ 146 h 310"/>
                  <a:gd name="T4" fmla="*/ 338 w 372"/>
                  <a:gd name="T5" fmla="*/ 146 h 310"/>
                  <a:gd name="T6" fmla="*/ 338 w 372"/>
                  <a:gd name="T7" fmla="*/ 146 h 310"/>
                  <a:gd name="T8" fmla="*/ 337 w 372"/>
                  <a:gd name="T9" fmla="*/ 154 h 310"/>
                  <a:gd name="T10" fmla="*/ 338 w 372"/>
                  <a:gd name="T11" fmla="*/ 155 h 310"/>
                  <a:gd name="T12" fmla="*/ 338 w 372"/>
                  <a:gd name="T13" fmla="*/ 155 h 310"/>
                  <a:gd name="T14" fmla="*/ 302 w 372"/>
                  <a:gd name="T15" fmla="*/ 297 h 310"/>
                  <a:gd name="T16" fmla="*/ 286 w 372"/>
                  <a:gd name="T17" fmla="*/ 299 h 310"/>
                  <a:gd name="T18" fmla="*/ 240 w 372"/>
                  <a:gd name="T19" fmla="*/ 306 h 310"/>
                  <a:gd name="T20" fmla="*/ 161 w 372"/>
                  <a:gd name="T21" fmla="*/ 310 h 310"/>
                  <a:gd name="T22" fmla="*/ 137 w 372"/>
                  <a:gd name="T23" fmla="*/ 309 h 310"/>
                  <a:gd name="T24" fmla="*/ 91 w 372"/>
                  <a:gd name="T25" fmla="*/ 307 h 310"/>
                  <a:gd name="T26" fmla="*/ 74 w 372"/>
                  <a:gd name="T27" fmla="*/ 305 h 310"/>
                  <a:gd name="T28" fmla="*/ 38 w 372"/>
                  <a:gd name="T29" fmla="*/ 154 h 310"/>
                  <a:gd name="T30" fmla="*/ 38 w 372"/>
                  <a:gd name="T31" fmla="*/ 154 h 310"/>
                  <a:gd name="T32" fmla="*/ 37 w 372"/>
                  <a:gd name="T33" fmla="*/ 154 h 310"/>
                  <a:gd name="T34" fmla="*/ 34 w 372"/>
                  <a:gd name="T35" fmla="*/ 147 h 310"/>
                  <a:gd name="T36" fmla="*/ 34 w 372"/>
                  <a:gd name="T37" fmla="*/ 147 h 310"/>
                  <a:gd name="T38" fmla="*/ 0 w 372"/>
                  <a:gd name="T39" fmla="*/ 11 h 310"/>
                  <a:gd name="T40" fmla="*/ 26 w 372"/>
                  <a:gd name="T41" fmla="*/ 10 h 310"/>
                  <a:gd name="T42" fmla="*/ 26 w 372"/>
                  <a:gd name="T43" fmla="*/ 10 h 310"/>
                  <a:gd name="T44" fmla="*/ 132 w 372"/>
                  <a:gd name="T45" fmla="*/ 2 h 310"/>
                  <a:gd name="T46" fmla="*/ 132 w 372"/>
                  <a:gd name="T47" fmla="*/ 2 h 310"/>
                  <a:gd name="T48" fmla="*/ 176 w 372"/>
                  <a:gd name="T49" fmla="*/ 0 h 310"/>
                  <a:gd name="T50" fmla="*/ 176 w 372"/>
                  <a:gd name="T51" fmla="*/ 1 h 310"/>
                  <a:gd name="T52" fmla="*/ 176 w 372"/>
                  <a:gd name="T53" fmla="*/ 2 h 310"/>
                  <a:gd name="T54" fmla="*/ 183 w 372"/>
                  <a:gd name="T55" fmla="*/ 2 h 310"/>
                  <a:gd name="T56" fmla="*/ 183 w 372"/>
                  <a:gd name="T57" fmla="*/ 1 h 310"/>
                  <a:gd name="T58" fmla="*/ 186 w 372"/>
                  <a:gd name="T59" fmla="*/ 1 h 310"/>
                  <a:gd name="T60" fmla="*/ 187 w 372"/>
                  <a:gd name="T61" fmla="*/ 2 h 310"/>
                  <a:gd name="T62" fmla="*/ 188 w 372"/>
                  <a:gd name="T63" fmla="*/ 2 h 310"/>
                  <a:gd name="T64" fmla="*/ 196 w 372"/>
                  <a:gd name="T65" fmla="*/ 2 h 310"/>
                  <a:gd name="T66" fmla="*/ 246 w 372"/>
                  <a:gd name="T67" fmla="*/ 2 h 310"/>
                  <a:gd name="T68" fmla="*/ 246 w 372"/>
                  <a:gd name="T69" fmla="*/ 2 h 310"/>
                  <a:gd name="T70" fmla="*/ 350 w 372"/>
                  <a:gd name="T71" fmla="*/ 8 h 310"/>
                  <a:gd name="T72" fmla="*/ 350 w 372"/>
                  <a:gd name="T73" fmla="*/ 6 h 310"/>
                  <a:gd name="T74" fmla="*/ 352 w 372"/>
                  <a:gd name="T75" fmla="*/ 6 h 310"/>
                  <a:gd name="T76" fmla="*/ 372 w 372"/>
                  <a:gd name="T77" fmla="*/ 8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72" h="310">
                    <a:moveTo>
                      <a:pt x="372" y="8"/>
                    </a:moveTo>
                    <a:cubicBezTo>
                      <a:pt x="338" y="146"/>
                      <a:pt x="338" y="146"/>
                      <a:pt x="338" y="146"/>
                    </a:cubicBezTo>
                    <a:cubicBezTo>
                      <a:pt x="338" y="146"/>
                      <a:pt x="338" y="146"/>
                      <a:pt x="338" y="146"/>
                    </a:cubicBezTo>
                    <a:cubicBezTo>
                      <a:pt x="338" y="146"/>
                      <a:pt x="338" y="146"/>
                      <a:pt x="338" y="146"/>
                    </a:cubicBezTo>
                    <a:cubicBezTo>
                      <a:pt x="337" y="154"/>
                      <a:pt x="337" y="154"/>
                      <a:pt x="337" y="154"/>
                    </a:cubicBezTo>
                    <a:cubicBezTo>
                      <a:pt x="338" y="155"/>
                      <a:pt x="338" y="155"/>
                      <a:pt x="338" y="155"/>
                    </a:cubicBezTo>
                    <a:cubicBezTo>
                      <a:pt x="338" y="155"/>
                      <a:pt x="338" y="155"/>
                      <a:pt x="338" y="155"/>
                    </a:cubicBezTo>
                    <a:cubicBezTo>
                      <a:pt x="302" y="297"/>
                      <a:pt x="302" y="297"/>
                      <a:pt x="302" y="297"/>
                    </a:cubicBezTo>
                    <a:cubicBezTo>
                      <a:pt x="297" y="298"/>
                      <a:pt x="291" y="299"/>
                      <a:pt x="286" y="299"/>
                    </a:cubicBezTo>
                    <a:cubicBezTo>
                      <a:pt x="271" y="302"/>
                      <a:pt x="256" y="304"/>
                      <a:pt x="240" y="306"/>
                    </a:cubicBezTo>
                    <a:cubicBezTo>
                      <a:pt x="214" y="308"/>
                      <a:pt x="188" y="310"/>
                      <a:pt x="161" y="310"/>
                    </a:cubicBezTo>
                    <a:cubicBezTo>
                      <a:pt x="153" y="310"/>
                      <a:pt x="145" y="310"/>
                      <a:pt x="137" y="309"/>
                    </a:cubicBezTo>
                    <a:cubicBezTo>
                      <a:pt x="122" y="309"/>
                      <a:pt x="106" y="308"/>
                      <a:pt x="91" y="307"/>
                    </a:cubicBezTo>
                    <a:cubicBezTo>
                      <a:pt x="85" y="306"/>
                      <a:pt x="80" y="305"/>
                      <a:pt x="74" y="305"/>
                    </a:cubicBezTo>
                    <a:cubicBezTo>
                      <a:pt x="38" y="154"/>
                      <a:pt x="38" y="154"/>
                      <a:pt x="38" y="154"/>
                    </a:cubicBezTo>
                    <a:cubicBezTo>
                      <a:pt x="38" y="154"/>
                      <a:pt x="38" y="154"/>
                      <a:pt x="38" y="154"/>
                    </a:cubicBezTo>
                    <a:cubicBezTo>
                      <a:pt x="37" y="154"/>
                      <a:pt x="37" y="154"/>
                      <a:pt x="37" y="154"/>
                    </a:cubicBezTo>
                    <a:cubicBezTo>
                      <a:pt x="34" y="147"/>
                      <a:pt x="34" y="147"/>
                      <a:pt x="34" y="147"/>
                    </a:cubicBezTo>
                    <a:cubicBezTo>
                      <a:pt x="34" y="147"/>
                      <a:pt x="34" y="147"/>
                      <a:pt x="34" y="147"/>
                    </a:cubicBezTo>
                    <a:cubicBezTo>
                      <a:pt x="0" y="11"/>
                      <a:pt x="0" y="11"/>
                      <a:pt x="0" y="11"/>
                    </a:cubicBezTo>
                    <a:cubicBezTo>
                      <a:pt x="26" y="10"/>
                      <a:pt x="26" y="10"/>
                      <a:pt x="26" y="10"/>
                    </a:cubicBezTo>
                    <a:cubicBezTo>
                      <a:pt x="26" y="10"/>
                      <a:pt x="26" y="10"/>
                      <a:pt x="26" y="10"/>
                    </a:cubicBezTo>
                    <a:cubicBezTo>
                      <a:pt x="132" y="2"/>
                      <a:pt x="132" y="2"/>
                      <a:pt x="132" y="2"/>
                    </a:cubicBezTo>
                    <a:cubicBezTo>
                      <a:pt x="132" y="2"/>
                      <a:pt x="132" y="2"/>
                      <a:pt x="132" y="2"/>
                    </a:cubicBezTo>
                    <a:cubicBezTo>
                      <a:pt x="176" y="0"/>
                      <a:pt x="176" y="0"/>
                      <a:pt x="176" y="0"/>
                    </a:cubicBezTo>
                    <a:cubicBezTo>
                      <a:pt x="176" y="1"/>
                      <a:pt x="176" y="1"/>
                      <a:pt x="176" y="1"/>
                    </a:cubicBezTo>
                    <a:cubicBezTo>
                      <a:pt x="176" y="2"/>
                      <a:pt x="176" y="2"/>
                      <a:pt x="176" y="2"/>
                    </a:cubicBezTo>
                    <a:cubicBezTo>
                      <a:pt x="183" y="2"/>
                      <a:pt x="183" y="2"/>
                      <a:pt x="183" y="2"/>
                    </a:cubicBezTo>
                    <a:cubicBezTo>
                      <a:pt x="183" y="1"/>
                      <a:pt x="183" y="1"/>
                      <a:pt x="183" y="1"/>
                    </a:cubicBezTo>
                    <a:cubicBezTo>
                      <a:pt x="186" y="1"/>
                      <a:pt x="186" y="1"/>
                      <a:pt x="186" y="1"/>
                    </a:cubicBezTo>
                    <a:cubicBezTo>
                      <a:pt x="187" y="2"/>
                      <a:pt x="187" y="2"/>
                      <a:pt x="187" y="2"/>
                    </a:cubicBezTo>
                    <a:cubicBezTo>
                      <a:pt x="188" y="2"/>
                      <a:pt x="188" y="2"/>
                      <a:pt x="188" y="2"/>
                    </a:cubicBezTo>
                    <a:cubicBezTo>
                      <a:pt x="196" y="2"/>
                      <a:pt x="196" y="2"/>
                      <a:pt x="196" y="2"/>
                    </a:cubicBezTo>
                    <a:cubicBezTo>
                      <a:pt x="246" y="2"/>
                      <a:pt x="246" y="2"/>
                      <a:pt x="246" y="2"/>
                    </a:cubicBezTo>
                    <a:cubicBezTo>
                      <a:pt x="246" y="2"/>
                      <a:pt x="246" y="2"/>
                      <a:pt x="246" y="2"/>
                    </a:cubicBezTo>
                    <a:cubicBezTo>
                      <a:pt x="350" y="8"/>
                      <a:pt x="350" y="8"/>
                      <a:pt x="350" y="8"/>
                    </a:cubicBezTo>
                    <a:cubicBezTo>
                      <a:pt x="350" y="6"/>
                      <a:pt x="350" y="6"/>
                      <a:pt x="350" y="6"/>
                    </a:cubicBezTo>
                    <a:cubicBezTo>
                      <a:pt x="352" y="6"/>
                      <a:pt x="352" y="6"/>
                      <a:pt x="352" y="6"/>
                    </a:cubicBezTo>
                    <a:cubicBezTo>
                      <a:pt x="372" y="8"/>
                      <a:pt x="372" y="8"/>
                      <a:pt x="372" y="8"/>
                    </a:cubicBezTo>
                  </a:path>
                </a:pathLst>
              </a:custGeom>
              <a:solidFill>
                <a:srgbClr val="FCF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1" name="Freeform 252"/>
              <p:cNvSpPr>
                <a:spLocks noEditPoints="1"/>
              </p:cNvSpPr>
              <p:nvPr/>
            </p:nvSpPr>
            <p:spPr bwMode="auto">
              <a:xfrm>
                <a:off x="-4646" y="4642"/>
                <a:ext cx="64" cy="74"/>
              </a:xfrm>
              <a:custGeom>
                <a:avLst/>
                <a:gdLst>
                  <a:gd name="T0" fmla="*/ 210 w 219"/>
                  <a:gd name="T1" fmla="*/ 83 h 254"/>
                  <a:gd name="T2" fmla="*/ 16 w 219"/>
                  <a:gd name="T3" fmla="*/ 86 h 254"/>
                  <a:gd name="T4" fmla="*/ 58 w 219"/>
                  <a:gd name="T5" fmla="*/ 254 h 254"/>
                  <a:gd name="T6" fmla="*/ 72 w 219"/>
                  <a:gd name="T7" fmla="*/ 240 h 254"/>
                  <a:gd name="T8" fmla="*/ 69 w 219"/>
                  <a:gd name="T9" fmla="*/ 234 h 254"/>
                  <a:gd name="T10" fmla="*/ 69 w 219"/>
                  <a:gd name="T11" fmla="*/ 234 h 254"/>
                  <a:gd name="T12" fmla="*/ 35 w 219"/>
                  <a:gd name="T13" fmla="*/ 98 h 254"/>
                  <a:gd name="T14" fmla="*/ 61 w 219"/>
                  <a:gd name="T15" fmla="*/ 97 h 254"/>
                  <a:gd name="T16" fmla="*/ 61 w 219"/>
                  <a:gd name="T17" fmla="*/ 97 h 254"/>
                  <a:gd name="T18" fmla="*/ 167 w 219"/>
                  <a:gd name="T19" fmla="*/ 89 h 254"/>
                  <a:gd name="T20" fmla="*/ 167 w 219"/>
                  <a:gd name="T21" fmla="*/ 89 h 254"/>
                  <a:gd name="T22" fmla="*/ 211 w 219"/>
                  <a:gd name="T23" fmla="*/ 87 h 254"/>
                  <a:gd name="T24" fmla="*/ 211 w 219"/>
                  <a:gd name="T25" fmla="*/ 88 h 254"/>
                  <a:gd name="T26" fmla="*/ 211 w 219"/>
                  <a:gd name="T27" fmla="*/ 89 h 254"/>
                  <a:gd name="T28" fmla="*/ 218 w 219"/>
                  <a:gd name="T29" fmla="*/ 89 h 254"/>
                  <a:gd name="T30" fmla="*/ 218 w 219"/>
                  <a:gd name="T31" fmla="*/ 88 h 254"/>
                  <a:gd name="T32" fmla="*/ 219 w 219"/>
                  <a:gd name="T33" fmla="*/ 88 h 254"/>
                  <a:gd name="T34" fmla="*/ 210 w 219"/>
                  <a:gd name="T35" fmla="*/ 83 h 254"/>
                  <a:gd name="T36" fmla="*/ 82 w 219"/>
                  <a:gd name="T37" fmla="*/ 0 h 254"/>
                  <a:gd name="T38" fmla="*/ 0 w 219"/>
                  <a:gd name="T39" fmla="*/ 20 h 254"/>
                  <a:gd name="T40" fmla="*/ 8 w 219"/>
                  <a:gd name="T41" fmla="*/ 52 h 254"/>
                  <a:gd name="T42" fmla="*/ 53 w 219"/>
                  <a:gd name="T43" fmla="*/ 23 h 254"/>
                  <a:gd name="T44" fmla="*/ 86 w 219"/>
                  <a:gd name="T45" fmla="*/ 3 h 254"/>
                  <a:gd name="T46" fmla="*/ 82 w 219"/>
                  <a:gd name="T4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9" h="254">
                    <a:moveTo>
                      <a:pt x="210" y="83"/>
                    </a:moveTo>
                    <a:cubicBezTo>
                      <a:pt x="16" y="86"/>
                      <a:pt x="16" y="86"/>
                      <a:pt x="16" y="86"/>
                    </a:cubicBezTo>
                    <a:cubicBezTo>
                      <a:pt x="58" y="254"/>
                      <a:pt x="58" y="254"/>
                      <a:pt x="58" y="254"/>
                    </a:cubicBezTo>
                    <a:cubicBezTo>
                      <a:pt x="72" y="240"/>
                      <a:pt x="72" y="240"/>
                      <a:pt x="72" y="240"/>
                    </a:cubicBezTo>
                    <a:cubicBezTo>
                      <a:pt x="69" y="234"/>
                      <a:pt x="69" y="234"/>
                      <a:pt x="69" y="234"/>
                    </a:cubicBezTo>
                    <a:cubicBezTo>
                      <a:pt x="69" y="234"/>
                      <a:pt x="69" y="234"/>
                      <a:pt x="69" y="234"/>
                    </a:cubicBezTo>
                    <a:cubicBezTo>
                      <a:pt x="35" y="98"/>
                      <a:pt x="35" y="98"/>
                      <a:pt x="35" y="98"/>
                    </a:cubicBezTo>
                    <a:cubicBezTo>
                      <a:pt x="61" y="97"/>
                      <a:pt x="61" y="97"/>
                      <a:pt x="61" y="97"/>
                    </a:cubicBezTo>
                    <a:cubicBezTo>
                      <a:pt x="61" y="97"/>
                      <a:pt x="61" y="97"/>
                      <a:pt x="61" y="97"/>
                    </a:cubicBezTo>
                    <a:cubicBezTo>
                      <a:pt x="167" y="89"/>
                      <a:pt x="167" y="89"/>
                      <a:pt x="167" y="89"/>
                    </a:cubicBezTo>
                    <a:cubicBezTo>
                      <a:pt x="167" y="89"/>
                      <a:pt x="167" y="89"/>
                      <a:pt x="167" y="89"/>
                    </a:cubicBezTo>
                    <a:cubicBezTo>
                      <a:pt x="211" y="87"/>
                      <a:pt x="211" y="87"/>
                      <a:pt x="211" y="87"/>
                    </a:cubicBezTo>
                    <a:cubicBezTo>
                      <a:pt x="211" y="88"/>
                      <a:pt x="211" y="88"/>
                      <a:pt x="211" y="88"/>
                    </a:cubicBezTo>
                    <a:cubicBezTo>
                      <a:pt x="211" y="89"/>
                      <a:pt x="211" y="89"/>
                      <a:pt x="211" y="89"/>
                    </a:cubicBezTo>
                    <a:cubicBezTo>
                      <a:pt x="218" y="89"/>
                      <a:pt x="218" y="89"/>
                      <a:pt x="218" y="89"/>
                    </a:cubicBezTo>
                    <a:cubicBezTo>
                      <a:pt x="218" y="88"/>
                      <a:pt x="218" y="88"/>
                      <a:pt x="218" y="88"/>
                    </a:cubicBezTo>
                    <a:cubicBezTo>
                      <a:pt x="219" y="88"/>
                      <a:pt x="219" y="88"/>
                      <a:pt x="219" y="88"/>
                    </a:cubicBezTo>
                    <a:cubicBezTo>
                      <a:pt x="210" y="83"/>
                      <a:pt x="210" y="83"/>
                      <a:pt x="210" y="83"/>
                    </a:cubicBezTo>
                    <a:moveTo>
                      <a:pt x="82" y="0"/>
                    </a:moveTo>
                    <a:cubicBezTo>
                      <a:pt x="0" y="20"/>
                      <a:pt x="0" y="20"/>
                      <a:pt x="0" y="20"/>
                    </a:cubicBezTo>
                    <a:cubicBezTo>
                      <a:pt x="8" y="52"/>
                      <a:pt x="8" y="52"/>
                      <a:pt x="8" y="52"/>
                    </a:cubicBezTo>
                    <a:cubicBezTo>
                      <a:pt x="53" y="23"/>
                      <a:pt x="53" y="23"/>
                      <a:pt x="53" y="23"/>
                    </a:cubicBezTo>
                    <a:cubicBezTo>
                      <a:pt x="66" y="17"/>
                      <a:pt x="77" y="10"/>
                      <a:pt x="86" y="3"/>
                    </a:cubicBezTo>
                    <a:cubicBezTo>
                      <a:pt x="82" y="0"/>
                      <a:pt x="82" y="0"/>
                      <a:pt x="82" y="0"/>
                    </a:cubicBezTo>
                  </a:path>
                </a:pathLst>
              </a:custGeom>
              <a:solidFill>
                <a:srgbClr val="400A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2" name="Freeform 253"/>
              <p:cNvSpPr>
                <a:spLocks/>
              </p:cNvSpPr>
              <p:nvPr/>
            </p:nvSpPr>
            <p:spPr bwMode="auto">
              <a:xfrm>
                <a:off x="-4643" y="4643"/>
                <a:ext cx="59" cy="24"/>
              </a:xfrm>
              <a:custGeom>
                <a:avLst/>
                <a:gdLst>
                  <a:gd name="T0" fmla="*/ 78 w 202"/>
                  <a:gd name="T1" fmla="*/ 0 h 83"/>
                  <a:gd name="T2" fmla="*/ 45 w 202"/>
                  <a:gd name="T3" fmla="*/ 20 h 83"/>
                  <a:gd name="T4" fmla="*/ 0 w 202"/>
                  <a:gd name="T5" fmla="*/ 49 h 83"/>
                  <a:gd name="T6" fmla="*/ 8 w 202"/>
                  <a:gd name="T7" fmla="*/ 83 h 83"/>
                  <a:gd name="T8" fmla="*/ 202 w 202"/>
                  <a:gd name="T9" fmla="*/ 80 h 83"/>
                  <a:gd name="T10" fmla="*/ 78 w 202"/>
                  <a:gd name="T11" fmla="*/ 0 h 83"/>
                </a:gdLst>
                <a:ahLst/>
                <a:cxnLst>
                  <a:cxn ang="0">
                    <a:pos x="T0" y="T1"/>
                  </a:cxn>
                  <a:cxn ang="0">
                    <a:pos x="T2" y="T3"/>
                  </a:cxn>
                  <a:cxn ang="0">
                    <a:pos x="T4" y="T5"/>
                  </a:cxn>
                  <a:cxn ang="0">
                    <a:pos x="T6" y="T7"/>
                  </a:cxn>
                  <a:cxn ang="0">
                    <a:pos x="T8" y="T9"/>
                  </a:cxn>
                  <a:cxn ang="0">
                    <a:pos x="T10" y="T11"/>
                  </a:cxn>
                </a:cxnLst>
                <a:rect l="0" t="0" r="r" b="b"/>
                <a:pathLst>
                  <a:path w="202" h="83">
                    <a:moveTo>
                      <a:pt x="78" y="0"/>
                    </a:moveTo>
                    <a:cubicBezTo>
                      <a:pt x="69" y="7"/>
                      <a:pt x="58" y="14"/>
                      <a:pt x="45" y="20"/>
                    </a:cubicBezTo>
                    <a:cubicBezTo>
                      <a:pt x="0" y="49"/>
                      <a:pt x="0" y="49"/>
                      <a:pt x="0" y="49"/>
                    </a:cubicBezTo>
                    <a:cubicBezTo>
                      <a:pt x="8" y="83"/>
                      <a:pt x="8" y="83"/>
                      <a:pt x="8" y="83"/>
                    </a:cubicBezTo>
                    <a:cubicBezTo>
                      <a:pt x="202" y="80"/>
                      <a:pt x="202" y="80"/>
                      <a:pt x="202" y="80"/>
                    </a:cubicBezTo>
                    <a:cubicBezTo>
                      <a:pt x="78" y="0"/>
                      <a:pt x="78" y="0"/>
                      <a:pt x="78" y="0"/>
                    </a:cubicBezTo>
                  </a:path>
                </a:pathLst>
              </a:custGeom>
              <a:solidFill>
                <a:srgbClr val="C4A4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3" name="Freeform 254"/>
              <p:cNvSpPr>
                <a:spLocks/>
              </p:cNvSpPr>
              <p:nvPr/>
            </p:nvSpPr>
            <p:spPr bwMode="auto">
              <a:xfrm>
                <a:off x="-4635" y="4668"/>
                <a:ext cx="53" cy="44"/>
              </a:xfrm>
              <a:custGeom>
                <a:avLst/>
                <a:gdLst>
                  <a:gd name="T0" fmla="*/ 51 w 53"/>
                  <a:gd name="T1" fmla="*/ 0 h 44"/>
                  <a:gd name="T2" fmla="*/ 38 w 53"/>
                  <a:gd name="T3" fmla="*/ 0 h 44"/>
                  <a:gd name="T4" fmla="*/ 38 w 53"/>
                  <a:gd name="T5" fmla="*/ 0 h 44"/>
                  <a:gd name="T6" fmla="*/ 7 w 53"/>
                  <a:gd name="T7" fmla="*/ 3 h 44"/>
                  <a:gd name="T8" fmla="*/ 7 w 53"/>
                  <a:gd name="T9" fmla="*/ 3 h 44"/>
                  <a:gd name="T10" fmla="*/ 0 w 53"/>
                  <a:gd name="T11" fmla="*/ 3 h 44"/>
                  <a:gd name="T12" fmla="*/ 10 w 53"/>
                  <a:gd name="T13" fmla="*/ 42 h 44"/>
                  <a:gd name="T14" fmla="*/ 10 w 53"/>
                  <a:gd name="T15" fmla="*/ 42 h 44"/>
                  <a:gd name="T16" fmla="*/ 10 w 53"/>
                  <a:gd name="T17" fmla="*/ 44 h 44"/>
                  <a:gd name="T18" fmla="*/ 53 w 53"/>
                  <a:gd name="T19" fmla="*/ 0 h 44"/>
                  <a:gd name="T20" fmla="*/ 53 w 53"/>
                  <a:gd name="T21" fmla="*/ 0 h 44"/>
                  <a:gd name="T22" fmla="*/ 53 w 53"/>
                  <a:gd name="T23" fmla="*/ 0 h 44"/>
                  <a:gd name="T24" fmla="*/ 53 w 53"/>
                  <a:gd name="T25" fmla="*/ 0 h 44"/>
                  <a:gd name="T26" fmla="*/ 51 w 53"/>
                  <a:gd name="T27" fmla="*/ 0 h 44"/>
                  <a:gd name="T28" fmla="*/ 51 w 53"/>
                  <a:gd name="T29" fmla="*/ 0 h 44"/>
                  <a:gd name="T30" fmla="*/ 51 w 53"/>
                  <a:gd name="T3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3" h="44">
                    <a:moveTo>
                      <a:pt x="51" y="0"/>
                    </a:moveTo>
                    <a:lnTo>
                      <a:pt x="38" y="0"/>
                    </a:lnTo>
                    <a:lnTo>
                      <a:pt x="38" y="0"/>
                    </a:lnTo>
                    <a:lnTo>
                      <a:pt x="7" y="3"/>
                    </a:lnTo>
                    <a:lnTo>
                      <a:pt x="7" y="3"/>
                    </a:lnTo>
                    <a:lnTo>
                      <a:pt x="0" y="3"/>
                    </a:lnTo>
                    <a:lnTo>
                      <a:pt x="10" y="42"/>
                    </a:lnTo>
                    <a:lnTo>
                      <a:pt x="10" y="42"/>
                    </a:lnTo>
                    <a:lnTo>
                      <a:pt x="10" y="44"/>
                    </a:lnTo>
                    <a:lnTo>
                      <a:pt x="53" y="0"/>
                    </a:lnTo>
                    <a:lnTo>
                      <a:pt x="53" y="0"/>
                    </a:lnTo>
                    <a:lnTo>
                      <a:pt x="53" y="0"/>
                    </a:lnTo>
                    <a:lnTo>
                      <a:pt x="53" y="0"/>
                    </a:lnTo>
                    <a:lnTo>
                      <a:pt x="51" y="0"/>
                    </a:lnTo>
                    <a:lnTo>
                      <a:pt x="51" y="0"/>
                    </a:lnTo>
                    <a:lnTo>
                      <a:pt x="51" y="0"/>
                    </a:lnTo>
                    <a:close/>
                  </a:path>
                </a:pathLst>
              </a:custGeom>
              <a:solidFill>
                <a:srgbClr val="E1E2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4" name="Freeform 255"/>
              <p:cNvSpPr>
                <a:spLocks/>
              </p:cNvSpPr>
              <p:nvPr/>
            </p:nvSpPr>
            <p:spPr bwMode="auto">
              <a:xfrm>
                <a:off x="-4635" y="4668"/>
                <a:ext cx="53" cy="44"/>
              </a:xfrm>
              <a:custGeom>
                <a:avLst/>
                <a:gdLst>
                  <a:gd name="T0" fmla="*/ 51 w 53"/>
                  <a:gd name="T1" fmla="*/ 0 h 44"/>
                  <a:gd name="T2" fmla="*/ 38 w 53"/>
                  <a:gd name="T3" fmla="*/ 0 h 44"/>
                  <a:gd name="T4" fmla="*/ 38 w 53"/>
                  <a:gd name="T5" fmla="*/ 0 h 44"/>
                  <a:gd name="T6" fmla="*/ 7 w 53"/>
                  <a:gd name="T7" fmla="*/ 3 h 44"/>
                  <a:gd name="T8" fmla="*/ 7 w 53"/>
                  <a:gd name="T9" fmla="*/ 3 h 44"/>
                  <a:gd name="T10" fmla="*/ 0 w 53"/>
                  <a:gd name="T11" fmla="*/ 3 h 44"/>
                  <a:gd name="T12" fmla="*/ 10 w 53"/>
                  <a:gd name="T13" fmla="*/ 42 h 44"/>
                  <a:gd name="T14" fmla="*/ 10 w 53"/>
                  <a:gd name="T15" fmla="*/ 42 h 44"/>
                  <a:gd name="T16" fmla="*/ 10 w 53"/>
                  <a:gd name="T17" fmla="*/ 44 h 44"/>
                  <a:gd name="T18" fmla="*/ 53 w 53"/>
                  <a:gd name="T19" fmla="*/ 0 h 44"/>
                  <a:gd name="T20" fmla="*/ 53 w 53"/>
                  <a:gd name="T21" fmla="*/ 0 h 44"/>
                  <a:gd name="T22" fmla="*/ 53 w 53"/>
                  <a:gd name="T23" fmla="*/ 0 h 44"/>
                  <a:gd name="T24" fmla="*/ 53 w 53"/>
                  <a:gd name="T25" fmla="*/ 0 h 44"/>
                  <a:gd name="T26" fmla="*/ 51 w 53"/>
                  <a:gd name="T27" fmla="*/ 0 h 44"/>
                  <a:gd name="T28" fmla="*/ 51 w 53"/>
                  <a:gd name="T29" fmla="*/ 0 h 44"/>
                  <a:gd name="T30" fmla="*/ 51 w 53"/>
                  <a:gd name="T3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3" h="44">
                    <a:moveTo>
                      <a:pt x="51" y="0"/>
                    </a:moveTo>
                    <a:lnTo>
                      <a:pt x="38" y="0"/>
                    </a:lnTo>
                    <a:lnTo>
                      <a:pt x="38" y="0"/>
                    </a:lnTo>
                    <a:lnTo>
                      <a:pt x="7" y="3"/>
                    </a:lnTo>
                    <a:lnTo>
                      <a:pt x="7" y="3"/>
                    </a:lnTo>
                    <a:lnTo>
                      <a:pt x="0" y="3"/>
                    </a:lnTo>
                    <a:lnTo>
                      <a:pt x="10" y="42"/>
                    </a:lnTo>
                    <a:lnTo>
                      <a:pt x="10" y="42"/>
                    </a:lnTo>
                    <a:lnTo>
                      <a:pt x="10" y="44"/>
                    </a:lnTo>
                    <a:lnTo>
                      <a:pt x="53" y="0"/>
                    </a:lnTo>
                    <a:lnTo>
                      <a:pt x="53" y="0"/>
                    </a:lnTo>
                    <a:lnTo>
                      <a:pt x="53" y="0"/>
                    </a:lnTo>
                    <a:lnTo>
                      <a:pt x="53" y="0"/>
                    </a:lnTo>
                    <a:lnTo>
                      <a:pt x="51" y="0"/>
                    </a:lnTo>
                    <a:lnTo>
                      <a:pt x="51" y="0"/>
                    </a:lnTo>
                    <a:lnTo>
                      <a:pt x="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5" name="Freeform 256"/>
              <p:cNvSpPr>
                <a:spLocks noEditPoints="1"/>
              </p:cNvSpPr>
              <p:nvPr/>
            </p:nvSpPr>
            <p:spPr bwMode="auto">
              <a:xfrm>
                <a:off x="-4581" y="4642"/>
                <a:ext cx="64" cy="74"/>
              </a:xfrm>
              <a:custGeom>
                <a:avLst/>
                <a:gdLst>
                  <a:gd name="T0" fmla="*/ 8 w 219"/>
                  <a:gd name="T1" fmla="*/ 83 h 254"/>
                  <a:gd name="T2" fmla="*/ 0 w 219"/>
                  <a:gd name="T3" fmla="*/ 88 h 254"/>
                  <a:gd name="T4" fmla="*/ 0 w 219"/>
                  <a:gd name="T5" fmla="*/ 89 h 254"/>
                  <a:gd name="T6" fmla="*/ 1 w 219"/>
                  <a:gd name="T7" fmla="*/ 89 h 254"/>
                  <a:gd name="T8" fmla="*/ 9 w 219"/>
                  <a:gd name="T9" fmla="*/ 89 h 254"/>
                  <a:gd name="T10" fmla="*/ 59 w 219"/>
                  <a:gd name="T11" fmla="*/ 89 h 254"/>
                  <a:gd name="T12" fmla="*/ 59 w 219"/>
                  <a:gd name="T13" fmla="*/ 89 h 254"/>
                  <a:gd name="T14" fmla="*/ 163 w 219"/>
                  <a:gd name="T15" fmla="*/ 95 h 254"/>
                  <a:gd name="T16" fmla="*/ 163 w 219"/>
                  <a:gd name="T17" fmla="*/ 93 h 254"/>
                  <a:gd name="T18" fmla="*/ 165 w 219"/>
                  <a:gd name="T19" fmla="*/ 93 h 254"/>
                  <a:gd name="T20" fmla="*/ 185 w 219"/>
                  <a:gd name="T21" fmla="*/ 95 h 254"/>
                  <a:gd name="T22" fmla="*/ 151 w 219"/>
                  <a:gd name="T23" fmla="*/ 233 h 254"/>
                  <a:gd name="T24" fmla="*/ 151 w 219"/>
                  <a:gd name="T25" fmla="*/ 233 h 254"/>
                  <a:gd name="T26" fmla="*/ 151 w 219"/>
                  <a:gd name="T27" fmla="*/ 233 h 254"/>
                  <a:gd name="T28" fmla="*/ 150 w 219"/>
                  <a:gd name="T29" fmla="*/ 241 h 254"/>
                  <a:gd name="T30" fmla="*/ 151 w 219"/>
                  <a:gd name="T31" fmla="*/ 242 h 254"/>
                  <a:gd name="T32" fmla="*/ 151 w 219"/>
                  <a:gd name="T33" fmla="*/ 242 h 254"/>
                  <a:gd name="T34" fmla="*/ 151 w 219"/>
                  <a:gd name="T35" fmla="*/ 243 h 254"/>
                  <a:gd name="T36" fmla="*/ 161 w 219"/>
                  <a:gd name="T37" fmla="*/ 254 h 254"/>
                  <a:gd name="T38" fmla="*/ 203 w 219"/>
                  <a:gd name="T39" fmla="*/ 86 h 254"/>
                  <a:gd name="T40" fmla="*/ 8 w 219"/>
                  <a:gd name="T41" fmla="*/ 83 h 254"/>
                  <a:gd name="T42" fmla="*/ 137 w 219"/>
                  <a:gd name="T43" fmla="*/ 0 h 254"/>
                  <a:gd name="T44" fmla="*/ 135 w 219"/>
                  <a:gd name="T45" fmla="*/ 2 h 254"/>
                  <a:gd name="T46" fmla="*/ 142 w 219"/>
                  <a:gd name="T47" fmla="*/ 6 h 254"/>
                  <a:gd name="T48" fmla="*/ 138 w 219"/>
                  <a:gd name="T49" fmla="*/ 5 h 254"/>
                  <a:gd name="T50" fmla="*/ 168 w 219"/>
                  <a:gd name="T51" fmla="*/ 23 h 254"/>
                  <a:gd name="T52" fmla="*/ 213 w 219"/>
                  <a:gd name="T53" fmla="*/ 46 h 254"/>
                  <a:gd name="T54" fmla="*/ 219 w 219"/>
                  <a:gd name="T55" fmla="*/ 20 h 254"/>
                  <a:gd name="T56" fmla="*/ 137 w 219"/>
                  <a:gd name="T5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9" h="254">
                    <a:moveTo>
                      <a:pt x="8" y="83"/>
                    </a:moveTo>
                    <a:cubicBezTo>
                      <a:pt x="0" y="88"/>
                      <a:pt x="0" y="88"/>
                      <a:pt x="0" y="88"/>
                    </a:cubicBezTo>
                    <a:cubicBezTo>
                      <a:pt x="0" y="89"/>
                      <a:pt x="0" y="89"/>
                      <a:pt x="0" y="89"/>
                    </a:cubicBezTo>
                    <a:cubicBezTo>
                      <a:pt x="1" y="89"/>
                      <a:pt x="1" y="89"/>
                      <a:pt x="1" y="89"/>
                    </a:cubicBezTo>
                    <a:cubicBezTo>
                      <a:pt x="9" y="89"/>
                      <a:pt x="9" y="89"/>
                      <a:pt x="9" y="89"/>
                    </a:cubicBezTo>
                    <a:cubicBezTo>
                      <a:pt x="59" y="89"/>
                      <a:pt x="59" y="89"/>
                      <a:pt x="59" y="89"/>
                    </a:cubicBezTo>
                    <a:cubicBezTo>
                      <a:pt x="59" y="89"/>
                      <a:pt x="59" y="89"/>
                      <a:pt x="59" y="89"/>
                    </a:cubicBezTo>
                    <a:cubicBezTo>
                      <a:pt x="163" y="95"/>
                      <a:pt x="163" y="95"/>
                      <a:pt x="163" y="95"/>
                    </a:cubicBezTo>
                    <a:cubicBezTo>
                      <a:pt x="163" y="93"/>
                      <a:pt x="163" y="93"/>
                      <a:pt x="163" y="93"/>
                    </a:cubicBezTo>
                    <a:cubicBezTo>
                      <a:pt x="165" y="93"/>
                      <a:pt x="165" y="93"/>
                      <a:pt x="165" y="93"/>
                    </a:cubicBezTo>
                    <a:cubicBezTo>
                      <a:pt x="185" y="95"/>
                      <a:pt x="185" y="95"/>
                      <a:pt x="185" y="95"/>
                    </a:cubicBezTo>
                    <a:cubicBezTo>
                      <a:pt x="151" y="233"/>
                      <a:pt x="151" y="233"/>
                      <a:pt x="151" y="233"/>
                    </a:cubicBezTo>
                    <a:cubicBezTo>
                      <a:pt x="151" y="233"/>
                      <a:pt x="151" y="233"/>
                      <a:pt x="151" y="233"/>
                    </a:cubicBezTo>
                    <a:cubicBezTo>
                      <a:pt x="151" y="233"/>
                      <a:pt x="151" y="233"/>
                      <a:pt x="151" y="233"/>
                    </a:cubicBezTo>
                    <a:cubicBezTo>
                      <a:pt x="150" y="241"/>
                      <a:pt x="150" y="241"/>
                      <a:pt x="150" y="241"/>
                    </a:cubicBezTo>
                    <a:cubicBezTo>
                      <a:pt x="151" y="242"/>
                      <a:pt x="151" y="242"/>
                      <a:pt x="151" y="242"/>
                    </a:cubicBezTo>
                    <a:cubicBezTo>
                      <a:pt x="151" y="242"/>
                      <a:pt x="151" y="242"/>
                      <a:pt x="151" y="242"/>
                    </a:cubicBezTo>
                    <a:cubicBezTo>
                      <a:pt x="151" y="243"/>
                      <a:pt x="151" y="243"/>
                      <a:pt x="151" y="243"/>
                    </a:cubicBezTo>
                    <a:cubicBezTo>
                      <a:pt x="161" y="254"/>
                      <a:pt x="161" y="254"/>
                      <a:pt x="161" y="254"/>
                    </a:cubicBezTo>
                    <a:cubicBezTo>
                      <a:pt x="203" y="86"/>
                      <a:pt x="203" y="86"/>
                      <a:pt x="203" y="86"/>
                    </a:cubicBezTo>
                    <a:cubicBezTo>
                      <a:pt x="8" y="83"/>
                      <a:pt x="8" y="83"/>
                      <a:pt x="8" y="83"/>
                    </a:cubicBezTo>
                    <a:moveTo>
                      <a:pt x="137" y="0"/>
                    </a:moveTo>
                    <a:cubicBezTo>
                      <a:pt x="135" y="2"/>
                      <a:pt x="135" y="2"/>
                      <a:pt x="135" y="2"/>
                    </a:cubicBezTo>
                    <a:cubicBezTo>
                      <a:pt x="139" y="5"/>
                      <a:pt x="142" y="6"/>
                      <a:pt x="142" y="6"/>
                    </a:cubicBezTo>
                    <a:cubicBezTo>
                      <a:pt x="138" y="5"/>
                      <a:pt x="138" y="5"/>
                      <a:pt x="138" y="5"/>
                    </a:cubicBezTo>
                    <a:cubicBezTo>
                      <a:pt x="147" y="11"/>
                      <a:pt x="157" y="17"/>
                      <a:pt x="168" y="23"/>
                    </a:cubicBezTo>
                    <a:cubicBezTo>
                      <a:pt x="213" y="46"/>
                      <a:pt x="213" y="46"/>
                      <a:pt x="213" y="46"/>
                    </a:cubicBezTo>
                    <a:cubicBezTo>
                      <a:pt x="219" y="20"/>
                      <a:pt x="219" y="20"/>
                      <a:pt x="219" y="20"/>
                    </a:cubicBezTo>
                    <a:cubicBezTo>
                      <a:pt x="137" y="0"/>
                      <a:pt x="137" y="0"/>
                      <a:pt x="137" y="0"/>
                    </a:cubicBezTo>
                  </a:path>
                </a:pathLst>
              </a:custGeom>
              <a:solidFill>
                <a:srgbClr val="400A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6" name="Freeform 257"/>
              <p:cNvSpPr>
                <a:spLocks/>
              </p:cNvSpPr>
              <p:nvPr/>
            </p:nvSpPr>
            <p:spPr bwMode="auto">
              <a:xfrm>
                <a:off x="-4578" y="4643"/>
                <a:ext cx="59" cy="24"/>
              </a:xfrm>
              <a:custGeom>
                <a:avLst/>
                <a:gdLst>
                  <a:gd name="T0" fmla="*/ 125 w 205"/>
                  <a:gd name="T1" fmla="*/ 0 h 83"/>
                  <a:gd name="T2" fmla="*/ 0 w 205"/>
                  <a:gd name="T3" fmla="*/ 80 h 83"/>
                  <a:gd name="T4" fmla="*/ 195 w 205"/>
                  <a:gd name="T5" fmla="*/ 83 h 83"/>
                  <a:gd name="T6" fmla="*/ 205 w 205"/>
                  <a:gd name="T7" fmla="*/ 43 h 83"/>
                  <a:gd name="T8" fmla="*/ 160 w 205"/>
                  <a:gd name="T9" fmla="*/ 20 h 83"/>
                  <a:gd name="T10" fmla="*/ 130 w 205"/>
                  <a:gd name="T11" fmla="*/ 2 h 83"/>
                  <a:gd name="T12" fmla="*/ 125 w 205"/>
                  <a:gd name="T13" fmla="*/ 0 h 83"/>
                </a:gdLst>
                <a:ahLst/>
                <a:cxnLst>
                  <a:cxn ang="0">
                    <a:pos x="T0" y="T1"/>
                  </a:cxn>
                  <a:cxn ang="0">
                    <a:pos x="T2" y="T3"/>
                  </a:cxn>
                  <a:cxn ang="0">
                    <a:pos x="T4" y="T5"/>
                  </a:cxn>
                  <a:cxn ang="0">
                    <a:pos x="T6" y="T7"/>
                  </a:cxn>
                  <a:cxn ang="0">
                    <a:pos x="T8" y="T9"/>
                  </a:cxn>
                  <a:cxn ang="0">
                    <a:pos x="T10" y="T11"/>
                  </a:cxn>
                  <a:cxn ang="0">
                    <a:pos x="T12" y="T13"/>
                  </a:cxn>
                </a:cxnLst>
                <a:rect l="0" t="0" r="r" b="b"/>
                <a:pathLst>
                  <a:path w="205" h="83">
                    <a:moveTo>
                      <a:pt x="125" y="0"/>
                    </a:moveTo>
                    <a:cubicBezTo>
                      <a:pt x="0" y="80"/>
                      <a:pt x="0" y="80"/>
                      <a:pt x="0" y="80"/>
                    </a:cubicBezTo>
                    <a:cubicBezTo>
                      <a:pt x="195" y="83"/>
                      <a:pt x="195" y="83"/>
                      <a:pt x="195" y="83"/>
                    </a:cubicBezTo>
                    <a:cubicBezTo>
                      <a:pt x="205" y="43"/>
                      <a:pt x="205" y="43"/>
                      <a:pt x="205" y="43"/>
                    </a:cubicBezTo>
                    <a:cubicBezTo>
                      <a:pt x="160" y="20"/>
                      <a:pt x="160" y="20"/>
                      <a:pt x="160" y="20"/>
                    </a:cubicBezTo>
                    <a:cubicBezTo>
                      <a:pt x="149" y="14"/>
                      <a:pt x="139" y="8"/>
                      <a:pt x="130" y="2"/>
                    </a:cubicBezTo>
                    <a:cubicBezTo>
                      <a:pt x="125" y="0"/>
                      <a:pt x="125" y="0"/>
                      <a:pt x="125" y="0"/>
                    </a:cubicBezTo>
                  </a:path>
                </a:pathLst>
              </a:custGeom>
              <a:solidFill>
                <a:srgbClr val="C4A4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7" name="Freeform 258"/>
              <p:cNvSpPr>
                <a:spLocks/>
              </p:cNvSpPr>
              <p:nvPr/>
            </p:nvSpPr>
            <p:spPr bwMode="auto">
              <a:xfrm>
                <a:off x="-4542" y="4643"/>
                <a:ext cx="3" cy="1"/>
              </a:xfrm>
              <a:custGeom>
                <a:avLst/>
                <a:gdLst>
                  <a:gd name="T0" fmla="*/ 2 w 9"/>
                  <a:gd name="T1" fmla="*/ 0 h 4"/>
                  <a:gd name="T2" fmla="*/ 0 w 9"/>
                  <a:gd name="T3" fmla="*/ 1 h 4"/>
                  <a:gd name="T4" fmla="*/ 5 w 9"/>
                  <a:gd name="T5" fmla="*/ 3 h 4"/>
                  <a:gd name="T6" fmla="*/ 9 w 9"/>
                  <a:gd name="T7" fmla="*/ 4 h 4"/>
                  <a:gd name="T8" fmla="*/ 2 w 9"/>
                  <a:gd name="T9" fmla="*/ 0 h 4"/>
                </a:gdLst>
                <a:ahLst/>
                <a:cxnLst>
                  <a:cxn ang="0">
                    <a:pos x="T0" y="T1"/>
                  </a:cxn>
                  <a:cxn ang="0">
                    <a:pos x="T2" y="T3"/>
                  </a:cxn>
                  <a:cxn ang="0">
                    <a:pos x="T4" y="T5"/>
                  </a:cxn>
                  <a:cxn ang="0">
                    <a:pos x="T6" y="T7"/>
                  </a:cxn>
                  <a:cxn ang="0">
                    <a:pos x="T8" y="T9"/>
                  </a:cxn>
                </a:cxnLst>
                <a:rect l="0" t="0" r="r" b="b"/>
                <a:pathLst>
                  <a:path w="9" h="4">
                    <a:moveTo>
                      <a:pt x="2" y="0"/>
                    </a:moveTo>
                    <a:cubicBezTo>
                      <a:pt x="0" y="1"/>
                      <a:pt x="0" y="1"/>
                      <a:pt x="0" y="1"/>
                    </a:cubicBezTo>
                    <a:cubicBezTo>
                      <a:pt x="5" y="3"/>
                      <a:pt x="5" y="3"/>
                      <a:pt x="5" y="3"/>
                    </a:cubicBezTo>
                    <a:cubicBezTo>
                      <a:pt x="9" y="4"/>
                      <a:pt x="9" y="4"/>
                      <a:pt x="9" y="4"/>
                    </a:cubicBezTo>
                    <a:cubicBezTo>
                      <a:pt x="9" y="4"/>
                      <a:pt x="6" y="3"/>
                      <a:pt x="2" y="0"/>
                    </a:cubicBezTo>
                  </a:path>
                </a:pathLst>
              </a:custGeom>
              <a:solidFill>
                <a:srgbClr val="BB9A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8" name="Freeform 259"/>
              <p:cNvSpPr>
                <a:spLocks/>
              </p:cNvSpPr>
              <p:nvPr/>
            </p:nvSpPr>
            <p:spPr bwMode="auto">
              <a:xfrm>
                <a:off x="-4581" y="4668"/>
                <a:ext cx="54" cy="45"/>
              </a:xfrm>
              <a:custGeom>
                <a:avLst/>
                <a:gdLst>
                  <a:gd name="T0" fmla="*/ 0 w 54"/>
                  <a:gd name="T1" fmla="*/ 0 h 45"/>
                  <a:gd name="T2" fmla="*/ 0 w 54"/>
                  <a:gd name="T3" fmla="*/ 0 h 45"/>
                  <a:gd name="T4" fmla="*/ 44 w 54"/>
                  <a:gd name="T5" fmla="*/ 45 h 45"/>
                  <a:gd name="T6" fmla="*/ 44 w 54"/>
                  <a:gd name="T7" fmla="*/ 45 h 45"/>
                  <a:gd name="T8" fmla="*/ 44 w 54"/>
                  <a:gd name="T9" fmla="*/ 45 h 45"/>
                  <a:gd name="T10" fmla="*/ 44 w 54"/>
                  <a:gd name="T11" fmla="*/ 45 h 45"/>
                  <a:gd name="T12" fmla="*/ 44 w 54"/>
                  <a:gd name="T13" fmla="*/ 42 h 45"/>
                  <a:gd name="T14" fmla="*/ 44 w 54"/>
                  <a:gd name="T15" fmla="*/ 42 h 45"/>
                  <a:gd name="T16" fmla="*/ 44 w 54"/>
                  <a:gd name="T17" fmla="*/ 42 h 45"/>
                  <a:gd name="T18" fmla="*/ 54 w 54"/>
                  <a:gd name="T19" fmla="*/ 2 h 45"/>
                  <a:gd name="T20" fmla="*/ 48 w 54"/>
                  <a:gd name="T21" fmla="*/ 1 h 45"/>
                  <a:gd name="T22" fmla="*/ 48 w 54"/>
                  <a:gd name="T23" fmla="*/ 1 h 45"/>
                  <a:gd name="T24" fmla="*/ 48 w 54"/>
                  <a:gd name="T25" fmla="*/ 2 h 45"/>
                  <a:gd name="T26" fmla="*/ 17 w 54"/>
                  <a:gd name="T27" fmla="*/ 0 h 45"/>
                  <a:gd name="T28" fmla="*/ 17 w 54"/>
                  <a:gd name="T29" fmla="*/ 0 h 45"/>
                  <a:gd name="T30" fmla="*/ 3 w 54"/>
                  <a:gd name="T31" fmla="*/ 0 h 45"/>
                  <a:gd name="T32" fmla="*/ 0 w 54"/>
                  <a:gd name="T33" fmla="*/ 0 h 45"/>
                  <a:gd name="T34" fmla="*/ 0 w 54"/>
                  <a:gd name="T35" fmla="*/ 0 h 45"/>
                  <a:gd name="T36" fmla="*/ 0 w 54"/>
                  <a:gd name="T37"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5">
                    <a:moveTo>
                      <a:pt x="0" y="0"/>
                    </a:moveTo>
                    <a:lnTo>
                      <a:pt x="0" y="0"/>
                    </a:lnTo>
                    <a:lnTo>
                      <a:pt x="44" y="45"/>
                    </a:lnTo>
                    <a:lnTo>
                      <a:pt x="44" y="45"/>
                    </a:lnTo>
                    <a:lnTo>
                      <a:pt x="44" y="45"/>
                    </a:lnTo>
                    <a:lnTo>
                      <a:pt x="44" y="45"/>
                    </a:lnTo>
                    <a:lnTo>
                      <a:pt x="44" y="42"/>
                    </a:lnTo>
                    <a:lnTo>
                      <a:pt x="44" y="42"/>
                    </a:lnTo>
                    <a:lnTo>
                      <a:pt x="44" y="42"/>
                    </a:lnTo>
                    <a:lnTo>
                      <a:pt x="54" y="2"/>
                    </a:lnTo>
                    <a:lnTo>
                      <a:pt x="48" y="1"/>
                    </a:lnTo>
                    <a:lnTo>
                      <a:pt x="48" y="1"/>
                    </a:lnTo>
                    <a:lnTo>
                      <a:pt x="48" y="2"/>
                    </a:lnTo>
                    <a:lnTo>
                      <a:pt x="17" y="0"/>
                    </a:lnTo>
                    <a:lnTo>
                      <a:pt x="17" y="0"/>
                    </a:lnTo>
                    <a:lnTo>
                      <a:pt x="3" y="0"/>
                    </a:lnTo>
                    <a:lnTo>
                      <a:pt x="0" y="0"/>
                    </a:lnTo>
                    <a:lnTo>
                      <a:pt x="0" y="0"/>
                    </a:lnTo>
                    <a:lnTo>
                      <a:pt x="0" y="0"/>
                    </a:lnTo>
                    <a:close/>
                  </a:path>
                </a:pathLst>
              </a:custGeom>
              <a:solidFill>
                <a:srgbClr val="E1E2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9" name="Freeform 260"/>
              <p:cNvSpPr>
                <a:spLocks/>
              </p:cNvSpPr>
              <p:nvPr/>
            </p:nvSpPr>
            <p:spPr bwMode="auto">
              <a:xfrm>
                <a:off x="-4581" y="4668"/>
                <a:ext cx="54" cy="45"/>
              </a:xfrm>
              <a:custGeom>
                <a:avLst/>
                <a:gdLst>
                  <a:gd name="T0" fmla="*/ 0 w 54"/>
                  <a:gd name="T1" fmla="*/ 0 h 45"/>
                  <a:gd name="T2" fmla="*/ 0 w 54"/>
                  <a:gd name="T3" fmla="*/ 0 h 45"/>
                  <a:gd name="T4" fmla="*/ 44 w 54"/>
                  <a:gd name="T5" fmla="*/ 45 h 45"/>
                  <a:gd name="T6" fmla="*/ 44 w 54"/>
                  <a:gd name="T7" fmla="*/ 45 h 45"/>
                  <a:gd name="T8" fmla="*/ 44 w 54"/>
                  <a:gd name="T9" fmla="*/ 45 h 45"/>
                  <a:gd name="T10" fmla="*/ 44 w 54"/>
                  <a:gd name="T11" fmla="*/ 45 h 45"/>
                  <a:gd name="T12" fmla="*/ 44 w 54"/>
                  <a:gd name="T13" fmla="*/ 42 h 45"/>
                  <a:gd name="T14" fmla="*/ 44 w 54"/>
                  <a:gd name="T15" fmla="*/ 42 h 45"/>
                  <a:gd name="T16" fmla="*/ 44 w 54"/>
                  <a:gd name="T17" fmla="*/ 42 h 45"/>
                  <a:gd name="T18" fmla="*/ 54 w 54"/>
                  <a:gd name="T19" fmla="*/ 2 h 45"/>
                  <a:gd name="T20" fmla="*/ 48 w 54"/>
                  <a:gd name="T21" fmla="*/ 1 h 45"/>
                  <a:gd name="T22" fmla="*/ 48 w 54"/>
                  <a:gd name="T23" fmla="*/ 1 h 45"/>
                  <a:gd name="T24" fmla="*/ 48 w 54"/>
                  <a:gd name="T25" fmla="*/ 2 h 45"/>
                  <a:gd name="T26" fmla="*/ 17 w 54"/>
                  <a:gd name="T27" fmla="*/ 0 h 45"/>
                  <a:gd name="T28" fmla="*/ 17 w 54"/>
                  <a:gd name="T29" fmla="*/ 0 h 45"/>
                  <a:gd name="T30" fmla="*/ 3 w 54"/>
                  <a:gd name="T31" fmla="*/ 0 h 45"/>
                  <a:gd name="T32" fmla="*/ 0 w 54"/>
                  <a:gd name="T33" fmla="*/ 0 h 45"/>
                  <a:gd name="T34" fmla="*/ 0 w 54"/>
                  <a:gd name="T35" fmla="*/ 0 h 45"/>
                  <a:gd name="T36" fmla="*/ 0 w 54"/>
                  <a:gd name="T37"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5">
                    <a:moveTo>
                      <a:pt x="0" y="0"/>
                    </a:moveTo>
                    <a:lnTo>
                      <a:pt x="0" y="0"/>
                    </a:lnTo>
                    <a:lnTo>
                      <a:pt x="44" y="45"/>
                    </a:lnTo>
                    <a:lnTo>
                      <a:pt x="44" y="45"/>
                    </a:lnTo>
                    <a:lnTo>
                      <a:pt x="44" y="45"/>
                    </a:lnTo>
                    <a:lnTo>
                      <a:pt x="44" y="45"/>
                    </a:lnTo>
                    <a:lnTo>
                      <a:pt x="44" y="42"/>
                    </a:lnTo>
                    <a:lnTo>
                      <a:pt x="44" y="42"/>
                    </a:lnTo>
                    <a:lnTo>
                      <a:pt x="44" y="42"/>
                    </a:lnTo>
                    <a:lnTo>
                      <a:pt x="54" y="2"/>
                    </a:lnTo>
                    <a:lnTo>
                      <a:pt x="48" y="1"/>
                    </a:lnTo>
                    <a:lnTo>
                      <a:pt x="48" y="1"/>
                    </a:lnTo>
                    <a:lnTo>
                      <a:pt x="48" y="2"/>
                    </a:lnTo>
                    <a:lnTo>
                      <a:pt x="17" y="0"/>
                    </a:lnTo>
                    <a:lnTo>
                      <a:pt x="17" y="0"/>
                    </a:lnTo>
                    <a:lnTo>
                      <a:pt x="3" y="0"/>
                    </a:ln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0" name="Freeform 261"/>
              <p:cNvSpPr>
                <a:spLocks/>
              </p:cNvSpPr>
              <p:nvPr/>
            </p:nvSpPr>
            <p:spPr bwMode="auto">
              <a:xfrm>
                <a:off x="-4598" y="4666"/>
                <a:ext cx="35" cy="19"/>
              </a:xfrm>
              <a:custGeom>
                <a:avLst/>
                <a:gdLst>
                  <a:gd name="T0" fmla="*/ 93 w 120"/>
                  <a:gd name="T1" fmla="*/ 61 h 65"/>
                  <a:gd name="T2" fmla="*/ 80 w 120"/>
                  <a:gd name="T3" fmla="*/ 65 h 65"/>
                  <a:gd name="T4" fmla="*/ 40 w 120"/>
                  <a:gd name="T5" fmla="*/ 65 h 65"/>
                  <a:gd name="T6" fmla="*/ 27 w 120"/>
                  <a:gd name="T7" fmla="*/ 61 h 65"/>
                  <a:gd name="T8" fmla="*/ 4 w 120"/>
                  <a:gd name="T9" fmla="*/ 17 h 65"/>
                  <a:gd name="T10" fmla="*/ 18 w 120"/>
                  <a:gd name="T11" fmla="*/ 0 h 65"/>
                  <a:gd name="T12" fmla="*/ 101 w 120"/>
                  <a:gd name="T13" fmla="*/ 0 h 65"/>
                  <a:gd name="T14" fmla="*/ 115 w 120"/>
                  <a:gd name="T15" fmla="*/ 17 h 65"/>
                  <a:gd name="T16" fmla="*/ 93 w 120"/>
                  <a:gd name="T17" fmla="*/ 6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65">
                    <a:moveTo>
                      <a:pt x="93" y="61"/>
                    </a:moveTo>
                    <a:cubicBezTo>
                      <a:pt x="91" y="63"/>
                      <a:pt x="86" y="65"/>
                      <a:pt x="80" y="65"/>
                    </a:cubicBezTo>
                    <a:cubicBezTo>
                      <a:pt x="40" y="65"/>
                      <a:pt x="40" y="65"/>
                      <a:pt x="40" y="65"/>
                    </a:cubicBezTo>
                    <a:cubicBezTo>
                      <a:pt x="34" y="65"/>
                      <a:pt x="28" y="63"/>
                      <a:pt x="27" y="61"/>
                    </a:cubicBezTo>
                    <a:cubicBezTo>
                      <a:pt x="4" y="17"/>
                      <a:pt x="4" y="17"/>
                      <a:pt x="4" y="17"/>
                    </a:cubicBezTo>
                    <a:cubicBezTo>
                      <a:pt x="0" y="8"/>
                      <a:pt x="6" y="0"/>
                      <a:pt x="18" y="0"/>
                    </a:cubicBezTo>
                    <a:cubicBezTo>
                      <a:pt x="101" y="0"/>
                      <a:pt x="101" y="0"/>
                      <a:pt x="101" y="0"/>
                    </a:cubicBezTo>
                    <a:cubicBezTo>
                      <a:pt x="114" y="0"/>
                      <a:pt x="120" y="8"/>
                      <a:pt x="115" y="17"/>
                    </a:cubicBezTo>
                    <a:lnTo>
                      <a:pt x="93" y="61"/>
                    </a:lnTo>
                    <a:close/>
                  </a:path>
                </a:pathLst>
              </a:custGeom>
              <a:solidFill>
                <a:srgbClr val="0033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1" name="Freeform 262"/>
              <p:cNvSpPr>
                <a:spLocks/>
              </p:cNvSpPr>
              <p:nvPr/>
            </p:nvSpPr>
            <p:spPr bwMode="auto">
              <a:xfrm>
                <a:off x="-4595" y="4683"/>
                <a:ext cx="30" cy="75"/>
              </a:xfrm>
              <a:custGeom>
                <a:avLst/>
                <a:gdLst>
                  <a:gd name="T0" fmla="*/ 24 w 103"/>
                  <a:gd name="T1" fmla="*/ 256 h 256"/>
                  <a:gd name="T2" fmla="*/ 0 w 103"/>
                  <a:gd name="T3" fmla="*/ 255 h 256"/>
                  <a:gd name="T4" fmla="*/ 19 w 103"/>
                  <a:gd name="T5" fmla="*/ 0 h 256"/>
                  <a:gd name="T6" fmla="*/ 19 w 103"/>
                  <a:gd name="T7" fmla="*/ 0 h 256"/>
                  <a:gd name="T8" fmla="*/ 19 w 103"/>
                  <a:gd name="T9" fmla="*/ 0 h 256"/>
                  <a:gd name="T10" fmla="*/ 85 w 103"/>
                  <a:gd name="T11" fmla="*/ 0 h 256"/>
                  <a:gd name="T12" fmla="*/ 85 w 103"/>
                  <a:gd name="T13" fmla="*/ 1 h 256"/>
                  <a:gd name="T14" fmla="*/ 85 w 103"/>
                  <a:gd name="T15" fmla="*/ 1 h 256"/>
                  <a:gd name="T16" fmla="*/ 103 w 103"/>
                  <a:gd name="T17" fmla="*/ 252 h 256"/>
                  <a:gd name="T18" fmla="*/ 24 w 103"/>
                  <a:gd name="T19" fmla="*/ 25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6">
                    <a:moveTo>
                      <a:pt x="24" y="256"/>
                    </a:moveTo>
                    <a:cubicBezTo>
                      <a:pt x="16" y="256"/>
                      <a:pt x="8" y="256"/>
                      <a:pt x="0" y="255"/>
                    </a:cubicBezTo>
                    <a:cubicBezTo>
                      <a:pt x="19" y="0"/>
                      <a:pt x="19" y="0"/>
                      <a:pt x="19" y="0"/>
                    </a:cubicBezTo>
                    <a:cubicBezTo>
                      <a:pt x="19" y="0"/>
                      <a:pt x="19" y="0"/>
                      <a:pt x="19" y="0"/>
                    </a:cubicBezTo>
                    <a:cubicBezTo>
                      <a:pt x="19" y="0"/>
                      <a:pt x="19" y="0"/>
                      <a:pt x="19" y="0"/>
                    </a:cubicBezTo>
                    <a:cubicBezTo>
                      <a:pt x="85" y="0"/>
                      <a:pt x="85" y="0"/>
                      <a:pt x="85" y="0"/>
                    </a:cubicBezTo>
                    <a:cubicBezTo>
                      <a:pt x="85" y="1"/>
                      <a:pt x="85" y="1"/>
                      <a:pt x="85" y="1"/>
                    </a:cubicBezTo>
                    <a:cubicBezTo>
                      <a:pt x="85" y="1"/>
                      <a:pt x="85" y="1"/>
                      <a:pt x="85" y="1"/>
                    </a:cubicBezTo>
                    <a:cubicBezTo>
                      <a:pt x="103" y="252"/>
                      <a:pt x="103" y="252"/>
                      <a:pt x="103" y="252"/>
                    </a:cubicBezTo>
                    <a:cubicBezTo>
                      <a:pt x="77" y="254"/>
                      <a:pt x="51" y="256"/>
                      <a:pt x="24" y="256"/>
                    </a:cubicBezTo>
                    <a:close/>
                  </a:path>
                </a:pathLst>
              </a:custGeom>
              <a:solidFill>
                <a:srgbClr val="0033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2" name="Freeform 263"/>
              <p:cNvSpPr>
                <a:spLocks/>
              </p:cNvSpPr>
              <p:nvPr/>
            </p:nvSpPr>
            <p:spPr bwMode="auto">
              <a:xfrm>
                <a:off x="-4748" y="4647"/>
                <a:ext cx="127" cy="109"/>
              </a:xfrm>
              <a:custGeom>
                <a:avLst/>
                <a:gdLst>
                  <a:gd name="T0" fmla="*/ 0 w 436"/>
                  <a:gd name="T1" fmla="*/ 143 h 374"/>
                  <a:gd name="T2" fmla="*/ 285 w 436"/>
                  <a:gd name="T3" fmla="*/ 0 h 374"/>
                  <a:gd name="T4" fmla="*/ 287 w 436"/>
                  <a:gd name="T5" fmla="*/ 0 h 374"/>
                  <a:gd name="T6" fmla="*/ 320 w 436"/>
                  <a:gd name="T7" fmla="*/ 62 h 374"/>
                  <a:gd name="T8" fmla="*/ 325 w 436"/>
                  <a:gd name="T9" fmla="*/ 71 h 374"/>
                  <a:gd name="T10" fmla="*/ 363 w 436"/>
                  <a:gd name="T11" fmla="*/ 140 h 374"/>
                  <a:gd name="T12" fmla="*/ 436 w 436"/>
                  <a:gd name="T13" fmla="*/ 374 h 374"/>
                  <a:gd name="T14" fmla="*/ 389 w 436"/>
                  <a:gd name="T15" fmla="*/ 365 h 374"/>
                  <a:gd name="T16" fmla="*/ 381 w 436"/>
                  <a:gd name="T17" fmla="*/ 363 h 374"/>
                  <a:gd name="T18" fmla="*/ 236 w 436"/>
                  <a:gd name="T19" fmla="*/ 314 h 374"/>
                  <a:gd name="T20" fmla="*/ 0 w 436"/>
                  <a:gd name="T21" fmla="*/ 143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6" h="374">
                    <a:moveTo>
                      <a:pt x="0" y="143"/>
                    </a:moveTo>
                    <a:cubicBezTo>
                      <a:pt x="117" y="40"/>
                      <a:pt x="269" y="4"/>
                      <a:pt x="285" y="0"/>
                    </a:cubicBezTo>
                    <a:cubicBezTo>
                      <a:pt x="286" y="0"/>
                      <a:pt x="287" y="0"/>
                      <a:pt x="287" y="0"/>
                    </a:cubicBezTo>
                    <a:cubicBezTo>
                      <a:pt x="320" y="62"/>
                      <a:pt x="320" y="62"/>
                      <a:pt x="320" y="62"/>
                    </a:cubicBezTo>
                    <a:cubicBezTo>
                      <a:pt x="325" y="71"/>
                      <a:pt x="325" y="71"/>
                      <a:pt x="325" y="71"/>
                    </a:cubicBezTo>
                    <a:cubicBezTo>
                      <a:pt x="363" y="140"/>
                      <a:pt x="363" y="140"/>
                      <a:pt x="363" y="140"/>
                    </a:cubicBezTo>
                    <a:cubicBezTo>
                      <a:pt x="436" y="374"/>
                      <a:pt x="436" y="374"/>
                      <a:pt x="436" y="374"/>
                    </a:cubicBezTo>
                    <a:cubicBezTo>
                      <a:pt x="420" y="371"/>
                      <a:pt x="404" y="368"/>
                      <a:pt x="389" y="365"/>
                    </a:cubicBezTo>
                    <a:cubicBezTo>
                      <a:pt x="386" y="364"/>
                      <a:pt x="383" y="364"/>
                      <a:pt x="381" y="363"/>
                    </a:cubicBezTo>
                    <a:cubicBezTo>
                      <a:pt x="330" y="352"/>
                      <a:pt x="282" y="335"/>
                      <a:pt x="236" y="314"/>
                    </a:cubicBezTo>
                    <a:cubicBezTo>
                      <a:pt x="146" y="273"/>
                      <a:pt x="66" y="214"/>
                      <a:pt x="0" y="143"/>
                    </a:cubicBezTo>
                    <a:close/>
                  </a:path>
                </a:pathLst>
              </a:custGeom>
              <a:solidFill>
                <a:srgbClr val="1216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3" name="Freeform 264"/>
              <p:cNvSpPr>
                <a:spLocks/>
              </p:cNvSpPr>
              <p:nvPr/>
            </p:nvSpPr>
            <p:spPr bwMode="auto">
              <a:xfrm>
                <a:off x="-4541" y="4646"/>
                <a:ext cx="112" cy="107"/>
              </a:xfrm>
              <a:custGeom>
                <a:avLst/>
                <a:gdLst>
                  <a:gd name="T0" fmla="*/ 0 w 383"/>
                  <a:gd name="T1" fmla="*/ 366 h 366"/>
                  <a:gd name="T2" fmla="*/ 68 w 383"/>
                  <a:gd name="T3" fmla="*/ 145 h 366"/>
                  <a:gd name="T4" fmla="*/ 67 w 383"/>
                  <a:gd name="T5" fmla="*/ 73 h 366"/>
                  <a:gd name="T6" fmla="*/ 67 w 383"/>
                  <a:gd name="T7" fmla="*/ 72 h 366"/>
                  <a:gd name="T8" fmla="*/ 67 w 383"/>
                  <a:gd name="T9" fmla="*/ 27 h 366"/>
                  <a:gd name="T10" fmla="*/ 67 w 383"/>
                  <a:gd name="T11" fmla="*/ 3 h 366"/>
                  <a:gd name="T12" fmla="*/ 67 w 383"/>
                  <a:gd name="T13" fmla="*/ 3 h 366"/>
                  <a:gd name="T14" fmla="*/ 66 w 383"/>
                  <a:gd name="T15" fmla="*/ 0 h 366"/>
                  <a:gd name="T16" fmla="*/ 66 w 383"/>
                  <a:gd name="T17" fmla="*/ 0 h 366"/>
                  <a:gd name="T18" fmla="*/ 152 w 383"/>
                  <a:gd name="T19" fmla="*/ 24 h 366"/>
                  <a:gd name="T20" fmla="*/ 153 w 383"/>
                  <a:gd name="T21" fmla="*/ 24 h 366"/>
                  <a:gd name="T22" fmla="*/ 360 w 383"/>
                  <a:gd name="T23" fmla="*/ 130 h 366"/>
                  <a:gd name="T24" fmla="*/ 383 w 383"/>
                  <a:gd name="T25" fmla="*/ 148 h 366"/>
                  <a:gd name="T26" fmla="*/ 194 w 383"/>
                  <a:gd name="T27" fmla="*/ 294 h 366"/>
                  <a:gd name="T28" fmla="*/ 65 w 383"/>
                  <a:gd name="T29" fmla="*/ 349 h 366"/>
                  <a:gd name="T30" fmla="*/ 0 w 383"/>
                  <a:gd name="T31" fmla="*/ 36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3" h="366">
                    <a:moveTo>
                      <a:pt x="0" y="366"/>
                    </a:moveTo>
                    <a:cubicBezTo>
                      <a:pt x="68" y="145"/>
                      <a:pt x="68" y="145"/>
                      <a:pt x="68" y="145"/>
                    </a:cubicBezTo>
                    <a:cubicBezTo>
                      <a:pt x="67" y="73"/>
                      <a:pt x="67" y="73"/>
                      <a:pt x="67" y="73"/>
                    </a:cubicBezTo>
                    <a:cubicBezTo>
                      <a:pt x="67" y="72"/>
                      <a:pt x="67" y="72"/>
                      <a:pt x="67" y="72"/>
                    </a:cubicBezTo>
                    <a:cubicBezTo>
                      <a:pt x="67" y="27"/>
                      <a:pt x="67" y="27"/>
                      <a:pt x="67" y="27"/>
                    </a:cubicBezTo>
                    <a:cubicBezTo>
                      <a:pt x="67" y="3"/>
                      <a:pt x="67" y="3"/>
                      <a:pt x="67" y="3"/>
                    </a:cubicBezTo>
                    <a:cubicBezTo>
                      <a:pt x="67" y="3"/>
                      <a:pt x="67" y="3"/>
                      <a:pt x="67" y="3"/>
                    </a:cubicBezTo>
                    <a:cubicBezTo>
                      <a:pt x="66" y="0"/>
                      <a:pt x="66" y="0"/>
                      <a:pt x="66" y="0"/>
                    </a:cubicBezTo>
                    <a:cubicBezTo>
                      <a:pt x="66" y="0"/>
                      <a:pt x="66" y="0"/>
                      <a:pt x="66" y="0"/>
                    </a:cubicBezTo>
                    <a:cubicBezTo>
                      <a:pt x="68" y="0"/>
                      <a:pt x="103" y="7"/>
                      <a:pt x="152" y="24"/>
                    </a:cubicBezTo>
                    <a:cubicBezTo>
                      <a:pt x="153" y="24"/>
                      <a:pt x="153" y="24"/>
                      <a:pt x="153" y="24"/>
                    </a:cubicBezTo>
                    <a:cubicBezTo>
                      <a:pt x="211" y="44"/>
                      <a:pt x="289" y="77"/>
                      <a:pt x="360" y="130"/>
                    </a:cubicBezTo>
                    <a:cubicBezTo>
                      <a:pt x="368" y="135"/>
                      <a:pt x="375" y="142"/>
                      <a:pt x="383" y="148"/>
                    </a:cubicBezTo>
                    <a:cubicBezTo>
                      <a:pt x="328" y="206"/>
                      <a:pt x="264" y="256"/>
                      <a:pt x="194" y="294"/>
                    </a:cubicBezTo>
                    <a:cubicBezTo>
                      <a:pt x="153" y="316"/>
                      <a:pt x="110" y="334"/>
                      <a:pt x="65" y="349"/>
                    </a:cubicBezTo>
                    <a:cubicBezTo>
                      <a:pt x="44" y="355"/>
                      <a:pt x="22" y="361"/>
                      <a:pt x="0" y="366"/>
                    </a:cubicBezTo>
                    <a:close/>
                  </a:path>
                </a:pathLst>
              </a:custGeom>
              <a:solidFill>
                <a:srgbClr val="3C44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4" name="Freeform 265"/>
              <p:cNvSpPr>
                <a:spLocks/>
              </p:cNvSpPr>
              <p:nvPr/>
            </p:nvSpPr>
            <p:spPr bwMode="auto">
              <a:xfrm>
                <a:off x="-4581" y="4639"/>
                <a:ext cx="65" cy="74"/>
              </a:xfrm>
              <a:custGeom>
                <a:avLst/>
                <a:gdLst>
                  <a:gd name="T0" fmla="*/ 0 w 65"/>
                  <a:gd name="T1" fmla="*/ 26 h 74"/>
                  <a:gd name="T2" fmla="*/ 47 w 65"/>
                  <a:gd name="T3" fmla="*/ 74 h 74"/>
                  <a:gd name="T4" fmla="*/ 65 w 65"/>
                  <a:gd name="T5" fmla="*/ 8 h 74"/>
                  <a:gd name="T6" fmla="*/ 36 w 65"/>
                  <a:gd name="T7" fmla="*/ 0 h 74"/>
                  <a:gd name="T8" fmla="*/ 0 w 65"/>
                  <a:gd name="T9" fmla="*/ 26 h 74"/>
                </a:gdLst>
                <a:ahLst/>
                <a:cxnLst>
                  <a:cxn ang="0">
                    <a:pos x="T0" y="T1"/>
                  </a:cxn>
                  <a:cxn ang="0">
                    <a:pos x="T2" y="T3"/>
                  </a:cxn>
                  <a:cxn ang="0">
                    <a:pos x="T4" y="T5"/>
                  </a:cxn>
                  <a:cxn ang="0">
                    <a:pos x="T6" y="T7"/>
                  </a:cxn>
                  <a:cxn ang="0">
                    <a:pos x="T8" y="T9"/>
                  </a:cxn>
                </a:cxnLst>
                <a:rect l="0" t="0" r="r" b="b"/>
                <a:pathLst>
                  <a:path w="65" h="74">
                    <a:moveTo>
                      <a:pt x="0" y="26"/>
                    </a:moveTo>
                    <a:lnTo>
                      <a:pt x="47" y="74"/>
                    </a:lnTo>
                    <a:lnTo>
                      <a:pt x="65" y="8"/>
                    </a:lnTo>
                    <a:lnTo>
                      <a:pt x="36" y="0"/>
                    </a:lnTo>
                    <a:lnTo>
                      <a:pt x="0" y="26"/>
                    </a:lnTo>
                    <a:close/>
                  </a:path>
                </a:pathLst>
              </a:custGeom>
              <a:solidFill>
                <a:srgbClr val="FCF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5" name="Freeform 266"/>
              <p:cNvSpPr>
                <a:spLocks/>
              </p:cNvSpPr>
              <p:nvPr/>
            </p:nvSpPr>
            <p:spPr bwMode="auto">
              <a:xfrm>
                <a:off x="-4552" y="4645"/>
                <a:ext cx="55" cy="110"/>
              </a:xfrm>
              <a:custGeom>
                <a:avLst/>
                <a:gdLst>
                  <a:gd name="T0" fmla="*/ 189 w 189"/>
                  <a:gd name="T1" fmla="*/ 29 h 378"/>
                  <a:gd name="T2" fmla="*/ 184 w 189"/>
                  <a:gd name="T3" fmla="*/ 75 h 378"/>
                  <a:gd name="T4" fmla="*/ 184 w 189"/>
                  <a:gd name="T5" fmla="*/ 75 h 378"/>
                  <a:gd name="T6" fmla="*/ 185 w 189"/>
                  <a:gd name="T7" fmla="*/ 78 h 378"/>
                  <a:gd name="T8" fmla="*/ 167 w 189"/>
                  <a:gd name="T9" fmla="*/ 309 h 378"/>
                  <a:gd name="T10" fmla="*/ 75 w 189"/>
                  <a:gd name="T11" fmla="*/ 309 h 378"/>
                  <a:gd name="T12" fmla="*/ 102 w 189"/>
                  <a:gd name="T13" fmla="*/ 353 h 378"/>
                  <a:gd name="T14" fmla="*/ 37 w 189"/>
                  <a:gd name="T15" fmla="*/ 371 h 378"/>
                  <a:gd name="T16" fmla="*/ 15 w 189"/>
                  <a:gd name="T17" fmla="*/ 376 h 378"/>
                  <a:gd name="T18" fmla="*/ 0 w 189"/>
                  <a:gd name="T19" fmla="*/ 378 h 378"/>
                  <a:gd name="T20" fmla="*/ 36 w 189"/>
                  <a:gd name="T21" fmla="*/ 219 h 378"/>
                  <a:gd name="T22" fmla="*/ 38 w 189"/>
                  <a:gd name="T23" fmla="*/ 211 h 378"/>
                  <a:gd name="T24" fmla="*/ 66 w 189"/>
                  <a:gd name="T25" fmla="*/ 87 h 378"/>
                  <a:gd name="T26" fmla="*/ 66 w 189"/>
                  <a:gd name="T27" fmla="*/ 87 h 378"/>
                  <a:gd name="T28" fmla="*/ 66 w 189"/>
                  <a:gd name="T29" fmla="*/ 87 h 378"/>
                  <a:gd name="T30" fmla="*/ 67 w 189"/>
                  <a:gd name="T31" fmla="*/ 82 h 378"/>
                  <a:gd name="T32" fmla="*/ 67 w 189"/>
                  <a:gd name="T33" fmla="*/ 77 h 378"/>
                  <a:gd name="T34" fmla="*/ 80 w 189"/>
                  <a:gd name="T35" fmla="*/ 21 h 378"/>
                  <a:gd name="T36" fmla="*/ 80 w 189"/>
                  <a:gd name="T37" fmla="*/ 21 h 378"/>
                  <a:gd name="T38" fmla="*/ 85 w 189"/>
                  <a:gd name="T39" fmla="*/ 4 h 378"/>
                  <a:gd name="T40" fmla="*/ 86 w 189"/>
                  <a:gd name="T41" fmla="*/ 1 h 378"/>
                  <a:gd name="T42" fmla="*/ 86 w 189"/>
                  <a:gd name="T43" fmla="*/ 1 h 378"/>
                  <a:gd name="T44" fmla="*/ 87 w 189"/>
                  <a:gd name="T45" fmla="*/ 0 h 378"/>
                  <a:gd name="T46" fmla="*/ 189 w 189"/>
                  <a:gd name="T47" fmla="*/ 29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9" h="378">
                    <a:moveTo>
                      <a:pt x="189" y="29"/>
                    </a:moveTo>
                    <a:cubicBezTo>
                      <a:pt x="184" y="75"/>
                      <a:pt x="184" y="75"/>
                      <a:pt x="184" y="75"/>
                    </a:cubicBezTo>
                    <a:cubicBezTo>
                      <a:pt x="184" y="75"/>
                      <a:pt x="184" y="75"/>
                      <a:pt x="184" y="75"/>
                    </a:cubicBezTo>
                    <a:cubicBezTo>
                      <a:pt x="185" y="78"/>
                      <a:pt x="185" y="78"/>
                      <a:pt x="185" y="78"/>
                    </a:cubicBezTo>
                    <a:cubicBezTo>
                      <a:pt x="167" y="309"/>
                      <a:pt x="167" y="309"/>
                      <a:pt x="167" y="309"/>
                    </a:cubicBezTo>
                    <a:cubicBezTo>
                      <a:pt x="75" y="309"/>
                      <a:pt x="75" y="309"/>
                      <a:pt x="75" y="309"/>
                    </a:cubicBezTo>
                    <a:cubicBezTo>
                      <a:pt x="102" y="353"/>
                      <a:pt x="102" y="353"/>
                      <a:pt x="102" y="353"/>
                    </a:cubicBezTo>
                    <a:cubicBezTo>
                      <a:pt x="81" y="360"/>
                      <a:pt x="59" y="366"/>
                      <a:pt x="37" y="371"/>
                    </a:cubicBezTo>
                    <a:cubicBezTo>
                      <a:pt x="29" y="373"/>
                      <a:pt x="22" y="374"/>
                      <a:pt x="15" y="376"/>
                    </a:cubicBezTo>
                    <a:cubicBezTo>
                      <a:pt x="10" y="377"/>
                      <a:pt x="5" y="378"/>
                      <a:pt x="0" y="378"/>
                    </a:cubicBezTo>
                    <a:cubicBezTo>
                      <a:pt x="36" y="219"/>
                      <a:pt x="36" y="219"/>
                      <a:pt x="36" y="219"/>
                    </a:cubicBezTo>
                    <a:cubicBezTo>
                      <a:pt x="38" y="211"/>
                      <a:pt x="38" y="211"/>
                      <a:pt x="38" y="211"/>
                    </a:cubicBezTo>
                    <a:cubicBezTo>
                      <a:pt x="66" y="87"/>
                      <a:pt x="66" y="87"/>
                      <a:pt x="66" y="87"/>
                    </a:cubicBezTo>
                    <a:cubicBezTo>
                      <a:pt x="66" y="87"/>
                      <a:pt x="66" y="87"/>
                      <a:pt x="66" y="87"/>
                    </a:cubicBezTo>
                    <a:cubicBezTo>
                      <a:pt x="66" y="87"/>
                      <a:pt x="66" y="87"/>
                      <a:pt x="66" y="87"/>
                    </a:cubicBezTo>
                    <a:cubicBezTo>
                      <a:pt x="67" y="82"/>
                      <a:pt x="67" y="82"/>
                      <a:pt x="67" y="82"/>
                    </a:cubicBezTo>
                    <a:cubicBezTo>
                      <a:pt x="67" y="77"/>
                      <a:pt x="67" y="77"/>
                      <a:pt x="67" y="77"/>
                    </a:cubicBezTo>
                    <a:cubicBezTo>
                      <a:pt x="80" y="21"/>
                      <a:pt x="80" y="21"/>
                      <a:pt x="80" y="21"/>
                    </a:cubicBezTo>
                    <a:cubicBezTo>
                      <a:pt x="80" y="21"/>
                      <a:pt x="80" y="21"/>
                      <a:pt x="80" y="21"/>
                    </a:cubicBezTo>
                    <a:cubicBezTo>
                      <a:pt x="85" y="4"/>
                      <a:pt x="85" y="4"/>
                      <a:pt x="85" y="4"/>
                    </a:cubicBezTo>
                    <a:cubicBezTo>
                      <a:pt x="86" y="1"/>
                      <a:pt x="86" y="1"/>
                      <a:pt x="86" y="1"/>
                    </a:cubicBezTo>
                    <a:cubicBezTo>
                      <a:pt x="86" y="1"/>
                      <a:pt x="86" y="1"/>
                      <a:pt x="86" y="1"/>
                    </a:cubicBezTo>
                    <a:cubicBezTo>
                      <a:pt x="87" y="0"/>
                      <a:pt x="87" y="0"/>
                      <a:pt x="87" y="0"/>
                    </a:cubicBezTo>
                    <a:cubicBezTo>
                      <a:pt x="91" y="1"/>
                      <a:pt x="163" y="19"/>
                      <a:pt x="189" y="29"/>
                    </a:cubicBezTo>
                    <a:close/>
                  </a:path>
                </a:pathLst>
              </a:custGeom>
              <a:solidFill>
                <a:srgbClr val="C1C0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6" name="Freeform 267"/>
              <p:cNvSpPr>
                <a:spLocks/>
              </p:cNvSpPr>
              <p:nvPr/>
            </p:nvSpPr>
            <p:spPr bwMode="auto">
              <a:xfrm>
                <a:off x="-4645" y="4640"/>
                <a:ext cx="64" cy="73"/>
              </a:xfrm>
              <a:custGeom>
                <a:avLst/>
                <a:gdLst>
                  <a:gd name="T0" fmla="*/ 64 w 64"/>
                  <a:gd name="T1" fmla="*/ 25 h 73"/>
                  <a:gd name="T2" fmla="*/ 17 w 64"/>
                  <a:gd name="T3" fmla="*/ 73 h 73"/>
                  <a:gd name="T4" fmla="*/ 0 w 64"/>
                  <a:gd name="T5" fmla="*/ 3 h 73"/>
                  <a:gd name="T6" fmla="*/ 27 w 64"/>
                  <a:gd name="T7" fmla="*/ 0 h 73"/>
                  <a:gd name="T8" fmla="*/ 64 w 64"/>
                  <a:gd name="T9" fmla="*/ 25 h 73"/>
                </a:gdLst>
                <a:ahLst/>
                <a:cxnLst>
                  <a:cxn ang="0">
                    <a:pos x="T0" y="T1"/>
                  </a:cxn>
                  <a:cxn ang="0">
                    <a:pos x="T2" y="T3"/>
                  </a:cxn>
                  <a:cxn ang="0">
                    <a:pos x="T4" y="T5"/>
                  </a:cxn>
                  <a:cxn ang="0">
                    <a:pos x="T6" y="T7"/>
                  </a:cxn>
                  <a:cxn ang="0">
                    <a:pos x="T8" y="T9"/>
                  </a:cxn>
                </a:cxnLst>
                <a:rect l="0" t="0" r="r" b="b"/>
                <a:pathLst>
                  <a:path w="64" h="73">
                    <a:moveTo>
                      <a:pt x="64" y="25"/>
                    </a:moveTo>
                    <a:lnTo>
                      <a:pt x="17" y="73"/>
                    </a:lnTo>
                    <a:lnTo>
                      <a:pt x="0" y="3"/>
                    </a:lnTo>
                    <a:lnTo>
                      <a:pt x="27" y="0"/>
                    </a:lnTo>
                    <a:lnTo>
                      <a:pt x="64" y="25"/>
                    </a:lnTo>
                    <a:close/>
                  </a:path>
                </a:pathLst>
              </a:custGeom>
              <a:solidFill>
                <a:srgbClr val="FCFD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7" name="Freeform 268"/>
              <p:cNvSpPr>
                <a:spLocks/>
              </p:cNvSpPr>
              <p:nvPr/>
            </p:nvSpPr>
            <p:spPr bwMode="auto">
              <a:xfrm>
                <a:off x="-4749" y="4646"/>
                <a:ext cx="128" cy="110"/>
              </a:xfrm>
              <a:custGeom>
                <a:avLst/>
                <a:gdLst>
                  <a:gd name="T0" fmla="*/ 1 w 438"/>
                  <a:gd name="T1" fmla="*/ 144 h 375"/>
                  <a:gd name="T2" fmla="*/ 0 w 438"/>
                  <a:gd name="T3" fmla="*/ 143 h 375"/>
                  <a:gd name="T4" fmla="*/ 288 w 438"/>
                  <a:gd name="T5" fmla="*/ 0 h 375"/>
                  <a:gd name="T6" fmla="*/ 288 w 438"/>
                  <a:gd name="T7" fmla="*/ 0 h 375"/>
                  <a:gd name="T8" fmla="*/ 322 w 438"/>
                  <a:gd name="T9" fmla="*/ 62 h 375"/>
                  <a:gd name="T10" fmla="*/ 327 w 438"/>
                  <a:gd name="T11" fmla="*/ 72 h 375"/>
                  <a:gd name="T12" fmla="*/ 364 w 438"/>
                  <a:gd name="T13" fmla="*/ 140 h 375"/>
                  <a:gd name="T14" fmla="*/ 438 w 438"/>
                  <a:gd name="T15" fmla="*/ 375 h 375"/>
                  <a:gd name="T16" fmla="*/ 437 w 438"/>
                  <a:gd name="T17" fmla="*/ 375 h 375"/>
                  <a:gd name="T18" fmla="*/ 390 w 438"/>
                  <a:gd name="T19" fmla="*/ 366 h 375"/>
                  <a:gd name="T20" fmla="*/ 382 w 438"/>
                  <a:gd name="T21" fmla="*/ 364 h 375"/>
                  <a:gd name="T22" fmla="*/ 237 w 438"/>
                  <a:gd name="T23" fmla="*/ 315 h 375"/>
                  <a:gd name="T24" fmla="*/ 1 w 438"/>
                  <a:gd name="T25" fmla="*/ 144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8" h="375">
                    <a:moveTo>
                      <a:pt x="1" y="144"/>
                    </a:moveTo>
                    <a:cubicBezTo>
                      <a:pt x="0" y="143"/>
                      <a:pt x="0" y="143"/>
                      <a:pt x="0" y="143"/>
                    </a:cubicBezTo>
                    <a:cubicBezTo>
                      <a:pt x="125" y="33"/>
                      <a:pt x="288" y="0"/>
                      <a:pt x="288" y="0"/>
                    </a:cubicBezTo>
                    <a:cubicBezTo>
                      <a:pt x="288" y="0"/>
                      <a:pt x="288" y="0"/>
                      <a:pt x="288" y="0"/>
                    </a:cubicBezTo>
                    <a:cubicBezTo>
                      <a:pt x="322" y="62"/>
                      <a:pt x="322" y="62"/>
                      <a:pt x="322" y="62"/>
                    </a:cubicBezTo>
                    <a:cubicBezTo>
                      <a:pt x="327" y="72"/>
                      <a:pt x="327" y="72"/>
                      <a:pt x="327" y="72"/>
                    </a:cubicBezTo>
                    <a:cubicBezTo>
                      <a:pt x="364" y="140"/>
                      <a:pt x="364" y="140"/>
                      <a:pt x="364" y="140"/>
                    </a:cubicBezTo>
                    <a:cubicBezTo>
                      <a:pt x="438" y="375"/>
                      <a:pt x="438" y="375"/>
                      <a:pt x="438" y="375"/>
                    </a:cubicBezTo>
                    <a:cubicBezTo>
                      <a:pt x="437" y="375"/>
                      <a:pt x="437" y="375"/>
                      <a:pt x="437" y="375"/>
                    </a:cubicBezTo>
                    <a:cubicBezTo>
                      <a:pt x="421" y="372"/>
                      <a:pt x="405" y="369"/>
                      <a:pt x="390" y="366"/>
                    </a:cubicBezTo>
                    <a:cubicBezTo>
                      <a:pt x="387" y="365"/>
                      <a:pt x="384" y="365"/>
                      <a:pt x="382" y="364"/>
                    </a:cubicBezTo>
                    <a:cubicBezTo>
                      <a:pt x="331" y="353"/>
                      <a:pt x="283" y="336"/>
                      <a:pt x="237" y="315"/>
                    </a:cubicBezTo>
                    <a:cubicBezTo>
                      <a:pt x="147" y="274"/>
                      <a:pt x="67" y="215"/>
                      <a:pt x="1" y="144"/>
                    </a:cubicBezTo>
                    <a:close/>
                  </a:path>
                </a:pathLst>
              </a:custGeom>
              <a:solidFill>
                <a:srgbClr val="3C44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8" name="Freeform 269"/>
              <p:cNvSpPr>
                <a:spLocks/>
              </p:cNvSpPr>
              <p:nvPr/>
            </p:nvSpPr>
            <p:spPr bwMode="auto">
              <a:xfrm>
                <a:off x="-4665" y="4641"/>
                <a:ext cx="56" cy="116"/>
              </a:xfrm>
              <a:custGeom>
                <a:avLst/>
                <a:gdLst>
                  <a:gd name="T0" fmla="*/ 175 w 193"/>
                  <a:gd name="T1" fmla="*/ 395 h 397"/>
                  <a:gd name="T2" fmla="*/ 153 w 193"/>
                  <a:gd name="T3" fmla="*/ 392 h 397"/>
                  <a:gd name="T4" fmla="*/ 152 w 193"/>
                  <a:gd name="T5" fmla="*/ 392 h 397"/>
                  <a:gd name="T6" fmla="*/ 151 w 193"/>
                  <a:gd name="T7" fmla="*/ 392 h 397"/>
                  <a:gd name="T8" fmla="*/ 104 w 193"/>
                  <a:gd name="T9" fmla="*/ 383 h 397"/>
                  <a:gd name="T10" fmla="*/ 96 w 193"/>
                  <a:gd name="T11" fmla="*/ 381 h 397"/>
                  <a:gd name="T12" fmla="*/ 85 w 193"/>
                  <a:gd name="T13" fmla="*/ 354 h 397"/>
                  <a:gd name="T14" fmla="*/ 116 w 193"/>
                  <a:gd name="T15" fmla="*/ 304 h 397"/>
                  <a:gd name="T16" fmla="*/ 23 w 193"/>
                  <a:gd name="T17" fmla="*/ 304 h 397"/>
                  <a:gd name="T18" fmla="*/ 0 w 193"/>
                  <a:gd name="T19" fmla="*/ 18 h 397"/>
                  <a:gd name="T20" fmla="*/ 0 w 193"/>
                  <a:gd name="T21" fmla="*/ 18 h 397"/>
                  <a:gd name="T22" fmla="*/ 2 w 193"/>
                  <a:gd name="T23" fmla="*/ 17 h 397"/>
                  <a:gd name="T24" fmla="*/ 11 w 193"/>
                  <a:gd name="T25" fmla="*/ 13 h 397"/>
                  <a:gd name="T26" fmla="*/ 107 w 193"/>
                  <a:gd name="T27" fmla="*/ 0 h 397"/>
                  <a:gd name="T28" fmla="*/ 107 w 193"/>
                  <a:gd name="T29" fmla="*/ 0 h 397"/>
                  <a:gd name="T30" fmla="*/ 109 w 193"/>
                  <a:gd name="T31" fmla="*/ 12 h 397"/>
                  <a:gd name="T32" fmla="*/ 112 w 193"/>
                  <a:gd name="T33" fmla="*/ 30 h 397"/>
                  <a:gd name="T34" fmla="*/ 112 w 193"/>
                  <a:gd name="T35" fmla="*/ 30 h 397"/>
                  <a:gd name="T36" fmla="*/ 122 w 193"/>
                  <a:gd name="T37" fmla="*/ 78 h 397"/>
                  <a:gd name="T38" fmla="*/ 124 w 193"/>
                  <a:gd name="T39" fmla="*/ 88 h 397"/>
                  <a:gd name="T40" fmla="*/ 124 w 193"/>
                  <a:gd name="T41" fmla="*/ 88 h 397"/>
                  <a:gd name="T42" fmla="*/ 128 w 193"/>
                  <a:gd name="T43" fmla="*/ 98 h 397"/>
                  <a:gd name="T44" fmla="*/ 128 w 193"/>
                  <a:gd name="T45" fmla="*/ 98 h 397"/>
                  <a:gd name="T46" fmla="*/ 128 w 193"/>
                  <a:gd name="T47" fmla="*/ 99 h 397"/>
                  <a:gd name="T48" fmla="*/ 154 w 193"/>
                  <a:gd name="T49" fmla="*/ 218 h 397"/>
                  <a:gd name="T50" fmla="*/ 156 w 193"/>
                  <a:gd name="T51" fmla="*/ 225 h 397"/>
                  <a:gd name="T52" fmla="*/ 193 w 193"/>
                  <a:gd name="T53" fmla="*/ 397 h 397"/>
                  <a:gd name="T54" fmla="*/ 175 w 193"/>
                  <a:gd name="T55" fmla="*/ 395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397">
                    <a:moveTo>
                      <a:pt x="175" y="395"/>
                    </a:moveTo>
                    <a:cubicBezTo>
                      <a:pt x="168" y="394"/>
                      <a:pt x="160" y="393"/>
                      <a:pt x="153" y="392"/>
                    </a:cubicBezTo>
                    <a:cubicBezTo>
                      <a:pt x="153" y="392"/>
                      <a:pt x="152" y="392"/>
                      <a:pt x="152" y="392"/>
                    </a:cubicBezTo>
                    <a:cubicBezTo>
                      <a:pt x="151" y="392"/>
                      <a:pt x="151" y="392"/>
                      <a:pt x="151" y="392"/>
                    </a:cubicBezTo>
                    <a:cubicBezTo>
                      <a:pt x="135" y="389"/>
                      <a:pt x="119" y="386"/>
                      <a:pt x="104" y="383"/>
                    </a:cubicBezTo>
                    <a:cubicBezTo>
                      <a:pt x="101" y="382"/>
                      <a:pt x="98" y="382"/>
                      <a:pt x="96" y="381"/>
                    </a:cubicBezTo>
                    <a:cubicBezTo>
                      <a:pt x="85" y="354"/>
                      <a:pt x="85" y="354"/>
                      <a:pt x="85" y="354"/>
                    </a:cubicBezTo>
                    <a:cubicBezTo>
                      <a:pt x="116" y="304"/>
                      <a:pt x="116" y="304"/>
                      <a:pt x="116" y="304"/>
                    </a:cubicBezTo>
                    <a:cubicBezTo>
                      <a:pt x="23" y="304"/>
                      <a:pt x="23" y="304"/>
                      <a:pt x="23" y="304"/>
                    </a:cubicBezTo>
                    <a:cubicBezTo>
                      <a:pt x="0" y="18"/>
                      <a:pt x="0" y="18"/>
                      <a:pt x="0" y="18"/>
                    </a:cubicBezTo>
                    <a:cubicBezTo>
                      <a:pt x="0" y="18"/>
                      <a:pt x="0" y="18"/>
                      <a:pt x="0" y="18"/>
                    </a:cubicBezTo>
                    <a:cubicBezTo>
                      <a:pt x="0" y="18"/>
                      <a:pt x="1" y="18"/>
                      <a:pt x="2" y="17"/>
                    </a:cubicBezTo>
                    <a:cubicBezTo>
                      <a:pt x="5" y="16"/>
                      <a:pt x="7" y="14"/>
                      <a:pt x="11" y="13"/>
                    </a:cubicBezTo>
                    <a:cubicBezTo>
                      <a:pt x="56" y="3"/>
                      <a:pt x="104" y="0"/>
                      <a:pt x="107" y="0"/>
                    </a:cubicBezTo>
                    <a:cubicBezTo>
                      <a:pt x="107" y="0"/>
                      <a:pt x="107" y="0"/>
                      <a:pt x="107" y="0"/>
                    </a:cubicBezTo>
                    <a:cubicBezTo>
                      <a:pt x="109" y="12"/>
                      <a:pt x="109" y="12"/>
                      <a:pt x="109" y="12"/>
                    </a:cubicBezTo>
                    <a:cubicBezTo>
                      <a:pt x="112" y="30"/>
                      <a:pt x="112" y="30"/>
                      <a:pt x="112" y="30"/>
                    </a:cubicBezTo>
                    <a:cubicBezTo>
                      <a:pt x="112" y="30"/>
                      <a:pt x="112" y="30"/>
                      <a:pt x="112" y="30"/>
                    </a:cubicBezTo>
                    <a:cubicBezTo>
                      <a:pt x="122" y="78"/>
                      <a:pt x="122" y="78"/>
                      <a:pt x="122" y="78"/>
                    </a:cubicBezTo>
                    <a:cubicBezTo>
                      <a:pt x="124" y="88"/>
                      <a:pt x="124" y="88"/>
                      <a:pt x="124" y="88"/>
                    </a:cubicBezTo>
                    <a:cubicBezTo>
                      <a:pt x="124" y="88"/>
                      <a:pt x="124" y="88"/>
                      <a:pt x="124" y="88"/>
                    </a:cubicBezTo>
                    <a:cubicBezTo>
                      <a:pt x="128" y="98"/>
                      <a:pt x="128" y="98"/>
                      <a:pt x="128" y="98"/>
                    </a:cubicBezTo>
                    <a:cubicBezTo>
                      <a:pt x="128" y="98"/>
                      <a:pt x="128" y="98"/>
                      <a:pt x="128" y="98"/>
                    </a:cubicBezTo>
                    <a:cubicBezTo>
                      <a:pt x="128" y="99"/>
                      <a:pt x="128" y="99"/>
                      <a:pt x="128" y="99"/>
                    </a:cubicBezTo>
                    <a:cubicBezTo>
                      <a:pt x="154" y="218"/>
                      <a:pt x="154" y="218"/>
                      <a:pt x="154" y="218"/>
                    </a:cubicBezTo>
                    <a:cubicBezTo>
                      <a:pt x="156" y="225"/>
                      <a:pt x="156" y="225"/>
                      <a:pt x="156" y="225"/>
                    </a:cubicBezTo>
                    <a:cubicBezTo>
                      <a:pt x="193" y="397"/>
                      <a:pt x="193" y="397"/>
                      <a:pt x="193" y="397"/>
                    </a:cubicBezTo>
                    <a:cubicBezTo>
                      <a:pt x="187" y="396"/>
                      <a:pt x="181" y="395"/>
                      <a:pt x="175" y="395"/>
                    </a:cubicBezTo>
                    <a:close/>
                  </a:path>
                </a:pathLst>
              </a:custGeom>
              <a:solidFill>
                <a:srgbClr val="C1C0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9" name="Freeform 270"/>
              <p:cNvSpPr>
                <a:spLocks/>
              </p:cNvSpPr>
              <p:nvPr/>
            </p:nvSpPr>
            <p:spPr bwMode="auto">
              <a:xfrm>
                <a:off x="-3281" y="2505"/>
                <a:ext cx="434" cy="435"/>
              </a:xfrm>
              <a:custGeom>
                <a:avLst/>
                <a:gdLst>
                  <a:gd name="T0" fmla="*/ 1490 w 1490"/>
                  <a:gd name="T1" fmla="*/ 745 h 1490"/>
                  <a:gd name="T2" fmla="*/ 1222 w 1490"/>
                  <a:gd name="T3" fmla="*/ 1317 h 1490"/>
                  <a:gd name="T4" fmla="*/ 745 w 1490"/>
                  <a:gd name="T5" fmla="*/ 1490 h 1490"/>
                  <a:gd name="T6" fmla="*/ 287 w 1490"/>
                  <a:gd name="T7" fmla="*/ 1332 h 1490"/>
                  <a:gd name="T8" fmla="*/ 0 w 1490"/>
                  <a:gd name="T9" fmla="*/ 745 h 1490"/>
                  <a:gd name="T10" fmla="*/ 745 w 1490"/>
                  <a:gd name="T11" fmla="*/ 0 h 1490"/>
                  <a:gd name="T12" fmla="*/ 1490 w 1490"/>
                  <a:gd name="T13" fmla="*/ 745 h 1490"/>
                </a:gdLst>
                <a:ahLst/>
                <a:cxnLst>
                  <a:cxn ang="0">
                    <a:pos x="T0" y="T1"/>
                  </a:cxn>
                  <a:cxn ang="0">
                    <a:pos x="T2" y="T3"/>
                  </a:cxn>
                  <a:cxn ang="0">
                    <a:pos x="T4" y="T5"/>
                  </a:cxn>
                  <a:cxn ang="0">
                    <a:pos x="T6" y="T7"/>
                  </a:cxn>
                  <a:cxn ang="0">
                    <a:pos x="T8" y="T9"/>
                  </a:cxn>
                  <a:cxn ang="0">
                    <a:pos x="T10" y="T11"/>
                  </a:cxn>
                  <a:cxn ang="0">
                    <a:pos x="T12" y="T13"/>
                  </a:cxn>
                </a:cxnLst>
                <a:rect l="0" t="0" r="r" b="b"/>
                <a:pathLst>
                  <a:path w="1490" h="1490">
                    <a:moveTo>
                      <a:pt x="1490" y="745"/>
                    </a:moveTo>
                    <a:cubicBezTo>
                      <a:pt x="1490" y="975"/>
                      <a:pt x="1386" y="1180"/>
                      <a:pt x="1222" y="1317"/>
                    </a:cubicBezTo>
                    <a:cubicBezTo>
                      <a:pt x="1093" y="1425"/>
                      <a:pt x="926" y="1490"/>
                      <a:pt x="745" y="1490"/>
                    </a:cubicBezTo>
                    <a:cubicBezTo>
                      <a:pt x="572" y="1490"/>
                      <a:pt x="413" y="1431"/>
                      <a:pt x="287" y="1332"/>
                    </a:cubicBezTo>
                    <a:cubicBezTo>
                      <a:pt x="112" y="1196"/>
                      <a:pt x="0" y="983"/>
                      <a:pt x="0" y="745"/>
                    </a:cubicBezTo>
                    <a:cubicBezTo>
                      <a:pt x="0" y="333"/>
                      <a:pt x="334" y="0"/>
                      <a:pt x="745" y="0"/>
                    </a:cubicBezTo>
                    <a:cubicBezTo>
                      <a:pt x="1157" y="0"/>
                      <a:pt x="1490" y="333"/>
                      <a:pt x="1490" y="745"/>
                    </a:cubicBezTo>
                    <a:close/>
                  </a:path>
                </a:pathLst>
              </a:custGeom>
              <a:solidFill>
                <a:srgbClr val="0091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0" name="Freeform 271"/>
              <p:cNvSpPr>
                <a:spLocks/>
              </p:cNvSpPr>
              <p:nvPr/>
            </p:nvSpPr>
            <p:spPr bwMode="auto">
              <a:xfrm>
                <a:off x="-3122" y="2843"/>
                <a:ext cx="120" cy="67"/>
              </a:xfrm>
              <a:custGeom>
                <a:avLst/>
                <a:gdLst>
                  <a:gd name="T0" fmla="*/ 41 w 120"/>
                  <a:gd name="T1" fmla="*/ 0 h 67"/>
                  <a:gd name="T2" fmla="*/ 0 w 120"/>
                  <a:gd name="T3" fmla="*/ 0 h 67"/>
                  <a:gd name="T4" fmla="*/ 10 w 120"/>
                  <a:gd name="T5" fmla="*/ 19 h 67"/>
                  <a:gd name="T6" fmla="*/ 59 w 120"/>
                  <a:gd name="T7" fmla="*/ 67 h 67"/>
                  <a:gd name="T8" fmla="*/ 120 w 120"/>
                  <a:gd name="T9" fmla="*/ 3 h 67"/>
                  <a:gd name="T10" fmla="*/ 41 w 120"/>
                  <a:gd name="T11" fmla="*/ 0 h 67"/>
                </a:gdLst>
                <a:ahLst/>
                <a:cxnLst>
                  <a:cxn ang="0">
                    <a:pos x="T0" y="T1"/>
                  </a:cxn>
                  <a:cxn ang="0">
                    <a:pos x="T2" y="T3"/>
                  </a:cxn>
                  <a:cxn ang="0">
                    <a:pos x="T4" y="T5"/>
                  </a:cxn>
                  <a:cxn ang="0">
                    <a:pos x="T6" y="T7"/>
                  </a:cxn>
                  <a:cxn ang="0">
                    <a:pos x="T8" y="T9"/>
                  </a:cxn>
                  <a:cxn ang="0">
                    <a:pos x="T10" y="T11"/>
                  </a:cxn>
                </a:cxnLst>
                <a:rect l="0" t="0" r="r" b="b"/>
                <a:pathLst>
                  <a:path w="120" h="67">
                    <a:moveTo>
                      <a:pt x="41" y="0"/>
                    </a:moveTo>
                    <a:lnTo>
                      <a:pt x="0" y="0"/>
                    </a:lnTo>
                    <a:lnTo>
                      <a:pt x="10" y="19"/>
                    </a:lnTo>
                    <a:lnTo>
                      <a:pt x="59" y="67"/>
                    </a:lnTo>
                    <a:lnTo>
                      <a:pt x="120" y="3"/>
                    </a:lnTo>
                    <a:lnTo>
                      <a:pt x="41" y="0"/>
                    </a:lnTo>
                    <a:close/>
                  </a:path>
                </a:pathLst>
              </a:custGeom>
              <a:solidFill>
                <a:srgbClr val="DDB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1" name="Freeform 272"/>
              <p:cNvSpPr>
                <a:spLocks/>
              </p:cNvSpPr>
              <p:nvPr/>
            </p:nvSpPr>
            <p:spPr bwMode="auto">
              <a:xfrm>
                <a:off x="-3135" y="2783"/>
                <a:ext cx="153" cy="76"/>
              </a:xfrm>
              <a:custGeom>
                <a:avLst/>
                <a:gdLst>
                  <a:gd name="T0" fmla="*/ 352 w 527"/>
                  <a:gd name="T1" fmla="*/ 0 h 262"/>
                  <a:gd name="T2" fmla="*/ 165 w 527"/>
                  <a:gd name="T3" fmla="*/ 0 h 262"/>
                  <a:gd name="T4" fmla="*/ 0 w 527"/>
                  <a:gd name="T5" fmla="*/ 217 h 262"/>
                  <a:gd name="T6" fmla="*/ 266 w 527"/>
                  <a:gd name="T7" fmla="*/ 262 h 262"/>
                  <a:gd name="T8" fmla="*/ 527 w 527"/>
                  <a:gd name="T9" fmla="*/ 217 h 262"/>
                  <a:gd name="T10" fmla="*/ 352 w 527"/>
                  <a:gd name="T11" fmla="*/ 0 h 262"/>
                </a:gdLst>
                <a:ahLst/>
                <a:cxnLst>
                  <a:cxn ang="0">
                    <a:pos x="T0" y="T1"/>
                  </a:cxn>
                  <a:cxn ang="0">
                    <a:pos x="T2" y="T3"/>
                  </a:cxn>
                  <a:cxn ang="0">
                    <a:pos x="T4" y="T5"/>
                  </a:cxn>
                  <a:cxn ang="0">
                    <a:pos x="T6" y="T7"/>
                  </a:cxn>
                  <a:cxn ang="0">
                    <a:pos x="T8" y="T9"/>
                  </a:cxn>
                  <a:cxn ang="0">
                    <a:pos x="T10" y="T11"/>
                  </a:cxn>
                </a:cxnLst>
                <a:rect l="0" t="0" r="r" b="b"/>
                <a:pathLst>
                  <a:path w="527" h="262">
                    <a:moveTo>
                      <a:pt x="352" y="0"/>
                    </a:moveTo>
                    <a:cubicBezTo>
                      <a:pt x="165" y="0"/>
                      <a:pt x="165" y="0"/>
                      <a:pt x="165" y="0"/>
                    </a:cubicBezTo>
                    <a:cubicBezTo>
                      <a:pt x="165" y="0"/>
                      <a:pt x="226" y="181"/>
                      <a:pt x="0" y="217"/>
                    </a:cubicBezTo>
                    <a:cubicBezTo>
                      <a:pt x="266" y="262"/>
                      <a:pt x="266" y="262"/>
                      <a:pt x="266" y="262"/>
                    </a:cubicBezTo>
                    <a:cubicBezTo>
                      <a:pt x="527" y="217"/>
                      <a:pt x="527" y="217"/>
                      <a:pt x="527" y="217"/>
                    </a:cubicBezTo>
                    <a:cubicBezTo>
                      <a:pt x="329" y="204"/>
                      <a:pt x="352" y="0"/>
                      <a:pt x="352" y="0"/>
                    </a:cubicBezTo>
                    <a:close/>
                  </a:path>
                </a:pathLst>
              </a:custGeom>
              <a:solidFill>
                <a:srgbClr val="DBB8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2" name="Oval 273"/>
              <p:cNvSpPr>
                <a:spLocks noChangeArrowheads="1"/>
              </p:cNvSpPr>
              <p:nvPr/>
            </p:nvSpPr>
            <p:spPr bwMode="auto">
              <a:xfrm>
                <a:off x="-3138" y="2590"/>
                <a:ext cx="155" cy="201"/>
              </a:xfrm>
              <a:prstGeom prst="ellipse">
                <a:avLst/>
              </a:prstGeom>
              <a:solidFill>
                <a:srgbClr val="EFD4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3" name="Freeform 274"/>
              <p:cNvSpPr>
                <a:spLocks/>
              </p:cNvSpPr>
              <p:nvPr/>
            </p:nvSpPr>
            <p:spPr bwMode="auto">
              <a:xfrm>
                <a:off x="-3138" y="2591"/>
                <a:ext cx="77" cy="200"/>
              </a:xfrm>
              <a:custGeom>
                <a:avLst/>
                <a:gdLst>
                  <a:gd name="T0" fmla="*/ 265 w 267"/>
                  <a:gd name="T1" fmla="*/ 0 h 684"/>
                  <a:gd name="T2" fmla="*/ 267 w 267"/>
                  <a:gd name="T3" fmla="*/ 684 h 684"/>
                  <a:gd name="T4" fmla="*/ 0 w 267"/>
                  <a:gd name="T5" fmla="*/ 344 h 684"/>
                  <a:gd name="T6" fmla="*/ 265 w 267"/>
                  <a:gd name="T7" fmla="*/ 0 h 684"/>
                </a:gdLst>
                <a:ahLst/>
                <a:cxnLst>
                  <a:cxn ang="0">
                    <a:pos x="T0" y="T1"/>
                  </a:cxn>
                  <a:cxn ang="0">
                    <a:pos x="T2" y="T3"/>
                  </a:cxn>
                  <a:cxn ang="0">
                    <a:pos x="T4" y="T5"/>
                  </a:cxn>
                  <a:cxn ang="0">
                    <a:pos x="T6" y="T7"/>
                  </a:cxn>
                </a:cxnLst>
                <a:rect l="0" t="0" r="r" b="b"/>
                <a:pathLst>
                  <a:path w="267" h="684">
                    <a:moveTo>
                      <a:pt x="265" y="0"/>
                    </a:moveTo>
                    <a:cubicBezTo>
                      <a:pt x="267" y="684"/>
                      <a:pt x="267" y="684"/>
                      <a:pt x="267" y="684"/>
                    </a:cubicBezTo>
                    <a:cubicBezTo>
                      <a:pt x="120" y="684"/>
                      <a:pt x="0" y="533"/>
                      <a:pt x="0" y="344"/>
                    </a:cubicBezTo>
                    <a:cubicBezTo>
                      <a:pt x="0" y="154"/>
                      <a:pt x="119" y="0"/>
                      <a:pt x="265" y="0"/>
                    </a:cubicBezTo>
                    <a:close/>
                  </a:path>
                </a:pathLst>
              </a:custGeom>
              <a:solidFill>
                <a:srgbClr val="DDBA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4" name="Freeform 275"/>
              <p:cNvSpPr>
                <a:spLocks/>
              </p:cNvSpPr>
              <p:nvPr/>
            </p:nvSpPr>
            <p:spPr bwMode="auto">
              <a:xfrm>
                <a:off x="-3167" y="2516"/>
                <a:ext cx="227" cy="311"/>
              </a:xfrm>
              <a:custGeom>
                <a:avLst/>
                <a:gdLst>
                  <a:gd name="T0" fmla="*/ 481 w 779"/>
                  <a:gd name="T1" fmla="*/ 352 h 1067"/>
                  <a:gd name="T2" fmla="*/ 175 w 779"/>
                  <a:gd name="T3" fmla="*/ 458 h 1067"/>
                  <a:gd name="T4" fmla="*/ 102 w 779"/>
                  <a:gd name="T5" fmla="*/ 562 h 1067"/>
                  <a:gd name="T6" fmla="*/ 138 w 779"/>
                  <a:gd name="T7" fmla="*/ 781 h 1067"/>
                  <a:gd name="T8" fmla="*/ 129 w 779"/>
                  <a:gd name="T9" fmla="*/ 1054 h 1067"/>
                  <a:gd name="T10" fmla="*/ 99 w 779"/>
                  <a:gd name="T11" fmla="*/ 830 h 1067"/>
                  <a:gd name="T12" fmla="*/ 0 w 779"/>
                  <a:gd name="T13" fmla="*/ 534 h 1067"/>
                  <a:gd name="T14" fmla="*/ 140 w 779"/>
                  <a:gd name="T15" fmla="*/ 158 h 1067"/>
                  <a:gd name="T16" fmla="*/ 558 w 779"/>
                  <a:gd name="T17" fmla="*/ 129 h 1067"/>
                  <a:gd name="T18" fmla="*/ 741 w 779"/>
                  <a:gd name="T19" fmla="*/ 370 h 1067"/>
                  <a:gd name="T20" fmla="*/ 693 w 779"/>
                  <a:gd name="T21" fmla="*/ 641 h 1067"/>
                  <a:gd name="T22" fmla="*/ 607 w 779"/>
                  <a:gd name="T23" fmla="*/ 881 h 1067"/>
                  <a:gd name="T24" fmla="*/ 656 w 779"/>
                  <a:gd name="T25" fmla="*/ 1067 h 1067"/>
                  <a:gd name="T26" fmla="*/ 566 w 779"/>
                  <a:gd name="T27" fmla="*/ 820 h 1067"/>
                  <a:gd name="T28" fmla="*/ 631 w 779"/>
                  <a:gd name="T29" fmla="*/ 589 h 1067"/>
                  <a:gd name="T30" fmla="*/ 481 w 779"/>
                  <a:gd name="T31" fmla="*/ 352 h 1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9" h="1067">
                    <a:moveTo>
                      <a:pt x="481" y="352"/>
                    </a:moveTo>
                    <a:cubicBezTo>
                      <a:pt x="481" y="352"/>
                      <a:pt x="284" y="447"/>
                      <a:pt x="175" y="458"/>
                    </a:cubicBezTo>
                    <a:cubicBezTo>
                      <a:pt x="175" y="458"/>
                      <a:pt x="95" y="470"/>
                      <a:pt x="102" y="562"/>
                    </a:cubicBezTo>
                    <a:cubicBezTo>
                      <a:pt x="109" y="654"/>
                      <a:pt x="133" y="766"/>
                      <a:pt x="138" y="781"/>
                    </a:cubicBezTo>
                    <a:cubicBezTo>
                      <a:pt x="147" y="804"/>
                      <a:pt x="182" y="991"/>
                      <a:pt x="129" y="1054"/>
                    </a:cubicBezTo>
                    <a:cubicBezTo>
                      <a:pt x="129" y="1054"/>
                      <a:pt x="154" y="881"/>
                      <a:pt x="99" y="830"/>
                    </a:cubicBezTo>
                    <a:cubicBezTo>
                      <a:pt x="99" y="830"/>
                      <a:pt x="9" y="688"/>
                      <a:pt x="0" y="534"/>
                    </a:cubicBezTo>
                    <a:cubicBezTo>
                      <a:pt x="0" y="534"/>
                      <a:pt x="1" y="275"/>
                      <a:pt x="140" y="158"/>
                    </a:cubicBezTo>
                    <a:cubicBezTo>
                      <a:pt x="140" y="158"/>
                      <a:pt x="314" y="0"/>
                      <a:pt x="558" y="129"/>
                    </a:cubicBezTo>
                    <a:cubicBezTo>
                      <a:pt x="558" y="129"/>
                      <a:pt x="686" y="178"/>
                      <a:pt x="741" y="370"/>
                    </a:cubicBezTo>
                    <a:cubicBezTo>
                      <a:pt x="741" y="370"/>
                      <a:pt x="779" y="450"/>
                      <a:pt x="693" y="641"/>
                    </a:cubicBezTo>
                    <a:cubicBezTo>
                      <a:pt x="608" y="831"/>
                      <a:pt x="615" y="848"/>
                      <a:pt x="607" y="881"/>
                    </a:cubicBezTo>
                    <a:cubicBezTo>
                      <a:pt x="607" y="881"/>
                      <a:pt x="592" y="997"/>
                      <a:pt x="656" y="1067"/>
                    </a:cubicBezTo>
                    <a:cubicBezTo>
                      <a:pt x="656" y="1067"/>
                      <a:pt x="507" y="914"/>
                      <a:pt x="566" y="820"/>
                    </a:cubicBezTo>
                    <a:cubicBezTo>
                      <a:pt x="625" y="727"/>
                      <a:pt x="633" y="610"/>
                      <a:pt x="631" y="589"/>
                    </a:cubicBezTo>
                    <a:cubicBezTo>
                      <a:pt x="631" y="589"/>
                      <a:pt x="615" y="372"/>
                      <a:pt x="481" y="352"/>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5" name="Freeform 276"/>
              <p:cNvSpPr>
                <a:spLocks/>
              </p:cNvSpPr>
              <p:nvPr/>
            </p:nvSpPr>
            <p:spPr bwMode="auto">
              <a:xfrm>
                <a:off x="-3087" y="2784"/>
                <a:ext cx="68" cy="46"/>
              </a:xfrm>
              <a:custGeom>
                <a:avLst/>
                <a:gdLst>
                  <a:gd name="T0" fmla="*/ 5 w 232"/>
                  <a:gd name="T1" fmla="*/ 32 h 157"/>
                  <a:gd name="T2" fmla="*/ 232 w 232"/>
                  <a:gd name="T3" fmla="*/ 157 h 157"/>
                  <a:gd name="T4" fmla="*/ 185 w 232"/>
                  <a:gd name="T5" fmla="*/ 0 h 157"/>
                  <a:gd name="T6" fmla="*/ 0 w 232"/>
                  <a:gd name="T7" fmla="*/ 4 h 157"/>
                  <a:gd name="T8" fmla="*/ 5 w 232"/>
                  <a:gd name="T9" fmla="*/ 32 h 157"/>
                </a:gdLst>
                <a:ahLst/>
                <a:cxnLst>
                  <a:cxn ang="0">
                    <a:pos x="T0" y="T1"/>
                  </a:cxn>
                  <a:cxn ang="0">
                    <a:pos x="T2" y="T3"/>
                  </a:cxn>
                  <a:cxn ang="0">
                    <a:pos x="T4" y="T5"/>
                  </a:cxn>
                  <a:cxn ang="0">
                    <a:pos x="T6" y="T7"/>
                  </a:cxn>
                  <a:cxn ang="0">
                    <a:pos x="T8" y="T9"/>
                  </a:cxn>
                </a:cxnLst>
                <a:rect l="0" t="0" r="r" b="b"/>
                <a:pathLst>
                  <a:path w="232" h="157">
                    <a:moveTo>
                      <a:pt x="5" y="32"/>
                    </a:moveTo>
                    <a:cubicBezTo>
                      <a:pt x="232" y="157"/>
                      <a:pt x="232" y="157"/>
                      <a:pt x="232" y="157"/>
                    </a:cubicBezTo>
                    <a:cubicBezTo>
                      <a:pt x="232" y="157"/>
                      <a:pt x="178" y="106"/>
                      <a:pt x="185" y="0"/>
                    </a:cubicBezTo>
                    <a:cubicBezTo>
                      <a:pt x="185" y="0"/>
                      <a:pt x="95" y="49"/>
                      <a:pt x="0" y="4"/>
                    </a:cubicBezTo>
                    <a:cubicBezTo>
                      <a:pt x="0" y="4"/>
                      <a:pt x="4" y="20"/>
                      <a:pt x="5" y="32"/>
                    </a:cubicBezTo>
                    <a:close/>
                  </a:path>
                </a:pathLst>
              </a:custGeom>
              <a:solidFill>
                <a:srgbClr val="D2AE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6" name="Freeform 277"/>
              <p:cNvSpPr>
                <a:spLocks/>
              </p:cNvSpPr>
              <p:nvPr/>
            </p:nvSpPr>
            <p:spPr bwMode="auto">
              <a:xfrm>
                <a:off x="-3198" y="2845"/>
                <a:ext cx="273" cy="95"/>
              </a:xfrm>
              <a:custGeom>
                <a:avLst/>
                <a:gdLst>
                  <a:gd name="T0" fmla="*/ 935 w 935"/>
                  <a:gd name="T1" fmla="*/ 152 h 325"/>
                  <a:gd name="T2" fmla="*/ 458 w 935"/>
                  <a:gd name="T3" fmla="*/ 325 h 325"/>
                  <a:gd name="T4" fmla="*/ 0 w 935"/>
                  <a:gd name="T5" fmla="*/ 167 h 325"/>
                  <a:gd name="T6" fmla="*/ 7 w 935"/>
                  <a:gd name="T7" fmla="*/ 144 h 325"/>
                  <a:gd name="T8" fmla="*/ 11 w 935"/>
                  <a:gd name="T9" fmla="*/ 136 h 325"/>
                  <a:gd name="T10" fmla="*/ 206 w 935"/>
                  <a:gd name="T11" fmla="*/ 0 h 325"/>
                  <a:gd name="T12" fmla="*/ 219 w 935"/>
                  <a:gd name="T13" fmla="*/ 2 h 325"/>
                  <a:gd name="T14" fmla="*/ 268 w 935"/>
                  <a:gd name="T15" fmla="*/ 11 h 325"/>
                  <a:gd name="T16" fmla="*/ 358 w 935"/>
                  <a:gd name="T17" fmla="*/ 27 h 325"/>
                  <a:gd name="T18" fmla="*/ 585 w 935"/>
                  <a:gd name="T19" fmla="*/ 26 h 325"/>
                  <a:gd name="T20" fmla="*/ 663 w 935"/>
                  <a:gd name="T21" fmla="*/ 13 h 325"/>
                  <a:gd name="T22" fmla="*/ 725 w 935"/>
                  <a:gd name="T23" fmla="*/ 3 h 325"/>
                  <a:gd name="T24" fmla="*/ 725 w 935"/>
                  <a:gd name="T25" fmla="*/ 3 h 325"/>
                  <a:gd name="T26" fmla="*/ 733 w 935"/>
                  <a:gd name="T27" fmla="*/ 1 h 325"/>
                  <a:gd name="T28" fmla="*/ 929 w 935"/>
                  <a:gd name="T29" fmla="*/ 136 h 325"/>
                  <a:gd name="T30" fmla="*/ 932 w 935"/>
                  <a:gd name="T31" fmla="*/ 144 h 325"/>
                  <a:gd name="T32" fmla="*/ 935 w 935"/>
                  <a:gd name="T33" fmla="*/ 152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35" h="325">
                    <a:moveTo>
                      <a:pt x="935" y="152"/>
                    </a:moveTo>
                    <a:cubicBezTo>
                      <a:pt x="806" y="260"/>
                      <a:pt x="639" y="325"/>
                      <a:pt x="458" y="325"/>
                    </a:cubicBezTo>
                    <a:cubicBezTo>
                      <a:pt x="285" y="325"/>
                      <a:pt x="126" y="266"/>
                      <a:pt x="0" y="167"/>
                    </a:cubicBezTo>
                    <a:cubicBezTo>
                      <a:pt x="7" y="144"/>
                      <a:pt x="7" y="144"/>
                      <a:pt x="7" y="144"/>
                    </a:cubicBezTo>
                    <a:cubicBezTo>
                      <a:pt x="8" y="141"/>
                      <a:pt x="10" y="138"/>
                      <a:pt x="11" y="136"/>
                    </a:cubicBezTo>
                    <a:cubicBezTo>
                      <a:pt x="40" y="57"/>
                      <a:pt x="117" y="0"/>
                      <a:pt x="206" y="0"/>
                    </a:cubicBezTo>
                    <a:cubicBezTo>
                      <a:pt x="219" y="2"/>
                      <a:pt x="219" y="2"/>
                      <a:pt x="219" y="2"/>
                    </a:cubicBezTo>
                    <a:cubicBezTo>
                      <a:pt x="268" y="11"/>
                      <a:pt x="268" y="11"/>
                      <a:pt x="268" y="11"/>
                    </a:cubicBezTo>
                    <a:cubicBezTo>
                      <a:pt x="358" y="27"/>
                      <a:pt x="358" y="27"/>
                      <a:pt x="358" y="27"/>
                    </a:cubicBezTo>
                    <a:cubicBezTo>
                      <a:pt x="433" y="40"/>
                      <a:pt x="510" y="40"/>
                      <a:pt x="585" y="26"/>
                    </a:cubicBezTo>
                    <a:cubicBezTo>
                      <a:pt x="663" y="13"/>
                      <a:pt x="663" y="13"/>
                      <a:pt x="663" y="13"/>
                    </a:cubicBezTo>
                    <a:cubicBezTo>
                      <a:pt x="725" y="3"/>
                      <a:pt x="725" y="3"/>
                      <a:pt x="725" y="3"/>
                    </a:cubicBezTo>
                    <a:cubicBezTo>
                      <a:pt x="725" y="3"/>
                      <a:pt x="725" y="3"/>
                      <a:pt x="725" y="3"/>
                    </a:cubicBezTo>
                    <a:cubicBezTo>
                      <a:pt x="733" y="1"/>
                      <a:pt x="733" y="1"/>
                      <a:pt x="733" y="1"/>
                    </a:cubicBezTo>
                    <a:cubicBezTo>
                      <a:pt x="823" y="1"/>
                      <a:pt x="899" y="57"/>
                      <a:pt x="929" y="136"/>
                    </a:cubicBezTo>
                    <a:cubicBezTo>
                      <a:pt x="930" y="139"/>
                      <a:pt x="931" y="141"/>
                      <a:pt x="932" y="144"/>
                    </a:cubicBezTo>
                    <a:lnTo>
                      <a:pt x="935" y="152"/>
                    </a:lnTo>
                    <a:close/>
                  </a:path>
                </a:pathLst>
              </a:custGeom>
              <a:solidFill>
                <a:srgbClr val="E8E5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7" name="Oval 278"/>
              <p:cNvSpPr>
                <a:spLocks noChangeArrowheads="1"/>
              </p:cNvSpPr>
              <p:nvPr/>
            </p:nvSpPr>
            <p:spPr bwMode="auto">
              <a:xfrm>
                <a:off x="-3118" y="2675"/>
                <a:ext cx="37" cy="20"/>
              </a:xfrm>
              <a:prstGeom prst="ellipse">
                <a:avLst/>
              </a:prstGeom>
              <a:solidFill>
                <a:srgbClr val="F7F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8" name="Oval 279"/>
              <p:cNvSpPr>
                <a:spLocks noChangeArrowheads="1"/>
              </p:cNvSpPr>
              <p:nvPr/>
            </p:nvSpPr>
            <p:spPr bwMode="auto">
              <a:xfrm>
                <a:off x="-3106" y="2678"/>
                <a:ext cx="14" cy="14"/>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9" name="Freeform 280"/>
              <p:cNvSpPr>
                <a:spLocks/>
              </p:cNvSpPr>
              <p:nvPr/>
            </p:nvSpPr>
            <p:spPr bwMode="auto">
              <a:xfrm>
                <a:off x="-3115" y="2688"/>
                <a:ext cx="33" cy="9"/>
              </a:xfrm>
              <a:custGeom>
                <a:avLst/>
                <a:gdLst>
                  <a:gd name="T0" fmla="*/ 61 w 113"/>
                  <a:gd name="T1" fmla="*/ 27 h 32"/>
                  <a:gd name="T2" fmla="*/ 113 w 113"/>
                  <a:gd name="T3" fmla="*/ 0 h 32"/>
                  <a:gd name="T4" fmla="*/ 62 w 113"/>
                  <a:gd name="T5" fmla="*/ 29 h 32"/>
                  <a:gd name="T6" fmla="*/ 0 w 113"/>
                  <a:gd name="T7" fmla="*/ 15 h 32"/>
                  <a:gd name="T8" fmla="*/ 61 w 113"/>
                  <a:gd name="T9" fmla="*/ 27 h 32"/>
                </a:gdLst>
                <a:ahLst/>
                <a:cxnLst>
                  <a:cxn ang="0">
                    <a:pos x="T0" y="T1"/>
                  </a:cxn>
                  <a:cxn ang="0">
                    <a:pos x="T2" y="T3"/>
                  </a:cxn>
                  <a:cxn ang="0">
                    <a:pos x="T4" y="T5"/>
                  </a:cxn>
                  <a:cxn ang="0">
                    <a:pos x="T6" y="T7"/>
                  </a:cxn>
                  <a:cxn ang="0">
                    <a:pos x="T8" y="T9"/>
                  </a:cxn>
                </a:cxnLst>
                <a:rect l="0" t="0" r="r" b="b"/>
                <a:pathLst>
                  <a:path w="113" h="32">
                    <a:moveTo>
                      <a:pt x="61" y="27"/>
                    </a:moveTo>
                    <a:cubicBezTo>
                      <a:pt x="85" y="25"/>
                      <a:pt x="101" y="9"/>
                      <a:pt x="113" y="0"/>
                    </a:cubicBezTo>
                    <a:cubicBezTo>
                      <a:pt x="102" y="10"/>
                      <a:pt x="86" y="26"/>
                      <a:pt x="62" y="29"/>
                    </a:cubicBezTo>
                    <a:cubicBezTo>
                      <a:pt x="40" y="32"/>
                      <a:pt x="19" y="21"/>
                      <a:pt x="0" y="15"/>
                    </a:cubicBezTo>
                    <a:cubicBezTo>
                      <a:pt x="19" y="20"/>
                      <a:pt x="39" y="30"/>
                      <a:pt x="61" y="27"/>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0" name="Freeform 281"/>
              <p:cNvSpPr>
                <a:spLocks/>
              </p:cNvSpPr>
              <p:nvPr/>
            </p:nvSpPr>
            <p:spPr bwMode="auto">
              <a:xfrm>
                <a:off x="-3128" y="2669"/>
                <a:ext cx="47" cy="17"/>
              </a:xfrm>
              <a:custGeom>
                <a:avLst/>
                <a:gdLst>
                  <a:gd name="T0" fmla="*/ 12 w 159"/>
                  <a:gd name="T1" fmla="*/ 19 h 60"/>
                  <a:gd name="T2" fmla="*/ 40 w 159"/>
                  <a:gd name="T3" fmla="*/ 20 h 60"/>
                  <a:gd name="T4" fmla="*/ 59 w 159"/>
                  <a:gd name="T5" fmla="*/ 14 h 60"/>
                  <a:gd name="T6" fmla="*/ 59 w 159"/>
                  <a:gd name="T7" fmla="*/ 14 h 60"/>
                  <a:gd name="T8" fmla="*/ 84 w 159"/>
                  <a:gd name="T9" fmla="*/ 5 h 60"/>
                  <a:gd name="T10" fmla="*/ 159 w 159"/>
                  <a:gd name="T11" fmla="*/ 51 h 60"/>
                  <a:gd name="T12" fmla="*/ 134 w 159"/>
                  <a:gd name="T13" fmla="*/ 26 h 60"/>
                  <a:gd name="T14" fmla="*/ 88 w 159"/>
                  <a:gd name="T15" fmla="*/ 17 h 60"/>
                  <a:gd name="T16" fmla="*/ 25 w 159"/>
                  <a:gd name="T17" fmla="*/ 60 h 60"/>
                  <a:gd name="T18" fmla="*/ 41 w 159"/>
                  <a:gd name="T19" fmla="*/ 31 h 60"/>
                  <a:gd name="T20" fmla="*/ 19 w 159"/>
                  <a:gd name="T21" fmla="*/ 30 h 60"/>
                  <a:gd name="T22" fmla="*/ 0 w 159"/>
                  <a:gd name="T23" fmla="*/ 17 h 60"/>
                  <a:gd name="T24" fmla="*/ 12 w 159"/>
                  <a:gd name="T25" fmla="*/ 1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60">
                    <a:moveTo>
                      <a:pt x="12" y="19"/>
                    </a:moveTo>
                    <a:cubicBezTo>
                      <a:pt x="21" y="21"/>
                      <a:pt x="30" y="21"/>
                      <a:pt x="40" y="20"/>
                    </a:cubicBezTo>
                    <a:cubicBezTo>
                      <a:pt x="51" y="18"/>
                      <a:pt x="59" y="14"/>
                      <a:pt x="59" y="14"/>
                    </a:cubicBezTo>
                    <a:cubicBezTo>
                      <a:pt x="59" y="14"/>
                      <a:pt x="59" y="14"/>
                      <a:pt x="59" y="14"/>
                    </a:cubicBezTo>
                    <a:cubicBezTo>
                      <a:pt x="66" y="10"/>
                      <a:pt x="75" y="7"/>
                      <a:pt x="84" y="5"/>
                    </a:cubicBezTo>
                    <a:cubicBezTo>
                      <a:pt x="118" y="0"/>
                      <a:pt x="153" y="38"/>
                      <a:pt x="159" y="51"/>
                    </a:cubicBezTo>
                    <a:cubicBezTo>
                      <a:pt x="159" y="51"/>
                      <a:pt x="148" y="34"/>
                      <a:pt x="134" y="26"/>
                    </a:cubicBezTo>
                    <a:cubicBezTo>
                      <a:pt x="120" y="19"/>
                      <a:pt x="105" y="14"/>
                      <a:pt x="88" y="17"/>
                    </a:cubicBezTo>
                    <a:cubicBezTo>
                      <a:pt x="55" y="22"/>
                      <a:pt x="32" y="48"/>
                      <a:pt x="25" y="60"/>
                    </a:cubicBezTo>
                    <a:cubicBezTo>
                      <a:pt x="26" y="56"/>
                      <a:pt x="36" y="39"/>
                      <a:pt x="41" y="31"/>
                    </a:cubicBezTo>
                    <a:cubicBezTo>
                      <a:pt x="39" y="32"/>
                      <a:pt x="29" y="34"/>
                      <a:pt x="19" y="30"/>
                    </a:cubicBezTo>
                    <a:cubicBezTo>
                      <a:pt x="7" y="26"/>
                      <a:pt x="0" y="17"/>
                      <a:pt x="0" y="17"/>
                    </a:cubicBezTo>
                    <a:cubicBezTo>
                      <a:pt x="0" y="17"/>
                      <a:pt x="4" y="18"/>
                      <a:pt x="12" y="19"/>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1" name="Oval 282"/>
              <p:cNvSpPr>
                <a:spLocks noChangeArrowheads="1"/>
              </p:cNvSpPr>
              <p:nvPr/>
            </p:nvSpPr>
            <p:spPr bwMode="auto">
              <a:xfrm>
                <a:off x="-3042" y="2675"/>
                <a:ext cx="38" cy="20"/>
              </a:xfrm>
              <a:prstGeom prst="ellipse">
                <a:avLst/>
              </a:prstGeom>
              <a:solidFill>
                <a:srgbClr val="F7F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2" name="Oval 283"/>
              <p:cNvSpPr>
                <a:spLocks noChangeArrowheads="1"/>
              </p:cNvSpPr>
              <p:nvPr/>
            </p:nvSpPr>
            <p:spPr bwMode="auto">
              <a:xfrm>
                <a:off x="-3030" y="2678"/>
                <a:ext cx="14" cy="14"/>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3" name="Freeform 284"/>
              <p:cNvSpPr>
                <a:spLocks/>
              </p:cNvSpPr>
              <p:nvPr/>
            </p:nvSpPr>
            <p:spPr bwMode="auto">
              <a:xfrm>
                <a:off x="-3040" y="2688"/>
                <a:ext cx="33" cy="9"/>
              </a:xfrm>
              <a:custGeom>
                <a:avLst/>
                <a:gdLst>
                  <a:gd name="T0" fmla="*/ 52 w 113"/>
                  <a:gd name="T1" fmla="*/ 27 h 32"/>
                  <a:gd name="T2" fmla="*/ 0 w 113"/>
                  <a:gd name="T3" fmla="*/ 0 h 32"/>
                  <a:gd name="T4" fmla="*/ 51 w 113"/>
                  <a:gd name="T5" fmla="*/ 29 h 32"/>
                  <a:gd name="T6" fmla="*/ 113 w 113"/>
                  <a:gd name="T7" fmla="*/ 15 h 32"/>
                  <a:gd name="T8" fmla="*/ 52 w 113"/>
                  <a:gd name="T9" fmla="*/ 27 h 32"/>
                </a:gdLst>
                <a:ahLst/>
                <a:cxnLst>
                  <a:cxn ang="0">
                    <a:pos x="T0" y="T1"/>
                  </a:cxn>
                  <a:cxn ang="0">
                    <a:pos x="T2" y="T3"/>
                  </a:cxn>
                  <a:cxn ang="0">
                    <a:pos x="T4" y="T5"/>
                  </a:cxn>
                  <a:cxn ang="0">
                    <a:pos x="T6" y="T7"/>
                  </a:cxn>
                  <a:cxn ang="0">
                    <a:pos x="T8" y="T9"/>
                  </a:cxn>
                </a:cxnLst>
                <a:rect l="0" t="0" r="r" b="b"/>
                <a:pathLst>
                  <a:path w="113" h="32">
                    <a:moveTo>
                      <a:pt x="52" y="27"/>
                    </a:moveTo>
                    <a:cubicBezTo>
                      <a:pt x="28" y="25"/>
                      <a:pt x="12" y="9"/>
                      <a:pt x="0" y="0"/>
                    </a:cubicBezTo>
                    <a:cubicBezTo>
                      <a:pt x="11" y="10"/>
                      <a:pt x="27" y="26"/>
                      <a:pt x="51" y="29"/>
                    </a:cubicBezTo>
                    <a:cubicBezTo>
                      <a:pt x="73" y="32"/>
                      <a:pt x="94" y="21"/>
                      <a:pt x="113" y="15"/>
                    </a:cubicBezTo>
                    <a:cubicBezTo>
                      <a:pt x="94" y="20"/>
                      <a:pt x="74" y="30"/>
                      <a:pt x="52" y="27"/>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4" name="Freeform 285"/>
              <p:cNvSpPr>
                <a:spLocks/>
              </p:cNvSpPr>
              <p:nvPr/>
            </p:nvSpPr>
            <p:spPr bwMode="auto">
              <a:xfrm>
                <a:off x="-3041" y="2669"/>
                <a:ext cx="46" cy="17"/>
              </a:xfrm>
              <a:custGeom>
                <a:avLst/>
                <a:gdLst>
                  <a:gd name="T0" fmla="*/ 147 w 159"/>
                  <a:gd name="T1" fmla="*/ 19 h 60"/>
                  <a:gd name="T2" fmla="*/ 119 w 159"/>
                  <a:gd name="T3" fmla="*/ 20 h 60"/>
                  <a:gd name="T4" fmla="*/ 100 w 159"/>
                  <a:gd name="T5" fmla="*/ 14 h 60"/>
                  <a:gd name="T6" fmla="*/ 100 w 159"/>
                  <a:gd name="T7" fmla="*/ 14 h 60"/>
                  <a:gd name="T8" fmla="*/ 75 w 159"/>
                  <a:gd name="T9" fmla="*/ 5 h 60"/>
                  <a:gd name="T10" fmla="*/ 0 w 159"/>
                  <a:gd name="T11" fmla="*/ 51 h 60"/>
                  <a:gd name="T12" fmla="*/ 25 w 159"/>
                  <a:gd name="T13" fmla="*/ 26 h 60"/>
                  <a:gd name="T14" fmla="*/ 71 w 159"/>
                  <a:gd name="T15" fmla="*/ 17 h 60"/>
                  <a:gd name="T16" fmla="*/ 134 w 159"/>
                  <a:gd name="T17" fmla="*/ 60 h 60"/>
                  <a:gd name="T18" fmla="*/ 118 w 159"/>
                  <a:gd name="T19" fmla="*/ 31 h 60"/>
                  <a:gd name="T20" fmla="*/ 140 w 159"/>
                  <a:gd name="T21" fmla="*/ 30 h 60"/>
                  <a:gd name="T22" fmla="*/ 159 w 159"/>
                  <a:gd name="T23" fmla="*/ 17 h 60"/>
                  <a:gd name="T24" fmla="*/ 147 w 159"/>
                  <a:gd name="T25" fmla="*/ 1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60">
                    <a:moveTo>
                      <a:pt x="147" y="19"/>
                    </a:moveTo>
                    <a:cubicBezTo>
                      <a:pt x="139" y="21"/>
                      <a:pt x="129" y="21"/>
                      <a:pt x="119" y="20"/>
                    </a:cubicBezTo>
                    <a:cubicBezTo>
                      <a:pt x="108" y="18"/>
                      <a:pt x="100" y="14"/>
                      <a:pt x="100" y="14"/>
                    </a:cubicBezTo>
                    <a:cubicBezTo>
                      <a:pt x="100" y="14"/>
                      <a:pt x="100" y="14"/>
                      <a:pt x="100" y="14"/>
                    </a:cubicBezTo>
                    <a:cubicBezTo>
                      <a:pt x="93" y="10"/>
                      <a:pt x="85" y="7"/>
                      <a:pt x="75" y="5"/>
                    </a:cubicBezTo>
                    <a:cubicBezTo>
                      <a:pt x="41" y="0"/>
                      <a:pt x="6" y="38"/>
                      <a:pt x="0" y="51"/>
                    </a:cubicBezTo>
                    <a:cubicBezTo>
                      <a:pt x="0" y="51"/>
                      <a:pt x="11" y="34"/>
                      <a:pt x="25" y="26"/>
                    </a:cubicBezTo>
                    <a:cubicBezTo>
                      <a:pt x="40" y="19"/>
                      <a:pt x="54" y="14"/>
                      <a:pt x="71" y="17"/>
                    </a:cubicBezTo>
                    <a:cubicBezTo>
                      <a:pt x="104" y="22"/>
                      <a:pt x="127" y="48"/>
                      <a:pt x="134" y="60"/>
                    </a:cubicBezTo>
                    <a:cubicBezTo>
                      <a:pt x="133" y="56"/>
                      <a:pt x="123" y="39"/>
                      <a:pt x="118" y="31"/>
                    </a:cubicBezTo>
                    <a:cubicBezTo>
                      <a:pt x="120" y="32"/>
                      <a:pt x="130" y="34"/>
                      <a:pt x="140" y="30"/>
                    </a:cubicBezTo>
                    <a:cubicBezTo>
                      <a:pt x="152" y="26"/>
                      <a:pt x="159" y="17"/>
                      <a:pt x="159" y="17"/>
                    </a:cubicBezTo>
                    <a:cubicBezTo>
                      <a:pt x="159" y="17"/>
                      <a:pt x="155" y="18"/>
                      <a:pt x="147" y="19"/>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5" name="Freeform 286"/>
              <p:cNvSpPr>
                <a:spLocks/>
              </p:cNvSpPr>
              <p:nvPr/>
            </p:nvSpPr>
            <p:spPr bwMode="auto">
              <a:xfrm>
                <a:off x="-3084" y="2751"/>
                <a:ext cx="47" cy="21"/>
              </a:xfrm>
              <a:custGeom>
                <a:avLst/>
                <a:gdLst>
                  <a:gd name="T0" fmla="*/ 81 w 163"/>
                  <a:gd name="T1" fmla="*/ 72 h 72"/>
                  <a:gd name="T2" fmla="*/ 163 w 163"/>
                  <a:gd name="T3" fmla="*/ 0 h 72"/>
                  <a:gd name="T4" fmla="*/ 0 w 163"/>
                  <a:gd name="T5" fmla="*/ 0 h 72"/>
                  <a:gd name="T6" fmla="*/ 81 w 163"/>
                  <a:gd name="T7" fmla="*/ 72 h 72"/>
                </a:gdLst>
                <a:ahLst/>
                <a:cxnLst>
                  <a:cxn ang="0">
                    <a:pos x="T0" y="T1"/>
                  </a:cxn>
                  <a:cxn ang="0">
                    <a:pos x="T2" y="T3"/>
                  </a:cxn>
                  <a:cxn ang="0">
                    <a:pos x="T4" y="T5"/>
                  </a:cxn>
                  <a:cxn ang="0">
                    <a:pos x="T6" y="T7"/>
                  </a:cxn>
                </a:cxnLst>
                <a:rect l="0" t="0" r="r" b="b"/>
                <a:pathLst>
                  <a:path w="163" h="72">
                    <a:moveTo>
                      <a:pt x="81" y="72"/>
                    </a:moveTo>
                    <a:cubicBezTo>
                      <a:pt x="112" y="72"/>
                      <a:pt x="149" y="45"/>
                      <a:pt x="163" y="0"/>
                    </a:cubicBezTo>
                    <a:cubicBezTo>
                      <a:pt x="0" y="0"/>
                      <a:pt x="0" y="0"/>
                      <a:pt x="0" y="0"/>
                    </a:cubicBezTo>
                    <a:cubicBezTo>
                      <a:pt x="14" y="45"/>
                      <a:pt x="52" y="72"/>
                      <a:pt x="8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6" name="Freeform 287"/>
              <p:cNvSpPr>
                <a:spLocks noEditPoints="1"/>
              </p:cNvSpPr>
              <p:nvPr/>
            </p:nvSpPr>
            <p:spPr bwMode="auto">
              <a:xfrm>
                <a:off x="-3087" y="2749"/>
                <a:ext cx="52" cy="25"/>
              </a:xfrm>
              <a:custGeom>
                <a:avLst/>
                <a:gdLst>
                  <a:gd name="T0" fmla="*/ 176 w 177"/>
                  <a:gd name="T1" fmla="*/ 1 h 85"/>
                  <a:gd name="T2" fmla="*/ 174 w 177"/>
                  <a:gd name="T3" fmla="*/ 0 h 85"/>
                  <a:gd name="T4" fmla="*/ 3 w 177"/>
                  <a:gd name="T5" fmla="*/ 0 h 85"/>
                  <a:gd name="T6" fmla="*/ 1 w 177"/>
                  <a:gd name="T7" fmla="*/ 1 h 85"/>
                  <a:gd name="T8" fmla="*/ 0 w 177"/>
                  <a:gd name="T9" fmla="*/ 4 h 85"/>
                  <a:gd name="T10" fmla="*/ 88 w 177"/>
                  <a:gd name="T11" fmla="*/ 85 h 85"/>
                  <a:gd name="T12" fmla="*/ 177 w 177"/>
                  <a:gd name="T13" fmla="*/ 4 h 85"/>
                  <a:gd name="T14" fmla="*/ 176 w 177"/>
                  <a:gd name="T15" fmla="*/ 1 h 85"/>
                  <a:gd name="T16" fmla="*/ 88 w 177"/>
                  <a:gd name="T17" fmla="*/ 79 h 85"/>
                  <a:gd name="T18" fmla="*/ 7 w 177"/>
                  <a:gd name="T19" fmla="*/ 6 h 85"/>
                  <a:gd name="T20" fmla="*/ 170 w 177"/>
                  <a:gd name="T21" fmla="*/ 6 h 85"/>
                  <a:gd name="T22" fmla="*/ 88 w 177"/>
                  <a:gd name="T23"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85">
                    <a:moveTo>
                      <a:pt x="176" y="1"/>
                    </a:moveTo>
                    <a:cubicBezTo>
                      <a:pt x="176" y="0"/>
                      <a:pt x="175" y="0"/>
                      <a:pt x="174" y="0"/>
                    </a:cubicBezTo>
                    <a:cubicBezTo>
                      <a:pt x="3" y="0"/>
                      <a:pt x="3" y="0"/>
                      <a:pt x="3" y="0"/>
                    </a:cubicBezTo>
                    <a:cubicBezTo>
                      <a:pt x="2" y="0"/>
                      <a:pt x="2" y="0"/>
                      <a:pt x="1" y="1"/>
                    </a:cubicBezTo>
                    <a:cubicBezTo>
                      <a:pt x="0" y="2"/>
                      <a:pt x="0" y="3"/>
                      <a:pt x="0" y="4"/>
                    </a:cubicBezTo>
                    <a:cubicBezTo>
                      <a:pt x="14" y="56"/>
                      <a:pt x="56" y="84"/>
                      <a:pt x="88" y="85"/>
                    </a:cubicBezTo>
                    <a:cubicBezTo>
                      <a:pt x="122" y="84"/>
                      <a:pt x="163" y="56"/>
                      <a:pt x="177" y="4"/>
                    </a:cubicBezTo>
                    <a:cubicBezTo>
                      <a:pt x="177" y="3"/>
                      <a:pt x="177" y="2"/>
                      <a:pt x="176" y="1"/>
                    </a:cubicBezTo>
                    <a:close/>
                    <a:moveTo>
                      <a:pt x="88" y="79"/>
                    </a:moveTo>
                    <a:cubicBezTo>
                      <a:pt x="59" y="78"/>
                      <a:pt x="21" y="53"/>
                      <a:pt x="7" y="6"/>
                    </a:cubicBezTo>
                    <a:cubicBezTo>
                      <a:pt x="170" y="6"/>
                      <a:pt x="170" y="6"/>
                      <a:pt x="170" y="6"/>
                    </a:cubicBezTo>
                    <a:cubicBezTo>
                      <a:pt x="156" y="53"/>
                      <a:pt x="119" y="78"/>
                      <a:pt x="88" y="79"/>
                    </a:cubicBezTo>
                    <a:close/>
                  </a:path>
                </a:pathLst>
              </a:custGeom>
              <a:solidFill>
                <a:srgbClr val="E24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7" name="Freeform 288"/>
              <p:cNvSpPr>
                <a:spLocks/>
              </p:cNvSpPr>
              <p:nvPr/>
            </p:nvSpPr>
            <p:spPr bwMode="auto">
              <a:xfrm>
                <a:off x="-3083" y="2756"/>
                <a:ext cx="44" cy="12"/>
              </a:xfrm>
              <a:custGeom>
                <a:avLst/>
                <a:gdLst>
                  <a:gd name="T0" fmla="*/ 151 w 151"/>
                  <a:gd name="T1" fmla="*/ 0 h 42"/>
                  <a:gd name="T2" fmla="*/ 0 w 151"/>
                  <a:gd name="T3" fmla="*/ 0 h 42"/>
                  <a:gd name="T4" fmla="*/ 34 w 151"/>
                  <a:gd name="T5" fmla="*/ 42 h 42"/>
                  <a:gd name="T6" fmla="*/ 117 w 151"/>
                  <a:gd name="T7" fmla="*/ 42 h 42"/>
                  <a:gd name="T8" fmla="*/ 151 w 151"/>
                  <a:gd name="T9" fmla="*/ 0 h 42"/>
                </a:gdLst>
                <a:ahLst/>
                <a:cxnLst>
                  <a:cxn ang="0">
                    <a:pos x="T0" y="T1"/>
                  </a:cxn>
                  <a:cxn ang="0">
                    <a:pos x="T2" y="T3"/>
                  </a:cxn>
                  <a:cxn ang="0">
                    <a:pos x="T4" y="T5"/>
                  </a:cxn>
                  <a:cxn ang="0">
                    <a:pos x="T6" y="T7"/>
                  </a:cxn>
                  <a:cxn ang="0">
                    <a:pos x="T8" y="T9"/>
                  </a:cxn>
                </a:cxnLst>
                <a:rect l="0" t="0" r="r" b="b"/>
                <a:pathLst>
                  <a:path w="151" h="42">
                    <a:moveTo>
                      <a:pt x="151" y="0"/>
                    </a:moveTo>
                    <a:cubicBezTo>
                      <a:pt x="0" y="0"/>
                      <a:pt x="0" y="0"/>
                      <a:pt x="0" y="0"/>
                    </a:cubicBezTo>
                    <a:cubicBezTo>
                      <a:pt x="7" y="18"/>
                      <a:pt x="23" y="33"/>
                      <a:pt x="34" y="42"/>
                    </a:cubicBezTo>
                    <a:cubicBezTo>
                      <a:pt x="117" y="42"/>
                      <a:pt x="117" y="42"/>
                      <a:pt x="117" y="42"/>
                    </a:cubicBezTo>
                    <a:cubicBezTo>
                      <a:pt x="131" y="33"/>
                      <a:pt x="143" y="18"/>
                      <a:pt x="151" y="0"/>
                    </a:cubicBezTo>
                    <a:close/>
                  </a:path>
                </a:pathLst>
              </a:custGeom>
              <a:solidFill>
                <a:srgbClr val="F494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8" name="Oval 289"/>
              <p:cNvSpPr>
                <a:spLocks noChangeArrowheads="1"/>
              </p:cNvSpPr>
              <p:nvPr/>
            </p:nvSpPr>
            <p:spPr bwMode="auto">
              <a:xfrm>
                <a:off x="-3100" y="2681"/>
                <a:ext cx="6"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9" name="Oval 290"/>
              <p:cNvSpPr>
                <a:spLocks noChangeArrowheads="1"/>
              </p:cNvSpPr>
              <p:nvPr/>
            </p:nvSpPr>
            <p:spPr bwMode="auto">
              <a:xfrm>
                <a:off x="-3023" y="2680"/>
                <a:ext cx="5"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0" name="Freeform 291"/>
              <p:cNvSpPr>
                <a:spLocks/>
              </p:cNvSpPr>
              <p:nvPr/>
            </p:nvSpPr>
            <p:spPr bwMode="auto">
              <a:xfrm>
                <a:off x="-3286" y="3719"/>
                <a:ext cx="434" cy="434"/>
              </a:xfrm>
              <a:custGeom>
                <a:avLst/>
                <a:gdLst>
                  <a:gd name="T0" fmla="*/ 1490 w 1490"/>
                  <a:gd name="T1" fmla="*/ 745 h 1490"/>
                  <a:gd name="T2" fmla="*/ 1222 w 1490"/>
                  <a:gd name="T3" fmla="*/ 1317 h 1490"/>
                  <a:gd name="T4" fmla="*/ 745 w 1490"/>
                  <a:gd name="T5" fmla="*/ 1490 h 1490"/>
                  <a:gd name="T6" fmla="*/ 286 w 1490"/>
                  <a:gd name="T7" fmla="*/ 1332 h 1490"/>
                  <a:gd name="T8" fmla="*/ 0 w 1490"/>
                  <a:gd name="T9" fmla="*/ 745 h 1490"/>
                  <a:gd name="T10" fmla="*/ 745 w 1490"/>
                  <a:gd name="T11" fmla="*/ 0 h 1490"/>
                  <a:gd name="T12" fmla="*/ 1490 w 1490"/>
                  <a:gd name="T13" fmla="*/ 745 h 1490"/>
                </a:gdLst>
                <a:ahLst/>
                <a:cxnLst>
                  <a:cxn ang="0">
                    <a:pos x="T0" y="T1"/>
                  </a:cxn>
                  <a:cxn ang="0">
                    <a:pos x="T2" y="T3"/>
                  </a:cxn>
                  <a:cxn ang="0">
                    <a:pos x="T4" y="T5"/>
                  </a:cxn>
                  <a:cxn ang="0">
                    <a:pos x="T6" y="T7"/>
                  </a:cxn>
                  <a:cxn ang="0">
                    <a:pos x="T8" y="T9"/>
                  </a:cxn>
                  <a:cxn ang="0">
                    <a:pos x="T10" y="T11"/>
                  </a:cxn>
                  <a:cxn ang="0">
                    <a:pos x="T12" y="T13"/>
                  </a:cxn>
                </a:cxnLst>
                <a:rect l="0" t="0" r="r" b="b"/>
                <a:pathLst>
                  <a:path w="1490" h="1490">
                    <a:moveTo>
                      <a:pt x="1490" y="745"/>
                    </a:moveTo>
                    <a:cubicBezTo>
                      <a:pt x="1490" y="975"/>
                      <a:pt x="1386" y="1181"/>
                      <a:pt x="1222" y="1317"/>
                    </a:cubicBezTo>
                    <a:cubicBezTo>
                      <a:pt x="1093" y="1425"/>
                      <a:pt x="926" y="1490"/>
                      <a:pt x="745" y="1490"/>
                    </a:cubicBezTo>
                    <a:cubicBezTo>
                      <a:pt x="572" y="1490"/>
                      <a:pt x="413" y="1431"/>
                      <a:pt x="286" y="1332"/>
                    </a:cubicBezTo>
                    <a:cubicBezTo>
                      <a:pt x="112" y="1196"/>
                      <a:pt x="0" y="983"/>
                      <a:pt x="0" y="745"/>
                    </a:cubicBezTo>
                    <a:cubicBezTo>
                      <a:pt x="0" y="333"/>
                      <a:pt x="333" y="0"/>
                      <a:pt x="745" y="0"/>
                    </a:cubicBezTo>
                    <a:cubicBezTo>
                      <a:pt x="1156" y="0"/>
                      <a:pt x="1490" y="333"/>
                      <a:pt x="1490" y="745"/>
                    </a:cubicBezTo>
                    <a:close/>
                  </a:path>
                </a:pathLst>
              </a:custGeom>
              <a:solidFill>
                <a:srgbClr val="0091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1" name="Freeform 292"/>
              <p:cNvSpPr>
                <a:spLocks/>
              </p:cNvSpPr>
              <p:nvPr/>
            </p:nvSpPr>
            <p:spPr bwMode="auto">
              <a:xfrm>
                <a:off x="-3127" y="4057"/>
                <a:ext cx="120" cy="66"/>
              </a:xfrm>
              <a:custGeom>
                <a:avLst/>
                <a:gdLst>
                  <a:gd name="T0" fmla="*/ 41 w 120"/>
                  <a:gd name="T1" fmla="*/ 0 h 66"/>
                  <a:gd name="T2" fmla="*/ 0 w 120"/>
                  <a:gd name="T3" fmla="*/ 0 h 66"/>
                  <a:gd name="T4" fmla="*/ 10 w 120"/>
                  <a:gd name="T5" fmla="*/ 18 h 66"/>
                  <a:gd name="T6" fmla="*/ 59 w 120"/>
                  <a:gd name="T7" fmla="*/ 66 h 66"/>
                  <a:gd name="T8" fmla="*/ 120 w 120"/>
                  <a:gd name="T9" fmla="*/ 3 h 66"/>
                  <a:gd name="T10" fmla="*/ 41 w 120"/>
                  <a:gd name="T11" fmla="*/ 0 h 66"/>
                </a:gdLst>
                <a:ahLst/>
                <a:cxnLst>
                  <a:cxn ang="0">
                    <a:pos x="T0" y="T1"/>
                  </a:cxn>
                  <a:cxn ang="0">
                    <a:pos x="T2" y="T3"/>
                  </a:cxn>
                  <a:cxn ang="0">
                    <a:pos x="T4" y="T5"/>
                  </a:cxn>
                  <a:cxn ang="0">
                    <a:pos x="T6" y="T7"/>
                  </a:cxn>
                  <a:cxn ang="0">
                    <a:pos x="T8" y="T9"/>
                  </a:cxn>
                  <a:cxn ang="0">
                    <a:pos x="T10" y="T11"/>
                  </a:cxn>
                </a:cxnLst>
                <a:rect l="0" t="0" r="r" b="b"/>
                <a:pathLst>
                  <a:path w="120" h="66">
                    <a:moveTo>
                      <a:pt x="41" y="0"/>
                    </a:moveTo>
                    <a:lnTo>
                      <a:pt x="0" y="0"/>
                    </a:lnTo>
                    <a:lnTo>
                      <a:pt x="10" y="18"/>
                    </a:lnTo>
                    <a:lnTo>
                      <a:pt x="59" y="66"/>
                    </a:lnTo>
                    <a:lnTo>
                      <a:pt x="120" y="3"/>
                    </a:lnTo>
                    <a:lnTo>
                      <a:pt x="41" y="0"/>
                    </a:lnTo>
                    <a:close/>
                  </a:path>
                </a:pathLst>
              </a:custGeom>
              <a:solidFill>
                <a:srgbClr val="DDB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2" name="Freeform 293"/>
              <p:cNvSpPr>
                <a:spLocks/>
              </p:cNvSpPr>
              <p:nvPr/>
            </p:nvSpPr>
            <p:spPr bwMode="auto">
              <a:xfrm>
                <a:off x="-3140" y="3996"/>
                <a:ext cx="154" cy="77"/>
              </a:xfrm>
              <a:custGeom>
                <a:avLst/>
                <a:gdLst>
                  <a:gd name="T0" fmla="*/ 352 w 527"/>
                  <a:gd name="T1" fmla="*/ 1 h 262"/>
                  <a:gd name="T2" fmla="*/ 165 w 527"/>
                  <a:gd name="T3" fmla="*/ 0 h 262"/>
                  <a:gd name="T4" fmla="*/ 0 w 527"/>
                  <a:gd name="T5" fmla="*/ 217 h 262"/>
                  <a:gd name="T6" fmla="*/ 266 w 527"/>
                  <a:gd name="T7" fmla="*/ 262 h 262"/>
                  <a:gd name="T8" fmla="*/ 527 w 527"/>
                  <a:gd name="T9" fmla="*/ 217 h 262"/>
                  <a:gd name="T10" fmla="*/ 352 w 527"/>
                  <a:gd name="T11" fmla="*/ 1 h 262"/>
                </a:gdLst>
                <a:ahLst/>
                <a:cxnLst>
                  <a:cxn ang="0">
                    <a:pos x="T0" y="T1"/>
                  </a:cxn>
                  <a:cxn ang="0">
                    <a:pos x="T2" y="T3"/>
                  </a:cxn>
                  <a:cxn ang="0">
                    <a:pos x="T4" y="T5"/>
                  </a:cxn>
                  <a:cxn ang="0">
                    <a:pos x="T6" y="T7"/>
                  </a:cxn>
                  <a:cxn ang="0">
                    <a:pos x="T8" y="T9"/>
                  </a:cxn>
                  <a:cxn ang="0">
                    <a:pos x="T10" y="T11"/>
                  </a:cxn>
                </a:cxnLst>
                <a:rect l="0" t="0" r="r" b="b"/>
                <a:pathLst>
                  <a:path w="527" h="262">
                    <a:moveTo>
                      <a:pt x="352" y="1"/>
                    </a:moveTo>
                    <a:cubicBezTo>
                      <a:pt x="165" y="0"/>
                      <a:pt x="165" y="0"/>
                      <a:pt x="165" y="0"/>
                    </a:cubicBezTo>
                    <a:cubicBezTo>
                      <a:pt x="165" y="0"/>
                      <a:pt x="226" y="182"/>
                      <a:pt x="0" y="217"/>
                    </a:cubicBezTo>
                    <a:cubicBezTo>
                      <a:pt x="266" y="262"/>
                      <a:pt x="266" y="262"/>
                      <a:pt x="266" y="262"/>
                    </a:cubicBezTo>
                    <a:cubicBezTo>
                      <a:pt x="527" y="217"/>
                      <a:pt x="527" y="217"/>
                      <a:pt x="527" y="217"/>
                    </a:cubicBezTo>
                    <a:cubicBezTo>
                      <a:pt x="329" y="204"/>
                      <a:pt x="352" y="1"/>
                      <a:pt x="352" y="1"/>
                    </a:cubicBezTo>
                    <a:close/>
                  </a:path>
                </a:pathLst>
              </a:custGeom>
              <a:solidFill>
                <a:srgbClr val="DBB8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3" name="Oval 294"/>
              <p:cNvSpPr>
                <a:spLocks noChangeArrowheads="1"/>
              </p:cNvSpPr>
              <p:nvPr/>
            </p:nvSpPr>
            <p:spPr bwMode="auto">
              <a:xfrm>
                <a:off x="-3143" y="3804"/>
                <a:ext cx="155" cy="200"/>
              </a:xfrm>
              <a:prstGeom prst="ellipse">
                <a:avLst/>
              </a:prstGeom>
              <a:solidFill>
                <a:srgbClr val="EFD4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4" name="Freeform 295"/>
              <p:cNvSpPr>
                <a:spLocks/>
              </p:cNvSpPr>
              <p:nvPr/>
            </p:nvSpPr>
            <p:spPr bwMode="auto">
              <a:xfrm>
                <a:off x="-3143" y="3805"/>
                <a:ext cx="77" cy="199"/>
              </a:xfrm>
              <a:custGeom>
                <a:avLst/>
                <a:gdLst>
                  <a:gd name="T0" fmla="*/ 265 w 266"/>
                  <a:gd name="T1" fmla="*/ 0 h 684"/>
                  <a:gd name="T2" fmla="*/ 266 w 266"/>
                  <a:gd name="T3" fmla="*/ 684 h 684"/>
                  <a:gd name="T4" fmla="*/ 0 w 266"/>
                  <a:gd name="T5" fmla="*/ 344 h 684"/>
                  <a:gd name="T6" fmla="*/ 265 w 266"/>
                  <a:gd name="T7" fmla="*/ 0 h 684"/>
                </a:gdLst>
                <a:ahLst/>
                <a:cxnLst>
                  <a:cxn ang="0">
                    <a:pos x="T0" y="T1"/>
                  </a:cxn>
                  <a:cxn ang="0">
                    <a:pos x="T2" y="T3"/>
                  </a:cxn>
                  <a:cxn ang="0">
                    <a:pos x="T4" y="T5"/>
                  </a:cxn>
                  <a:cxn ang="0">
                    <a:pos x="T6" y="T7"/>
                  </a:cxn>
                </a:cxnLst>
                <a:rect l="0" t="0" r="r" b="b"/>
                <a:pathLst>
                  <a:path w="266" h="684">
                    <a:moveTo>
                      <a:pt x="265" y="0"/>
                    </a:moveTo>
                    <a:cubicBezTo>
                      <a:pt x="266" y="684"/>
                      <a:pt x="266" y="684"/>
                      <a:pt x="266" y="684"/>
                    </a:cubicBezTo>
                    <a:cubicBezTo>
                      <a:pt x="120" y="684"/>
                      <a:pt x="0" y="534"/>
                      <a:pt x="0" y="344"/>
                    </a:cubicBezTo>
                    <a:cubicBezTo>
                      <a:pt x="0" y="154"/>
                      <a:pt x="119" y="0"/>
                      <a:pt x="265" y="0"/>
                    </a:cubicBezTo>
                    <a:close/>
                  </a:path>
                </a:pathLst>
              </a:custGeom>
              <a:solidFill>
                <a:srgbClr val="DDBA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5" name="Freeform 296"/>
              <p:cNvSpPr>
                <a:spLocks/>
              </p:cNvSpPr>
              <p:nvPr/>
            </p:nvSpPr>
            <p:spPr bwMode="auto">
              <a:xfrm>
                <a:off x="-3172" y="3730"/>
                <a:ext cx="228" cy="311"/>
              </a:xfrm>
              <a:custGeom>
                <a:avLst/>
                <a:gdLst>
                  <a:gd name="T0" fmla="*/ 481 w 779"/>
                  <a:gd name="T1" fmla="*/ 351 h 1067"/>
                  <a:gd name="T2" fmla="*/ 174 w 779"/>
                  <a:gd name="T3" fmla="*/ 457 h 1067"/>
                  <a:gd name="T4" fmla="*/ 102 w 779"/>
                  <a:gd name="T5" fmla="*/ 561 h 1067"/>
                  <a:gd name="T6" fmla="*/ 138 w 779"/>
                  <a:gd name="T7" fmla="*/ 780 h 1067"/>
                  <a:gd name="T8" fmla="*/ 128 w 779"/>
                  <a:gd name="T9" fmla="*/ 1053 h 1067"/>
                  <a:gd name="T10" fmla="*/ 99 w 779"/>
                  <a:gd name="T11" fmla="*/ 829 h 1067"/>
                  <a:gd name="T12" fmla="*/ 0 w 779"/>
                  <a:gd name="T13" fmla="*/ 533 h 1067"/>
                  <a:gd name="T14" fmla="*/ 140 w 779"/>
                  <a:gd name="T15" fmla="*/ 157 h 1067"/>
                  <a:gd name="T16" fmla="*/ 558 w 779"/>
                  <a:gd name="T17" fmla="*/ 128 h 1067"/>
                  <a:gd name="T18" fmla="*/ 741 w 779"/>
                  <a:gd name="T19" fmla="*/ 369 h 1067"/>
                  <a:gd name="T20" fmla="*/ 693 w 779"/>
                  <a:gd name="T21" fmla="*/ 640 h 1067"/>
                  <a:gd name="T22" fmla="*/ 607 w 779"/>
                  <a:gd name="T23" fmla="*/ 880 h 1067"/>
                  <a:gd name="T24" fmla="*/ 655 w 779"/>
                  <a:gd name="T25" fmla="*/ 1067 h 1067"/>
                  <a:gd name="T26" fmla="*/ 566 w 779"/>
                  <a:gd name="T27" fmla="*/ 819 h 1067"/>
                  <a:gd name="T28" fmla="*/ 631 w 779"/>
                  <a:gd name="T29" fmla="*/ 588 h 1067"/>
                  <a:gd name="T30" fmla="*/ 481 w 779"/>
                  <a:gd name="T31" fmla="*/ 351 h 1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9" h="1067">
                    <a:moveTo>
                      <a:pt x="481" y="351"/>
                    </a:moveTo>
                    <a:cubicBezTo>
                      <a:pt x="481" y="351"/>
                      <a:pt x="284" y="446"/>
                      <a:pt x="174" y="457"/>
                    </a:cubicBezTo>
                    <a:cubicBezTo>
                      <a:pt x="174" y="457"/>
                      <a:pt x="95" y="469"/>
                      <a:pt x="102" y="561"/>
                    </a:cubicBezTo>
                    <a:cubicBezTo>
                      <a:pt x="109" y="653"/>
                      <a:pt x="133" y="765"/>
                      <a:pt x="138" y="780"/>
                    </a:cubicBezTo>
                    <a:cubicBezTo>
                      <a:pt x="147" y="803"/>
                      <a:pt x="182" y="990"/>
                      <a:pt x="128" y="1053"/>
                    </a:cubicBezTo>
                    <a:cubicBezTo>
                      <a:pt x="128" y="1053"/>
                      <a:pt x="154" y="880"/>
                      <a:pt x="99" y="829"/>
                    </a:cubicBezTo>
                    <a:cubicBezTo>
                      <a:pt x="99" y="829"/>
                      <a:pt x="9" y="688"/>
                      <a:pt x="0" y="533"/>
                    </a:cubicBezTo>
                    <a:cubicBezTo>
                      <a:pt x="0" y="533"/>
                      <a:pt x="1" y="274"/>
                      <a:pt x="140" y="157"/>
                    </a:cubicBezTo>
                    <a:cubicBezTo>
                      <a:pt x="140" y="157"/>
                      <a:pt x="314" y="0"/>
                      <a:pt x="558" y="128"/>
                    </a:cubicBezTo>
                    <a:cubicBezTo>
                      <a:pt x="558" y="128"/>
                      <a:pt x="685" y="177"/>
                      <a:pt x="741" y="369"/>
                    </a:cubicBezTo>
                    <a:cubicBezTo>
                      <a:pt x="741" y="369"/>
                      <a:pt x="779" y="449"/>
                      <a:pt x="693" y="640"/>
                    </a:cubicBezTo>
                    <a:cubicBezTo>
                      <a:pt x="608" y="830"/>
                      <a:pt x="615" y="847"/>
                      <a:pt x="607" y="880"/>
                    </a:cubicBezTo>
                    <a:cubicBezTo>
                      <a:pt x="607" y="880"/>
                      <a:pt x="592" y="996"/>
                      <a:pt x="655" y="1067"/>
                    </a:cubicBezTo>
                    <a:cubicBezTo>
                      <a:pt x="655" y="1067"/>
                      <a:pt x="507" y="913"/>
                      <a:pt x="566" y="819"/>
                    </a:cubicBezTo>
                    <a:cubicBezTo>
                      <a:pt x="625" y="726"/>
                      <a:pt x="633" y="609"/>
                      <a:pt x="631" y="588"/>
                    </a:cubicBezTo>
                    <a:cubicBezTo>
                      <a:pt x="631" y="588"/>
                      <a:pt x="615" y="372"/>
                      <a:pt x="481" y="351"/>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6" name="Freeform 297"/>
              <p:cNvSpPr>
                <a:spLocks/>
              </p:cNvSpPr>
              <p:nvPr/>
            </p:nvSpPr>
            <p:spPr bwMode="auto">
              <a:xfrm>
                <a:off x="-3091" y="3997"/>
                <a:ext cx="67" cy="46"/>
              </a:xfrm>
              <a:custGeom>
                <a:avLst/>
                <a:gdLst>
                  <a:gd name="T0" fmla="*/ 4 w 232"/>
                  <a:gd name="T1" fmla="*/ 32 h 157"/>
                  <a:gd name="T2" fmla="*/ 232 w 232"/>
                  <a:gd name="T3" fmla="*/ 157 h 157"/>
                  <a:gd name="T4" fmla="*/ 185 w 232"/>
                  <a:gd name="T5" fmla="*/ 0 h 157"/>
                  <a:gd name="T6" fmla="*/ 0 w 232"/>
                  <a:gd name="T7" fmla="*/ 4 h 157"/>
                  <a:gd name="T8" fmla="*/ 4 w 232"/>
                  <a:gd name="T9" fmla="*/ 32 h 157"/>
                </a:gdLst>
                <a:ahLst/>
                <a:cxnLst>
                  <a:cxn ang="0">
                    <a:pos x="T0" y="T1"/>
                  </a:cxn>
                  <a:cxn ang="0">
                    <a:pos x="T2" y="T3"/>
                  </a:cxn>
                  <a:cxn ang="0">
                    <a:pos x="T4" y="T5"/>
                  </a:cxn>
                  <a:cxn ang="0">
                    <a:pos x="T6" y="T7"/>
                  </a:cxn>
                  <a:cxn ang="0">
                    <a:pos x="T8" y="T9"/>
                  </a:cxn>
                </a:cxnLst>
                <a:rect l="0" t="0" r="r" b="b"/>
                <a:pathLst>
                  <a:path w="232" h="157">
                    <a:moveTo>
                      <a:pt x="4" y="32"/>
                    </a:moveTo>
                    <a:cubicBezTo>
                      <a:pt x="232" y="157"/>
                      <a:pt x="232" y="157"/>
                      <a:pt x="232" y="157"/>
                    </a:cubicBezTo>
                    <a:cubicBezTo>
                      <a:pt x="232" y="157"/>
                      <a:pt x="178" y="106"/>
                      <a:pt x="185" y="0"/>
                    </a:cubicBezTo>
                    <a:cubicBezTo>
                      <a:pt x="185" y="0"/>
                      <a:pt x="95" y="50"/>
                      <a:pt x="0" y="4"/>
                    </a:cubicBezTo>
                    <a:cubicBezTo>
                      <a:pt x="0" y="4"/>
                      <a:pt x="4" y="20"/>
                      <a:pt x="4" y="32"/>
                    </a:cubicBezTo>
                    <a:close/>
                  </a:path>
                </a:pathLst>
              </a:custGeom>
              <a:solidFill>
                <a:srgbClr val="D2AE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7" name="Freeform 298"/>
              <p:cNvSpPr>
                <a:spLocks/>
              </p:cNvSpPr>
              <p:nvPr/>
            </p:nvSpPr>
            <p:spPr bwMode="auto">
              <a:xfrm>
                <a:off x="-3203" y="4059"/>
                <a:ext cx="273" cy="94"/>
              </a:xfrm>
              <a:custGeom>
                <a:avLst/>
                <a:gdLst>
                  <a:gd name="T0" fmla="*/ 936 w 936"/>
                  <a:gd name="T1" fmla="*/ 152 h 325"/>
                  <a:gd name="T2" fmla="*/ 459 w 936"/>
                  <a:gd name="T3" fmla="*/ 325 h 325"/>
                  <a:gd name="T4" fmla="*/ 0 w 936"/>
                  <a:gd name="T5" fmla="*/ 167 h 325"/>
                  <a:gd name="T6" fmla="*/ 8 w 936"/>
                  <a:gd name="T7" fmla="*/ 144 h 325"/>
                  <a:gd name="T8" fmla="*/ 12 w 936"/>
                  <a:gd name="T9" fmla="*/ 136 h 325"/>
                  <a:gd name="T10" fmla="*/ 207 w 936"/>
                  <a:gd name="T11" fmla="*/ 0 h 325"/>
                  <a:gd name="T12" fmla="*/ 220 w 936"/>
                  <a:gd name="T13" fmla="*/ 2 h 325"/>
                  <a:gd name="T14" fmla="*/ 269 w 936"/>
                  <a:gd name="T15" fmla="*/ 11 h 325"/>
                  <a:gd name="T16" fmla="*/ 359 w 936"/>
                  <a:gd name="T17" fmla="*/ 27 h 325"/>
                  <a:gd name="T18" fmla="*/ 586 w 936"/>
                  <a:gd name="T19" fmla="*/ 27 h 325"/>
                  <a:gd name="T20" fmla="*/ 664 w 936"/>
                  <a:gd name="T21" fmla="*/ 13 h 325"/>
                  <a:gd name="T22" fmla="*/ 726 w 936"/>
                  <a:gd name="T23" fmla="*/ 2 h 325"/>
                  <a:gd name="T24" fmla="*/ 726 w 936"/>
                  <a:gd name="T25" fmla="*/ 2 h 325"/>
                  <a:gd name="T26" fmla="*/ 734 w 936"/>
                  <a:gd name="T27" fmla="*/ 0 h 325"/>
                  <a:gd name="T28" fmla="*/ 930 w 936"/>
                  <a:gd name="T29" fmla="*/ 136 h 325"/>
                  <a:gd name="T30" fmla="*/ 933 w 936"/>
                  <a:gd name="T31" fmla="*/ 144 h 325"/>
                  <a:gd name="T32" fmla="*/ 936 w 936"/>
                  <a:gd name="T33" fmla="*/ 152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36" h="325">
                    <a:moveTo>
                      <a:pt x="936" y="152"/>
                    </a:moveTo>
                    <a:cubicBezTo>
                      <a:pt x="807" y="260"/>
                      <a:pt x="640" y="325"/>
                      <a:pt x="459" y="325"/>
                    </a:cubicBezTo>
                    <a:cubicBezTo>
                      <a:pt x="286" y="325"/>
                      <a:pt x="127" y="266"/>
                      <a:pt x="0" y="167"/>
                    </a:cubicBezTo>
                    <a:cubicBezTo>
                      <a:pt x="8" y="144"/>
                      <a:pt x="8" y="144"/>
                      <a:pt x="8" y="144"/>
                    </a:cubicBezTo>
                    <a:cubicBezTo>
                      <a:pt x="9" y="141"/>
                      <a:pt x="10" y="138"/>
                      <a:pt x="12" y="136"/>
                    </a:cubicBezTo>
                    <a:cubicBezTo>
                      <a:pt x="41" y="57"/>
                      <a:pt x="118" y="0"/>
                      <a:pt x="207" y="0"/>
                    </a:cubicBezTo>
                    <a:cubicBezTo>
                      <a:pt x="220" y="2"/>
                      <a:pt x="220" y="2"/>
                      <a:pt x="220" y="2"/>
                    </a:cubicBezTo>
                    <a:cubicBezTo>
                      <a:pt x="269" y="11"/>
                      <a:pt x="269" y="11"/>
                      <a:pt x="269" y="11"/>
                    </a:cubicBezTo>
                    <a:cubicBezTo>
                      <a:pt x="359" y="27"/>
                      <a:pt x="359" y="27"/>
                      <a:pt x="359" y="27"/>
                    </a:cubicBezTo>
                    <a:cubicBezTo>
                      <a:pt x="434" y="40"/>
                      <a:pt x="511" y="40"/>
                      <a:pt x="586" y="27"/>
                    </a:cubicBezTo>
                    <a:cubicBezTo>
                      <a:pt x="664" y="13"/>
                      <a:pt x="664" y="13"/>
                      <a:pt x="664" y="13"/>
                    </a:cubicBezTo>
                    <a:cubicBezTo>
                      <a:pt x="726" y="2"/>
                      <a:pt x="726" y="2"/>
                      <a:pt x="726" y="2"/>
                    </a:cubicBezTo>
                    <a:cubicBezTo>
                      <a:pt x="726" y="2"/>
                      <a:pt x="726" y="2"/>
                      <a:pt x="726" y="2"/>
                    </a:cubicBezTo>
                    <a:cubicBezTo>
                      <a:pt x="734" y="0"/>
                      <a:pt x="734" y="0"/>
                      <a:pt x="734" y="0"/>
                    </a:cubicBezTo>
                    <a:cubicBezTo>
                      <a:pt x="824" y="0"/>
                      <a:pt x="900" y="57"/>
                      <a:pt x="930" y="136"/>
                    </a:cubicBezTo>
                    <a:cubicBezTo>
                      <a:pt x="931" y="139"/>
                      <a:pt x="932" y="141"/>
                      <a:pt x="933" y="144"/>
                    </a:cubicBezTo>
                    <a:lnTo>
                      <a:pt x="936" y="152"/>
                    </a:lnTo>
                    <a:close/>
                  </a:path>
                </a:pathLst>
              </a:custGeom>
              <a:solidFill>
                <a:srgbClr val="E8E5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8" name="Oval 299"/>
              <p:cNvSpPr>
                <a:spLocks noChangeArrowheads="1"/>
              </p:cNvSpPr>
              <p:nvPr/>
            </p:nvSpPr>
            <p:spPr bwMode="auto">
              <a:xfrm>
                <a:off x="-3123" y="3888"/>
                <a:ext cx="37" cy="21"/>
              </a:xfrm>
              <a:prstGeom prst="ellipse">
                <a:avLst/>
              </a:prstGeom>
              <a:solidFill>
                <a:srgbClr val="F7F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9" name="Oval 300"/>
              <p:cNvSpPr>
                <a:spLocks noChangeArrowheads="1"/>
              </p:cNvSpPr>
              <p:nvPr/>
            </p:nvSpPr>
            <p:spPr bwMode="auto">
              <a:xfrm>
                <a:off x="-3111" y="3891"/>
                <a:ext cx="14" cy="15"/>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0" name="Freeform 301"/>
              <p:cNvSpPr>
                <a:spLocks/>
              </p:cNvSpPr>
              <p:nvPr/>
            </p:nvSpPr>
            <p:spPr bwMode="auto">
              <a:xfrm>
                <a:off x="-3120" y="3901"/>
                <a:ext cx="33" cy="10"/>
              </a:xfrm>
              <a:custGeom>
                <a:avLst/>
                <a:gdLst>
                  <a:gd name="T0" fmla="*/ 61 w 113"/>
                  <a:gd name="T1" fmla="*/ 28 h 32"/>
                  <a:gd name="T2" fmla="*/ 113 w 113"/>
                  <a:gd name="T3" fmla="*/ 0 h 32"/>
                  <a:gd name="T4" fmla="*/ 62 w 113"/>
                  <a:gd name="T5" fmla="*/ 29 h 32"/>
                  <a:gd name="T6" fmla="*/ 0 w 113"/>
                  <a:gd name="T7" fmla="*/ 15 h 32"/>
                  <a:gd name="T8" fmla="*/ 61 w 113"/>
                  <a:gd name="T9" fmla="*/ 28 h 32"/>
                </a:gdLst>
                <a:ahLst/>
                <a:cxnLst>
                  <a:cxn ang="0">
                    <a:pos x="T0" y="T1"/>
                  </a:cxn>
                  <a:cxn ang="0">
                    <a:pos x="T2" y="T3"/>
                  </a:cxn>
                  <a:cxn ang="0">
                    <a:pos x="T4" y="T5"/>
                  </a:cxn>
                  <a:cxn ang="0">
                    <a:pos x="T6" y="T7"/>
                  </a:cxn>
                  <a:cxn ang="0">
                    <a:pos x="T8" y="T9"/>
                  </a:cxn>
                </a:cxnLst>
                <a:rect l="0" t="0" r="r" b="b"/>
                <a:pathLst>
                  <a:path w="113" h="32">
                    <a:moveTo>
                      <a:pt x="61" y="28"/>
                    </a:moveTo>
                    <a:cubicBezTo>
                      <a:pt x="85" y="25"/>
                      <a:pt x="101" y="9"/>
                      <a:pt x="113" y="0"/>
                    </a:cubicBezTo>
                    <a:cubicBezTo>
                      <a:pt x="101" y="10"/>
                      <a:pt x="86" y="27"/>
                      <a:pt x="62" y="29"/>
                    </a:cubicBezTo>
                    <a:cubicBezTo>
                      <a:pt x="40" y="32"/>
                      <a:pt x="19" y="21"/>
                      <a:pt x="0" y="15"/>
                    </a:cubicBezTo>
                    <a:cubicBezTo>
                      <a:pt x="19" y="20"/>
                      <a:pt x="39" y="30"/>
                      <a:pt x="61" y="28"/>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1" name="Freeform 302"/>
              <p:cNvSpPr>
                <a:spLocks/>
              </p:cNvSpPr>
              <p:nvPr/>
            </p:nvSpPr>
            <p:spPr bwMode="auto">
              <a:xfrm>
                <a:off x="-3133" y="3882"/>
                <a:ext cx="47" cy="18"/>
              </a:xfrm>
              <a:custGeom>
                <a:avLst/>
                <a:gdLst>
                  <a:gd name="T0" fmla="*/ 12 w 159"/>
                  <a:gd name="T1" fmla="*/ 20 h 60"/>
                  <a:gd name="T2" fmla="*/ 40 w 159"/>
                  <a:gd name="T3" fmla="*/ 20 h 60"/>
                  <a:gd name="T4" fmla="*/ 59 w 159"/>
                  <a:gd name="T5" fmla="*/ 14 h 60"/>
                  <a:gd name="T6" fmla="*/ 59 w 159"/>
                  <a:gd name="T7" fmla="*/ 14 h 60"/>
                  <a:gd name="T8" fmla="*/ 84 w 159"/>
                  <a:gd name="T9" fmla="*/ 5 h 60"/>
                  <a:gd name="T10" fmla="*/ 159 w 159"/>
                  <a:gd name="T11" fmla="*/ 51 h 60"/>
                  <a:gd name="T12" fmla="*/ 134 w 159"/>
                  <a:gd name="T13" fmla="*/ 27 h 60"/>
                  <a:gd name="T14" fmla="*/ 88 w 159"/>
                  <a:gd name="T15" fmla="*/ 17 h 60"/>
                  <a:gd name="T16" fmla="*/ 25 w 159"/>
                  <a:gd name="T17" fmla="*/ 60 h 60"/>
                  <a:gd name="T18" fmla="*/ 41 w 159"/>
                  <a:gd name="T19" fmla="*/ 31 h 60"/>
                  <a:gd name="T20" fmla="*/ 19 w 159"/>
                  <a:gd name="T21" fmla="*/ 30 h 60"/>
                  <a:gd name="T22" fmla="*/ 0 w 159"/>
                  <a:gd name="T23" fmla="*/ 18 h 60"/>
                  <a:gd name="T24" fmla="*/ 12 w 159"/>
                  <a:gd name="T25" fmla="*/ 2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60">
                    <a:moveTo>
                      <a:pt x="12" y="20"/>
                    </a:moveTo>
                    <a:cubicBezTo>
                      <a:pt x="20" y="21"/>
                      <a:pt x="30" y="22"/>
                      <a:pt x="40" y="20"/>
                    </a:cubicBezTo>
                    <a:cubicBezTo>
                      <a:pt x="51" y="18"/>
                      <a:pt x="59" y="14"/>
                      <a:pt x="59" y="14"/>
                    </a:cubicBezTo>
                    <a:cubicBezTo>
                      <a:pt x="59" y="14"/>
                      <a:pt x="59" y="14"/>
                      <a:pt x="59" y="14"/>
                    </a:cubicBezTo>
                    <a:cubicBezTo>
                      <a:pt x="66" y="10"/>
                      <a:pt x="74" y="7"/>
                      <a:pt x="84" y="5"/>
                    </a:cubicBezTo>
                    <a:cubicBezTo>
                      <a:pt x="118" y="0"/>
                      <a:pt x="152" y="38"/>
                      <a:pt x="159" y="51"/>
                    </a:cubicBezTo>
                    <a:cubicBezTo>
                      <a:pt x="159" y="51"/>
                      <a:pt x="148" y="34"/>
                      <a:pt x="134" y="27"/>
                    </a:cubicBezTo>
                    <a:cubicBezTo>
                      <a:pt x="119" y="19"/>
                      <a:pt x="105" y="14"/>
                      <a:pt x="88" y="17"/>
                    </a:cubicBezTo>
                    <a:cubicBezTo>
                      <a:pt x="55" y="22"/>
                      <a:pt x="32" y="48"/>
                      <a:pt x="25" y="60"/>
                    </a:cubicBezTo>
                    <a:cubicBezTo>
                      <a:pt x="26" y="56"/>
                      <a:pt x="36" y="39"/>
                      <a:pt x="41" y="31"/>
                    </a:cubicBezTo>
                    <a:cubicBezTo>
                      <a:pt x="39" y="32"/>
                      <a:pt x="29" y="35"/>
                      <a:pt x="19" y="30"/>
                    </a:cubicBezTo>
                    <a:cubicBezTo>
                      <a:pt x="7" y="26"/>
                      <a:pt x="0" y="18"/>
                      <a:pt x="0" y="18"/>
                    </a:cubicBezTo>
                    <a:cubicBezTo>
                      <a:pt x="0" y="18"/>
                      <a:pt x="4" y="19"/>
                      <a:pt x="12" y="20"/>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2" name="Oval 303"/>
              <p:cNvSpPr>
                <a:spLocks noChangeArrowheads="1"/>
              </p:cNvSpPr>
              <p:nvPr/>
            </p:nvSpPr>
            <p:spPr bwMode="auto">
              <a:xfrm>
                <a:off x="-3047" y="3888"/>
                <a:ext cx="38" cy="21"/>
              </a:xfrm>
              <a:prstGeom prst="ellipse">
                <a:avLst/>
              </a:prstGeom>
              <a:solidFill>
                <a:srgbClr val="F7F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3" name="Oval 304"/>
              <p:cNvSpPr>
                <a:spLocks noChangeArrowheads="1"/>
              </p:cNvSpPr>
              <p:nvPr/>
            </p:nvSpPr>
            <p:spPr bwMode="auto">
              <a:xfrm>
                <a:off x="-3035" y="3891"/>
                <a:ext cx="14" cy="15"/>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4" name="Freeform 305"/>
              <p:cNvSpPr>
                <a:spLocks/>
              </p:cNvSpPr>
              <p:nvPr/>
            </p:nvSpPr>
            <p:spPr bwMode="auto">
              <a:xfrm>
                <a:off x="-3045" y="3901"/>
                <a:ext cx="33" cy="10"/>
              </a:xfrm>
              <a:custGeom>
                <a:avLst/>
                <a:gdLst>
                  <a:gd name="T0" fmla="*/ 51 w 112"/>
                  <a:gd name="T1" fmla="*/ 28 h 32"/>
                  <a:gd name="T2" fmla="*/ 0 w 112"/>
                  <a:gd name="T3" fmla="*/ 0 h 32"/>
                  <a:gd name="T4" fmla="*/ 51 w 112"/>
                  <a:gd name="T5" fmla="*/ 29 h 32"/>
                  <a:gd name="T6" fmla="*/ 112 w 112"/>
                  <a:gd name="T7" fmla="*/ 15 h 32"/>
                  <a:gd name="T8" fmla="*/ 51 w 112"/>
                  <a:gd name="T9" fmla="*/ 28 h 32"/>
                </a:gdLst>
                <a:ahLst/>
                <a:cxnLst>
                  <a:cxn ang="0">
                    <a:pos x="T0" y="T1"/>
                  </a:cxn>
                  <a:cxn ang="0">
                    <a:pos x="T2" y="T3"/>
                  </a:cxn>
                  <a:cxn ang="0">
                    <a:pos x="T4" y="T5"/>
                  </a:cxn>
                  <a:cxn ang="0">
                    <a:pos x="T6" y="T7"/>
                  </a:cxn>
                  <a:cxn ang="0">
                    <a:pos x="T8" y="T9"/>
                  </a:cxn>
                </a:cxnLst>
                <a:rect l="0" t="0" r="r" b="b"/>
                <a:pathLst>
                  <a:path w="112" h="32">
                    <a:moveTo>
                      <a:pt x="51" y="28"/>
                    </a:moveTo>
                    <a:cubicBezTo>
                      <a:pt x="28" y="25"/>
                      <a:pt x="12" y="9"/>
                      <a:pt x="0" y="0"/>
                    </a:cubicBezTo>
                    <a:cubicBezTo>
                      <a:pt x="11" y="10"/>
                      <a:pt x="27" y="27"/>
                      <a:pt x="51" y="29"/>
                    </a:cubicBezTo>
                    <a:cubicBezTo>
                      <a:pt x="73" y="32"/>
                      <a:pt x="93" y="21"/>
                      <a:pt x="112" y="15"/>
                    </a:cubicBezTo>
                    <a:cubicBezTo>
                      <a:pt x="94" y="20"/>
                      <a:pt x="74" y="30"/>
                      <a:pt x="51" y="28"/>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5" name="Freeform 306"/>
              <p:cNvSpPr>
                <a:spLocks/>
              </p:cNvSpPr>
              <p:nvPr/>
            </p:nvSpPr>
            <p:spPr bwMode="auto">
              <a:xfrm>
                <a:off x="-3046" y="3882"/>
                <a:ext cx="46" cy="18"/>
              </a:xfrm>
              <a:custGeom>
                <a:avLst/>
                <a:gdLst>
                  <a:gd name="T0" fmla="*/ 147 w 159"/>
                  <a:gd name="T1" fmla="*/ 20 h 60"/>
                  <a:gd name="T2" fmla="*/ 119 w 159"/>
                  <a:gd name="T3" fmla="*/ 20 h 60"/>
                  <a:gd name="T4" fmla="*/ 100 w 159"/>
                  <a:gd name="T5" fmla="*/ 14 h 60"/>
                  <a:gd name="T6" fmla="*/ 100 w 159"/>
                  <a:gd name="T7" fmla="*/ 14 h 60"/>
                  <a:gd name="T8" fmla="*/ 75 w 159"/>
                  <a:gd name="T9" fmla="*/ 5 h 60"/>
                  <a:gd name="T10" fmla="*/ 0 w 159"/>
                  <a:gd name="T11" fmla="*/ 51 h 60"/>
                  <a:gd name="T12" fmla="*/ 25 w 159"/>
                  <a:gd name="T13" fmla="*/ 27 h 60"/>
                  <a:gd name="T14" fmla="*/ 71 w 159"/>
                  <a:gd name="T15" fmla="*/ 17 h 60"/>
                  <a:gd name="T16" fmla="*/ 134 w 159"/>
                  <a:gd name="T17" fmla="*/ 60 h 60"/>
                  <a:gd name="T18" fmla="*/ 118 w 159"/>
                  <a:gd name="T19" fmla="*/ 31 h 60"/>
                  <a:gd name="T20" fmla="*/ 140 w 159"/>
                  <a:gd name="T21" fmla="*/ 30 h 60"/>
                  <a:gd name="T22" fmla="*/ 159 w 159"/>
                  <a:gd name="T23" fmla="*/ 18 h 60"/>
                  <a:gd name="T24" fmla="*/ 147 w 159"/>
                  <a:gd name="T25" fmla="*/ 2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60">
                    <a:moveTo>
                      <a:pt x="147" y="20"/>
                    </a:moveTo>
                    <a:cubicBezTo>
                      <a:pt x="138" y="21"/>
                      <a:pt x="129" y="22"/>
                      <a:pt x="119" y="20"/>
                    </a:cubicBezTo>
                    <a:cubicBezTo>
                      <a:pt x="108" y="18"/>
                      <a:pt x="100" y="14"/>
                      <a:pt x="100" y="14"/>
                    </a:cubicBezTo>
                    <a:cubicBezTo>
                      <a:pt x="100" y="14"/>
                      <a:pt x="100" y="14"/>
                      <a:pt x="100" y="14"/>
                    </a:cubicBezTo>
                    <a:cubicBezTo>
                      <a:pt x="93" y="10"/>
                      <a:pt x="84" y="7"/>
                      <a:pt x="75" y="5"/>
                    </a:cubicBezTo>
                    <a:cubicBezTo>
                      <a:pt x="41" y="0"/>
                      <a:pt x="6" y="38"/>
                      <a:pt x="0" y="51"/>
                    </a:cubicBezTo>
                    <a:cubicBezTo>
                      <a:pt x="0" y="51"/>
                      <a:pt x="11" y="34"/>
                      <a:pt x="25" y="27"/>
                    </a:cubicBezTo>
                    <a:cubicBezTo>
                      <a:pt x="39" y="19"/>
                      <a:pt x="54" y="14"/>
                      <a:pt x="71" y="17"/>
                    </a:cubicBezTo>
                    <a:cubicBezTo>
                      <a:pt x="104" y="22"/>
                      <a:pt x="127" y="48"/>
                      <a:pt x="134" y="60"/>
                    </a:cubicBezTo>
                    <a:cubicBezTo>
                      <a:pt x="133" y="56"/>
                      <a:pt x="123" y="39"/>
                      <a:pt x="118" y="31"/>
                    </a:cubicBezTo>
                    <a:cubicBezTo>
                      <a:pt x="120" y="32"/>
                      <a:pt x="130" y="35"/>
                      <a:pt x="140" y="30"/>
                    </a:cubicBezTo>
                    <a:cubicBezTo>
                      <a:pt x="152" y="26"/>
                      <a:pt x="159" y="18"/>
                      <a:pt x="159" y="18"/>
                    </a:cubicBezTo>
                    <a:cubicBezTo>
                      <a:pt x="159" y="18"/>
                      <a:pt x="155" y="19"/>
                      <a:pt x="147" y="20"/>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6" name="Freeform 307"/>
              <p:cNvSpPr>
                <a:spLocks/>
              </p:cNvSpPr>
              <p:nvPr/>
            </p:nvSpPr>
            <p:spPr bwMode="auto">
              <a:xfrm>
                <a:off x="-3089" y="3965"/>
                <a:ext cx="47" cy="21"/>
              </a:xfrm>
              <a:custGeom>
                <a:avLst/>
                <a:gdLst>
                  <a:gd name="T0" fmla="*/ 81 w 163"/>
                  <a:gd name="T1" fmla="*/ 72 h 72"/>
                  <a:gd name="T2" fmla="*/ 163 w 163"/>
                  <a:gd name="T3" fmla="*/ 0 h 72"/>
                  <a:gd name="T4" fmla="*/ 0 w 163"/>
                  <a:gd name="T5" fmla="*/ 0 h 72"/>
                  <a:gd name="T6" fmla="*/ 81 w 163"/>
                  <a:gd name="T7" fmla="*/ 72 h 72"/>
                </a:gdLst>
                <a:ahLst/>
                <a:cxnLst>
                  <a:cxn ang="0">
                    <a:pos x="T0" y="T1"/>
                  </a:cxn>
                  <a:cxn ang="0">
                    <a:pos x="T2" y="T3"/>
                  </a:cxn>
                  <a:cxn ang="0">
                    <a:pos x="T4" y="T5"/>
                  </a:cxn>
                  <a:cxn ang="0">
                    <a:pos x="T6" y="T7"/>
                  </a:cxn>
                </a:cxnLst>
                <a:rect l="0" t="0" r="r" b="b"/>
                <a:pathLst>
                  <a:path w="163" h="72">
                    <a:moveTo>
                      <a:pt x="81" y="72"/>
                    </a:moveTo>
                    <a:cubicBezTo>
                      <a:pt x="112" y="72"/>
                      <a:pt x="149" y="46"/>
                      <a:pt x="163" y="0"/>
                    </a:cubicBezTo>
                    <a:cubicBezTo>
                      <a:pt x="0" y="0"/>
                      <a:pt x="0" y="0"/>
                      <a:pt x="0" y="0"/>
                    </a:cubicBezTo>
                    <a:cubicBezTo>
                      <a:pt x="14" y="46"/>
                      <a:pt x="52" y="72"/>
                      <a:pt x="8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7" name="Freeform 308"/>
              <p:cNvSpPr>
                <a:spLocks noEditPoints="1"/>
              </p:cNvSpPr>
              <p:nvPr/>
            </p:nvSpPr>
            <p:spPr bwMode="auto">
              <a:xfrm>
                <a:off x="-3091" y="3963"/>
                <a:ext cx="51" cy="25"/>
              </a:xfrm>
              <a:custGeom>
                <a:avLst/>
                <a:gdLst>
                  <a:gd name="T0" fmla="*/ 176 w 177"/>
                  <a:gd name="T1" fmla="*/ 1 h 85"/>
                  <a:gd name="T2" fmla="*/ 174 w 177"/>
                  <a:gd name="T3" fmla="*/ 0 h 85"/>
                  <a:gd name="T4" fmla="*/ 3 w 177"/>
                  <a:gd name="T5" fmla="*/ 0 h 85"/>
                  <a:gd name="T6" fmla="*/ 1 w 177"/>
                  <a:gd name="T7" fmla="*/ 1 h 85"/>
                  <a:gd name="T8" fmla="*/ 0 w 177"/>
                  <a:gd name="T9" fmla="*/ 4 h 85"/>
                  <a:gd name="T10" fmla="*/ 88 w 177"/>
                  <a:gd name="T11" fmla="*/ 85 h 85"/>
                  <a:gd name="T12" fmla="*/ 176 w 177"/>
                  <a:gd name="T13" fmla="*/ 4 h 85"/>
                  <a:gd name="T14" fmla="*/ 176 w 177"/>
                  <a:gd name="T15" fmla="*/ 1 h 85"/>
                  <a:gd name="T16" fmla="*/ 88 w 177"/>
                  <a:gd name="T17" fmla="*/ 79 h 85"/>
                  <a:gd name="T18" fmla="*/ 7 w 177"/>
                  <a:gd name="T19" fmla="*/ 6 h 85"/>
                  <a:gd name="T20" fmla="*/ 170 w 177"/>
                  <a:gd name="T21" fmla="*/ 6 h 85"/>
                  <a:gd name="T22" fmla="*/ 88 w 177"/>
                  <a:gd name="T23"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85">
                    <a:moveTo>
                      <a:pt x="176" y="1"/>
                    </a:moveTo>
                    <a:cubicBezTo>
                      <a:pt x="175" y="0"/>
                      <a:pt x="175" y="0"/>
                      <a:pt x="174" y="0"/>
                    </a:cubicBezTo>
                    <a:cubicBezTo>
                      <a:pt x="3" y="0"/>
                      <a:pt x="3" y="0"/>
                      <a:pt x="3" y="0"/>
                    </a:cubicBezTo>
                    <a:cubicBezTo>
                      <a:pt x="2" y="0"/>
                      <a:pt x="1" y="1"/>
                      <a:pt x="1" y="1"/>
                    </a:cubicBezTo>
                    <a:cubicBezTo>
                      <a:pt x="0" y="2"/>
                      <a:pt x="0" y="3"/>
                      <a:pt x="0" y="4"/>
                    </a:cubicBezTo>
                    <a:cubicBezTo>
                      <a:pt x="14" y="56"/>
                      <a:pt x="56" y="84"/>
                      <a:pt x="88" y="85"/>
                    </a:cubicBezTo>
                    <a:cubicBezTo>
                      <a:pt x="122" y="84"/>
                      <a:pt x="163" y="56"/>
                      <a:pt x="176" y="4"/>
                    </a:cubicBezTo>
                    <a:cubicBezTo>
                      <a:pt x="177" y="3"/>
                      <a:pt x="177" y="2"/>
                      <a:pt x="176" y="1"/>
                    </a:cubicBezTo>
                    <a:close/>
                    <a:moveTo>
                      <a:pt x="88" y="79"/>
                    </a:moveTo>
                    <a:cubicBezTo>
                      <a:pt x="59" y="79"/>
                      <a:pt x="21" y="53"/>
                      <a:pt x="7" y="6"/>
                    </a:cubicBezTo>
                    <a:cubicBezTo>
                      <a:pt x="170" y="6"/>
                      <a:pt x="170" y="6"/>
                      <a:pt x="170" y="6"/>
                    </a:cubicBezTo>
                    <a:cubicBezTo>
                      <a:pt x="156" y="53"/>
                      <a:pt x="119" y="78"/>
                      <a:pt x="88" y="79"/>
                    </a:cubicBezTo>
                    <a:close/>
                  </a:path>
                </a:pathLst>
              </a:custGeom>
              <a:solidFill>
                <a:srgbClr val="E24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8" name="Freeform 309"/>
              <p:cNvSpPr>
                <a:spLocks/>
              </p:cNvSpPr>
              <p:nvPr/>
            </p:nvSpPr>
            <p:spPr bwMode="auto">
              <a:xfrm>
                <a:off x="-3088" y="3969"/>
                <a:ext cx="44" cy="12"/>
              </a:xfrm>
              <a:custGeom>
                <a:avLst/>
                <a:gdLst>
                  <a:gd name="T0" fmla="*/ 151 w 151"/>
                  <a:gd name="T1" fmla="*/ 0 h 42"/>
                  <a:gd name="T2" fmla="*/ 0 w 151"/>
                  <a:gd name="T3" fmla="*/ 0 h 42"/>
                  <a:gd name="T4" fmla="*/ 34 w 151"/>
                  <a:gd name="T5" fmla="*/ 42 h 42"/>
                  <a:gd name="T6" fmla="*/ 117 w 151"/>
                  <a:gd name="T7" fmla="*/ 42 h 42"/>
                  <a:gd name="T8" fmla="*/ 151 w 151"/>
                  <a:gd name="T9" fmla="*/ 0 h 42"/>
                </a:gdLst>
                <a:ahLst/>
                <a:cxnLst>
                  <a:cxn ang="0">
                    <a:pos x="T0" y="T1"/>
                  </a:cxn>
                  <a:cxn ang="0">
                    <a:pos x="T2" y="T3"/>
                  </a:cxn>
                  <a:cxn ang="0">
                    <a:pos x="T4" y="T5"/>
                  </a:cxn>
                  <a:cxn ang="0">
                    <a:pos x="T6" y="T7"/>
                  </a:cxn>
                  <a:cxn ang="0">
                    <a:pos x="T8" y="T9"/>
                  </a:cxn>
                </a:cxnLst>
                <a:rect l="0" t="0" r="r" b="b"/>
                <a:pathLst>
                  <a:path w="151" h="42">
                    <a:moveTo>
                      <a:pt x="151" y="0"/>
                    </a:moveTo>
                    <a:cubicBezTo>
                      <a:pt x="0" y="0"/>
                      <a:pt x="0" y="0"/>
                      <a:pt x="0" y="0"/>
                    </a:cubicBezTo>
                    <a:cubicBezTo>
                      <a:pt x="7" y="18"/>
                      <a:pt x="23" y="33"/>
                      <a:pt x="34" y="42"/>
                    </a:cubicBezTo>
                    <a:cubicBezTo>
                      <a:pt x="117" y="42"/>
                      <a:pt x="117" y="42"/>
                      <a:pt x="117" y="42"/>
                    </a:cubicBezTo>
                    <a:cubicBezTo>
                      <a:pt x="131" y="33"/>
                      <a:pt x="143" y="18"/>
                      <a:pt x="151" y="0"/>
                    </a:cubicBezTo>
                    <a:close/>
                  </a:path>
                </a:pathLst>
              </a:custGeom>
              <a:solidFill>
                <a:srgbClr val="F494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9" name="Oval 310"/>
              <p:cNvSpPr>
                <a:spLocks noChangeArrowheads="1"/>
              </p:cNvSpPr>
              <p:nvPr/>
            </p:nvSpPr>
            <p:spPr bwMode="auto">
              <a:xfrm>
                <a:off x="-3105" y="3894"/>
                <a:ext cx="6"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0" name="Oval 311"/>
              <p:cNvSpPr>
                <a:spLocks noChangeArrowheads="1"/>
              </p:cNvSpPr>
              <p:nvPr/>
            </p:nvSpPr>
            <p:spPr bwMode="auto">
              <a:xfrm>
                <a:off x="-3028" y="3894"/>
                <a:ext cx="5"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1" name="Freeform 312"/>
              <p:cNvSpPr>
                <a:spLocks/>
              </p:cNvSpPr>
              <p:nvPr/>
            </p:nvSpPr>
            <p:spPr bwMode="auto">
              <a:xfrm>
                <a:off x="-3275" y="4931"/>
                <a:ext cx="435" cy="435"/>
              </a:xfrm>
              <a:custGeom>
                <a:avLst/>
                <a:gdLst>
                  <a:gd name="T0" fmla="*/ 1491 w 1491"/>
                  <a:gd name="T1" fmla="*/ 745 h 1490"/>
                  <a:gd name="T2" fmla="*/ 1222 w 1491"/>
                  <a:gd name="T3" fmla="*/ 1317 h 1490"/>
                  <a:gd name="T4" fmla="*/ 745 w 1491"/>
                  <a:gd name="T5" fmla="*/ 1490 h 1490"/>
                  <a:gd name="T6" fmla="*/ 287 w 1491"/>
                  <a:gd name="T7" fmla="*/ 1332 h 1490"/>
                  <a:gd name="T8" fmla="*/ 0 w 1491"/>
                  <a:gd name="T9" fmla="*/ 745 h 1490"/>
                  <a:gd name="T10" fmla="*/ 745 w 1491"/>
                  <a:gd name="T11" fmla="*/ 0 h 1490"/>
                  <a:gd name="T12" fmla="*/ 1491 w 1491"/>
                  <a:gd name="T13" fmla="*/ 745 h 1490"/>
                </a:gdLst>
                <a:ahLst/>
                <a:cxnLst>
                  <a:cxn ang="0">
                    <a:pos x="T0" y="T1"/>
                  </a:cxn>
                  <a:cxn ang="0">
                    <a:pos x="T2" y="T3"/>
                  </a:cxn>
                  <a:cxn ang="0">
                    <a:pos x="T4" y="T5"/>
                  </a:cxn>
                  <a:cxn ang="0">
                    <a:pos x="T6" y="T7"/>
                  </a:cxn>
                  <a:cxn ang="0">
                    <a:pos x="T8" y="T9"/>
                  </a:cxn>
                  <a:cxn ang="0">
                    <a:pos x="T10" y="T11"/>
                  </a:cxn>
                  <a:cxn ang="0">
                    <a:pos x="T12" y="T13"/>
                  </a:cxn>
                </a:cxnLst>
                <a:rect l="0" t="0" r="r" b="b"/>
                <a:pathLst>
                  <a:path w="1491" h="1490">
                    <a:moveTo>
                      <a:pt x="1491" y="745"/>
                    </a:moveTo>
                    <a:cubicBezTo>
                      <a:pt x="1491" y="975"/>
                      <a:pt x="1386" y="1180"/>
                      <a:pt x="1222" y="1317"/>
                    </a:cubicBezTo>
                    <a:cubicBezTo>
                      <a:pt x="1093" y="1425"/>
                      <a:pt x="927" y="1490"/>
                      <a:pt x="745" y="1490"/>
                    </a:cubicBezTo>
                    <a:cubicBezTo>
                      <a:pt x="573" y="1490"/>
                      <a:pt x="413" y="1431"/>
                      <a:pt x="287" y="1332"/>
                    </a:cubicBezTo>
                    <a:cubicBezTo>
                      <a:pt x="112" y="1196"/>
                      <a:pt x="0" y="983"/>
                      <a:pt x="0" y="745"/>
                    </a:cubicBezTo>
                    <a:cubicBezTo>
                      <a:pt x="0" y="333"/>
                      <a:pt x="334" y="0"/>
                      <a:pt x="745" y="0"/>
                    </a:cubicBezTo>
                    <a:cubicBezTo>
                      <a:pt x="1157" y="0"/>
                      <a:pt x="1491" y="333"/>
                      <a:pt x="1491" y="745"/>
                    </a:cubicBezTo>
                    <a:close/>
                  </a:path>
                </a:pathLst>
              </a:custGeom>
              <a:solidFill>
                <a:srgbClr val="0091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2" name="Freeform 313"/>
              <p:cNvSpPr>
                <a:spLocks/>
              </p:cNvSpPr>
              <p:nvPr/>
            </p:nvSpPr>
            <p:spPr bwMode="auto">
              <a:xfrm>
                <a:off x="-3116" y="5269"/>
                <a:ext cx="120" cy="67"/>
              </a:xfrm>
              <a:custGeom>
                <a:avLst/>
                <a:gdLst>
                  <a:gd name="T0" fmla="*/ 41 w 120"/>
                  <a:gd name="T1" fmla="*/ 0 h 67"/>
                  <a:gd name="T2" fmla="*/ 0 w 120"/>
                  <a:gd name="T3" fmla="*/ 0 h 67"/>
                  <a:gd name="T4" fmla="*/ 11 w 120"/>
                  <a:gd name="T5" fmla="*/ 18 h 67"/>
                  <a:gd name="T6" fmla="*/ 60 w 120"/>
                  <a:gd name="T7" fmla="*/ 67 h 67"/>
                  <a:gd name="T8" fmla="*/ 120 w 120"/>
                  <a:gd name="T9" fmla="*/ 3 h 67"/>
                  <a:gd name="T10" fmla="*/ 41 w 120"/>
                  <a:gd name="T11" fmla="*/ 0 h 67"/>
                </a:gdLst>
                <a:ahLst/>
                <a:cxnLst>
                  <a:cxn ang="0">
                    <a:pos x="T0" y="T1"/>
                  </a:cxn>
                  <a:cxn ang="0">
                    <a:pos x="T2" y="T3"/>
                  </a:cxn>
                  <a:cxn ang="0">
                    <a:pos x="T4" y="T5"/>
                  </a:cxn>
                  <a:cxn ang="0">
                    <a:pos x="T6" y="T7"/>
                  </a:cxn>
                  <a:cxn ang="0">
                    <a:pos x="T8" y="T9"/>
                  </a:cxn>
                  <a:cxn ang="0">
                    <a:pos x="T10" y="T11"/>
                  </a:cxn>
                </a:cxnLst>
                <a:rect l="0" t="0" r="r" b="b"/>
                <a:pathLst>
                  <a:path w="120" h="67">
                    <a:moveTo>
                      <a:pt x="41" y="0"/>
                    </a:moveTo>
                    <a:lnTo>
                      <a:pt x="0" y="0"/>
                    </a:lnTo>
                    <a:lnTo>
                      <a:pt x="11" y="18"/>
                    </a:lnTo>
                    <a:lnTo>
                      <a:pt x="60" y="67"/>
                    </a:lnTo>
                    <a:lnTo>
                      <a:pt x="120" y="3"/>
                    </a:lnTo>
                    <a:lnTo>
                      <a:pt x="41" y="0"/>
                    </a:lnTo>
                    <a:close/>
                  </a:path>
                </a:pathLst>
              </a:custGeom>
              <a:solidFill>
                <a:srgbClr val="DDB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3" name="Freeform 314"/>
              <p:cNvSpPr>
                <a:spLocks/>
              </p:cNvSpPr>
              <p:nvPr/>
            </p:nvSpPr>
            <p:spPr bwMode="auto">
              <a:xfrm>
                <a:off x="-3129" y="5209"/>
                <a:ext cx="154" cy="76"/>
              </a:xfrm>
              <a:custGeom>
                <a:avLst/>
                <a:gdLst>
                  <a:gd name="T0" fmla="*/ 353 w 527"/>
                  <a:gd name="T1" fmla="*/ 0 h 262"/>
                  <a:gd name="T2" fmla="*/ 165 w 527"/>
                  <a:gd name="T3" fmla="*/ 0 h 262"/>
                  <a:gd name="T4" fmla="*/ 0 w 527"/>
                  <a:gd name="T5" fmla="*/ 217 h 262"/>
                  <a:gd name="T6" fmla="*/ 266 w 527"/>
                  <a:gd name="T7" fmla="*/ 262 h 262"/>
                  <a:gd name="T8" fmla="*/ 527 w 527"/>
                  <a:gd name="T9" fmla="*/ 217 h 262"/>
                  <a:gd name="T10" fmla="*/ 353 w 527"/>
                  <a:gd name="T11" fmla="*/ 0 h 262"/>
                </a:gdLst>
                <a:ahLst/>
                <a:cxnLst>
                  <a:cxn ang="0">
                    <a:pos x="T0" y="T1"/>
                  </a:cxn>
                  <a:cxn ang="0">
                    <a:pos x="T2" y="T3"/>
                  </a:cxn>
                  <a:cxn ang="0">
                    <a:pos x="T4" y="T5"/>
                  </a:cxn>
                  <a:cxn ang="0">
                    <a:pos x="T6" y="T7"/>
                  </a:cxn>
                  <a:cxn ang="0">
                    <a:pos x="T8" y="T9"/>
                  </a:cxn>
                  <a:cxn ang="0">
                    <a:pos x="T10" y="T11"/>
                  </a:cxn>
                </a:cxnLst>
                <a:rect l="0" t="0" r="r" b="b"/>
                <a:pathLst>
                  <a:path w="527" h="262">
                    <a:moveTo>
                      <a:pt x="353" y="0"/>
                    </a:moveTo>
                    <a:cubicBezTo>
                      <a:pt x="165" y="0"/>
                      <a:pt x="165" y="0"/>
                      <a:pt x="165" y="0"/>
                    </a:cubicBezTo>
                    <a:cubicBezTo>
                      <a:pt x="165" y="0"/>
                      <a:pt x="227" y="181"/>
                      <a:pt x="0" y="217"/>
                    </a:cubicBezTo>
                    <a:cubicBezTo>
                      <a:pt x="266" y="262"/>
                      <a:pt x="266" y="262"/>
                      <a:pt x="266" y="262"/>
                    </a:cubicBezTo>
                    <a:cubicBezTo>
                      <a:pt x="527" y="217"/>
                      <a:pt x="527" y="217"/>
                      <a:pt x="527" y="217"/>
                    </a:cubicBezTo>
                    <a:cubicBezTo>
                      <a:pt x="330" y="204"/>
                      <a:pt x="353" y="0"/>
                      <a:pt x="353" y="0"/>
                    </a:cubicBezTo>
                    <a:close/>
                  </a:path>
                </a:pathLst>
              </a:custGeom>
              <a:solidFill>
                <a:srgbClr val="DBB8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4" name="Oval 315"/>
              <p:cNvSpPr>
                <a:spLocks noChangeArrowheads="1"/>
              </p:cNvSpPr>
              <p:nvPr/>
            </p:nvSpPr>
            <p:spPr bwMode="auto">
              <a:xfrm>
                <a:off x="-3131" y="5016"/>
                <a:ext cx="154" cy="200"/>
              </a:xfrm>
              <a:prstGeom prst="ellipse">
                <a:avLst/>
              </a:prstGeom>
              <a:solidFill>
                <a:srgbClr val="EFD4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5" name="Freeform 316"/>
              <p:cNvSpPr>
                <a:spLocks/>
              </p:cNvSpPr>
              <p:nvPr/>
            </p:nvSpPr>
            <p:spPr bwMode="auto">
              <a:xfrm>
                <a:off x="-3132" y="5017"/>
                <a:ext cx="78" cy="199"/>
              </a:xfrm>
              <a:custGeom>
                <a:avLst/>
                <a:gdLst>
                  <a:gd name="T0" fmla="*/ 265 w 266"/>
                  <a:gd name="T1" fmla="*/ 0 h 684"/>
                  <a:gd name="T2" fmla="*/ 266 w 266"/>
                  <a:gd name="T3" fmla="*/ 684 h 684"/>
                  <a:gd name="T4" fmla="*/ 0 w 266"/>
                  <a:gd name="T5" fmla="*/ 344 h 684"/>
                  <a:gd name="T6" fmla="*/ 265 w 266"/>
                  <a:gd name="T7" fmla="*/ 0 h 684"/>
                </a:gdLst>
                <a:ahLst/>
                <a:cxnLst>
                  <a:cxn ang="0">
                    <a:pos x="T0" y="T1"/>
                  </a:cxn>
                  <a:cxn ang="0">
                    <a:pos x="T2" y="T3"/>
                  </a:cxn>
                  <a:cxn ang="0">
                    <a:pos x="T4" y="T5"/>
                  </a:cxn>
                  <a:cxn ang="0">
                    <a:pos x="T6" y="T7"/>
                  </a:cxn>
                </a:cxnLst>
                <a:rect l="0" t="0" r="r" b="b"/>
                <a:pathLst>
                  <a:path w="266" h="684">
                    <a:moveTo>
                      <a:pt x="265" y="0"/>
                    </a:moveTo>
                    <a:cubicBezTo>
                      <a:pt x="266" y="684"/>
                      <a:pt x="266" y="684"/>
                      <a:pt x="266" y="684"/>
                    </a:cubicBezTo>
                    <a:cubicBezTo>
                      <a:pt x="120" y="684"/>
                      <a:pt x="0" y="533"/>
                      <a:pt x="0" y="344"/>
                    </a:cubicBezTo>
                    <a:cubicBezTo>
                      <a:pt x="0" y="154"/>
                      <a:pt x="118" y="0"/>
                      <a:pt x="265" y="0"/>
                    </a:cubicBezTo>
                    <a:close/>
                  </a:path>
                </a:pathLst>
              </a:custGeom>
              <a:solidFill>
                <a:srgbClr val="DDBA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6" name="Freeform 317"/>
              <p:cNvSpPr>
                <a:spLocks/>
              </p:cNvSpPr>
              <p:nvPr/>
            </p:nvSpPr>
            <p:spPr bwMode="auto">
              <a:xfrm>
                <a:off x="-3161" y="4942"/>
                <a:ext cx="228" cy="311"/>
              </a:xfrm>
              <a:custGeom>
                <a:avLst/>
                <a:gdLst>
                  <a:gd name="T0" fmla="*/ 481 w 779"/>
                  <a:gd name="T1" fmla="*/ 352 h 1067"/>
                  <a:gd name="T2" fmla="*/ 175 w 779"/>
                  <a:gd name="T3" fmla="*/ 458 h 1067"/>
                  <a:gd name="T4" fmla="*/ 102 w 779"/>
                  <a:gd name="T5" fmla="*/ 562 h 1067"/>
                  <a:gd name="T6" fmla="*/ 139 w 779"/>
                  <a:gd name="T7" fmla="*/ 781 h 1067"/>
                  <a:gd name="T8" fmla="*/ 129 w 779"/>
                  <a:gd name="T9" fmla="*/ 1054 h 1067"/>
                  <a:gd name="T10" fmla="*/ 100 w 779"/>
                  <a:gd name="T11" fmla="*/ 830 h 1067"/>
                  <a:gd name="T12" fmla="*/ 0 w 779"/>
                  <a:gd name="T13" fmla="*/ 534 h 1067"/>
                  <a:gd name="T14" fmla="*/ 141 w 779"/>
                  <a:gd name="T15" fmla="*/ 158 h 1067"/>
                  <a:gd name="T16" fmla="*/ 559 w 779"/>
                  <a:gd name="T17" fmla="*/ 129 h 1067"/>
                  <a:gd name="T18" fmla="*/ 741 w 779"/>
                  <a:gd name="T19" fmla="*/ 370 h 1067"/>
                  <a:gd name="T20" fmla="*/ 694 w 779"/>
                  <a:gd name="T21" fmla="*/ 641 h 1067"/>
                  <a:gd name="T22" fmla="*/ 607 w 779"/>
                  <a:gd name="T23" fmla="*/ 881 h 1067"/>
                  <a:gd name="T24" fmla="*/ 656 w 779"/>
                  <a:gd name="T25" fmla="*/ 1067 h 1067"/>
                  <a:gd name="T26" fmla="*/ 566 w 779"/>
                  <a:gd name="T27" fmla="*/ 820 h 1067"/>
                  <a:gd name="T28" fmla="*/ 631 w 779"/>
                  <a:gd name="T29" fmla="*/ 589 h 1067"/>
                  <a:gd name="T30" fmla="*/ 481 w 779"/>
                  <a:gd name="T31" fmla="*/ 352 h 1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9" h="1067">
                    <a:moveTo>
                      <a:pt x="481" y="352"/>
                    </a:moveTo>
                    <a:cubicBezTo>
                      <a:pt x="481" y="352"/>
                      <a:pt x="284" y="447"/>
                      <a:pt x="175" y="458"/>
                    </a:cubicBezTo>
                    <a:cubicBezTo>
                      <a:pt x="175" y="458"/>
                      <a:pt x="95" y="470"/>
                      <a:pt x="102" y="562"/>
                    </a:cubicBezTo>
                    <a:cubicBezTo>
                      <a:pt x="109" y="654"/>
                      <a:pt x="134" y="766"/>
                      <a:pt x="139" y="781"/>
                    </a:cubicBezTo>
                    <a:cubicBezTo>
                      <a:pt x="148" y="804"/>
                      <a:pt x="182" y="991"/>
                      <a:pt x="129" y="1054"/>
                    </a:cubicBezTo>
                    <a:cubicBezTo>
                      <a:pt x="129" y="1054"/>
                      <a:pt x="154" y="881"/>
                      <a:pt x="100" y="830"/>
                    </a:cubicBezTo>
                    <a:cubicBezTo>
                      <a:pt x="100" y="830"/>
                      <a:pt x="10" y="688"/>
                      <a:pt x="0" y="534"/>
                    </a:cubicBezTo>
                    <a:cubicBezTo>
                      <a:pt x="0" y="534"/>
                      <a:pt x="1" y="275"/>
                      <a:pt x="141" y="158"/>
                    </a:cubicBezTo>
                    <a:cubicBezTo>
                      <a:pt x="141" y="158"/>
                      <a:pt x="315" y="0"/>
                      <a:pt x="559" y="129"/>
                    </a:cubicBezTo>
                    <a:cubicBezTo>
                      <a:pt x="559" y="129"/>
                      <a:pt x="686" y="178"/>
                      <a:pt x="741" y="370"/>
                    </a:cubicBezTo>
                    <a:cubicBezTo>
                      <a:pt x="741" y="370"/>
                      <a:pt x="779" y="450"/>
                      <a:pt x="694" y="641"/>
                    </a:cubicBezTo>
                    <a:cubicBezTo>
                      <a:pt x="608" y="831"/>
                      <a:pt x="615" y="848"/>
                      <a:pt x="607" y="881"/>
                    </a:cubicBezTo>
                    <a:cubicBezTo>
                      <a:pt x="607" y="881"/>
                      <a:pt x="593" y="997"/>
                      <a:pt x="656" y="1067"/>
                    </a:cubicBezTo>
                    <a:cubicBezTo>
                      <a:pt x="656" y="1067"/>
                      <a:pt x="507" y="914"/>
                      <a:pt x="566" y="820"/>
                    </a:cubicBezTo>
                    <a:cubicBezTo>
                      <a:pt x="626" y="727"/>
                      <a:pt x="634" y="610"/>
                      <a:pt x="631" y="589"/>
                    </a:cubicBezTo>
                    <a:cubicBezTo>
                      <a:pt x="631" y="589"/>
                      <a:pt x="615" y="372"/>
                      <a:pt x="481" y="352"/>
                    </a:cubicBezTo>
                    <a:close/>
                  </a:path>
                </a:pathLst>
              </a:custGeom>
              <a:solidFill>
                <a:srgbClr val="6737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7" name="Freeform 318"/>
              <p:cNvSpPr>
                <a:spLocks/>
              </p:cNvSpPr>
              <p:nvPr/>
            </p:nvSpPr>
            <p:spPr bwMode="auto">
              <a:xfrm>
                <a:off x="-3080" y="5210"/>
                <a:ext cx="68" cy="46"/>
              </a:xfrm>
              <a:custGeom>
                <a:avLst/>
                <a:gdLst>
                  <a:gd name="T0" fmla="*/ 5 w 233"/>
                  <a:gd name="T1" fmla="*/ 32 h 157"/>
                  <a:gd name="T2" fmla="*/ 233 w 233"/>
                  <a:gd name="T3" fmla="*/ 157 h 157"/>
                  <a:gd name="T4" fmla="*/ 186 w 233"/>
                  <a:gd name="T5" fmla="*/ 0 h 157"/>
                  <a:gd name="T6" fmla="*/ 0 w 233"/>
                  <a:gd name="T7" fmla="*/ 4 h 157"/>
                  <a:gd name="T8" fmla="*/ 5 w 233"/>
                  <a:gd name="T9" fmla="*/ 32 h 157"/>
                </a:gdLst>
                <a:ahLst/>
                <a:cxnLst>
                  <a:cxn ang="0">
                    <a:pos x="T0" y="T1"/>
                  </a:cxn>
                  <a:cxn ang="0">
                    <a:pos x="T2" y="T3"/>
                  </a:cxn>
                  <a:cxn ang="0">
                    <a:pos x="T4" y="T5"/>
                  </a:cxn>
                  <a:cxn ang="0">
                    <a:pos x="T6" y="T7"/>
                  </a:cxn>
                  <a:cxn ang="0">
                    <a:pos x="T8" y="T9"/>
                  </a:cxn>
                </a:cxnLst>
                <a:rect l="0" t="0" r="r" b="b"/>
                <a:pathLst>
                  <a:path w="233" h="157">
                    <a:moveTo>
                      <a:pt x="5" y="32"/>
                    </a:moveTo>
                    <a:cubicBezTo>
                      <a:pt x="233" y="157"/>
                      <a:pt x="233" y="157"/>
                      <a:pt x="233" y="157"/>
                    </a:cubicBezTo>
                    <a:cubicBezTo>
                      <a:pt x="233" y="157"/>
                      <a:pt x="178" y="106"/>
                      <a:pt x="186" y="0"/>
                    </a:cubicBezTo>
                    <a:cubicBezTo>
                      <a:pt x="186" y="0"/>
                      <a:pt x="95" y="49"/>
                      <a:pt x="0" y="4"/>
                    </a:cubicBezTo>
                    <a:cubicBezTo>
                      <a:pt x="0" y="4"/>
                      <a:pt x="4" y="20"/>
                      <a:pt x="5" y="32"/>
                    </a:cubicBezTo>
                    <a:close/>
                  </a:path>
                </a:pathLst>
              </a:custGeom>
              <a:solidFill>
                <a:srgbClr val="D2AE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8" name="Freeform 319"/>
              <p:cNvSpPr>
                <a:spLocks/>
              </p:cNvSpPr>
              <p:nvPr/>
            </p:nvSpPr>
            <p:spPr bwMode="auto">
              <a:xfrm>
                <a:off x="-3192" y="5271"/>
                <a:ext cx="273" cy="95"/>
              </a:xfrm>
              <a:custGeom>
                <a:avLst/>
                <a:gdLst>
                  <a:gd name="T0" fmla="*/ 935 w 935"/>
                  <a:gd name="T1" fmla="*/ 152 h 325"/>
                  <a:gd name="T2" fmla="*/ 458 w 935"/>
                  <a:gd name="T3" fmla="*/ 325 h 325"/>
                  <a:gd name="T4" fmla="*/ 0 w 935"/>
                  <a:gd name="T5" fmla="*/ 167 h 325"/>
                  <a:gd name="T6" fmla="*/ 8 w 935"/>
                  <a:gd name="T7" fmla="*/ 144 h 325"/>
                  <a:gd name="T8" fmla="*/ 11 w 935"/>
                  <a:gd name="T9" fmla="*/ 136 h 325"/>
                  <a:gd name="T10" fmla="*/ 207 w 935"/>
                  <a:gd name="T11" fmla="*/ 0 h 325"/>
                  <a:gd name="T12" fmla="*/ 220 w 935"/>
                  <a:gd name="T13" fmla="*/ 2 h 325"/>
                  <a:gd name="T14" fmla="*/ 269 w 935"/>
                  <a:gd name="T15" fmla="*/ 11 h 325"/>
                  <a:gd name="T16" fmla="*/ 358 w 935"/>
                  <a:gd name="T17" fmla="*/ 27 h 325"/>
                  <a:gd name="T18" fmla="*/ 585 w 935"/>
                  <a:gd name="T19" fmla="*/ 26 h 325"/>
                  <a:gd name="T20" fmla="*/ 663 w 935"/>
                  <a:gd name="T21" fmla="*/ 12 h 325"/>
                  <a:gd name="T22" fmla="*/ 725 w 935"/>
                  <a:gd name="T23" fmla="*/ 1 h 325"/>
                  <a:gd name="T24" fmla="*/ 725 w 935"/>
                  <a:gd name="T25" fmla="*/ 1 h 325"/>
                  <a:gd name="T26" fmla="*/ 734 w 935"/>
                  <a:gd name="T27" fmla="*/ 0 h 325"/>
                  <a:gd name="T28" fmla="*/ 929 w 935"/>
                  <a:gd name="T29" fmla="*/ 136 h 325"/>
                  <a:gd name="T30" fmla="*/ 932 w 935"/>
                  <a:gd name="T31" fmla="*/ 144 h 325"/>
                  <a:gd name="T32" fmla="*/ 935 w 935"/>
                  <a:gd name="T33" fmla="*/ 152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35" h="325">
                    <a:moveTo>
                      <a:pt x="935" y="152"/>
                    </a:moveTo>
                    <a:cubicBezTo>
                      <a:pt x="806" y="260"/>
                      <a:pt x="640" y="325"/>
                      <a:pt x="458" y="325"/>
                    </a:cubicBezTo>
                    <a:cubicBezTo>
                      <a:pt x="286" y="325"/>
                      <a:pt x="126" y="266"/>
                      <a:pt x="0" y="167"/>
                    </a:cubicBezTo>
                    <a:cubicBezTo>
                      <a:pt x="8" y="144"/>
                      <a:pt x="8" y="144"/>
                      <a:pt x="8" y="144"/>
                    </a:cubicBezTo>
                    <a:cubicBezTo>
                      <a:pt x="9" y="141"/>
                      <a:pt x="10" y="138"/>
                      <a:pt x="11" y="136"/>
                    </a:cubicBezTo>
                    <a:cubicBezTo>
                      <a:pt x="41" y="57"/>
                      <a:pt x="117" y="0"/>
                      <a:pt x="207" y="0"/>
                    </a:cubicBezTo>
                    <a:cubicBezTo>
                      <a:pt x="220" y="2"/>
                      <a:pt x="220" y="2"/>
                      <a:pt x="220" y="2"/>
                    </a:cubicBezTo>
                    <a:cubicBezTo>
                      <a:pt x="269" y="11"/>
                      <a:pt x="269" y="11"/>
                      <a:pt x="269" y="11"/>
                    </a:cubicBezTo>
                    <a:cubicBezTo>
                      <a:pt x="358" y="27"/>
                      <a:pt x="358" y="27"/>
                      <a:pt x="358" y="27"/>
                    </a:cubicBezTo>
                    <a:cubicBezTo>
                      <a:pt x="433" y="40"/>
                      <a:pt x="510" y="40"/>
                      <a:pt x="585" y="26"/>
                    </a:cubicBezTo>
                    <a:cubicBezTo>
                      <a:pt x="663" y="12"/>
                      <a:pt x="663" y="12"/>
                      <a:pt x="663" y="12"/>
                    </a:cubicBezTo>
                    <a:cubicBezTo>
                      <a:pt x="725" y="1"/>
                      <a:pt x="725" y="1"/>
                      <a:pt x="725" y="1"/>
                    </a:cubicBezTo>
                    <a:cubicBezTo>
                      <a:pt x="725" y="1"/>
                      <a:pt x="725" y="1"/>
                      <a:pt x="725" y="1"/>
                    </a:cubicBezTo>
                    <a:cubicBezTo>
                      <a:pt x="734" y="0"/>
                      <a:pt x="734" y="0"/>
                      <a:pt x="734" y="0"/>
                    </a:cubicBezTo>
                    <a:cubicBezTo>
                      <a:pt x="823" y="0"/>
                      <a:pt x="900" y="57"/>
                      <a:pt x="929" y="136"/>
                    </a:cubicBezTo>
                    <a:cubicBezTo>
                      <a:pt x="930" y="138"/>
                      <a:pt x="931" y="141"/>
                      <a:pt x="932" y="144"/>
                    </a:cubicBezTo>
                    <a:lnTo>
                      <a:pt x="935" y="152"/>
                    </a:lnTo>
                    <a:close/>
                  </a:path>
                </a:pathLst>
              </a:custGeom>
              <a:solidFill>
                <a:srgbClr val="E8E5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9" name="Oval 320"/>
              <p:cNvSpPr>
                <a:spLocks noChangeArrowheads="1"/>
              </p:cNvSpPr>
              <p:nvPr/>
            </p:nvSpPr>
            <p:spPr bwMode="auto">
              <a:xfrm>
                <a:off x="-3112" y="5100"/>
                <a:ext cx="38" cy="21"/>
              </a:xfrm>
              <a:prstGeom prst="ellipse">
                <a:avLst/>
              </a:prstGeom>
              <a:solidFill>
                <a:srgbClr val="F7F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0" name="Oval 321"/>
              <p:cNvSpPr>
                <a:spLocks noChangeArrowheads="1"/>
              </p:cNvSpPr>
              <p:nvPr/>
            </p:nvSpPr>
            <p:spPr bwMode="auto">
              <a:xfrm>
                <a:off x="-3100" y="5104"/>
                <a:ext cx="14" cy="14"/>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1" name="Freeform 322"/>
              <p:cNvSpPr>
                <a:spLocks/>
              </p:cNvSpPr>
              <p:nvPr/>
            </p:nvSpPr>
            <p:spPr bwMode="auto">
              <a:xfrm>
                <a:off x="-3109" y="5114"/>
                <a:ext cx="33" cy="9"/>
              </a:xfrm>
              <a:custGeom>
                <a:avLst/>
                <a:gdLst>
                  <a:gd name="T0" fmla="*/ 61 w 113"/>
                  <a:gd name="T1" fmla="*/ 27 h 32"/>
                  <a:gd name="T2" fmla="*/ 113 w 113"/>
                  <a:gd name="T3" fmla="*/ 0 h 32"/>
                  <a:gd name="T4" fmla="*/ 62 w 113"/>
                  <a:gd name="T5" fmla="*/ 29 h 32"/>
                  <a:gd name="T6" fmla="*/ 0 w 113"/>
                  <a:gd name="T7" fmla="*/ 15 h 32"/>
                  <a:gd name="T8" fmla="*/ 61 w 113"/>
                  <a:gd name="T9" fmla="*/ 27 h 32"/>
                </a:gdLst>
                <a:ahLst/>
                <a:cxnLst>
                  <a:cxn ang="0">
                    <a:pos x="T0" y="T1"/>
                  </a:cxn>
                  <a:cxn ang="0">
                    <a:pos x="T2" y="T3"/>
                  </a:cxn>
                  <a:cxn ang="0">
                    <a:pos x="T4" y="T5"/>
                  </a:cxn>
                  <a:cxn ang="0">
                    <a:pos x="T6" y="T7"/>
                  </a:cxn>
                  <a:cxn ang="0">
                    <a:pos x="T8" y="T9"/>
                  </a:cxn>
                </a:cxnLst>
                <a:rect l="0" t="0" r="r" b="b"/>
                <a:pathLst>
                  <a:path w="113" h="32">
                    <a:moveTo>
                      <a:pt x="61" y="27"/>
                    </a:moveTo>
                    <a:cubicBezTo>
                      <a:pt x="84" y="25"/>
                      <a:pt x="101" y="9"/>
                      <a:pt x="113" y="0"/>
                    </a:cubicBezTo>
                    <a:cubicBezTo>
                      <a:pt x="101" y="10"/>
                      <a:pt x="85" y="26"/>
                      <a:pt x="62" y="29"/>
                    </a:cubicBezTo>
                    <a:cubicBezTo>
                      <a:pt x="39" y="32"/>
                      <a:pt x="19" y="21"/>
                      <a:pt x="0" y="15"/>
                    </a:cubicBezTo>
                    <a:cubicBezTo>
                      <a:pt x="18" y="20"/>
                      <a:pt x="38" y="30"/>
                      <a:pt x="61" y="27"/>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2" name="Freeform 323"/>
              <p:cNvSpPr>
                <a:spLocks/>
              </p:cNvSpPr>
              <p:nvPr/>
            </p:nvSpPr>
            <p:spPr bwMode="auto">
              <a:xfrm>
                <a:off x="-3122" y="5095"/>
                <a:ext cx="47" cy="17"/>
              </a:xfrm>
              <a:custGeom>
                <a:avLst/>
                <a:gdLst>
                  <a:gd name="T0" fmla="*/ 13 w 160"/>
                  <a:gd name="T1" fmla="*/ 19 h 60"/>
                  <a:gd name="T2" fmla="*/ 41 w 160"/>
                  <a:gd name="T3" fmla="*/ 20 h 60"/>
                  <a:gd name="T4" fmla="*/ 59 w 160"/>
                  <a:gd name="T5" fmla="*/ 14 h 60"/>
                  <a:gd name="T6" fmla="*/ 59 w 160"/>
                  <a:gd name="T7" fmla="*/ 14 h 60"/>
                  <a:gd name="T8" fmla="*/ 85 w 160"/>
                  <a:gd name="T9" fmla="*/ 5 h 60"/>
                  <a:gd name="T10" fmla="*/ 160 w 160"/>
                  <a:gd name="T11" fmla="*/ 51 h 60"/>
                  <a:gd name="T12" fmla="*/ 134 w 160"/>
                  <a:gd name="T13" fmla="*/ 26 h 60"/>
                  <a:gd name="T14" fmla="*/ 89 w 160"/>
                  <a:gd name="T15" fmla="*/ 17 h 60"/>
                  <a:gd name="T16" fmla="*/ 26 w 160"/>
                  <a:gd name="T17" fmla="*/ 60 h 60"/>
                  <a:gd name="T18" fmla="*/ 41 w 160"/>
                  <a:gd name="T19" fmla="*/ 31 h 60"/>
                  <a:gd name="T20" fmla="*/ 19 w 160"/>
                  <a:gd name="T21" fmla="*/ 30 h 60"/>
                  <a:gd name="T22" fmla="*/ 0 w 160"/>
                  <a:gd name="T23" fmla="*/ 17 h 60"/>
                  <a:gd name="T24" fmla="*/ 13 w 160"/>
                  <a:gd name="T25" fmla="*/ 1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 h="60">
                    <a:moveTo>
                      <a:pt x="13" y="19"/>
                    </a:moveTo>
                    <a:cubicBezTo>
                      <a:pt x="21" y="21"/>
                      <a:pt x="30" y="21"/>
                      <a:pt x="41" y="20"/>
                    </a:cubicBezTo>
                    <a:cubicBezTo>
                      <a:pt x="51" y="18"/>
                      <a:pt x="59" y="14"/>
                      <a:pt x="59" y="14"/>
                    </a:cubicBezTo>
                    <a:cubicBezTo>
                      <a:pt x="59" y="14"/>
                      <a:pt x="59" y="14"/>
                      <a:pt x="59" y="14"/>
                    </a:cubicBezTo>
                    <a:cubicBezTo>
                      <a:pt x="66" y="10"/>
                      <a:pt x="75" y="7"/>
                      <a:pt x="85" y="5"/>
                    </a:cubicBezTo>
                    <a:cubicBezTo>
                      <a:pt x="119" y="0"/>
                      <a:pt x="153" y="38"/>
                      <a:pt x="160" y="51"/>
                    </a:cubicBezTo>
                    <a:cubicBezTo>
                      <a:pt x="160" y="51"/>
                      <a:pt x="148" y="34"/>
                      <a:pt x="134" y="26"/>
                    </a:cubicBezTo>
                    <a:cubicBezTo>
                      <a:pt x="120" y="19"/>
                      <a:pt x="106" y="14"/>
                      <a:pt x="89" y="17"/>
                    </a:cubicBezTo>
                    <a:cubicBezTo>
                      <a:pt x="55" y="22"/>
                      <a:pt x="33" y="48"/>
                      <a:pt x="26" y="60"/>
                    </a:cubicBezTo>
                    <a:cubicBezTo>
                      <a:pt x="27" y="56"/>
                      <a:pt x="37" y="39"/>
                      <a:pt x="41" y="31"/>
                    </a:cubicBezTo>
                    <a:cubicBezTo>
                      <a:pt x="39" y="32"/>
                      <a:pt x="30" y="34"/>
                      <a:pt x="19" y="30"/>
                    </a:cubicBezTo>
                    <a:cubicBezTo>
                      <a:pt x="7" y="26"/>
                      <a:pt x="0" y="17"/>
                      <a:pt x="0" y="17"/>
                    </a:cubicBezTo>
                    <a:cubicBezTo>
                      <a:pt x="0" y="17"/>
                      <a:pt x="4" y="18"/>
                      <a:pt x="13" y="19"/>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3" name="Oval 324"/>
              <p:cNvSpPr>
                <a:spLocks noChangeArrowheads="1"/>
              </p:cNvSpPr>
              <p:nvPr/>
            </p:nvSpPr>
            <p:spPr bwMode="auto">
              <a:xfrm>
                <a:off x="-3035" y="5100"/>
                <a:ext cx="37" cy="21"/>
              </a:xfrm>
              <a:prstGeom prst="ellipse">
                <a:avLst/>
              </a:prstGeom>
              <a:solidFill>
                <a:srgbClr val="F7F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4" name="Oval 325"/>
              <p:cNvSpPr>
                <a:spLocks noChangeArrowheads="1"/>
              </p:cNvSpPr>
              <p:nvPr/>
            </p:nvSpPr>
            <p:spPr bwMode="auto">
              <a:xfrm>
                <a:off x="-3024" y="5104"/>
                <a:ext cx="14" cy="14"/>
              </a:xfrm>
              <a:prstGeom prst="ellipse">
                <a:avLst/>
              </a:prstGeom>
              <a:solidFill>
                <a:srgbClr val="4A43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5" name="Freeform 326"/>
              <p:cNvSpPr>
                <a:spLocks/>
              </p:cNvSpPr>
              <p:nvPr/>
            </p:nvSpPr>
            <p:spPr bwMode="auto">
              <a:xfrm>
                <a:off x="-3034" y="5114"/>
                <a:ext cx="33" cy="9"/>
              </a:xfrm>
              <a:custGeom>
                <a:avLst/>
                <a:gdLst>
                  <a:gd name="T0" fmla="*/ 52 w 113"/>
                  <a:gd name="T1" fmla="*/ 27 h 32"/>
                  <a:gd name="T2" fmla="*/ 0 w 113"/>
                  <a:gd name="T3" fmla="*/ 0 h 32"/>
                  <a:gd name="T4" fmla="*/ 51 w 113"/>
                  <a:gd name="T5" fmla="*/ 29 h 32"/>
                  <a:gd name="T6" fmla="*/ 113 w 113"/>
                  <a:gd name="T7" fmla="*/ 15 h 32"/>
                  <a:gd name="T8" fmla="*/ 52 w 113"/>
                  <a:gd name="T9" fmla="*/ 27 h 32"/>
                </a:gdLst>
                <a:ahLst/>
                <a:cxnLst>
                  <a:cxn ang="0">
                    <a:pos x="T0" y="T1"/>
                  </a:cxn>
                  <a:cxn ang="0">
                    <a:pos x="T2" y="T3"/>
                  </a:cxn>
                  <a:cxn ang="0">
                    <a:pos x="T4" y="T5"/>
                  </a:cxn>
                  <a:cxn ang="0">
                    <a:pos x="T6" y="T7"/>
                  </a:cxn>
                  <a:cxn ang="0">
                    <a:pos x="T8" y="T9"/>
                  </a:cxn>
                </a:cxnLst>
                <a:rect l="0" t="0" r="r" b="b"/>
                <a:pathLst>
                  <a:path w="113" h="32">
                    <a:moveTo>
                      <a:pt x="52" y="27"/>
                    </a:moveTo>
                    <a:cubicBezTo>
                      <a:pt x="29" y="25"/>
                      <a:pt x="12" y="9"/>
                      <a:pt x="0" y="0"/>
                    </a:cubicBezTo>
                    <a:cubicBezTo>
                      <a:pt x="12" y="10"/>
                      <a:pt x="28" y="26"/>
                      <a:pt x="51" y="29"/>
                    </a:cubicBezTo>
                    <a:cubicBezTo>
                      <a:pt x="74" y="32"/>
                      <a:pt x="94" y="21"/>
                      <a:pt x="113" y="15"/>
                    </a:cubicBezTo>
                    <a:cubicBezTo>
                      <a:pt x="95" y="20"/>
                      <a:pt x="75" y="30"/>
                      <a:pt x="52" y="27"/>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6" name="Freeform 327"/>
              <p:cNvSpPr>
                <a:spLocks/>
              </p:cNvSpPr>
              <p:nvPr/>
            </p:nvSpPr>
            <p:spPr bwMode="auto">
              <a:xfrm>
                <a:off x="-3035" y="5095"/>
                <a:ext cx="47" cy="17"/>
              </a:xfrm>
              <a:custGeom>
                <a:avLst/>
                <a:gdLst>
                  <a:gd name="T0" fmla="*/ 147 w 160"/>
                  <a:gd name="T1" fmla="*/ 19 h 60"/>
                  <a:gd name="T2" fmla="*/ 119 w 160"/>
                  <a:gd name="T3" fmla="*/ 20 h 60"/>
                  <a:gd name="T4" fmla="*/ 101 w 160"/>
                  <a:gd name="T5" fmla="*/ 14 h 60"/>
                  <a:gd name="T6" fmla="*/ 101 w 160"/>
                  <a:gd name="T7" fmla="*/ 14 h 60"/>
                  <a:gd name="T8" fmla="*/ 75 w 160"/>
                  <a:gd name="T9" fmla="*/ 5 h 60"/>
                  <a:gd name="T10" fmla="*/ 0 w 160"/>
                  <a:gd name="T11" fmla="*/ 51 h 60"/>
                  <a:gd name="T12" fmla="*/ 26 w 160"/>
                  <a:gd name="T13" fmla="*/ 26 h 60"/>
                  <a:gd name="T14" fmla="*/ 71 w 160"/>
                  <a:gd name="T15" fmla="*/ 17 h 60"/>
                  <a:gd name="T16" fmla="*/ 134 w 160"/>
                  <a:gd name="T17" fmla="*/ 60 h 60"/>
                  <a:gd name="T18" fmla="*/ 119 w 160"/>
                  <a:gd name="T19" fmla="*/ 31 h 60"/>
                  <a:gd name="T20" fmla="*/ 141 w 160"/>
                  <a:gd name="T21" fmla="*/ 30 h 60"/>
                  <a:gd name="T22" fmla="*/ 160 w 160"/>
                  <a:gd name="T23" fmla="*/ 17 h 60"/>
                  <a:gd name="T24" fmla="*/ 147 w 160"/>
                  <a:gd name="T25" fmla="*/ 1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 h="60">
                    <a:moveTo>
                      <a:pt x="147" y="19"/>
                    </a:moveTo>
                    <a:cubicBezTo>
                      <a:pt x="139" y="21"/>
                      <a:pt x="130" y="21"/>
                      <a:pt x="119" y="20"/>
                    </a:cubicBezTo>
                    <a:cubicBezTo>
                      <a:pt x="109" y="18"/>
                      <a:pt x="101" y="14"/>
                      <a:pt x="101" y="14"/>
                    </a:cubicBezTo>
                    <a:cubicBezTo>
                      <a:pt x="101" y="14"/>
                      <a:pt x="101" y="14"/>
                      <a:pt x="101" y="14"/>
                    </a:cubicBezTo>
                    <a:cubicBezTo>
                      <a:pt x="94" y="10"/>
                      <a:pt x="85" y="7"/>
                      <a:pt x="75" y="5"/>
                    </a:cubicBezTo>
                    <a:cubicBezTo>
                      <a:pt x="41" y="0"/>
                      <a:pt x="7" y="38"/>
                      <a:pt x="0" y="51"/>
                    </a:cubicBezTo>
                    <a:cubicBezTo>
                      <a:pt x="0" y="51"/>
                      <a:pt x="12" y="34"/>
                      <a:pt x="26" y="26"/>
                    </a:cubicBezTo>
                    <a:cubicBezTo>
                      <a:pt x="40" y="19"/>
                      <a:pt x="54" y="14"/>
                      <a:pt x="71" y="17"/>
                    </a:cubicBezTo>
                    <a:cubicBezTo>
                      <a:pt x="105" y="22"/>
                      <a:pt x="127" y="48"/>
                      <a:pt x="134" y="60"/>
                    </a:cubicBezTo>
                    <a:cubicBezTo>
                      <a:pt x="133" y="56"/>
                      <a:pt x="123" y="39"/>
                      <a:pt x="119" y="31"/>
                    </a:cubicBezTo>
                    <a:cubicBezTo>
                      <a:pt x="121" y="32"/>
                      <a:pt x="130" y="34"/>
                      <a:pt x="141" y="30"/>
                    </a:cubicBezTo>
                    <a:cubicBezTo>
                      <a:pt x="153" y="26"/>
                      <a:pt x="160" y="17"/>
                      <a:pt x="160" y="17"/>
                    </a:cubicBezTo>
                    <a:cubicBezTo>
                      <a:pt x="160" y="17"/>
                      <a:pt x="156" y="18"/>
                      <a:pt x="147" y="19"/>
                    </a:cubicBezTo>
                    <a:close/>
                  </a:path>
                </a:pathLst>
              </a:custGeom>
              <a:solidFill>
                <a:srgbClr val="775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7" name="Freeform 328"/>
              <p:cNvSpPr>
                <a:spLocks/>
              </p:cNvSpPr>
              <p:nvPr/>
            </p:nvSpPr>
            <p:spPr bwMode="auto">
              <a:xfrm>
                <a:off x="-3078" y="5177"/>
                <a:ext cx="47" cy="21"/>
              </a:xfrm>
              <a:custGeom>
                <a:avLst/>
                <a:gdLst>
                  <a:gd name="T0" fmla="*/ 81 w 162"/>
                  <a:gd name="T1" fmla="*/ 72 h 72"/>
                  <a:gd name="T2" fmla="*/ 162 w 162"/>
                  <a:gd name="T3" fmla="*/ 0 h 72"/>
                  <a:gd name="T4" fmla="*/ 0 w 162"/>
                  <a:gd name="T5" fmla="*/ 0 h 72"/>
                  <a:gd name="T6" fmla="*/ 81 w 162"/>
                  <a:gd name="T7" fmla="*/ 72 h 72"/>
                </a:gdLst>
                <a:ahLst/>
                <a:cxnLst>
                  <a:cxn ang="0">
                    <a:pos x="T0" y="T1"/>
                  </a:cxn>
                  <a:cxn ang="0">
                    <a:pos x="T2" y="T3"/>
                  </a:cxn>
                  <a:cxn ang="0">
                    <a:pos x="T4" y="T5"/>
                  </a:cxn>
                  <a:cxn ang="0">
                    <a:pos x="T6" y="T7"/>
                  </a:cxn>
                </a:cxnLst>
                <a:rect l="0" t="0" r="r" b="b"/>
                <a:pathLst>
                  <a:path w="162" h="72">
                    <a:moveTo>
                      <a:pt x="81" y="72"/>
                    </a:moveTo>
                    <a:cubicBezTo>
                      <a:pt x="111" y="72"/>
                      <a:pt x="149" y="45"/>
                      <a:pt x="162" y="0"/>
                    </a:cubicBezTo>
                    <a:cubicBezTo>
                      <a:pt x="0" y="0"/>
                      <a:pt x="0" y="0"/>
                      <a:pt x="0" y="0"/>
                    </a:cubicBezTo>
                    <a:cubicBezTo>
                      <a:pt x="14" y="45"/>
                      <a:pt x="51" y="72"/>
                      <a:pt x="8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8" name="Freeform 329"/>
              <p:cNvSpPr>
                <a:spLocks noEditPoints="1"/>
              </p:cNvSpPr>
              <p:nvPr/>
            </p:nvSpPr>
            <p:spPr bwMode="auto">
              <a:xfrm>
                <a:off x="-3080" y="5175"/>
                <a:ext cx="51" cy="25"/>
              </a:xfrm>
              <a:custGeom>
                <a:avLst/>
                <a:gdLst>
                  <a:gd name="T0" fmla="*/ 176 w 176"/>
                  <a:gd name="T1" fmla="*/ 1 h 85"/>
                  <a:gd name="T2" fmla="*/ 173 w 176"/>
                  <a:gd name="T3" fmla="*/ 0 h 85"/>
                  <a:gd name="T4" fmla="*/ 3 w 176"/>
                  <a:gd name="T5" fmla="*/ 0 h 85"/>
                  <a:gd name="T6" fmla="*/ 0 w 176"/>
                  <a:gd name="T7" fmla="*/ 1 h 85"/>
                  <a:gd name="T8" fmla="*/ 0 w 176"/>
                  <a:gd name="T9" fmla="*/ 4 h 85"/>
                  <a:gd name="T10" fmla="*/ 88 w 176"/>
                  <a:gd name="T11" fmla="*/ 85 h 85"/>
                  <a:gd name="T12" fmla="*/ 176 w 176"/>
                  <a:gd name="T13" fmla="*/ 4 h 85"/>
                  <a:gd name="T14" fmla="*/ 176 w 176"/>
                  <a:gd name="T15" fmla="*/ 1 h 85"/>
                  <a:gd name="T16" fmla="*/ 88 w 176"/>
                  <a:gd name="T17" fmla="*/ 79 h 85"/>
                  <a:gd name="T18" fmla="*/ 7 w 176"/>
                  <a:gd name="T19" fmla="*/ 6 h 85"/>
                  <a:gd name="T20" fmla="*/ 169 w 176"/>
                  <a:gd name="T21" fmla="*/ 6 h 85"/>
                  <a:gd name="T22" fmla="*/ 88 w 176"/>
                  <a:gd name="T23"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 h="85">
                    <a:moveTo>
                      <a:pt x="176" y="1"/>
                    </a:moveTo>
                    <a:cubicBezTo>
                      <a:pt x="175" y="0"/>
                      <a:pt x="174" y="0"/>
                      <a:pt x="173" y="0"/>
                    </a:cubicBezTo>
                    <a:cubicBezTo>
                      <a:pt x="3" y="0"/>
                      <a:pt x="3" y="0"/>
                      <a:pt x="3" y="0"/>
                    </a:cubicBezTo>
                    <a:cubicBezTo>
                      <a:pt x="2" y="0"/>
                      <a:pt x="1" y="0"/>
                      <a:pt x="0" y="1"/>
                    </a:cubicBezTo>
                    <a:cubicBezTo>
                      <a:pt x="0" y="2"/>
                      <a:pt x="0" y="3"/>
                      <a:pt x="0" y="4"/>
                    </a:cubicBezTo>
                    <a:cubicBezTo>
                      <a:pt x="14" y="56"/>
                      <a:pt x="55" y="84"/>
                      <a:pt x="88" y="85"/>
                    </a:cubicBezTo>
                    <a:cubicBezTo>
                      <a:pt x="121" y="84"/>
                      <a:pt x="162" y="56"/>
                      <a:pt x="176" y="4"/>
                    </a:cubicBezTo>
                    <a:cubicBezTo>
                      <a:pt x="176" y="3"/>
                      <a:pt x="176" y="2"/>
                      <a:pt x="176" y="1"/>
                    </a:cubicBezTo>
                    <a:close/>
                    <a:moveTo>
                      <a:pt x="88" y="79"/>
                    </a:moveTo>
                    <a:cubicBezTo>
                      <a:pt x="58" y="78"/>
                      <a:pt x="21" y="53"/>
                      <a:pt x="7" y="6"/>
                    </a:cubicBezTo>
                    <a:cubicBezTo>
                      <a:pt x="169" y="6"/>
                      <a:pt x="169" y="6"/>
                      <a:pt x="169" y="6"/>
                    </a:cubicBezTo>
                    <a:cubicBezTo>
                      <a:pt x="156" y="53"/>
                      <a:pt x="118" y="78"/>
                      <a:pt x="88" y="79"/>
                    </a:cubicBezTo>
                    <a:close/>
                  </a:path>
                </a:pathLst>
              </a:custGeom>
              <a:solidFill>
                <a:srgbClr val="E24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9" name="Freeform 330"/>
              <p:cNvSpPr>
                <a:spLocks/>
              </p:cNvSpPr>
              <p:nvPr/>
            </p:nvSpPr>
            <p:spPr bwMode="auto">
              <a:xfrm>
                <a:off x="-3076" y="5181"/>
                <a:ext cx="43" cy="13"/>
              </a:xfrm>
              <a:custGeom>
                <a:avLst/>
                <a:gdLst>
                  <a:gd name="T0" fmla="*/ 150 w 150"/>
                  <a:gd name="T1" fmla="*/ 0 h 42"/>
                  <a:gd name="T2" fmla="*/ 0 w 150"/>
                  <a:gd name="T3" fmla="*/ 0 h 42"/>
                  <a:gd name="T4" fmla="*/ 34 w 150"/>
                  <a:gd name="T5" fmla="*/ 42 h 42"/>
                  <a:gd name="T6" fmla="*/ 117 w 150"/>
                  <a:gd name="T7" fmla="*/ 42 h 42"/>
                  <a:gd name="T8" fmla="*/ 150 w 150"/>
                  <a:gd name="T9" fmla="*/ 0 h 42"/>
                </a:gdLst>
                <a:ahLst/>
                <a:cxnLst>
                  <a:cxn ang="0">
                    <a:pos x="T0" y="T1"/>
                  </a:cxn>
                  <a:cxn ang="0">
                    <a:pos x="T2" y="T3"/>
                  </a:cxn>
                  <a:cxn ang="0">
                    <a:pos x="T4" y="T5"/>
                  </a:cxn>
                  <a:cxn ang="0">
                    <a:pos x="T6" y="T7"/>
                  </a:cxn>
                  <a:cxn ang="0">
                    <a:pos x="T8" y="T9"/>
                  </a:cxn>
                </a:cxnLst>
                <a:rect l="0" t="0" r="r" b="b"/>
                <a:pathLst>
                  <a:path w="150" h="42">
                    <a:moveTo>
                      <a:pt x="150" y="0"/>
                    </a:moveTo>
                    <a:cubicBezTo>
                      <a:pt x="0" y="0"/>
                      <a:pt x="0" y="0"/>
                      <a:pt x="0" y="0"/>
                    </a:cubicBezTo>
                    <a:cubicBezTo>
                      <a:pt x="7" y="18"/>
                      <a:pt x="22" y="33"/>
                      <a:pt x="34" y="42"/>
                    </a:cubicBezTo>
                    <a:cubicBezTo>
                      <a:pt x="117" y="42"/>
                      <a:pt x="117" y="42"/>
                      <a:pt x="117" y="42"/>
                    </a:cubicBezTo>
                    <a:cubicBezTo>
                      <a:pt x="130" y="33"/>
                      <a:pt x="143" y="18"/>
                      <a:pt x="150" y="0"/>
                    </a:cubicBezTo>
                    <a:close/>
                  </a:path>
                </a:pathLst>
              </a:custGeom>
              <a:solidFill>
                <a:srgbClr val="F494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0" name="Oval 331"/>
              <p:cNvSpPr>
                <a:spLocks noChangeArrowheads="1"/>
              </p:cNvSpPr>
              <p:nvPr/>
            </p:nvSpPr>
            <p:spPr bwMode="auto">
              <a:xfrm>
                <a:off x="-3093" y="5107"/>
                <a:ext cx="5" cy="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1" name="Oval 332"/>
              <p:cNvSpPr>
                <a:spLocks noChangeArrowheads="1"/>
              </p:cNvSpPr>
              <p:nvPr/>
            </p:nvSpPr>
            <p:spPr bwMode="auto">
              <a:xfrm>
                <a:off x="-3017" y="5106"/>
                <a:ext cx="5" cy="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2" name="Freeform 333"/>
              <p:cNvSpPr>
                <a:spLocks/>
              </p:cNvSpPr>
              <p:nvPr/>
            </p:nvSpPr>
            <p:spPr bwMode="auto">
              <a:xfrm>
                <a:off x="-3070" y="2724"/>
                <a:ext cx="18" cy="6"/>
              </a:xfrm>
              <a:custGeom>
                <a:avLst/>
                <a:gdLst>
                  <a:gd name="T0" fmla="*/ 42 w 61"/>
                  <a:gd name="T1" fmla="*/ 10 h 23"/>
                  <a:gd name="T2" fmla="*/ 31 w 61"/>
                  <a:gd name="T3" fmla="*/ 16 h 23"/>
                  <a:gd name="T4" fmla="*/ 19 w 61"/>
                  <a:gd name="T5" fmla="*/ 10 h 23"/>
                  <a:gd name="T6" fmla="*/ 0 w 61"/>
                  <a:gd name="T7" fmla="*/ 14 h 23"/>
                  <a:gd name="T8" fmla="*/ 19 w 61"/>
                  <a:gd name="T9" fmla="*/ 18 h 23"/>
                  <a:gd name="T10" fmla="*/ 31 w 61"/>
                  <a:gd name="T11" fmla="*/ 23 h 23"/>
                  <a:gd name="T12" fmla="*/ 42 w 61"/>
                  <a:gd name="T13" fmla="*/ 18 h 23"/>
                  <a:gd name="T14" fmla="*/ 61 w 61"/>
                  <a:gd name="T15" fmla="*/ 14 h 23"/>
                  <a:gd name="T16" fmla="*/ 42 w 61"/>
                  <a:gd name="T17"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23">
                    <a:moveTo>
                      <a:pt x="42" y="10"/>
                    </a:moveTo>
                    <a:cubicBezTo>
                      <a:pt x="42" y="10"/>
                      <a:pt x="38" y="16"/>
                      <a:pt x="31" y="16"/>
                    </a:cubicBezTo>
                    <a:cubicBezTo>
                      <a:pt x="24" y="16"/>
                      <a:pt x="19" y="10"/>
                      <a:pt x="19" y="10"/>
                    </a:cubicBezTo>
                    <a:cubicBezTo>
                      <a:pt x="2" y="0"/>
                      <a:pt x="0" y="14"/>
                      <a:pt x="0" y="14"/>
                    </a:cubicBezTo>
                    <a:cubicBezTo>
                      <a:pt x="1" y="22"/>
                      <a:pt x="19" y="18"/>
                      <a:pt x="19" y="18"/>
                    </a:cubicBezTo>
                    <a:cubicBezTo>
                      <a:pt x="23" y="22"/>
                      <a:pt x="27" y="23"/>
                      <a:pt x="31" y="23"/>
                    </a:cubicBezTo>
                    <a:cubicBezTo>
                      <a:pt x="34" y="23"/>
                      <a:pt x="38" y="22"/>
                      <a:pt x="42" y="18"/>
                    </a:cubicBezTo>
                    <a:cubicBezTo>
                      <a:pt x="42" y="18"/>
                      <a:pt x="60" y="22"/>
                      <a:pt x="61" y="14"/>
                    </a:cubicBezTo>
                    <a:cubicBezTo>
                      <a:pt x="61" y="14"/>
                      <a:pt x="59" y="0"/>
                      <a:pt x="42" y="10"/>
                    </a:cubicBezTo>
                    <a:close/>
                  </a:path>
                </a:pathLst>
              </a:custGeom>
              <a:solidFill>
                <a:srgbClr val="B892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3" name="Freeform 334"/>
              <p:cNvSpPr>
                <a:spLocks/>
              </p:cNvSpPr>
              <p:nvPr/>
            </p:nvSpPr>
            <p:spPr bwMode="auto">
              <a:xfrm>
                <a:off x="-3075" y="3932"/>
                <a:ext cx="18" cy="7"/>
              </a:xfrm>
              <a:custGeom>
                <a:avLst/>
                <a:gdLst>
                  <a:gd name="T0" fmla="*/ 42 w 61"/>
                  <a:gd name="T1" fmla="*/ 10 h 23"/>
                  <a:gd name="T2" fmla="*/ 30 w 61"/>
                  <a:gd name="T3" fmla="*/ 16 h 23"/>
                  <a:gd name="T4" fmla="*/ 19 w 61"/>
                  <a:gd name="T5" fmla="*/ 10 h 23"/>
                  <a:gd name="T6" fmla="*/ 0 w 61"/>
                  <a:gd name="T7" fmla="*/ 14 h 23"/>
                  <a:gd name="T8" fmla="*/ 19 w 61"/>
                  <a:gd name="T9" fmla="*/ 18 h 23"/>
                  <a:gd name="T10" fmla="*/ 30 w 61"/>
                  <a:gd name="T11" fmla="*/ 23 h 23"/>
                  <a:gd name="T12" fmla="*/ 42 w 61"/>
                  <a:gd name="T13" fmla="*/ 18 h 23"/>
                  <a:gd name="T14" fmla="*/ 61 w 61"/>
                  <a:gd name="T15" fmla="*/ 14 h 23"/>
                  <a:gd name="T16" fmla="*/ 42 w 61"/>
                  <a:gd name="T17"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23">
                    <a:moveTo>
                      <a:pt x="42" y="10"/>
                    </a:moveTo>
                    <a:cubicBezTo>
                      <a:pt x="42" y="10"/>
                      <a:pt x="37" y="16"/>
                      <a:pt x="30" y="16"/>
                    </a:cubicBezTo>
                    <a:cubicBezTo>
                      <a:pt x="23" y="16"/>
                      <a:pt x="19" y="10"/>
                      <a:pt x="19" y="10"/>
                    </a:cubicBezTo>
                    <a:cubicBezTo>
                      <a:pt x="2" y="0"/>
                      <a:pt x="0" y="14"/>
                      <a:pt x="0" y="14"/>
                    </a:cubicBezTo>
                    <a:cubicBezTo>
                      <a:pt x="1" y="22"/>
                      <a:pt x="19" y="18"/>
                      <a:pt x="19" y="18"/>
                    </a:cubicBezTo>
                    <a:cubicBezTo>
                      <a:pt x="23" y="22"/>
                      <a:pt x="27" y="23"/>
                      <a:pt x="30" y="23"/>
                    </a:cubicBezTo>
                    <a:cubicBezTo>
                      <a:pt x="34" y="23"/>
                      <a:pt x="38" y="22"/>
                      <a:pt x="42" y="18"/>
                    </a:cubicBezTo>
                    <a:cubicBezTo>
                      <a:pt x="42" y="18"/>
                      <a:pt x="60" y="22"/>
                      <a:pt x="61" y="14"/>
                    </a:cubicBezTo>
                    <a:cubicBezTo>
                      <a:pt x="61" y="14"/>
                      <a:pt x="59" y="0"/>
                      <a:pt x="42" y="10"/>
                    </a:cubicBezTo>
                    <a:close/>
                  </a:path>
                </a:pathLst>
              </a:custGeom>
              <a:solidFill>
                <a:srgbClr val="B892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4" name="Freeform 335"/>
              <p:cNvSpPr>
                <a:spLocks/>
              </p:cNvSpPr>
              <p:nvPr/>
            </p:nvSpPr>
            <p:spPr bwMode="auto">
              <a:xfrm>
                <a:off x="-3063" y="5144"/>
                <a:ext cx="18" cy="7"/>
              </a:xfrm>
              <a:custGeom>
                <a:avLst/>
                <a:gdLst>
                  <a:gd name="T0" fmla="*/ 43 w 62"/>
                  <a:gd name="T1" fmla="*/ 10 h 23"/>
                  <a:gd name="T2" fmla="*/ 31 w 62"/>
                  <a:gd name="T3" fmla="*/ 16 h 23"/>
                  <a:gd name="T4" fmla="*/ 19 w 62"/>
                  <a:gd name="T5" fmla="*/ 10 h 23"/>
                  <a:gd name="T6" fmla="*/ 0 w 62"/>
                  <a:gd name="T7" fmla="*/ 13 h 23"/>
                  <a:gd name="T8" fmla="*/ 20 w 62"/>
                  <a:gd name="T9" fmla="*/ 18 h 23"/>
                  <a:gd name="T10" fmla="*/ 31 w 62"/>
                  <a:gd name="T11" fmla="*/ 23 h 23"/>
                  <a:gd name="T12" fmla="*/ 42 w 62"/>
                  <a:gd name="T13" fmla="*/ 18 h 23"/>
                  <a:gd name="T14" fmla="*/ 62 w 62"/>
                  <a:gd name="T15" fmla="*/ 13 h 23"/>
                  <a:gd name="T16" fmla="*/ 43 w 62"/>
                  <a:gd name="T17"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23">
                    <a:moveTo>
                      <a:pt x="43" y="10"/>
                    </a:moveTo>
                    <a:cubicBezTo>
                      <a:pt x="43" y="10"/>
                      <a:pt x="38" y="16"/>
                      <a:pt x="31" y="16"/>
                    </a:cubicBezTo>
                    <a:cubicBezTo>
                      <a:pt x="24" y="16"/>
                      <a:pt x="19" y="10"/>
                      <a:pt x="19" y="10"/>
                    </a:cubicBezTo>
                    <a:cubicBezTo>
                      <a:pt x="3" y="0"/>
                      <a:pt x="0" y="13"/>
                      <a:pt x="0" y="13"/>
                    </a:cubicBezTo>
                    <a:cubicBezTo>
                      <a:pt x="1" y="21"/>
                      <a:pt x="20" y="18"/>
                      <a:pt x="20" y="18"/>
                    </a:cubicBezTo>
                    <a:cubicBezTo>
                      <a:pt x="23" y="22"/>
                      <a:pt x="27" y="23"/>
                      <a:pt x="31" y="23"/>
                    </a:cubicBezTo>
                    <a:cubicBezTo>
                      <a:pt x="35" y="23"/>
                      <a:pt x="39" y="22"/>
                      <a:pt x="42" y="18"/>
                    </a:cubicBezTo>
                    <a:cubicBezTo>
                      <a:pt x="42" y="18"/>
                      <a:pt x="61" y="21"/>
                      <a:pt x="62" y="13"/>
                    </a:cubicBezTo>
                    <a:cubicBezTo>
                      <a:pt x="62" y="13"/>
                      <a:pt x="59" y="0"/>
                      <a:pt x="43" y="10"/>
                    </a:cubicBezTo>
                    <a:close/>
                  </a:path>
                </a:pathLst>
              </a:custGeom>
              <a:solidFill>
                <a:srgbClr val="B892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5" name="Freeform 336"/>
              <p:cNvSpPr>
                <a:spLocks/>
              </p:cNvSpPr>
              <p:nvPr/>
            </p:nvSpPr>
            <p:spPr bwMode="auto">
              <a:xfrm>
                <a:off x="-4072" y="2074"/>
                <a:ext cx="1015" cy="37"/>
              </a:xfrm>
              <a:custGeom>
                <a:avLst/>
                <a:gdLst>
                  <a:gd name="T0" fmla="*/ 3436 w 3480"/>
                  <a:gd name="T1" fmla="*/ 128 h 128"/>
                  <a:gd name="T2" fmla="*/ 44 w 3480"/>
                  <a:gd name="T3" fmla="*/ 128 h 128"/>
                  <a:gd name="T4" fmla="*/ 0 w 3480"/>
                  <a:gd name="T5" fmla="*/ 84 h 128"/>
                  <a:gd name="T6" fmla="*/ 0 w 3480"/>
                  <a:gd name="T7" fmla="*/ 44 h 128"/>
                  <a:gd name="T8" fmla="*/ 44 w 3480"/>
                  <a:gd name="T9" fmla="*/ 0 h 128"/>
                  <a:gd name="T10" fmla="*/ 3436 w 3480"/>
                  <a:gd name="T11" fmla="*/ 0 h 128"/>
                  <a:gd name="T12" fmla="*/ 3480 w 3480"/>
                  <a:gd name="T13" fmla="*/ 44 h 128"/>
                  <a:gd name="T14" fmla="*/ 3480 w 3480"/>
                  <a:gd name="T15" fmla="*/ 84 h 128"/>
                  <a:gd name="T16" fmla="*/ 3436 w 3480"/>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0" h="128">
                    <a:moveTo>
                      <a:pt x="3436" y="128"/>
                    </a:moveTo>
                    <a:cubicBezTo>
                      <a:pt x="44" y="128"/>
                      <a:pt x="44" y="128"/>
                      <a:pt x="44" y="128"/>
                    </a:cubicBezTo>
                    <a:cubicBezTo>
                      <a:pt x="20" y="128"/>
                      <a:pt x="0" y="108"/>
                      <a:pt x="0" y="84"/>
                    </a:cubicBezTo>
                    <a:cubicBezTo>
                      <a:pt x="0" y="44"/>
                      <a:pt x="0" y="44"/>
                      <a:pt x="0" y="44"/>
                    </a:cubicBezTo>
                    <a:cubicBezTo>
                      <a:pt x="0" y="20"/>
                      <a:pt x="20" y="0"/>
                      <a:pt x="44" y="0"/>
                    </a:cubicBezTo>
                    <a:cubicBezTo>
                      <a:pt x="3436" y="0"/>
                      <a:pt x="3436" y="0"/>
                      <a:pt x="3436" y="0"/>
                    </a:cubicBezTo>
                    <a:cubicBezTo>
                      <a:pt x="3460" y="0"/>
                      <a:pt x="3480" y="20"/>
                      <a:pt x="3480" y="44"/>
                    </a:cubicBezTo>
                    <a:cubicBezTo>
                      <a:pt x="3480" y="84"/>
                      <a:pt x="3480" y="84"/>
                      <a:pt x="3480" y="84"/>
                    </a:cubicBezTo>
                    <a:cubicBezTo>
                      <a:pt x="3480" y="108"/>
                      <a:pt x="3460" y="128"/>
                      <a:pt x="3436"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6" name="Freeform 337"/>
              <p:cNvSpPr>
                <a:spLocks/>
              </p:cNvSpPr>
              <p:nvPr/>
            </p:nvSpPr>
            <p:spPr bwMode="auto">
              <a:xfrm>
                <a:off x="-4072" y="2146"/>
                <a:ext cx="1015" cy="37"/>
              </a:xfrm>
              <a:custGeom>
                <a:avLst/>
                <a:gdLst>
                  <a:gd name="T0" fmla="*/ 3436 w 3480"/>
                  <a:gd name="T1" fmla="*/ 128 h 128"/>
                  <a:gd name="T2" fmla="*/ 44 w 3480"/>
                  <a:gd name="T3" fmla="*/ 128 h 128"/>
                  <a:gd name="T4" fmla="*/ 0 w 3480"/>
                  <a:gd name="T5" fmla="*/ 84 h 128"/>
                  <a:gd name="T6" fmla="*/ 0 w 3480"/>
                  <a:gd name="T7" fmla="*/ 44 h 128"/>
                  <a:gd name="T8" fmla="*/ 44 w 3480"/>
                  <a:gd name="T9" fmla="*/ 0 h 128"/>
                  <a:gd name="T10" fmla="*/ 3436 w 3480"/>
                  <a:gd name="T11" fmla="*/ 0 h 128"/>
                  <a:gd name="T12" fmla="*/ 3480 w 3480"/>
                  <a:gd name="T13" fmla="*/ 44 h 128"/>
                  <a:gd name="T14" fmla="*/ 3480 w 3480"/>
                  <a:gd name="T15" fmla="*/ 84 h 128"/>
                  <a:gd name="T16" fmla="*/ 3436 w 3480"/>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0" h="128">
                    <a:moveTo>
                      <a:pt x="3436" y="128"/>
                    </a:moveTo>
                    <a:cubicBezTo>
                      <a:pt x="44" y="128"/>
                      <a:pt x="44" y="128"/>
                      <a:pt x="44" y="128"/>
                    </a:cubicBezTo>
                    <a:cubicBezTo>
                      <a:pt x="20" y="128"/>
                      <a:pt x="0" y="108"/>
                      <a:pt x="0" y="84"/>
                    </a:cubicBezTo>
                    <a:cubicBezTo>
                      <a:pt x="0" y="44"/>
                      <a:pt x="0" y="44"/>
                      <a:pt x="0" y="44"/>
                    </a:cubicBezTo>
                    <a:cubicBezTo>
                      <a:pt x="0" y="19"/>
                      <a:pt x="20" y="0"/>
                      <a:pt x="44" y="0"/>
                    </a:cubicBezTo>
                    <a:cubicBezTo>
                      <a:pt x="3436" y="0"/>
                      <a:pt x="3436" y="0"/>
                      <a:pt x="3436" y="0"/>
                    </a:cubicBezTo>
                    <a:cubicBezTo>
                      <a:pt x="3460" y="0"/>
                      <a:pt x="3480" y="19"/>
                      <a:pt x="3480" y="44"/>
                    </a:cubicBezTo>
                    <a:cubicBezTo>
                      <a:pt x="3480" y="84"/>
                      <a:pt x="3480" y="84"/>
                      <a:pt x="3480" y="84"/>
                    </a:cubicBezTo>
                    <a:cubicBezTo>
                      <a:pt x="3480" y="108"/>
                      <a:pt x="3460" y="128"/>
                      <a:pt x="3436"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7" name="Freeform 338"/>
              <p:cNvSpPr>
                <a:spLocks/>
              </p:cNvSpPr>
              <p:nvPr/>
            </p:nvSpPr>
            <p:spPr bwMode="auto">
              <a:xfrm>
                <a:off x="-4072" y="2218"/>
                <a:ext cx="705" cy="37"/>
              </a:xfrm>
              <a:custGeom>
                <a:avLst/>
                <a:gdLst>
                  <a:gd name="T0" fmla="*/ 2383 w 2420"/>
                  <a:gd name="T1" fmla="*/ 128 h 128"/>
                  <a:gd name="T2" fmla="*/ 37 w 2420"/>
                  <a:gd name="T3" fmla="*/ 128 h 128"/>
                  <a:gd name="T4" fmla="*/ 0 w 2420"/>
                  <a:gd name="T5" fmla="*/ 91 h 128"/>
                  <a:gd name="T6" fmla="*/ 0 w 2420"/>
                  <a:gd name="T7" fmla="*/ 37 h 128"/>
                  <a:gd name="T8" fmla="*/ 37 w 2420"/>
                  <a:gd name="T9" fmla="*/ 0 h 128"/>
                  <a:gd name="T10" fmla="*/ 2383 w 2420"/>
                  <a:gd name="T11" fmla="*/ 0 h 128"/>
                  <a:gd name="T12" fmla="*/ 2420 w 2420"/>
                  <a:gd name="T13" fmla="*/ 37 h 128"/>
                  <a:gd name="T14" fmla="*/ 2420 w 2420"/>
                  <a:gd name="T15" fmla="*/ 91 h 128"/>
                  <a:gd name="T16" fmla="*/ 2383 w 2420"/>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0" h="128">
                    <a:moveTo>
                      <a:pt x="2383" y="128"/>
                    </a:moveTo>
                    <a:cubicBezTo>
                      <a:pt x="37" y="128"/>
                      <a:pt x="37" y="128"/>
                      <a:pt x="37" y="128"/>
                    </a:cubicBezTo>
                    <a:cubicBezTo>
                      <a:pt x="16" y="128"/>
                      <a:pt x="0" y="112"/>
                      <a:pt x="0" y="91"/>
                    </a:cubicBezTo>
                    <a:cubicBezTo>
                      <a:pt x="0" y="37"/>
                      <a:pt x="0" y="37"/>
                      <a:pt x="0" y="37"/>
                    </a:cubicBezTo>
                    <a:cubicBezTo>
                      <a:pt x="0" y="17"/>
                      <a:pt x="16" y="0"/>
                      <a:pt x="37" y="0"/>
                    </a:cubicBezTo>
                    <a:cubicBezTo>
                      <a:pt x="2383" y="0"/>
                      <a:pt x="2383" y="0"/>
                      <a:pt x="2383" y="0"/>
                    </a:cubicBezTo>
                    <a:cubicBezTo>
                      <a:pt x="2404" y="0"/>
                      <a:pt x="2420" y="17"/>
                      <a:pt x="2420" y="37"/>
                    </a:cubicBezTo>
                    <a:cubicBezTo>
                      <a:pt x="2420" y="91"/>
                      <a:pt x="2420" y="91"/>
                      <a:pt x="2420" y="91"/>
                    </a:cubicBezTo>
                    <a:cubicBezTo>
                      <a:pt x="2420" y="112"/>
                      <a:pt x="2404" y="128"/>
                      <a:pt x="2383"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8" name="Freeform 339"/>
              <p:cNvSpPr>
                <a:spLocks/>
              </p:cNvSpPr>
              <p:nvPr/>
            </p:nvSpPr>
            <p:spPr bwMode="auto">
              <a:xfrm>
                <a:off x="-4635" y="2588"/>
                <a:ext cx="885" cy="37"/>
              </a:xfrm>
              <a:custGeom>
                <a:avLst/>
                <a:gdLst>
                  <a:gd name="T0" fmla="*/ 2993 w 3034"/>
                  <a:gd name="T1" fmla="*/ 128 h 128"/>
                  <a:gd name="T2" fmla="*/ 41 w 3034"/>
                  <a:gd name="T3" fmla="*/ 128 h 128"/>
                  <a:gd name="T4" fmla="*/ 0 w 3034"/>
                  <a:gd name="T5" fmla="*/ 87 h 128"/>
                  <a:gd name="T6" fmla="*/ 0 w 3034"/>
                  <a:gd name="T7" fmla="*/ 41 h 128"/>
                  <a:gd name="T8" fmla="*/ 41 w 3034"/>
                  <a:gd name="T9" fmla="*/ 0 h 128"/>
                  <a:gd name="T10" fmla="*/ 2993 w 3034"/>
                  <a:gd name="T11" fmla="*/ 0 h 128"/>
                  <a:gd name="T12" fmla="*/ 3034 w 3034"/>
                  <a:gd name="T13" fmla="*/ 41 h 128"/>
                  <a:gd name="T14" fmla="*/ 3034 w 3034"/>
                  <a:gd name="T15" fmla="*/ 87 h 128"/>
                  <a:gd name="T16" fmla="*/ 2993 w 3034"/>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4" h="128">
                    <a:moveTo>
                      <a:pt x="2993" y="128"/>
                    </a:moveTo>
                    <a:cubicBezTo>
                      <a:pt x="41" y="128"/>
                      <a:pt x="41" y="128"/>
                      <a:pt x="41" y="128"/>
                    </a:cubicBezTo>
                    <a:cubicBezTo>
                      <a:pt x="18" y="128"/>
                      <a:pt x="0" y="109"/>
                      <a:pt x="0" y="87"/>
                    </a:cubicBezTo>
                    <a:cubicBezTo>
                      <a:pt x="0" y="41"/>
                      <a:pt x="0" y="41"/>
                      <a:pt x="0" y="41"/>
                    </a:cubicBezTo>
                    <a:cubicBezTo>
                      <a:pt x="0" y="18"/>
                      <a:pt x="18" y="0"/>
                      <a:pt x="41" y="0"/>
                    </a:cubicBezTo>
                    <a:cubicBezTo>
                      <a:pt x="2993" y="0"/>
                      <a:pt x="2993" y="0"/>
                      <a:pt x="2993" y="0"/>
                    </a:cubicBezTo>
                    <a:cubicBezTo>
                      <a:pt x="3016" y="0"/>
                      <a:pt x="3034" y="18"/>
                      <a:pt x="3034" y="41"/>
                    </a:cubicBezTo>
                    <a:cubicBezTo>
                      <a:pt x="3034" y="87"/>
                      <a:pt x="3034" y="87"/>
                      <a:pt x="3034" y="87"/>
                    </a:cubicBezTo>
                    <a:cubicBezTo>
                      <a:pt x="3034" y="109"/>
                      <a:pt x="3016" y="128"/>
                      <a:pt x="2993"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9" name="Freeform 340"/>
              <p:cNvSpPr>
                <a:spLocks/>
              </p:cNvSpPr>
              <p:nvPr/>
            </p:nvSpPr>
            <p:spPr bwMode="auto">
              <a:xfrm>
                <a:off x="-4635" y="2659"/>
                <a:ext cx="1015" cy="38"/>
              </a:xfrm>
              <a:custGeom>
                <a:avLst/>
                <a:gdLst>
                  <a:gd name="T0" fmla="*/ 3436 w 3480"/>
                  <a:gd name="T1" fmla="*/ 128 h 128"/>
                  <a:gd name="T2" fmla="*/ 44 w 3480"/>
                  <a:gd name="T3" fmla="*/ 128 h 128"/>
                  <a:gd name="T4" fmla="*/ 0 w 3480"/>
                  <a:gd name="T5" fmla="*/ 84 h 128"/>
                  <a:gd name="T6" fmla="*/ 0 w 3480"/>
                  <a:gd name="T7" fmla="*/ 44 h 128"/>
                  <a:gd name="T8" fmla="*/ 44 w 3480"/>
                  <a:gd name="T9" fmla="*/ 0 h 128"/>
                  <a:gd name="T10" fmla="*/ 3436 w 3480"/>
                  <a:gd name="T11" fmla="*/ 0 h 128"/>
                  <a:gd name="T12" fmla="*/ 3480 w 3480"/>
                  <a:gd name="T13" fmla="*/ 44 h 128"/>
                  <a:gd name="T14" fmla="*/ 3480 w 3480"/>
                  <a:gd name="T15" fmla="*/ 84 h 128"/>
                  <a:gd name="T16" fmla="*/ 3436 w 3480"/>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0" h="128">
                    <a:moveTo>
                      <a:pt x="3436" y="128"/>
                    </a:moveTo>
                    <a:cubicBezTo>
                      <a:pt x="44" y="128"/>
                      <a:pt x="44" y="128"/>
                      <a:pt x="44" y="128"/>
                    </a:cubicBezTo>
                    <a:cubicBezTo>
                      <a:pt x="20" y="128"/>
                      <a:pt x="0" y="109"/>
                      <a:pt x="0" y="84"/>
                    </a:cubicBezTo>
                    <a:cubicBezTo>
                      <a:pt x="0" y="44"/>
                      <a:pt x="0" y="44"/>
                      <a:pt x="0" y="44"/>
                    </a:cubicBezTo>
                    <a:cubicBezTo>
                      <a:pt x="0" y="20"/>
                      <a:pt x="20" y="0"/>
                      <a:pt x="44" y="0"/>
                    </a:cubicBezTo>
                    <a:cubicBezTo>
                      <a:pt x="3436" y="0"/>
                      <a:pt x="3436" y="0"/>
                      <a:pt x="3436" y="0"/>
                    </a:cubicBezTo>
                    <a:cubicBezTo>
                      <a:pt x="3460" y="0"/>
                      <a:pt x="3480" y="20"/>
                      <a:pt x="3480" y="44"/>
                    </a:cubicBezTo>
                    <a:cubicBezTo>
                      <a:pt x="3480" y="84"/>
                      <a:pt x="3480" y="84"/>
                      <a:pt x="3480" y="84"/>
                    </a:cubicBezTo>
                    <a:cubicBezTo>
                      <a:pt x="3480" y="109"/>
                      <a:pt x="3460" y="128"/>
                      <a:pt x="3436"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98" name="Freeform 342"/>
            <p:cNvSpPr>
              <a:spLocks/>
            </p:cNvSpPr>
            <p:nvPr/>
          </p:nvSpPr>
          <p:spPr bwMode="auto">
            <a:xfrm>
              <a:off x="-4635" y="2731"/>
              <a:ext cx="745" cy="38"/>
            </a:xfrm>
            <a:custGeom>
              <a:avLst/>
              <a:gdLst>
                <a:gd name="T0" fmla="*/ 2516 w 2554"/>
                <a:gd name="T1" fmla="*/ 128 h 128"/>
                <a:gd name="T2" fmla="*/ 38 w 2554"/>
                <a:gd name="T3" fmla="*/ 128 h 128"/>
                <a:gd name="T4" fmla="*/ 0 w 2554"/>
                <a:gd name="T5" fmla="*/ 90 h 128"/>
                <a:gd name="T6" fmla="*/ 0 w 2554"/>
                <a:gd name="T7" fmla="*/ 38 h 128"/>
                <a:gd name="T8" fmla="*/ 38 w 2554"/>
                <a:gd name="T9" fmla="*/ 0 h 128"/>
                <a:gd name="T10" fmla="*/ 2516 w 2554"/>
                <a:gd name="T11" fmla="*/ 0 h 128"/>
                <a:gd name="T12" fmla="*/ 2554 w 2554"/>
                <a:gd name="T13" fmla="*/ 38 h 128"/>
                <a:gd name="T14" fmla="*/ 2554 w 2554"/>
                <a:gd name="T15" fmla="*/ 90 h 128"/>
                <a:gd name="T16" fmla="*/ 2516 w 2554"/>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4" h="128">
                  <a:moveTo>
                    <a:pt x="2516" y="128"/>
                  </a:moveTo>
                  <a:cubicBezTo>
                    <a:pt x="38" y="128"/>
                    <a:pt x="38" y="128"/>
                    <a:pt x="38" y="128"/>
                  </a:cubicBezTo>
                  <a:cubicBezTo>
                    <a:pt x="17" y="128"/>
                    <a:pt x="0" y="111"/>
                    <a:pt x="0" y="90"/>
                  </a:cubicBezTo>
                  <a:cubicBezTo>
                    <a:pt x="0" y="38"/>
                    <a:pt x="0" y="38"/>
                    <a:pt x="0" y="38"/>
                  </a:cubicBezTo>
                  <a:cubicBezTo>
                    <a:pt x="0" y="17"/>
                    <a:pt x="17" y="0"/>
                    <a:pt x="38" y="0"/>
                  </a:cubicBezTo>
                  <a:cubicBezTo>
                    <a:pt x="2516" y="0"/>
                    <a:pt x="2516" y="0"/>
                    <a:pt x="2516" y="0"/>
                  </a:cubicBezTo>
                  <a:cubicBezTo>
                    <a:pt x="2537" y="0"/>
                    <a:pt x="2554" y="17"/>
                    <a:pt x="2554" y="38"/>
                  </a:cubicBezTo>
                  <a:cubicBezTo>
                    <a:pt x="2554" y="90"/>
                    <a:pt x="2554" y="90"/>
                    <a:pt x="2554" y="90"/>
                  </a:cubicBezTo>
                  <a:cubicBezTo>
                    <a:pt x="2554" y="111"/>
                    <a:pt x="2537" y="128"/>
                    <a:pt x="2516"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343"/>
            <p:cNvSpPr>
              <a:spLocks/>
            </p:cNvSpPr>
            <p:nvPr/>
          </p:nvSpPr>
          <p:spPr bwMode="auto">
            <a:xfrm>
              <a:off x="-4086" y="4441"/>
              <a:ext cx="885" cy="37"/>
            </a:xfrm>
            <a:custGeom>
              <a:avLst/>
              <a:gdLst>
                <a:gd name="T0" fmla="*/ 2993 w 3034"/>
                <a:gd name="T1" fmla="*/ 128 h 128"/>
                <a:gd name="T2" fmla="*/ 41 w 3034"/>
                <a:gd name="T3" fmla="*/ 128 h 128"/>
                <a:gd name="T4" fmla="*/ 0 w 3034"/>
                <a:gd name="T5" fmla="*/ 87 h 128"/>
                <a:gd name="T6" fmla="*/ 0 w 3034"/>
                <a:gd name="T7" fmla="*/ 42 h 128"/>
                <a:gd name="T8" fmla="*/ 41 w 3034"/>
                <a:gd name="T9" fmla="*/ 0 h 128"/>
                <a:gd name="T10" fmla="*/ 2993 w 3034"/>
                <a:gd name="T11" fmla="*/ 0 h 128"/>
                <a:gd name="T12" fmla="*/ 3034 w 3034"/>
                <a:gd name="T13" fmla="*/ 42 h 128"/>
                <a:gd name="T14" fmla="*/ 3034 w 3034"/>
                <a:gd name="T15" fmla="*/ 87 h 128"/>
                <a:gd name="T16" fmla="*/ 2993 w 3034"/>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4" h="128">
                  <a:moveTo>
                    <a:pt x="2993" y="128"/>
                  </a:moveTo>
                  <a:cubicBezTo>
                    <a:pt x="41" y="128"/>
                    <a:pt x="41" y="128"/>
                    <a:pt x="41" y="128"/>
                  </a:cubicBezTo>
                  <a:cubicBezTo>
                    <a:pt x="19" y="128"/>
                    <a:pt x="0" y="110"/>
                    <a:pt x="0" y="87"/>
                  </a:cubicBezTo>
                  <a:cubicBezTo>
                    <a:pt x="0" y="42"/>
                    <a:pt x="0" y="42"/>
                    <a:pt x="0" y="42"/>
                  </a:cubicBezTo>
                  <a:cubicBezTo>
                    <a:pt x="0" y="19"/>
                    <a:pt x="19" y="0"/>
                    <a:pt x="41" y="0"/>
                  </a:cubicBezTo>
                  <a:cubicBezTo>
                    <a:pt x="2993" y="0"/>
                    <a:pt x="2993" y="0"/>
                    <a:pt x="2993" y="0"/>
                  </a:cubicBezTo>
                  <a:cubicBezTo>
                    <a:pt x="3016" y="0"/>
                    <a:pt x="3034" y="19"/>
                    <a:pt x="3034" y="42"/>
                  </a:cubicBezTo>
                  <a:cubicBezTo>
                    <a:pt x="3034" y="87"/>
                    <a:pt x="3034" y="87"/>
                    <a:pt x="3034" y="87"/>
                  </a:cubicBezTo>
                  <a:cubicBezTo>
                    <a:pt x="3034" y="110"/>
                    <a:pt x="3016" y="128"/>
                    <a:pt x="2993"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344"/>
            <p:cNvSpPr>
              <a:spLocks/>
            </p:cNvSpPr>
            <p:nvPr/>
          </p:nvSpPr>
          <p:spPr bwMode="auto">
            <a:xfrm>
              <a:off x="-4086" y="4513"/>
              <a:ext cx="1015" cy="37"/>
            </a:xfrm>
            <a:custGeom>
              <a:avLst/>
              <a:gdLst>
                <a:gd name="T0" fmla="*/ 3436 w 3480"/>
                <a:gd name="T1" fmla="*/ 128 h 128"/>
                <a:gd name="T2" fmla="*/ 44 w 3480"/>
                <a:gd name="T3" fmla="*/ 128 h 128"/>
                <a:gd name="T4" fmla="*/ 0 w 3480"/>
                <a:gd name="T5" fmla="*/ 84 h 128"/>
                <a:gd name="T6" fmla="*/ 0 w 3480"/>
                <a:gd name="T7" fmla="*/ 44 h 128"/>
                <a:gd name="T8" fmla="*/ 44 w 3480"/>
                <a:gd name="T9" fmla="*/ 0 h 128"/>
                <a:gd name="T10" fmla="*/ 3436 w 3480"/>
                <a:gd name="T11" fmla="*/ 0 h 128"/>
                <a:gd name="T12" fmla="*/ 3480 w 3480"/>
                <a:gd name="T13" fmla="*/ 44 h 128"/>
                <a:gd name="T14" fmla="*/ 3480 w 3480"/>
                <a:gd name="T15" fmla="*/ 84 h 128"/>
                <a:gd name="T16" fmla="*/ 3436 w 3480"/>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0" h="128">
                  <a:moveTo>
                    <a:pt x="3436" y="128"/>
                  </a:moveTo>
                  <a:cubicBezTo>
                    <a:pt x="44" y="128"/>
                    <a:pt x="44" y="128"/>
                    <a:pt x="44" y="128"/>
                  </a:cubicBezTo>
                  <a:cubicBezTo>
                    <a:pt x="20" y="128"/>
                    <a:pt x="0" y="108"/>
                    <a:pt x="0" y="84"/>
                  </a:cubicBezTo>
                  <a:cubicBezTo>
                    <a:pt x="0" y="44"/>
                    <a:pt x="0" y="44"/>
                    <a:pt x="0" y="44"/>
                  </a:cubicBezTo>
                  <a:cubicBezTo>
                    <a:pt x="0" y="20"/>
                    <a:pt x="20" y="0"/>
                    <a:pt x="44" y="0"/>
                  </a:cubicBezTo>
                  <a:cubicBezTo>
                    <a:pt x="3436" y="0"/>
                    <a:pt x="3436" y="0"/>
                    <a:pt x="3436" y="0"/>
                  </a:cubicBezTo>
                  <a:cubicBezTo>
                    <a:pt x="3460" y="0"/>
                    <a:pt x="3480" y="20"/>
                    <a:pt x="3480" y="44"/>
                  </a:cubicBezTo>
                  <a:cubicBezTo>
                    <a:pt x="3480" y="84"/>
                    <a:pt x="3480" y="84"/>
                    <a:pt x="3480" y="84"/>
                  </a:cubicBezTo>
                  <a:cubicBezTo>
                    <a:pt x="3480" y="108"/>
                    <a:pt x="3460" y="128"/>
                    <a:pt x="3436"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1" name="Freeform 345"/>
            <p:cNvSpPr>
              <a:spLocks/>
            </p:cNvSpPr>
            <p:nvPr/>
          </p:nvSpPr>
          <p:spPr bwMode="auto">
            <a:xfrm>
              <a:off x="-4086" y="4585"/>
              <a:ext cx="301" cy="37"/>
            </a:xfrm>
            <a:custGeom>
              <a:avLst/>
              <a:gdLst>
                <a:gd name="T0" fmla="*/ 1007 w 1031"/>
                <a:gd name="T1" fmla="*/ 128 h 128"/>
                <a:gd name="T2" fmla="*/ 24 w 1031"/>
                <a:gd name="T3" fmla="*/ 128 h 128"/>
                <a:gd name="T4" fmla="*/ 0 w 1031"/>
                <a:gd name="T5" fmla="*/ 104 h 128"/>
                <a:gd name="T6" fmla="*/ 0 w 1031"/>
                <a:gd name="T7" fmla="*/ 24 h 128"/>
                <a:gd name="T8" fmla="*/ 24 w 1031"/>
                <a:gd name="T9" fmla="*/ 0 h 128"/>
                <a:gd name="T10" fmla="*/ 1007 w 1031"/>
                <a:gd name="T11" fmla="*/ 0 h 128"/>
                <a:gd name="T12" fmla="*/ 1031 w 1031"/>
                <a:gd name="T13" fmla="*/ 24 h 128"/>
                <a:gd name="T14" fmla="*/ 1031 w 1031"/>
                <a:gd name="T15" fmla="*/ 104 h 128"/>
                <a:gd name="T16" fmla="*/ 1007 w 1031"/>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1" h="128">
                  <a:moveTo>
                    <a:pt x="1007" y="128"/>
                  </a:moveTo>
                  <a:cubicBezTo>
                    <a:pt x="24" y="128"/>
                    <a:pt x="24" y="128"/>
                    <a:pt x="24" y="128"/>
                  </a:cubicBezTo>
                  <a:cubicBezTo>
                    <a:pt x="11" y="128"/>
                    <a:pt x="0" y="117"/>
                    <a:pt x="0" y="104"/>
                  </a:cubicBezTo>
                  <a:cubicBezTo>
                    <a:pt x="0" y="24"/>
                    <a:pt x="0" y="24"/>
                    <a:pt x="0" y="24"/>
                  </a:cubicBezTo>
                  <a:cubicBezTo>
                    <a:pt x="0" y="10"/>
                    <a:pt x="11" y="0"/>
                    <a:pt x="24" y="0"/>
                  </a:cubicBezTo>
                  <a:cubicBezTo>
                    <a:pt x="1007" y="0"/>
                    <a:pt x="1007" y="0"/>
                    <a:pt x="1007" y="0"/>
                  </a:cubicBezTo>
                  <a:cubicBezTo>
                    <a:pt x="1020" y="0"/>
                    <a:pt x="1031" y="10"/>
                    <a:pt x="1031" y="24"/>
                  </a:cubicBezTo>
                  <a:cubicBezTo>
                    <a:pt x="1031" y="104"/>
                    <a:pt x="1031" y="104"/>
                    <a:pt x="1031" y="104"/>
                  </a:cubicBezTo>
                  <a:cubicBezTo>
                    <a:pt x="1031" y="117"/>
                    <a:pt x="1020" y="128"/>
                    <a:pt x="1007"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2" name="Freeform 346"/>
            <p:cNvSpPr>
              <a:spLocks/>
            </p:cNvSpPr>
            <p:nvPr/>
          </p:nvSpPr>
          <p:spPr bwMode="auto">
            <a:xfrm>
              <a:off x="-4623" y="5084"/>
              <a:ext cx="1015" cy="38"/>
            </a:xfrm>
            <a:custGeom>
              <a:avLst/>
              <a:gdLst>
                <a:gd name="T0" fmla="*/ 3436 w 3480"/>
                <a:gd name="T1" fmla="*/ 128 h 128"/>
                <a:gd name="T2" fmla="*/ 44 w 3480"/>
                <a:gd name="T3" fmla="*/ 128 h 128"/>
                <a:gd name="T4" fmla="*/ 0 w 3480"/>
                <a:gd name="T5" fmla="*/ 84 h 128"/>
                <a:gd name="T6" fmla="*/ 0 w 3480"/>
                <a:gd name="T7" fmla="*/ 44 h 128"/>
                <a:gd name="T8" fmla="*/ 44 w 3480"/>
                <a:gd name="T9" fmla="*/ 0 h 128"/>
                <a:gd name="T10" fmla="*/ 3436 w 3480"/>
                <a:gd name="T11" fmla="*/ 0 h 128"/>
                <a:gd name="T12" fmla="*/ 3480 w 3480"/>
                <a:gd name="T13" fmla="*/ 44 h 128"/>
                <a:gd name="T14" fmla="*/ 3480 w 3480"/>
                <a:gd name="T15" fmla="*/ 84 h 128"/>
                <a:gd name="T16" fmla="*/ 3436 w 3480"/>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0" h="128">
                  <a:moveTo>
                    <a:pt x="3436" y="128"/>
                  </a:moveTo>
                  <a:cubicBezTo>
                    <a:pt x="44" y="128"/>
                    <a:pt x="44" y="128"/>
                    <a:pt x="44" y="128"/>
                  </a:cubicBezTo>
                  <a:cubicBezTo>
                    <a:pt x="20" y="128"/>
                    <a:pt x="0" y="109"/>
                    <a:pt x="0" y="84"/>
                  </a:cubicBezTo>
                  <a:cubicBezTo>
                    <a:pt x="0" y="44"/>
                    <a:pt x="0" y="44"/>
                    <a:pt x="0" y="44"/>
                  </a:cubicBezTo>
                  <a:cubicBezTo>
                    <a:pt x="0" y="20"/>
                    <a:pt x="20" y="0"/>
                    <a:pt x="44" y="0"/>
                  </a:cubicBezTo>
                  <a:cubicBezTo>
                    <a:pt x="3436" y="0"/>
                    <a:pt x="3436" y="0"/>
                    <a:pt x="3436" y="0"/>
                  </a:cubicBezTo>
                  <a:cubicBezTo>
                    <a:pt x="3460" y="0"/>
                    <a:pt x="3480" y="20"/>
                    <a:pt x="3480" y="44"/>
                  </a:cubicBezTo>
                  <a:cubicBezTo>
                    <a:pt x="3480" y="84"/>
                    <a:pt x="3480" y="84"/>
                    <a:pt x="3480" y="84"/>
                  </a:cubicBezTo>
                  <a:cubicBezTo>
                    <a:pt x="3480" y="109"/>
                    <a:pt x="3460" y="128"/>
                    <a:pt x="3436"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3" name="Freeform 347"/>
            <p:cNvSpPr>
              <a:spLocks/>
            </p:cNvSpPr>
            <p:nvPr/>
          </p:nvSpPr>
          <p:spPr bwMode="auto">
            <a:xfrm>
              <a:off x="-4623" y="5156"/>
              <a:ext cx="1015" cy="38"/>
            </a:xfrm>
            <a:custGeom>
              <a:avLst/>
              <a:gdLst>
                <a:gd name="T0" fmla="*/ 3436 w 3480"/>
                <a:gd name="T1" fmla="*/ 128 h 128"/>
                <a:gd name="T2" fmla="*/ 44 w 3480"/>
                <a:gd name="T3" fmla="*/ 128 h 128"/>
                <a:gd name="T4" fmla="*/ 0 w 3480"/>
                <a:gd name="T5" fmla="*/ 84 h 128"/>
                <a:gd name="T6" fmla="*/ 0 w 3480"/>
                <a:gd name="T7" fmla="*/ 44 h 128"/>
                <a:gd name="T8" fmla="*/ 44 w 3480"/>
                <a:gd name="T9" fmla="*/ 0 h 128"/>
                <a:gd name="T10" fmla="*/ 3436 w 3480"/>
                <a:gd name="T11" fmla="*/ 0 h 128"/>
                <a:gd name="T12" fmla="*/ 3480 w 3480"/>
                <a:gd name="T13" fmla="*/ 44 h 128"/>
                <a:gd name="T14" fmla="*/ 3480 w 3480"/>
                <a:gd name="T15" fmla="*/ 84 h 128"/>
                <a:gd name="T16" fmla="*/ 3436 w 3480"/>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0" h="128">
                  <a:moveTo>
                    <a:pt x="3436" y="128"/>
                  </a:moveTo>
                  <a:cubicBezTo>
                    <a:pt x="44" y="128"/>
                    <a:pt x="44" y="128"/>
                    <a:pt x="44" y="128"/>
                  </a:cubicBezTo>
                  <a:cubicBezTo>
                    <a:pt x="20" y="128"/>
                    <a:pt x="0" y="108"/>
                    <a:pt x="0" y="84"/>
                  </a:cubicBezTo>
                  <a:cubicBezTo>
                    <a:pt x="0" y="44"/>
                    <a:pt x="0" y="44"/>
                    <a:pt x="0" y="44"/>
                  </a:cubicBezTo>
                  <a:cubicBezTo>
                    <a:pt x="0" y="20"/>
                    <a:pt x="20" y="0"/>
                    <a:pt x="44" y="0"/>
                  </a:cubicBezTo>
                  <a:cubicBezTo>
                    <a:pt x="3436" y="0"/>
                    <a:pt x="3436" y="0"/>
                    <a:pt x="3436" y="0"/>
                  </a:cubicBezTo>
                  <a:cubicBezTo>
                    <a:pt x="3460" y="0"/>
                    <a:pt x="3480" y="20"/>
                    <a:pt x="3480" y="44"/>
                  </a:cubicBezTo>
                  <a:cubicBezTo>
                    <a:pt x="3480" y="84"/>
                    <a:pt x="3480" y="84"/>
                    <a:pt x="3480" y="84"/>
                  </a:cubicBezTo>
                  <a:cubicBezTo>
                    <a:pt x="3480" y="108"/>
                    <a:pt x="3460" y="128"/>
                    <a:pt x="3436"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4" name="Freeform 348"/>
            <p:cNvSpPr>
              <a:spLocks/>
            </p:cNvSpPr>
            <p:nvPr/>
          </p:nvSpPr>
          <p:spPr bwMode="auto">
            <a:xfrm>
              <a:off x="-4623" y="5228"/>
              <a:ext cx="166" cy="37"/>
            </a:xfrm>
            <a:custGeom>
              <a:avLst/>
              <a:gdLst>
                <a:gd name="T0" fmla="*/ 549 w 567"/>
                <a:gd name="T1" fmla="*/ 128 h 128"/>
                <a:gd name="T2" fmla="*/ 18 w 567"/>
                <a:gd name="T3" fmla="*/ 128 h 128"/>
                <a:gd name="T4" fmla="*/ 0 w 567"/>
                <a:gd name="T5" fmla="*/ 111 h 128"/>
                <a:gd name="T6" fmla="*/ 0 w 567"/>
                <a:gd name="T7" fmla="*/ 18 h 128"/>
                <a:gd name="T8" fmla="*/ 18 w 567"/>
                <a:gd name="T9" fmla="*/ 0 h 128"/>
                <a:gd name="T10" fmla="*/ 549 w 567"/>
                <a:gd name="T11" fmla="*/ 0 h 128"/>
                <a:gd name="T12" fmla="*/ 567 w 567"/>
                <a:gd name="T13" fmla="*/ 18 h 128"/>
                <a:gd name="T14" fmla="*/ 567 w 567"/>
                <a:gd name="T15" fmla="*/ 111 h 128"/>
                <a:gd name="T16" fmla="*/ 549 w 567"/>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7" h="128">
                  <a:moveTo>
                    <a:pt x="549" y="128"/>
                  </a:moveTo>
                  <a:cubicBezTo>
                    <a:pt x="18" y="128"/>
                    <a:pt x="18" y="128"/>
                    <a:pt x="18" y="128"/>
                  </a:cubicBezTo>
                  <a:cubicBezTo>
                    <a:pt x="8" y="128"/>
                    <a:pt x="0" y="121"/>
                    <a:pt x="0" y="111"/>
                  </a:cubicBezTo>
                  <a:cubicBezTo>
                    <a:pt x="0" y="18"/>
                    <a:pt x="0" y="18"/>
                    <a:pt x="0" y="18"/>
                  </a:cubicBezTo>
                  <a:cubicBezTo>
                    <a:pt x="0" y="8"/>
                    <a:pt x="8" y="0"/>
                    <a:pt x="18" y="0"/>
                  </a:cubicBezTo>
                  <a:cubicBezTo>
                    <a:pt x="549" y="0"/>
                    <a:pt x="549" y="0"/>
                    <a:pt x="549" y="0"/>
                  </a:cubicBezTo>
                  <a:cubicBezTo>
                    <a:pt x="559" y="0"/>
                    <a:pt x="567" y="8"/>
                    <a:pt x="567" y="18"/>
                  </a:cubicBezTo>
                  <a:cubicBezTo>
                    <a:pt x="567" y="111"/>
                    <a:pt x="567" y="111"/>
                    <a:pt x="567" y="111"/>
                  </a:cubicBezTo>
                  <a:cubicBezTo>
                    <a:pt x="567" y="121"/>
                    <a:pt x="559" y="128"/>
                    <a:pt x="549"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5" name="Freeform 349"/>
            <p:cNvSpPr>
              <a:spLocks/>
            </p:cNvSpPr>
            <p:nvPr/>
          </p:nvSpPr>
          <p:spPr bwMode="auto">
            <a:xfrm>
              <a:off x="-4086" y="3259"/>
              <a:ext cx="1039" cy="37"/>
            </a:xfrm>
            <a:custGeom>
              <a:avLst/>
              <a:gdLst>
                <a:gd name="T0" fmla="*/ 3519 w 3564"/>
                <a:gd name="T1" fmla="*/ 128 h 128"/>
                <a:gd name="T2" fmla="*/ 45 w 3564"/>
                <a:gd name="T3" fmla="*/ 128 h 128"/>
                <a:gd name="T4" fmla="*/ 0 w 3564"/>
                <a:gd name="T5" fmla="*/ 84 h 128"/>
                <a:gd name="T6" fmla="*/ 0 w 3564"/>
                <a:gd name="T7" fmla="*/ 45 h 128"/>
                <a:gd name="T8" fmla="*/ 45 w 3564"/>
                <a:gd name="T9" fmla="*/ 0 h 128"/>
                <a:gd name="T10" fmla="*/ 3519 w 3564"/>
                <a:gd name="T11" fmla="*/ 0 h 128"/>
                <a:gd name="T12" fmla="*/ 3564 w 3564"/>
                <a:gd name="T13" fmla="*/ 45 h 128"/>
                <a:gd name="T14" fmla="*/ 3564 w 3564"/>
                <a:gd name="T15" fmla="*/ 84 h 128"/>
                <a:gd name="T16" fmla="*/ 3519 w 3564"/>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64" h="128">
                  <a:moveTo>
                    <a:pt x="3519" y="128"/>
                  </a:moveTo>
                  <a:cubicBezTo>
                    <a:pt x="45" y="128"/>
                    <a:pt x="45" y="128"/>
                    <a:pt x="45" y="128"/>
                  </a:cubicBezTo>
                  <a:cubicBezTo>
                    <a:pt x="20" y="128"/>
                    <a:pt x="0" y="108"/>
                    <a:pt x="0" y="84"/>
                  </a:cubicBezTo>
                  <a:cubicBezTo>
                    <a:pt x="0" y="45"/>
                    <a:pt x="0" y="45"/>
                    <a:pt x="0" y="45"/>
                  </a:cubicBezTo>
                  <a:cubicBezTo>
                    <a:pt x="0" y="20"/>
                    <a:pt x="20" y="0"/>
                    <a:pt x="45" y="0"/>
                  </a:cubicBezTo>
                  <a:cubicBezTo>
                    <a:pt x="3519" y="0"/>
                    <a:pt x="3519" y="0"/>
                    <a:pt x="3519" y="0"/>
                  </a:cubicBezTo>
                  <a:cubicBezTo>
                    <a:pt x="3544" y="0"/>
                    <a:pt x="3564" y="20"/>
                    <a:pt x="3564" y="45"/>
                  </a:cubicBezTo>
                  <a:cubicBezTo>
                    <a:pt x="3564" y="84"/>
                    <a:pt x="3564" y="84"/>
                    <a:pt x="3564" y="84"/>
                  </a:cubicBezTo>
                  <a:cubicBezTo>
                    <a:pt x="3564" y="108"/>
                    <a:pt x="3544" y="128"/>
                    <a:pt x="3519"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6" name="Freeform 350"/>
            <p:cNvSpPr>
              <a:spLocks/>
            </p:cNvSpPr>
            <p:nvPr/>
          </p:nvSpPr>
          <p:spPr bwMode="auto">
            <a:xfrm>
              <a:off x="-4086" y="3331"/>
              <a:ext cx="883" cy="37"/>
            </a:xfrm>
            <a:custGeom>
              <a:avLst/>
              <a:gdLst>
                <a:gd name="T0" fmla="*/ 2987 w 3028"/>
                <a:gd name="T1" fmla="*/ 128 h 128"/>
                <a:gd name="T2" fmla="*/ 41 w 3028"/>
                <a:gd name="T3" fmla="*/ 128 h 128"/>
                <a:gd name="T4" fmla="*/ 0 w 3028"/>
                <a:gd name="T5" fmla="*/ 87 h 128"/>
                <a:gd name="T6" fmla="*/ 0 w 3028"/>
                <a:gd name="T7" fmla="*/ 41 h 128"/>
                <a:gd name="T8" fmla="*/ 41 w 3028"/>
                <a:gd name="T9" fmla="*/ 0 h 128"/>
                <a:gd name="T10" fmla="*/ 2987 w 3028"/>
                <a:gd name="T11" fmla="*/ 0 h 128"/>
                <a:gd name="T12" fmla="*/ 3028 w 3028"/>
                <a:gd name="T13" fmla="*/ 41 h 128"/>
                <a:gd name="T14" fmla="*/ 3028 w 3028"/>
                <a:gd name="T15" fmla="*/ 87 h 128"/>
                <a:gd name="T16" fmla="*/ 2987 w 3028"/>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28" h="128">
                  <a:moveTo>
                    <a:pt x="2987" y="128"/>
                  </a:moveTo>
                  <a:cubicBezTo>
                    <a:pt x="41" y="128"/>
                    <a:pt x="41" y="128"/>
                    <a:pt x="41" y="128"/>
                  </a:cubicBezTo>
                  <a:cubicBezTo>
                    <a:pt x="19" y="128"/>
                    <a:pt x="0" y="109"/>
                    <a:pt x="0" y="87"/>
                  </a:cubicBezTo>
                  <a:cubicBezTo>
                    <a:pt x="0" y="41"/>
                    <a:pt x="0" y="41"/>
                    <a:pt x="0" y="41"/>
                  </a:cubicBezTo>
                  <a:cubicBezTo>
                    <a:pt x="0" y="18"/>
                    <a:pt x="19" y="0"/>
                    <a:pt x="41" y="0"/>
                  </a:cubicBezTo>
                  <a:cubicBezTo>
                    <a:pt x="2987" y="0"/>
                    <a:pt x="2987" y="0"/>
                    <a:pt x="2987" y="0"/>
                  </a:cubicBezTo>
                  <a:cubicBezTo>
                    <a:pt x="3010" y="0"/>
                    <a:pt x="3028" y="18"/>
                    <a:pt x="3028" y="41"/>
                  </a:cubicBezTo>
                  <a:cubicBezTo>
                    <a:pt x="3028" y="87"/>
                    <a:pt x="3028" y="87"/>
                    <a:pt x="3028" y="87"/>
                  </a:cubicBezTo>
                  <a:cubicBezTo>
                    <a:pt x="3028" y="109"/>
                    <a:pt x="3010" y="128"/>
                    <a:pt x="2987"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7" name="Freeform 351"/>
            <p:cNvSpPr>
              <a:spLocks/>
            </p:cNvSpPr>
            <p:nvPr/>
          </p:nvSpPr>
          <p:spPr bwMode="auto">
            <a:xfrm>
              <a:off x="-4648" y="3854"/>
              <a:ext cx="1040" cy="38"/>
            </a:xfrm>
            <a:custGeom>
              <a:avLst/>
              <a:gdLst>
                <a:gd name="T0" fmla="*/ 3519 w 3563"/>
                <a:gd name="T1" fmla="*/ 128 h 128"/>
                <a:gd name="T2" fmla="*/ 45 w 3563"/>
                <a:gd name="T3" fmla="*/ 128 h 128"/>
                <a:gd name="T4" fmla="*/ 0 w 3563"/>
                <a:gd name="T5" fmla="*/ 84 h 128"/>
                <a:gd name="T6" fmla="*/ 0 w 3563"/>
                <a:gd name="T7" fmla="*/ 45 h 128"/>
                <a:gd name="T8" fmla="*/ 45 w 3563"/>
                <a:gd name="T9" fmla="*/ 0 h 128"/>
                <a:gd name="T10" fmla="*/ 3519 w 3563"/>
                <a:gd name="T11" fmla="*/ 0 h 128"/>
                <a:gd name="T12" fmla="*/ 3563 w 3563"/>
                <a:gd name="T13" fmla="*/ 45 h 128"/>
                <a:gd name="T14" fmla="*/ 3563 w 3563"/>
                <a:gd name="T15" fmla="*/ 84 h 128"/>
                <a:gd name="T16" fmla="*/ 3519 w 3563"/>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63" h="128">
                  <a:moveTo>
                    <a:pt x="3519" y="128"/>
                  </a:moveTo>
                  <a:cubicBezTo>
                    <a:pt x="45" y="128"/>
                    <a:pt x="45" y="128"/>
                    <a:pt x="45" y="128"/>
                  </a:cubicBezTo>
                  <a:cubicBezTo>
                    <a:pt x="20" y="128"/>
                    <a:pt x="0" y="108"/>
                    <a:pt x="0" y="84"/>
                  </a:cubicBezTo>
                  <a:cubicBezTo>
                    <a:pt x="0" y="45"/>
                    <a:pt x="0" y="45"/>
                    <a:pt x="0" y="45"/>
                  </a:cubicBezTo>
                  <a:cubicBezTo>
                    <a:pt x="0" y="20"/>
                    <a:pt x="20" y="0"/>
                    <a:pt x="45" y="0"/>
                  </a:cubicBezTo>
                  <a:cubicBezTo>
                    <a:pt x="3519" y="0"/>
                    <a:pt x="3519" y="0"/>
                    <a:pt x="3519" y="0"/>
                  </a:cubicBezTo>
                  <a:cubicBezTo>
                    <a:pt x="3543" y="0"/>
                    <a:pt x="3563" y="20"/>
                    <a:pt x="3563" y="45"/>
                  </a:cubicBezTo>
                  <a:cubicBezTo>
                    <a:pt x="3563" y="84"/>
                    <a:pt x="3563" y="84"/>
                    <a:pt x="3563" y="84"/>
                  </a:cubicBezTo>
                  <a:cubicBezTo>
                    <a:pt x="3563" y="108"/>
                    <a:pt x="3543" y="128"/>
                    <a:pt x="3519"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8" name="Freeform 352"/>
            <p:cNvSpPr>
              <a:spLocks/>
            </p:cNvSpPr>
            <p:nvPr/>
          </p:nvSpPr>
          <p:spPr bwMode="auto">
            <a:xfrm>
              <a:off x="-4648" y="3926"/>
              <a:ext cx="442" cy="38"/>
            </a:xfrm>
            <a:custGeom>
              <a:avLst/>
              <a:gdLst>
                <a:gd name="T0" fmla="*/ 1485 w 1514"/>
                <a:gd name="T1" fmla="*/ 128 h 128"/>
                <a:gd name="T2" fmla="*/ 29 w 1514"/>
                <a:gd name="T3" fmla="*/ 128 h 128"/>
                <a:gd name="T4" fmla="*/ 0 w 1514"/>
                <a:gd name="T5" fmla="*/ 99 h 128"/>
                <a:gd name="T6" fmla="*/ 0 w 1514"/>
                <a:gd name="T7" fmla="*/ 29 h 128"/>
                <a:gd name="T8" fmla="*/ 29 w 1514"/>
                <a:gd name="T9" fmla="*/ 0 h 128"/>
                <a:gd name="T10" fmla="*/ 1485 w 1514"/>
                <a:gd name="T11" fmla="*/ 0 h 128"/>
                <a:gd name="T12" fmla="*/ 1514 w 1514"/>
                <a:gd name="T13" fmla="*/ 29 h 128"/>
                <a:gd name="T14" fmla="*/ 1514 w 1514"/>
                <a:gd name="T15" fmla="*/ 99 h 128"/>
                <a:gd name="T16" fmla="*/ 1485 w 1514"/>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4" h="128">
                  <a:moveTo>
                    <a:pt x="1485" y="128"/>
                  </a:moveTo>
                  <a:cubicBezTo>
                    <a:pt x="29" y="128"/>
                    <a:pt x="29" y="128"/>
                    <a:pt x="29" y="128"/>
                  </a:cubicBezTo>
                  <a:cubicBezTo>
                    <a:pt x="13" y="128"/>
                    <a:pt x="0" y="115"/>
                    <a:pt x="0" y="99"/>
                  </a:cubicBezTo>
                  <a:cubicBezTo>
                    <a:pt x="0" y="29"/>
                    <a:pt x="0" y="29"/>
                    <a:pt x="0" y="29"/>
                  </a:cubicBezTo>
                  <a:cubicBezTo>
                    <a:pt x="0" y="13"/>
                    <a:pt x="13" y="0"/>
                    <a:pt x="29" y="0"/>
                  </a:cubicBezTo>
                  <a:cubicBezTo>
                    <a:pt x="1485" y="0"/>
                    <a:pt x="1485" y="0"/>
                    <a:pt x="1485" y="0"/>
                  </a:cubicBezTo>
                  <a:cubicBezTo>
                    <a:pt x="1501" y="0"/>
                    <a:pt x="1514" y="13"/>
                    <a:pt x="1514" y="29"/>
                  </a:cubicBezTo>
                  <a:cubicBezTo>
                    <a:pt x="1514" y="99"/>
                    <a:pt x="1514" y="99"/>
                    <a:pt x="1514" y="99"/>
                  </a:cubicBezTo>
                  <a:cubicBezTo>
                    <a:pt x="1514" y="115"/>
                    <a:pt x="1501" y="128"/>
                    <a:pt x="1485"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9" name="Freeform 353"/>
            <p:cNvSpPr>
              <a:spLocks/>
            </p:cNvSpPr>
            <p:nvPr/>
          </p:nvSpPr>
          <p:spPr bwMode="auto">
            <a:xfrm>
              <a:off x="-4086" y="3403"/>
              <a:ext cx="770" cy="37"/>
            </a:xfrm>
            <a:custGeom>
              <a:avLst/>
              <a:gdLst>
                <a:gd name="T0" fmla="*/ 2603 w 2641"/>
                <a:gd name="T1" fmla="*/ 128 h 128"/>
                <a:gd name="T2" fmla="*/ 39 w 2641"/>
                <a:gd name="T3" fmla="*/ 128 h 128"/>
                <a:gd name="T4" fmla="*/ 0 w 2641"/>
                <a:gd name="T5" fmla="*/ 90 h 128"/>
                <a:gd name="T6" fmla="*/ 0 w 2641"/>
                <a:gd name="T7" fmla="*/ 38 h 128"/>
                <a:gd name="T8" fmla="*/ 39 w 2641"/>
                <a:gd name="T9" fmla="*/ 0 h 128"/>
                <a:gd name="T10" fmla="*/ 2603 w 2641"/>
                <a:gd name="T11" fmla="*/ 0 h 128"/>
                <a:gd name="T12" fmla="*/ 2641 w 2641"/>
                <a:gd name="T13" fmla="*/ 38 h 128"/>
                <a:gd name="T14" fmla="*/ 2641 w 2641"/>
                <a:gd name="T15" fmla="*/ 90 h 128"/>
                <a:gd name="T16" fmla="*/ 2603 w 2641"/>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41" h="128">
                  <a:moveTo>
                    <a:pt x="2603" y="128"/>
                  </a:moveTo>
                  <a:cubicBezTo>
                    <a:pt x="39" y="128"/>
                    <a:pt x="39" y="128"/>
                    <a:pt x="39" y="128"/>
                  </a:cubicBezTo>
                  <a:cubicBezTo>
                    <a:pt x="17" y="128"/>
                    <a:pt x="0" y="111"/>
                    <a:pt x="0" y="90"/>
                  </a:cubicBezTo>
                  <a:cubicBezTo>
                    <a:pt x="0" y="38"/>
                    <a:pt x="0" y="38"/>
                    <a:pt x="0" y="38"/>
                  </a:cubicBezTo>
                  <a:cubicBezTo>
                    <a:pt x="0" y="17"/>
                    <a:pt x="17" y="0"/>
                    <a:pt x="39" y="0"/>
                  </a:cubicBezTo>
                  <a:cubicBezTo>
                    <a:pt x="2603" y="0"/>
                    <a:pt x="2603" y="0"/>
                    <a:pt x="2603" y="0"/>
                  </a:cubicBezTo>
                  <a:cubicBezTo>
                    <a:pt x="2624" y="0"/>
                    <a:pt x="2641" y="17"/>
                    <a:pt x="2641" y="38"/>
                  </a:cubicBezTo>
                  <a:cubicBezTo>
                    <a:pt x="2641" y="90"/>
                    <a:pt x="2641" y="90"/>
                    <a:pt x="2641" y="90"/>
                  </a:cubicBezTo>
                  <a:cubicBezTo>
                    <a:pt x="2641" y="111"/>
                    <a:pt x="2624" y="128"/>
                    <a:pt x="2603" y="128"/>
                  </a:cubicBezTo>
                  <a:close/>
                </a:path>
              </a:pathLst>
            </a:custGeom>
            <a:solidFill>
              <a:srgbClr val="FBF8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10" name="Group 309"/>
          <p:cNvGrpSpPr/>
          <p:nvPr/>
        </p:nvGrpSpPr>
        <p:grpSpPr>
          <a:xfrm>
            <a:off x="6870452" y="5004790"/>
            <a:ext cx="1282845" cy="895409"/>
            <a:chOff x="239233" y="2580507"/>
            <a:chExt cx="1540351" cy="1075145"/>
          </a:xfrm>
        </p:grpSpPr>
        <p:sp>
          <p:nvSpPr>
            <p:cNvPr id="311" name="Oval 310"/>
            <p:cNvSpPr/>
            <p:nvPr/>
          </p:nvSpPr>
          <p:spPr>
            <a:xfrm>
              <a:off x="726200" y="2742438"/>
              <a:ext cx="793145" cy="793145"/>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lstStyle/>
            <a:p>
              <a:pPr algn="l"/>
              <a:endParaRPr lang="en-US" sz="1000" dirty="0">
                <a:solidFill>
                  <a:schemeClr val="bg1"/>
                </a:solidFill>
              </a:endParaRPr>
            </a:p>
          </p:txBody>
        </p:sp>
        <p:grpSp>
          <p:nvGrpSpPr>
            <p:cNvPr id="312" name="Group 4"/>
            <p:cNvGrpSpPr>
              <a:grpSpLocks noChangeAspect="1"/>
            </p:cNvGrpSpPr>
            <p:nvPr/>
          </p:nvGrpSpPr>
          <p:grpSpPr bwMode="auto">
            <a:xfrm>
              <a:off x="239233" y="2583259"/>
              <a:ext cx="637457" cy="1046783"/>
              <a:chOff x="-1487" y="2181"/>
              <a:chExt cx="1168" cy="1918"/>
            </a:xfrm>
          </p:grpSpPr>
          <p:sp>
            <p:nvSpPr>
              <p:cNvPr id="320" name="Freeform 5"/>
              <p:cNvSpPr>
                <a:spLocks/>
              </p:cNvSpPr>
              <p:nvPr/>
            </p:nvSpPr>
            <p:spPr bwMode="auto">
              <a:xfrm>
                <a:off x="-1337" y="2346"/>
                <a:ext cx="813" cy="188"/>
              </a:xfrm>
              <a:custGeom>
                <a:avLst/>
                <a:gdLst>
                  <a:gd name="T0" fmla="*/ 103 w 103"/>
                  <a:gd name="T1" fmla="*/ 24 h 24"/>
                  <a:gd name="T2" fmla="*/ 89 w 103"/>
                  <a:gd name="T3" fmla="*/ 0 h 24"/>
                  <a:gd name="T4" fmla="*/ 14 w 103"/>
                  <a:gd name="T5" fmla="*/ 0 h 24"/>
                  <a:gd name="T6" fmla="*/ 0 w 103"/>
                  <a:gd name="T7" fmla="*/ 24 h 24"/>
                  <a:gd name="T8" fmla="*/ 103 w 103"/>
                  <a:gd name="T9" fmla="*/ 24 h 24"/>
                </a:gdLst>
                <a:ahLst/>
                <a:cxnLst>
                  <a:cxn ang="0">
                    <a:pos x="T0" y="T1"/>
                  </a:cxn>
                  <a:cxn ang="0">
                    <a:pos x="T2" y="T3"/>
                  </a:cxn>
                  <a:cxn ang="0">
                    <a:pos x="T4" y="T5"/>
                  </a:cxn>
                  <a:cxn ang="0">
                    <a:pos x="T6" y="T7"/>
                  </a:cxn>
                  <a:cxn ang="0">
                    <a:pos x="T8" y="T9"/>
                  </a:cxn>
                </a:cxnLst>
                <a:rect l="0" t="0" r="r" b="b"/>
                <a:pathLst>
                  <a:path w="103" h="24">
                    <a:moveTo>
                      <a:pt x="103" y="24"/>
                    </a:moveTo>
                    <a:cubicBezTo>
                      <a:pt x="96" y="17"/>
                      <a:pt x="92" y="8"/>
                      <a:pt x="89" y="0"/>
                    </a:cubicBezTo>
                    <a:cubicBezTo>
                      <a:pt x="14" y="0"/>
                      <a:pt x="14" y="0"/>
                      <a:pt x="14" y="0"/>
                    </a:cubicBezTo>
                    <a:cubicBezTo>
                      <a:pt x="12" y="8"/>
                      <a:pt x="7" y="17"/>
                      <a:pt x="0" y="24"/>
                    </a:cubicBezTo>
                    <a:cubicBezTo>
                      <a:pt x="34" y="24"/>
                      <a:pt x="69" y="24"/>
                      <a:pt x="103" y="24"/>
                    </a:cubicBezTo>
                  </a:path>
                </a:pathLst>
              </a:custGeom>
              <a:solidFill>
                <a:srgbClr val="7587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1" name="Freeform 6"/>
              <p:cNvSpPr>
                <a:spLocks/>
              </p:cNvSpPr>
              <p:nvPr/>
            </p:nvSpPr>
            <p:spPr bwMode="auto">
              <a:xfrm>
                <a:off x="-1227" y="2181"/>
                <a:ext cx="592" cy="165"/>
              </a:xfrm>
              <a:custGeom>
                <a:avLst/>
                <a:gdLst>
                  <a:gd name="T0" fmla="*/ 74 w 75"/>
                  <a:gd name="T1" fmla="*/ 0 h 21"/>
                  <a:gd name="T2" fmla="*/ 1 w 75"/>
                  <a:gd name="T3" fmla="*/ 0 h 21"/>
                  <a:gd name="T4" fmla="*/ 0 w 75"/>
                  <a:gd name="T5" fmla="*/ 21 h 21"/>
                  <a:gd name="T6" fmla="*/ 75 w 75"/>
                  <a:gd name="T7" fmla="*/ 21 h 21"/>
                  <a:gd name="T8" fmla="*/ 74 w 75"/>
                  <a:gd name="T9" fmla="*/ 0 h 21"/>
                </a:gdLst>
                <a:ahLst/>
                <a:cxnLst>
                  <a:cxn ang="0">
                    <a:pos x="T0" y="T1"/>
                  </a:cxn>
                  <a:cxn ang="0">
                    <a:pos x="T2" y="T3"/>
                  </a:cxn>
                  <a:cxn ang="0">
                    <a:pos x="T4" y="T5"/>
                  </a:cxn>
                  <a:cxn ang="0">
                    <a:pos x="T6" y="T7"/>
                  </a:cxn>
                  <a:cxn ang="0">
                    <a:pos x="T8" y="T9"/>
                  </a:cxn>
                </a:cxnLst>
                <a:rect l="0" t="0" r="r" b="b"/>
                <a:pathLst>
                  <a:path w="75" h="21">
                    <a:moveTo>
                      <a:pt x="74" y="0"/>
                    </a:moveTo>
                    <a:cubicBezTo>
                      <a:pt x="1" y="0"/>
                      <a:pt x="1" y="0"/>
                      <a:pt x="1" y="0"/>
                    </a:cubicBezTo>
                    <a:cubicBezTo>
                      <a:pt x="1" y="0"/>
                      <a:pt x="3" y="10"/>
                      <a:pt x="0" y="21"/>
                    </a:cubicBezTo>
                    <a:cubicBezTo>
                      <a:pt x="75" y="21"/>
                      <a:pt x="75" y="21"/>
                      <a:pt x="75" y="21"/>
                    </a:cubicBezTo>
                    <a:cubicBezTo>
                      <a:pt x="72" y="10"/>
                      <a:pt x="74" y="0"/>
                      <a:pt x="74" y="0"/>
                    </a:cubicBezTo>
                    <a:close/>
                  </a:path>
                </a:pathLst>
              </a:custGeom>
              <a:solidFill>
                <a:srgbClr val="A6A6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2" name="Freeform 7"/>
              <p:cNvSpPr>
                <a:spLocks/>
              </p:cNvSpPr>
              <p:nvPr/>
            </p:nvSpPr>
            <p:spPr bwMode="auto">
              <a:xfrm>
                <a:off x="-1337" y="3755"/>
                <a:ext cx="813" cy="180"/>
              </a:xfrm>
              <a:custGeom>
                <a:avLst/>
                <a:gdLst>
                  <a:gd name="T0" fmla="*/ 103 w 103"/>
                  <a:gd name="T1" fmla="*/ 0 h 23"/>
                  <a:gd name="T2" fmla="*/ 98 w 103"/>
                  <a:gd name="T3" fmla="*/ 5 h 23"/>
                  <a:gd name="T4" fmla="*/ 89 w 103"/>
                  <a:gd name="T5" fmla="*/ 23 h 23"/>
                  <a:gd name="T6" fmla="*/ 14 w 103"/>
                  <a:gd name="T7" fmla="*/ 23 h 23"/>
                  <a:gd name="T8" fmla="*/ 5 w 103"/>
                  <a:gd name="T9" fmla="*/ 5 h 23"/>
                  <a:gd name="T10" fmla="*/ 3 w 103"/>
                  <a:gd name="T11" fmla="*/ 2 h 23"/>
                  <a:gd name="T12" fmla="*/ 0 w 103"/>
                  <a:gd name="T13" fmla="*/ 0 h 23"/>
                  <a:gd name="T14" fmla="*/ 103 w 103"/>
                  <a:gd name="T15" fmla="*/ 0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23">
                    <a:moveTo>
                      <a:pt x="103" y="0"/>
                    </a:moveTo>
                    <a:cubicBezTo>
                      <a:pt x="101" y="1"/>
                      <a:pt x="100" y="3"/>
                      <a:pt x="98" y="5"/>
                    </a:cubicBezTo>
                    <a:cubicBezTo>
                      <a:pt x="94" y="11"/>
                      <a:pt x="91" y="17"/>
                      <a:pt x="89" y="23"/>
                    </a:cubicBezTo>
                    <a:cubicBezTo>
                      <a:pt x="14" y="23"/>
                      <a:pt x="14" y="23"/>
                      <a:pt x="14" y="23"/>
                    </a:cubicBezTo>
                    <a:cubicBezTo>
                      <a:pt x="12" y="17"/>
                      <a:pt x="9" y="11"/>
                      <a:pt x="5" y="5"/>
                    </a:cubicBezTo>
                    <a:cubicBezTo>
                      <a:pt x="4" y="4"/>
                      <a:pt x="4" y="3"/>
                      <a:pt x="3" y="2"/>
                    </a:cubicBezTo>
                    <a:cubicBezTo>
                      <a:pt x="2" y="1"/>
                      <a:pt x="1" y="1"/>
                      <a:pt x="0" y="0"/>
                    </a:cubicBezTo>
                    <a:cubicBezTo>
                      <a:pt x="103" y="0"/>
                      <a:pt x="103" y="0"/>
                      <a:pt x="103" y="0"/>
                    </a:cubicBezTo>
                  </a:path>
                </a:pathLst>
              </a:custGeom>
              <a:solidFill>
                <a:srgbClr val="7587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3" name="Freeform 8"/>
              <p:cNvSpPr>
                <a:spLocks/>
              </p:cNvSpPr>
              <p:nvPr/>
            </p:nvSpPr>
            <p:spPr bwMode="auto">
              <a:xfrm>
                <a:off x="-1227" y="3935"/>
                <a:ext cx="592" cy="164"/>
              </a:xfrm>
              <a:custGeom>
                <a:avLst/>
                <a:gdLst>
                  <a:gd name="T0" fmla="*/ 74 w 75"/>
                  <a:gd name="T1" fmla="*/ 21 h 21"/>
                  <a:gd name="T2" fmla="*/ 1 w 75"/>
                  <a:gd name="T3" fmla="*/ 21 h 21"/>
                  <a:gd name="T4" fmla="*/ 0 w 75"/>
                  <a:gd name="T5" fmla="*/ 0 h 21"/>
                  <a:gd name="T6" fmla="*/ 75 w 75"/>
                  <a:gd name="T7" fmla="*/ 0 h 21"/>
                  <a:gd name="T8" fmla="*/ 74 w 75"/>
                  <a:gd name="T9" fmla="*/ 21 h 21"/>
                </a:gdLst>
                <a:ahLst/>
                <a:cxnLst>
                  <a:cxn ang="0">
                    <a:pos x="T0" y="T1"/>
                  </a:cxn>
                  <a:cxn ang="0">
                    <a:pos x="T2" y="T3"/>
                  </a:cxn>
                  <a:cxn ang="0">
                    <a:pos x="T4" y="T5"/>
                  </a:cxn>
                  <a:cxn ang="0">
                    <a:pos x="T6" y="T7"/>
                  </a:cxn>
                  <a:cxn ang="0">
                    <a:pos x="T8" y="T9"/>
                  </a:cxn>
                </a:cxnLst>
                <a:rect l="0" t="0" r="r" b="b"/>
                <a:pathLst>
                  <a:path w="75" h="21">
                    <a:moveTo>
                      <a:pt x="74" y="21"/>
                    </a:moveTo>
                    <a:cubicBezTo>
                      <a:pt x="1" y="21"/>
                      <a:pt x="1" y="21"/>
                      <a:pt x="1" y="21"/>
                    </a:cubicBezTo>
                    <a:cubicBezTo>
                      <a:pt x="1" y="21"/>
                      <a:pt x="3" y="11"/>
                      <a:pt x="0" y="0"/>
                    </a:cubicBezTo>
                    <a:cubicBezTo>
                      <a:pt x="75" y="0"/>
                      <a:pt x="75" y="0"/>
                      <a:pt x="75" y="0"/>
                    </a:cubicBezTo>
                    <a:cubicBezTo>
                      <a:pt x="72" y="11"/>
                      <a:pt x="74" y="21"/>
                      <a:pt x="74" y="21"/>
                    </a:cubicBezTo>
                    <a:close/>
                  </a:path>
                </a:pathLst>
              </a:custGeom>
              <a:solidFill>
                <a:srgbClr val="A6A6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4" name="Freeform 9"/>
              <p:cNvSpPr>
                <a:spLocks/>
              </p:cNvSpPr>
              <p:nvPr/>
            </p:nvSpPr>
            <p:spPr bwMode="auto">
              <a:xfrm>
                <a:off x="-1314" y="3771"/>
                <a:ext cx="16" cy="23"/>
              </a:xfrm>
              <a:custGeom>
                <a:avLst/>
                <a:gdLst>
                  <a:gd name="T0" fmla="*/ 0 w 2"/>
                  <a:gd name="T1" fmla="*/ 0 h 3"/>
                  <a:gd name="T2" fmla="*/ 2 w 2"/>
                  <a:gd name="T3" fmla="*/ 3 h 3"/>
                  <a:gd name="T4" fmla="*/ 2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1"/>
                      <a:pt x="1" y="2"/>
                      <a:pt x="2" y="3"/>
                    </a:cubicBezTo>
                    <a:cubicBezTo>
                      <a:pt x="2" y="3"/>
                      <a:pt x="2" y="3"/>
                      <a:pt x="2" y="3"/>
                    </a:cubicBezTo>
                    <a:cubicBezTo>
                      <a:pt x="1" y="2"/>
                      <a:pt x="1" y="1"/>
                      <a:pt x="0" y="0"/>
                    </a:cubicBezTo>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5" name="Freeform 10"/>
              <p:cNvSpPr>
                <a:spLocks/>
              </p:cNvSpPr>
              <p:nvPr/>
            </p:nvSpPr>
            <p:spPr bwMode="auto">
              <a:xfrm>
                <a:off x="-1337" y="3755"/>
                <a:ext cx="813" cy="39"/>
              </a:xfrm>
              <a:custGeom>
                <a:avLst/>
                <a:gdLst>
                  <a:gd name="T0" fmla="*/ 103 w 103"/>
                  <a:gd name="T1" fmla="*/ 0 h 5"/>
                  <a:gd name="T2" fmla="*/ 0 w 103"/>
                  <a:gd name="T3" fmla="*/ 0 h 5"/>
                  <a:gd name="T4" fmla="*/ 3 w 103"/>
                  <a:gd name="T5" fmla="*/ 2 h 5"/>
                  <a:gd name="T6" fmla="*/ 3 w 103"/>
                  <a:gd name="T7" fmla="*/ 2 h 5"/>
                  <a:gd name="T8" fmla="*/ 5 w 103"/>
                  <a:gd name="T9" fmla="*/ 5 h 5"/>
                  <a:gd name="T10" fmla="*/ 98 w 103"/>
                  <a:gd name="T11" fmla="*/ 5 h 5"/>
                  <a:gd name="T12" fmla="*/ 103 w 10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03" h="5">
                    <a:moveTo>
                      <a:pt x="103" y="0"/>
                    </a:moveTo>
                    <a:cubicBezTo>
                      <a:pt x="0" y="0"/>
                      <a:pt x="0" y="0"/>
                      <a:pt x="0" y="0"/>
                    </a:cubicBezTo>
                    <a:cubicBezTo>
                      <a:pt x="1" y="1"/>
                      <a:pt x="2" y="1"/>
                      <a:pt x="3" y="2"/>
                    </a:cubicBezTo>
                    <a:cubicBezTo>
                      <a:pt x="3" y="2"/>
                      <a:pt x="3" y="2"/>
                      <a:pt x="3" y="2"/>
                    </a:cubicBezTo>
                    <a:cubicBezTo>
                      <a:pt x="4" y="3"/>
                      <a:pt x="4" y="4"/>
                      <a:pt x="5" y="5"/>
                    </a:cubicBezTo>
                    <a:cubicBezTo>
                      <a:pt x="98" y="5"/>
                      <a:pt x="98" y="5"/>
                      <a:pt x="98" y="5"/>
                    </a:cubicBezTo>
                    <a:cubicBezTo>
                      <a:pt x="100" y="3"/>
                      <a:pt x="101" y="1"/>
                      <a:pt x="103" y="0"/>
                    </a:cubicBezTo>
                  </a:path>
                </a:pathLst>
              </a:custGeom>
              <a:solidFill>
                <a:srgbClr val="5E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6" name="Rectangle 11"/>
              <p:cNvSpPr>
                <a:spLocks noChangeArrowheads="1"/>
              </p:cNvSpPr>
              <p:nvPr/>
            </p:nvSpPr>
            <p:spPr bwMode="auto">
              <a:xfrm>
                <a:off x="-382" y="2980"/>
                <a:ext cx="63" cy="313"/>
              </a:xfrm>
              <a:prstGeom prst="rect">
                <a:avLst/>
              </a:prstGeom>
              <a:solidFill>
                <a:srgbClr val="989D9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7" name="Rectangle 12"/>
              <p:cNvSpPr>
                <a:spLocks noChangeArrowheads="1"/>
              </p:cNvSpPr>
              <p:nvPr/>
            </p:nvSpPr>
            <p:spPr bwMode="auto">
              <a:xfrm>
                <a:off x="-382" y="2980"/>
                <a:ext cx="63"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8" name="Rectangle 13"/>
              <p:cNvSpPr>
                <a:spLocks noChangeArrowheads="1"/>
              </p:cNvSpPr>
              <p:nvPr/>
            </p:nvSpPr>
            <p:spPr bwMode="auto">
              <a:xfrm>
                <a:off x="-374" y="2980"/>
                <a:ext cx="15" cy="313"/>
              </a:xfrm>
              <a:prstGeom prst="rect">
                <a:avLst/>
              </a:prstGeom>
              <a:solidFill>
                <a:srgbClr val="7A7E7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9" name="Rectangle 14"/>
              <p:cNvSpPr>
                <a:spLocks noChangeArrowheads="1"/>
              </p:cNvSpPr>
              <p:nvPr/>
            </p:nvSpPr>
            <p:spPr bwMode="auto">
              <a:xfrm>
                <a:off x="-374" y="2980"/>
                <a:ext cx="15"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0" name="Freeform 15"/>
              <p:cNvSpPr>
                <a:spLocks/>
              </p:cNvSpPr>
              <p:nvPr/>
            </p:nvSpPr>
            <p:spPr bwMode="auto">
              <a:xfrm>
                <a:off x="-1471" y="2534"/>
                <a:ext cx="1089" cy="1205"/>
              </a:xfrm>
              <a:custGeom>
                <a:avLst/>
                <a:gdLst>
                  <a:gd name="T0" fmla="*/ 125 w 138"/>
                  <a:gd name="T1" fmla="*/ 154 h 154"/>
                  <a:gd name="T2" fmla="*/ 12 w 138"/>
                  <a:gd name="T3" fmla="*/ 154 h 154"/>
                  <a:gd name="T4" fmla="*/ 0 w 138"/>
                  <a:gd name="T5" fmla="*/ 142 h 154"/>
                  <a:gd name="T6" fmla="*/ 0 w 138"/>
                  <a:gd name="T7" fmla="*/ 13 h 154"/>
                  <a:gd name="T8" fmla="*/ 12 w 138"/>
                  <a:gd name="T9" fmla="*/ 0 h 154"/>
                  <a:gd name="T10" fmla="*/ 125 w 138"/>
                  <a:gd name="T11" fmla="*/ 0 h 154"/>
                  <a:gd name="T12" fmla="*/ 138 w 138"/>
                  <a:gd name="T13" fmla="*/ 13 h 154"/>
                  <a:gd name="T14" fmla="*/ 138 w 138"/>
                  <a:gd name="T15" fmla="*/ 142 h 154"/>
                  <a:gd name="T16" fmla="*/ 125 w 138"/>
                  <a:gd name="T17"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154">
                    <a:moveTo>
                      <a:pt x="125" y="154"/>
                    </a:moveTo>
                    <a:cubicBezTo>
                      <a:pt x="12" y="154"/>
                      <a:pt x="12" y="154"/>
                      <a:pt x="12" y="154"/>
                    </a:cubicBezTo>
                    <a:cubicBezTo>
                      <a:pt x="5" y="154"/>
                      <a:pt x="0" y="149"/>
                      <a:pt x="0" y="142"/>
                    </a:cubicBezTo>
                    <a:cubicBezTo>
                      <a:pt x="0" y="13"/>
                      <a:pt x="0" y="13"/>
                      <a:pt x="0" y="13"/>
                    </a:cubicBezTo>
                    <a:cubicBezTo>
                      <a:pt x="0" y="6"/>
                      <a:pt x="5" y="0"/>
                      <a:pt x="12" y="0"/>
                    </a:cubicBezTo>
                    <a:cubicBezTo>
                      <a:pt x="125" y="0"/>
                      <a:pt x="125" y="0"/>
                      <a:pt x="125" y="0"/>
                    </a:cubicBezTo>
                    <a:cubicBezTo>
                      <a:pt x="132" y="0"/>
                      <a:pt x="138" y="6"/>
                      <a:pt x="138" y="13"/>
                    </a:cubicBezTo>
                    <a:cubicBezTo>
                      <a:pt x="138" y="142"/>
                      <a:pt x="138" y="142"/>
                      <a:pt x="138" y="142"/>
                    </a:cubicBezTo>
                    <a:cubicBezTo>
                      <a:pt x="138" y="149"/>
                      <a:pt x="132" y="154"/>
                      <a:pt x="125" y="154"/>
                    </a:cubicBezTo>
                  </a:path>
                </a:pathLst>
              </a:custGeom>
              <a:solidFill>
                <a:srgbClr val="3C4A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1" name="Freeform 16"/>
              <p:cNvSpPr>
                <a:spLocks noEditPoints="1"/>
              </p:cNvSpPr>
              <p:nvPr/>
            </p:nvSpPr>
            <p:spPr bwMode="auto">
              <a:xfrm>
                <a:off x="-1487" y="2526"/>
                <a:ext cx="1113" cy="1229"/>
              </a:xfrm>
              <a:custGeom>
                <a:avLst/>
                <a:gdLst>
                  <a:gd name="T0" fmla="*/ 127 w 141"/>
                  <a:gd name="T1" fmla="*/ 0 h 157"/>
                  <a:gd name="T2" fmla="*/ 14 w 141"/>
                  <a:gd name="T3" fmla="*/ 0 h 157"/>
                  <a:gd name="T4" fmla="*/ 0 w 141"/>
                  <a:gd name="T5" fmla="*/ 14 h 157"/>
                  <a:gd name="T6" fmla="*/ 0 w 141"/>
                  <a:gd name="T7" fmla="*/ 143 h 157"/>
                  <a:gd name="T8" fmla="*/ 14 w 141"/>
                  <a:gd name="T9" fmla="*/ 157 h 157"/>
                  <a:gd name="T10" fmla="*/ 127 w 141"/>
                  <a:gd name="T11" fmla="*/ 157 h 157"/>
                  <a:gd name="T12" fmla="*/ 141 w 141"/>
                  <a:gd name="T13" fmla="*/ 143 h 157"/>
                  <a:gd name="T14" fmla="*/ 141 w 141"/>
                  <a:gd name="T15" fmla="*/ 14 h 157"/>
                  <a:gd name="T16" fmla="*/ 127 w 141"/>
                  <a:gd name="T17" fmla="*/ 0 h 157"/>
                  <a:gd name="T18" fmla="*/ 138 w 141"/>
                  <a:gd name="T19" fmla="*/ 143 h 157"/>
                  <a:gd name="T20" fmla="*/ 127 w 141"/>
                  <a:gd name="T21" fmla="*/ 154 h 157"/>
                  <a:gd name="T22" fmla="*/ 14 w 141"/>
                  <a:gd name="T23" fmla="*/ 154 h 157"/>
                  <a:gd name="T24" fmla="*/ 3 w 141"/>
                  <a:gd name="T25" fmla="*/ 143 h 157"/>
                  <a:gd name="T26" fmla="*/ 3 w 141"/>
                  <a:gd name="T27" fmla="*/ 14 h 157"/>
                  <a:gd name="T28" fmla="*/ 14 w 141"/>
                  <a:gd name="T29" fmla="*/ 2 h 157"/>
                  <a:gd name="T30" fmla="*/ 127 w 141"/>
                  <a:gd name="T31" fmla="*/ 2 h 157"/>
                  <a:gd name="T32" fmla="*/ 138 w 141"/>
                  <a:gd name="T33" fmla="*/ 14 h 157"/>
                  <a:gd name="T34" fmla="*/ 138 w 141"/>
                  <a:gd name="T35" fmla="*/ 14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1" h="157">
                    <a:moveTo>
                      <a:pt x="127" y="0"/>
                    </a:moveTo>
                    <a:cubicBezTo>
                      <a:pt x="14" y="0"/>
                      <a:pt x="14" y="0"/>
                      <a:pt x="14" y="0"/>
                    </a:cubicBezTo>
                    <a:cubicBezTo>
                      <a:pt x="7" y="0"/>
                      <a:pt x="0" y="6"/>
                      <a:pt x="0" y="14"/>
                    </a:cubicBezTo>
                    <a:cubicBezTo>
                      <a:pt x="0" y="143"/>
                      <a:pt x="0" y="143"/>
                      <a:pt x="0" y="143"/>
                    </a:cubicBezTo>
                    <a:cubicBezTo>
                      <a:pt x="0" y="150"/>
                      <a:pt x="7" y="157"/>
                      <a:pt x="14" y="157"/>
                    </a:cubicBezTo>
                    <a:cubicBezTo>
                      <a:pt x="127" y="157"/>
                      <a:pt x="127" y="157"/>
                      <a:pt x="127" y="157"/>
                    </a:cubicBezTo>
                    <a:cubicBezTo>
                      <a:pt x="135" y="157"/>
                      <a:pt x="141" y="150"/>
                      <a:pt x="141" y="143"/>
                    </a:cubicBezTo>
                    <a:cubicBezTo>
                      <a:pt x="141" y="14"/>
                      <a:pt x="141" y="14"/>
                      <a:pt x="141" y="14"/>
                    </a:cubicBezTo>
                    <a:cubicBezTo>
                      <a:pt x="141" y="6"/>
                      <a:pt x="135" y="0"/>
                      <a:pt x="127" y="0"/>
                    </a:cubicBezTo>
                    <a:moveTo>
                      <a:pt x="138" y="143"/>
                    </a:moveTo>
                    <a:cubicBezTo>
                      <a:pt x="138" y="149"/>
                      <a:pt x="133" y="154"/>
                      <a:pt x="127" y="154"/>
                    </a:cubicBezTo>
                    <a:cubicBezTo>
                      <a:pt x="14" y="154"/>
                      <a:pt x="14" y="154"/>
                      <a:pt x="14" y="154"/>
                    </a:cubicBezTo>
                    <a:cubicBezTo>
                      <a:pt x="8" y="154"/>
                      <a:pt x="3" y="149"/>
                      <a:pt x="3" y="143"/>
                    </a:cubicBezTo>
                    <a:cubicBezTo>
                      <a:pt x="3" y="14"/>
                      <a:pt x="3" y="14"/>
                      <a:pt x="3" y="14"/>
                    </a:cubicBezTo>
                    <a:cubicBezTo>
                      <a:pt x="3" y="7"/>
                      <a:pt x="8" y="2"/>
                      <a:pt x="14" y="2"/>
                    </a:cubicBezTo>
                    <a:cubicBezTo>
                      <a:pt x="127" y="2"/>
                      <a:pt x="127" y="2"/>
                      <a:pt x="127" y="2"/>
                    </a:cubicBezTo>
                    <a:cubicBezTo>
                      <a:pt x="133" y="2"/>
                      <a:pt x="138" y="7"/>
                      <a:pt x="138" y="14"/>
                    </a:cubicBezTo>
                    <a:cubicBezTo>
                      <a:pt x="138" y="143"/>
                      <a:pt x="138" y="143"/>
                      <a:pt x="138" y="143"/>
                    </a:cubicBezTo>
                  </a:path>
                </a:pathLst>
              </a:custGeom>
              <a:solidFill>
                <a:srgbClr val="CFCF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2" name="Freeform 17"/>
              <p:cNvSpPr>
                <a:spLocks/>
              </p:cNvSpPr>
              <p:nvPr/>
            </p:nvSpPr>
            <p:spPr bwMode="auto">
              <a:xfrm>
                <a:off x="-1393" y="2612"/>
                <a:ext cx="924" cy="1049"/>
              </a:xfrm>
              <a:custGeom>
                <a:avLst/>
                <a:gdLst>
                  <a:gd name="T0" fmla="*/ 2 w 117"/>
                  <a:gd name="T1" fmla="*/ 134 h 134"/>
                  <a:gd name="T2" fmla="*/ 0 w 117"/>
                  <a:gd name="T3" fmla="*/ 132 h 134"/>
                  <a:gd name="T4" fmla="*/ 0 w 117"/>
                  <a:gd name="T5" fmla="*/ 3 h 134"/>
                  <a:gd name="T6" fmla="*/ 2 w 117"/>
                  <a:gd name="T7" fmla="*/ 0 h 134"/>
                  <a:gd name="T8" fmla="*/ 115 w 117"/>
                  <a:gd name="T9" fmla="*/ 0 h 134"/>
                  <a:gd name="T10" fmla="*/ 117 w 117"/>
                  <a:gd name="T11" fmla="*/ 3 h 134"/>
                  <a:gd name="T12" fmla="*/ 117 w 117"/>
                  <a:gd name="T13" fmla="*/ 132 h 134"/>
                  <a:gd name="T14" fmla="*/ 115 w 117"/>
                  <a:gd name="T15" fmla="*/ 134 h 134"/>
                  <a:gd name="T16" fmla="*/ 2 w 117"/>
                  <a:gd name="T17"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134">
                    <a:moveTo>
                      <a:pt x="2" y="134"/>
                    </a:moveTo>
                    <a:cubicBezTo>
                      <a:pt x="1" y="134"/>
                      <a:pt x="0" y="133"/>
                      <a:pt x="0" y="132"/>
                    </a:cubicBezTo>
                    <a:cubicBezTo>
                      <a:pt x="0" y="3"/>
                      <a:pt x="0" y="3"/>
                      <a:pt x="0" y="3"/>
                    </a:cubicBezTo>
                    <a:cubicBezTo>
                      <a:pt x="0" y="1"/>
                      <a:pt x="1" y="0"/>
                      <a:pt x="2" y="0"/>
                    </a:cubicBezTo>
                    <a:cubicBezTo>
                      <a:pt x="115" y="0"/>
                      <a:pt x="115" y="0"/>
                      <a:pt x="115" y="0"/>
                    </a:cubicBezTo>
                    <a:cubicBezTo>
                      <a:pt x="116" y="0"/>
                      <a:pt x="117" y="1"/>
                      <a:pt x="117" y="3"/>
                    </a:cubicBezTo>
                    <a:cubicBezTo>
                      <a:pt x="117" y="132"/>
                      <a:pt x="117" y="132"/>
                      <a:pt x="117" y="132"/>
                    </a:cubicBezTo>
                    <a:cubicBezTo>
                      <a:pt x="117" y="133"/>
                      <a:pt x="116" y="134"/>
                      <a:pt x="115" y="134"/>
                    </a:cubicBezTo>
                    <a:cubicBezTo>
                      <a:pt x="2" y="134"/>
                      <a:pt x="2" y="134"/>
                      <a:pt x="2" y="134"/>
                    </a:cubicBezTo>
                  </a:path>
                </a:pathLst>
              </a:custGeom>
              <a:solidFill>
                <a:srgbClr val="005E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3" name="Freeform 18"/>
              <p:cNvSpPr>
                <a:spLocks/>
              </p:cNvSpPr>
              <p:nvPr/>
            </p:nvSpPr>
            <p:spPr bwMode="auto">
              <a:xfrm>
                <a:off x="-832" y="2612"/>
                <a:ext cx="363" cy="23"/>
              </a:xfrm>
              <a:custGeom>
                <a:avLst/>
                <a:gdLst>
                  <a:gd name="T0" fmla="*/ 44 w 46"/>
                  <a:gd name="T1" fmla="*/ 0 h 3"/>
                  <a:gd name="T2" fmla="*/ 1 w 46"/>
                  <a:gd name="T3" fmla="*/ 0 h 3"/>
                  <a:gd name="T4" fmla="*/ 0 w 46"/>
                  <a:gd name="T5" fmla="*/ 3 h 3"/>
                  <a:gd name="T6" fmla="*/ 46 w 46"/>
                  <a:gd name="T7" fmla="*/ 3 h 3"/>
                  <a:gd name="T8" fmla="*/ 44 w 46"/>
                  <a:gd name="T9" fmla="*/ 0 h 3"/>
                </a:gdLst>
                <a:ahLst/>
                <a:cxnLst>
                  <a:cxn ang="0">
                    <a:pos x="T0" y="T1"/>
                  </a:cxn>
                  <a:cxn ang="0">
                    <a:pos x="T2" y="T3"/>
                  </a:cxn>
                  <a:cxn ang="0">
                    <a:pos x="T4" y="T5"/>
                  </a:cxn>
                  <a:cxn ang="0">
                    <a:pos x="T6" y="T7"/>
                  </a:cxn>
                  <a:cxn ang="0">
                    <a:pos x="T8" y="T9"/>
                  </a:cxn>
                </a:cxnLst>
                <a:rect l="0" t="0" r="r" b="b"/>
                <a:pathLst>
                  <a:path w="46" h="3">
                    <a:moveTo>
                      <a:pt x="44" y="0"/>
                    </a:moveTo>
                    <a:cubicBezTo>
                      <a:pt x="1" y="0"/>
                      <a:pt x="1" y="0"/>
                      <a:pt x="1" y="0"/>
                    </a:cubicBezTo>
                    <a:cubicBezTo>
                      <a:pt x="0" y="3"/>
                      <a:pt x="0" y="3"/>
                      <a:pt x="0" y="3"/>
                    </a:cubicBezTo>
                    <a:cubicBezTo>
                      <a:pt x="46" y="3"/>
                      <a:pt x="46" y="3"/>
                      <a:pt x="46" y="3"/>
                    </a:cubicBezTo>
                    <a:cubicBezTo>
                      <a:pt x="46" y="1"/>
                      <a:pt x="45" y="0"/>
                      <a:pt x="44" y="0"/>
                    </a:cubicBezTo>
                  </a:path>
                </a:pathLst>
              </a:custGeom>
              <a:solidFill>
                <a:srgbClr val="0085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4" name="Rectangle 19"/>
              <p:cNvSpPr>
                <a:spLocks noChangeArrowheads="1"/>
              </p:cNvSpPr>
              <p:nvPr/>
            </p:nvSpPr>
            <p:spPr bwMode="auto">
              <a:xfrm>
                <a:off x="-635" y="2682"/>
                <a:ext cx="32" cy="71"/>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5" name="Rectangle 20"/>
              <p:cNvSpPr>
                <a:spLocks noChangeArrowheads="1"/>
              </p:cNvSpPr>
              <p:nvPr/>
            </p:nvSpPr>
            <p:spPr bwMode="auto">
              <a:xfrm>
                <a:off x="-588" y="2682"/>
                <a:ext cx="32" cy="71"/>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6" name="Rectangle 21"/>
              <p:cNvSpPr>
                <a:spLocks noChangeArrowheads="1"/>
              </p:cNvSpPr>
              <p:nvPr/>
            </p:nvSpPr>
            <p:spPr bwMode="auto">
              <a:xfrm>
                <a:off x="-548" y="2682"/>
                <a:ext cx="32" cy="71"/>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7" name="Freeform 22"/>
              <p:cNvSpPr>
                <a:spLocks/>
              </p:cNvSpPr>
              <p:nvPr/>
            </p:nvSpPr>
            <p:spPr bwMode="auto">
              <a:xfrm>
                <a:off x="-1235" y="3035"/>
                <a:ext cx="213" cy="352"/>
              </a:xfrm>
              <a:custGeom>
                <a:avLst/>
                <a:gdLst>
                  <a:gd name="T0" fmla="*/ 0 w 213"/>
                  <a:gd name="T1" fmla="*/ 0 h 352"/>
                  <a:gd name="T2" fmla="*/ 0 w 213"/>
                  <a:gd name="T3" fmla="*/ 352 h 352"/>
                  <a:gd name="T4" fmla="*/ 213 w 213"/>
                  <a:gd name="T5" fmla="*/ 172 h 352"/>
                  <a:gd name="T6" fmla="*/ 0 w 213"/>
                  <a:gd name="T7" fmla="*/ 0 h 352"/>
                </a:gdLst>
                <a:ahLst/>
                <a:cxnLst>
                  <a:cxn ang="0">
                    <a:pos x="T0" y="T1"/>
                  </a:cxn>
                  <a:cxn ang="0">
                    <a:pos x="T2" y="T3"/>
                  </a:cxn>
                  <a:cxn ang="0">
                    <a:pos x="T4" y="T5"/>
                  </a:cxn>
                  <a:cxn ang="0">
                    <a:pos x="T6" y="T7"/>
                  </a:cxn>
                </a:cxnLst>
                <a:rect l="0" t="0" r="r" b="b"/>
                <a:pathLst>
                  <a:path w="213" h="352">
                    <a:moveTo>
                      <a:pt x="0" y="0"/>
                    </a:moveTo>
                    <a:lnTo>
                      <a:pt x="0" y="352"/>
                    </a:lnTo>
                    <a:lnTo>
                      <a:pt x="213" y="172"/>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8" name="Freeform 23"/>
              <p:cNvSpPr>
                <a:spLocks/>
              </p:cNvSpPr>
              <p:nvPr/>
            </p:nvSpPr>
            <p:spPr bwMode="auto">
              <a:xfrm>
                <a:off x="-1235" y="3035"/>
                <a:ext cx="213" cy="352"/>
              </a:xfrm>
              <a:custGeom>
                <a:avLst/>
                <a:gdLst>
                  <a:gd name="T0" fmla="*/ 0 w 213"/>
                  <a:gd name="T1" fmla="*/ 0 h 352"/>
                  <a:gd name="T2" fmla="*/ 0 w 213"/>
                  <a:gd name="T3" fmla="*/ 352 h 352"/>
                  <a:gd name="T4" fmla="*/ 213 w 213"/>
                  <a:gd name="T5" fmla="*/ 172 h 352"/>
                  <a:gd name="T6" fmla="*/ 0 w 213"/>
                  <a:gd name="T7" fmla="*/ 0 h 352"/>
                </a:gdLst>
                <a:ahLst/>
                <a:cxnLst>
                  <a:cxn ang="0">
                    <a:pos x="T0" y="T1"/>
                  </a:cxn>
                  <a:cxn ang="0">
                    <a:pos x="T2" y="T3"/>
                  </a:cxn>
                  <a:cxn ang="0">
                    <a:pos x="T4" y="T5"/>
                  </a:cxn>
                  <a:cxn ang="0">
                    <a:pos x="T6" y="T7"/>
                  </a:cxn>
                </a:cxnLst>
                <a:rect l="0" t="0" r="r" b="b"/>
                <a:pathLst>
                  <a:path w="213" h="352">
                    <a:moveTo>
                      <a:pt x="0" y="0"/>
                    </a:moveTo>
                    <a:lnTo>
                      <a:pt x="0" y="352"/>
                    </a:lnTo>
                    <a:lnTo>
                      <a:pt x="213" y="17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9" name="Freeform 24"/>
              <p:cNvSpPr>
                <a:spLocks/>
              </p:cNvSpPr>
              <p:nvPr/>
            </p:nvSpPr>
            <p:spPr bwMode="auto">
              <a:xfrm>
                <a:off x="-864" y="3035"/>
                <a:ext cx="221" cy="352"/>
              </a:xfrm>
              <a:custGeom>
                <a:avLst/>
                <a:gdLst>
                  <a:gd name="T0" fmla="*/ 0 w 221"/>
                  <a:gd name="T1" fmla="*/ 172 h 352"/>
                  <a:gd name="T2" fmla="*/ 221 w 221"/>
                  <a:gd name="T3" fmla="*/ 352 h 352"/>
                  <a:gd name="T4" fmla="*/ 221 w 221"/>
                  <a:gd name="T5" fmla="*/ 0 h 352"/>
                  <a:gd name="T6" fmla="*/ 0 w 221"/>
                  <a:gd name="T7" fmla="*/ 172 h 352"/>
                </a:gdLst>
                <a:ahLst/>
                <a:cxnLst>
                  <a:cxn ang="0">
                    <a:pos x="T0" y="T1"/>
                  </a:cxn>
                  <a:cxn ang="0">
                    <a:pos x="T2" y="T3"/>
                  </a:cxn>
                  <a:cxn ang="0">
                    <a:pos x="T4" y="T5"/>
                  </a:cxn>
                  <a:cxn ang="0">
                    <a:pos x="T6" y="T7"/>
                  </a:cxn>
                </a:cxnLst>
                <a:rect l="0" t="0" r="r" b="b"/>
                <a:pathLst>
                  <a:path w="221" h="352">
                    <a:moveTo>
                      <a:pt x="0" y="172"/>
                    </a:moveTo>
                    <a:lnTo>
                      <a:pt x="221" y="352"/>
                    </a:lnTo>
                    <a:lnTo>
                      <a:pt x="221" y="0"/>
                    </a:lnTo>
                    <a:lnTo>
                      <a:pt x="0" y="172"/>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0" name="Freeform 25"/>
              <p:cNvSpPr>
                <a:spLocks/>
              </p:cNvSpPr>
              <p:nvPr/>
            </p:nvSpPr>
            <p:spPr bwMode="auto">
              <a:xfrm>
                <a:off x="-1219" y="3223"/>
                <a:ext cx="560" cy="180"/>
              </a:xfrm>
              <a:custGeom>
                <a:avLst/>
                <a:gdLst>
                  <a:gd name="T0" fmla="*/ 276 w 560"/>
                  <a:gd name="T1" fmla="*/ 54 h 180"/>
                  <a:gd name="T2" fmla="*/ 221 w 560"/>
                  <a:gd name="T3" fmla="*/ 0 h 180"/>
                  <a:gd name="T4" fmla="*/ 0 w 560"/>
                  <a:gd name="T5" fmla="*/ 180 h 180"/>
                  <a:gd name="T6" fmla="*/ 560 w 560"/>
                  <a:gd name="T7" fmla="*/ 180 h 180"/>
                  <a:gd name="T8" fmla="*/ 339 w 560"/>
                  <a:gd name="T9" fmla="*/ 0 h 180"/>
                  <a:gd name="T10" fmla="*/ 276 w 560"/>
                  <a:gd name="T11" fmla="*/ 54 h 180"/>
                </a:gdLst>
                <a:ahLst/>
                <a:cxnLst>
                  <a:cxn ang="0">
                    <a:pos x="T0" y="T1"/>
                  </a:cxn>
                  <a:cxn ang="0">
                    <a:pos x="T2" y="T3"/>
                  </a:cxn>
                  <a:cxn ang="0">
                    <a:pos x="T4" y="T5"/>
                  </a:cxn>
                  <a:cxn ang="0">
                    <a:pos x="T6" y="T7"/>
                  </a:cxn>
                  <a:cxn ang="0">
                    <a:pos x="T8" y="T9"/>
                  </a:cxn>
                  <a:cxn ang="0">
                    <a:pos x="T10" y="T11"/>
                  </a:cxn>
                </a:cxnLst>
                <a:rect l="0" t="0" r="r" b="b"/>
                <a:pathLst>
                  <a:path w="560" h="180">
                    <a:moveTo>
                      <a:pt x="276" y="54"/>
                    </a:moveTo>
                    <a:lnTo>
                      <a:pt x="221" y="0"/>
                    </a:lnTo>
                    <a:lnTo>
                      <a:pt x="0" y="180"/>
                    </a:lnTo>
                    <a:lnTo>
                      <a:pt x="560" y="180"/>
                    </a:lnTo>
                    <a:lnTo>
                      <a:pt x="339" y="0"/>
                    </a:lnTo>
                    <a:lnTo>
                      <a:pt x="276" y="54"/>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1" name="Freeform 26"/>
              <p:cNvSpPr>
                <a:spLocks/>
              </p:cNvSpPr>
              <p:nvPr/>
            </p:nvSpPr>
            <p:spPr bwMode="auto">
              <a:xfrm>
                <a:off x="-1219" y="3223"/>
                <a:ext cx="560" cy="180"/>
              </a:xfrm>
              <a:custGeom>
                <a:avLst/>
                <a:gdLst>
                  <a:gd name="T0" fmla="*/ 276 w 560"/>
                  <a:gd name="T1" fmla="*/ 54 h 180"/>
                  <a:gd name="T2" fmla="*/ 221 w 560"/>
                  <a:gd name="T3" fmla="*/ 0 h 180"/>
                  <a:gd name="T4" fmla="*/ 0 w 560"/>
                  <a:gd name="T5" fmla="*/ 180 h 180"/>
                  <a:gd name="T6" fmla="*/ 560 w 560"/>
                  <a:gd name="T7" fmla="*/ 180 h 180"/>
                  <a:gd name="T8" fmla="*/ 339 w 560"/>
                  <a:gd name="T9" fmla="*/ 0 h 180"/>
                  <a:gd name="T10" fmla="*/ 276 w 560"/>
                  <a:gd name="T11" fmla="*/ 54 h 180"/>
                </a:gdLst>
                <a:ahLst/>
                <a:cxnLst>
                  <a:cxn ang="0">
                    <a:pos x="T0" y="T1"/>
                  </a:cxn>
                  <a:cxn ang="0">
                    <a:pos x="T2" y="T3"/>
                  </a:cxn>
                  <a:cxn ang="0">
                    <a:pos x="T4" y="T5"/>
                  </a:cxn>
                  <a:cxn ang="0">
                    <a:pos x="T6" y="T7"/>
                  </a:cxn>
                  <a:cxn ang="0">
                    <a:pos x="T8" y="T9"/>
                  </a:cxn>
                  <a:cxn ang="0">
                    <a:pos x="T10" y="T11"/>
                  </a:cxn>
                </a:cxnLst>
                <a:rect l="0" t="0" r="r" b="b"/>
                <a:pathLst>
                  <a:path w="560" h="180">
                    <a:moveTo>
                      <a:pt x="276" y="54"/>
                    </a:moveTo>
                    <a:lnTo>
                      <a:pt x="221" y="0"/>
                    </a:lnTo>
                    <a:lnTo>
                      <a:pt x="0" y="180"/>
                    </a:lnTo>
                    <a:lnTo>
                      <a:pt x="560" y="180"/>
                    </a:lnTo>
                    <a:lnTo>
                      <a:pt x="339" y="0"/>
                    </a:lnTo>
                    <a:lnTo>
                      <a:pt x="276" y="5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2" name="Freeform 27"/>
              <p:cNvSpPr>
                <a:spLocks/>
              </p:cNvSpPr>
              <p:nvPr/>
            </p:nvSpPr>
            <p:spPr bwMode="auto">
              <a:xfrm>
                <a:off x="-1219" y="3019"/>
                <a:ext cx="560" cy="227"/>
              </a:xfrm>
              <a:custGeom>
                <a:avLst/>
                <a:gdLst>
                  <a:gd name="T0" fmla="*/ 229 w 560"/>
                  <a:gd name="T1" fmla="*/ 188 h 227"/>
                  <a:gd name="T2" fmla="*/ 237 w 560"/>
                  <a:gd name="T3" fmla="*/ 188 h 227"/>
                  <a:gd name="T4" fmla="*/ 276 w 560"/>
                  <a:gd name="T5" fmla="*/ 227 h 227"/>
                  <a:gd name="T6" fmla="*/ 324 w 560"/>
                  <a:gd name="T7" fmla="*/ 188 h 227"/>
                  <a:gd name="T8" fmla="*/ 332 w 560"/>
                  <a:gd name="T9" fmla="*/ 188 h 227"/>
                  <a:gd name="T10" fmla="*/ 339 w 560"/>
                  <a:gd name="T11" fmla="*/ 180 h 227"/>
                  <a:gd name="T12" fmla="*/ 560 w 560"/>
                  <a:gd name="T13" fmla="*/ 0 h 227"/>
                  <a:gd name="T14" fmla="*/ 0 w 560"/>
                  <a:gd name="T15" fmla="*/ 0 h 227"/>
                  <a:gd name="T16" fmla="*/ 221 w 560"/>
                  <a:gd name="T17" fmla="*/ 180 h 227"/>
                  <a:gd name="T18" fmla="*/ 229 w 560"/>
                  <a:gd name="T19" fmla="*/ 188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0" h="227">
                    <a:moveTo>
                      <a:pt x="229" y="188"/>
                    </a:moveTo>
                    <a:lnTo>
                      <a:pt x="237" y="188"/>
                    </a:lnTo>
                    <a:lnTo>
                      <a:pt x="276" y="227"/>
                    </a:lnTo>
                    <a:lnTo>
                      <a:pt x="324" y="188"/>
                    </a:lnTo>
                    <a:lnTo>
                      <a:pt x="332" y="188"/>
                    </a:lnTo>
                    <a:lnTo>
                      <a:pt x="339" y="180"/>
                    </a:lnTo>
                    <a:lnTo>
                      <a:pt x="560" y="0"/>
                    </a:lnTo>
                    <a:lnTo>
                      <a:pt x="0" y="0"/>
                    </a:lnTo>
                    <a:lnTo>
                      <a:pt x="221" y="180"/>
                    </a:lnTo>
                    <a:lnTo>
                      <a:pt x="229" y="188"/>
                    </a:lnTo>
                    <a:close/>
                  </a:path>
                </a:pathLst>
              </a:custGeom>
              <a:solidFill>
                <a:srgbClr val="C8C8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3" name="Freeform 28"/>
              <p:cNvSpPr>
                <a:spLocks/>
              </p:cNvSpPr>
              <p:nvPr/>
            </p:nvSpPr>
            <p:spPr bwMode="auto">
              <a:xfrm>
                <a:off x="-1219" y="3019"/>
                <a:ext cx="560" cy="227"/>
              </a:xfrm>
              <a:custGeom>
                <a:avLst/>
                <a:gdLst>
                  <a:gd name="T0" fmla="*/ 229 w 560"/>
                  <a:gd name="T1" fmla="*/ 188 h 227"/>
                  <a:gd name="T2" fmla="*/ 237 w 560"/>
                  <a:gd name="T3" fmla="*/ 188 h 227"/>
                  <a:gd name="T4" fmla="*/ 276 w 560"/>
                  <a:gd name="T5" fmla="*/ 227 h 227"/>
                  <a:gd name="T6" fmla="*/ 324 w 560"/>
                  <a:gd name="T7" fmla="*/ 188 h 227"/>
                  <a:gd name="T8" fmla="*/ 332 w 560"/>
                  <a:gd name="T9" fmla="*/ 188 h 227"/>
                  <a:gd name="T10" fmla="*/ 339 w 560"/>
                  <a:gd name="T11" fmla="*/ 180 h 227"/>
                  <a:gd name="T12" fmla="*/ 560 w 560"/>
                  <a:gd name="T13" fmla="*/ 0 h 227"/>
                  <a:gd name="T14" fmla="*/ 0 w 560"/>
                  <a:gd name="T15" fmla="*/ 0 h 227"/>
                  <a:gd name="T16" fmla="*/ 221 w 560"/>
                  <a:gd name="T17" fmla="*/ 180 h 227"/>
                  <a:gd name="T18" fmla="*/ 229 w 560"/>
                  <a:gd name="T19" fmla="*/ 188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0" h="227">
                    <a:moveTo>
                      <a:pt x="229" y="188"/>
                    </a:moveTo>
                    <a:lnTo>
                      <a:pt x="237" y="188"/>
                    </a:lnTo>
                    <a:lnTo>
                      <a:pt x="276" y="227"/>
                    </a:lnTo>
                    <a:lnTo>
                      <a:pt x="324" y="188"/>
                    </a:lnTo>
                    <a:lnTo>
                      <a:pt x="332" y="188"/>
                    </a:lnTo>
                    <a:lnTo>
                      <a:pt x="339" y="180"/>
                    </a:lnTo>
                    <a:lnTo>
                      <a:pt x="560" y="0"/>
                    </a:lnTo>
                    <a:lnTo>
                      <a:pt x="0" y="0"/>
                    </a:lnTo>
                    <a:lnTo>
                      <a:pt x="221" y="180"/>
                    </a:lnTo>
                    <a:lnTo>
                      <a:pt x="229" y="18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4" name="Oval 29"/>
              <p:cNvSpPr>
                <a:spLocks noChangeArrowheads="1"/>
              </p:cNvSpPr>
              <p:nvPr/>
            </p:nvSpPr>
            <p:spPr bwMode="auto">
              <a:xfrm>
                <a:off x="-761" y="2902"/>
                <a:ext cx="237" cy="234"/>
              </a:xfrm>
              <a:prstGeom prst="ellipse">
                <a:avLst/>
              </a:prstGeom>
              <a:solidFill>
                <a:srgbClr val="470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5" name="Freeform 30"/>
              <p:cNvSpPr>
                <a:spLocks/>
              </p:cNvSpPr>
              <p:nvPr/>
            </p:nvSpPr>
            <p:spPr bwMode="auto">
              <a:xfrm>
                <a:off x="-682" y="2964"/>
                <a:ext cx="79" cy="118"/>
              </a:xfrm>
              <a:custGeom>
                <a:avLst/>
                <a:gdLst>
                  <a:gd name="T0" fmla="*/ 7 w 10"/>
                  <a:gd name="T1" fmla="*/ 12 h 15"/>
                  <a:gd name="T2" fmla="*/ 7 w 10"/>
                  <a:gd name="T3" fmla="*/ 0 h 15"/>
                  <a:gd name="T4" fmla="*/ 5 w 10"/>
                  <a:gd name="T5" fmla="*/ 0 h 15"/>
                  <a:gd name="T6" fmla="*/ 1 w 10"/>
                  <a:gd name="T7" fmla="*/ 1 h 15"/>
                  <a:gd name="T8" fmla="*/ 1 w 10"/>
                  <a:gd name="T9" fmla="*/ 3 h 15"/>
                  <a:gd name="T10" fmla="*/ 4 w 10"/>
                  <a:gd name="T11" fmla="*/ 3 h 15"/>
                  <a:gd name="T12" fmla="*/ 4 w 10"/>
                  <a:gd name="T13" fmla="*/ 12 h 15"/>
                  <a:gd name="T14" fmla="*/ 0 w 10"/>
                  <a:gd name="T15" fmla="*/ 12 h 15"/>
                  <a:gd name="T16" fmla="*/ 0 w 10"/>
                  <a:gd name="T17" fmla="*/ 15 h 15"/>
                  <a:gd name="T18" fmla="*/ 10 w 10"/>
                  <a:gd name="T19" fmla="*/ 15 h 15"/>
                  <a:gd name="T20" fmla="*/ 10 w 10"/>
                  <a:gd name="T21" fmla="*/ 12 h 15"/>
                  <a:gd name="T22" fmla="*/ 7 w 10"/>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15">
                    <a:moveTo>
                      <a:pt x="7" y="12"/>
                    </a:moveTo>
                    <a:cubicBezTo>
                      <a:pt x="7" y="0"/>
                      <a:pt x="7" y="0"/>
                      <a:pt x="7" y="0"/>
                    </a:cubicBezTo>
                    <a:cubicBezTo>
                      <a:pt x="5" y="0"/>
                      <a:pt x="5" y="0"/>
                      <a:pt x="5" y="0"/>
                    </a:cubicBezTo>
                    <a:cubicBezTo>
                      <a:pt x="4" y="1"/>
                      <a:pt x="3" y="1"/>
                      <a:pt x="1" y="1"/>
                    </a:cubicBezTo>
                    <a:cubicBezTo>
                      <a:pt x="1" y="3"/>
                      <a:pt x="1" y="3"/>
                      <a:pt x="1" y="3"/>
                    </a:cubicBezTo>
                    <a:cubicBezTo>
                      <a:pt x="4" y="3"/>
                      <a:pt x="4" y="3"/>
                      <a:pt x="4" y="3"/>
                    </a:cubicBezTo>
                    <a:cubicBezTo>
                      <a:pt x="4" y="12"/>
                      <a:pt x="4" y="12"/>
                      <a:pt x="4" y="12"/>
                    </a:cubicBezTo>
                    <a:cubicBezTo>
                      <a:pt x="0" y="12"/>
                      <a:pt x="0" y="12"/>
                      <a:pt x="0" y="12"/>
                    </a:cubicBezTo>
                    <a:cubicBezTo>
                      <a:pt x="0" y="15"/>
                      <a:pt x="0" y="15"/>
                      <a:pt x="0" y="15"/>
                    </a:cubicBezTo>
                    <a:cubicBezTo>
                      <a:pt x="10" y="15"/>
                      <a:pt x="10" y="15"/>
                      <a:pt x="10" y="15"/>
                    </a:cubicBezTo>
                    <a:cubicBezTo>
                      <a:pt x="10" y="12"/>
                      <a:pt x="10" y="12"/>
                      <a:pt x="10" y="12"/>
                    </a:cubicBezTo>
                    <a:lnTo>
                      <a:pt x="7" y="12"/>
                    </a:lnTo>
                    <a:close/>
                  </a:path>
                </a:pathLst>
              </a:custGeom>
              <a:solidFill>
                <a:srgbClr val="F0F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6" name="Freeform 31"/>
              <p:cNvSpPr>
                <a:spLocks/>
              </p:cNvSpPr>
              <p:nvPr/>
            </p:nvSpPr>
            <p:spPr bwMode="auto">
              <a:xfrm>
                <a:off x="-1022"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7" name="Freeform 32"/>
              <p:cNvSpPr>
                <a:spLocks/>
              </p:cNvSpPr>
              <p:nvPr/>
            </p:nvSpPr>
            <p:spPr bwMode="auto">
              <a:xfrm>
                <a:off x="-1022"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8" name="Freeform 33"/>
              <p:cNvSpPr>
                <a:spLocks/>
              </p:cNvSpPr>
              <p:nvPr/>
            </p:nvSpPr>
            <p:spPr bwMode="auto">
              <a:xfrm>
                <a:off x="-1022" y="2714"/>
                <a:ext cx="8" cy="39"/>
              </a:xfrm>
              <a:custGeom>
                <a:avLst/>
                <a:gdLst>
                  <a:gd name="T0" fmla="*/ 0 w 8"/>
                  <a:gd name="T1" fmla="*/ 0 h 39"/>
                  <a:gd name="T2" fmla="*/ 0 w 8"/>
                  <a:gd name="T3" fmla="*/ 0 h 39"/>
                  <a:gd name="T4" fmla="*/ 0 w 8"/>
                  <a:gd name="T5" fmla="*/ 31 h 39"/>
                  <a:gd name="T6" fmla="*/ 0 w 8"/>
                  <a:gd name="T7" fmla="*/ 39 h 39"/>
                  <a:gd name="T8" fmla="*/ 8 w 8"/>
                  <a:gd name="T9" fmla="*/ 31 h 39"/>
                  <a:gd name="T10" fmla="*/ 8 w 8"/>
                  <a:gd name="T11" fmla="*/ 0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0"/>
                    </a:lnTo>
                    <a:lnTo>
                      <a:pt x="0" y="31"/>
                    </a:lnTo>
                    <a:lnTo>
                      <a:pt x="0" y="39"/>
                    </a:lnTo>
                    <a:lnTo>
                      <a:pt x="8" y="31"/>
                    </a:lnTo>
                    <a:lnTo>
                      <a:pt x="8" y="0"/>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9" name="Freeform 34"/>
              <p:cNvSpPr>
                <a:spLocks/>
              </p:cNvSpPr>
              <p:nvPr/>
            </p:nvSpPr>
            <p:spPr bwMode="auto">
              <a:xfrm>
                <a:off x="-1022" y="2714"/>
                <a:ext cx="8" cy="39"/>
              </a:xfrm>
              <a:custGeom>
                <a:avLst/>
                <a:gdLst>
                  <a:gd name="T0" fmla="*/ 0 w 8"/>
                  <a:gd name="T1" fmla="*/ 0 h 39"/>
                  <a:gd name="T2" fmla="*/ 0 w 8"/>
                  <a:gd name="T3" fmla="*/ 0 h 39"/>
                  <a:gd name="T4" fmla="*/ 0 w 8"/>
                  <a:gd name="T5" fmla="*/ 31 h 39"/>
                  <a:gd name="T6" fmla="*/ 0 w 8"/>
                  <a:gd name="T7" fmla="*/ 39 h 39"/>
                  <a:gd name="T8" fmla="*/ 8 w 8"/>
                  <a:gd name="T9" fmla="*/ 31 h 39"/>
                  <a:gd name="T10" fmla="*/ 8 w 8"/>
                  <a:gd name="T11" fmla="*/ 0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0"/>
                    </a:lnTo>
                    <a:lnTo>
                      <a:pt x="0" y="31"/>
                    </a:lnTo>
                    <a:lnTo>
                      <a:pt x="0" y="39"/>
                    </a:lnTo>
                    <a:lnTo>
                      <a:pt x="8" y="31"/>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0" name="Freeform 35"/>
              <p:cNvSpPr>
                <a:spLocks/>
              </p:cNvSpPr>
              <p:nvPr/>
            </p:nvSpPr>
            <p:spPr bwMode="auto">
              <a:xfrm>
                <a:off x="-990"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1" name="Freeform 36"/>
              <p:cNvSpPr>
                <a:spLocks/>
              </p:cNvSpPr>
              <p:nvPr/>
            </p:nvSpPr>
            <p:spPr bwMode="auto">
              <a:xfrm>
                <a:off x="-990"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2" name="Freeform 37"/>
              <p:cNvSpPr>
                <a:spLocks/>
              </p:cNvSpPr>
              <p:nvPr/>
            </p:nvSpPr>
            <p:spPr bwMode="auto">
              <a:xfrm>
                <a:off x="-958" y="2675"/>
                <a:ext cx="7" cy="39"/>
              </a:xfrm>
              <a:custGeom>
                <a:avLst/>
                <a:gdLst>
                  <a:gd name="T0" fmla="*/ 7 w 7"/>
                  <a:gd name="T1" fmla="*/ 0 h 39"/>
                  <a:gd name="T2" fmla="*/ 0 w 7"/>
                  <a:gd name="T3" fmla="*/ 7 h 39"/>
                  <a:gd name="T4" fmla="*/ 0 w 7"/>
                  <a:gd name="T5" fmla="*/ 31 h 39"/>
                  <a:gd name="T6" fmla="*/ 7 w 7"/>
                  <a:gd name="T7" fmla="*/ 39 h 39"/>
                  <a:gd name="T8" fmla="*/ 7 w 7"/>
                  <a:gd name="T9" fmla="*/ 31 h 39"/>
                  <a:gd name="T10" fmla="*/ 7 w 7"/>
                  <a:gd name="T11" fmla="*/ 7 h 39"/>
                  <a:gd name="T12" fmla="*/ 7 w 7"/>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7" h="39">
                    <a:moveTo>
                      <a:pt x="7" y="0"/>
                    </a:moveTo>
                    <a:lnTo>
                      <a:pt x="0" y="7"/>
                    </a:lnTo>
                    <a:lnTo>
                      <a:pt x="0" y="31"/>
                    </a:lnTo>
                    <a:lnTo>
                      <a:pt x="7" y="39"/>
                    </a:lnTo>
                    <a:lnTo>
                      <a:pt x="7" y="31"/>
                    </a:lnTo>
                    <a:lnTo>
                      <a:pt x="7" y="7"/>
                    </a:lnTo>
                    <a:lnTo>
                      <a:pt x="7"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3" name="Freeform 38"/>
              <p:cNvSpPr>
                <a:spLocks/>
              </p:cNvSpPr>
              <p:nvPr/>
            </p:nvSpPr>
            <p:spPr bwMode="auto">
              <a:xfrm>
                <a:off x="-958" y="2675"/>
                <a:ext cx="7" cy="39"/>
              </a:xfrm>
              <a:custGeom>
                <a:avLst/>
                <a:gdLst>
                  <a:gd name="T0" fmla="*/ 7 w 7"/>
                  <a:gd name="T1" fmla="*/ 0 h 39"/>
                  <a:gd name="T2" fmla="*/ 0 w 7"/>
                  <a:gd name="T3" fmla="*/ 7 h 39"/>
                  <a:gd name="T4" fmla="*/ 0 w 7"/>
                  <a:gd name="T5" fmla="*/ 31 h 39"/>
                  <a:gd name="T6" fmla="*/ 7 w 7"/>
                  <a:gd name="T7" fmla="*/ 39 h 39"/>
                  <a:gd name="T8" fmla="*/ 7 w 7"/>
                  <a:gd name="T9" fmla="*/ 31 h 39"/>
                  <a:gd name="T10" fmla="*/ 7 w 7"/>
                  <a:gd name="T11" fmla="*/ 7 h 39"/>
                  <a:gd name="T12" fmla="*/ 7 w 7"/>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7" h="39">
                    <a:moveTo>
                      <a:pt x="7" y="0"/>
                    </a:moveTo>
                    <a:lnTo>
                      <a:pt x="0" y="7"/>
                    </a:lnTo>
                    <a:lnTo>
                      <a:pt x="0" y="31"/>
                    </a:lnTo>
                    <a:lnTo>
                      <a:pt x="7" y="39"/>
                    </a:lnTo>
                    <a:lnTo>
                      <a:pt x="7" y="31"/>
                    </a:lnTo>
                    <a:lnTo>
                      <a:pt x="7" y="7"/>
                    </a:lnTo>
                    <a:lnTo>
                      <a:pt x="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4" name="Freeform 39"/>
              <p:cNvSpPr>
                <a:spLocks/>
              </p:cNvSpPr>
              <p:nvPr/>
            </p:nvSpPr>
            <p:spPr bwMode="auto">
              <a:xfrm>
                <a:off x="-990" y="2714"/>
                <a:ext cx="8" cy="39"/>
              </a:xfrm>
              <a:custGeom>
                <a:avLst/>
                <a:gdLst>
                  <a:gd name="T0" fmla="*/ 0 w 8"/>
                  <a:gd name="T1" fmla="*/ 0 h 39"/>
                  <a:gd name="T2" fmla="*/ 0 w 8"/>
                  <a:gd name="T3" fmla="*/ 0 h 39"/>
                  <a:gd name="T4" fmla="*/ 0 w 8"/>
                  <a:gd name="T5" fmla="*/ 31 h 39"/>
                  <a:gd name="T6" fmla="*/ 0 w 8"/>
                  <a:gd name="T7" fmla="*/ 39 h 39"/>
                  <a:gd name="T8" fmla="*/ 8 w 8"/>
                  <a:gd name="T9" fmla="*/ 31 h 39"/>
                  <a:gd name="T10" fmla="*/ 8 w 8"/>
                  <a:gd name="T11" fmla="*/ 0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0"/>
                    </a:lnTo>
                    <a:lnTo>
                      <a:pt x="0" y="31"/>
                    </a:lnTo>
                    <a:lnTo>
                      <a:pt x="0" y="39"/>
                    </a:lnTo>
                    <a:lnTo>
                      <a:pt x="8" y="31"/>
                    </a:lnTo>
                    <a:lnTo>
                      <a:pt x="8" y="0"/>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5" name="Freeform 40"/>
              <p:cNvSpPr>
                <a:spLocks/>
              </p:cNvSpPr>
              <p:nvPr/>
            </p:nvSpPr>
            <p:spPr bwMode="auto">
              <a:xfrm>
                <a:off x="-990" y="2714"/>
                <a:ext cx="8" cy="39"/>
              </a:xfrm>
              <a:custGeom>
                <a:avLst/>
                <a:gdLst>
                  <a:gd name="T0" fmla="*/ 0 w 8"/>
                  <a:gd name="T1" fmla="*/ 0 h 39"/>
                  <a:gd name="T2" fmla="*/ 0 w 8"/>
                  <a:gd name="T3" fmla="*/ 0 h 39"/>
                  <a:gd name="T4" fmla="*/ 0 w 8"/>
                  <a:gd name="T5" fmla="*/ 31 h 39"/>
                  <a:gd name="T6" fmla="*/ 0 w 8"/>
                  <a:gd name="T7" fmla="*/ 39 h 39"/>
                  <a:gd name="T8" fmla="*/ 8 w 8"/>
                  <a:gd name="T9" fmla="*/ 31 h 39"/>
                  <a:gd name="T10" fmla="*/ 8 w 8"/>
                  <a:gd name="T11" fmla="*/ 0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0"/>
                    </a:lnTo>
                    <a:lnTo>
                      <a:pt x="0" y="31"/>
                    </a:lnTo>
                    <a:lnTo>
                      <a:pt x="0" y="39"/>
                    </a:lnTo>
                    <a:lnTo>
                      <a:pt x="8" y="31"/>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6" name="Freeform 41"/>
              <p:cNvSpPr>
                <a:spLocks/>
              </p:cNvSpPr>
              <p:nvPr/>
            </p:nvSpPr>
            <p:spPr bwMode="auto">
              <a:xfrm>
                <a:off x="-958" y="2714"/>
                <a:ext cx="7" cy="39"/>
              </a:xfrm>
              <a:custGeom>
                <a:avLst/>
                <a:gdLst>
                  <a:gd name="T0" fmla="*/ 7 w 7"/>
                  <a:gd name="T1" fmla="*/ 0 h 39"/>
                  <a:gd name="T2" fmla="*/ 0 w 7"/>
                  <a:gd name="T3" fmla="*/ 0 h 39"/>
                  <a:gd name="T4" fmla="*/ 0 w 7"/>
                  <a:gd name="T5" fmla="*/ 31 h 39"/>
                  <a:gd name="T6" fmla="*/ 7 w 7"/>
                  <a:gd name="T7" fmla="*/ 39 h 39"/>
                  <a:gd name="T8" fmla="*/ 7 w 7"/>
                  <a:gd name="T9" fmla="*/ 31 h 39"/>
                  <a:gd name="T10" fmla="*/ 7 w 7"/>
                  <a:gd name="T11" fmla="*/ 0 h 39"/>
                  <a:gd name="T12" fmla="*/ 7 w 7"/>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7" h="39">
                    <a:moveTo>
                      <a:pt x="7" y="0"/>
                    </a:moveTo>
                    <a:lnTo>
                      <a:pt x="0" y="0"/>
                    </a:lnTo>
                    <a:lnTo>
                      <a:pt x="0" y="31"/>
                    </a:lnTo>
                    <a:lnTo>
                      <a:pt x="7" y="39"/>
                    </a:lnTo>
                    <a:lnTo>
                      <a:pt x="7" y="31"/>
                    </a:lnTo>
                    <a:lnTo>
                      <a:pt x="7" y="0"/>
                    </a:lnTo>
                    <a:lnTo>
                      <a:pt x="7"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7" name="Freeform 42"/>
              <p:cNvSpPr>
                <a:spLocks/>
              </p:cNvSpPr>
              <p:nvPr/>
            </p:nvSpPr>
            <p:spPr bwMode="auto">
              <a:xfrm>
                <a:off x="-958" y="2714"/>
                <a:ext cx="7" cy="39"/>
              </a:xfrm>
              <a:custGeom>
                <a:avLst/>
                <a:gdLst>
                  <a:gd name="T0" fmla="*/ 7 w 7"/>
                  <a:gd name="T1" fmla="*/ 0 h 39"/>
                  <a:gd name="T2" fmla="*/ 0 w 7"/>
                  <a:gd name="T3" fmla="*/ 0 h 39"/>
                  <a:gd name="T4" fmla="*/ 0 w 7"/>
                  <a:gd name="T5" fmla="*/ 31 h 39"/>
                  <a:gd name="T6" fmla="*/ 7 w 7"/>
                  <a:gd name="T7" fmla="*/ 39 h 39"/>
                  <a:gd name="T8" fmla="*/ 7 w 7"/>
                  <a:gd name="T9" fmla="*/ 31 h 39"/>
                  <a:gd name="T10" fmla="*/ 7 w 7"/>
                  <a:gd name="T11" fmla="*/ 0 h 39"/>
                  <a:gd name="T12" fmla="*/ 7 w 7"/>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7" h="39">
                    <a:moveTo>
                      <a:pt x="7" y="0"/>
                    </a:moveTo>
                    <a:lnTo>
                      <a:pt x="0" y="0"/>
                    </a:lnTo>
                    <a:lnTo>
                      <a:pt x="0" y="31"/>
                    </a:lnTo>
                    <a:lnTo>
                      <a:pt x="7" y="39"/>
                    </a:lnTo>
                    <a:lnTo>
                      <a:pt x="7" y="31"/>
                    </a:lnTo>
                    <a:lnTo>
                      <a:pt x="7" y="0"/>
                    </a:lnTo>
                    <a:lnTo>
                      <a:pt x="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8" name="Freeform 43"/>
              <p:cNvSpPr>
                <a:spLocks/>
              </p:cNvSpPr>
              <p:nvPr/>
            </p:nvSpPr>
            <p:spPr bwMode="auto">
              <a:xfrm>
                <a:off x="-990" y="2675"/>
                <a:ext cx="39" cy="7"/>
              </a:xfrm>
              <a:custGeom>
                <a:avLst/>
                <a:gdLst>
                  <a:gd name="T0" fmla="*/ 0 w 39"/>
                  <a:gd name="T1" fmla="*/ 0 h 7"/>
                  <a:gd name="T2" fmla="*/ 8 w 39"/>
                  <a:gd name="T3" fmla="*/ 7 h 7"/>
                  <a:gd name="T4" fmla="*/ 32 w 39"/>
                  <a:gd name="T5" fmla="*/ 7 h 7"/>
                  <a:gd name="T6" fmla="*/ 39 w 39"/>
                  <a:gd name="T7" fmla="*/ 0 h 7"/>
                  <a:gd name="T8" fmla="*/ 32 w 39"/>
                  <a:gd name="T9" fmla="*/ 0 h 7"/>
                  <a:gd name="T10" fmla="*/ 8 w 39"/>
                  <a:gd name="T11" fmla="*/ 0 h 7"/>
                  <a:gd name="T12" fmla="*/ 0 w 3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39" h="7">
                    <a:moveTo>
                      <a:pt x="0" y="0"/>
                    </a:moveTo>
                    <a:lnTo>
                      <a:pt x="8" y="7"/>
                    </a:lnTo>
                    <a:lnTo>
                      <a:pt x="32" y="7"/>
                    </a:lnTo>
                    <a:lnTo>
                      <a:pt x="39" y="0"/>
                    </a:lnTo>
                    <a:lnTo>
                      <a:pt x="32" y="0"/>
                    </a:lnTo>
                    <a:lnTo>
                      <a:pt x="8" y="0"/>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9" name="Freeform 44"/>
              <p:cNvSpPr>
                <a:spLocks/>
              </p:cNvSpPr>
              <p:nvPr/>
            </p:nvSpPr>
            <p:spPr bwMode="auto">
              <a:xfrm>
                <a:off x="-990" y="2675"/>
                <a:ext cx="39" cy="7"/>
              </a:xfrm>
              <a:custGeom>
                <a:avLst/>
                <a:gdLst>
                  <a:gd name="T0" fmla="*/ 0 w 39"/>
                  <a:gd name="T1" fmla="*/ 0 h 7"/>
                  <a:gd name="T2" fmla="*/ 8 w 39"/>
                  <a:gd name="T3" fmla="*/ 7 h 7"/>
                  <a:gd name="T4" fmla="*/ 32 w 39"/>
                  <a:gd name="T5" fmla="*/ 7 h 7"/>
                  <a:gd name="T6" fmla="*/ 39 w 39"/>
                  <a:gd name="T7" fmla="*/ 0 h 7"/>
                  <a:gd name="T8" fmla="*/ 32 w 39"/>
                  <a:gd name="T9" fmla="*/ 0 h 7"/>
                  <a:gd name="T10" fmla="*/ 8 w 39"/>
                  <a:gd name="T11" fmla="*/ 0 h 7"/>
                  <a:gd name="T12" fmla="*/ 0 w 3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39" h="7">
                    <a:moveTo>
                      <a:pt x="0" y="0"/>
                    </a:moveTo>
                    <a:lnTo>
                      <a:pt x="8" y="7"/>
                    </a:lnTo>
                    <a:lnTo>
                      <a:pt x="32" y="7"/>
                    </a:lnTo>
                    <a:lnTo>
                      <a:pt x="39" y="0"/>
                    </a:lnTo>
                    <a:lnTo>
                      <a:pt x="32" y="0"/>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0" name="Freeform 45"/>
              <p:cNvSpPr>
                <a:spLocks/>
              </p:cNvSpPr>
              <p:nvPr/>
            </p:nvSpPr>
            <p:spPr bwMode="auto">
              <a:xfrm>
                <a:off x="-990" y="2745"/>
                <a:ext cx="39" cy="8"/>
              </a:xfrm>
              <a:custGeom>
                <a:avLst/>
                <a:gdLst>
                  <a:gd name="T0" fmla="*/ 0 w 39"/>
                  <a:gd name="T1" fmla="*/ 8 h 8"/>
                  <a:gd name="T2" fmla="*/ 8 w 39"/>
                  <a:gd name="T3" fmla="*/ 8 h 8"/>
                  <a:gd name="T4" fmla="*/ 32 w 39"/>
                  <a:gd name="T5" fmla="*/ 8 h 8"/>
                  <a:gd name="T6" fmla="*/ 39 w 39"/>
                  <a:gd name="T7" fmla="*/ 8 h 8"/>
                  <a:gd name="T8" fmla="*/ 32 w 39"/>
                  <a:gd name="T9" fmla="*/ 0 h 8"/>
                  <a:gd name="T10" fmla="*/ 8 w 39"/>
                  <a:gd name="T11" fmla="*/ 0 h 8"/>
                  <a:gd name="T12" fmla="*/ 0 w 39"/>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9" h="8">
                    <a:moveTo>
                      <a:pt x="0" y="8"/>
                    </a:moveTo>
                    <a:lnTo>
                      <a:pt x="8" y="8"/>
                    </a:lnTo>
                    <a:lnTo>
                      <a:pt x="32" y="8"/>
                    </a:lnTo>
                    <a:lnTo>
                      <a:pt x="39" y="8"/>
                    </a:lnTo>
                    <a:lnTo>
                      <a:pt x="32" y="0"/>
                    </a:lnTo>
                    <a:lnTo>
                      <a:pt x="8" y="0"/>
                    </a:lnTo>
                    <a:lnTo>
                      <a:pt x="0" y="8"/>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1" name="Freeform 46"/>
              <p:cNvSpPr>
                <a:spLocks/>
              </p:cNvSpPr>
              <p:nvPr/>
            </p:nvSpPr>
            <p:spPr bwMode="auto">
              <a:xfrm>
                <a:off x="-990" y="2745"/>
                <a:ext cx="39" cy="8"/>
              </a:xfrm>
              <a:custGeom>
                <a:avLst/>
                <a:gdLst>
                  <a:gd name="T0" fmla="*/ 0 w 39"/>
                  <a:gd name="T1" fmla="*/ 8 h 8"/>
                  <a:gd name="T2" fmla="*/ 8 w 39"/>
                  <a:gd name="T3" fmla="*/ 8 h 8"/>
                  <a:gd name="T4" fmla="*/ 32 w 39"/>
                  <a:gd name="T5" fmla="*/ 8 h 8"/>
                  <a:gd name="T6" fmla="*/ 39 w 39"/>
                  <a:gd name="T7" fmla="*/ 8 h 8"/>
                  <a:gd name="T8" fmla="*/ 32 w 39"/>
                  <a:gd name="T9" fmla="*/ 0 h 8"/>
                  <a:gd name="T10" fmla="*/ 8 w 39"/>
                  <a:gd name="T11" fmla="*/ 0 h 8"/>
                  <a:gd name="T12" fmla="*/ 0 w 39"/>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9" h="8">
                    <a:moveTo>
                      <a:pt x="0" y="8"/>
                    </a:moveTo>
                    <a:lnTo>
                      <a:pt x="8" y="8"/>
                    </a:lnTo>
                    <a:lnTo>
                      <a:pt x="32" y="8"/>
                    </a:lnTo>
                    <a:lnTo>
                      <a:pt x="39" y="8"/>
                    </a:lnTo>
                    <a:lnTo>
                      <a:pt x="32" y="0"/>
                    </a:lnTo>
                    <a:lnTo>
                      <a:pt x="8" y="0"/>
                    </a:lnTo>
                    <a:lnTo>
                      <a:pt x="0" y="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2" name="Freeform 47"/>
              <p:cNvSpPr>
                <a:spLocks/>
              </p:cNvSpPr>
              <p:nvPr/>
            </p:nvSpPr>
            <p:spPr bwMode="auto">
              <a:xfrm>
                <a:off x="-911"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3" name="Freeform 48"/>
              <p:cNvSpPr>
                <a:spLocks/>
              </p:cNvSpPr>
              <p:nvPr/>
            </p:nvSpPr>
            <p:spPr bwMode="auto">
              <a:xfrm>
                <a:off x="-911"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4" name="Freeform 49"/>
              <p:cNvSpPr>
                <a:spLocks/>
              </p:cNvSpPr>
              <p:nvPr/>
            </p:nvSpPr>
            <p:spPr bwMode="auto">
              <a:xfrm>
                <a:off x="-911" y="2714"/>
                <a:ext cx="8" cy="39"/>
              </a:xfrm>
              <a:custGeom>
                <a:avLst/>
                <a:gdLst>
                  <a:gd name="T0" fmla="*/ 0 w 8"/>
                  <a:gd name="T1" fmla="*/ 0 h 39"/>
                  <a:gd name="T2" fmla="*/ 0 w 8"/>
                  <a:gd name="T3" fmla="*/ 0 h 39"/>
                  <a:gd name="T4" fmla="*/ 0 w 8"/>
                  <a:gd name="T5" fmla="*/ 31 h 39"/>
                  <a:gd name="T6" fmla="*/ 0 w 8"/>
                  <a:gd name="T7" fmla="*/ 39 h 39"/>
                  <a:gd name="T8" fmla="*/ 8 w 8"/>
                  <a:gd name="T9" fmla="*/ 31 h 39"/>
                  <a:gd name="T10" fmla="*/ 8 w 8"/>
                  <a:gd name="T11" fmla="*/ 0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0"/>
                    </a:lnTo>
                    <a:lnTo>
                      <a:pt x="0" y="31"/>
                    </a:lnTo>
                    <a:lnTo>
                      <a:pt x="0" y="39"/>
                    </a:lnTo>
                    <a:lnTo>
                      <a:pt x="8" y="31"/>
                    </a:lnTo>
                    <a:lnTo>
                      <a:pt x="8" y="0"/>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5" name="Freeform 50"/>
              <p:cNvSpPr>
                <a:spLocks/>
              </p:cNvSpPr>
              <p:nvPr/>
            </p:nvSpPr>
            <p:spPr bwMode="auto">
              <a:xfrm>
                <a:off x="-911" y="2714"/>
                <a:ext cx="8" cy="39"/>
              </a:xfrm>
              <a:custGeom>
                <a:avLst/>
                <a:gdLst>
                  <a:gd name="T0" fmla="*/ 0 w 8"/>
                  <a:gd name="T1" fmla="*/ 0 h 39"/>
                  <a:gd name="T2" fmla="*/ 0 w 8"/>
                  <a:gd name="T3" fmla="*/ 0 h 39"/>
                  <a:gd name="T4" fmla="*/ 0 w 8"/>
                  <a:gd name="T5" fmla="*/ 31 h 39"/>
                  <a:gd name="T6" fmla="*/ 0 w 8"/>
                  <a:gd name="T7" fmla="*/ 39 h 39"/>
                  <a:gd name="T8" fmla="*/ 8 w 8"/>
                  <a:gd name="T9" fmla="*/ 31 h 39"/>
                  <a:gd name="T10" fmla="*/ 8 w 8"/>
                  <a:gd name="T11" fmla="*/ 0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0"/>
                    </a:lnTo>
                    <a:lnTo>
                      <a:pt x="0" y="31"/>
                    </a:lnTo>
                    <a:lnTo>
                      <a:pt x="0" y="39"/>
                    </a:lnTo>
                    <a:lnTo>
                      <a:pt x="8" y="31"/>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6" name="Freeform 51"/>
              <p:cNvSpPr>
                <a:spLocks/>
              </p:cNvSpPr>
              <p:nvPr/>
            </p:nvSpPr>
            <p:spPr bwMode="auto">
              <a:xfrm>
                <a:off x="-880"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7" name="Freeform 52"/>
              <p:cNvSpPr>
                <a:spLocks/>
              </p:cNvSpPr>
              <p:nvPr/>
            </p:nvSpPr>
            <p:spPr bwMode="auto">
              <a:xfrm>
                <a:off x="-880"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8" name="Freeform 53"/>
              <p:cNvSpPr>
                <a:spLocks/>
              </p:cNvSpPr>
              <p:nvPr/>
            </p:nvSpPr>
            <p:spPr bwMode="auto">
              <a:xfrm>
                <a:off x="-840" y="2675"/>
                <a:ext cx="0" cy="39"/>
              </a:xfrm>
              <a:custGeom>
                <a:avLst/>
                <a:gdLst>
                  <a:gd name="T0" fmla="*/ 0 h 39"/>
                  <a:gd name="T1" fmla="*/ 7 h 39"/>
                  <a:gd name="T2" fmla="*/ 31 h 39"/>
                  <a:gd name="T3" fmla="*/ 39 h 39"/>
                  <a:gd name="T4" fmla="*/ 31 h 39"/>
                  <a:gd name="T5" fmla="*/ 7 h 39"/>
                  <a:gd name="T6" fmla="*/ 0 h 39"/>
                </a:gdLst>
                <a:ahLst/>
                <a:cxnLst>
                  <a:cxn ang="0">
                    <a:pos x="0" y="T0"/>
                  </a:cxn>
                  <a:cxn ang="0">
                    <a:pos x="0" y="T1"/>
                  </a:cxn>
                  <a:cxn ang="0">
                    <a:pos x="0" y="T2"/>
                  </a:cxn>
                  <a:cxn ang="0">
                    <a:pos x="0" y="T3"/>
                  </a:cxn>
                  <a:cxn ang="0">
                    <a:pos x="0" y="T4"/>
                  </a:cxn>
                  <a:cxn ang="0">
                    <a:pos x="0" y="T5"/>
                  </a:cxn>
                  <a:cxn ang="0">
                    <a:pos x="0" y="T6"/>
                  </a:cxn>
                </a:cxnLst>
                <a:rect l="0" t="0" r="r" b="b"/>
                <a:pathLst>
                  <a:path h="39">
                    <a:moveTo>
                      <a:pt x="0" y="0"/>
                    </a:moveTo>
                    <a:lnTo>
                      <a:pt x="0" y="7"/>
                    </a:lnTo>
                    <a:lnTo>
                      <a:pt x="0" y="31"/>
                    </a:lnTo>
                    <a:lnTo>
                      <a:pt x="0" y="39"/>
                    </a:lnTo>
                    <a:lnTo>
                      <a:pt x="0" y="31"/>
                    </a:lnTo>
                    <a:lnTo>
                      <a:pt x="0" y="7"/>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9" name="Freeform 54"/>
              <p:cNvSpPr>
                <a:spLocks/>
              </p:cNvSpPr>
              <p:nvPr/>
            </p:nvSpPr>
            <p:spPr bwMode="auto">
              <a:xfrm>
                <a:off x="-840" y="2675"/>
                <a:ext cx="0" cy="39"/>
              </a:xfrm>
              <a:custGeom>
                <a:avLst/>
                <a:gdLst>
                  <a:gd name="T0" fmla="*/ 0 h 39"/>
                  <a:gd name="T1" fmla="*/ 7 h 39"/>
                  <a:gd name="T2" fmla="*/ 31 h 39"/>
                  <a:gd name="T3" fmla="*/ 39 h 39"/>
                  <a:gd name="T4" fmla="*/ 31 h 39"/>
                  <a:gd name="T5" fmla="*/ 7 h 39"/>
                  <a:gd name="T6" fmla="*/ 0 h 39"/>
                </a:gdLst>
                <a:ahLst/>
                <a:cxnLst>
                  <a:cxn ang="0">
                    <a:pos x="0" y="T0"/>
                  </a:cxn>
                  <a:cxn ang="0">
                    <a:pos x="0" y="T1"/>
                  </a:cxn>
                  <a:cxn ang="0">
                    <a:pos x="0" y="T2"/>
                  </a:cxn>
                  <a:cxn ang="0">
                    <a:pos x="0" y="T3"/>
                  </a:cxn>
                  <a:cxn ang="0">
                    <a:pos x="0" y="T4"/>
                  </a:cxn>
                  <a:cxn ang="0">
                    <a:pos x="0" y="T5"/>
                  </a:cxn>
                  <a:cxn ang="0">
                    <a:pos x="0" y="T6"/>
                  </a:cxn>
                </a:cxnLst>
                <a:rect l="0" t="0" r="r" b="b"/>
                <a:pathLst>
                  <a:path h="39">
                    <a:moveTo>
                      <a:pt x="0" y="0"/>
                    </a:moveTo>
                    <a:lnTo>
                      <a:pt x="0" y="7"/>
                    </a:lnTo>
                    <a:lnTo>
                      <a:pt x="0" y="31"/>
                    </a:lnTo>
                    <a:lnTo>
                      <a:pt x="0" y="39"/>
                    </a:lnTo>
                    <a:lnTo>
                      <a:pt x="0" y="31"/>
                    </a:lnTo>
                    <a:lnTo>
                      <a:pt x="0"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0" name="Freeform 55"/>
              <p:cNvSpPr>
                <a:spLocks/>
              </p:cNvSpPr>
              <p:nvPr/>
            </p:nvSpPr>
            <p:spPr bwMode="auto">
              <a:xfrm>
                <a:off x="-880" y="2714"/>
                <a:ext cx="8" cy="39"/>
              </a:xfrm>
              <a:custGeom>
                <a:avLst/>
                <a:gdLst>
                  <a:gd name="T0" fmla="*/ 0 w 8"/>
                  <a:gd name="T1" fmla="*/ 0 h 39"/>
                  <a:gd name="T2" fmla="*/ 0 w 8"/>
                  <a:gd name="T3" fmla="*/ 0 h 39"/>
                  <a:gd name="T4" fmla="*/ 0 w 8"/>
                  <a:gd name="T5" fmla="*/ 31 h 39"/>
                  <a:gd name="T6" fmla="*/ 0 w 8"/>
                  <a:gd name="T7" fmla="*/ 39 h 39"/>
                  <a:gd name="T8" fmla="*/ 8 w 8"/>
                  <a:gd name="T9" fmla="*/ 31 h 39"/>
                  <a:gd name="T10" fmla="*/ 8 w 8"/>
                  <a:gd name="T11" fmla="*/ 0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0"/>
                    </a:lnTo>
                    <a:lnTo>
                      <a:pt x="0" y="31"/>
                    </a:lnTo>
                    <a:lnTo>
                      <a:pt x="0" y="39"/>
                    </a:lnTo>
                    <a:lnTo>
                      <a:pt x="8" y="31"/>
                    </a:lnTo>
                    <a:lnTo>
                      <a:pt x="8" y="0"/>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1" name="Freeform 56"/>
              <p:cNvSpPr>
                <a:spLocks/>
              </p:cNvSpPr>
              <p:nvPr/>
            </p:nvSpPr>
            <p:spPr bwMode="auto">
              <a:xfrm>
                <a:off x="-880" y="2714"/>
                <a:ext cx="8" cy="39"/>
              </a:xfrm>
              <a:custGeom>
                <a:avLst/>
                <a:gdLst>
                  <a:gd name="T0" fmla="*/ 0 w 8"/>
                  <a:gd name="T1" fmla="*/ 0 h 39"/>
                  <a:gd name="T2" fmla="*/ 0 w 8"/>
                  <a:gd name="T3" fmla="*/ 0 h 39"/>
                  <a:gd name="T4" fmla="*/ 0 w 8"/>
                  <a:gd name="T5" fmla="*/ 31 h 39"/>
                  <a:gd name="T6" fmla="*/ 0 w 8"/>
                  <a:gd name="T7" fmla="*/ 39 h 39"/>
                  <a:gd name="T8" fmla="*/ 8 w 8"/>
                  <a:gd name="T9" fmla="*/ 31 h 39"/>
                  <a:gd name="T10" fmla="*/ 8 w 8"/>
                  <a:gd name="T11" fmla="*/ 0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0"/>
                    </a:lnTo>
                    <a:lnTo>
                      <a:pt x="0" y="31"/>
                    </a:lnTo>
                    <a:lnTo>
                      <a:pt x="0" y="39"/>
                    </a:lnTo>
                    <a:lnTo>
                      <a:pt x="8" y="31"/>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2" name="Freeform 57"/>
              <p:cNvSpPr>
                <a:spLocks/>
              </p:cNvSpPr>
              <p:nvPr/>
            </p:nvSpPr>
            <p:spPr bwMode="auto">
              <a:xfrm>
                <a:off x="-840" y="2714"/>
                <a:ext cx="0" cy="39"/>
              </a:xfrm>
              <a:custGeom>
                <a:avLst/>
                <a:gdLst>
                  <a:gd name="T0" fmla="*/ 0 h 39"/>
                  <a:gd name="T1" fmla="*/ 0 h 39"/>
                  <a:gd name="T2" fmla="*/ 31 h 39"/>
                  <a:gd name="T3" fmla="*/ 39 h 39"/>
                  <a:gd name="T4" fmla="*/ 31 h 39"/>
                  <a:gd name="T5" fmla="*/ 0 h 39"/>
                  <a:gd name="T6" fmla="*/ 0 h 39"/>
                </a:gdLst>
                <a:ahLst/>
                <a:cxnLst>
                  <a:cxn ang="0">
                    <a:pos x="0" y="T0"/>
                  </a:cxn>
                  <a:cxn ang="0">
                    <a:pos x="0" y="T1"/>
                  </a:cxn>
                  <a:cxn ang="0">
                    <a:pos x="0" y="T2"/>
                  </a:cxn>
                  <a:cxn ang="0">
                    <a:pos x="0" y="T3"/>
                  </a:cxn>
                  <a:cxn ang="0">
                    <a:pos x="0" y="T4"/>
                  </a:cxn>
                  <a:cxn ang="0">
                    <a:pos x="0" y="T5"/>
                  </a:cxn>
                  <a:cxn ang="0">
                    <a:pos x="0" y="T6"/>
                  </a:cxn>
                </a:cxnLst>
                <a:rect l="0" t="0" r="r" b="b"/>
                <a:pathLst>
                  <a:path h="39">
                    <a:moveTo>
                      <a:pt x="0" y="0"/>
                    </a:moveTo>
                    <a:lnTo>
                      <a:pt x="0" y="0"/>
                    </a:lnTo>
                    <a:lnTo>
                      <a:pt x="0" y="31"/>
                    </a:lnTo>
                    <a:lnTo>
                      <a:pt x="0" y="39"/>
                    </a:lnTo>
                    <a:lnTo>
                      <a:pt x="0" y="31"/>
                    </a:lnTo>
                    <a:lnTo>
                      <a:pt x="0" y="0"/>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3" name="Freeform 58"/>
              <p:cNvSpPr>
                <a:spLocks/>
              </p:cNvSpPr>
              <p:nvPr/>
            </p:nvSpPr>
            <p:spPr bwMode="auto">
              <a:xfrm>
                <a:off x="-880" y="2675"/>
                <a:ext cx="40" cy="7"/>
              </a:xfrm>
              <a:custGeom>
                <a:avLst/>
                <a:gdLst>
                  <a:gd name="T0" fmla="*/ 0 w 40"/>
                  <a:gd name="T1" fmla="*/ 0 h 7"/>
                  <a:gd name="T2" fmla="*/ 8 w 40"/>
                  <a:gd name="T3" fmla="*/ 7 h 7"/>
                  <a:gd name="T4" fmla="*/ 40 w 40"/>
                  <a:gd name="T5" fmla="*/ 7 h 7"/>
                  <a:gd name="T6" fmla="*/ 40 w 40"/>
                  <a:gd name="T7" fmla="*/ 0 h 7"/>
                  <a:gd name="T8" fmla="*/ 40 w 40"/>
                  <a:gd name="T9" fmla="*/ 0 h 7"/>
                  <a:gd name="T10" fmla="*/ 8 w 40"/>
                  <a:gd name="T11" fmla="*/ 0 h 7"/>
                  <a:gd name="T12" fmla="*/ 0 w 40"/>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0" h="7">
                    <a:moveTo>
                      <a:pt x="0" y="0"/>
                    </a:moveTo>
                    <a:lnTo>
                      <a:pt x="8" y="7"/>
                    </a:lnTo>
                    <a:lnTo>
                      <a:pt x="40" y="7"/>
                    </a:lnTo>
                    <a:lnTo>
                      <a:pt x="40" y="0"/>
                    </a:lnTo>
                    <a:lnTo>
                      <a:pt x="40" y="0"/>
                    </a:lnTo>
                    <a:lnTo>
                      <a:pt x="8" y="0"/>
                    </a:ln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4" name="Freeform 59"/>
              <p:cNvSpPr>
                <a:spLocks/>
              </p:cNvSpPr>
              <p:nvPr/>
            </p:nvSpPr>
            <p:spPr bwMode="auto">
              <a:xfrm>
                <a:off x="-880" y="2675"/>
                <a:ext cx="40" cy="7"/>
              </a:xfrm>
              <a:custGeom>
                <a:avLst/>
                <a:gdLst>
                  <a:gd name="T0" fmla="*/ 0 w 40"/>
                  <a:gd name="T1" fmla="*/ 0 h 7"/>
                  <a:gd name="T2" fmla="*/ 8 w 40"/>
                  <a:gd name="T3" fmla="*/ 7 h 7"/>
                  <a:gd name="T4" fmla="*/ 40 w 40"/>
                  <a:gd name="T5" fmla="*/ 7 h 7"/>
                  <a:gd name="T6" fmla="*/ 40 w 40"/>
                  <a:gd name="T7" fmla="*/ 0 h 7"/>
                  <a:gd name="T8" fmla="*/ 40 w 40"/>
                  <a:gd name="T9" fmla="*/ 0 h 7"/>
                  <a:gd name="T10" fmla="*/ 8 w 40"/>
                  <a:gd name="T11" fmla="*/ 0 h 7"/>
                  <a:gd name="T12" fmla="*/ 0 w 40"/>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0" h="7">
                    <a:moveTo>
                      <a:pt x="0" y="0"/>
                    </a:moveTo>
                    <a:lnTo>
                      <a:pt x="8" y="7"/>
                    </a:lnTo>
                    <a:lnTo>
                      <a:pt x="40" y="7"/>
                    </a:lnTo>
                    <a:lnTo>
                      <a:pt x="40" y="0"/>
                    </a:lnTo>
                    <a:lnTo>
                      <a:pt x="40" y="0"/>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5" name="Freeform 60"/>
              <p:cNvSpPr>
                <a:spLocks/>
              </p:cNvSpPr>
              <p:nvPr/>
            </p:nvSpPr>
            <p:spPr bwMode="auto">
              <a:xfrm>
                <a:off x="-880" y="2745"/>
                <a:ext cx="40" cy="8"/>
              </a:xfrm>
              <a:custGeom>
                <a:avLst/>
                <a:gdLst>
                  <a:gd name="T0" fmla="*/ 0 w 40"/>
                  <a:gd name="T1" fmla="*/ 8 h 8"/>
                  <a:gd name="T2" fmla="*/ 8 w 40"/>
                  <a:gd name="T3" fmla="*/ 8 h 8"/>
                  <a:gd name="T4" fmla="*/ 40 w 40"/>
                  <a:gd name="T5" fmla="*/ 8 h 8"/>
                  <a:gd name="T6" fmla="*/ 40 w 40"/>
                  <a:gd name="T7" fmla="*/ 8 h 8"/>
                  <a:gd name="T8" fmla="*/ 40 w 40"/>
                  <a:gd name="T9" fmla="*/ 0 h 8"/>
                  <a:gd name="T10" fmla="*/ 8 w 40"/>
                  <a:gd name="T11" fmla="*/ 0 h 8"/>
                  <a:gd name="T12" fmla="*/ 0 w 40"/>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40" h="8">
                    <a:moveTo>
                      <a:pt x="0" y="8"/>
                    </a:moveTo>
                    <a:lnTo>
                      <a:pt x="8" y="8"/>
                    </a:lnTo>
                    <a:lnTo>
                      <a:pt x="40" y="8"/>
                    </a:lnTo>
                    <a:lnTo>
                      <a:pt x="40" y="8"/>
                    </a:lnTo>
                    <a:lnTo>
                      <a:pt x="40" y="0"/>
                    </a:lnTo>
                    <a:lnTo>
                      <a:pt x="8" y="0"/>
                    </a:lnTo>
                    <a:lnTo>
                      <a:pt x="0" y="8"/>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6" name="Freeform 61"/>
              <p:cNvSpPr>
                <a:spLocks/>
              </p:cNvSpPr>
              <p:nvPr/>
            </p:nvSpPr>
            <p:spPr bwMode="auto">
              <a:xfrm>
                <a:off x="-880" y="2745"/>
                <a:ext cx="40" cy="8"/>
              </a:xfrm>
              <a:custGeom>
                <a:avLst/>
                <a:gdLst>
                  <a:gd name="T0" fmla="*/ 0 w 40"/>
                  <a:gd name="T1" fmla="*/ 8 h 8"/>
                  <a:gd name="T2" fmla="*/ 8 w 40"/>
                  <a:gd name="T3" fmla="*/ 8 h 8"/>
                  <a:gd name="T4" fmla="*/ 40 w 40"/>
                  <a:gd name="T5" fmla="*/ 8 h 8"/>
                  <a:gd name="T6" fmla="*/ 40 w 40"/>
                  <a:gd name="T7" fmla="*/ 8 h 8"/>
                  <a:gd name="T8" fmla="*/ 40 w 40"/>
                  <a:gd name="T9" fmla="*/ 0 h 8"/>
                  <a:gd name="T10" fmla="*/ 8 w 40"/>
                  <a:gd name="T11" fmla="*/ 0 h 8"/>
                  <a:gd name="T12" fmla="*/ 0 w 40"/>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40" h="8">
                    <a:moveTo>
                      <a:pt x="0" y="8"/>
                    </a:moveTo>
                    <a:lnTo>
                      <a:pt x="8" y="8"/>
                    </a:lnTo>
                    <a:lnTo>
                      <a:pt x="40" y="8"/>
                    </a:lnTo>
                    <a:lnTo>
                      <a:pt x="40" y="8"/>
                    </a:lnTo>
                    <a:lnTo>
                      <a:pt x="40" y="0"/>
                    </a:lnTo>
                    <a:lnTo>
                      <a:pt x="8" y="0"/>
                    </a:lnTo>
                    <a:lnTo>
                      <a:pt x="0" y="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7" name="Rectangle 62"/>
              <p:cNvSpPr>
                <a:spLocks noChangeArrowheads="1"/>
              </p:cNvSpPr>
              <p:nvPr/>
            </p:nvSpPr>
            <p:spPr bwMode="auto">
              <a:xfrm>
                <a:off x="-935" y="2698"/>
                <a:ext cx="8" cy="8"/>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8" name="Rectangle 63"/>
              <p:cNvSpPr>
                <a:spLocks noChangeArrowheads="1"/>
              </p:cNvSpPr>
              <p:nvPr/>
            </p:nvSpPr>
            <p:spPr bwMode="auto">
              <a:xfrm>
                <a:off x="-935" y="2698"/>
                <a:ext cx="8" cy="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9" name="Rectangle 64"/>
              <p:cNvSpPr>
                <a:spLocks noChangeArrowheads="1"/>
              </p:cNvSpPr>
              <p:nvPr/>
            </p:nvSpPr>
            <p:spPr bwMode="auto">
              <a:xfrm>
                <a:off x="-935" y="2722"/>
                <a:ext cx="8" cy="7"/>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0" name="Rectangle 65"/>
              <p:cNvSpPr>
                <a:spLocks noChangeArrowheads="1"/>
              </p:cNvSpPr>
              <p:nvPr/>
            </p:nvSpPr>
            <p:spPr bwMode="auto">
              <a:xfrm>
                <a:off x="-935" y="2722"/>
                <a:ext cx="8" cy="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1" name="Oval 66"/>
              <p:cNvSpPr>
                <a:spLocks noChangeArrowheads="1"/>
              </p:cNvSpPr>
              <p:nvPr/>
            </p:nvSpPr>
            <p:spPr bwMode="auto">
              <a:xfrm>
                <a:off x="-974" y="3544"/>
                <a:ext cx="87" cy="78"/>
              </a:xfrm>
              <a:prstGeom prst="ellipse">
                <a:avLst/>
              </a:pr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2" name="Freeform 67"/>
              <p:cNvSpPr>
                <a:spLocks noEditPoints="1"/>
              </p:cNvSpPr>
              <p:nvPr/>
            </p:nvSpPr>
            <p:spPr bwMode="auto">
              <a:xfrm>
                <a:off x="-1093" y="3544"/>
                <a:ext cx="79" cy="78"/>
              </a:xfrm>
              <a:custGeom>
                <a:avLst/>
                <a:gdLst>
                  <a:gd name="T0" fmla="*/ 5 w 10"/>
                  <a:gd name="T1" fmla="*/ 0 h 10"/>
                  <a:gd name="T2" fmla="*/ 0 w 10"/>
                  <a:gd name="T3" fmla="*/ 3 h 10"/>
                  <a:gd name="T4" fmla="*/ 0 w 10"/>
                  <a:gd name="T5" fmla="*/ 5 h 10"/>
                  <a:gd name="T6" fmla="*/ 5 w 10"/>
                  <a:gd name="T7" fmla="*/ 10 h 10"/>
                  <a:gd name="T8" fmla="*/ 10 w 10"/>
                  <a:gd name="T9" fmla="*/ 7 h 10"/>
                  <a:gd name="T10" fmla="*/ 10 w 10"/>
                  <a:gd name="T11" fmla="*/ 5 h 10"/>
                  <a:gd name="T12" fmla="*/ 5 w 10"/>
                  <a:gd name="T13" fmla="*/ 0 h 10"/>
                  <a:gd name="T14" fmla="*/ 5 w 10"/>
                  <a:gd name="T15" fmla="*/ 9 h 10"/>
                  <a:gd name="T16" fmla="*/ 1 w 10"/>
                  <a:gd name="T17" fmla="*/ 5 h 10"/>
                  <a:gd name="T18" fmla="*/ 2 w 10"/>
                  <a:gd name="T19" fmla="*/ 4 h 10"/>
                  <a:gd name="T20" fmla="*/ 5 w 10"/>
                  <a:gd name="T21" fmla="*/ 1 h 10"/>
                  <a:gd name="T22" fmla="*/ 9 w 10"/>
                  <a:gd name="T23" fmla="*/ 5 h 10"/>
                  <a:gd name="T24" fmla="*/ 9 w 10"/>
                  <a:gd name="T25" fmla="*/ 6 h 10"/>
                  <a:gd name="T26" fmla="*/ 5 w 10"/>
                  <a:gd name="T27"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 h="10">
                    <a:moveTo>
                      <a:pt x="5" y="0"/>
                    </a:moveTo>
                    <a:cubicBezTo>
                      <a:pt x="3" y="0"/>
                      <a:pt x="1" y="1"/>
                      <a:pt x="0" y="3"/>
                    </a:cubicBezTo>
                    <a:cubicBezTo>
                      <a:pt x="0" y="4"/>
                      <a:pt x="0" y="4"/>
                      <a:pt x="0" y="5"/>
                    </a:cubicBezTo>
                    <a:cubicBezTo>
                      <a:pt x="0" y="8"/>
                      <a:pt x="2" y="10"/>
                      <a:pt x="5" y="10"/>
                    </a:cubicBezTo>
                    <a:cubicBezTo>
                      <a:pt x="7" y="10"/>
                      <a:pt x="9" y="9"/>
                      <a:pt x="10" y="7"/>
                    </a:cubicBezTo>
                    <a:cubicBezTo>
                      <a:pt x="10" y="6"/>
                      <a:pt x="10" y="5"/>
                      <a:pt x="10" y="5"/>
                    </a:cubicBezTo>
                    <a:cubicBezTo>
                      <a:pt x="10" y="2"/>
                      <a:pt x="8" y="0"/>
                      <a:pt x="5" y="0"/>
                    </a:cubicBezTo>
                    <a:close/>
                    <a:moveTo>
                      <a:pt x="5" y="9"/>
                    </a:moveTo>
                    <a:cubicBezTo>
                      <a:pt x="3" y="9"/>
                      <a:pt x="1" y="7"/>
                      <a:pt x="1" y="5"/>
                    </a:cubicBezTo>
                    <a:cubicBezTo>
                      <a:pt x="1" y="4"/>
                      <a:pt x="1" y="4"/>
                      <a:pt x="2" y="4"/>
                    </a:cubicBezTo>
                    <a:cubicBezTo>
                      <a:pt x="2" y="2"/>
                      <a:pt x="3" y="1"/>
                      <a:pt x="5" y="1"/>
                    </a:cubicBezTo>
                    <a:cubicBezTo>
                      <a:pt x="7" y="1"/>
                      <a:pt x="9" y="3"/>
                      <a:pt x="9" y="5"/>
                    </a:cubicBezTo>
                    <a:cubicBezTo>
                      <a:pt x="9" y="5"/>
                      <a:pt x="9" y="6"/>
                      <a:pt x="9" y="6"/>
                    </a:cubicBezTo>
                    <a:cubicBezTo>
                      <a:pt x="8" y="8"/>
                      <a:pt x="7" y="9"/>
                      <a:pt x="5" y="9"/>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3" name="Freeform 68"/>
              <p:cNvSpPr>
                <a:spLocks noEditPoints="1"/>
              </p:cNvSpPr>
              <p:nvPr/>
            </p:nvSpPr>
            <p:spPr bwMode="auto">
              <a:xfrm>
                <a:off x="-848" y="3544"/>
                <a:ext cx="79" cy="78"/>
              </a:xfrm>
              <a:custGeom>
                <a:avLst/>
                <a:gdLst>
                  <a:gd name="T0" fmla="*/ 5 w 10"/>
                  <a:gd name="T1" fmla="*/ 0 h 10"/>
                  <a:gd name="T2" fmla="*/ 0 w 10"/>
                  <a:gd name="T3" fmla="*/ 5 h 10"/>
                  <a:gd name="T4" fmla="*/ 5 w 10"/>
                  <a:gd name="T5" fmla="*/ 10 h 10"/>
                  <a:gd name="T6" fmla="*/ 10 w 10"/>
                  <a:gd name="T7" fmla="*/ 5 h 10"/>
                  <a:gd name="T8" fmla="*/ 5 w 10"/>
                  <a:gd name="T9" fmla="*/ 0 h 10"/>
                  <a:gd name="T10" fmla="*/ 5 w 10"/>
                  <a:gd name="T11" fmla="*/ 9 h 10"/>
                  <a:gd name="T12" fmla="*/ 1 w 10"/>
                  <a:gd name="T13" fmla="*/ 5 h 10"/>
                  <a:gd name="T14" fmla="*/ 5 w 10"/>
                  <a:gd name="T15" fmla="*/ 1 h 10"/>
                  <a:gd name="T16" fmla="*/ 9 w 10"/>
                  <a:gd name="T17" fmla="*/ 5 h 10"/>
                  <a:gd name="T18" fmla="*/ 5 w 10"/>
                  <a:gd name="T1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0">
                    <a:moveTo>
                      <a:pt x="5" y="0"/>
                    </a:moveTo>
                    <a:cubicBezTo>
                      <a:pt x="2" y="0"/>
                      <a:pt x="0" y="2"/>
                      <a:pt x="0" y="5"/>
                    </a:cubicBezTo>
                    <a:cubicBezTo>
                      <a:pt x="0" y="8"/>
                      <a:pt x="2" y="10"/>
                      <a:pt x="5" y="10"/>
                    </a:cubicBezTo>
                    <a:cubicBezTo>
                      <a:pt x="8" y="10"/>
                      <a:pt x="10" y="8"/>
                      <a:pt x="10" y="5"/>
                    </a:cubicBezTo>
                    <a:cubicBezTo>
                      <a:pt x="10" y="2"/>
                      <a:pt x="8" y="0"/>
                      <a:pt x="5" y="0"/>
                    </a:cubicBezTo>
                    <a:close/>
                    <a:moveTo>
                      <a:pt x="5" y="9"/>
                    </a:moveTo>
                    <a:cubicBezTo>
                      <a:pt x="3" y="9"/>
                      <a:pt x="1" y="7"/>
                      <a:pt x="1" y="5"/>
                    </a:cubicBezTo>
                    <a:cubicBezTo>
                      <a:pt x="1" y="3"/>
                      <a:pt x="3" y="1"/>
                      <a:pt x="5" y="1"/>
                    </a:cubicBezTo>
                    <a:cubicBezTo>
                      <a:pt x="7" y="1"/>
                      <a:pt x="9" y="3"/>
                      <a:pt x="9" y="5"/>
                    </a:cubicBezTo>
                    <a:cubicBezTo>
                      <a:pt x="9" y="7"/>
                      <a:pt x="7" y="9"/>
                      <a:pt x="5" y="9"/>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4" name="Freeform 69"/>
              <p:cNvSpPr>
                <a:spLocks/>
              </p:cNvSpPr>
              <p:nvPr/>
            </p:nvSpPr>
            <p:spPr bwMode="auto">
              <a:xfrm>
                <a:off x="-1464" y="2541"/>
                <a:ext cx="663" cy="1190"/>
              </a:xfrm>
              <a:custGeom>
                <a:avLst/>
                <a:gdLst>
                  <a:gd name="T0" fmla="*/ 84 w 84"/>
                  <a:gd name="T1" fmla="*/ 0 h 152"/>
                  <a:gd name="T2" fmla="*/ 11 w 84"/>
                  <a:gd name="T3" fmla="*/ 0 h 152"/>
                  <a:gd name="T4" fmla="*/ 0 w 84"/>
                  <a:gd name="T5" fmla="*/ 12 h 152"/>
                  <a:gd name="T6" fmla="*/ 0 w 84"/>
                  <a:gd name="T7" fmla="*/ 141 h 152"/>
                  <a:gd name="T8" fmla="*/ 11 w 84"/>
                  <a:gd name="T9" fmla="*/ 152 h 152"/>
                  <a:gd name="T10" fmla="*/ 25 w 84"/>
                  <a:gd name="T11" fmla="*/ 152 h 152"/>
                  <a:gd name="T12" fmla="*/ 28 w 84"/>
                  <a:gd name="T13" fmla="*/ 143 h 152"/>
                  <a:gd name="T14" fmla="*/ 11 w 84"/>
                  <a:gd name="T15" fmla="*/ 143 h 152"/>
                  <a:gd name="T16" fmla="*/ 9 w 84"/>
                  <a:gd name="T17" fmla="*/ 141 h 152"/>
                  <a:gd name="T18" fmla="*/ 9 w 84"/>
                  <a:gd name="T19" fmla="*/ 12 h 152"/>
                  <a:gd name="T20" fmla="*/ 9 w 84"/>
                  <a:gd name="T21" fmla="*/ 12 h 152"/>
                  <a:gd name="T22" fmla="*/ 11 w 84"/>
                  <a:gd name="T23" fmla="*/ 9 h 152"/>
                  <a:gd name="T24" fmla="*/ 81 w 84"/>
                  <a:gd name="T25" fmla="*/ 9 h 152"/>
                  <a:gd name="T26" fmla="*/ 84 w 84"/>
                  <a:gd name="T27"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152">
                    <a:moveTo>
                      <a:pt x="84" y="0"/>
                    </a:moveTo>
                    <a:cubicBezTo>
                      <a:pt x="11" y="0"/>
                      <a:pt x="11" y="0"/>
                      <a:pt x="11" y="0"/>
                    </a:cubicBezTo>
                    <a:cubicBezTo>
                      <a:pt x="5" y="0"/>
                      <a:pt x="0" y="5"/>
                      <a:pt x="0" y="12"/>
                    </a:cubicBezTo>
                    <a:cubicBezTo>
                      <a:pt x="0" y="141"/>
                      <a:pt x="0" y="141"/>
                      <a:pt x="0" y="141"/>
                    </a:cubicBezTo>
                    <a:cubicBezTo>
                      <a:pt x="0" y="147"/>
                      <a:pt x="5" y="152"/>
                      <a:pt x="11" y="152"/>
                    </a:cubicBezTo>
                    <a:cubicBezTo>
                      <a:pt x="25" y="152"/>
                      <a:pt x="25" y="152"/>
                      <a:pt x="25" y="152"/>
                    </a:cubicBezTo>
                    <a:cubicBezTo>
                      <a:pt x="28" y="143"/>
                      <a:pt x="28" y="143"/>
                      <a:pt x="28" y="143"/>
                    </a:cubicBezTo>
                    <a:cubicBezTo>
                      <a:pt x="11" y="143"/>
                      <a:pt x="11" y="143"/>
                      <a:pt x="11" y="143"/>
                    </a:cubicBezTo>
                    <a:cubicBezTo>
                      <a:pt x="10" y="143"/>
                      <a:pt x="9" y="142"/>
                      <a:pt x="9" y="141"/>
                    </a:cubicBezTo>
                    <a:cubicBezTo>
                      <a:pt x="9" y="12"/>
                      <a:pt x="9" y="12"/>
                      <a:pt x="9" y="12"/>
                    </a:cubicBezTo>
                    <a:cubicBezTo>
                      <a:pt x="9" y="12"/>
                      <a:pt x="9" y="12"/>
                      <a:pt x="9" y="12"/>
                    </a:cubicBezTo>
                    <a:cubicBezTo>
                      <a:pt x="9" y="10"/>
                      <a:pt x="10" y="9"/>
                      <a:pt x="11" y="9"/>
                    </a:cubicBezTo>
                    <a:cubicBezTo>
                      <a:pt x="81" y="9"/>
                      <a:pt x="81" y="9"/>
                      <a:pt x="81" y="9"/>
                    </a:cubicBezTo>
                    <a:cubicBezTo>
                      <a:pt x="84" y="0"/>
                      <a:pt x="84" y="0"/>
                      <a:pt x="84" y="0"/>
                    </a:cubicBezTo>
                  </a:path>
                </a:pathLst>
              </a:custGeom>
              <a:solidFill>
                <a:srgbClr val="63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5" name="Freeform 70"/>
              <p:cNvSpPr>
                <a:spLocks/>
              </p:cNvSpPr>
              <p:nvPr/>
            </p:nvSpPr>
            <p:spPr bwMode="auto">
              <a:xfrm>
                <a:off x="-1471" y="2534"/>
                <a:ext cx="678" cy="1205"/>
              </a:xfrm>
              <a:custGeom>
                <a:avLst/>
                <a:gdLst>
                  <a:gd name="T0" fmla="*/ 86 w 86"/>
                  <a:gd name="T1" fmla="*/ 0 h 154"/>
                  <a:gd name="T2" fmla="*/ 12 w 86"/>
                  <a:gd name="T3" fmla="*/ 0 h 154"/>
                  <a:gd name="T4" fmla="*/ 0 w 86"/>
                  <a:gd name="T5" fmla="*/ 13 h 154"/>
                  <a:gd name="T6" fmla="*/ 0 w 86"/>
                  <a:gd name="T7" fmla="*/ 142 h 154"/>
                  <a:gd name="T8" fmla="*/ 12 w 86"/>
                  <a:gd name="T9" fmla="*/ 154 h 154"/>
                  <a:gd name="T10" fmla="*/ 25 w 86"/>
                  <a:gd name="T11" fmla="*/ 154 h 154"/>
                  <a:gd name="T12" fmla="*/ 26 w 86"/>
                  <a:gd name="T13" fmla="*/ 153 h 154"/>
                  <a:gd name="T14" fmla="*/ 12 w 86"/>
                  <a:gd name="T15" fmla="*/ 153 h 154"/>
                  <a:gd name="T16" fmla="*/ 1 w 86"/>
                  <a:gd name="T17" fmla="*/ 142 h 154"/>
                  <a:gd name="T18" fmla="*/ 1 w 86"/>
                  <a:gd name="T19" fmla="*/ 13 h 154"/>
                  <a:gd name="T20" fmla="*/ 12 w 86"/>
                  <a:gd name="T21" fmla="*/ 1 h 154"/>
                  <a:gd name="T22" fmla="*/ 85 w 86"/>
                  <a:gd name="T23" fmla="*/ 1 h 154"/>
                  <a:gd name="T24" fmla="*/ 86 w 86"/>
                  <a:gd name="T25"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 h="154">
                    <a:moveTo>
                      <a:pt x="86" y="0"/>
                    </a:moveTo>
                    <a:cubicBezTo>
                      <a:pt x="12" y="0"/>
                      <a:pt x="12" y="0"/>
                      <a:pt x="12" y="0"/>
                    </a:cubicBezTo>
                    <a:cubicBezTo>
                      <a:pt x="5" y="0"/>
                      <a:pt x="0" y="6"/>
                      <a:pt x="0" y="13"/>
                    </a:cubicBezTo>
                    <a:cubicBezTo>
                      <a:pt x="0" y="142"/>
                      <a:pt x="0" y="142"/>
                      <a:pt x="0" y="142"/>
                    </a:cubicBezTo>
                    <a:cubicBezTo>
                      <a:pt x="0" y="149"/>
                      <a:pt x="5" y="154"/>
                      <a:pt x="12" y="154"/>
                    </a:cubicBezTo>
                    <a:cubicBezTo>
                      <a:pt x="25" y="154"/>
                      <a:pt x="25" y="154"/>
                      <a:pt x="25" y="154"/>
                    </a:cubicBezTo>
                    <a:cubicBezTo>
                      <a:pt x="26" y="153"/>
                      <a:pt x="26" y="153"/>
                      <a:pt x="26" y="153"/>
                    </a:cubicBezTo>
                    <a:cubicBezTo>
                      <a:pt x="12" y="153"/>
                      <a:pt x="12" y="153"/>
                      <a:pt x="12" y="153"/>
                    </a:cubicBezTo>
                    <a:cubicBezTo>
                      <a:pt x="6" y="153"/>
                      <a:pt x="1" y="148"/>
                      <a:pt x="1" y="142"/>
                    </a:cubicBezTo>
                    <a:cubicBezTo>
                      <a:pt x="1" y="13"/>
                      <a:pt x="1" y="13"/>
                      <a:pt x="1" y="13"/>
                    </a:cubicBezTo>
                    <a:cubicBezTo>
                      <a:pt x="1" y="6"/>
                      <a:pt x="6" y="1"/>
                      <a:pt x="12" y="1"/>
                    </a:cubicBezTo>
                    <a:cubicBezTo>
                      <a:pt x="85" y="1"/>
                      <a:pt x="85" y="1"/>
                      <a:pt x="85" y="1"/>
                    </a:cubicBezTo>
                    <a:cubicBezTo>
                      <a:pt x="86" y="0"/>
                      <a:pt x="86" y="0"/>
                      <a:pt x="86" y="0"/>
                    </a:cubicBezTo>
                  </a:path>
                </a:pathLst>
              </a:custGeom>
              <a:solidFill>
                <a:srgbClr val="D9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6" name="Freeform 71"/>
              <p:cNvSpPr>
                <a:spLocks noEditPoints="1"/>
              </p:cNvSpPr>
              <p:nvPr/>
            </p:nvSpPr>
            <p:spPr bwMode="auto">
              <a:xfrm>
                <a:off x="-1393" y="2635"/>
                <a:ext cx="561" cy="1026"/>
              </a:xfrm>
              <a:custGeom>
                <a:avLst/>
                <a:gdLst>
                  <a:gd name="T0" fmla="*/ 58 w 71"/>
                  <a:gd name="T1" fmla="*/ 11 h 131"/>
                  <a:gd name="T2" fmla="*/ 59 w 71"/>
                  <a:gd name="T3" fmla="*/ 12 h 131"/>
                  <a:gd name="T4" fmla="*/ 58 w 71"/>
                  <a:gd name="T5" fmla="*/ 9 h 131"/>
                  <a:gd name="T6" fmla="*/ 59 w 71"/>
                  <a:gd name="T7" fmla="*/ 8 h 131"/>
                  <a:gd name="T8" fmla="*/ 58 w 71"/>
                  <a:gd name="T9" fmla="*/ 9 h 131"/>
                  <a:gd name="T10" fmla="*/ 47 w 71"/>
                  <a:gd name="T11" fmla="*/ 9 h 131"/>
                  <a:gd name="T12" fmla="*/ 47 w 71"/>
                  <a:gd name="T13" fmla="*/ 5 h 131"/>
                  <a:gd name="T14" fmla="*/ 48 w 71"/>
                  <a:gd name="T15" fmla="*/ 9 h 131"/>
                  <a:gd name="T16" fmla="*/ 48 w 71"/>
                  <a:gd name="T17" fmla="*/ 10 h 131"/>
                  <a:gd name="T18" fmla="*/ 47 w 71"/>
                  <a:gd name="T19" fmla="*/ 15 h 131"/>
                  <a:gd name="T20" fmla="*/ 47 w 71"/>
                  <a:gd name="T21" fmla="*/ 10 h 131"/>
                  <a:gd name="T22" fmla="*/ 56 w 71"/>
                  <a:gd name="T23" fmla="*/ 10 h 131"/>
                  <a:gd name="T24" fmla="*/ 55 w 71"/>
                  <a:gd name="T25" fmla="*/ 6 h 131"/>
                  <a:gd name="T26" fmla="*/ 56 w 71"/>
                  <a:gd name="T27" fmla="*/ 6 h 131"/>
                  <a:gd name="T28" fmla="*/ 56 w 71"/>
                  <a:gd name="T29" fmla="*/ 10 h 131"/>
                  <a:gd name="T30" fmla="*/ 56 w 71"/>
                  <a:gd name="T31" fmla="*/ 14 h 131"/>
                  <a:gd name="T32" fmla="*/ 55 w 71"/>
                  <a:gd name="T33" fmla="*/ 15 h 131"/>
                  <a:gd name="T34" fmla="*/ 51 w 71"/>
                  <a:gd name="T35" fmla="*/ 15 h 131"/>
                  <a:gd name="T36" fmla="*/ 51 w 71"/>
                  <a:gd name="T37" fmla="*/ 10 h 131"/>
                  <a:gd name="T38" fmla="*/ 51 w 71"/>
                  <a:gd name="T39" fmla="*/ 9 h 131"/>
                  <a:gd name="T40" fmla="*/ 51 w 71"/>
                  <a:gd name="T41" fmla="*/ 5 h 131"/>
                  <a:gd name="T42" fmla="*/ 52 w 71"/>
                  <a:gd name="T43" fmla="*/ 9 h 131"/>
                  <a:gd name="T44" fmla="*/ 52 w 71"/>
                  <a:gd name="T45" fmla="*/ 10 h 131"/>
                  <a:gd name="T46" fmla="*/ 51 w 71"/>
                  <a:gd name="T47" fmla="*/ 15 h 131"/>
                  <a:gd name="T48" fmla="*/ 55 w 71"/>
                  <a:gd name="T49" fmla="*/ 14 h 131"/>
                  <a:gd name="T50" fmla="*/ 55 w 71"/>
                  <a:gd name="T51" fmla="*/ 14 h 131"/>
                  <a:gd name="T52" fmla="*/ 56 w 71"/>
                  <a:gd name="T53" fmla="*/ 10 h 131"/>
                  <a:gd name="T54" fmla="*/ 61 w 71"/>
                  <a:gd name="T55" fmla="*/ 9 h 131"/>
                  <a:gd name="T56" fmla="*/ 61 w 71"/>
                  <a:gd name="T57" fmla="*/ 5 h 131"/>
                  <a:gd name="T58" fmla="*/ 62 w 71"/>
                  <a:gd name="T59" fmla="*/ 9 h 131"/>
                  <a:gd name="T60" fmla="*/ 62 w 71"/>
                  <a:gd name="T61" fmla="*/ 10 h 131"/>
                  <a:gd name="T62" fmla="*/ 61 w 71"/>
                  <a:gd name="T63" fmla="*/ 15 h 131"/>
                  <a:gd name="T64" fmla="*/ 61 w 71"/>
                  <a:gd name="T65" fmla="*/ 10 h 131"/>
                  <a:gd name="T66" fmla="*/ 52 w 71"/>
                  <a:gd name="T67" fmla="*/ 6 h 131"/>
                  <a:gd name="T68" fmla="*/ 52 w 71"/>
                  <a:gd name="T69" fmla="*/ 5 h 131"/>
                  <a:gd name="T70" fmla="*/ 56 w 71"/>
                  <a:gd name="T71" fmla="*/ 5 h 131"/>
                  <a:gd name="T72" fmla="*/ 52 w 71"/>
                  <a:gd name="T73" fmla="*/ 6 h 131"/>
                  <a:gd name="T74" fmla="*/ 5 w 71"/>
                  <a:gd name="T75" fmla="*/ 0 h 131"/>
                  <a:gd name="T76" fmla="*/ 2 w 71"/>
                  <a:gd name="T77" fmla="*/ 131 h 131"/>
                  <a:gd name="T78" fmla="*/ 0 w 71"/>
                  <a:gd name="T79" fmla="*/ 0 h 131"/>
                  <a:gd name="T80" fmla="*/ 0 w 71"/>
                  <a:gd name="T81" fmla="*/ 129 h 131"/>
                  <a:gd name="T82" fmla="*/ 19 w 71"/>
                  <a:gd name="T83" fmla="*/ 131 h 131"/>
                  <a:gd name="T84" fmla="*/ 22 w 71"/>
                  <a:gd name="T85" fmla="*/ 98 h 131"/>
                  <a:gd name="T86" fmla="*/ 39 w 71"/>
                  <a:gd name="T87" fmla="*/ 80 h 131"/>
                  <a:gd name="T88" fmla="*/ 20 w 71"/>
                  <a:gd name="T89" fmla="*/ 51 h 131"/>
                  <a:gd name="T90" fmla="*/ 44 w 71"/>
                  <a:gd name="T91" fmla="*/ 67 h 131"/>
                  <a:gd name="T92" fmla="*/ 51 w 71"/>
                  <a:gd name="T93" fmla="*/ 49 h 131"/>
                  <a:gd name="T94" fmla="*/ 65 w 71"/>
                  <a:gd name="T95" fmla="*/ 14 h 131"/>
                  <a:gd name="T96" fmla="*/ 65 w 71"/>
                  <a:gd name="T97" fmla="*/ 10 h 131"/>
                  <a:gd name="T98" fmla="*/ 65 w 71"/>
                  <a:gd name="T99" fmla="*/ 6 h 131"/>
                  <a:gd name="T100" fmla="*/ 66 w 71"/>
                  <a:gd name="T101" fmla="*/ 6 h 131"/>
                  <a:gd name="T102" fmla="*/ 65 w 71"/>
                  <a:gd name="T103" fmla="*/ 10 h 131"/>
                  <a:gd name="T104" fmla="*/ 66 w 71"/>
                  <a:gd name="T105" fmla="*/ 12 h 131"/>
                  <a:gd name="T106" fmla="*/ 66 w 71"/>
                  <a:gd name="T107" fmla="*/ 6 h 131"/>
                  <a:gd name="T108" fmla="*/ 66 w 71"/>
                  <a:gd name="T109" fmla="*/ 5 h 131"/>
                  <a:gd name="T110" fmla="*/ 71 w 71"/>
                  <a:gd name="T11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 h="131">
                    <a:moveTo>
                      <a:pt x="58" y="12"/>
                    </a:moveTo>
                    <a:cubicBezTo>
                      <a:pt x="58" y="11"/>
                      <a:pt x="58" y="11"/>
                      <a:pt x="58" y="11"/>
                    </a:cubicBezTo>
                    <a:cubicBezTo>
                      <a:pt x="59" y="11"/>
                      <a:pt x="59" y="11"/>
                      <a:pt x="59" y="11"/>
                    </a:cubicBezTo>
                    <a:cubicBezTo>
                      <a:pt x="59" y="12"/>
                      <a:pt x="59" y="12"/>
                      <a:pt x="59" y="12"/>
                    </a:cubicBezTo>
                    <a:cubicBezTo>
                      <a:pt x="58" y="12"/>
                      <a:pt x="58" y="12"/>
                      <a:pt x="58" y="12"/>
                    </a:cubicBezTo>
                    <a:moveTo>
                      <a:pt x="58" y="9"/>
                    </a:moveTo>
                    <a:cubicBezTo>
                      <a:pt x="58" y="8"/>
                      <a:pt x="58" y="8"/>
                      <a:pt x="58" y="8"/>
                    </a:cubicBezTo>
                    <a:cubicBezTo>
                      <a:pt x="59" y="8"/>
                      <a:pt x="59" y="8"/>
                      <a:pt x="59" y="8"/>
                    </a:cubicBezTo>
                    <a:cubicBezTo>
                      <a:pt x="59" y="9"/>
                      <a:pt x="59" y="9"/>
                      <a:pt x="59" y="9"/>
                    </a:cubicBezTo>
                    <a:cubicBezTo>
                      <a:pt x="58" y="9"/>
                      <a:pt x="58" y="9"/>
                      <a:pt x="58" y="9"/>
                    </a:cubicBezTo>
                    <a:moveTo>
                      <a:pt x="47" y="10"/>
                    </a:moveTo>
                    <a:cubicBezTo>
                      <a:pt x="47" y="9"/>
                      <a:pt x="47" y="9"/>
                      <a:pt x="47" y="9"/>
                    </a:cubicBezTo>
                    <a:cubicBezTo>
                      <a:pt x="47" y="6"/>
                      <a:pt x="47" y="6"/>
                      <a:pt x="47" y="6"/>
                    </a:cubicBezTo>
                    <a:cubicBezTo>
                      <a:pt x="47" y="5"/>
                      <a:pt x="47" y="5"/>
                      <a:pt x="47" y="5"/>
                    </a:cubicBezTo>
                    <a:cubicBezTo>
                      <a:pt x="48" y="6"/>
                      <a:pt x="48" y="6"/>
                      <a:pt x="48" y="6"/>
                    </a:cubicBezTo>
                    <a:cubicBezTo>
                      <a:pt x="48" y="9"/>
                      <a:pt x="48" y="9"/>
                      <a:pt x="48" y="9"/>
                    </a:cubicBezTo>
                    <a:cubicBezTo>
                      <a:pt x="47" y="10"/>
                      <a:pt x="47" y="10"/>
                      <a:pt x="47" y="10"/>
                    </a:cubicBezTo>
                    <a:cubicBezTo>
                      <a:pt x="48" y="10"/>
                      <a:pt x="48" y="10"/>
                      <a:pt x="48" y="10"/>
                    </a:cubicBezTo>
                    <a:cubicBezTo>
                      <a:pt x="48" y="14"/>
                      <a:pt x="48" y="14"/>
                      <a:pt x="48" y="14"/>
                    </a:cubicBezTo>
                    <a:cubicBezTo>
                      <a:pt x="47" y="15"/>
                      <a:pt x="47" y="15"/>
                      <a:pt x="47" y="15"/>
                    </a:cubicBezTo>
                    <a:cubicBezTo>
                      <a:pt x="47" y="14"/>
                      <a:pt x="47" y="14"/>
                      <a:pt x="47" y="14"/>
                    </a:cubicBezTo>
                    <a:cubicBezTo>
                      <a:pt x="47" y="10"/>
                      <a:pt x="47" y="10"/>
                      <a:pt x="47" y="10"/>
                    </a:cubicBezTo>
                    <a:cubicBezTo>
                      <a:pt x="47" y="10"/>
                      <a:pt x="47" y="10"/>
                      <a:pt x="47" y="10"/>
                    </a:cubicBezTo>
                    <a:moveTo>
                      <a:pt x="56" y="10"/>
                    </a:moveTo>
                    <a:cubicBezTo>
                      <a:pt x="55" y="9"/>
                      <a:pt x="55" y="9"/>
                      <a:pt x="55" y="9"/>
                    </a:cubicBezTo>
                    <a:cubicBezTo>
                      <a:pt x="55" y="6"/>
                      <a:pt x="55" y="6"/>
                      <a:pt x="55" y="6"/>
                    </a:cubicBezTo>
                    <a:cubicBezTo>
                      <a:pt x="56" y="5"/>
                      <a:pt x="56" y="5"/>
                      <a:pt x="56" y="5"/>
                    </a:cubicBezTo>
                    <a:cubicBezTo>
                      <a:pt x="56" y="6"/>
                      <a:pt x="56" y="6"/>
                      <a:pt x="56" y="6"/>
                    </a:cubicBezTo>
                    <a:cubicBezTo>
                      <a:pt x="56" y="9"/>
                      <a:pt x="56" y="9"/>
                      <a:pt x="56" y="9"/>
                    </a:cubicBezTo>
                    <a:cubicBezTo>
                      <a:pt x="56" y="10"/>
                      <a:pt x="56" y="10"/>
                      <a:pt x="56" y="10"/>
                    </a:cubicBezTo>
                    <a:cubicBezTo>
                      <a:pt x="56" y="10"/>
                      <a:pt x="56" y="10"/>
                      <a:pt x="56" y="10"/>
                    </a:cubicBezTo>
                    <a:cubicBezTo>
                      <a:pt x="56" y="14"/>
                      <a:pt x="56" y="14"/>
                      <a:pt x="56" y="14"/>
                    </a:cubicBezTo>
                    <a:cubicBezTo>
                      <a:pt x="56" y="15"/>
                      <a:pt x="56" y="15"/>
                      <a:pt x="56" y="15"/>
                    </a:cubicBezTo>
                    <a:cubicBezTo>
                      <a:pt x="55" y="15"/>
                      <a:pt x="55" y="15"/>
                      <a:pt x="55" y="15"/>
                    </a:cubicBezTo>
                    <a:cubicBezTo>
                      <a:pt x="52" y="15"/>
                      <a:pt x="52" y="15"/>
                      <a:pt x="52" y="15"/>
                    </a:cubicBezTo>
                    <a:cubicBezTo>
                      <a:pt x="51" y="15"/>
                      <a:pt x="51" y="15"/>
                      <a:pt x="51" y="15"/>
                    </a:cubicBezTo>
                    <a:cubicBezTo>
                      <a:pt x="51" y="14"/>
                      <a:pt x="51" y="14"/>
                      <a:pt x="51" y="14"/>
                    </a:cubicBezTo>
                    <a:cubicBezTo>
                      <a:pt x="51" y="10"/>
                      <a:pt x="51" y="10"/>
                      <a:pt x="51" y="10"/>
                    </a:cubicBezTo>
                    <a:cubicBezTo>
                      <a:pt x="51" y="10"/>
                      <a:pt x="51" y="10"/>
                      <a:pt x="51" y="10"/>
                    </a:cubicBezTo>
                    <a:cubicBezTo>
                      <a:pt x="51" y="9"/>
                      <a:pt x="51" y="9"/>
                      <a:pt x="51" y="9"/>
                    </a:cubicBezTo>
                    <a:cubicBezTo>
                      <a:pt x="51" y="6"/>
                      <a:pt x="51" y="6"/>
                      <a:pt x="51" y="6"/>
                    </a:cubicBezTo>
                    <a:cubicBezTo>
                      <a:pt x="51" y="5"/>
                      <a:pt x="51" y="5"/>
                      <a:pt x="51" y="5"/>
                    </a:cubicBezTo>
                    <a:cubicBezTo>
                      <a:pt x="52" y="6"/>
                      <a:pt x="52" y="6"/>
                      <a:pt x="52" y="6"/>
                    </a:cubicBezTo>
                    <a:cubicBezTo>
                      <a:pt x="52" y="9"/>
                      <a:pt x="52" y="9"/>
                      <a:pt x="52" y="9"/>
                    </a:cubicBezTo>
                    <a:cubicBezTo>
                      <a:pt x="51" y="10"/>
                      <a:pt x="51" y="10"/>
                      <a:pt x="51" y="10"/>
                    </a:cubicBezTo>
                    <a:cubicBezTo>
                      <a:pt x="52" y="10"/>
                      <a:pt x="52" y="10"/>
                      <a:pt x="52" y="10"/>
                    </a:cubicBezTo>
                    <a:cubicBezTo>
                      <a:pt x="52" y="14"/>
                      <a:pt x="52" y="14"/>
                      <a:pt x="52" y="14"/>
                    </a:cubicBezTo>
                    <a:cubicBezTo>
                      <a:pt x="51" y="15"/>
                      <a:pt x="51" y="15"/>
                      <a:pt x="51" y="15"/>
                    </a:cubicBezTo>
                    <a:cubicBezTo>
                      <a:pt x="52" y="14"/>
                      <a:pt x="52" y="14"/>
                      <a:pt x="52" y="14"/>
                    </a:cubicBezTo>
                    <a:cubicBezTo>
                      <a:pt x="55" y="14"/>
                      <a:pt x="55" y="14"/>
                      <a:pt x="55" y="14"/>
                    </a:cubicBezTo>
                    <a:cubicBezTo>
                      <a:pt x="56" y="15"/>
                      <a:pt x="56" y="15"/>
                      <a:pt x="56" y="15"/>
                    </a:cubicBezTo>
                    <a:cubicBezTo>
                      <a:pt x="55" y="14"/>
                      <a:pt x="55" y="14"/>
                      <a:pt x="55" y="14"/>
                    </a:cubicBezTo>
                    <a:cubicBezTo>
                      <a:pt x="55" y="10"/>
                      <a:pt x="55" y="10"/>
                      <a:pt x="55" y="10"/>
                    </a:cubicBezTo>
                    <a:cubicBezTo>
                      <a:pt x="56" y="10"/>
                      <a:pt x="56" y="10"/>
                      <a:pt x="56" y="10"/>
                    </a:cubicBezTo>
                    <a:moveTo>
                      <a:pt x="61" y="10"/>
                    </a:moveTo>
                    <a:cubicBezTo>
                      <a:pt x="61" y="9"/>
                      <a:pt x="61" y="9"/>
                      <a:pt x="61" y="9"/>
                    </a:cubicBezTo>
                    <a:cubicBezTo>
                      <a:pt x="61" y="6"/>
                      <a:pt x="61" y="6"/>
                      <a:pt x="61" y="6"/>
                    </a:cubicBezTo>
                    <a:cubicBezTo>
                      <a:pt x="61" y="5"/>
                      <a:pt x="61" y="5"/>
                      <a:pt x="61" y="5"/>
                    </a:cubicBezTo>
                    <a:cubicBezTo>
                      <a:pt x="62" y="6"/>
                      <a:pt x="62" y="6"/>
                      <a:pt x="62" y="6"/>
                    </a:cubicBezTo>
                    <a:cubicBezTo>
                      <a:pt x="62" y="9"/>
                      <a:pt x="62" y="9"/>
                      <a:pt x="62" y="9"/>
                    </a:cubicBezTo>
                    <a:cubicBezTo>
                      <a:pt x="61" y="10"/>
                      <a:pt x="61" y="10"/>
                      <a:pt x="61" y="10"/>
                    </a:cubicBezTo>
                    <a:cubicBezTo>
                      <a:pt x="62" y="10"/>
                      <a:pt x="62" y="10"/>
                      <a:pt x="62" y="10"/>
                    </a:cubicBezTo>
                    <a:cubicBezTo>
                      <a:pt x="62" y="14"/>
                      <a:pt x="62" y="14"/>
                      <a:pt x="62" y="14"/>
                    </a:cubicBezTo>
                    <a:cubicBezTo>
                      <a:pt x="61" y="15"/>
                      <a:pt x="61" y="15"/>
                      <a:pt x="61" y="15"/>
                    </a:cubicBezTo>
                    <a:cubicBezTo>
                      <a:pt x="61" y="14"/>
                      <a:pt x="61" y="14"/>
                      <a:pt x="61" y="14"/>
                    </a:cubicBezTo>
                    <a:cubicBezTo>
                      <a:pt x="61" y="10"/>
                      <a:pt x="61" y="10"/>
                      <a:pt x="61" y="10"/>
                    </a:cubicBezTo>
                    <a:cubicBezTo>
                      <a:pt x="61" y="10"/>
                      <a:pt x="61" y="10"/>
                      <a:pt x="61" y="10"/>
                    </a:cubicBezTo>
                    <a:moveTo>
                      <a:pt x="52" y="6"/>
                    </a:moveTo>
                    <a:cubicBezTo>
                      <a:pt x="51" y="5"/>
                      <a:pt x="51" y="5"/>
                      <a:pt x="51" y="5"/>
                    </a:cubicBezTo>
                    <a:cubicBezTo>
                      <a:pt x="52" y="5"/>
                      <a:pt x="52" y="5"/>
                      <a:pt x="52" y="5"/>
                    </a:cubicBezTo>
                    <a:cubicBezTo>
                      <a:pt x="55" y="5"/>
                      <a:pt x="55" y="5"/>
                      <a:pt x="55" y="5"/>
                    </a:cubicBezTo>
                    <a:cubicBezTo>
                      <a:pt x="56" y="5"/>
                      <a:pt x="56" y="5"/>
                      <a:pt x="56" y="5"/>
                    </a:cubicBezTo>
                    <a:cubicBezTo>
                      <a:pt x="55" y="6"/>
                      <a:pt x="55" y="6"/>
                      <a:pt x="55" y="6"/>
                    </a:cubicBezTo>
                    <a:cubicBezTo>
                      <a:pt x="52" y="6"/>
                      <a:pt x="52" y="6"/>
                      <a:pt x="52" y="6"/>
                    </a:cubicBezTo>
                    <a:moveTo>
                      <a:pt x="71" y="0"/>
                    </a:moveTo>
                    <a:cubicBezTo>
                      <a:pt x="5" y="0"/>
                      <a:pt x="5" y="0"/>
                      <a:pt x="5" y="0"/>
                    </a:cubicBezTo>
                    <a:cubicBezTo>
                      <a:pt x="4" y="0"/>
                      <a:pt x="2" y="1"/>
                      <a:pt x="2" y="2"/>
                    </a:cubicBezTo>
                    <a:cubicBezTo>
                      <a:pt x="2" y="131"/>
                      <a:pt x="2" y="131"/>
                      <a:pt x="2" y="131"/>
                    </a:cubicBezTo>
                    <a:cubicBezTo>
                      <a:pt x="1" y="131"/>
                      <a:pt x="0" y="130"/>
                      <a:pt x="0" y="129"/>
                    </a:cubicBezTo>
                    <a:cubicBezTo>
                      <a:pt x="0" y="0"/>
                      <a:pt x="0" y="0"/>
                      <a:pt x="0" y="0"/>
                    </a:cubicBezTo>
                    <a:cubicBezTo>
                      <a:pt x="0" y="0"/>
                      <a:pt x="0" y="0"/>
                      <a:pt x="0" y="0"/>
                    </a:cubicBezTo>
                    <a:cubicBezTo>
                      <a:pt x="0" y="129"/>
                      <a:pt x="0" y="129"/>
                      <a:pt x="0" y="129"/>
                    </a:cubicBezTo>
                    <a:cubicBezTo>
                      <a:pt x="0" y="130"/>
                      <a:pt x="1" y="131"/>
                      <a:pt x="2" y="131"/>
                    </a:cubicBezTo>
                    <a:cubicBezTo>
                      <a:pt x="19" y="131"/>
                      <a:pt x="19" y="131"/>
                      <a:pt x="19" y="131"/>
                    </a:cubicBezTo>
                    <a:cubicBezTo>
                      <a:pt x="32" y="98"/>
                      <a:pt x="32" y="98"/>
                      <a:pt x="32" y="98"/>
                    </a:cubicBezTo>
                    <a:cubicBezTo>
                      <a:pt x="22" y="98"/>
                      <a:pt x="22" y="98"/>
                      <a:pt x="22" y="98"/>
                    </a:cubicBezTo>
                    <a:cubicBezTo>
                      <a:pt x="37" y="85"/>
                      <a:pt x="37" y="85"/>
                      <a:pt x="37" y="85"/>
                    </a:cubicBezTo>
                    <a:cubicBezTo>
                      <a:pt x="39" y="80"/>
                      <a:pt x="39" y="80"/>
                      <a:pt x="39" y="80"/>
                    </a:cubicBezTo>
                    <a:cubicBezTo>
                      <a:pt x="20" y="96"/>
                      <a:pt x="20" y="96"/>
                      <a:pt x="20" y="96"/>
                    </a:cubicBezTo>
                    <a:cubicBezTo>
                      <a:pt x="20" y="51"/>
                      <a:pt x="20" y="51"/>
                      <a:pt x="20" y="51"/>
                    </a:cubicBezTo>
                    <a:cubicBezTo>
                      <a:pt x="43" y="70"/>
                      <a:pt x="43" y="70"/>
                      <a:pt x="43" y="70"/>
                    </a:cubicBezTo>
                    <a:cubicBezTo>
                      <a:pt x="44" y="67"/>
                      <a:pt x="44" y="67"/>
                      <a:pt x="44" y="67"/>
                    </a:cubicBezTo>
                    <a:cubicBezTo>
                      <a:pt x="22" y="49"/>
                      <a:pt x="22" y="49"/>
                      <a:pt x="22" y="49"/>
                    </a:cubicBezTo>
                    <a:cubicBezTo>
                      <a:pt x="51" y="49"/>
                      <a:pt x="51" y="49"/>
                      <a:pt x="51" y="49"/>
                    </a:cubicBezTo>
                    <a:cubicBezTo>
                      <a:pt x="65" y="14"/>
                      <a:pt x="65" y="14"/>
                      <a:pt x="65" y="14"/>
                    </a:cubicBezTo>
                    <a:cubicBezTo>
                      <a:pt x="65" y="14"/>
                      <a:pt x="65" y="14"/>
                      <a:pt x="65" y="14"/>
                    </a:cubicBezTo>
                    <a:cubicBezTo>
                      <a:pt x="65" y="10"/>
                      <a:pt x="65" y="10"/>
                      <a:pt x="65" y="10"/>
                    </a:cubicBezTo>
                    <a:cubicBezTo>
                      <a:pt x="65" y="10"/>
                      <a:pt x="65" y="10"/>
                      <a:pt x="65" y="10"/>
                    </a:cubicBezTo>
                    <a:cubicBezTo>
                      <a:pt x="65" y="9"/>
                      <a:pt x="65" y="9"/>
                      <a:pt x="65" y="9"/>
                    </a:cubicBezTo>
                    <a:cubicBezTo>
                      <a:pt x="65" y="6"/>
                      <a:pt x="65" y="6"/>
                      <a:pt x="65" y="6"/>
                    </a:cubicBezTo>
                    <a:cubicBezTo>
                      <a:pt x="65" y="5"/>
                      <a:pt x="65" y="5"/>
                      <a:pt x="65" y="5"/>
                    </a:cubicBezTo>
                    <a:cubicBezTo>
                      <a:pt x="66" y="6"/>
                      <a:pt x="66" y="6"/>
                      <a:pt x="66" y="6"/>
                    </a:cubicBezTo>
                    <a:cubicBezTo>
                      <a:pt x="66" y="9"/>
                      <a:pt x="66" y="9"/>
                      <a:pt x="66" y="9"/>
                    </a:cubicBezTo>
                    <a:cubicBezTo>
                      <a:pt x="65" y="10"/>
                      <a:pt x="65" y="10"/>
                      <a:pt x="65" y="10"/>
                    </a:cubicBezTo>
                    <a:cubicBezTo>
                      <a:pt x="66" y="10"/>
                      <a:pt x="66" y="10"/>
                      <a:pt x="66" y="10"/>
                    </a:cubicBezTo>
                    <a:cubicBezTo>
                      <a:pt x="66" y="12"/>
                      <a:pt x="66" y="12"/>
                      <a:pt x="66" y="12"/>
                    </a:cubicBezTo>
                    <a:cubicBezTo>
                      <a:pt x="68" y="6"/>
                      <a:pt x="68" y="6"/>
                      <a:pt x="68" y="6"/>
                    </a:cubicBezTo>
                    <a:cubicBezTo>
                      <a:pt x="66" y="6"/>
                      <a:pt x="66" y="6"/>
                      <a:pt x="66" y="6"/>
                    </a:cubicBezTo>
                    <a:cubicBezTo>
                      <a:pt x="65" y="5"/>
                      <a:pt x="65" y="5"/>
                      <a:pt x="65" y="5"/>
                    </a:cubicBezTo>
                    <a:cubicBezTo>
                      <a:pt x="66" y="5"/>
                      <a:pt x="66" y="5"/>
                      <a:pt x="66" y="5"/>
                    </a:cubicBezTo>
                    <a:cubicBezTo>
                      <a:pt x="69" y="5"/>
                      <a:pt x="69" y="5"/>
                      <a:pt x="69" y="5"/>
                    </a:cubicBezTo>
                    <a:cubicBezTo>
                      <a:pt x="71" y="0"/>
                      <a:pt x="71" y="0"/>
                      <a:pt x="71" y="0"/>
                    </a:cubicBezTo>
                  </a:path>
                </a:pathLst>
              </a:custGeom>
              <a:solidFill>
                <a:srgbClr val="0091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7" name="Freeform 72"/>
              <p:cNvSpPr>
                <a:spLocks/>
              </p:cNvSpPr>
              <p:nvPr/>
            </p:nvSpPr>
            <p:spPr bwMode="auto">
              <a:xfrm>
                <a:off x="-1393" y="2612"/>
                <a:ext cx="569" cy="1049"/>
              </a:xfrm>
              <a:custGeom>
                <a:avLst/>
                <a:gdLst>
                  <a:gd name="T0" fmla="*/ 72 w 72"/>
                  <a:gd name="T1" fmla="*/ 0 h 134"/>
                  <a:gd name="T2" fmla="*/ 2 w 72"/>
                  <a:gd name="T3" fmla="*/ 0 h 134"/>
                  <a:gd name="T4" fmla="*/ 0 w 72"/>
                  <a:gd name="T5" fmla="*/ 3 h 134"/>
                  <a:gd name="T6" fmla="*/ 0 w 72"/>
                  <a:gd name="T7" fmla="*/ 132 h 134"/>
                  <a:gd name="T8" fmla="*/ 2 w 72"/>
                  <a:gd name="T9" fmla="*/ 134 h 134"/>
                  <a:gd name="T10" fmla="*/ 2 w 72"/>
                  <a:gd name="T11" fmla="*/ 5 h 134"/>
                  <a:gd name="T12" fmla="*/ 5 w 72"/>
                  <a:gd name="T13" fmla="*/ 3 h 134"/>
                  <a:gd name="T14" fmla="*/ 71 w 72"/>
                  <a:gd name="T15" fmla="*/ 3 h 134"/>
                  <a:gd name="T16" fmla="*/ 72 w 72"/>
                  <a:gd name="T1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34">
                    <a:moveTo>
                      <a:pt x="72" y="0"/>
                    </a:moveTo>
                    <a:cubicBezTo>
                      <a:pt x="2" y="0"/>
                      <a:pt x="2" y="0"/>
                      <a:pt x="2" y="0"/>
                    </a:cubicBezTo>
                    <a:cubicBezTo>
                      <a:pt x="1" y="0"/>
                      <a:pt x="0" y="1"/>
                      <a:pt x="0" y="3"/>
                    </a:cubicBezTo>
                    <a:cubicBezTo>
                      <a:pt x="0" y="132"/>
                      <a:pt x="0" y="132"/>
                      <a:pt x="0" y="132"/>
                    </a:cubicBezTo>
                    <a:cubicBezTo>
                      <a:pt x="0" y="133"/>
                      <a:pt x="1" y="134"/>
                      <a:pt x="2" y="134"/>
                    </a:cubicBezTo>
                    <a:cubicBezTo>
                      <a:pt x="2" y="5"/>
                      <a:pt x="2" y="5"/>
                      <a:pt x="2" y="5"/>
                    </a:cubicBezTo>
                    <a:cubicBezTo>
                      <a:pt x="2" y="4"/>
                      <a:pt x="4" y="3"/>
                      <a:pt x="5" y="3"/>
                    </a:cubicBezTo>
                    <a:cubicBezTo>
                      <a:pt x="71" y="3"/>
                      <a:pt x="71" y="3"/>
                      <a:pt x="71" y="3"/>
                    </a:cubicBezTo>
                    <a:cubicBezTo>
                      <a:pt x="72" y="0"/>
                      <a:pt x="72" y="0"/>
                      <a:pt x="72" y="0"/>
                    </a:cubicBezTo>
                  </a:path>
                </a:pathLst>
              </a:custGeom>
              <a:solidFill>
                <a:srgbClr val="339D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8" name="Freeform 73"/>
              <p:cNvSpPr>
                <a:spLocks/>
              </p:cNvSpPr>
              <p:nvPr/>
            </p:nvSpPr>
            <p:spPr bwMode="auto">
              <a:xfrm>
                <a:off x="-1235" y="3035"/>
                <a:ext cx="182" cy="352"/>
              </a:xfrm>
              <a:custGeom>
                <a:avLst/>
                <a:gdLst>
                  <a:gd name="T0" fmla="*/ 0 w 182"/>
                  <a:gd name="T1" fmla="*/ 0 h 352"/>
                  <a:gd name="T2" fmla="*/ 0 w 182"/>
                  <a:gd name="T3" fmla="*/ 352 h 352"/>
                  <a:gd name="T4" fmla="*/ 150 w 182"/>
                  <a:gd name="T5" fmla="*/ 227 h 352"/>
                  <a:gd name="T6" fmla="*/ 182 w 182"/>
                  <a:gd name="T7" fmla="*/ 148 h 352"/>
                  <a:gd name="T8" fmla="*/ 0 w 182"/>
                  <a:gd name="T9" fmla="*/ 0 h 352"/>
                </a:gdLst>
                <a:ahLst/>
                <a:cxnLst>
                  <a:cxn ang="0">
                    <a:pos x="T0" y="T1"/>
                  </a:cxn>
                  <a:cxn ang="0">
                    <a:pos x="T2" y="T3"/>
                  </a:cxn>
                  <a:cxn ang="0">
                    <a:pos x="T4" y="T5"/>
                  </a:cxn>
                  <a:cxn ang="0">
                    <a:pos x="T6" y="T7"/>
                  </a:cxn>
                  <a:cxn ang="0">
                    <a:pos x="T8" y="T9"/>
                  </a:cxn>
                </a:cxnLst>
                <a:rect l="0" t="0" r="r" b="b"/>
                <a:pathLst>
                  <a:path w="182" h="352">
                    <a:moveTo>
                      <a:pt x="0" y="0"/>
                    </a:moveTo>
                    <a:lnTo>
                      <a:pt x="0" y="352"/>
                    </a:lnTo>
                    <a:lnTo>
                      <a:pt x="150" y="227"/>
                    </a:lnTo>
                    <a:lnTo>
                      <a:pt x="182" y="148"/>
                    </a:lnTo>
                    <a:lnTo>
                      <a:pt x="0"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9" name="Freeform 74"/>
              <p:cNvSpPr>
                <a:spLocks/>
              </p:cNvSpPr>
              <p:nvPr/>
            </p:nvSpPr>
            <p:spPr bwMode="auto">
              <a:xfrm>
                <a:off x="-1235" y="3035"/>
                <a:ext cx="182" cy="352"/>
              </a:xfrm>
              <a:custGeom>
                <a:avLst/>
                <a:gdLst>
                  <a:gd name="T0" fmla="*/ 0 w 182"/>
                  <a:gd name="T1" fmla="*/ 0 h 352"/>
                  <a:gd name="T2" fmla="*/ 0 w 182"/>
                  <a:gd name="T3" fmla="*/ 352 h 352"/>
                  <a:gd name="T4" fmla="*/ 150 w 182"/>
                  <a:gd name="T5" fmla="*/ 227 h 352"/>
                  <a:gd name="T6" fmla="*/ 182 w 182"/>
                  <a:gd name="T7" fmla="*/ 148 h 352"/>
                  <a:gd name="T8" fmla="*/ 0 w 182"/>
                  <a:gd name="T9" fmla="*/ 0 h 352"/>
                </a:gdLst>
                <a:ahLst/>
                <a:cxnLst>
                  <a:cxn ang="0">
                    <a:pos x="T0" y="T1"/>
                  </a:cxn>
                  <a:cxn ang="0">
                    <a:pos x="T2" y="T3"/>
                  </a:cxn>
                  <a:cxn ang="0">
                    <a:pos x="T4" y="T5"/>
                  </a:cxn>
                  <a:cxn ang="0">
                    <a:pos x="T6" y="T7"/>
                  </a:cxn>
                  <a:cxn ang="0">
                    <a:pos x="T8" y="T9"/>
                  </a:cxn>
                </a:cxnLst>
                <a:rect l="0" t="0" r="r" b="b"/>
                <a:pathLst>
                  <a:path w="182" h="352">
                    <a:moveTo>
                      <a:pt x="0" y="0"/>
                    </a:moveTo>
                    <a:lnTo>
                      <a:pt x="0" y="352"/>
                    </a:lnTo>
                    <a:lnTo>
                      <a:pt x="150" y="227"/>
                    </a:lnTo>
                    <a:lnTo>
                      <a:pt x="182" y="14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0" name="Freeform 75"/>
              <p:cNvSpPr>
                <a:spLocks/>
              </p:cNvSpPr>
              <p:nvPr/>
            </p:nvSpPr>
            <p:spPr bwMode="auto">
              <a:xfrm>
                <a:off x="-1219" y="3301"/>
                <a:ext cx="118" cy="102"/>
              </a:xfrm>
              <a:custGeom>
                <a:avLst/>
                <a:gdLst>
                  <a:gd name="T0" fmla="*/ 118 w 118"/>
                  <a:gd name="T1" fmla="*/ 0 h 102"/>
                  <a:gd name="T2" fmla="*/ 0 w 118"/>
                  <a:gd name="T3" fmla="*/ 102 h 102"/>
                  <a:gd name="T4" fmla="*/ 79 w 118"/>
                  <a:gd name="T5" fmla="*/ 102 h 102"/>
                  <a:gd name="T6" fmla="*/ 118 w 118"/>
                  <a:gd name="T7" fmla="*/ 0 h 102"/>
                </a:gdLst>
                <a:ahLst/>
                <a:cxnLst>
                  <a:cxn ang="0">
                    <a:pos x="T0" y="T1"/>
                  </a:cxn>
                  <a:cxn ang="0">
                    <a:pos x="T2" y="T3"/>
                  </a:cxn>
                  <a:cxn ang="0">
                    <a:pos x="T4" y="T5"/>
                  </a:cxn>
                  <a:cxn ang="0">
                    <a:pos x="T6" y="T7"/>
                  </a:cxn>
                </a:cxnLst>
                <a:rect l="0" t="0" r="r" b="b"/>
                <a:pathLst>
                  <a:path w="118" h="102">
                    <a:moveTo>
                      <a:pt x="118" y="0"/>
                    </a:moveTo>
                    <a:lnTo>
                      <a:pt x="0" y="102"/>
                    </a:lnTo>
                    <a:lnTo>
                      <a:pt x="79" y="102"/>
                    </a:lnTo>
                    <a:lnTo>
                      <a:pt x="118"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1" name="Freeform 76"/>
              <p:cNvSpPr>
                <a:spLocks/>
              </p:cNvSpPr>
              <p:nvPr/>
            </p:nvSpPr>
            <p:spPr bwMode="auto">
              <a:xfrm>
                <a:off x="-1219" y="3301"/>
                <a:ext cx="118" cy="102"/>
              </a:xfrm>
              <a:custGeom>
                <a:avLst/>
                <a:gdLst>
                  <a:gd name="T0" fmla="*/ 118 w 118"/>
                  <a:gd name="T1" fmla="*/ 0 h 102"/>
                  <a:gd name="T2" fmla="*/ 0 w 118"/>
                  <a:gd name="T3" fmla="*/ 102 h 102"/>
                  <a:gd name="T4" fmla="*/ 79 w 118"/>
                  <a:gd name="T5" fmla="*/ 102 h 102"/>
                  <a:gd name="T6" fmla="*/ 118 w 118"/>
                  <a:gd name="T7" fmla="*/ 0 h 102"/>
                </a:gdLst>
                <a:ahLst/>
                <a:cxnLst>
                  <a:cxn ang="0">
                    <a:pos x="T0" y="T1"/>
                  </a:cxn>
                  <a:cxn ang="0">
                    <a:pos x="T2" y="T3"/>
                  </a:cxn>
                  <a:cxn ang="0">
                    <a:pos x="T4" y="T5"/>
                  </a:cxn>
                  <a:cxn ang="0">
                    <a:pos x="T6" y="T7"/>
                  </a:cxn>
                </a:cxnLst>
                <a:rect l="0" t="0" r="r" b="b"/>
                <a:pathLst>
                  <a:path w="118" h="102">
                    <a:moveTo>
                      <a:pt x="118" y="0"/>
                    </a:moveTo>
                    <a:lnTo>
                      <a:pt x="0" y="102"/>
                    </a:lnTo>
                    <a:lnTo>
                      <a:pt x="79" y="102"/>
                    </a:lnTo>
                    <a:lnTo>
                      <a:pt x="11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2" name="Freeform 77"/>
              <p:cNvSpPr>
                <a:spLocks/>
              </p:cNvSpPr>
              <p:nvPr/>
            </p:nvSpPr>
            <p:spPr bwMode="auto">
              <a:xfrm>
                <a:off x="-1219" y="3019"/>
                <a:ext cx="229" cy="141"/>
              </a:xfrm>
              <a:custGeom>
                <a:avLst/>
                <a:gdLst>
                  <a:gd name="T0" fmla="*/ 229 w 229"/>
                  <a:gd name="T1" fmla="*/ 0 h 141"/>
                  <a:gd name="T2" fmla="*/ 0 w 229"/>
                  <a:gd name="T3" fmla="*/ 0 h 141"/>
                  <a:gd name="T4" fmla="*/ 174 w 229"/>
                  <a:gd name="T5" fmla="*/ 141 h 141"/>
                  <a:gd name="T6" fmla="*/ 229 w 229"/>
                  <a:gd name="T7" fmla="*/ 0 h 141"/>
                </a:gdLst>
                <a:ahLst/>
                <a:cxnLst>
                  <a:cxn ang="0">
                    <a:pos x="T0" y="T1"/>
                  </a:cxn>
                  <a:cxn ang="0">
                    <a:pos x="T2" y="T3"/>
                  </a:cxn>
                  <a:cxn ang="0">
                    <a:pos x="T4" y="T5"/>
                  </a:cxn>
                  <a:cxn ang="0">
                    <a:pos x="T6" y="T7"/>
                  </a:cxn>
                </a:cxnLst>
                <a:rect l="0" t="0" r="r" b="b"/>
                <a:pathLst>
                  <a:path w="229" h="141">
                    <a:moveTo>
                      <a:pt x="229" y="0"/>
                    </a:moveTo>
                    <a:lnTo>
                      <a:pt x="0" y="0"/>
                    </a:lnTo>
                    <a:lnTo>
                      <a:pt x="174" y="141"/>
                    </a:lnTo>
                    <a:lnTo>
                      <a:pt x="229" y="0"/>
                    </a:lnTo>
                    <a:close/>
                  </a:path>
                </a:pathLst>
              </a:custGeom>
              <a:solidFill>
                <a:srgbClr val="D3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3" name="Freeform 78"/>
              <p:cNvSpPr>
                <a:spLocks/>
              </p:cNvSpPr>
              <p:nvPr/>
            </p:nvSpPr>
            <p:spPr bwMode="auto">
              <a:xfrm>
                <a:off x="-1219" y="3019"/>
                <a:ext cx="229" cy="141"/>
              </a:xfrm>
              <a:custGeom>
                <a:avLst/>
                <a:gdLst>
                  <a:gd name="T0" fmla="*/ 229 w 229"/>
                  <a:gd name="T1" fmla="*/ 0 h 141"/>
                  <a:gd name="T2" fmla="*/ 0 w 229"/>
                  <a:gd name="T3" fmla="*/ 0 h 141"/>
                  <a:gd name="T4" fmla="*/ 174 w 229"/>
                  <a:gd name="T5" fmla="*/ 141 h 141"/>
                  <a:gd name="T6" fmla="*/ 229 w 229"/>
                  <a:gd name="T7" fmla="*/ 0 h 141"/>
                </a:gdLst>
                <a:ahLst/>
                <a:cxnLst>
                  <a:cxn ang="0">
                    <a:pos x="T0" y="T1"/>
                  </a:cxn>
                  <a:cxn ang="0">
                    <a:pos x="T2" y="T3"/>
                  </a:cxn>
                  <a:cxn ang="0">
                    <a:pos x="T4" y="T5"/>
                  </a:cxn>
                  <a:cxn ang="0">
                    <a:pos x="T6" y="T7"/>
                  </a:cxn>
                </a:cxnLst>
                <a:rect l="0" t="0" r="r" b="b"/>
                <a:pathLst>
                  <a:path w="229" h="141">
                    <a:moveTo>
                      <a:pt x="229" y="0"/>
                    </a:moveTo>
                    <a:lnTo>
                      <a:pt x="0" y="0"/>
                    </a:lnTo>
                    <a:lnTo>
                      <a:pt x="174" y="141"/>
                    </a:lnTo>
                    <a:lnTo>
                      <a:pt x="2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4" name="Freeform 79"/>
              <p:cNvSpPr>
                <a:spLocks/>
              </p:cNvSpPr>
              <p:nvPr/>
            </p:nvSpPr>
            <p:spPr bwMode="auto">
              <a:xfrm>
                <a:off x="-1022"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5" name="Freeform 80"/>
              <p:cNvSpPr>
                <a:spLocks/>
              </p:cNvSpPr>
              <p:nvPr/>
            </p:nvSpPr>
            <p:spPr bwMode="auto">
              <a:xfrm>
                <a:off x="-1022"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6" name="Freeform 81"/>
              <p:cNvSpPr>
                <a:spLocks/>
              </p:cNvSpPr>
              <p:nvPr/>
            </p:nvSpPr>
            <p:spPr bwMode="auto">
              <a:xfrm>
                <a:off x="-1022" y="2714"/>
                <a:ext cx="8" cy="39"/>
              </a:xfrm>
              <a:custGeom>
                <a:avLst/>
                <a:gdLst>
                  <a:gd name="T0" fmla="*/ 0 w 8"/>
                  <a:gd name="T1" fmla="*/ 0 h 39"/>
                  <a:gd name="T2" fmla="*/ 0 w 8"/>
                  <a:gd name="T3" fmla="*/ 0 h 39"/>
                  <a:gd name="T4" fmla="*/ 0 w 8"/>
                  <a:gd name="T5" fmla="*/ 0 h 39"/>
                  <a:gd name="T6" fmla="*/ 0 w 8"/>
                  <a:gd name="T7" fmla="*/ 31 h 39"/>
                  <a:gd name="T8" fmla="*/ 0 w 8"/>
                  <a:gd name="T9" fmla="*/ 39 h 39"/>
                  <a:gd name="T10" fmla="*/ 8 w 8"/>
                  <a:gd name="T11" fmla="*/ 31 h 39"/>
                  <a:gd name="T12" fmla="*/ 8 w 8"/>
                  <a:gd name="T13" fmla="*/ 0 h 39"/>
                  <a:gd name="T14" fmla="*/ 0 w 8"/>
                  <a:gd name="T15" fmla="*/ 0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9">
                    <a:moveTo>
                      <a:pt x="0" y="0"/>
                    </a:moveTo>
                    <a:lnTo>
                      <a:pt x="0" y="0"/>
                    </a:lnTo>
                    <a:lnTo>
                      <a:pt x="0" y="0"/>
                    </a:lnTo>
                    <a:lnTo>
                      <a:pt x="0" y="31"/>
                    </a:lnTo>
                    <a:lnTo>
                      <a:pt x="0" y="39"/>
                    </a:lnTo>
                    <a:lnTo>
                      <a:pt x="8" y="31"/>
                    </a:lnTo>
                    <a:lnTo>
                      <a:pt x="8" y="0"/>
                    </a:lnTo>
                    <a:lnTo>
                      <a:pt x="0"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7" name="Freeform 82"/>
              <p:cNvSpPr>
                <a:spLocks/>
              </p:cNvSpPr>
              <p:nvPr/>
            </p:nvSpPr>
            <p:spPr bwMode="auto">
              <a:xfrm>
                <a:off x="-1022" y="2714"/>
                <a:ext cx="8" cy="39"/>
              </a:xfrm>
              <a:custGeom>
                <a:avLst/>
                <a:gdLst>
                  <a:gd name="T0" fmla="*/ 0 w 8"/>
                  <a:gd name="T1" fmla="*/ 0 h 39"/>
                  <a:gd name="T2" fmla="*/ 0 w 8"/>
                  <a:gd name="T3" fmla="*/ 0 h 39"/>
                  <a:gd name="T4" fmla="*/ 0 w 8"/>
                  <a:gd name="T5" fmla="*/ 0 h 39"/>
                  <a:gd name="T6" fmla="*/ 0 w 8"/>
                  <a:gd name="T7" fmla="*/ 31 h 39"/>
                  <a:gd name="T8" fmla="*/ 0 w 8"/>
                  <a:gd name="T9" fmla="*/ 39 h 39"/>
                  <a:gd name="T10" fmla="*/ 8 w 8"/>
                  <a:gd name="T11" fmla="*/ 31 h 39"/>
                  <a:gd name="T12" fmla="*/ 8 w 8"/>
                  <a:gd name="T13" fmla="*/ 0 h 39"/>
                  <a:gd name="T14" fmla="*/ 0 w 8"/>
                  <a:gd name="T15" fmla="*/ 0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9">
                    <a:moveTo>
                      <a:pt x="0" y="0"/>
                    </a:moveTo>
                    <a:lnTo>
                      <a:pt x="0" y="0"/>
                    </a:lnTo>
                    <a:lnTo>
                      <a:pt x="0" y="0"/>
                    </a:lnTo>
                    <a:lnTo>
                      <a:pt x="0" y="31"/>
                    </a:lnTo>
                    <a:lnTo>
                      <a:pt x="0" y="39"/>
                    </a:lnTo>
                    <a:lnTo>
                      <a:pt x="8" y="31"/>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8" name="Freeform 83"/>
              <p:cNvSpPr>
                <a:spLocks/>
              </p:cNvSpPr>
              <p:nvPr/>
            </p:nvSpPr>
            <p:spPr bwMode="auto">
              <a:xfrm>
                <a:off x="-990"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9" name="Freeform 84"/>
              <p:cNvSpPr>
                <a:spLocks/>
              </p:cNvSpPr>
              <p:nvPr/>
            </p:nvSpPr>
            <p:spPr bwMode="auto">
              <a:xfrm>
                <a:off x="-990"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0" name="Freeform 85"/>
              <p:cNvSpPr>
                <a:spLocks/>
              </p:cNvSpPr>
              <p:nvPr/>
            </p:nvSpPr>
            <p:spPr bwMode="auto">
              <a:xfrm>
                <a:off x="-958" y="2675"/>
                <a:ext cx="7" cy="39"/>
              </a:xfrm>
              <a:custGeom>
                <a:avLst/>
                <a:gdLst>
                  <a:gd name="T0" fmla="*/ 7 w 7"/>
                  <a:gd name="T1" fmla="*/ 0 h 39"/>
                  <a:gd name="T2" fmla="*/ 0 w 7"/>
                  <a:gd name="T3" fmla="*/ 7 h 39"/>
                  <a:gd name="T4" fmla="*/ 0 w 7"/>
                  <a:gd name="T5" fmla="*/ 31 h 39"/>
                  <a:gd name="T6" fmla="*/ 7 w 7"/>
                  <a:gd name="T7" fmla="*/ 39 h 39"/>
                  <a:gd name="T8" fmla="*/ 7 w 7"/>
                  <a:gd name="T9" fmla="*/ 31 h 39"/>
                  <a:gd name="T10" fmla="*/ 7 w 7"/>
                  <a:gd name="T11" fmla="*/ 7 h 39"/>
                  <a:gd name="T12" fmla="*/ 7 w 7"/>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7" h="39">
                    <a:moveTo>
                      <a:pt x="7" y="0"/>
                    </a:moveTo>
                    <a:lnTo>
                      <a:pt x="0" y="7"/>
                    </a:lnTo>
                    <a:lnTo>
                      <a:pt x="0" y="31"/>
                    </a:lnTo>
                    <a:lnTo>
                      <a:pt x="7" y="39"/>
                    </a:lnTo>
                    <a:lnTo>
                      <a:pt x="7" y="31"/>
                    </a:lnTo>
                    <a:lnTo>
                      <a:pt x="7" y="7"/>
                    </a:lnTo>
                    <a:lnTo>
                      <a:pt x="7"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1" name="Freeform 86"/>
              <p:cNvSpPr>
                <a:spLocks/>
              </p:cNvSpPr>
              <p:nvPr/>
            </p:nvSpPr>
            <p:spPr bwMode="auto">
              <a:xfrm>
                <a:off x="-958" y="2675"/>
                <a:ext cx="7" cy="39"/>
              </a:xfrm>
              <a:custGeom>
                <a:avLst/>
                <a:gdLst>
                  <a:gd name="T0" fmla="*/ 7 w 7"/>
                  <a:gd name="T1" fmla="*/ 0 h 39"/>
                  <a:gd name="T2" fmla="*/ 0 w 7"/>
                  <a:gd name="T3" fmla="*/ 7 h 39"/>
                  <a:gd name="T4" fmla="*/ 0 w 7"/>
                  <a:gd name="T5" fmla="*/ 31 h 39"/>
                  <a:gd name="T6" fmla="*/ 7 w 7"/>
                  <a:gd name="T7" fmla="*/ 39 h 39"/>
                  <a:gd name="T8" fmla="*/ 7 w 7"/>
                  <a:gd name="T9" fmla="*/ 31 h 39"/>
                  <a:gd name="T10" fmla="*/ 7 w 7"/>
                  <a:gd name="T11" fmla="*/ 7 h 39"/>
                  <a:gd name="T12" fmla="*/ 7 w 7"/>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7" h="39">
                    <a:moveTo>
                      <a:pt x="7" y="0"/>
                    </a:moveTo>
                    <a:lnTo>
                      <a:pt x="0" y="7"/>
                    </a:lnTo>
                    <a:lnTo>
                      <a:pt x="0" y="31"/>
                    </a:lnTo>
                    <a:lnTo>
                      <a:pt x="7" y="39"/>
                    </a:lnTo>
                    <a:lnTo>
                      <a:pt x="7" y="31"/>
                    </a:lnTo>
                    <a:lnTo>
                      <a:pt x="7" y="7"/>
                    </a:lnTo>
                    <a:lnTo>
                      <a:pt x="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2" name="Freeform 87"/>
              <p:cNvSpPr>
                <a:spLocks/>
              </p:cNvSpPr>
              <p:nvPr/>
            </p:nvSpPr>
            <p:spPr bwMode="auto">
              <a:xfrm>
                <a:off x="-990" y="2714"/>
                <a:ext cx="8" cy="39"/>
              </a:xfrm>
              <a:custGeom>
                <a:avLst/>
                <a:gdLst>
                  <a:gd name="T0" fmla="*/ 0 w 8"/>
                  <a:gd name="T1" fmla="*/ 0 h 39"/>
                  <a:gd name="T2" fmla="*/ 0 w 8"/>
                  <a:gd name="T3" fmla="*/ 0 h 39"/>
                  <a:gd name="T4" fmla="*/ 0 w 8"/>
                  <a:gd name="T5" fmla="*/ 0 h 39"/>
                  <a:gd name="T6" fmla="*/ 0 w 8"/>
                  <a:gd name="T7" fmla="*/ 31 h 39"/>
                  <a:gd name="T8" fmla="*/ 0 w 8"/>
                  <a:gd name="T9" fmla="*/ 39 h 39"/>
                  <a:gd name="T10" fmla="*/ 8 w 8"/>
                  <a:gd name="T11" fmla="*/ 31 h 39"/>
                  <a:gd name="T12" fmla="*/ 8 w 8"/>
                  <a:gd name="T13" fmla="*/ 0 h 39"/>
                  <a:gd name="T14" fmla="*/ 0 w 8"/>
                  <a:gd name="T15" fmla="*/ 0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9">
                    <a:moveTo>
                      <a:pt x="0" y="0"/>
                    </a:moveTo>
                    <a:lnTo>
                      <a:pt x="0" y="0"/>
                    </a:lnTo>
                    <a:lnTo>
                      <a:pt x="0" y="0"/>
                    </a:lnTo>
                    <a:lnTo>
                      <a:pt x="0" y="31"/>
                    </a:lnTo>
                    <a:lnTo>
                      <a:pt x="0" y="39"/>
                    </a:lnTo>
                    <a:lnTo>
                      <a:pt x="8" y="31"/>
                    </a:lnTo>
                    <a:lnTo>
                      <a:pt x="8" y="0"/>
                    </a:lnTo>
                    <a:lnTo>
                      <a:pt x="0"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3" name="Freeform 88"/>
              <p:cNvSpPr>
                <a:spLocks/>
              </p:cNvSpPr>
              <p:nvPr/>
            </p:nvSpPr>
            <p:spPr bwMode="auto">
              <a:xfrm>
                <a:off x="-990" y="2714"/>
                <a:ext cx="8" cy="39"/>
              </a:xfrm>
              <a:custGeom>
                <a:avLst/>
                <a:gdLst>
                  <a:gd name="T0" fmla="*/ 0 w 8"/>
                  <a:gd name="T1" fmla="*/ 0 h 39"/>
                  <a:gd name="T2" fmla="*/ 0 w 8"/>
                  <a:gd name="T3" fmla="*/ 0 h 39"/>
                  <a:gd name="T4" fmla="*/ 0 w 8"/>
                  <a:gd name="T5" fmla="*/ 0 h 39"/>
                  <a:gd name="T6" fmla="*/ 0 w 8"/>
                  <a:gd name="T7" fmla="*/ 31 h 39"/>
                  <a:gd name="T8" fmla="*/ 0 w 8"/>
                  <a:gd name="T9" fmla="*/ 39 h 39"/>
                  <a:gd name="T10" fmla="*/ 8 w 8"/>
                  <a:gd name="T11" fmla="*/ 31 h 39"/>
                  <a:gd name="T12" fmla="*/ 8 w 8"/>
                  <a:gd name="T13" fmla="*/ 0 h 39"/>
                  <a:gd name="T14" fmla="*/ 0 w 8"/>
                  <a:gd name="T15" fmla="*/ 0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9">
                    <a:moveTo>
                      <a:pt x="0" y="0"/>
                    </a:moveTo>
                    <a:lnTo>
                      <a:pt x="0" y="0"/>
                    </a:lnTo>
                    <a:lnTo>
                      <a:pt x="0" y="0"/>
                    </a:lnTo>
                    <a:lnTo>
                      <a:pt x="0" y="31"/>
                    </a:lnTo>
                    <a:lnTo>
                      <a:pt x="0" y="39"/>
                    </a:lnTo>
                    <a:lnTo>
                      <a:pt x="8" y="31"/>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4" name="Freeform 89"/>
              <p:cNvSpPr>
                <a:spLocks/>
              </p:cNvSpPr>
              <p:nvPr/>
            </p:nvSpPr>
            <p:spPr bwMode="auto">
              <a:xfrm>
                <a:off x="-958" y="2714"/>
                <a:ext cx="7" cy="39"/>
              </a:xfrm>
              <a:custGeom>
                <a:avLst/>
                <a:gdLst>
                  <a:gd name="T0" fmla="*/ 7 w 7"/>
                  <a:gd name="T1" fmla="*/ 0 h 39"/>
                  <a:gd name="T2" fmla="*/ 7 w 7"/>
                  <a:gd name="T3" fmla="*/ 0 h 39"/>
                  <a:gd name="T4" fmla="*/ 0 w 7"/>
                  <a:gd name="T5" fmla="*/ 0 h 39"/>
                  <a:gd name="T6" fmla="*/ 0 w 7"/>
                  <a:gd name="T7" fmla="*/ 31 h 39"/>
                  <a:gd name="T8" fmla="*/ 7 w 7"/>
                  <a:gd name="T9" fmla="*/ 39 h 39"/>
                  <a:gd name="T10" fmla="*/ 7 w 7"/>
                  <a:gd name="T11" fmla="*/ 31 h 39"/>
                  <a:gd name="T12" fmla="*/ 7 w 7"/>
                  <a:gd name="T13" fmla="*/ 0 h 39"/>
                  <a:gd name="T14" fmla="*/ 7 w 7"/>
                  <a:gd name="T15" fmla="*/ 0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9">
                    <a:moveTo>
                      <a:pt x="7" y="0"/>
                    </a:moveTo>
                    <a:lnTo>
                      <a:pt x="7" y="0"/>
                    </a:lnTo>
                    <a:lnTo>
                      <a:pt x="0" y="0"/>
                    </a:lnTo>
                    <a:lnTo>
                      <a:pt x="0" y="31"/>
                    </a:lnTo>
                    <a:lnTo>
                      <a:pt x="7" y="39"/>
                    </a:lnTo>
                    <a:lnTo>
                      <a:pt x="7" y="31"/>
                    </a:lnTo>
                    <a:lnTo>
                      <a:pt x="7" y="0"/>
                    </a:lnTo>
                    <a:lnTo>
                      <a:pt x="7"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5" name="Freeform 90"/>
              <p:cNvSpPr>
                <a:spLocks/>
              </p:cNvSpPr>
              <p:nvPr/>
            </p:nvSpPr>
            <p:spPr bwMode="auto">
              <a:xfrm>
                <a:off x="-958" y="2714"/>
                <a:ext cx="7" cy="39"/>
              </a:xfrm>
              <a:custGeom>
                <a:avLst/>
                <a:gdLst>
                  <a:gd name="T0" fmla="*/ 7 w 7"/>
                  <a:gd name="T1" fmla="*/ 0 h 39"/>
                  <a:gd name="T2" fmla="*/ 7 w 7"/>
                  <a:gd name="T3" fmla="*/ 0 h 39"/>
                  <a:gd name="T4" fmla="*/ 0 w 7"/>
                  <a:gd name="T5" fmla="*/ 0 h 39"/>
                  <a:gd name="T6" fmla="*/ 0 w 7"/>
                  <a:gd name="T7" fmla="*/ 31 h 39"/>
                  <a:gd name="T8" fmla="*/ 7 w 7"/>
                  <a:gd name="T9" fmla="*/ 39 h 39"/>
                  <a:gd name="T10" fmla="*/ 7 w 7"/>
                  <a:gd name="T11" fmla="*/ 31 h 39"/>
                  <a:gd name="T12" fmla="*/ 7 w 7"/>
                  <a:gd name="T13" fmla="*/ 0 h 39"/>
                  <a:gd name="T14" fmla="*/ 7 w 7"/>
                  <a:gd name="T15" fmla="*/ 0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9">
                    <a:moveTo>
                      <a:pt x="7" y="0"/>
                    </a:moveTo>
                    <a:lnTo>
                      <a:pt x="7" y="0"/>
                    </a:lnTo>
                    <a:lnTo>
                      <a:pt x="0" y="0"/>
                    </a:lnTo>
                    <a:lnTo>
                      <a:pt x="0" y="31"/>
                    </a:lnTo>
                    <a:lnTo>
                      <a:pt x="7" y="39"/>
                    </a:lnTo>
                    <a:lnTo>
                      <a:pt x="7" y="31"/>
                    </a:lnTo>
                    <a:lnTo>
                      <a:pt x="7" y="0"/>
                    </a:lnTo>
                    <a:lnTo>
                      <a:pt x="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6" name="Freeform 91"/>
              <p:cNvSpPr>
                <a:spLocks/>
              </p:cNvSpPr>
              <p:nvPr/>
            </p:nvSpPr>
            <p:spPr bwMode="auto">
              <a:xfrm>
                <a:off x="-990" y="2675"/>
                <a:ext cx="39" cy="7"/>
              </a:xfrm>
              <a:custGeom>
                <a:avLst/>
                <a:gdLst>
                  <a:gd name="T0" fmla="*/ 32 w 39"/>
                  <a:gd name="T1" fmla="*/ 0 h 7"/>
                  <a:gd name="T2" fmla="*/ 8 w 39"/>
                  <a:gd name="T3" fmla="*/ 0 h 7"/>
                  <a:gd name="T4" fmla="*/ 0 w 39"/>
                  <a:gd name="T5" fmla="*/ 0 h 7"/>
                  <a:gd name="T6" fmla="*/ 8 w 39"/>
                  <a:gd name="T7" fmla="*/ 7 h 7"/>
                  <a:gd name="T8" fmla="*/ 32 w 39"/>
                  <a:gd name="T9" fmla="*/ 7 h 7"/>
                  <a:gd name="T10" fmla="*/ 39 w 39"/>
                  <a:gd name="T11" fmla="*/ 0 h 7"/>
                  <a:gd name="T12" fmla="*/ 32 w 3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39" h="7">
                    <a:moveTo>
                      <a:pt x="32" y="0"/>
                    </a:moveTo>
                    <a:lnTo>
                      <a:pt x="8" y="0"/>
                    </a:lnTo>
                    <a:lnTo>
                      <a:pt x="0" y="0"/>
                    </a:lnTo>
                    <a:lnTo>
                      <a:pt x="8" y="7"/>
                    </a:lnTo>
                    <a:lnTo>
                      <a:pt x="32" y="7"/>
                    </a:lnTo>
                    <a:lnTo>
                      <a:pt x="39" y="0"/>
                    </a:lnTo>
                    <a:lnTo>
                      <a:pt x="32"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7" name="Freeform 92"/>
              <p:cNvSpPr>
                <a:spLocks/>
              </p:cNvSpPr>
              <p:nvPr/>
            </p:nvSpPr>
            <p:spPr bwMode="auto">
              <a:xfrm>
                <a:off x="-990" y="2675"/>
                <a:ext cx="39" cy="7"/>
              </a:xfrm>
              <a:custGeom>
                <a:avLst/>
                <a:gdLst>
                  <a:gd name="T0" fmla="*/ 32 w 39"/>
                  <a:gd name="T1" fmla="*/ 0 h 7"/>
                  <a:gd name="T2" fmla="*/ 8 w 39"/>
                  <a:gd name="T3" fmla="*/ 0 h 7"/>
                  <a:gd name="T4" fmla="*/ 0 w 39"/>
                  <a:gd name="T5" fmla="*/ 0 h 7"/>
                  <a:gd name="T6" fmla="*/ 8 w 39"/>
                  <a:gd name="T7" fmla="*/ 7 h 7"/>
                  <a:gd name="T8" fmla="*/ 32 w 39"/>
                  <a:gd name="T9" fmla="*/ 7 h 7"/>
                  <a:gd name="T10" fmla="*/ 39 w 39"/>
                  <a:gd name="T11" fmla="*/ 0 h 7"/>
                  <a:gd name="T12" fmla="*/ 32 w 3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39" h="7">
                    <a:moveTo>
                      <a:pt x="32" y="0"/>
                    </a:moveTo>
                    <a:lnTo>
                      <a:pt x="8" y="0"/>
                    </a:lnTo>
                    <a:lnTo>
                      <a:pt x="0" y="0"/>
                    </a:lnTo>
                    <a:lnTo>
                      <a:pt x="8" y="7"/>
                    </a:lnTo>
                    <a:lnTo>
                      <a:pt x="32" y="7"/>
                    </a:lnTo>
                    <a:lnTo>
                      <a:pt x="39" y="0"/>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8" name="Freeform 93"/>
              <p:cNvSpPr>
                <a:spLocks/>
              </p:cNvSpPr>
              <p:nvPr/>
            </p:nvSpPr>
            <p:spPr bwMode="auto">
              <a:xfrm>
                <a:off x="-990" y="2745"/>
                <a:ext cx="39" cy="8"/>
              </a:xfrm>
              <a:custGeom>
                <a:avLst/>
                <a:gdLst>
                  <a:gd name="T0" fmla="*/ 32 w 39"/>
                  <a:gd name="T1" fmla="*/ 0 h 8"/>
                  <a:gd name="T2" fmla="*/ 8 w 39"/>
                  <a:gd name="T3" fmla="*/ 0 h 8"/>
                  <a:gd name="T4" fmla="*/ 0 w 39"/>
                  <a:gd name="T5" fmla="*/ 8 h 8"/>
                  <a:gd name="T6" fmla="*/ 8 w 39"/>
                  <a:gd name="T7" fmla="*/ 8 h 8"/>
                  <a:gd name="T8" fmla="*/ 32 w 39"/>
                  <a:gd name="T9" fmla="*/ 8 h 8"/>
                  <a:gd name="T10" fmla="*/ 39 w 39"/>
                  <a:gd name="T11" fmla="*/ 8 h 8"/>
                  <a:gd name="T12" fmla="*/ 32 w 3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9" h="8">
                    <a:moveTo>
                      <a:pt x="32" y="0"/>
                    </a:moveTo>
                    <a:lnTo>
                      <a:pt x="8" y="0"/>
                    </a:lnTo>
                    <a:lnTo>
                      <a:pt x="0" y="8"/>
                    </a:lnTo>
                    <a:lnTo>
                      <a:pt x="8" y="8"/>
                    </a:lnTo>
                    <a:lnTo>
                      <a:pt x="32" y="8"/>
                    </a:lnTo>
                    <a:lnTo>
                      <a:pt x="39" y="8"/>
                    </a:lnTo>
                    <a:lnTo>
                      <a:pt x="32"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9" name="Freeform 94"/>
              <p:cNvSpPr>
                <a:spLocks/>
              </p:cNvSpPr>
              <p:nvPr/>
            </p:nvSpPr>
            <p:spPr bwMode="auto">
              <a:xfrm>
                <a:off x="-990" y="2745"/>
                <a:ext cx="39" cy="8"/>
              </a:xfrm>
              <a:custGeom>
                <a:avLst/>
                <a:gdLst>
                  <a:gd name="T0" fmla="*/ 32 w 39"/>
                  <a:gd name="T1" fmla="*/ 0 h 8"/>
                  <a:gd name="T2" fmla="*/ 8 w 39"/>
                  <a:gd name="T3" fmla="*/ 0 h 8"/>
                  <a:gd name="T4" fmla="*/ 0 w 39"/>
                  <a:gd name="T5" fmla="*/ 8 h 8"/>
                  <a:gd name="T6" fmla="*/ 8 w 39"/>
                  <a:gd name="T7" fmla="*/ 8 h 8"/>
                  <a:gd name="T8" fmla="*/ 32 w 39"/>
                  <a:gd name="T9" fmla="*/ 8 h 8"/>
                  <a:gd name="T10" fmla="*/ 39 w 39"/>
                  <a:gd name="T11" fmla="*/ 8 h 8"/>
                  <a:gd name="T12" fmla="*/ 32 w 3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9" h="8">
                    <a:moveTo>
                      <a:pt x="32" y="0"/>
                    </a:moveTo>
                    <a:lnTo>
                      <a:pt x="8" y="0"/>
                    </a:lnTo>
                    <a:lnTo>
                      <a:pt x="0" y="8"/>
                    </a:lnTo>
                    <a:lnTo>
                      <a:pt x="8" y="8"/>
                    </a:lnTo>
                    <a:lnTo>
                      <a:pt x="32" y="8"/>
                    </a:lnTo>
                    <a:lnTo>
                      <a:pt x="39" y="8"/>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0" name="Freeform 95"/>
              <p:cNvSpPr>
                <a:spLocks/>
              </p:cNvSpPr>
              <p:nvPr/>
            </p:nvSpPr>
            <p:spPr bwMode="auto">
              <a:xfrm>
                <a:off x="-911"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1" name="Freeform 96"/>
              <p:cNvSpPr>
                <a:spLocks/>
              </p:cNvSpPr>
              <p:nvPr/>
            </p:nvSpPr>
            <p:spPr bwMode="auto">
              <a:xfrm>
                <a:off x="-911"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2" name="Freeform 97"/>
              <p:cNvSpPr>
                <a:spLocks/>
              </p:cNvSpPr>
              <p:nvPr/>
            </p:nvSpPr>
            <p:spPr bwMode="auto">
              <a:xfrm>
                <a:off x="-911" y="2714"/>
                <a:ext cx="8" cy="39"/>
              </a:xfrm>
              <a:custGeom>
                <a:avLst/>
                <a:gdLst>
                  <a:gd name="T0" fmla="*/ 0 w 8"/>
                  <a:gd name="T1" fmla="*/ 0 h 39"/>
                  <a:gd name="T2" fmla="*/ 0 w 8"/>
                  <a:gd name="T3" fmla="*/ 0 h 39"/>
                  <a:gd name="T4" fmla="*/ 0 w 8"/>
                  <a:gd name="T5" fmla="*/ 0 h 39"/>
                  <a:gd name="T6" fmla="*/ 0 w 8"/>
                  <a:gd name="T7" fmla="*/ 31 h 39"/>
                  <a:gd name="T8" fmla="*/ 0 w 8"/>
                  <a:gd name="T9" fmla="*/ 39 h 39"/>
                  <a:gd name="T10" fmla="*/ 8 w 8"/>
                  <a:gd name="T11" fmla="*/ 31 h 39"/>
                  <a:gd name="T12" fmla="*/ 8 w 8"/>
                  <a:gd name="T13" fmla="*/ 0 h 39"/>
                  <a:gd name="T14" fmla="*/ 0 w 8"/>
                  <a:gd name="T15" fmla="*/ 0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9">
                    <a:moveTo>
                      <a:pt x="0" y="0"/>
                    </a:moveTo>
                    <a:lnTo>
                      <a:pt x="0" y="0"/>
                    </a:lnTo>
                    <a:lnTo>
                      <a:pt x="0" y="0"/>
                    </a:lnTo>
                    <a:lnTo>
                      <a:pt x="0" y="31"/>
                    </a:lnTo>
                    <a:lnTo>
                      <a:pt x="0" y="39"/>
                    </a:lnTo>
                    <a:lnTo>
                      <a:pt x="8" y="31"/>
                    </a:lnTo>
                    <a:lnTo>
                      <a:pt x="8" y="0"/>
                    </a:lnTo>
                    <a:lnTo>
                      <a:pt x="0"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3" name="Freeform 98"/>
              <p:cNvSpPr>
                <a:spLocks/>
              </p:cNvSpPr>
              <p:nvPr/>
            </p:nvSpPr>
            <p:spPr bwMode="auto">
              <a:xfrm>
                <a:off x="-911" y="2714"/>
                <a:ext cx="8" cy="39"/>
              </a:xfrm>
              <a:custGeom>
                <a:avLst/>
                <a:gdLst>
                  <a:gd name="T0" fmla="*/ 0 w 8"/>
                  <a:gd name="T1" fmla="*/ 0 h 39"/>
                  <a:gd name="T2" fmla="*/ 0 w 8"/>
                  <a:gd name="T3" fmla="*/ 0 h 39"/>
                  <a:gd name="T4" fmla="*/ 0 w 8"/>
                  <a:gd name="T5" fmla="*/ 0 h 39"/>
                  <a:gd name="T6" fmla="*/ 0 w 8"/>
                  <a:gd name="T7" fmla="*/ 31 h 39"/>
                  <a:gd name="T8" fmla="*/ 0 w 8"/>
                  <a:gd name="T9" fmla="*/ 39 h 39"/>
                  <a:gd name="T10" fmla="*/ 8 w 8"/>
                  <a:gd name="T11" fmla="*/ 31 h 39"/>
                  <a:gd name="T12" fmla="*/ 8 w 8"/>
                  <a:gd name="T13" fmla="*/ 0 h 39"/>
                  <a:gd name="T14" fmla="*/ 0 w 8"/>
                  <a:gd name="T15" fmla="*/ 0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9">
                    <a:moveTo>
                      <a:pt x="0" y="0"/>
                    </a:moveTo>
                    <a:lnTo>
                      <a:pt x="0" y="0"/>
                    </a:lnTo>
                    <a:lnTo>
                      <a:pt x="0" y="0"/>
                    </a:lnTo>
                    <a:lnTo>
                      <a:pt x="0" y="31"/>
                    </a:lnTo>
                    <a:lnTo>
                      <a:pt x="0" y="39"/>
                    </a:lnTo>
                    <a:lnTo>
                      <a:pt x="8" y="31"/>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4" name="Freeform 99"/>
              <p:cNvSpPr>
                <a:spLocks/>
              </p:cNvSpPr>
              <p:nvPr/>
            </p:nvSpPr>
            <p:spPr bwMode="auto">
              <a:xfrm>
                <a:off x="-880"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5" name="Freeform 100"/>
              <p:cNvSpPr>
                <a:spLocks/>
              </p:cNvSpPr>
              <p:nvPr/>
            </p:nvSpPr>
            <p:spPr bwMode="auto">
              <a:xfrm>
                <a:off x="-880" y="2675"/>
                <a:ext cx="8" cy="39"/>
              </a:xfrm>
              <a:custGeom>
                <a:avLst/>
                <a:gdLst>
                  <a:gd name="T0" fmla="*/ 0 w 8"/>
                  <a:gd name="T1" fmla="*/ 0 h 39"/>
                  <a:gd name="T2" fmla="*/ 0 w 8"/>
                  <a:gd name="T3" fmla="*/ 7 h 39"/>
                  <a:gd name="T4" fmla="*/ 0 w 8"/>
                  <a:gd name="T5" fmla="*/ 31 h 39"/>
                  <a:gd name="T6" fmla="*/ 0 w 8"/>
                  <a:gd name="T7" fmla="*/ 39 h 39"/>
                  <a:gd name="T8" fmla="*/ 8 w 8"/>
                  <a:gd name="T9" fmla="*/ 31 h 39"/>
                  <a:gd name="T10" fmla="*/ 8 w 8"/>
                  <a:gd name="T11" fmla="*/ 7 h 39"/>
                  <a:gd name="T12" fmla="*/ 0 w 8"/>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8" h="39">
                    <a:moveTo>
                      <a:pt x="0" y="0"/>
                    </a:moveTo>
                    <a:lnTo>
                      <a:pt x="0" y="7"/>
                    </a:lnTo>
                    <a:lnTo>
                      <a:pt x="0" y="31"/>
                    </a:lnTo>
                    <a:lnTo>
                      <a:pt x="0" y="39"/>
                    </a:lnTo>
                    <a:lnTo>
                      <a:pt x="8" y="31"/>
                    </a:lnTo>
                    <a:lnTo>
                      <a:pt x="8"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6" name="Freeform 101"/>
              <p:cNvSpPr>
                <a:spLocks/>
              </p:cNvSpPr>
              <p:nvPr/>
            </p:nvSpPr>
            <p:spPr bwMode="auto">
              <a:xfrm>
                <a:off x="-880" y="2714"/>
                <a:ext cx="8" cy="31"/>
              </a:xfrm>
              <a:custGeom>
                <a:avLst/>
                <a:gdLst>
                  <a:gd name="T0" fmla="*/ 0 w 8"/>
                  <a:gd name="T1" fmla="*/ 0 h 31"/>
                  <a:gd name="T2" fmla="*/ 0 w 8"/>
                  <a:gd name="T3" fmla="*/ 0 h 31"/>
                  <a:gd name="T4" fmla="*/ 0 w 8"/>
                  <a:gd name="T5" fmla="*/ 0 h 31"/>
                  <a:gd name="T6" fmla="*/ 0 w 8"/>
                  <a:gd name="T7" fmla="*/ 31 h 31"/>
                  <a:gd name="T8" fmla="*/ 0 w 8"/>
                  <a:gd name="T9" fmla="*/ 31 h 31"/>
                  <a:gd name="T10" fmla="*/ 8 w 8"/>
                  <a:gd name="T11" fmla="*/ 15 h 31"/>
                  <a:gd name="T12" fmla="*/ 8 w 8"/>
                  <a:gd name="T13" fmla="*/ 0 h 31"/>
                  <a:gd name="T14" fmla="*/ 0 w 8"/>
                  <a:gd name="T15" fmla="*/ 0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1">
                    <a:moveTo>
                      <a:pt x="0" y="0"/>
                    </a:moveTo>
                    <a:lnTo>
                      <a:pt x="0" y="0"/>
                    </a:lnTo>
                    <a:lnTo>
                      <a:pt x="0" y="0"/>
                    </a:lnTo>
                    <a:lnTo>
                      <a:pt x="0" y="31"/>
                    </a:lnTo>
                    <a:lnTo>
                      <a:pt x="0" y="31"/>
                    </a:lnTo>
                    <a:lnTo>
                      <a:pt x="8" y="15"/>
                    </a:lnTo>
                    <a:lnTo>
                      <a:pt x="8" y="0"/>
                    </a:lnTo>
                    <a:lnTo>
                      <a:pt x="0"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7" name="Freeform 102"/>
              <p:cNvSpPr>
                <a:spLocks/>
              </p:cNvSpPr>
              <p:nvPr/>
            </p:nvSpPr>
            <p:spPr bwMode="auto">
              <a:xfrm>
                <a:off x="-880" y="2714"/>
                <a:ext cx="8" cy="31"/>
              </a:xfrm>
              <a:custGeom>
                <a:avLst/>
                <a:gdLst>
                  <a:gd name="T0" fmla="*/ 0 w 8"/>
                  <a:gd name="T1" fmla="*/ 0 h 31"/>
                  <a:gd name="T2" fmla="*/ 0 w 8"/>
                  <a:gd name="T3" fmla="*/ 0 h 31"/>
                  <a:gd name="T4" fmla="*/ 0 w 8"/>
                  <a:gd name="T5" fmla="*/ 0 h 31"/>
                  <a:gd name="T6" fmla="*/ 0 w 8"/>
                  <a:gd name="T7" fmla="*/ 31 h 31"/>
                  <a:gd name="T8" fmla="*/ 0 w 8"/>
                  <a:gd name="T9" fmla="*/ 31 h 31"/>
                  <a:gd name="T10" fmla="*/ 8 w 8"/>
                  <a:gd name="T11" fmla="*/ 15 h 31"/>
                  <a:gd name="T12" fmla="*/ 8 w 8"/>
                  <a:gd name="T13" fmla="*/ 0 h 31"/>
                  <a:gd name="T14" fmla="*/ 0 w 8"/>
                  <a:gd name="T15" fmla="*/ 0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1">
                    <a:moveTo>
                      <a:pt x="0" y="0"/>
                    </a:moveTo>
                    <a:lnTo>
                      <a:pt x="0" y="0"/>
                    </a:lnTo>
                    <a:lnTo>
                      <a:pt x="0" y="0"/>
                    </a:lnTo>
                    <a:lnTo>
                      <a:pt x="0" y="31"/>
                    </a:lnTo>
                    <a:lnTo>
                      <a:pt x="0" y="31"/>
                    </a:lnTo>
                    <a:lnTo>
                      <a:pt x="8" y="15"/>
                    </a:lnTo>
                    <a:lnTo>
                      <a:pt x="8"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8" name="Freeform 103"/>
              <p:cNvSpPr>
                <a:spLocks/>
              </p:cNvSpPr>
              <p:nvPr/>
            </p:nvSpPr>
            <p:spPr bwMode="auto">
              <a:xfrm>
                <a:off x="-880" y="2675"/>
                <a:ext cx="32" cy="7"/>
              </a:xfrm>
              <a:custGeom>
                <a:avLst/>
                <a:gdLst>
                  <a:gd name="T0" fmla="*/ 32 w 32"/>
                  <a:gd name="T1" fmla="*/ 0 h 7"/>
                  <a:gd name="T2" fmla="*/ 8 w 32"/>
                  <a:gd name="T3" fmla="*/ 0 h 7"/>
                  <a:gd name="T4" fmla="*/ 0 w 32"/>
                  <a:gd name="T5" fmla="*/ 0 h 7"/>
                  <a:gd name="T6" fmla="*/ 8 w 32"/>
                  <a:gd name="T7" fmla="*/ 7 h 7"/>
                  <a:gd name="T8" fmla="*/ 24 w 32"/>
                  <a:gd name="T9" fmla="*/ 7 h 7"/>
                  <a:gd name="T10" fmla="*/ 32 w 32"/>
                  <a:gd name="T11" fmla="*/ 0 h 7"/>
                </a:gdLst>
                <a:ahLst/>
                <a:cxnLst>
                  <a:cxn ang="0">
                    <a:pos x="T0" y="T1"/>
                  </a:cxn>
                  <a:cxn ang="0">
                    <a:pos x="T2" y="T3"/>
                  </a:cxn>
                  <a:cxn ang="0">
                    <a:pos x="T4" y="T5"/>
                  </a:cxn>
                  <a:cxn ang="0">
                    <a:pos x="T6" y="T7"/>
                  </a:cxn>
                  <a:cxn ang="0">
                    <a:pos x="T8" y="T9"/>
                  </a:cxn>
                  <a:cxn ang="0">
                    <a:pos x="T10" y="T11"/>
                  </a:cxn>
                </a:cxnLst>
                <a:rect l="0" t="0" r="r" b="b"/>
                <a:pathLst>
                  <a:path w="32" h="7">
                    <a:moveTo>
                      <a:pt x="32" y="0"/>
                    </a:moveTo>
                    <a:lnTo>
                      <a:pt x="8" y="0"/>
                    </a:lnTo>
                    <a:lnTo>
                      <a:pt x="0" y="0"/>
                    </a:lnTo>
                    <a:lnTo>
                      <a:pt x="8" y="7"/>
                    </a:lnTo>
                    <a:lnTo>
                      <a:pt x="24" y="7"/>
                    </a:lnTo>
                    <a:lnTo>
                      <a:pt x="32"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9" name="Freeform 104"/>
              <p:cNvSpPr>
                <a:spLocks/>
              </p:cNvSpPr>
              <p:nvPr/>
            </p:nvSpPr>
            <p:spPr bwMode="auto">
              <a:xfrm>
                <a:off x="-880" y="2675"/>
                <a:ext cx="32" cy="7"/>
              </a:xfrm>
              <a:custGeom>
                <a:avLst/>
                <a:gdLst>
                  <a:gd name="T0" fmla="*/ 32 w 32"/>
                  <a:gd name="T1" fmla="*/ 0 h 7"/>
                  <a:gd name="T2" fmla="*/ 8 w 32"/>
                  <a:gd name="T3" fmla="*/ 0 h 7"/>
                  <a:gd name="T4" fmla="*/ 0 w 32"/>
                  <a:gd name="T5" fmla="*/ 0 h 7"/>
                  <a:gd name="T6" fmla="*/ 8 w 32"/>
                  <a:gd name="T7" fmla="*/ 7 h 7"/>
                  <a:gd name="T8" fmla="*/ 24 w 32"/>
                  <a:gd name="T9" fmla="*/ 7 h 7"/>
                  <a:gd name="T10" fmla="*/ 32 w 32"/>
                  <a:gd name="T11" fmla="*/ 0 h 7"/>
                </a:gdLst>
                <a:ahLst/>
                <a:cxnLst>
                  <a:cxn ang="0">
                    <a:pos x="T0" y="T1"/>
                  </a:cxn>
                  <a:cxn ang="0">
                    <a:pos x="T2" y="T3"/>
                  </a:cxn>
                  <a:cxn ang="0">
                    <a:pos x="T4" y="T5"/>
                  </a:cxn>
                  <a:cxn ang="0">
                    <a:pos x="T6" y="T7"/>
                  </a:cxn>
                  <a:cxn ang="0">
                    <a:pos x="T8" y="T9"/>
                  </a:cxn>
                  <a:cxn ang="0">
                    <a:pos x="T10" y="T11"/>
                  </a:cxn>
                </a:cxnLst>
                <a:rect l="0" t="0" r="r" b="b"/>
                <a:pathLst>
                  <a:path w="32" h="7">
                    <a:moveTo>
                      <a:pt x="32" y="0"/>
                    </a:moveTo>
                    <a:lnTo>
                      <a:pt x="8" y="0"/>
                    </a:lnTo>
                    <a:lnTo>
                      <a:pt x="0" y="0"/>
                    </a:lnTo>
                    <a:lnTo>
                      <a:pt x="8" y="7"/>
                    </a:lnTo>
                    <a:lnTo>
                      <a:pt x="24" y="7"/>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0" name="Rectangle 105"/>
              <p:cNvSpPr>
                <a:spLocks noChangeArrowheads="1"/>
              </p:cNvSpPr>
              <p:nvPr/>
            </p:nvSpPr>
            <p:spPr bwMode="auto">
              <a:xfrm>
                <a:off x="-935" y="2698"/>
                <a:ext cx="8" cy="8"/>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1" name="Rectangle 106"/>
              <p:cNvSpPr>
                <a:spLocks noChangeArrowheads="1"/>
              </p:cNvSpPr>
              <p:nvPr/>
            </p:nvSpPr>
            <p:spPr bwMode="auto">
              <a:xfrm>
                <a:off x="-935" y="2698"/>
                <a:ext cx="8" cy="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2" name="Rectangle 107"/>
              <p:cNvSpPr>
                <a:spLocks noChangeArrowheads="1"/>
              </p:cNvSpPr>
              <p:nvPr/>
            </p:nvSpPr>
            <p:spPr bwMode="auto">
              <a:xfrm>
                <a:off x="-935" y="2722"/>
                <a:ext cx="8" cy="7"/>
              </a:xfrm>
              <a:prstGeom prst="rect">
                <a:avLst/>
              </a:prstGeom>
              <a:solidFill>
                <a:srgbClr val="EBEBE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3" name="Rectangle 108"/>
              <p:cNvSpPr>
                <a:spLocks noChangeArrowheads="1"/>
              </p:cNvSpPr>
              <p:nvPr/>
            </p:nvSpPr>
            <p:spPr bwMode="auto">
              <a:xfrm>
                <a:off x="-935" y="2722"/>
                <a:ext cx="8" cy="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313" name="Picture 312"/>
            <p:cNvPicPr>
              <a:picLocks noChangeAspect="1"/>
            </p:cNvPicPr>
            <p:nvPr/>
          </p:nvPicPr>
          <p:blipFill>
            <a:blip r:embed="rId2"/>
            <a:stretch>
              <a:fillRect/>
            </a:stretch>
          </p:blipFill>
          <p:spPr>
            <a:xfrm>
              <a:off x="966151" y="2580507"/>
              <a:ext cx="417374" cy="420252"/>
            </a:xfrm>
            <a:prstGeom prst="rect">
              <a:avLst/>
            </a:prstGeom>
          </p:spPr>
        </p:pic>
        <p:grpSp>
          <p:nvGrpSpPr>
            <p:cNvPr id="314" name="Group 313"/>
            <p:cNvGrpSpPr/>
            <p:nvPr/>
          </p:nvGrpSpPr>
          <p:grpSpPr>
            <a:xfrm>
              <a:off x="966151" y="3280507"/>
              <a:ext cx="375145" cy="375145"/>
              <a:chOff x="4127335" y="4524391"/>
              <a:chExt cx="1352106" cy="1352106"/>
            </a:xfrm>
          </p:grpSpPr>
          <p:sp>
            <p:nvSpPr>
              <p:cNvPr id="318" name="Oval 317"/>
              <p:cNvSpPr/>
              <p:nvPr/>
            </p:nvSpPr>
            <p:spPr>
              <a:xfrm>
                <a:off x="4127335" y="4524391"/>
                <a:ext cx="1352106" cy="1352106"/>
              </a:xfrm>
              <a:prstGeom prst="ellipse">
                <a:avLst/>
              </a:prstGeom>
              <a:solidFill>
                <a:srgbClr val="61A8DE"/>
              </a:solidFill>
              <a:ln>
                <a:noFill/>
              </a:ln>
            </p:spPr>
            <p:style>
              <a:lnRef idx="2">
                <a:schemeClr val="accent1">
                  <a:shade val="50000"/>
                </a:schemeClr>
              </a:lnRef>
              <a:fillRef idx="1">
                <a:schemeClr val="accent1"/>
              </a:fillRef>
              <a:effectRef idx="0">
                <a:schemeClr val="accent1"/>
              </a:effectRef>
              <a:fontRef idx="minor">
                <a:schemeClr val="lt1"/>
              </a:fontRef>
            </p:style>
            <p:txBody>
              <a:bodyPr lIns="54610" tIns="54610" rIns="54610" bIns="54610" rtlCol="0" anchor="ctr"/>
              <a:lstStyle/>
              <a:p>
                <a:pPr algn="l"/>
                <a:endParaRPr lang="en-US" sz="1500" dirty="0" err="1" smtClean="0">
                  <a:solidFill>
                    <a:schemeClr val="bg1"/>
                  </a:solidFill>
                </a:endParaRPr>
              </a:p>
            </p:txBody>
          </p:sp>
          <p:sp>
            <p:nvSpPr>
              <p:cNvPr id="319" name="Freeform 5"/>
              <p:cNvSpPr>
                <a:spLocks noEditPoints="1"/>
              </p:cNvSpPr>
              <p:nvPr/>
            </p:nvSpPr>
            <p:spPr bwMode="auto">
              <a:xfrm>
                <a:off x="4280768" y="4832666"/>
                <a:ext cx="926997" cy="790280"/>
              </a:xfrm>
              <a:custGeom>
                <a:avLst/>
                <a:gdLst>
                  <a:gd name="T0" fmla="*/ 1006 w 1082"/>
                  <a:gd name="T1" fmla="*/ 15 h 922"/>
                  <a:gd name="T2" fmla="*/ 31 w 1082"/>
                  <a:gd name="T3" fmla="*/ 395 h 922"/>
                  <a:gd name="T4" fmla="*/ 34 w 1082"/>
                  <a:gd name="T5" fmla="*/ 462 h 922"/>
                  <a:gd name="T6" fmla="*/ 282 w 1082"/>
                  <a:gd name="T7" fmla="*/ 535 h 922"/>
                  <a:gd name="T8" fmla="*/ 374 w 1082"/>
                  <a:gd name="T9" fmla="*/ 829 h 922"/>
                  <a:gd name="T10" fmla="*/ 445 w 1082"/>
                  <a:gd name="T11" fmla="*/ 846 h 922"/>
                  <a:gd name="T12" fmla="*/ 573 w 1082"/>
                  <a:gd name="T13" fmla="*/ 715 h 922"/>
                  <a:gd name="T14" fmla="*/ 825 w 1082"/>
                  <a:gd name="T15" fmla="*/ 900 h 922"/>
                  <a:gd name="T16" fmla="*/ 907 w 1082"/>
                  <a:gd name="T17" fmla="*/ 868 h 922"/>
                  <a:gd name="T18" fmla="*/ 1074 w 1082"/>
                  <a:gd name="T19" fmla="*/ 72 h 922"/>
                  <a:gd name="T20" fmla="*/ 1006 w 1082"/>
                  <a:gd name="T21" fmla="*/ 15 h 922"/>
                  <a:gd name="T22" fmla="*/ 884 w 1082"/>
                  <a:gd name="T23" fmla="*/ 192 h 922"/>
                  <a:gd name="T24" fmla="*/ 431 w 1082"/>
                  <a:gd name="T25" fmla="*/ 592 h 922"/>
                  <a:gd name="T26" fmla="*/ 423 w 1082"/>
                  <a:gd name="T27" fmla="*/ 608 h 922"/>
                  <a:gd name="T28" fmla="*/ 406 w 1082"/>
                  <a:gd name="T29" fmla="*/ 763 h 922"/>
                  <a:gd name="T30" fmla="*/ 396 w 1082"/>
                  <a:gd name="T31" fmla="*/ 764 h 922"/>
                  <a:gd name="T32" fmla="*/ 325 w 1082"/>
                  <a:gd name="T33" fmla="*/ 532 h 922"/>
                  <a:gd name="T34" fmla="*/ 335 w 1082"/>
                  <a:gd name="T35" fmla="*/ 504 h 922"/>
                  <a:gd name="T36" fmla="*/ 870 w 1082"/>
                  <a:gd name="T37" fmla="*/ 173 h 922"/>
                  <a:gd name="T38" fmla="*/ 884 w 1082"/>
                  <a:gd name="T39" fmla="*/ 192 h 922"/>
                  <a:gd name="T40" fmla="*/ 884 w 1082"/>
                  <a:gd name="T41" fmla="*/ 192 h 922"/>
                  <a:gd name="T42" fmla="*/ 884 w 1082"/>
                  <a:gd name="T43" fmla="*/ 192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2" h="922">
                    <a:moveTo>
                      <a:pt x="1006" y="15"/>
                    </a:moveTo>
                    <a:cubicBezTo>
                      <a:pt x="31" y="395"/>
                      <a:pt x="31" y="395"/>
                      <a:pt x="31" y="395"/>
                    </a:cubicBezTo>
                    <a:cubicBezTo>
                      <a:pt x="0" y="407"/>
                      <a:pt x="1" y="453"/>
                      <a:pt x="34" y="462"/>
                    </a:cubicBezTo>
                    <a:cubicBezTo>
                      <a:pt x="282" y="535"/>
                      <a:pt x="282" y="535"/>
                      <a:pt x="282" y="535"/>
                    </a:cubicBezTo>
                    <a:cubicBezTo>
                      <a:pt x="374" y="829"/>
                      <a:pt x="374" y="829"/>
                      <a:pt x="374" y="829"/>
                    </a:cubicBezTo>
                    <a:cubicBezTo>
                      <a:pt x="384" y="859"/>
                      <a:pt x="423" y="869"/>
                      <a:pt x="445" y="846"/>
                    </a:cubicBezTo>
                    <a:cubicBezTo>
                      <a:pt x="573" y="715"/>
                      <a:pt x="573" y="715"/>
                      <a:pt x="573" y="715"/>
                    </a:cubicBezTo>
                    <a:cubicBezTo>
                      <a:pt x="825" y="900"/>
                      <a:pt x="825" y="900"/>
                      <a:pt x="825" y="900"/>
                    </a:cubicBezTo>
                    <a:cubicBezTo>
                      <a:pt x="856" y="922"/>
                      <a:pt x="899" y="905"/>
                      <a:pt x="907" y="868"/>
                    </a:cubicBezTo>
                    <a:cubicBezTo>
                      <a:pt x="1074" y="72"/>
                      <a:pt x="1074" y="72"/>
                      <a:pt x="1074" y="72"/>
                    </a:cubicBezTo>
                    <a:cubicBezTo>
                      <a:pt x="1082" y="33"/>
                      <a:pt x="1043" y="0"/>
                      <a:pt x="1006" y="15"/>
                    </a:cubicBezTo>
                    <a:close/>
                    <a:moveTo>
                      <a:pt x="884" y="192"/>
                    </a:moveTo>
                    <a:cubicBezTo>
                      <a:pt x="431" y="592"/>
                      <a:pt x="431" y="592"/>
                      <a:pt x="431" y="592"/>
                    </a:cubicBezTo>
                    <a:cubicBezTo>
                      <a:pt x="427" y="596"/>
                      <a:pt x="424" y="602"/>
                      <a:pt x="423" y="608"/>
                    </a:cubicBezTo>
                    <a:cubicBezTo>
                      <a:pt x="406" y="763"/>
                      <a:pt x="406" y="763"/>
                      <a:pt x="406" y="763"/>
                    </a:cubicBezTo>
                    <a:cubicBezTo>
                      <a:pt x="405" y="768"/>
                      <a:pt x="398" y="768"/>
                      <a:pt x="396" y="764"/>
                    </a:cubicBezTo>
                    <a:cubicBezTo>
                      <a:pt x="325" y="532"/>
                      <a:pt x="325" y="532"/>
                      <a:pt x="325" y="532"/>
                    </a:cubicBezTo>
                    <a:cubicBezTo>
                      <a:pt x="321" y="522"/>
                      <a:pt x="326" y="510"/>
                      <a:pt x="335" y="504"/>
                    </a:cubicBezTo>
                    <a:cubicBezTo>
                      <a:pt x="870" y="173"/>
                      <a:pt x="870" y="173"/>
                      <a:pt x="870" y="173"/>
                    </a:cubicBezTo>
                    <a:cubicBezTo>
                      <a:pt x="882" y="165"/>
                      <a:pt x="895" y="182"/>
                      <a:pt x="884" y="192"/>
                    </a:cubicBezTo>
                    <a:close/>
                    <a:moveTo>
                      <a:pt x="884" y="192"/>
                    </a:moveTo>
                    <a:cubicBezTo>
                      <a:pt x="884" y="192"/>
                      <a:pt x="884" y="192"/>
                      <a:pt x="884" y="19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15" name="Group 111"/>
            <p:cNvGrpSpPr>
              <a:grpSpLocks noChangeAspect="1"/>
            </p:cNvGrpSpPr>
            <p:nvPr/>
          </p:nvGrpSpPr>
          <p:grpSpPr bwMode="auto">
            <a:xfrm>
              <a:off x="1381380" y="2939908"/>
              <a:ext cx="398204" cy="398204"/>
              <a:chOff x="-2113" y="2434"/>
              <a:chExt cx="1031" cy="1031"/>
            </a:xfrm>
          </p:grpSpPr>
          <p:sp>
            <p:nvSpPr>
              <p:cNvPr id="316" name="Oval 112"/>
              <p:cNvSpPr>
                <a:spLocks noChangeArrowheads="1"/>
              </p:cNvSpPr>
              <p:nvPr/>
            </p:nvSpPr>
            <p:spPr bwMode="auto">
              <a:xfrm>
                <a:off x="-2113" y="2434"/>
                <a:ext cx="1031" cy="1031"/>
              </a:xfrm>
              <a:prstGeom prst="ellipse">
                <a:avLst/>
              </a:prstGeom>
              <a:solidFill>
                <a:srgbClr val="00B9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7" name="Freeform 113"/>
              <p:cNvSpPr>
                <a:spLocks/>
              </p:cNvSpPr>
              <p:nvPr/>
            </p:nvSpPr>
            <p:spPr bwMode="auto">
              <a:xfrm>
                <a:off x="-1887" y="2656"/>
                <a:ext cx="595" cy="575"/>
              </a:xfrm>
              <a:custGeom>
                <a:avLst/>
                <a:gdLst>
                  <a:gd name="T0" fmla="*/ 237 w 250"/>
                  <a:gd name="T1" fmla="*/ 75 h 242"/>
                  <a:gd name="T2" fmla="*/ 127 w 250"/>
                  <a:gd name="T3" fmla="*/ 228 h 242"/>
                  <a:gd name="T4" fmla="*/ 77 w 250"/>
                  <a:gd name="T5" fmla="*/ 207 h 242"/>
                  <a:gd name="T6" fmla="*/ 36 w 250"/>
                  <a:gd name="T7" fmla="*/ 86 h 242"/>
                  <a:gd name="T8" fmla="*/ 9 w 250"/>
                  <a:gd name="T9" fmla="*/ 94 h 242"/>
                  <a:gd name="T10" fmla="*/ 0 w 250"/>
                  <a:gd name="T11" fmla="*/ 81 h 242"/>
                  <a:gd name="T12" fmla="*/ 71 w 250"/>
                  <a:gd name="T13" fmla="*/ 27 h 242"/>
                  <a:gd name="T14" fmla="*/ 112 w 250"/>
                  <a:gd name="T15" fmla="*/ 109 h 242"/>
                  <a:gd name="T16" fmla="*/ 131 w 250"/>
                  <a:gd name="T17" fmla="*/ 156 h 242"/>
                  <a:gd name="T18" fmla="*/ 164 w 250"/>
                  <a:gd name="T19" fmla="*/ 114 h 242"/>
                  <a:gd name="T20" fmla="*/ 137 w 250"/>
                  <a:gd name="T21" fmla="*/ 81 h 242"/>
                  <a:gd name="T22" fmla="*/ 237 w 250"/>
                  <a:gd name="T23" fmla="*/ 75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242">
                    <a:moveTo>
                      <a:pt x="237" y="75"/>
                    </a:moveTo>
                    <a:cubicBezTo>
                      <a:pt x="224" y="150"/>
                      <a:pt x="149" y="213"/>
                      <a:pt x="127" y="228"/>
                    </a:cubicBezTo>
                    <a:cubicBezTo>
                      <a:pt x="104" y="242"/>
                      <a:pt x="84" y="222"/>
                      <a:pt x="77" y="207"/>
                    </a:cubicBezTo>
                    <a:cubicBezTo>
                      <a:pt x="68" y="189"/>
                      <a:pt x="43" y="94"/>
                      <a:pt x="36" y="86"/>
                    </a:cubicBezTo>
                    <a:cubicBezTo>
                      <a:pt x="29" y="78"/>
                      <a:pt x="9" y="94"/>
                      <a:pt x="9" y="94"/>
                    </a:cubicBezTo>
                    <a:cubicBezTo>
                      <a:pt x="0" y="81"/>
                      <a:pt x="0" y="81"/>
                      <a:pt x="0" y="81"/>
                    </a:cubicBezTo>
                    <a:cubicBezTo>
                      <a:pt x="0" y="81"/>
                      <a:pt x="40" y="33"/>
                      <a:pt x="71" y="27"/>
                    </a:cubicBezTo>
                    <a:cubicBezTo>
                      <a:pt x="104" y="21"/>
                      <a:pt x="104" y="77"/>
                      <a:pt x="112" y="109"/>
                    </a:cubicBezTo>
                    <a:cubicBezTo>
                      <a:pt x="119" y="139"/>
                      <a:pt x="124" y="156"/>
                      <a:pt x="131" y="156"/>
                    </a:cubicBezTo>
                    <a:cubicBezTo>
                      <a:pt x="138" y="156"/>
                      <a:pt x="150" y="140"/>
                      <a:pt x="164" y="114"/>
                    </a:cubicBezTo>
                    <a:cubicBezTo>
                      <a:pt x="178" y="87"/>
                      <a:pt x="164" y="64"/>
                      <a:pt x="137" y="81"/>
                    </a:cubicBezTo>
                    <a:cubicBezTo>
                      <a:pt x="147" y="15"/>
                      <a:pt x="250" y="0"/>
                      <a:pt x="23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Tree>
  </p:cSld>
  <p:clrMapOvr>
    <a:masterClrMapping/>
  </p:clrMapOvr>
  <p:transition spd="med" advClick="0">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3000" fill="hold" grpId="0" nodeType="afterEffect">
                                  <p:stCondLst>
                                    <p:cond delay="0"/>
                                  </p:stCondLst>
                                  <p:childTnLst>
                                    <p:animEffect transition="out" filter="fade">
                                      <p:cBhvr>
                                        <p:cTn id="6" dur="1000" tmFilter="0, 0; .2, .5; .8, .5; 1, 0"/>
                                        <p:tgtEl>
                                          <p:spTgt spid="11"/>
                                        </p:tgtEl>
                                      </p:cBhvr>
                                    </p:animEffect>
                                    <p:animScale>
                                      <p:cBhvr>
                                        <p:cTn id="7" dur="500" autoRev="1" fill="hold"/>
                                        <p:tgtEl>
                                          <p:spTgt spid="11"/>
                                        </p:tgtEl>
                                      </p:cBhvr>
                                      <p:by x="105000" y="105000"/>
                                    </p:animScale>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childTnLst>
                                </p:cTn>
                              </p:par>
                              <p:par>
                                <p:cTn id="21" presetID="10" presetClass="entr" presetSubtype="0" fill="hold" nodeType="withEffect">
                                  <p:stCondLst>
                                    <p:cond delay="0"/>
                                  </p:stCondLst>
                                  <p:childTnLst>
                                    <p:set>
                                      <p:cBhvr>
                                        <p:cTn id="22" dur="1" fill="hold">
                                          <p:stCondLst>
                                            <p:cond delay="0"/>
                                          </p:stCondLst>
                                        </p:cTn>
                                        <p:tgtEl>
                                          <p:spTgt spid="310"/>
                                        </p:tgtEl>
                                        <p:attrNameLst>
                                          <p:attrName>style.visibility</p:attrName>
                                        </p:attrNameLst>
                                      </p:cBhvr>
                                      <p:to>
                                        <p:strVal val="visible"/>
                                      </p:to>
                                    </p:set>
                                    <p:animEffect transition="in" filter="fade">
                                      <p:cBhvr>
                                        <p:cTn id="23" dur="1000"/>
                                        <p:tgtEl>
                                          <p:spTgt spid="310"/>
                                        </p:tgtEl>
                                      </p:cBhvr>
                                    </p:animEffect>
                                  </p:childTnLst>
                                </p:cTn>
                              </p:par>
                              <p:par>
                                <p:cTn id="24" presetID="10" presetClass="entr" presetSubtype="0" fill="hold" nodeType="with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fade">
                                      <p:cBhvr>
                                        <p:cTn id="26" dur="1000"/>
                                        <p:tgtEl>
                                          <p:spTgt spid="95"/>
                                        </p:tgtEl>
                                      </p:cBhvr>
                                    </p:animEffect>
                                  </p:childTnLst>
                                </p:cTn>
                              </p:par>
                              <p:par>
                                <p:cTn id="27" presetID="10"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childTnLst>
        </p:cTn>
      </p:par>
    </p:tnLst>
    <p:bldLst>
      <p:bldP spid="2" grpId="0" animBg="1"/>
      <p:bldP spid="3" grpId="0" animBg="1"/>
      <p:bldP spid="8" grpId="0" animBg="1"/>
      <p:bldP spid="11" grpId="0" animBg="1"/>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TextBox 5"/>
          <p:cNvSpPr txBox="1">
            <a:spLocks noChangeArrowheads="1"/>
          </p:cNvSpPr>
          <p:nvPr/>
        </p:nvSpPr>
        <p:spPr bwMode="auto">
          <a:xfrm>
            <a:off x="1431925" y="955675"/>
            <a:ext cx="64325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dirty="0" smtClean="0">
                <a:latin typeface="Arial" panose="020B0604020202020204" pitchFamily="34" charset="0"/>
                <a:cs typeface="Arial" panose="020B0604020202020204" pitchFamily="34" charset="0"/>
              </a:rPr>
              <a:t>The challenge of emotions </a:t>
            </a:r>
            <a:r>
              <a:rPr lang="en-US" altLang="en-US" sz="2000" dirty="0" smtClean="0">
                <a:latin typeface="Arial" panose="020B0604020202020204" pitchFamily="34" charset="0"/>
                <a:cs typeface="Arial" panose="020B0604020202020204" pitchFamily="34" charset="0"/>
              </a:rPr>
              <a:t>is an attempt to rush, frighten the “victim” or in any other way interest her.</a:t>
            </a:r>
            <a:endParaRPr lang="en-US" altLang="en-US" sz="2000" dirty="0">
              <a:latin typeface="Arial" panose="020B0604020202020204" pitchFamily="34" charset="0"/>
              <a:cs typeface="Arial" panose="020B0604020202020204" pitchFamily="34" charset="0"/>
            </a:endParaRPr>
          </a:p>
        </p:txBody>
      </p:sp>
      <p:sp>
        <p:nvSpPr>
          <p:cNvPr id="7" name="TextBox 6"/>
          <p:cNvSpPr txBox="1">
            <a:spLocks noChangeArrowheads="1"/>
          </p:cNvSpPr>
          <p:nvPr/>
        </p:nvSpPr>
        <p:spPr bwMode="auto">
          <a:xfrm>
            <a:off x="1431924" y="3429000"/>
            <a:ext cx="71481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dirty="0" smtClean="0">
                <a:latin typeface="Arial" panose="020B0604020202020204" pitchFamily="34" charset="0"/>
                <a:cs typeface="Arial" panose="020B0604020202020204" pitchFamily="34" charset="0"/>
              </a:rPr>
              <a:t>Disguise</a:t>
            </a:r>
            <a:r>
              <a:rPr lang="en-US" altLang="en-US" sz="2000" dirty="0" smtClean="0">
                <a:latin typeface="Arial" panose="020B0604020202020204" pitchFamily="34" charset="0"/>
                <a:cs typeface="Arial" panose="020B0604020202020204" pitchFamily="34" charset="0"/>
              </a:rPr>
              <a:t> - an attempt to impersonate representatives of well-known companies, management, colleagues, relatives, etc.</a:t>
            </a:r>
            <a:endParaRPr lang="en-US" altLang="en-US" sz="2000" dirty="0">
              <a:latin typeface="Arial" panose="020B0604020202020204" pitchFamily="34" charset="0"/>
              <a:cs typeface="Arial" panose="020B0604020202020204" pitchFamily="34" charset="0"/>
            </a:endParaRPr>
          </a:p>
        </p:txBody>
      </p:sp>
      <p:sp>
        <p:nvSpPr>
          <p:cNvPr id="8" name="TextBox 7"/>
          <p:cNvSpPr txBox="1">
            <a:spLocks noChangeArrowheads="1"/>
          </p:cNvSpPr>
          <p:nvPr/>
        </p:nvSpPr>
        <p:spPr bwMode="auto">
          <a:xfrm>
            <a:off x="1431925" y="5973763"/>
            <a:ext cx="743743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dirty="0" smtClean="0">
                <a:latin typeface="Arial" panose="020B0604020202020204" pitchFamily="34" charset="0"/>
                <a:cs typeface="Arial" panose="020B0604020202020204" pitchFamily="34" charset="0"/>
              </a:rPr>
              <a:t>Attempt to force to make any </a:t>
            </a:r>
            <a:r>
              <a:rPr lang="en-US" altLang="en-US" sz="2000" b="1" dirty="0" smtClean="0">
                <a:latin typeface="Arial" panose="020B0604020202020204" pitchFamily="34" charset="0"/>
                <a:cs typeface="Arial" panose="020B0604020202020204" pitchFamily="34" charset="0"/>
              </a:rPr>
              <a:t>actions</a:t>
            </a:r>
            <a:r>
              <a:rPr lang="en-US" altLang="en-US" sz="2000" dirty="0" smtClean="0">
                <a:latin typeface="Arial" panose="020B0604020202020204" pitchFamily="34" charset="0"/>
                <a:cs typeface="Arial" panose="020B0604020202020204" pitchFamily="34" charset="0"/>
              </a:rPr>
              <a:t> (to follow the link, to report something, to enter the login / password, to transfer money, etc.)</a:t>
            </a:r>
            <a:endParaRPr lang="en-US" altLang="en-US" sz="2000" dirty="0">
              <a:latin typeface="Arial" panose="020B0604020202020204" pitchFamily="34" charset="0"/>
              <a:cs typeface="Arial" panose="020B0604020202020204" pitchFamily="34" charset="0"/>
            </a:endParaRPr>
          </a:p>
        </p:txBody>
      </p:sp>
      <p:sp>
        <p:nvSpPr>
          <p:cNvPr id="7176" name="TextBox 8"/>
          <p:cNvSpPr txBox="1">
            <a:spLocks noChangeArrowheads="1"/>
          </p:cNvSpPr>
          <p:nvPr/>
        </p:nvSpPr>
        <p:spPr bwMode="auto">
          <a:xfrm>
            <a:off x="467360" y="-113447"/>
            <a:ext cx="60579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latin typeface="KPMG Extralight" panose="020B0303030202040204" pitchFamily="34" charset="0"/>
              </a:rPr>
              <a:t>Basic phishing tricks</a:t>
            </a:r>
            <a:endParaRPr lang="en-US" altLang="en-US" sz="4800" dirty="0">
              <a:latin typeface="KPMG Extralight" panose="020B0303030202040204" pitchFamily="34" charset="0"/>
            </a:endParaRPr>
          </a:p>
        </p:txBody>
      </p:sp>
    </p:spTree>
    <p:extLst>
      <p:ext uri="{BB962C8B-B14F-4D97-AF65-F5344CB8AC3E}">
        <p14:creationId xmlns:p14="http://schemas.microsoft.com/office/powerpoint/2010/main" val="444795044"/>
      </p:ext>
    </p:extLst>
  </p:cSld>
  <p:clrMapOvr>
    <a:masterClrMapping/>
  </p:clrMapOvr>
  <p:transition spd="slow" advClick="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par>
                          <p:cTn id="10" fill="hold" nodeType="afterGroup">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par>
                          <p:cTn id="13" fill="hold" nodeType="afterGroup">
                            <p:stCondLst>
                              <p:cond delay="0"/>
                            </p:stCondLst>
                            <p:childTnLst>
                              <p:par>
                                <p:cTn id="14" presetID="10" presetClass="entr" presetSubtype="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F8F94"/>
        </a:solidFill>
        <a:effectLst/>
      </p:bgPr>
    </p:bg>
    <p:spTree>
      <p:nvGrpSpPr>
        <p:cNvPr id="1" name=""/>
        <p:cNvGrpSpPr/>
        <p:nvPr/>
      </p:nvGrpSpPr>
      <p:grpSpPr>
        <a:xfrm>
          <a:off x="0" y="0"/>
          <a:ext cx="0" cy="0"/>
          <a:chOff x="0" y="0"/>
          <a:chExt cx="0" cy="0"/>
        </a:xfrm>
      </p:grpSpPr>
      <p:pic>
        <p:nvPicPr>
          <p:cNvPr id="8194"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6363" y="14288"/>
            <a:ext cx="9439275" cy="589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197" name="TextBox 5"/>
          <p:cNvSpPr txBox="1">
            <a:spLocks noChangeArrowheads="1"/>
          </p:cNvSpPr>
          <p:nvPr/>
        </p:nvSpPr>
        <p:spPr bwMode="auto">
          <a:xfrm>
            <a:off x="513080" y="-1587"/>
            <a:ext cx="60579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Phishing methods</a:t>
            </a:r>
            <a:endParaRPr lang="en-US" altLang="en-US" sz="4800" dirty="0">
              <a:solidFill>
                <a:schemeClr val="bg1"/>
              </a:solidFill>
              <a:latin typeface="KPMG Extralight" panose="020B0303030202040204" pitchFamily="34" charset="0"/>
            </a:endParaRPr>
          </a:p>
        </p:txBody>
      </p:sp>
      <p:sp>
        <p:nvSpPr>
          <p:cNvPr id="8" name="Rectangle 7"/>
          <p:cNvSpPr/>
          <p:nvPr/>
        </p:nvSpPr>
        <p:spPr>
          <a:xfrm>
            <a:off x="4130675" y="2987675"/>
            <a:ext cx="4006850" cy="5476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9" name="Rectangle 8"/>
          <p:cNvSpPr/>
          <p:nvPr/>
        </p:nvSpPr>
        <p:spPr>
          <a:xfrm>
            <a:off x="4130675" y="2987675"/>
            <a:ext cx="3854450" cy="547688"/>
          </a:xfrm>
          <a:prstGeom prst="rect">
            <a:avLst/>
          </a:prstGeom>
          <a:solidFill>
            <a:schemeClr val="bg1">
              <a:alpha val="0"/>
            </a:schemeClr>
          </a:solidFill>
          <a:ln w="38100">
            <a:solidFill>
              <a:srgbClr val="EE41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ular Callout 9"/>
          <p:cNvSpPr/>
          <p:nvPr/>
        </p:nvSpPr>
        <p:spPr>
          <a:xfrm>
            <a:off x="6311900" y="1292225"/>
            <a:ext cx="4503738"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dirty="0">
                <a:solidFill>
                  <a:schemeClr val="tx1"/>
                </a:solidFill>
                <a:latin typeface="Arial" panose="020B0604020202020204" pitchFamily="34" charset="0"/>
                <a:cs typeface="Arial" panose="020B0604020202020204" pitchFamily="34" charset="0"/>
              </a:rPr>
              <a:t>The urge to follow the link</a:t>
            </a:r>
            <a:endParaRPr lang="en-US" sz="2800" dirty="0">
              <a:solidFill>
                <a:schemeClr val="tx1"/>
              </a:solidFill>
              <a:latin typeface="Arial" panose="020B0604020202020204" pitchFamily="34" charset="0"/>
              <a:cs typeface="Arial" panose="020B0604020202020204" pitchFamily="34" charset="0"/>
            </a:endParaRPr>
          </a:p>
        </p:txBody>
      </p:sp>
    </p:spTree>
  </p:cSld>
  <p:clrMapOvr>
    <a:masterClrMapping/>
  </p:clrMapOvr>
  <p:transition spd="med" advClick="0">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3000" fill="hold" grpId="0" nodeType="afterEffect">
                                  <p:stCondLst>
                                    <p:cond delay="0"/>
                                  </p:stCondLst>
                                  <p:childTnLst>
                                    <p:animEffect transition="out" filter="fade">
                                      <p:cBhvr>
                                        <p:cTn id="6" dur="1000" tmFilter="0, 0; .2, .5; .8, .5; 1, 0"/>
                                        <p:tgtEl>
                                          <p:spTgt spid="9"/>
                                        </p:tgtEl>
                                      </p:cBhvr>
                                    </p:animEffect>
                                    <p:animScale>
                                      <p:cBhvr>
                                        <p:cTn id="7" dur="500" autoRev="1" fill="hold"/>
                                        <p:tgtEl>
                                          <p:spTgt spid="9"/>
                                        </p:tgtEl>
                                      </p:cBhvr>
                                      <p:by x="105000" y="105000"/>
                                    </p:animScale>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9"/>
                    </p:tgtEl>
                  </p:cond>
                </p:stCondLst>
                <p:endSync evt="end" delay="0">
                  <p:rtn val="all"/>
                </p:endSync>
                <p:childTnLst>
                  <p:par>
                    <p:cTn id="16" fill="hold" nodeType="clickPar">
                      <p:stCondLst>
                        <p:cond delay="0"/>
                      </p:stCondLst>
                      <p:childTnLst>
                        <p:par>
                          <p:cTn id="17" fill="hold" nodeType="withGroup">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nextCondLst>
                <p:cond evt="onClick" delay="0">
                  <p:tgtEl>
                    <p:spTgt spid="9"/>
                  </p:tgtEl>
                </p:cond>
              </p:nextCondLst>
            </p:seq>
          </p:childTnLst>
        </p:cTn>
      </p:par>
    </p:tnLst>
    <p:bldLst>
      <p:bldP spid="2" grpId="0" animBg="1"/>
      <p:bldP spid="3"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F8F94"/>
        </a:solidFill>
        <a:effectLst/>
      </p:bgPr>
    </p:bg>
    <p:spTree>
      <p:nvGrpSpPr>
        <p:cNvPr id="1" name=""/>
        <p:cNvGrpSpPr/>
        <p:nvPr/>
      </p:nvGrpSpPr>
      <p:grpSpPr>
        <a:xfrm>
          <a:off x="0" y="0"/>
          <a:ext cx="0" cy="0"/>
          <a:chOff x="0" y="0"/>
          <a:chExt cx="0" cy="0"/>
        </a:xfrm>
      </p:grpSpPr>
      <p:pic>
        <p:nvPicPr>
          <p:cNvPr id="921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46200" y="0"/>
            <a:ext cx="9439275" cy="589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9221" name="TextBox 5"/>
          <p:cNvSpPr txBox="1">
            <a:spLocks noChangeArrowheads="1"/>
          </p:cNvSpPr>
          <p:nvPr/>
        </p:nvSpPr>
        <p:spPr bwMode="auto">
          <a:xfrm>
            <a:off x="513080" y="0"/>
            <a:ext cx="60579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Phishing methods</a:t>
            </a:r>
            <a:endParaRPr lang="en-US" altLang="en-US" sz="4800" dirty="0">
              <a:solidFill>
                <a:schemeClr val="bg1"/>
              </a:solidFill>
              <a:latin typeface="KPMG Extralight" panose="020B0303030202040204" pitchFamily="34" charset="0"/>
            </a:endParaRPr>
          </a:p>
        </p:txBody>
      </p:sp>
      <p:sp>
        <p:nvSpPr>
          <p:cNvPr id="7" name="Rectangle 6"/>
          <p:cNvSpPr/>
          <p:nvPr/>
        </p:nvSpPr>
        <p:spPr>
          <a:xfrm>
            <a:off x="4098925" y="3475038"/>
            <a:ext cx="3856038" cy="547687"/>
          </a:xfrm>
          <a:prstGeom prst="rect">
            <a:avLst/>
          </a:prstGeom>
          <a:solidFill>
            <a:schemeClr val="bg1">
              <a:alpha val="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Rectangular Callout 7"/>
          <p:cNvSpPr/>
          <p:nvPr/>
        </p:nvSpPr>
        <p:spPr>
          <a:xfrm>
            <a:off x="6281738" y="1779588"/>
            <a:ext cx="4922837"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dirty="0">
                <a:solidFill>
                  <a:schemeClr val="tx1"/>
                </a:solidFill>
                <a:latin typeface="Arial" panose="020B0604020202020204" pitchFamily="34" charset="0"/>
                <a:cs typeface="Arial" panose="020B0604020202020204" pitchFamily="34" charset="0"/>
              </a:rPr>
              <a:t>The urge to download the file</a:t>
            </a:r>
            <a:endParaRPr lang="en-US" sz="2800" dirty="0">
              <a:solidFill>
                <a:schemeClr val="tx1"/>
              </a:solidFill>
              <a:latin typeface="Arial" panose="020B0604020202020204" pitchFamily="34" charset="0"/>
              <a:cs typeface="Arial" panose="020B0604020202020204" pitchFamily="34" charset="0"/>
            </a:endParaRPr>
          </a:p>
        </p:txBody>
      </p:sp>
    </p:spTree>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3000" fill="hold" grpId="0" nodeType="afterEffect">
                                  <p:stCondLst>
                                    <p:cond delay="0"/>
                                  </p:stCondLst>
                                  <p:childTnLst>
                                    <p:animEffect transition="out" filter="fade">
                                      <p:cBhvr>
                                        <p:cTn id="6" dur="900" tmFilter="0, 0; .2, .5; .8, .5; 1, 0"/>
                                        <p:tgtEl>
                                          <p:spTgt spid="7"/>
                                        </p:tgtEl>
                                      </p:cBhvr>
                                    </p:animEffect>
                                    <p:animScale>
                                      <p:cBhvr>
                                        <p:cTn id="7" dur="450" autoRev="1" fill="hold"/>
                                        <p:tgtEl>
                                          <p:spTgt spid="7"/>
                                        </p:tgtEl>
                                      </p:cBhvr>
                                      <p:by x="105000" y="105000"/>
                                    </p:animScale>
                                  </p:childTnLst>
                                </p:cTn>
                              </p:par>
                            </p:childTnLst>
                          </p:cTn>
                        </p:par>
                        <p:par>
                          <p:cTn id="8" fill="hold" nodeType="afterGroup">
                            <p:stCondLst>
                              <p:cond delay="27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7"/>
                    </p:tgtEl>
                  </p:cond>
                </p:stCondLst>
                <p:endSync evt="end" delay="0">
                  <p:rtn val="all"/>
                </p:endSync>
                <p:childTnLst>
                  <p:par>
                    <p:cTn id="16" fill="hold" nodeType="clickPar">
                      <p:stCondLst>
                        <p:cond delay="0"/>
                      </p:stCondLst>
                      <p:childTnLst>
                        <p:par>
                          <p:cTn id="17" fill="hold" nodeType="withGroup">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childTnLst>
                          </p:cTn>
                        </p:par>
                      </p:childTnLst>
                    </p:cTn>
                  </p:par>
                </p:childTnLst>
              </p:cTn>
              <p:nextCondLst>
                <p:cond evt="onClick" delay="0">
                  <p:tgtEl>
                    <p:spTgt spid="7"/>
                  </p:tgtEl>
                </p:cond>
              </p:nextCondLst>
            </p:seq>
          </p:childTnLst>
        </p:cTn>
      </p:par>
    </p:tnLst>
    <p:bldLst>
      <p:bldP spid="2" grpId="0" animBg="1"/>
      <p:bldP spid="3"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F8F94"/>
        </a:solidFill>
        <a:effectLst/>
      </p:bgPr>
    </p:bg>
    <p:spTree>
      <p:nvGrpSpPr>
        <p:cNvPr id="1" name=""/>
        <p:cNvGrpSpPr/>
        <p:nvPr/>
      </p:nvGrpSpPr>
      <p:grpSpPr>
        <a:xfrm>
          <a:off x="0" y="0"/>
          <a:ext cx="0" cy="0"/>
          <a:chOff x="0" y="0"/>
          <a:chExt cx="0" cy="0"/>
        </a:xfrm>
      </p:grpSpPr>
      <p:pic>
        <p:nvPicPr>
          <p:cNvPr id="1024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6363" y="3175"/>
            <a:ext cx="9439275" cy="589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Rectangle 7"/>
          <p:cNvSpPr/>
          <p:nvPr/>
        </p:nvSpPr>
        <p:spPr>
          <a:xfrm>
            <a:off x="4130675" y="2955925"/>
            <a:ext cx="3854450" cy="1006475"/>
          </a:xfrm>
          <a:prstGeom prst="rect">
            <a:avLst/>
          </a:prstGeom>
          <a:solidFill>
            <a:schemeClr val="bg1">
              <a:alpha val="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9" name="Rectangular Callout 8"/>
          <p:cNvSpPr/>
          <p:nvPr/>
        </p:nvSpPr>
        <p:spPr>
          <a:xfrm>
            <a:off x="6311900" y="1262063"/>
            <a:ext cx="4503738"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dirty="0">
                <a:solidFill>
                  <a:schemeClr val="tx1"/>
                </a:solidFill>
                <a:latin typeface="Arial" panose="020B0604020202020204" pitchFamily="34" charset="0"/>
                <a:cs typeface="Arial" panose="020B0604020202020204" pitchFamily="34" charset="0"/>
              </a:rPr>
              <a:t>Request </a:t>
            </a:r>
            <a:r>
              <a:rPr lang="en-US" sz="2800" dirty="0" smtClean="0">
                <a:solidFill>
                  <a:schemeClr val="tx1"/>
                </a:solidFill>
                <a:latin typeface="Arial" panose="020B0604020202020204" pitchFamily="34" charset="0"/>
                <a:cs typeface="Arial" panose="020B0604020202020204" pitchFamily="34" charset="0"/>
              </a:rPr>
              <a:t>login/password</a:t>
            </a:r>
            <a:endParaRPr lang="en-US" sz="2800" dirty="0">
              <a:solidFill>
                <a:schemeClr val="tx1"/>
              </a:solidFill>
              <a:latin typeface="Arial" panose="020B0604020202020204" pitchFamily="34" charset="0"/>
              <a:cs typeface="Arial" panose="020B0604020202020204" pitchFamily="34" charset="0"/>
            </a:endParaRPr>
          </a:p>
        </p:txBody>
      </p:sp>
      <p:sp>
        <p:nvSpPr>
          <p:cNvPr id="10" name="TextBox 5"/>
          <p:cNvSpPr txBox="1">
            <a:spLocks noChangeArrowheads="1"/>
          </p:cNvSpPr>
          <p:nvPr/>
        </p:nvSpPr>
        <p:spPr bwMode="auto">
          <a:xfrm>
            <a:off x="513080" y="0"/>
            <a:ext cx="60579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Phishing methods</a:t>
            </a:r>
            <a:endParaRPr lang="en-US" altLang="en-US" sz="4800" dirty="0">
              <a:solidFill>
                <a:schemeClr val="bg1"/>
              </a:solidFill>
              <a:latin typeface="KPMG Extralight" panose="020B0303030202040204" pitchFamily="34" charset="0"/>
            </a:endParaRPr>
          </a:p>
        </p:txBody>
      </p:sp>
    </p:spTree>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3000" fill="hold" grpId="0" nodeType="afterEffect">
                                  <p:stCondLst>
                                    <p:cond delay="0"/>
                                  </p:stCondLst>
                                  <p:childTnLst>
                                    <p:animEffect transition="out" filter="fade">
                                      <p:cBhvr>
                                        <p:cTn id="6" dur="1000" tmFilter="0, 0; .2, .5; .8, .5; 1, 0"/>
                                        <p:tgtEl>
                                          <p:spTgt spid="8"/>
                                        </p:tgtEl>
                                      </p:cBhvr>
                                    </p:animEffect>
                                    <p:animScale>
                                      <p:cBhvr>
                                        <p:cTn id="7" dur="500" autoRev="1" fill="hold"/>
                                        <p:tgtEl>
                                          <p:spTgt spid="8"/>
                                        </p:tgtEl>
                                      </p:cBhvr>
                                      <p:by x="105000" y="105000"/>
                                    </p:animScale>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nodeType="clickPar">
                      <p:stCondLst>
                        <p:cond delay="0"/>
                      </p:stCondLst>
                      <p:childTnLst>
                        <p:par>
                          <p:cTn id="17" fill="hold" nodeType="withGroup">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childTnLst>
                    </p:cTn>
                  </p:par>
                </p:childTnLst>
              </p:cTn>
              <p:nextCondLst>
                <p:cond evt="onClick" delay="0">
                  <p:tgtEl>
                    <p:spTgt spid="8"/>
                  </p:tgtEl>
                </p:cond>
              </p:nextCondLst>
            </p:seq>
          </p:childTnLst>
        </p:cTn>
      </p:par>
    </p:tnLst>
    <p:bldLst>
      <p:bldP spid="2" grpId="0" animBg="1"/>
      <p:bldP spid="3"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49BB6"/>
        </a:soli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2">
            <a:extLst>
              <a:ext uri="{28A0092B-C50C-407E-A947-70E740481C1C}">
                <a14:useLocalDpi xmlns:a14="http://schemas.microsoft.com/office/drawing/2010/main" val="0"/>
              </a:ext>
            </a:extLst>
          </a:blip>
          <a:srcRect t="3444" r="52930"/>
          <a:stretch/>
        </p:blipFill>
        <p:spPr>
          <a:xfrm flipH="1">
            <a:off x="9417928" y="-76199"/>
            <a:ext cx="2522929" cy="6934199"/>
          </a:xfrm>
          <a:prstGeom prst="rect">
            <a:avLst/>
          </a:prstGeom>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8" name="TextBox 3"/>
          <p:cNvSpPr txBox="1">
            <a:spLocks noChangeArrowheads="1"/>
          </p:cNvSpPr>
          <p:nvPr/>
        </p:nvSpPr>
        <p:spPr bwMode="auto">
          <a:xfrm>
            <a:off x="254000" y="207963"/>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Terms of use of electronic communication</a:t>
            </a:r>
            <a:endParaRPr lang="en-US" altLang="en-US" sz="4800" dirty="0">
              <a:solidFill>
                <a:schemeClr val="bg1"/>
              </a:solidFill>
              <a:latin typeface="KPMG Extralight" panose="020B0303030202040204" pitchFamily="34" charset="0"/>
            </a:endParaRPr>
          </a:p>
        </p:txBody>
      </p:sp>
      <p:sp>
        <p:nvSpPr>
          <p:cNvPr id="5" name="TextBox 4"/>
          <p:cNvSpPr txBox="1">
            <a:spLocks noChangeArrowheads="1"/>
          </p:cNvSpPr>
          <p:nvPr/>
        </p:nvSpPr>
        <p:spPr bwMode="auto">
          <a:xfrm>
            <a:off x="1796378" y="1475701"/>
            <a:ext cx="752868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eaLnBrk="1" hangingPunct="1">
              <a:buFont typeface="Wingdings" panose="05000000000000000000" pitchFamily="2" charset="2"/>
              <a:buChar char="§"/>
            </a:pPr>
            <a:r>
              <a:rPr lang="en-US" altLang="en-US" sz="2000" dirty="0" smtClean="0">
                <a:solidFill>
                  <a:schemeClr val="bg1"/>
                </a:solidFill>
                <a:latin typeface="Arial" panose="020B0604020202020204" pitchFamily="34" charset="0"/>
                <a:cs typeface="Arial" panose="020B0604020202020204" pitchFamily="34" charset="0"/>
              </a:rPr>
              <a:t>“Presumption of distrust” - be on the alert! Carefully treat incoming letters, SMS and calls, check them for the main signs of phishing.</a:t>
            </a:r>
            <a:endParaRPr lang="en-US" altLang="en-US" sz="2000" dirty="0">
              <a:solidFill>
                <a:schemeClr val="bg1"/>
              </a:solidFill>
              <a:latin typeface="Arial" panose="020B0604020202020204" pitchFamily="34" charset="0"/>
              <a:cs typeface="Arial" panose="020B0604020202020204" pitchFamily="34" charset="0"/>
            </a:endParaRPr>
          </a:p>
        </p:txBody>
      </p:sp>
      <p:sp>
        <p:nvSpPr>
          <p:cNvPr id="11" name="TextBox 10"/>
          <p:cNvSpPr txBox="1">
            <a:spLocks noChangeArrowheads="1"/>
          </p:cNvSpPr>
          <p:nvPr/>
        </p:nvSpPr>
        <p:spPr bwMode="auto">
          <a:xfrm>
            <a:off x="1796378" y="2812475"/>
            <a:ext cx="752868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457200" indent="-457200" eaLnBrk="1" hangingPunct="1">
              <a:buFont typeface="Wingdings" panose="05000000000000000000" pitchFamily="2" charset="2"/>
              <a:buChar char="§"/>
            </a:pPr>
            <a:r>
              <a:rPr lang="en-US" altLang="en-US" sz="2000" dirty="0" smtClean="0">
                <a:solidFill>
                  <a:schemeClr val="bg1"/>
                </a:solidFill>
                <a:latin typeface="Arial" panose="020B0604020202020204" pitchFamily="34" charset="0"/>
                <a:cs typeface="Arial" panose="020B0604020202020204" pitchFamily="34" charset="0"/>
              </a:rPr>
              <a:t>If you inadvertently opened the attachment, do not exit the "safe browse mode"</a:t>
            </a:r>
            <a:endParaRPr lang="en-US" altLang="en-US" sz="2000" dirty="0">
              <a:solidFill>
                <a:schemeClr val="bg1"/>
              </a:solidFill>
              <a:latin typeface="Arial" panose="020B0604020202020204" pitchFamily="34" charset="0"/>
              <a:cs typeface="Arial" panose="020B0604020202020204" pitchFamily="34" charset="0"/>
            </a:endParaRPr>
          </a:p>
        </p:txBody>
      </p:sp>
      <p:sp>
        <p:nvSpPr>
          <p:cNvPr id="12" name="TextBox 11"/>
          <p:cNvSpPr txBox="1">
            <a:spLocks noChangeArrowheads="1"/>
          </p:cNvSpPr>
          <p:nvPr/>
        </p:nvSpPr>
        <p:spPr bwMode="auto">
          <a:xfrm>
            <a:off x="1796378" y="3910564"/>
            <a:ext cx="752868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eaLnBrk="1" hangingPunct="1">
              <a:buFont typeface="Wingdings" panose="05000000000000000000" pitchFamily="2" charset="2"/>
              <a:buChar char="§"/>
            </a:pPr>
            <a:r>
              <a:rPr lang="en-US" altLang="en-US" sz="2000" dirty="0" smtClean="0">
                <a:solidFill>
                  <a:schemeClr val="bg1"/>
                </a:solidFill>
              </a:rPr>
              <a:t>Do not open attachments to letters that came from untrusted sources, and do not follow the links in such letters.</a:t>
            </a:r>
            <a:endParaRPr lang="en-US" altLang="en-US" sz="2000" dirty="0">
              <a:solidFill>
                <a:schemeClr val="bg1"/>
              </a:solidFill>
            </a:endParaRPr>
          </a:p>
        </p:txBody>
      </p:sp>
      <p:sp>
        <p:nvSpPr>
          <p:cNvPr id="13" name="TextBox 12"/>
          <p:cNvSpPr txBox="1">
            <a:spLocks noChangeArrowheads="1"/>
          </p:cNvSpPr>
          <p:nvPr/>
        </p:nvSpPr>
        <p:spPr bwMode="auto">
          <a:xfrm>
            <a:off x="1796378" y="5230734"/>
            <a:ext cx="752868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eaLnBrk="1" hangingPunct="1">
              <a:buFont typeface="Wingdings" panose="05000000000000000000" pitchFamily="2" charset="2"/>
              <a:buChar char="§"/>
            </a:pPr>
            <a:r>
              <a:rPr lang="en-US" altLang="en-US" sz="2000" dirty="0" smtClean="0">
                <a:solidFill>
                  <a:schemeClr val="bg1"/>
                </a:solidFill>
              </a:rPr>
              <a:t>Do not give in to emotions. Spend at least 10 minutes to validate the information received.</a:t>
            </a:r>
            <a:endParaRPr lang="en-US" altLang="en-US" sz="2000" dirty="0">
              <a:solidFill>
                <a:schemeClr val="bg1"/>
              </a:solidFill>
            </a:endParaRPr>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16" fill="hold" grpId="0" nodeType="after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1500"/>
                            </p:stCondLst>
                            <p:childTnLst>
                              <p:par>
                                <p:cTn id="11" presetID="53" presetClass="entr" presetSubtype="16" fill="hold" grpId="0" nodeType="afterEffect">
                                  <p:stCondLst>
                                    <p:cond delay="75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par>
                          <p:cTn id="16" fill="hold">
                            <p:stCondLst>
                              <p:cond delay="2750"/>
                            </p:stCondLst>
                            <p:childTnLst>
                              <p:par>
                                <p:cTn id="17" presetID="53" presetClass="entr" presetSubtype="16" fill="hold" grpId="0" nodeType="afterEffect">
                                  <p:stCondLst>
                                    <p:cond delay="5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3750"/>
                            </p:stCondLst>
                            <p:childTnLst>
                              <p:par>
                                <p:cTn id="23" presetID="53" presetClass="entr" presetSubtype="16" fill="hold" grpId="0" nodeType="afterEffect">
                                  <p:stCondLst>
                                    <p:cond delay="25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4500"/>
                            </p:stCondLst>
                            <p:childTnLst>
                              <p:par>
                                <p:cTn id="29" presetID="10"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11" grpId="0"/>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49BB6"/>
        </a:soli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2">
            <a:extLst>
              <a:ext uri="{28A0092B-C50C-407E-A947-70E740481C1C}">
                <a14:useLocalDpi xmlns:a14="http://schemas.microsoft.com/office/drawing/2010/main" val="0"/>
              </a:ext>
            </a:extLst>
          </a:blip>
          <a:srcRect t="3444" r="52930"/>
          <a:stretch/>
        </p:blipFill>
        <p:spPr>
          <a:xfrm flipH="1">
            <a:off x="9417928" y="-76199"/>
            <a:ext cx="2522929" cy="6934199"/>
          </a:xfrm>
          <a:prstGeom prst="rect">
            <a:avLst/>
          </a:prstGeom>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9" name="TextBox 8"/>
          <p:cNvSpPr txBox="1">
            <a:spLocks noChangeArrowheads="1"/>
          </p:cNvSpPr>
          <p:nvPr/>
        </p:nvSpPr>
        <p:spPr bwMode="auto">
          <a:xfrm>
            <a:off x="1724464" y="2640549"/>
            <a:ext cx="709949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eaLnBrk="1" hangingPunct="1">
              <a:buFont typeface="Wingdings" panose="05000000000000000000" pitchFamily="2" charset="2"/>
              <a:buChar char="§"/>
            </a:pPr>
            <a:r>
              <a:rPr lang="en-US" altLang="en-US" sz="2000" dirty="0" smtClean="0">
                <a:solidFill>
                  <a:schemeClr val="bg1"/>
                </a:solidFill>
                <a:latin typeface="Arial" panose="020B0604020202020204" pitchFamily="34" charset="0"/>
                <a:cs typeface="Arial" panose="020B0604020202020204" pitchFamily="34" charset="0"/>
              </a:rPr>
              <a:t>Following the links, check the path they follow. To do this, just hover over the link.</a:t>
            </a:r>
            <a:endParaRPr lang="en-US" altLang="en-US" sz="2000" dirty="0">
              <a:solidFill>
                <a:schemeClr val="bg1"/>
              </a:solidFill>
              <a:latin typeface="Arial" panose="020B0604020202020204" pitchFamily="34" charset="0"/>
              <a:cs typeface="Arial" panose="020B0604020202020204" pitchFamily="34" charset="0"/>
            </a:endParaRPr>
          </a:p>
        </p:txBody>
      </p:sp>
      <p:sp>
        <p:nvSpPr>
          <p:cNvPr id="10" name="TextBox 9"/>
          <p:cNvSpPr txBox="1">
            <a:spLocks noChangeArrowheads="1"/>
          </p:cNvSpPr>
          <p:nvPr/>
        </p:nvSpPr>
        <p:spPr bwMode="auto">
          <a:xfrm>
            <a:off x="1724464" y="3795286"/>
            <a:ext cx="769346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eaLnBrk="1" hangingPunct="1">
              <a:buFont typeface="Wingdings" panose="05000000000000000000" pitchFamily="2" charset="2"/>
              <a:buChar char="§"/>
            </a:pPr>
            <a:r>
              <a:rPr lang="en-US" altLang="en-US" sz="2000" dirty="0" smtClean="0">
                <a:solidFill>
                  <a:schemeClr val="bg1"/>
                </a:solidFill>
                <a:latin typeface="Arial" panose="020B0604020202020204" pitchFamily="34" charset="0"/>
                <a:cs typeface="Arial" panose="020B0604020202020204" pitchFamily="34" charset="0"/>
              </a:rPr>
              <a:t>Do not agree to follow the instructions. If possible, check the information through duplicate channels (for example, by a known personal phone number). Consult with manager if necessary.</a:t>
            </a:r>
            <a:endParaRPr lang="en-US" altLang="en-US" sz="2000" dirty="0">
              <a:solidFill>
                <a:schemeClr val="bg1"/>
              </a:solidFill>
              <a:latin typeface="Arial" panose="020B0604020202020204" pitchFamily="34" charset="0"/>
              <a:cs typeface="Arial" panose="020B0604020202020204" pitchFamily="34" charset="0"/>
            </a:endParaRPr>
          </a:p>
        </p:txBody>
      </p:sp>
      <p:sp>
        <p:nvSpPr>
          <p:cNvPr id="11" name="TextBox 10"/>
          <p:cNvSpPr txBox="1">
            <a:spLocks noChangeArrowheads="1"/>
          </p:cNvSpPr>
          <p:nvPr/>
        </p:nvSpPr>
        <p:spPr bwMode="auto">
          <a:xfrm>
            <a:off x="1724464" y="1793588"/>
            <a:ext cx="70994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eaLnBrk="1" hangingPunct="1">
              <a:buFont typeface="Wingdings" panose="05000000000000000000" pitchFamily="2" charset="2"/>
              <a:buChar char="§"/>
            </a:pPr>
            <a:r>
              <a:rPr lang="en-US" altLang="en-US" sz="2000" dirty="0" smtClean="0">
                <a:solidFill>
                  <a:schemeClr val="bg1"/>
                </a:solidFill>
                <a:latin typeface="Arial" panose="020B0604020202020204" pitchFamily="34" charset="0"/>
                <a:cs typeface="Arial" panose="020B0604020202020204" pitchFamily="34" charset="0"/>
              </a:rPr>
              <a:t>Look carefully at the sender's address.</a:t>
            </a:r>
            <a:endParaRPr lang="en-US" altLang="en-US" sz="2000" dirty="0">
              <a:solidFill>
                <a:schemeClr val="bg1"/>
              </a:solidFill>
              <a:latin typeface="Arial" panose="020B0604020202020204" pitchFamily="34" charset="0"/>
              <a:cs typeface="Arial" panose="020B0604020202020204" pitchFamily="34" charset="0"/>
            </a:endParaRPr>
          </a:p>
        </p:txBody>
      </p:sp>
      <p:sp>
        <p:nvSpPr>
          <p:cNvPr id="12" name="TextBox 11"/>
          <p:cNvSpPr txBox="1">
            <a:spLocks noChangeArrowheads="1"/>
          </p:cNvSpPr>
          <p:nvPr/>
        </p:nvSpPr>
        <p:spPr bwMode="auto">
          <a:xfrm>
            <a:off x="1722876" y="5257800"/>
            <a:ext cx="71010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eaLnBrk="1" hangingPunct="1">
              <a:buFont typeface="Wingdings" panose="05000000000000000000" pitchFamily="2" charset="2"/>
              <a:buChar char="§"/>
            </a:pPr>
            <a:r>
              <a:rPr lang="en-US" altLang="en-US" sz="2000" dirty="0" smtClean="0">
                <a:solidFill>
                  <a:schemeClr val="bg1"/>
                </a:solidFill>
                <a:latin typeface="Arial" panose="020B0604020202020204" pitchFamily="34" charset="0"/>
                <a:cs typeface="Arial" panose="020B0604020202020204" pitchFamily="34" charset="0"/>
              </a:rPr>
              <a:t>If in doubt, send a letter to technical support.</a:t>
            </a:r>
            <a:endParaRPr lang="en-US" altLang="en-US" sz="2000" dirty="0">
              <a:solidFill>
                <a:schemeClr val="bg1"/>
              </a:solidFill>
              <a:latin typeface="Arial" panose="020B0604020202020204" pitchFamily="34" charset="0"/>
              <a:cs typeface="Arial" panose="020B0604020202020204" pitchFamily="34" charset="0"/>
            </a:endParaRPr>
          </a:p>
        </p:txBody>
      </p:sp>
      <p:sp>
        <p:nvSpPr>
          <p:cNvPr id="13" name="TextBox 3"/>
          <p:cNvSpPr txBox="1">
            <a:spLocks noChangeArrowheads="1"/>
          </p:cNvSpPr>
          <p:nvPr/>
        </p:nvSpPr>
        <p:spPr bwMode="auto">
          <a:xfrm>
            <a:off x="254000" y="207963"/>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Terms of use of electronic communication</a:t>
            </a:r>
            <a:endParaRPr lang="en-US" altLang="en-US" sz="4800" dirty="0">
              <a:solidFill>
                <a:schemeClr val="bg1"/>
              </a:solidFill>
              <a:latin typeface="KPMG Extralight" panose="020B0303030202040204" pitchFamily="34" charset="0"/>
            </a:endParaRPr>
          </a:p>
        </p:txBody>
      </p:sp>
    </p:spTree>
  </p:cSld>
  <p:clrMapOvr>
    <a:masterClrMapping/>
  </p:clrMapOvr>
  <p:transition spd="slow" advClick="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p:cNvPicPr>
            <a:picLocks noChangeAspect="1"/>
          </p:cNvPicPr>
          <p:nvPr/>
        </p:nvPicPr>
        <p:blipFill>
          <a:blip r:embed="rId2">
            <a:extLst>
              <a:ext uri="{28A0092B-C50C-407E-A947-70E740481C1C}">
                <a14:useLocalDpi xmlns:a14="http://schemas.microsoft.com/office/drawing/2010/main" val="0"/>
              </a:ext>
            </a:extLst>
          </a:blip>
          <a:srcRect t="5569" b="3746"/>
          <a:stretch>
            <a:fillRect/>
          </a:stretch>
        </p:blipFill>
        <p:spPr bwMode="auto">
          <a:xfrm>
            <a:off x="0" y="0"/>
            <a:ext cx="12192000" cy="6858000"/>
          </a:xfrm>
          <a:prstGeom prst="rect">
            <a:avLst/>
          </a:prstGeom>
          <a:solidFill>
            <a:srgbClr val="449BB6"/>
          </a:solidFill>
          <a:ln>
            <a:noFill/>
          </a:ln>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Rectangle 11"/>
          <p:cNvSpPr/>
          <p:nvPr/>
        </p:nvSpPr>
        <p:spPr>
          <a:xfrm>
            <a:off x="784225" y="1924050"/>
            <a:ext cx="604838" cy="576263"/>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1</a:t>
            </a:r>
            <a:endParaRPr lang="en-US" sz="2400" b="1" dirty="0"/>
          </a:p>
        </p:txBody>
      </p:sp>
      <p:sp>
        <p:nvSpPr>
          <p:cNvPr id="21" name="Rectangle 20"/>
          <p:cNvSpPr/>
          <p:nvPr/>
        </p:nvSpPr>
        <p:spPr>
          <a:xfrm>
            <a:off x="784225" y="2522538"/>
            <a:ext cx="604838" cy="577850"/>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2</a:t>
            </a:r>
            <a:endParaRPr lang="en-US" sz="2400" b="1" dirty="0"/>
          </a:p>
        </p:txBody>
      </p:sp>
      <p:sp>
        <p:nvSpPr>
          <p:cNvPr id="22" name="Rectangle 21"/>
          <p:cNvSpPr/>
          <p:nvPr/>
        </p:nvSpPr>
        <p:spPr>
          <a:xfrm>
            <a:off x="784225" y="3122613"/>
            <a:ext cx="604838" cy="577850"/>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3</a:t>
            </a:r>
            <a:endParaRPr lang="en-US" sz="2400" b="1" dirty="0"/>
          </a:p>
        </p:txBody>
      </p:sp>
      <p:sp>
        <p:nvSpPr>
          <p:cNvPr id="23" name="Rectangle 22"/>
          <p:cNvSpPr/>
          <p:nvPr/>
        </p:nvSpPr>
        <p:spPr>
          <a:xfrm>
            <a:off x="784225" y="3722688"/>
            <a:ext cx="604838" cy="577850"/>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4</a:t>
            </a:r>
            <a:endParaRPr lang="en-US" sz="2400" b="1" dirty="0"/>
          </a:p>
        </p:txBody>
      </p:sp>
      <p:sp>
        <p:nvSpPr>
          <p:cNvPr id="24" name="Rectangle 23"/>
          <p:cNvSpPr/>
          <p:nvPr/>
        </p:nvSpPr>
        <p:spPr>
          <a:xfrm>
            <a:off x="784225" y="4322763"/>
            <a:ext cx="604838" cy="577850"/>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5</a:t>
            </a:r>
            <a:endParaRPr lang="en-US" sz="2400" b="1" dirty="0"/>
          </a:p>
        </p:txBody>
      </p:sp>
      <p:sp>
        <p:nvSpPr>
          <p:cNvPr id="25" name="Rectangle 24"/>
          <p:cNvSpPr/>
          <p:nvPr/>
        </p:nvSpPr>
        <p:spPr>
          <a:xfrm>
            <a:off x="784225" y="4922838"/>
            <a:ext cx="604838" cy="577850"/>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6</a:t>
            </a:r>
            <a:endParaRPr lang="en-US" sz="2400" b="1" dirty="0"/>
          </a:p>
        </p:txBody>
      </p:sp>
      <p:sp>
        <p:nvSpPr>
          <p:cNvPr id="26" name="Rectangle 25"/>
          <p:cNvSpPr/>
          <p:nvPr/>
        </p:nvSpPr>
        <p:spPr>
          <a:xfrm>
            <a:off x="784225" y="5522913"/>
            <a:ext cx="604838" cy="576262"/>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7</a:t>
            </a:r>
            <a:endParaRPr lang="en-US" sz="2400" b="1" dirty="0"/>
          </a:p>
        </p:txBody>
      </p:sp>
      <p:sp>
        <p:nvSpPr>
          <p:cNvPr id="27" name="TextBox 26"/>
          <p:cNvSpPr txBox="1">
            <a:spLocks noChangeArrowheads="1"/>
          </p:cNvSpPr>
          <p:nvPr/>
        </p:nvSpPr>
        <p:spPr bwMode="auto">
          <a:xfrm>
            <a:off x="5016818" y="470327"/>
            <a:ext cx="267938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400" dirty="0" smtClean="0">
                <a:latin typeface="Arial" panose="020B0604020202020204" pitchFamily="34" charset="0"/>
                <a:cs typeface="Arial" panose="020B0604020202020204" pitchFamily="34" charset="0"/>
              </a:rPr>
              <a:t>Learn more about e-mail phishing.</a:t>
            </a:r>
            <a:endParaRPr lang="en-US" altLang="en-US" sz="2400" dirty="0">
              <a:latin typeface="Arial" panose="020B0604020202020204" pitchFamily="34" charset="0"/>
              <a:cs typeface="Arial" panose="020B0604020202020204" pitchFamily="34" charset="0"/>
            </a:endParaRPr>
          </a:p>
        </p:txBody>
      </p:sp>
      <p:sp>
        <p:nvSpPr>
          <p:cNvPr id="28" name="Rectangle 27"/>
          <p:cNvSpPr/>
          <p:nvPr/>
        </p:nvSpPr>
        <p:spPr>
          <a:xfrm flipH="1">
            <a:off x="1481138" y="1924050"/>
            <a:ext cx="5383212" cy="5762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dirty="0">
                <a:solidFill>
                  <a:schemeClr val="tx1"/>
                </a:solidFill>
                <a:latin typeface="Arial" panose="020B0604020202020204" pitchFamily="34" charset="0"/>
                <a:cs typeface="Arial" panose="020B0604020202020204" pitchFamily="34" charset="0"/>
              </a:rPr>
              <a:t>Sender's address: public service</a:t>
            </a:r>
            <a:endParaRPr lang="en-US" sz="2000" dirty="0">
              <a:solidFill>
                <a:schemeClr val="tx1"/>
              </a:solidFill>
              <a:latin typeface="Arial" panose="020B0604020202020204" pitchFamily="34" charset="0"/>
              <a:cs typeface="Arial" panose="020B0604020202020204" pitchFamily="34" charset="0"/>
            </a:endParaRPr>
          </a:p>
        </p:txBody>
      </p:sp>
      <p:sp>
        <p:nvSpPr>
          <p:cNvPr id="30" name="Rectangle 29"/>
          <p:cNvSpPr/>
          <p:nvPr/>
        </p:nvSpPr>
        <p:spPr>
          <a:xfrm flipH="1">
            <a:off x="1481138" y="2530475"/>
            <a:ext cx="5383212" cy="56991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dirty="0">
                <a:solidFill>
                  <a:schemeClr val="tx1"/>
                </a:solidFill>
                <a:latin typeface="Arial" panose="020B0604020202020204" pitchFamily="34" charset="0"/>
                <a:cs typeface="Arial" panose="020B0604020202020204" pitchFamily="34" charset="0"/>
              </a:rPr>
              <a:t>Text or title: calls for immediate action (“urgent”, “important”)</a:t>
            </a:r>
            <a:endParaRPr lang="en-US" sz="2000" dirty="0">
              <a:solidFill>
                <a:schemeClr val="tx1"/>
              </a:solidFill>
              <a:latin typeface="Arial" panose="020B0604020202020204" pitchFamily="34" charset="0"/>
              <a:cs typeface="Arial" panose="020B0604020202020204" pitchFamily="34" charset="0"/>
            </a:endParaRPr>
          </a:p>
        </p:txBody>
      </p:sp>
      <p:sp>
        <p:nvSpPr>
          <p:cNvPr id="31" name="Rectangle 30"/>
          <p:cNvSpPr/>
          <p:nvPr/>
        </p:nvSpPr>
        <p:spPr>
          <a:xfrm flipH="1">
            <a:off x="1481138" y="3128963"/>
            <a:ext cx="5383212" cy="571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dirty="0">
                <a:solidFill>
                  <a:schemeClr val="tx1"/>
                </a:solidFill>
                <a:latin typeface="Arial" panose="020B0604020202020204" pitchFamily="34" charset="0"/>
                <a:cs typeface="Arial" panose="020B0604020202020204" pitchFamily="34" charset="0"/>
              </a:rPr>
              <a:t>Appeal: in general form ("colleagues")</a:t>
            </a:r>
            <a:endParaRPr lang="en-US" sz="2000" dirty="0">
              <a:solidFill>
                <a:schemeClr val="tx1"/>
              </a:solidFill>
              <a:latin typeface="Arial" panose="020B0604020202020204" pitchFamily="34" charset="0"/>
              <a:cs typeface="Arial" panose="020B0604020202020204" pitchFamily="34" charset="0"/>
            </a:endParaRPr>
          </a:p>
        </p:txBody>
      </p:sp>
      <p:sp>
        <p:nvSpPr>
          <p:cNvPr id="32" name="Rectangle 31"/>
          <p:cNvSpPr/>
          <p:nvPr/>
        </p:nvSpPr>
        <p:spPr>
          <a:xfrm flipH="1">
            <a:off x="1481138" y="3729038"/>
            <a:ext cx="5383212" cy="5778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dirty="0">
                <a:solidFill>
                  <a:schemeClr val="tx1"/>
                </a:solidFill>
                <a:latin typeface="Arial" panose="020B0604020202020204" pitchFamily="34" charset="0"/>
                <a:cs typeface="Arial" panose="020B0604020202020204" pitchFamily="34" charset="0"/>
              </a:rPr>
              <a:t>Text: the essence of the request is not clear in the letter</a:t>
            </a:r>
            <a:endParaRPr lang="en-US" sz="2000" dirty="0">
              <a:solidFill>
                <a:schemeClr val="tx1"/>
              </a:solidFill>
              <a:latin typeface="Arial" panose="020B0604020202020204" pitchFamily="34" charset="0"/>
              <a:cs typeface="Arial" panose="020B0604020202020204" pitchFamily="34" charset="0"/>
            </a:endParaRPr>
          </a:p>
        </p:txBody>
      </p:sp>
      <p:sp>
        <p:nvSpPr>
          <p:cNvPr id="35" name="Rectangle 34"/>
          <p:cNvSpPr/>
          <p:nvPr/>
        </p:nvSpPr>
        <p:spPr>
          <a:xfrm flipH="1">
            <a:off x="1481138" y="5535613"/>
            <a:ext cx="5383212" cy="571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dirty="0">
                <a:solidFill>
                  <a:schemeClr val="tx1"/>
                </a:solidFill>
                <a:latin typeface="Arial" panose="020B0604020202020204" pitchFamily="34" charset="0"/>
                <a:cs typeface="Arial" panose="020B0604020202020204" pitchFamily="34" charset="0"/>
              </a:rPr>
              <a:t>Spelling and stylistic errors</a:t>
            </a:r>
            <a:endParaRPr lang="en-US" sz="2000" dirty="0">
              <a:solidFill>
                <a:schemeClr val="tx1"/>
              </a:solidFill>
              <a:latin typeface="Arial" panose="020B0604020202020204" pitchFamily="34" charset="0"/>
              <a:cs typeface="Arial" panose="020B0604020202020204" pitchFamily="34" charset="0"/>
            </a:endParaRPr>
          </a:p>
        </p:txBody>
      </p:sp>
      <p:sp>
        <p:nvSpPr>
          <p:cNvPr id="38" name="Rectangle 37"/>
          <p:cNvSpPr/>
          <p:nvPr/>
        </p:nvSpPr>
        <p:spPr>
          <a:xfrm flipH="1">
            <a:off x="1481138" y="4330700"/>
            <a:ext cx="5383212" cy="5778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dirty="0">
                <a:solidFill>
                  <a:schemeClr val="tx1"/>
                </a:solidFill>
                <a:latin typeface="Arial" panose="020B0604020202020204" pitchFamily="34" charset="0"/>
                <a:cs typeface="Arial" panose="020B0604020202020204" pitchFamily="34" charset="0"/>
              </a:rPr>
              <a:t>Attachments and links: please open them</a:t>
            </a:r>
            <a:endParaRPr lang="en-US" sz="2000" dirty="0">
              <a:solidFill>
                <a:schemeClr val="tx1"/>
              </a:solidFill>
              <a:latin typeface="Arial" panose="020B0604020202020204" pitchFamily="34" charset="0"/>
              <a:cs typeface="Arial" panose="020B0604020202020204" pitchFamily="34" charset="0"/>
            </a:endParaRPr>
          </a:p>
        </p:txBody>
      </p:sp>
      <p:sp>
        <p:nvSpPr>
          <p:cNvPr id="39" name="Rectangle 38"/>
          <p:cNvSpPr/>
          <p:nvPr/>
        </p:nvSpPr>
        <p:spPr>
          <a:xfrm flipH="1">
            <a:off x="1481138" y="4932363"/>
            <a:ext cx="5383212" cy="5762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dirty="0">
                <a:solidFill>
                  <a:schemeClr val="tx1"/>
                </a:solidFill>
                <a:latin typeface="Arial" panose="020B0604020202020204" pitchFamily="34" charset="0"/>
                <a:cs typeface="Arial" panose="020B0604020202020204" pitchFamily="34" charset="0"/>
              </a:rPr>
              <a:t>Used symbols of the company</a:t>
            </a:r>
            <a:endParaRPr lang="en-US" sz="2000" dirty="0">
              <a:solidFill>
                <a:schemeClr val="tx1"/>
              </a:solidFill>
              <a:latin typeface="Arial" panose="020B0604020202020204" pitchFamily="34" charset="0"/>
              <a:cs typeface="Arial" panose="020B0604020202020204" pitchFamily="34" charset="0"/>
            </a:endParaRPr>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inVertical)">
                                      <p:cBhvr>
                                        <p:cTn id="7" dur="500"/>
                                        <p:tgtEl>
                                          <p:spTgt spid="27"/>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ppt_x"/>
                                          </p:val>
                                        </p:tav>
                                        <p:tav tm="100000">
                                          <p:val>
                                            <p:strVal val="#ppt_x"/>
                                          </p:val>
                                        </p:tav>
                                      </p:tavLst>
                                    </p:anim>
                                    <p:anim calcmode="lin" valueType="num">
                                      <p:cBhvr additive="base">
                                        <p:cTn id="12" dur="10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ppt_x"/>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1000" fill="hold"/>
                                        <p:tgtEl>
                                          <p:spTgt spid="22"/>
                                        </p:tgtEl>
                                        <p:attrNameLst>
                                          <p:attrName>ppt_x</p:attrName>
                                        </p:attrNameLst>
                                      </p:cBhvr>
                                      <p:tavLst>
                                        <p:tav tm="0">
                                          <p:val>
                                            <p:strVal val="#ppt_x"/>
                                          </p:val>
                                        </p:tav>
                                        <p:tav tm="100000">
                                          <p:val>
                                            <p:strVal val="#ppt_x"/>
                                          </p:val>
                                        </p:tav>
                                      </p:tavLst>
                                    </p:anim>
                                    <p:anim calcmode="lin" valueType="num">
                                      <p:cBhvr additive="base">
                                        <p:cTn id="20" dur="10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000" fill="hold"/>
                                        <p:tgtEl>
                                          <p:spTgt spid="24"/>
                                        </p:tgtEl>
                                        <p:attrNameLst>
                                          <p:attrName>ppt_x</p:attrName>
                                        </p:attrNameLst>
                                      </p:cBhvr>
                                      <p:tavLst>
                                        <p:tav tm="0">
                                          <p:val>
                                            <p:strVal val="#ppt_x"/>
                                          </p:val>
                                        </p:tav>
                                        <p:tav tm="100000">
                                          <p:val>
                                            <p:strVal val="#ppt_x"/>
                                          </p:val>
                                        </p:tav>
                                      </p:tavLst>
                                    </p:anim>
                                    <p:anim calcmode="lin" valueType="num">
                                      <p:cBhvr additive="base">
                                        <p:cTn id="28" dur="100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1000" fill="hold"/>
                                        <p:tgtEl>
                                          <p:spTgt spid="25"/>
                                        </p:tgtEl>
                                        <p:attrNameLst>
                                          <p:attrName>ppt_x</p:attrName>
                                        </p:attrNameLst>
                                      </p:cBhvr>
                                      <p:tavLst>
                                        <p:tav tm="0">
                                          <p:val>
                                            <p:strVal val="#ppt_x"/>
                                          </p:val>
                                        </p:tav>
                                        <p:tav tm="100000">
                                          <p:val>
                                            <p:strVal val="#ppt_x"/>
                                          </p:val>
                                        </p:tav>
                                      </p:tavLst>
                                    </p:anim>
                                    <p:anim calcmode="lin" valueType="num">
                                      <p:cBhvr additive="base">
                                        <p:cTn id="32" dur="1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1000" fill="hold"/>
                                        <p:tgtEl>
                                          <p:spTgt spid="26"/>
                                        </p:tgtEl>
                                        <p:attrNameLst>
                                          <p:attrName>ppt_x</p:attrName>
                                        </p:attrNameLst>
                                      </p:cBhvr>
                                      <p:tavLst>
                                        <p:tav tm="0">
                                          <p:val>
                                            <p:strVal val="#ppt_x"/>
                                          </p:val>
                                        </p:tav>
                                        <p:tav tm="100000">
                                          <p:val>
                                            <p:strVal val="#ppt_x"/>
                                          </p:val>
                                        </p:tav>
                                      </p:tavLst>
                                    </p:anim>
                                    <p:anim calcmode="lin" valueType="num">
                                      <p:cBhvr additive="base">
                                        <p:cTn id="36" dur="1000" fill="hold"/>
                                        <p:tgtEl>
                                          <p:spTgt spid="26"/>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1500"/>
                            </p:stCondLst>
                            <p:childTnLst>
                              <p:par>
                                <p:cTn id="38" presetID="27" presetClass="emph" presetSubtype="0" repeatCount="2000" fill="remove" grpId="1" nodeType="afterEffect">
                                  <p:stCondLst>
                                    <p:cond delay="0"/>
                                  </p:stCondLst>
                                  <p:childTnLst>
                                    <p:animClr clrSpc="rgb" dir="cw">
                                      <p:cBhvr override="childStyle">
                                        <p:cTn id="39" dur="625" autoRev="1" fill="remove"/>
                                        <p:tgtEl>
                                          <p:spTgt spid="12"/>
                                        </p:tgtEl>
                                        <p:attrNameLst>
                                          <p:attrName>style.color</p:attrName>
                                        </p:attrNameLst>
                                      </p:cBhvr>
                                      <p:to>
                                        <a:schemeClr val="bg1"/>
                                      </p:to>
                                    </p:animClr>
                                    <p:animClr clrSpc="rgb" dir="cw">
                                      <p:cBhvr>
                                        <p:cTn id="40" dur="625" autoRev="1" fill="remove"/>
                                        <p:tgtEl>
                                          <p:spTgt spid="12"/>
                                        </p:tgtEl>
                                        <p:attrNameLst>
                                          <p:attrName>fillcolor</p:attrName>
                                        </p:attrNameLst>
                                      </p:cBhvr>
                                      <p:to>
                                        <a:schemeClr val="bg1"/>
                                      </p:to>
                                    </p:animClr>
                                    <p:set>
                                      <p:cBhvr>
                                        <p:cTn id="41" dur="625" autoRev="1" fill="remove"/>
                                        <p:tgtEl>
                                          <p:spTgt spid="12"/>
                                        </p:tgtEl>
                                        <p:attrNameLst>
                                          <p:attrName>fill.type</p:attrName>
                                        </p:attrNameLst>
                                      </p:cBhvr>
                                      <p:to>
                                        <p:strVal val="solid"/>
                                      </p:to>
                                    </p:set>
                                    <p:set>
                                      <p:cBhvr>
                                        <p:cTn id="42" dur="625" autoRev="1" fill="remove"/>
                                        <p:tgtEl>
                                          <p:spTgt spid="12"/>
                                        </p:tgtEl>
                                        <p:attrNameLst>
                                          <p:attrName>fill.on</p:attrName>
                                        </p:attrNameLst>
                                      </p:cBhvr>
                                      <p:to>
                                        <p:strVal val="true"/>
                                      </p:to>
                                    </p:set>
                                  </p:childTnLst>
                                </p:cTn>
                              </p:par>
                              <p:par>
                                <p:cTn id="43" presetID="26" presetClass="emph" presetSubtype="0" repeatCount="2000" fill="hold" grpId="1" nodeType="withEffect">
                                  <p:stCondLst>
                                    <p:cond delay="0"/>
                                  </p:stCondLst>
                                  <p:childTnLst>
                                    <p:animEffect transition="out" filter="fade">
                                      <p:cBhvr>
                                        <p:cTn id="44" dur="1250" tmFilter="0, 0; .2, .5; .8, .5; 1, 0"/>
                                        <p:tgtEl>
                                          <p:spTgt spid="21"/>
                                        </p:tgtEl>
                                      </p:cBhvr>
                                    </p:animEffect>
                                    <p:animScale>
                                      <p:cBhvr>
                                        <p:cTn id="45" dur="625" autoRev="1" fill="hold"/>
                                        <p:tgtEl>
                                          <p:spTgt spid="21"/>
                                        </p:tgtEl>
                                      </p:cBhvr>
                                      <p:by x="105000" y="105000"/>
                                    </p:animScale>
                                  </p:childTnLst>
                                </p:cTn>
                              </p:par>
                              <p:par>
                                <p:cTn id="46" presetID="26" presetClass="emph" presetSubtype="0" repeatCount="2000" fill="hold" grpId="1" nodeType="withEffect">
                                  <p:stCondLst>
                                    <p:cond delay="0"/>
                                  </p:stCondLst>
                                  <p:childTnLst>
                                    <p:animEffect transition="out" filter="fade">
                                      <p:cBhvr>
                                        <p:cTn id="47" dur="1250" tmFilter="0, 0; .2, .5; .8, .5; 1, 0"/>
                                        <p:tgtEl>
                                          <p:spTgt spid="22"/>
                                        </p:tgtEl>
                                      </p:cBhvr>
                                    </p:animEffect>
                                    <p:animScale>
                                      <p:cBhvr>
                                        <p:cTn id="48" dur="625" autoRev="1" fill="hold"/>
                                        <p:tgtEl>
                                          <p:spTgt spid="22"/>
                                        </p:tgtEl>
                                      </p:cBhvr>
                                      <p:by x="105000" y="105000"/>
                                    </p:animScale>
                                  </p:childTnLst>
                                </p:cTn>
                              </p:par>
                              <p:par>
                                <p:cTn id="49" presetID="26" presetClass="emph" presetSubtype="0" repeatCount="2000" fill="hold" grpId="1" nodeType="withEffect">
                                  <p:stCondLst>
                                    <p:cond delay="0"/>
                                  </p:stCondLst>
                                  <p:childTnLst>
                                    <p:animEffect transition="out" filter="fade">
                                      <p:cBhvr>
                                        <p:cTn id="50" dur="1250" tmFilter="0, 0; .2, .5; .8, .5; 1, 0"/>
                                        <p:tgtEl>
                                          <p:spTgt spid="23"/>
                                        </p:tgtEl>
                                      </p:cBhvr>
                                    </p:animEffect>
                                    <p:animScale>
                                      <p:cBhvr>
                                        <p:cTn id="51" dur="625" autoRev="1" fill="hold"/>
                                        <p:tgtEl>
                                          <p:spTgt spid="23"/>
                                        </p:tgtEl>
                                      </p:cBhvr>
                                      <p:by x="105000" y="105000"/>
                                    </p:animScale>
                                  </p:childTnLst>
                                </p:cTn>
                              </p:par>
                              <p:par>
                                <p:cTn id="52" presetID="26" presetClass="emph" presetSubtype="0" repeatCount="2000" fill="hold" grpId="1" nodeType="withEffect">
                                  <p:stCondLst>
                                    <p:cond delay="0"/>
                                  </p:stCondLst>
                                  <p:childTnLst>
                                    <p:animEffect transition="out" filter="fade">
                                      <p:cBhvr>
                                        <p:cTn id="53" dur="1250" tmFilter="0, 0; .2, .5; .8, .5; 1, 0"/>
                                        <p:tgtEl>
                                          <p:spTgt spid="24"/>
                                        </p:tgtEl>
                                      </p:cBhvr>
                                    </p:animEffect>
                                    <p:animScale>
                                      <p:cBhvr>
                                        <p:cTn id="54" dur="625" autoRev="1" fill="hold"/>
                                        <p:tgtEl>
                                          <p:spTgt spid="24"/>
                                        </p:tgtEl>
                                      </p:cBhvr>
                                      <p:by x="105000" y="105000"/>
                                    </p:animScale>
                                  </p:childTnLst>
                                </p:cTn>
                              </p:par>
                              <p:par>
                                <p:cTn id="55" presetID="26" presetClass="emph" presetSubtype="0" repeatCount="2000" fill="hold" grpId="1" nodeType="withEffect">
                                  <p:stCondLst>
                                    <p:cond delay="0"/>
                                  </p:stCondLst>
                                  <p:childTnLst>
                                    <p:animEffect transition="out" filter="fade">
                                      <p:cBhvr>
                                        <p:cTn id="56" dur="1250" tmFilter="0, 0; .2, .5; .8, .5; 1, 0"/>
                                        <p:tgtEl>
                                          <p:spTgt spid="25"/>
                                        </p:tgtEl>
                                      </p:cBhvr>
                                    </p:animEffect>
                                    <p:animScale>
                                      <p:cBhvr>
                                        <p:cTn id="57" dur="625" autoRev="1" fill="hold"/>
                                        <p:tgtEl>
                                          <p:spTgt spid="25"/>
                                        </p:tgtEl>
                                      </p:cBhvr>
                                      <p:by x="105000" y="105000"/>
                                    </p:animScale>
                                  </p:childTnLst>
                                </p:cTn>
                              </p:par>
                              <p:par>
                                <p:cTn id="58" presetID="26" presetClass="emph" presetSubtype="0" repeatCount="2000" fill="hold" grpId="1" nodeType="withEffect">
                                  <p:stCondLst>
                                    <p:cond delay="0"/>
                                  </p:stCondLst>
                                  <p:childTnLst>
                                    <p:animEffect transition="out" filter="fade">
                                      <p:cBhvr>
                                        <p:cTn id="59" dur="1250" tmFilter="0, 0; .2, .5; .8, .5; 1, 0"/>
                                        <p:tgtEl>
                                          <p:spTgt spid="26"/>
                                        </p:tgtEl>
                                      </p:cBhvr>
                                    </p:animEffect>
                                    <p:animScale>
                                      <p:cBhvr>
                                        <p:cTn id="60" dur="625" autoRev="1" fill="hold"/>
                                        <p:tgtEl>
                                          <p:spTgt spid="26"/>
                                        </p:tgtEl>
                                      </p:cBhvr>
                                      <p:by x="105000" y="105000"/>
                                    </p:animScale>
                                  </p:childTnLst>
                                </p:cTn>
                              </p:par>
                            </p:childTnLst>
                          </p:cTn>
                        </p:par>
                        <p:par>
                          <p:cTn id="61" fill="hold" nodeType="afterGroup">
                            <p:stCondLst>
                              <p:cond delay="4000"/>
                            </p:stCondLst>
                            <p:childTnLst>
                              <p:par>
                                <p:cTn id="62" presetID="10" presetClass="entr" presetSubtype="0" fill="hold" grpId="0" nodeType="afterEffect">
                                  <p:stCondLst>
                                    <p:cond delay="0"/>
                                  </p:stCondLst>
                                  <p:childTnLst>
                                    <p:set>
                                      <p:cBhvr>
                                        <p:cTn id="63" dur="1" fill="hold">
                                          <p:stCondLst>
                                            <p:cond delay="0"/>
                                          </p:stCondLst>
                                        </p:cTn>
                                        <p:tgtEl>
                                          <p:spTgt spid="3"/>
                                        </p:tgtEl>
                                        <p:attrNameLst>
                                          <p:attrName>style.visibility</p:attrName>
                                        </p:attrNameLst>
                                      </p:cBhvr>
                                      <p:to>
                                        <p:strVal val="visible"/>
                                      </p:to>
                                    </p:set>
                                    <p:animEffect transition="in" filter="fade">
                                      <p:cBhvr>
                                        <p:cTn id="64" dur="500"/>
                                        <p:tgtEl>
                                          <p:spTgt spid="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fade">
                                      <p:cBhvr>
                                        <p:cTn id="6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8" restart="whenNotActive" fill="hold" evtFilter="cancelBubble" nodeType="interactiveSeq">
                <p:stCondLst>
                  <p:cond evt="onClick" delay="0">
                    <p:tgtEl>
                      <p:spTgt spid="12"/>
                    </p:tgtEl>
                  </p:cond>
                </p:stCondLst>
                <p:endSync evt="end" delay="0">
                  <p:rtn val="all"/>
                </p:endSync>
                <p:childTnLst>
                  <p:par>
                    <p:cTn id="69" fill="hold" nodeType="clickPar">
                      <p:stCondLst>
                        <p:cond delay="0"/>
                      </p:stCondLst>
                      <p:childTnLst>
                        <p:par>
                          <p:cTn id="70" fill="hold" nodeType="withGroup">
                            <p:stCondLst>
                              <p:cond delay="0"/>
                            </p:stCondLst>
                            <p:childTnLst>
                              <p:par>
                                <p:cTn id="71" presetID="6" presetClass="entr" presetSubtype="16" fill="hold" grpId="0" nodeType="click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circle(in)">
                                      <p:cBhvr>
                                        <p:cTn id="73" dur="2000"/>
                                        <p:tgtEl>
                                          <p:spTgt spid="28"/>
                                        </p:tgtEl>
                                      </p:cBhvr>
                                    </p:animEffect>
                                  </p:childTnLst>
                                </p:cTn>
                              </p:par>
                            </p:childTnLst>
                          </p:cTn>
                        </p:par>
                      </p:childTnLst>
                    </p:cTn>
                  </p:par>
                </p:childTnLst>
              </p:cTn>
              <p:nextCondLst>
                <p:cond evt="onClick" delay="0">
                  <p:tgtEl>
                    <p:spTgt spid="12"/>
                  </p:tgtEl>
                </p:cond>
              </p:nextCondLst>
            </p:seq>
            <p:seq concurrent="1" nextAc="seek">
              <p:cTn id="74" restart="whenNotActive" fill="hold" evtFilter="cancelBubble" nodeType="interactiveSeq">
                <p:stCondLst>
                  <p:cond evt="onClick" delay="0">
                    <p:tgtEl>
                      <p:spTgt spid="21"/>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6" presetClass="entr" presetSubtype="16" fill="hold" grpId="0" nodeType="click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circle(in)">
                                      <p:cBhvr>
                                        <p:cTn id="79" dur="2000"/>
                                        <p:tgtEl>
                                          <p:spTgt spid="30"/>
                                        </p:tgtEl>
                                      </p:cBhvr>
                                    </p:animEffect>
                                  </p:childTnLst>
                                </p:cTn>
                              </p:par>
                            </p:childTnLst>
                          </p:cTn>
                        </p:par>
                      </p:childTnLst>
                    </p:cTn>
                  </p:par>
                </p:childTnLst>
              </p:cTn>
              <p:nextCondLst>
                <p:cond evt="onClick" delay="0">
                  <p:tgtEl>
                    <p:spTgt spid="21"/>
                  </p:tgtEl>
                </p:cond>
              </p:nextCondLst>
            </p:seq>
            <p:seq concurrent="1" nextAc="seek">
              <p:cTn id="80" restart="whenNotActive" fill="hold" evtFilter="cancelBubble" nodeType="interactiveSeq">
                <p:stCondLst>
                  <p:cond evt="onClick" delay="0">
                    <p:tgtEl>
                      <p:spTgt spid="22"/>
                    </p:tgtEl>
                  </p:cond>
                </p:stCondLst>
                <p:endSync evt="end" delay="0">
                  <p:rtn val="all"/>
                </p:endSync>
                <p:childTnLst>
                  <p:par>
                    <p:cTn id="81" fill="hold" nodeType="clickPar">
                      <p:stCondLst>
                        <p:cond delay="0"/>
                      </p:stCondLst>
                      <p:childTnLst>
                        <p:par>
                          <p:cTn id="82" fill="hold" nodeType="withGroup">
                            <p:stCondLst>
                              <p:cond delay="0"/>
                            </p:stCondLst>
                            <p:childTnLst>
                              <p:par>
                                <p:cTn id="83" presetID="6" presetClass="entr" presetSubtype="16" fill="hold" grpId="0" nodeType="click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circle(in)">
                                      <p:cBhvr>
                                        <p:cTn id="85" dur="2000"/>
                                        <p:tgtEl>
                                          <p:spTgt spid="31"/>
                                        </p:tgtEl>
                                      </p:cBhvr>
                                    </p:animEffect>
                                  </p:childTnLst>
                                </p:cTn>
                              </p:par>
                            </p:childTnLst>
                          </p:cTn>
                        </p:par>
                      </p:childTnLst>
                    </p:cTn>
                  </p:par>
                </p:childTnLst>
              </p:cTn>
              <p:nextCondLst>
                <p:cond evt="onClick" delay="0">
                  <p:tgtEl>
                    <p:spTgt spid="22"/>
                  </p:tgtEl>
                </p:cond>
              </p:nextCondLst>
            </p:seq>
            <p:seq concurrent="1" nextAc="seek">
              <p:cTn id="86" restart="whenNotActive" fill="hold" evtFilter="cancelBubble" nodeType="interactiveSeq">
                <p:stCondLst>
                  <p:cond evt="onClick" delay="0">
                    <p:tgtEl>
                      <p:spTgt spid="23"/>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6" presetClass="entr" presetSubtype="16" fill="hold" grpId="0" nodeType="click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circle(in)">
                                      <p:cBhvr>
                                        <p:cTn id="91" dur="2000"/>
                                        <p:tgtEl>
                                          <p:spTgt spid="32"/>
                                        </p:tgtEl>
                                      </p:cBhvr>
                                    </p:animEffect>
                                  </p:childTnLst>
                                </p:cTn>
                              </p:par>
                            </p:childTnLst>
                          </p:cTn>
                        </p:par>
                      </p:childTnLst>
                    </p:cTn>
                  </p:par>
                </p:childTnLst>
              </p:cTn>
              <p:nextCondLst>
                <p:cond evt="onClick" delay="0">
                  <p:tgtEl>
                    <p:spTgt spid="23"/>
                  </p:tgtEl>
                </p:cond>
              </p:nextCondLst>
            </p:seq>
            <p:seq concurrent="1" nextAc="seek">
              <p:cTn id="92" restart="whenNotActive" fill="hold" evtFilter="cancelBubble" nodeType="interactiveSeq">
                <p:stCondLst>
                  <p:cond evt="onClick" delay="0">
                    <p:tgtEl>
                      <p:spTgt spid="26"/>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6" presetClass="entr" presetSubtype="16" fill="hold" grpId="0" nodeType="click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circle(in)">
                                      <p:cBhvr>
                                        <p:cTn id="97" dur="2000"/>
                                        <p:tgtEl>
                                          <p:spTgt spid="35"/>
                                        </p:tgtEl>
                                      </p:cBhvr>
                                    </p:animEffect>
                                  </p:childTnLst>
                                </p:cTn>
                              </p:par>
                            </p:childTnLst>
                          </p:cTn>
                        </p:par>
                      </p:childTnLst>
                    </p:cTn>
                  </p:par>
                </p:childTnLst>
              </p:cTn>
              <p:nextCondLst>
                <p:cond evt="onClick" delay="0">
                  <p:tgtEl>
                    <p:spTgt spid="26"/>
                  </p:tgtEl>
                </p:cond>
              </p:nextCondLst>
            </p:seq>
            <p:seq concurrent="1" nextAc="seek">
              <p:cTn id="98" restart="whenNotActive" fill="hold" evtFilter="cancelBubble" nodeType="interactiveSeq">
                <p:stCondLst>
                  <p:cond evt="onClick" delay="0">
                    <p:tgtEl>
                      <p:spTgt spid="24"/>
                    </p:tgtEl>
                  </p:cond>
                </p:stCondLst>
                <p:endSync evt="end" delay="0">
                  <p:rtn val="all"/>
                </p:endSync>
                <p:childTnLst>
                  <p:par>
                    <p:cTn id="99" fill="hold" nodeType="clickPar">
                      <p:stCondLst>
                        <p:cond delay="0"/>
                      </p:stCondLst>
                      <p:childTnLst>
                        <p:par>
                          <p:cTn id="100" fill="hold" nodeType="withGroup">
                            <p:stCondLst>
                              <p:cond delay="0"/>
                            </p:stCondLst>
                            <p:childTnLst>
                              <p:par>
                                <p:cTn id="101" presetID="6" presetClass="entr" presetSubtype="16" fill="hold" grpId="0" nodeType="clickEffect">
                                  <p:stCondLst>
                                    <p:cond delay="0"/>
                                  </p:stCondLst>
                                  <p:childTnLst>
                                    <p:set>
                                      <p:cBhvr>
                                        <p:cTn id="102" dur="1" fill="hold">
                                          <p:stCondLst>
                                            <p:cond delay="0"/>
                                          </p:stCondLst>
                                        </p:cTn>
                                        <p:tgtEl>
                                          <p:spTgt spid="38"/>
                                        </p:tgtEl>
                                        <p:attrNameLst>
                                          <p:attrName>style.visibility</p:attrName>
                                        </p:attrNameLst>
                                      </p:cBhvr>
                                      <p:to>
                                        <p:strVal val="visible"/>
                                      </p:to>
                                    </p:set>
                                    <p:animEffect transition="in" filter="circle(in)">
                                      <p:cBhvr>
                                        <p:cTn id="103" dur="2000"/>
                                        <p:tgtEl>
                                          <p:spTgt spid="38"/>
                                        </p:tgtEl>
                                      </p:cBhvr>
                                    </p:animEffect>
                                  </p:childTnLst>
                                </p:cTn>
                              </p:par>
                            </p:childTnLst>
                          </p:cTn>
                        </p:par>
                      </p:childTnLst>
                    </p:cTn>
                  </p:par>
                </p:childTnLst>
              </p:cTn>
              <p:nextCondLst>
                <p:cond evt="onClick" delay="0">
                  <p:tgtEl>
                    <p:spTgt spid="24"/>
                  </p:tgtEl>
                </p:cond>
              </p:nextCondLst>
            </p:seq>
            <p:seq concurrent="1" nextAc="seek">
              <p:cTn id="104" restart="whenNotActive" fill="hold" evtFilter="cancelBubble" nodeType="interactiveSeq">
                <p:stCondLst>
                  <p:cond evt="onClick" delay="0">
                    <p:tgtEl>
                      <p:spTgt spid="25"/>
                    </p:tgtEl>
                  </p:cond>
                </p:stCondLst>
                <p:endSync evt="end" delay="0">
                  <p:rtn val="all"/>
                </p:endSync>
                <p:childTnLst>
                  <p:par>
                    <p:cTn id="105" fill="hold" nodeType="clickPar">
                      <p:stCondLst>
                        <p:cond delay="0"/>
                      </p:stCondLst>
                      <p:childTnLst>
                        <p:par>
                          <p:cTn id="106" fill="hold" nodeType="withGroup">
                            <p:stCondLst>
                              <p:cond delay="0"/>
                            </p:stCondLst>
                            <p:childTnLst>
                              <p:par>
                                <p:cTn id="107" presetID="6" presetClass="entr" presetSubtype="16" fill="hold" grpId="0" nodeType="click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circle(in)">
                                      <p:cBhvr>
                                        <p:cTn id="109" dur="2000"/>
                                        <p:tgtEl>
                                          <p:spTgt spid="39"/>
                                        </p:tgtEl>
                                      </p:cBhvr>
                                    </p:animEffect>
                                  </p:childTnLst>
                                </p:cTn>
                              </p:par>
                            </p:childTnLst>
                          </p:cTn>
                        </p:par>
                      </p:childTnLst>
                    </p:cTn>
                  </p:par>
                </p:childTnLst>
              </p:cTn>
              <p:nextCondLst>
                <p:cond evt="onClick" delay="0">
                  <p:tgtEl>
                    <p:spTgt spid="25"/>
                  </p:tgtEl>
                </p:cond>
              </p:nextCondLst>
            </p:seq>
          </p:childTnLst>
        </p:cTn>
      </p:par>
    </p:tnLst>
    <p:bldLst>
      <p:bldP spid="2" grpId="0" animBg="1"/>
      <p:bldP spid="3" grpId="0" animBg="1"/>
      <p:bldP spid="12" grpId="0" animBg="1"/>
      <p:bldP spid="12"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p:bldP spid="28" grpId="0" animBg="1"/>
      <p:bldP spid="30" grpId="0" animBg="1"/>
      <p:bldP spid="31" grpId="0" animBg="1"/>
      <p:bldP spid="32" grpId="0" animBg="1"/>
      <p:bldP spid="35" grpId="0" animBg="1"/>
      <p:bldP spid="38" grpId="0" animBg="1"/>
      <p:bldP spid="3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3C6C0"/>
        </a:solidFill>
        <a:effectLst/>
      </p:bgPr>
    </p:bg>
    <p:spTree>
      <p:nvGrpSpPr>
        <p:cNvPr id="1" name=""/>
        <p:cNvGrpSpPr/>
        <p:nvPr/>
      </p:nvGrpSpPr>
      <p:grpSpPr>
        <a:xfrm>
          <a:off x="0" y="0"/>
          <a:ext cx="0" cy="0"/>
          <a:chOff x="0" y="0"/>
          <a:chExt cx="0" cy="0"/>
        </a:xfrm>
      </p:grpSpPr>
      <p:pic>
        <p:nvPicPr>
          <p:cNvPr id="14338" name="Picture 3"/>
          <p:cNvPicPr>
            <a:picLocks noChangeAspect="1"/>
          </p:cNvPicPr>
          <p:nvPr/>
        </p:nvPicPr>
        <p:blipFill>
          <a:blip r:embed="rId2">
            <a:extLst>
              <a:ext uri="{28A0092B-C50C-407E-A947-70E740481C1C}">
                <a14:useLocalDpi xmlns:a14="http://schemas.microsoft.com/office/drawing/2010/main" val="0"/>
              </a:ext>
            </a:extLst>
          </a:blip>
          <a:srcRect t="9830"/>
          <a:stretch>
            <a:fillRect/>
          </a:stretch>
        </p:blipFill>
        <p:spPr bwMode="auto">
          <a:xfrm>
            <a:off x="0" y="266700"/>
            <a:ext cx="12192000" cy="658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2106" t="275" r="3906" b="-275"/>
          <a:stretch/>
        </p:blipFill>
        <p:spPr>
          <a:xfrm>
            <a:off x="1562101" y="914400"/>
            <a:ext cx="9136379" cy="5581650"/>
          </a:xfrm>
          <a:prstGeom prst="rect">
            <a:avLst/>
          </a:prstGeom>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ctangle 4"/>
          <p:cNvSpPr/>
          <p:nvPr/>
        </p:nvSpPr>
        <p:spPr>
          <a:xfrm>
            <a:off x="1650366" y="2047453"/>
            <a:ext cx="8865234" cy="421427"/>
          </a:xfrm>
          <a:prstGeom prst="rect">
            <a:avLst/>
          </a:prstGeom>
          <a:solidFill>
            <a:schemeClr val="bg1">
              <a:alpha val="0"/>
            </a:schemeClr>
          </a:solidFill>
          <a:ln w="38100">
            <a:solidFill>
              <a:srgbClr val="EE41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ular Callout 5"/>
          <p:cNvSpPr/>
          <p:nvPr/>
        </p:nvSpPr>
        <p:spPr>
          <a:xfrm>
            <a:off x="6822916" y="313432"/>
            <a:ext cx="4503738"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3200" dirty="0">
                <a:solidFill>
                  <a:schemeClr val="tx1"/>
                </a:solidFill>
                <a:latin typeface="Arial" panose="020B0604020202020204" pitchFamily="34" charset="0"/>
                <a:cs typeface="Arial" panose="020B0604020202020204" pitchFamily="34" charset="0"/>
              </a:rPr>
              <a:t>Please enable macros</a:t>
            </a:r>
            <a:endParaRPr lang="en-US" sz="3200" dirty="0">
              <a:solidFill>
                <a:schemeClr val="tx1"/>
              </a:solidFill>
              <a:latin typeface="Arial" panose="020B0604020202020204" pitchFamily="34" charset="0"/>
              <a:cs typeface="Arial" panose="020B0604020202020204" pitchFamily="34" charset="0"/>
            </a:endParaRPr>
          </a:p>
        </p:txBody>
      </p:sp>
      <p:sp>
        <p:nvSpPr>
          <p:cNvPr id="7" name="Rectangle 6"/>
          <p:cNvSpPr/>
          <p:nvPr/>
        </p:nvSpPr>
        <p:spPr>
          <a:xfrm>
            <a:off x="385763" y="5662613"/>
            <a:ext cx="790575" cy="833437"/>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8</a:t>
            </a:r>
            <a:endParaRPr lang="en-US" sz="2400" b="1" dirty="0"/>
          </a:p>
        </p:txBody>
      </p:sp>
      <p:sp>
        <p:nvSpPr>
          <p:cNvPr id="8" name="Rectangle 7"/>
          <p:cNvSpPr/>
          <p:nvPr/>
        </p:nvSpPr>
        <p:spPr>
          <a:xfrm flipH="1">
            <a:off x="1203325" y="5662613"/>
            <a:ext cx="8855075" cy="8334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chemeClr val="tx1"/>
                </a:solidFill>
              </a:rPr>
              <a:t>If you opened an attachment from an email received from an untrusted source, do not click the </a:t>
            </a:r>
            <a:r>
              <a:rPr lang="en-US" b="1" dirty="0">
                <a:solidFill>
                  <a:schemeClr val="tx1"/>
                </a:solidFill>
              </a:rPr>
              <a:t>"Enable Content</a:t>
            </a:r>
            <a:r>
              <a:rPr lang="en-US" dirty="0">
                <a:solidFill>
                  <a:schemeClr val="tx1"/>
                </a:solidFill>
              </a:rPr>
              <a:t>" button - this will start the execution of malicious code</a:t>
            </a:r>
            <a:endParaRPr lang="en-US" b="1" dirty="0">
              <a:solidFill>
                <a:schemeClr val="tx1"/>
              </a:solidFill>
            </a:endParaRPr>
          </a:p>
        </p:txBody>
      </p:sp>
      <p:sp>
        <p:nvSpPr>
          <p:cNvPr id="14345" name="TextBox 8"/>
          <p:cNvSpPr txBox="1">
            <a:spLocks noChangeArrowheads="1"/>
          </p:cNvSpPr>
          <p:nvPr/>
        </p:nvSpPr>
        <p:spPr bwMode="auto">
          <a:xfrm>
            <a:off x="132080" y="-181918"/>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latin typeface="KPMG Extralight" panose="020B0303030202040204" pitchFamily="34" charset="0"/>
              </a:rPr>
              <a:t>Signs of phishing email</a:t>
            </a:r>
            <a:endParaRPr lang="en-US" altLang="en-US" sz="4800" dirty="0">
              <a:latin typeface="KPMG Extralight" panose="020B0303030202040204" pitchFamily="34" charset="0"/>
            </a:endParaRPr>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withEffect">
                                  <p:stCondLst>
                                    <p:cond delay="0"/>
                                  </p:stCondLst>
                                  <p:childTnLst>
                                    <p:animEffect transition="out" filter="fade">
                                      <p:cBhvr>
                                        <p:cTn id="6" dur="1250" tmFilter="0, 0; .2, .5; .8, .5; 1, 0"/>
                                        <p:tgtEl>
                                          <p:spTgt spid="5"/>
                                        </p:tgtEl>
                                      </p:cBhvr>
                                    </p:animEffect>
                                    <p:animScale>
                                      <p:cBhvr>
                                        <p:cTn id="7" dur="625" autoRev="1" fill="hold"/>
                                        <p:tgtEl>
                                          <p:spTgt spid="5"/>
                                        </p:tgtEl>
                                      </p:cBhvr>
                                      <p:by x="105000" y="105000"/>
                                    </p:animScale>
                                  </p:childTnLst>
                                </p:cTn>
                              </p:par>
                              <p:par>
                                <p:cTn id="8" presetID="5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1500" fill="hold"/>
                                        <p:tgtEl>
                                          <p:spTgt spid="7"/>
                                        </p:tgtEl>
                                        <p:attrNameLst>
                                          <p:attrName>ppt_w</p:attrName>
                                        </p:attrNameLst>
                                      </p:cBhvr>
                                      <p:tavLst>
                                        <p:tav tm="0">
                                          <p:val>
                                            <p:fltVal val="0"/>
                                          </p:val>
                                        </p:tav>
                                        <p:tav tm="100000">
                                          <p:val>
                                            <p:strVal val="#ppt_w"/>
                                          </p:val>
                                        </p:tav>
                                      </p:tavLst>
                                    </p:anim>
                                    <p:anim calcmode="lin" valueType="num">
                                      <p:cBhvr>
                                        <p:cTn id="11" dur="1500" fill="hold"/>
                                        <p:tgtEl>
                                          <p:spTgt spid="7"/>
                                        </p:tgtEl>
                                        <p:attrNameLst>
                                          <p:attrName>ppt_h</p:attrName>
                                        </p:attrNameLst>
                                      </p:cBhvr>
                                      <p:tavLst>
                                        <p:tav tm="0">
                                          <p:val>
                                            <p:fltVal val="0"/>
                                          </p:val>
                                        </p:tav>
                                        <p:tav tm="100000">
                                          <p:val>
                                            <p:strVal val="#ppt_h"/>
                                          </p:val>
                                        </p:tav>
                                      </p:tavLst>
                                    </p:anim>
                                    <p:animEffect transition="in" filter="fade">
                                      <p:cBhvr>
                                        <p:cTn id="12" dur="1500"/>
                                        <p:tgtEl>
                                          <p:spTgt spid="7"/>
                                        </p:tgtEl>
                                      </p:cBhvr>
                                    </p:animEffect>
                                  </p:childTnLst>
                                </p:cTn>
                              </p:par>
                            </p:childTnLst>
                          </p:cTn>
                        </p:par>
                        <p:par>
                          <p:cTn id="13" fill="hold" nodeType="afterGroup">
                            <p:stCondLst>
                              <p:cond delay="2500"/>
                            </p:stCondLst>
                            <p:childTnLst>
                              <p:par>
                                <p:cTn id="14" presetID="26" presetClass="emph" presetSubtype="0" repeatCount="3000" fill="hold" grpId="1" nodeType="afterEffect">
                                  <p:stCondLst>
                                    <p:cond delay="0"/>
                                  </p:stCondLst>
                                  <p:childTnLst>
                                    <p:animEffect transition="out" filter="fade">
                                      <p:cBhvr>
                                        <p:cTn id="15" dur="1500" tmFilter="0, 0; .2, .5; .8, .5; 1, 0"/>
                                        <p:tgtEl>
                                          <p:spTgt spid="7"/>
                                        </p:tgtEl>
                                      </p:cBhvr>
                                    </p:animEffect>
                                    <p:animScale>
                                      <p:cBhvr>
                                        <p:cTn id="16" dur="750" autoRev="1" fill="hold"/>
                                        <p:tgtEl>
                                          <p:spTgt spid="7"/>
                                        </p:tgtEl>
                                      </p:cBhvr>
                                      <p:by x="105000" y="105000"/>
                                    </p:animScale>
                                  </p:childTnLst>
                                </p:cTn>
                              </p:par>
                            </p:childTnLst>
                          </p:cTn>
                        </p:par>
                        <p:par>
                          <p:cTn id="17" fill="hold" nodeType="afterGroup">
                            <p:stCondLst>
                              <p:cond delay="7000"/>
                            </p:stCondLst>
                            <p:childTnLst>
                              <p:par>
                                <p:cTn id="18" presetID="10" presetClass="entr" presetSubtype="0"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5"/>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down)">
                                      <p:cBhvr>
                                        <p:cTn id="29" dur="500"/>
                                        <p:tgtEl>
                                          <p:spTgt spid="6"/>
                                        </p:tgtEl>
                                      </p:cBhvr>
                                    </p:animEffect>
                                  </p:childTnLst>
                                </p:cTn>
                              </p:par>
                            </p:childTnLst>
                          </p:cTn>
                        </p:par>
                      </p:childTnLst>
                    </p:cTn>
                  </p:par>
                </p:childTnLst>
              </p:cTn>
              <p:nextCondLst>
                <p:cond evt="onClick" delay="0">
                  <p:tgtEl>
                    <p:spTgt spid="5"/>
                  </p:tgtEl>
                </p:cond>
              </p:nextCondLst>
            </p:seq>
            <p:seq concurrent="1" nextAc="seek">
              <p:cTn id="30" restart="whenNotActive" fill="hold" evtFilter="cancelBubble" nodeType="interactiveSeq">
                <p:stCondLst>
                  <p:cond evt="onClick" delay="0">
                    <p:tgtEl>
                      <p:spTgt spid="7"/>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7"/>
                  </p:tgtEl>
                </p:cond>
              </p:nextCondLst>
            </p:seq>
          </p:childTnLst>
        </p:cTn>
      </p:par>
    </p:tnLst>
    <p:bldLst>
      <p:bldP spid="2" grpId="0" animBg="1"/>
      <p:bldP spid="3" grpId="0" animBg="1"/>
      <p:bldP spid="5" grpId="0" animBg="1"/>
      <p:bldP spid="6" grpId="0" animBg="1"/>
      <p:bldP spid="7" grpId="0" animBg="1"/>
      <p:bldP spid="7" grpId="1"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p:cNvPicPr>
            <a:picLocks noChangeAspect="1"/>
          </p:cNvPicPr>
          <p:nvPr/>
        </p:nvPicPr>
        <p:blipFill>
          <a:blip r:embed="rId2">
            <a:extLst>
              <a:ext uri="{28A0092B-C50C-407E-A947-70E740481C1C}">
                <a14:useLocalDpi xmlns:a14="http://schemas.microsoft.com/office/drawing/2010/main" val="0"/>
              </a:ext>
            </a:extLst>
          </a:blip>
          <a:srcRect b="6161"/>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TextBox 4"/>
          <p:cNvSpPr txBox="1">
            <a:spLocks noChangeArrowheads="1"/>
          </p:cNvSpPr>
          <p:nvPr/>
        </p:nvSpPr>
        <p:spPr bwMode="auto">
          <a:xfrm>
            <a:off x="5181600" y="517525"/>
            <a:ext cx="286543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000" dirty="0" smtClean="0">
                <a:latin typeface="Arial" panose="020B0604020202020204" pitchFamily="34" charset="0"/>
                <a:cs typeface="Arial" panose="020B0604020202020204" pitchFamily="34" charset="0"/>
              </a:rPr>
              <a:t>The board lists the most dangerous file formats that may be in an attachment.</a:t>
            </a:r>
            <a:endParaRPr lang="en-US" altLang="en-US" sz="2000" dirty="0">
              <a:latin typeface="Arial" panose="020B0604020202020204" pitchFamily="34" charset="0"/>
              <a:cs typeface="Arial" panose="020B0604020202020204" pitchFamily="34" charset="0"/>
            </a:endParaRPr>
          </a:p>
        </p:txBody>
      </p:sp>
      <p:sp>
        <p:nvSpPr>
          <p:cNvPr id="6" name="TextBox 8"/>
          <p:cNvSpPr txBox="1">
            <a:spLocks noChangeArrowheads="1"/>
          </p:cNvSpPr>
          <p:nvPr/>
        </p:nvSpPr>
        <p:spPr bwMode="auto">
          <a:xfrm>
            <a:off x="238760" y="-156736"/>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Formats of attachments</a:t>
            </a:r>
            <a:endParaRPr lang="en-US" altLang="en-US" sz="4800" dirty="0">
              <a:solidFill>
                <a:schemeClr val="bg1"/>
              </a:solidFill>
              <a:latin typeface="KPMG Extralight" panose="020B0303030202040204" pitchFamily="34" charset="0"/>
            </a:endParaRPr>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p:cNvPicPr>
          <p:nvPr/>
        </p:nvPicPr>
        <p:blipFill>
          <a:blip r:embed="rId2">
            <a:extLst>
              <a:ext uri="{28A0092B-C50C-407E-A947-70E740481C1C}">
                <a14:useLocalDpi xmlns:a14="http://schemas.microsoft.com/office/drawing/2010/main" val="0"/>
              </a:ext>
            </a:extLst>
          </a:blip>
          <a:srcRect l="6367" r="6255"/>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ctangle 4"/>
          <p:cNvSpPr/>
          <p:nvPr/>
        </p:nvSpPr>
        <p:spPr>
          <a:xfrm>
            <a:off x="385763" y="5516563"/>
            <a:ext cx="790575" cy="1150937"/>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1</a:t>
            </a:r>
            <a:endParaRPr lang="en-US" sz="2400" b="1" dirty="0"/>
          </a:p>
        </p:txBody>
      </p:sp>
      <p:sp>
        <p:nvSpPr>
          <p:cNvPr id="7" name="Rectangle 6"/>
          <p:cNvSpPr/>
          <p:nvPr/>
        </p:nvSpPr>
        <p:spPr>
          <a:xfrm flipH="1">
            <a:off x="1203325" y="5516563"/>
            <a:ext cx="8855075" cy="11509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SMS came from an unknown number. Notification of actions with the card come from the service number of the bank. In addition, alerts from the bank are always in the same SMS-dialogue. If upon receipt of such notification a new dialogue has appeared, this is a sign of fraud.</a:t>
            </a:r>
            <a:endParaRPr lang="en-US" b="1" dirty="0">
              <a:solidFill>
                <a:schemeClr val="tx1"/>
              </a:solidFill>
              <a:latin typeface="Arial" panose="020B0604020202020204" pitchFamily="34" charset="0"/>
              <a:cs typeface="Arial" panose="020B0604020202020204" pitchFamily="34" charset="0"/>
            </a:endParaRPr>
          </a:p>
        </p:txBody>
      </p:sp>
      <p:sp>
        <p:nvSpPr>
          <p:cNvPr id="9" name="Rectangular Callout 8"/>
          <p:cNvSpPr/>
          <p:nvPr/>
        </p:nvSpPr>
        <p:spPr>
          <a:xfrm>
            <a:off x="6845300" y="684213"/>
            <a:ext cx="4503738"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dirty="0">
                <a:solidFill>
                  <a:schemeClr val="tx1"/>
                </a:solidFill>
                <a:latin typeface="Arial" panose="020B0604020202020204" pitchFamily="34" charset="0"/>
                <a:cs typeface="Arial" panose="020B0604020202020204" pitchFamily="34" charset="0"/>
              </a:rPr>
              <a:t>SMS from an unknown number</a:t>
            </a:r>
            <a:endParaRPr lang="en-US" sz="2400" dirty="0">
              <a:solidFill>
                <a:schemeClr val="tx1"/>
              </a:solidFill>
              <a:latin typeface="Arial" panose="020B0604020202020204" pitchFamily="34" charset="0"/>
              <a:cs typeface="Arial" panose="020B0604020202020204" pitchFamily="34" charset="0"/>
            </a:endParaRPr>
          </a:p>
        </p:txBody>
      </p:sp>
      <p:sp>
        <p:nvSpPr>
          <p:cNvPr id="10" name="Rectangle 9"/>
          <p:cNvSpPr/>
          <p:nvPr/>
        </p:nvSpPr>
        <p:spPr>
          <a:xfrm>
            <a:off x="4841875" y="2374900"/>
            <a:ext cx="3209925" cy="488950"/>
          </a:xfrm>
          <a:prstGeom prst="rect">
            <a:avLst/>
          </a:prstGeom>
          <a:solidFill>
            <a:schemeClr val="bg1">
              <a:alpha val="0"/>
            </a:schemeClr>
          </a:solidFill>
          <a:ln w="34925">
            <a:solidFill>
              <a:srgbClr val="EE41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 name="TextBox 8"/>
          <p:cNvSpPr txBox="1">
            <a:spLocks noChangeArrowheads="1"/>
          </p:cNvSpPr>
          <p:nvPr/>
        </p:nvSpPr>
        <p:spPr bwMode="auto">
          <a:xfrm>
            <a:off x="132080" y="-181918"/>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latin typeface="KPMG Extralight" panose="020B0303030202040204" pitchFamily="34" charset="0"/>
              </a:rPr>
              <a:t>SMS phishing</a:t>
            </a:r>
            <a:endParaRPr lang="en-US" altLang="en-US" sz="4800" dirty="0">
              <a:latin typeface="KPMG Extralight" panose="020B0303030202040204" pitchFamily="34" charset="0"/>
            </a:endParaRPr>
          </a:p>
        </p:txBody>
      </p:sp>
    </p:spTree>
  </p:cSld>
  <p:clrMapOvr>
    <a:masterClrMapping/>
  </p:clrMapOvr>
  <p:transition spd="slow" advClick="0">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afterEffect">
                                  <p:stCondLst>
                                    <p:cond delay="0"/>
                                  </p:stCondLst>
                                  <p:childTnLst>
                                    <p:animEffect transition="out" filter="fade">
                                      <p:cBhvr>
                                        <p:cTn id="6" dur="1500" tmFilter="0, 0; .2, .5; .8, .5; 1, 0"/>
                                        <p:tgtEl>
                                          <p:spTgt spid="10"/>
                                        </p:tgtEl>
                                      </p:cBhvr>
                                    </p:animEffect>
                                    <p:animScale>
                                      <p:cBhvr>
                                        <p:cTn id="7" dur="750" autoRev="1" fill="hold"/>
                                        <p:tgtEl>
                                          <p:spTgt spid="10"/>
                                        </p:tgtEl>
                                      </p:cBhvr>
                                      <p:by x="105000" y="105000"/>
                                    </p:animScale>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1500"/>
                                        <p:tgtEl>
                                          <p:spTgt spid="5"/>
                                        </p:tgtEl>
                                      </p:cBhvr>
                                    </p:animEffect>
                                  </p:childTnLst>
                                </p:cTn>
                              </p:par>
                            </p:childTnLst>
                          </p:cTn>
                        </p:par>
                        <p:par>
                          <p:cTn id="11" fill="hold" nodeType="afterGroup">
                            <p:stCondLst>
                              <p:cond delay="3000"/>
                            </p:stCondLst>
                            <p:childTnLst>
                              <p:par>
                                <p:cTn id="12" presetID="26" presetClass="emph" presetSubtype="0" fill="hold" grpId="1" nodeType="afterEffect">
                                  <p:stCondLst>
                                    <p:cond delay="0"/>
                                  </p:stCondLst>
                                  <p:childTnLst>
                                    <p:animEffect transition="out" filter="fade">
                                      <p:cBhvr>
                                        <p:cTn id="13" dur="1500" tmFilter="0, 0; .2, .5; .8, .5; 1, 0"/>
                                        <p:tgtEl>
                                          <p:spTgt spid="5"/>
                                        </p:tgtEl>
                                      </p:cBhvr>
                                    </p:animEffect>
                                    <p:animScale>
                                      <p:cBhvr>
                                        <p:cTn id="14" dur="750" autoRev="1" fill="hold"/>
                                        <p:tgtEl>
                                          <p:spTgt spid="5"/>
                                        </p:tgtEl>
                                      </p:cBhvr>
                                      <p:by x="105000" y="105000"/>
                                    </p:animScale>
                                  </p:childTnLst>
                                </p:cTn>
                              </p:par>
                            </p:childTnLst>
                          </p:cTn>
                        </p:par>
                        <p:par>
                          <p:cTn id="15" fill="hold" nodeType="afterGroup">
                            <p:stCondLst>
                              <p:cond delay="45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0"/>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childTnLst>
              </p:cTn>
              <p:nextCondLst>
                <p:cond evt="onClick" delay="0">
                  <p:tgtEl>
                    <p:spTgt spid="10"/>
                  </p:tgtEl>
                </p:cond>
              </p:nextCondLst>
            </p:seq>
            <p:seq concurrent="1" nextAc="seek">
              <p:cTn id="28" restart="whenNotActive" fill="hold" evtFilter="cancelBubble" nodeType="interactiveSeq">
                <p:stCondLst>
                  <p:cond evt="onClick" delay="0">
                    <p:tgtEl>
                      <p:spTgt spid="5"/>
                    </p:tgtEl>
                  </p:cond>
                </p:stCondLst>
                <p:endSync evt="end" delay="0">
                  <p:rtn val="all"/>
                </p:endSync>
                <p:childTnLst>
                  <p:par>
                    <p:cTn id="29" fill="hold" nodeType="clickPar">
                      <p:stCondLst>
                        <p:cond delay="0"/>
                      </p:stCondLst>
                      <p:childTnLst>
                        <p:par>
                          <p:cTn id="30" fill="hold" nodeType="withGroup">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randombar(horizontal)">
                                      <p:cBhvr>
                                        <p:cTn id="33" dur="500"/>
                                        <p:tgtEl>
                                          <p:spTgt spid="7"/>
                                        </p:tgtEl>
                                      </p:cBhvr>
                                    </p:animEffect>
                                  </p:childTnLst>
                                </p:cTn>
                              </p:par>
                            </p:childTnLst>
                          </p:cTn>
                        </p:par>
                      </p:childTnLst>
                    </p:cTn>
                  </p:par>
                </p:childTnLst>
              </p:cTn>
              <p:nextCondLst>
                <p:cond evt="onClick" delay="0">
                  <p:tgtEl>
                    <p:spTgt spid="5"/>
                  </p:tgtEl>
                </p:cond>
              </p:nextCondLst>
            </p:seq>
          </p:childTnLst>
        </p:cTn>
      </p:par>
    </p:tnLst>
    <p:bldLst>
      <p:bldP spid="2" grpId="0" animBg="1"/>
      <p:bldP spid="3" grpId="0" animBg="1"/>
      <p:bldP spid="5" grpId="0" animBg="1"/>
      <p:bldP spid="5" grpId="1" animBg="1"/>
      <p:bldP spid="7"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p:cNvPicPr>
            <a:picLocks noChangeAspect="1"/>
          </p:cNvPicPr>
          <p:nvPr/>
        </p:nvPicPr>
        <p:blipFill>
          <a:blip r:embed="rId2">
            <a:extLst>
              <a:ext uri="{28A0092B-C50C-407E-A947-70E740481C1C}">
                <a14:useLocalDpi xmlns:a14="http://schemas.microsoft.com/office/drawing/2010/main" val="0"/>
              </a:ext>
            </a:extLst>
          </a:blip>
          <a:srcRect l="6367" r="6255"/>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ctangle 4"/>
          <p:cNvSpPr/>
          <p:nvPr/>
        </p:nvSpPr>
        <p:spPr>
          <a:xfrm>
            <a:off x="385763" y="5662613"/>
            <a:ext cx="790575" cy="833437"/>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2</a:t>
            </a:r>
            <a:endParaRPr lang="en-US" sz="2400" b="1" dirty="0"/>
          </a:p>
        </p:txBody>
      </p:sp>
      <p:sp>
        <p:nvSpPr>
          <p:cNvPr id="6" name="Rectangle 5"/>
          <p:cNvSpPr/>
          <p:nvPr/>
        </p:nvSpPr>
        <p:spPr>
          <a:xfrm flipH="1">
            <a:off x="1203325" y="5662613"/>
            <a:ext cx="8855075" cy="8334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An unknown number not belonging to the bank is indicated in the SMS. You can specify all service numbers of your bank in the agreement with the bank, on a bank card or on the official website of the bank.</a:t>
            </a:r>
            <a:endParaRPr lang="en-US" b="1" dirty="0">
              <a:solidFill>
                <a:schemeClr val="tx1"/>
              </a:solidFill>
              <a:latin typeface="Arial" panose="020B0604020202020204" pitchFamily="34" charset="0"/>
              <a:cs typeface="Arial" panose="020B0604020202020204" pitchFamily="34" charset="0"/>
            </a:endParaRPr>
          </a:p>
        </p:txBody>
      </p:sp>
      <p:sp>
        <p:nvSpPr>
          <p:cNvPr id="8" name="Rectangular Callout 7"/>
          <p:cNvSpPr/>
          <p:nvPr/>
        </p:nvSpPr>
        <p:spPr>
          <a:xfrm>
            <a:off x="6515100" y="1712913"/>
            <a:ext cx="4503738"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dirty="0">
                <a:solidFill>
                  <a:schemeClr val="tx1"/>
                </a:solidFill>
                <a:latin typeface="Arial" panose="020B0604020202020204" pitchFamily="34" charset="0"/>
                <a:cs typeface="Arial" panose="020B0604020202020204" pitchFamily="34" charset="0"/>
              </a:rPr>
              <a:t>Unknown number specified</a:t>
            </a:r>
            <a:endParaRPr lang="en-US" sz="2400" dirty="0">
              <a:solidFill>
                <a:schemeClr val="tx1"/>
              </a:solidFill>
              <a:latin typeface="Arial" panose="020B0604020202020204" pitchFamily="34" charset="0"/>
              <a:cs typeface="Arial" panose="020B0604020202020204" pitchFamily="34" charset="0"/>
            </a:endParaRPr>
          </a:p>
        </p:txBody>
      </p:sp>
      <p:sp>
        <p:nvSpPr>
          <p:cNvPr id="11" name="Rectangle 10"/>
          <p:cNvSpPr/>
          <p:nvPr/>
        </p:nvSpPr>
        <p:spPr>
          <a:xfrm>
            <a:off x="4824413" y="3387725"/>
            <a:ext cx="3209925" cy="490538"/>
          </a:xfrm>
          <a:prstGeom prst="rect">
            <a:avLst/>
          </a:prstGeom>
          <a:solidFill>
            <a:schemeClr val="bg1">
              <a:alpha val="0"/>
            </a:schemeClr>
          </a:solidFill>
          <a:ln w="34925">
            <a:solidFill>
              <a:srgbClr val="EE41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TextBox 8"/>
          <p:cNvSpPr txBox="1">
            <a:spLocks noChangeArrowheads="1"/>
          </p:cNvSpPr>
          <p:nvPr/>
        </p:nvSpPr>
        <p:spPr bwMode="auto">
          <a:xfrm>
            <a:off x="132080" y="-181918"/>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latin typeface="KPMG Extralight" panose="020B0303030202040204" pitchFamily="34" charset="0"/>
              </a:rPr>
              <a:t>SMS phishing</a:t>
            </a:r>
            <a:endParaRPr lang="en-US" altLang="en-US" sz="4800" dirty="0">
              <a:latin typeface="KPMG Extralight" panose="020B0303030202040204" pitchFamily="34" charset="0"/>
            </a:endParaRPr>
          </a:p>
        </p:txBody>
      </p:sp>
    </p:spTree>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afterEffect">
                                  <p:stCondLst>
                                    <p:cond delay="0"/>
                                  </p:stCondLst>
                                  <p:childTnLst>
                                    <p:animEffect transition="out" filter="fade">
                                      <p:cBhvr>
                                        <p:cTn id="6" dur="1500" tmFilter="0, 0; .2, .5; .8, .5; 1, 0"/>
                                        <p:tgtEl>
                                          <p:spTgt spid="11"/>
                                        </p:tgtEl>
                                      </p:cBhvr>
                                    </p:animEffect>
                                    <p:animScale>
                                      <p:cBhvr>
                                        <p:cTn id="7" dur="750" autoRev="1" fill="hold"/>
                                        <p:tgtEl>
                                          <p:spTgt spid="11"/>
                                        </p:tgtEl>
                                      </p:cBhvr>
                                      <p:by x="105000" y="105000"/>
                                    </p:animScale>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1500"/>
                                        <p:tgtEl>
                                          <p:spTgt spid="5"/>
                                        </p:tgtEl>
                                      </p:cBhvr>
                                    </p:animEffect>
                                  </p:childTnLst>
                                </p:cTn>
                              </p:par>
                            </p:childTnLst>
                          </p:cTn>
                        </p:par>
                        <p:par>
                          <p:cTn id="11" fill="hold" nodeType="afterGroup">
                            <p:stCondLst>
                              <p:cond delay="3000"/>
                            </p:stCondLst>
                            <p:childTnLst>
                              <p:par>
                                <p:cTn id="12" presetID="26" presetClass="emph" presetSubtype="0" repeatCount="2000" fill="hold" grpId="1" nodeType="afterEffect">
                                  <p:stCondLst>
                                    <p:cond delay="0"/>
                                  </p:stCondLst>
                                  <p:childTnLst>
                                    <p:animEffect transition="out" filter="fade">
                                      <p:cBhvr>
                                        <p:cTn id="13" dur="1500" tmFilter="0, 0; .2, .5; .8, .5; 1, 0"/>
                                        <p:tgtEl>
                                          <p:spTgt spid="5"/>
                                        </p:tgtEl>
                                      </p:cBhvr>
                                    </p:animEffect>
                                    <p:animScale>
                                      <p:cBhvr>
                                        <p:cTn id="14" dur="750" autoRev="1" fill="hold"/>
                                        <p:tgtEl>
                                          <p:spTgt spid="5"/>
                                        </p:tgtEl>
                                      </p:cBhvr>
                                      <p:by x="105000" y="105000"/>
                                    </p:animScale>
                                  </p:childTnLst>
                                </p:cTn>
                              </p:par>
                            </p:childTnLst>
                          </p:cTn>
                        </p:par>
                        <p:par>
                          <p:cTn id="15" fill="hold" nodeType="afterGroup">
                            <p:stCondLst>
                              <p:cond delay="60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childTnLst>
              </p:cTn>
              <p:nextCondLst>
                <p:cond evt="onClick" delay="0">
                  <p:tgtEl>
                    <p:spTgt spid="11"/>
                  </p:tgtEl>
                </p:cond>
              </p:nextCondLst>
            </p:seq>
            <p:seq concurrent="1" nextAc="seek">
              <p:cTn id="28" restart="whenNotActive" fill="hold" evtFilter="cancelBubble" nodeType="interactiveSeq">
                <p:stCondLst>
                  <p:cond evt="onClick" delay="0">
                    <p:tgtEl>
                      <p:spTgt spid="5"/>
                    </p:tgtEl>
                  </p:cond>
                </p:stCondLst>
                <p:endSync evt="end" delay="0">
                  <p:rtn val="all"/>
                </p:endSync>
                <p:childTnLst>
                  <p:par>
                    <p:cTn id="29" fill="hold" nodeType="clickPar">
                      <p:stCondLst>
                        <p:cond delay="0"/>
                      </p:stCondLst>
                      <p:childTnLst>
                        <p:par>
                          <p:cTn id="30" fill="hold" nodeType="withGroup">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randombar(horizontal)">
                                      <p:cBhvr>
                                        <p:cTn id="33" dur="1500"/>
                                        <p:tgtEl>
                                          <p:spTgt spid="6"/>
                                        </p:tgtEl>
                                      </p:cBhvr>
                                    </p:animEffect>
                                  </p:childTnLst>
                                </p:cTn>
                              </p:par>
                            </p:childTnLst>
                          </p:cTn>
                        </p:par>
                      </p:childTnLst>
                    </p:cTn>
                  </p:par>
                </p:childTnLst>
              </p:cTn>
              <p:nextCondLst>
                <p:cond evt="onClick" delay="0">
                  <p:tgtEl>
                    <p:spTgt spid="5"/>
                  </p:tgtEl>
                </p:cond>
              </p:nextCondLst>
            </p:seq>
          </p:childTnLst>
        </p:cTn>
      </p:par>
    </p:tnLst>
    <p:bldLst>
      <p:bldP spid="2" grpId="0" animBg="1"/>
      <p:bldP spid="3" grpId="0" animBg="1"/>
      <p:bldP spid="5" grpId="0" animBg="1"/>
      <p:bldP spid="5" grpId="1" animBg="1"/>
      <p:bldP spid="6" grpId="0" animBg="1"/>
      <p:bldP spid="8"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p:cNvPicPr>
            <a:picLocks noChangeAspect="1"/>
          </p:cNvPicPr>
          <p:nvPr/>
        </p:nvPicPr>
        <p:blipFill>
          <a:blip r:embed="rId2">
            <a:extLst>
              <a:ext uri="{28A0092B-C50C-407E-A947-70E740481C1C}">
                <a14:useLocalDpi xmlns:a14="http://schemas.microsoft.com/office/drawing/2010/main" val="0"/>
              </a:ext>
            </a:extLst>
          </a:blip>
          <a:srcRect l="6258" r="6143"/>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flipH="1">
            <a:off x="1203325" y="5662613"/>
            <a:ext cx="8855075" cy="8334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The link in the message leads to a site that is not related to the official website of the Company.</a:t>
            </a:r>
            <a:endParaRPr lang="en-US" b="1" dirty="0">
              <a:solidFill>
                <a:schemeClr val="tx1"/>
              </a:solidFill>
              <a:latin typeface="Arial" panose="020B0604020202020204" pitchFamily="34" charset="0"/>
              <a:cs typeface="Arial" panose="020B0604020202020204" pitchFamily="34" charset="0"/>
            </a:endParaRPr>
          </a:p>
        </p:txBody>
      </p:sp>
      <p:sp>
        <p:nvSpPr>
          <p:cNvPr id="9" name="Rectangular Callout 8"/>
          <p:cNvSpPr/>
          <p:nvPr/>
        </p:nvSpPr>
        <p:spPr>
          <a:xfrm>
            <a:off x="6515100" y="1712913"/>
            <a:ext cx="4503738"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dirty="0">
                <a:solidFill>
                  <a:schemeClr val="tx1"/>
                </a:solidFill>
                <a:latin typeface="Arial" panose="020B0604020202020204" pitchFamily="34" charset="0"/>
                <a:cs typeface="Arial" panose="020B0604020202020204" pitchFamily="34" charset="0"/>
              </a:rPr>
              <a:t>Link to unknown site</a:t>
            </a:r>
            <a:endParaRPr lang="en-US" sz="2400" dirty="0">
              <a:solidFill>
                <a:schemeClr val="tx1"/>
              </a:solidFill>
              <a:latin typeface="Arial" panose="020B0604020202020204" pitchFamily="34" charset="0"/>
              <a:cs typeface="Arial" panose="020B0604020202020204" pitchFamily="34" charset="0"/>
            </a:endParaRPr>
          </a:p>
        </p:txBody>
      </p:sp>
      <p:sp>
        <p:nvSpPr>
          <p:cNvPr id="11" name="Rectangle 10"/>
          <p:cNvSpPr/>
          <p:nvPr/>
        </p:nvSpPr>
        <p:spPr>
          <a:xfrm>
            <a:off x="4824413" y="3387725"/>
            <a:ext cx="3209925" cy="490538"/>
          </a:xfrm>
          <a:prstGeom prst="rect">
            <a:avLst/>
          </a:prstGeom>
          <a:solidFill>
            <a:schemeClr val="bg1">
              <a:alpha val="0"/>
            </a:schemeClr>
          </a:solidFill>
          <a:ln w="34925">
            <a:solidFill>
              <a:srgbClr val="EE41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Action Button: Forward or Next 1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3" name="Action Button: Back or Previous 1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 name="Rectangle 13"/>
          <p:cNvSpPr/>
          <p:nvPr/>
        </p:nvSpPr>
        <p:spPr>
          <a:xfrm>
            <a:off x="385763" y="5665788"/>
            <a:ext cx="790575" cy="833437"/>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3</a:t>
            </a:r>
            <a:endParaRPr lang="en-US" sz="2400" b="1" dirty="0"/>
          </a:p>
        </p:txBody>
      </p:sp>
      <p:sp>
        <p:nvSpPr>
          <p:cNvPr id="15" name="TextBox 8"/>
          <p:cNvSpPr txBox="1">
            <a:spLocks noChangeArrowheads="1"/>
          </p:cNvSpPr>
          <p:nvPr/>
        </p:nvSpPr>
        <p:spPr bwMode="auto">
          <a:xfrm>
            <a:off x="132080" y="-181918"/>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latin typeface="KPMG Extralight" panose="020B0303030202040204" pitchFamily="34" charset="0"/>
              </a:rPr>
              <a:t>SMS phishing</a:t>
            </a:r>
            <a:endParaRPr lang="en-US" altLang="en-US" sz="4800" dirty="0">
              <a:latin typeface="KPMG Extralight" panose="020B0303030202040204" pitchFamily="34" charset="0"/>
            </a:endParaRPr>
          </a:p>
        </p:txBody>
      </p:sp>
    </p:spTree>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afterEffect">
                                  <p:stCondLst>
                                    <p:cond delay="0"/>
                                  </p:stCondLst>
                                  <p:childTnLst>
                                    <p:animEffect transition="out" filter="fade">
                                      <p:cBhvr>
                                        <p:cTn id="6" dur="1500" tmFilter="0, 0; .2, .5; .8, .5; 1, 0"/>
                                        <p:tgtEl>
                                          <p:spTgt spid="11"/>
                                        </p:tgtEl>
                                      </p:cBhvr>
                                    </p:animEffect>
                                    <p:animScale>
                                      <p:cBhvr>
                                        <p:cTn id="7" dur="750" autoRev="1" fill="hold"/>
                                        <p:tgtEl>
                                          <p:spTgt spid="11"/>
                                        </p:tgtEl>
                                      </p:cBhvr>
                                      <p:by x="105000" y="105000"/>
                                    </p:animScale>
                                  </p:childTnLst>
                                </p:cTn>
                              </p:par>
                              <p:par>
                                <p:cTn id="8" presetID="16" presetClass="entr" presetSubtype="2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arn(inVertical)">
                                      <p:cBhvr>
                                        <p:cTn id="10" dur="1500"/>
                                        <p:tgtEl>
                                          <p:spTgt spid="14"/>
                                        </p:tgtEl>
                                      </p:cBhvr>
                                    </p:animEffect>
                                  </p:childTnLst>
                                </p:cTn>
                              </p:par>
                            </p:childTnLst>
                          </p:cTn>
                        </p:par>
                        <p:par>
                          <p:cTn id="11" fill="hold" nodeType="afterGroup">
                            <p:stCondLst>
                              <p:cond delay="3000"/>
                            </p:stCondLst>
                            <p:childTnLst>
                              <p:par>
                                <p:cTn id="12" presetID="26" presetClass="emph" presetSubtype="0" repeatCount="2000" fill="hold" grpId="1" nodeType="afterEffect">
                                  <p:stCondLst>
                                    <p:cond delay="0"/>
                                  </p:stCondLst>
                                  <p:childTnLst>
                                    <p:animEffect transition="out" filter="fade">
                                      <p:cBhvr>
                                        <p:cTn id="13" dur="1500" tmFilter="0, 0; .2, .5; .8, .5; 1, 0"/>
                                        <p:tgtEl>
                                          <p:spTgt spid="14"/>
                                        </p:tgtEl>
                                      </p:cBhvr>
                                    </p:animEffect>
                                    <p:animScale>
                                      <p:cBhvr>
                                        <p:cTn id="14" dur="750" autoRev="1" fill="hold"/>
                                        <p:tgtEl>
                                          <p:spTgt spid="14"/>
                                        </p:tgtEl>
                                      </p:cBhvr>
                                      <p:by x="105000" y="105000"/>
                                    </p:animScale>
                                  </p:childTnLst>
                                </p:cTn>
                              </p:par>
                            </p:childTnLst>
                          </p:cTn>
                        </p:par>
                        <p:par>
                          <p:cTn id="15" fill="hold" nodeType="afterGroup">
                            <p:stCondLst>
                              <p:cond delay="6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childTnLst>
              </p:cTn>
              <p:nextCondLst>
                <p:cond evt="onClick" delay="0">
                  <p:tgtEl>
                    <p:spTgt spid="11"/>
                  </p:tgtEl>
                </p:cond>
              </p:nextCondLst>
            </p:seq>
            <p:seq concurrent="1" nextAc="seek">
              <p:cTn id="28" restart="whenNotActive" fill="hold" evtFilter="cancelBubble" nodeType="interactiveSeq">
                <p:stCondLst>
                  <p:cond evt="onClick" delay="0">
                    <p:tgtEl>
                      <p:spTgt spid="14"/>
                    </p:tgtEl>
                  </p:cond>
                </p:stCondLst>
                <p:endSync evt="end" delay="0">
                  <p:rtn val="all"/>
                </p:endSync>
                <p:childTnLst>
                  <p:par>
                    <p:cTn id="29" fill="hold" nodeType="clickPar">
                      <p:stCondLst>
                        <p:cond delay="0"/>
                      </p:stCondLst>
                      <p:childTnLst>
                        <p:par>
                          <p:cTn id="30" fill="hold" nodeType="withGroup">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randombar(horizontal)">
                                      <p:cBhvr>
                                        <p:cTn id="33" dur="500"/>
                                        <p:tgtEl>
                                          <p:spTgt spid="7"/>
                                        </p:tgtEl>
                                      </p:cBhvr>
                                    </p:animEffect>
                                  </p:childTnLst>
                                </p:cTn>
                              </p:par>
                            </p:childTnLst>
                          </p:cTn>
                        </p:par>
                      </p:childTnLst>
                    </p:cTn>
                  </p:par>
                </p:childTnLst>
              </p:cTn>
              <p:nextCondLst>
                <p:cond evt="onClick" delay="0">
                  <p:tgtEl>
                    <p:spTgt spid="14"/>
                  </p:tgtEl>
                </p:cond>
              </p:nextCondLst>
            </p:seq>
          </p:childTnLst>
        </p:cTn>
      </p:par>
    </p:tnLst>
    <p:bldLst>
      <p:bldP spid="7" grpId="0" animBg="1"/>
      <p:bldP spid="9" grpId="0" animBg="1"/>
      <p:bldP spid="11" grpId="0" animBg="1"/>
      <p:bldP spid="12" grpId="0" animBg="1"/>
      <p:bldP spid="13" grpId="0" animBg="1"/>
      <p:bldP spid="14" grpId="0" animBg="1"/>
      <p:bldP spid="14"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ction Button: Forward or Next 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Action Button: Back or Previous 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19460" name="Picture 3"/>
          <p:cNvPicPr>
            <a:picLocks noChangeAspect="1"/>
          </p:cNvPicPr>
          <p:nvPr/>
        </p:nvPicPr>
        <p:blipFill>
          <a:blip r:embed="rId2">
            <a:extLst>
              <a:ext uri="{28A0092B-C50C-407E-A947-70E740481C1C}">
                <a14:useLocalDpi xmlns:a14="http://schemas.microsoft.com/office/drawing/2010/main" val="0"/>
              </a:ext>
            </a:extLst>
          </a:blip>
          <a:srcRect l="6180" r="6372"/>
          <a:stretch>
            <a:fillRect/>
          </a:stretch>
        </p:blipFill>
        <p:spPr bwMode="auto">
          <a:xfrm>
            <a:off x="0" y="4763"/>
            <a:ext cx="12191999" cy="685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85763" y="5662613"/>
            <a:ext cx="790575" cy="833437"/>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4</a:t>
            </a:r>
            <a:endParaRPr lang="en-US" sz="2400" b="1" dirty="0"/>
          </a:p>
        </p:txBody>
      </p:sp>
      <p:sp>
        <p:nvSpPr>
          <p:cNvPr id="6" name="Rectangle 5"/>
          <p:cNvSpPr/>
          <p:nvPr/>
        </p:nvSpPr>
        <p:spPr>
          <a:xfrm flipH="1">
            <a:off x="1203325" y="5662613"/>
            <a:ext cx="8855075" cy="8334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The text of the message promises free benefits.</a:t>
            </a:r>
            <a:endParaRPr lang="en-US" b="1" dirty="0">
              <a:solidFill>
                <a:schemeClr val="tx1"/>
              </a:solidFill>
              <a:latin typeface="Arial" panose="020B0604020202020204" pitchFamily="34" charset="0"/>
              <a:cs typeface="Arial" panose="020B0604020202020204" pitchFamily="34" charset="0"/>
            </a:endParaRPr>
          </a:p>
        </p:txBody>
      </p:sp>
      <p:sp>
        <p:nvSpPr>
          <p:cNvPr id="8" name="Rectangular Callout 7"/>
          <p:cNvSpPr/>
          <p:nvPr/>
        </p:nvSpPr>
        <p:spPr>
          <a:xfrm>
            <a:off x="6515100" y="2581275"/>
            <a:ext cx="4503738"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dirty="0">
                <a:solidFill>
                  <a:schemeClr val="tx1"/>
                </a:solidFill>
              </a:rPr>
              <a:t>Promise free benefits</a:t>
            </a:r>
            <a:endParaRPr lang="en-US" sz="2400" dirty="0">
              <a:solidFill>
                <a:schemeClr val="tx1"/>
              </a:solidFill>
            </a:endParaRPr>
          </a:p>
        </p:txBody>
      </p:sp>
      <p:sp>
        <p:nvSpPr>
          <p:cNvPr id="10" name="Rectangle 9"/>
          <p:cNvSpPr/>
          <p:nvPr/>
        </p:nvSpPr>
        <p:spPr>
          <a:xfrm>
            <a:off x="4897438" y="4267200"/>
            <a:ext cx="3209925" cy="490538"/>
          </a:xfrm>
          <a:prstGeom prst="rect">
            <a:avLst/>
          </a:prstGeom>
          <a:solidFill>
            <a:schemeClr val="bg1">
              <a:alpha val="0"/>
            </a:schemeClr>
          </a:solidFill>
          <a:ln w="34925">
            <a:solidFill>
              <a:srgbClr val="EE41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 name="Action Button: Forward or Next 10">
            <a:hlinkClick r:id="" action="ppaction://hlinkshowjump?jump=nextslide" highlightClick="1"/>
          </p:cNvPr>
          <p:cNvSpPr/>
          <p:nvPr/>
        </p:nvSpPr>
        <p:spPr>
          <a:xfrm>
            <a:off x="11269028"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Action Button: Back or Previous 11">
            <a:hlinkClick r:id="" action="ppaction://hlinkshowjump?jump=previousslide" highlightClick="1"/>
          </p:cNvPr>
          <p:cNvSpPr/>
          <p:nvPr/>
        </p:nvSpPr>
        <p:spPr>
          <a:xfrm>
            <a:off x="10308591" y="591470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3" name="TextBox 8"/>
          <p:cNvSpPr txBox="1">
            <a:spLocks noChangeArrowheads="1"/>
          </p:cNvSpPr>
          <p:nvPr/>
        </p:nvSpPr>
        <p:spPr bwMode="auto">
          <a:xfrm>
            <a:off x="132080" y="-181918"/>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latin typeface="KPMG Extralight" panose="020B0303030202040204" pitchFamily="34" charset="0"/>
              </a:rPr>
              <a:t>SMS phishing</a:t>
            </a:r>
            <a:endParaRPr lang="en-US" altLang="en-US" sz="4800" dirty="0">
              <a:latin typeface="KPMG Extralight" panose="020B0303030202040204" pitchFamily="34" charset="0"/>
            </a:endParaRPr>
          </a:p>
        </p:txBody>
      </p:sp>
    </p:spTree>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afterEffect">
                                  <p:stCondLst>
                                    <p:cond delay="0"/>
                                  </p:stCondLst>
                                  <p:childTnLst>
                                    <p:animEffect transition="out" filter="fade">
                                      <p:cBhvr>
                                        <p:cTn id="6" dur="1500" tmFilter="0, 0; .2, .5; .8, .5; 1, 0"/>
                                        <p:tgtEl>
                                          <p:spTgt spid="10"/>
                                        </p:tgtEl>
                                      </p:cBhvr>
                                    </p:animEffect>
                                    <p:animScale>
                                      <p:cBhvr>
                                        <p:cTn id="7" dur="750" autoRev="1" fill="hold"/>
                                        <p:tgtEl>
                                          <p:spTgt spid="10"/>
                                        </p:tgtEl>
                                      </p:cBhvr>
                                      <p:by x="105000" y="105000"/>
                                    </p:animScale>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1500"/>
                                        <p:tgtEl>
                                          <p:spTgt spid="5"/>
                                        </p:tgtEl>
                                      </p:cBhvr>
                                    </p:animEffect>
                                  </p:childTnLst>
                                </p:cTn>
                              </p:par>
                            </p:childTnLst>
                          </p:cTn>
                        </p:par>
                        <p:par>
                          <p:cTn id="11" fill="hold" nodeType="afterGroup">
                            <p:stCondLst>
                              <p:cond delay="3000"/>
                            </p:stCondLst>
                            <p:childTnLst>
                              <p:par>
                                <p:cTn id="12" presetID="26" presetClass="emph" presetSubtype="0" repeatCount="2000" fill="hold" grpId="1" nodeType="afterEffect">
                                  <p:stCondLst>
                                    <p:cond delay="0"/>
                                  </p:stCondLst>
                                  <p:childTnLst>
                                    <p:animEffect transition="out" filter="fade">
                                      <p:cBhvr>
                                        <p:cTn id="13" dur="1500" tmFilter="0, 0; .2, .5; .8, .5; 1, 0"/>
                                        <p:tgtEl>
                                          <p:spTgt spid="5"/>
                                        </p:tgtEl>
                                      </p:cBhvr>
                                    </p:animEffect>
                                    <p:animScale>
                                      <p:cBhvr>
                                        <p:cTn id="14" dur="750" autoRev="1" fill="hold"/>
                                        <p:tgtEl>
                                          <p:spTgt spid="5"/>
                                        </p:tgtEl>
                                      </p:cBhvr>
                                      <p:by x="105000" y="105000"/>
                                    </p:animScale>
                                  </p:childTnLst>
                                </p:cTn>
                              </p:par>
                            </p:childTnLst>
                          </p:cTn>
                        </p:par>
                        <p:par>
                          <p:cTn id="15" fill="hold" nodeType="afterGroup">
                            <p:stCondLst>
                              <p:cond delay="6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0"/>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childTnLst>
              </p:cTn>
              <p:nextCondLst>
                <p:cond evt="onClick" delay="0">
                  <p:tgtEl>
                    <p:spTgt spid="10"/>
                  </p:tgtEl>
                </p:cond>
              </p:nextCondLst>
            </p:seq>
            <p:seq concurrent="1" nextAc="seek">
              <p:cTn id="28" restart="whenNotActive" fill="hold" evtFilter="cancelBubble" nodeType="interactiveSeq">
                <p:stCondLst>
                  <p:cond evt="onClick" delay="0">
                    <p:tgtEl>
                      <p:spTgt spid="5"/>
                    </p:tgtEl>
                  </p:cond>
                </p:stCondLst>
                <p:endSync evt="end" delay="0">
                  <p:rtn val="all"/>
                </p:endSync>
                <p:childTnLst>
                  <p:par>
                    <p:cTn id="29" fill="hold" nodeType="clickPar">
                      <p:stCondLst>
                        <p:cond delay="0"/>
                      </p:stCondLst>
                      <p:childTnLst>
                        <p:par>
                          <p:cTn id="30" fill="hold" nodeType="withGroup">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randombar(horizontal)">
                                      <p:cBhvr>
                                        <p:cTn id="33" dur="500"/>
                                        <p:tgtEl>
                                          <p:spTgt spid="6"/>
                                        </p:tgtEl>
                                      </p:cBhvr>
                                    </p:animEffect>
                                  </p:childTnLst>
                                </p:cTn>
                              </p:par>
                            </p:childTnLst>
                          </p:cTn>
                        </p:par>
                      </p:childTnLst>
                    </p:cTn>
                  </p:par>
                </p:childTnLst>
              </p:cTn>
              <p:nextCondLst>
                <p:cond evt="onClick" delay="0">
                  <p:tgtEl>
                    <p:spTgt spid="5"/>
                  </p:tgtEl>
                </p:cond>
              </p:nextCondLst>
            </p:seq>
          </p:childTnLst>
        </p:cTn>
      </p:par>
    </p:tnLst>
    <p:bldLst>
      <p:bldP spid="5" grpId="0" animBg="1"/>
      <p:bldP spid="5" grpId="1" animBg="1"/>
      <p:bldP spid="6" grpId="0" animBg="1"/>
      <p:bldP spid="8" grpId="0" animBg="1"/>
      <p:bldP spid="10" grpId="0" animBg="1"/>
      <p:bldP spid="11"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p:cNvPicPr>
            <a:picLocks noChangeAspect="1"/>
          </p:cNvPicPr>
          <p:nvPr/>
        </p:nvPicPr>
        <p:blipFill>
          <a:blip r:embed="rId2">
            <a:extLst>
              <a:ext uri="{28A0092B-C50C-407E-A947-70E740481C1C}">
                <a14:useLocalDpi xmlns:a14="http://schemas.microsoft.com/office/drawing/2010/main" val="0"/>
              </a:ext>
            </a:extLst>
          </a:blip>
          <a:srcRect l="6180" r="6372"/>
          <a:stretch>
            <a:fillRect/>
          </a:stretch>
        </p:blipFill>
        <p:spPr bwMode="auto">
          <a:xfrm>
            <a:off x="1" y="4763"/>
            <a:ext cx="12192000" cy="685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85763" y="5662613"/>
            <a:ext cx="790575" cy="833437"/>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5</a:t>
            </a:r>
            <a:endParaRPr lang="en-US" sz="2400" b="1" dirty="0"/>
          </a:p>
        </p:txBody>
      </p:sp>
      <p:sp>
        <p:nvSpPr>
          <p:cNvPr id="6" name="Rectangle 5"/>
          <p:cNvSpPr/>
          <p:nvPr/>
        </p:nvSpPr>
        <p:spPr>
          <a:xfrm flipH="1">
            <a:off x="1203325" y="5662613"/>
            <a:ext cx="8855075" cy="8334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The text of the message indicates a limited time offer to force the recipient to hurry.</a:t>
            </a:r>
            <a:endParaRPr lang="en-US" b="1" dirty="0">
              <a:solidFill>
                <a:schemeClr val="tx1"/>
              </a:solidFill>
              <a:latin typeface="Arial" panose="020B0604020202020204" pitchFamily="34" charset="0"/>
              <a:cs typeface="Arial" panose="020B0604020202020204" pitchFamily="34" charset="0"/>
            </a:endParaRPr>
          </a:p>
        </p:txBody>
      </p:sp>
      <p:sp>
        <p:nvSpPr>
          <p:cNvPr id="8" name="Rectangular Callout 7"/>
          <p:cNvSpPr/>
          <p:nvPr/>
        </p:nvSpPr>
        <p:spPr>
          <a:xfrm>
            <a:off x="6865938" y="1484313"/>
            <a:ext cx="4503737"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dirty="0">
                <a:solidFill>
                  <a:schemeClr val="tx1"/>
                </a:solidFill>
                <a:latin typeface="Arial" panose="020B0604020202020204" pitchFamily="34" charset="0"/>
                <a:cs typeface="Arial" panose="020B0604020202020204" pitchFamily="34" charset="0"/>
              </a:rPr>
              <a:t>Limited time </a:t>
            </a:r>
            <a:r>
              <a:rPr lang="en-US" sz="2400" dirty="0" smtClean="0">
                <a:solidFill>
                  <a:schemeClr val="tx1"/>
                </a:solidFill>
                <a:latin typeface="Arial" panose="020B0604020202020204" pitchFamily="34" charset="0"/>
                <a:cs typeface="Arial" panose="020B0604020202020204" pitchFamily="34" charset="0"/>
              </a:rPr>
              <a:t>offer</a:t>
            </a:r>
            <a:endParaRPr lang="en-US" sz="2400" dirty="0">
              <a:solidFill>
                <a:schemeClr val="tx1"/>
              </a:solidFill>
              <a:latin typeface="Arial" panose="020B0604020202020204" pitchFamily="34" charset="0"/>
              <a:cs typeface="Arial" panose="020B0604020202020204" pitchFamily="34" charset="0"/>
            </a:endParaRPr>
          </a:p>
        </p:txBody>
      </p:sp>
      <p:sp>
        <p:nvSpPr>
          <p:cNvPr id="10" name="Rectangle 9"/>
          <p:cNvSpPr/>
          <p:nvPr/>
        </p:nvSpPr>
        <p:spPr>
          <a:xfrm>
            <a:off x="4868863" y="3195638"/>
            <a:ext cx="3209925" cy="584200"/>
          </a:xfrm>
          <a:prstGeom prst="rect">
            <a:avLst/>
          </a:prstGeom>
          <a:solidFill>
            <a:schemeClr val="bg1">
              <a:alpha val="0"/>
            </a:schemeClr>
          </a:solidFill>
          <a:ln w="34925">
            <a:solidFill>
              <a:srgbClr val="EE41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 name="Action Button: Forward or Next 10">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Action Button: Back or Previous 11">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3" name="TextBox 8"/>
          <p:cNvSpPr txBox="1">
            <a:spLocks noChangeArrowheads="1"/>
          </p:cNvSpPr>
          <p:nvPr/>
        </p:nvSpPr>
        <p:spPr bwMode="auto">
          <a:xfrm>
            <a:off x="132080" y="-181918"/>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latin typeface="KPMG Extralight" panose="020B0303030202040204" pitchFamily="34" charset="0"/>
              </a:rPr>
              <a:t>SMS phishing</a:t>
            </a:r>
            <a:endParaRPr lang="en-US" altLang="en-US" sz="4800" dirty="0">
              <a:latin typeface="KPMG Extralight" panose="020B0303030202040204" pitchFamily="34" charset="0"/>
            </a:endParaRPr>
          </a:p>
        </p:txBody>
      </p:sp>
    </p:spTree>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afterEffect">
                                  <p:stCondLst>
                                    <p:cond delay="0"/>
                                  </p:stCondLst>
                                  <p:childTnLst>
                                    <p:animEffect transition="out" filter="fade">
                                      <p:cBhvr>
                                        <p:cTn id="6" dur="1500" tmFilter="0, 0; .2, .5; .8, .5; 1, 0"/>
                                        <p:tgtEl>
                                          <p:spTgt spid="10"/>
                                        </p:tgtEl>
                                      </p:cBhvr>
                                    </p:animEffect>
                                    <p:animScale>
                                      <p:cBhvr>
                                        <p:cTn id="7" dur="750" autoRev="1" fill="hold"/>
                                        <p:tgtEl>
                                          <p:spTgt spid="10"/>
                                        </p:tgtEl>
                                      </p:cBhvr>
                                      <p:by x="105000" y="105000"/>
                                    </p:animScale>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1500"/>
                                        <p:tgtEl>
                                          <p:spTgt spid="5"/>
                                        </p:tgtEl>
                                      </p:cBhvr>
                                    </p:animEffect>
                                  </p:childTnLst>
                                </p:cTn>
                              </p:par>
                            </p:childTnLst>
                          </p:cTn>
                        </p:par>
                        <p:par>
                          <p:cTn id="11" fill="hold" nodeType="afterGroup">
                            <p:stCondLst>
                              <p:cond delay="3000"/>
                            </p:stCondLst>
                            <p:childTnLst>
                              <p:par>
                                <p:cTn id="12" presetID="26" presetClass="emph" presetSubtype="0" repeatCount="2000" fill="hold" grpId="1" nodeType="afterEffect">
                                  <p:stCondLst>
                                    <p:cond delay="0"/>
                                  </p:stCondLst>
                                  <p:childTnLst>
                                    <p:animEffect transition="out" filter="fade">
                                      <p:cBhvr>
                                        <p:cTn id="13" dur="1500" tmFilter="0, 0; .2, .5; .8, .5; 1, 0"/>
                                        <p:tgtEl>
                                          <p:spTgt spid="5"/>
                                        </p:tgtEl>
                                      </p:cBhvr>
                                    </p:animEffect>
                                    <p:animScale>
                                      <p:cBhvr>
                                        <p:cTn id="14" dur="750" autoRev="1" fill="hold"/>
                                        <p:tgtEl>
                                          <p:spTgt spid="5"/>
                                        </p:tgtEl>
                                      </p:cBhvr>
                                      <p:by x="105000" y="105000"/>
                                    </p:animScale>
                                  </p:childTnLst>
                                </p:cTn>
                              </p:par>
                            </p:childTnLst>
                          </p:cTn>
                        </p:par>
                        <p:par>
                          <p:cTn id="15" fill="hold" nodeType="afterGroup">
                            <p:stCondLst>
                              <p:cond delay="6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5"/>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childTnLst>
              </p:cTn>
              <p:nextCondLst>
                <p:cond evt="onClick" delay="0">
                  <p:tgtEl>
                    <p:spTgt spid="5"/>
                  </p:tgtEl>
                </p:cond>
              </p:nextCondLst>
            </p:seq>
            <p:seq concurrent="1" nextAc="seek">
              <p:cTn id="28" restart="whenNotActive" fill="hold" evtFilter="cancelBubble" nodeType="interactiveSeq">
                <p:stCondLst>
                  <p:cond evt="onClick" delay="0">
                    <p:tgtEl>
                      <p:spTgt spid="6"/>
                    </p:tgtEl>
                  </p:cond>
                </p:stCondLst>
                <p:endSync evt="end" delay="0">
                  <p:rtn val="all"/>
                </p:endSync>
                <p:childTnLst>
                  <p:par>
                    <p:cTn id="29" fill="hold" nodeType="clickPar">
                      <p:stCondLst>
                        <p:cond delay="0"/>
                      </p:stCondLst>
                      <p:childTnLst>
                        <p:par>
                          <p:cTn id="30" fill="hold" nodeType="withGroup">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00"/>
                                        <p:tgtEl>
                                          <p:spTgt spid="8"/>
                                        </p:tgtEl>
                                      </p:cBhvr>
                                    </p:animEffect>
                                  </p:childTnLst>
                                </p:cTn>
                              </p:par>
                            </p:childTnLst>
                          </p:cTn>
                        </p:par>
                      </p:childTnLst>
                    </p:cTn>
                  </p:par>
                </p:childTnLst>
              </p:cTn>
              <p:nextCondLst>
                <p:cond evt="onClick" delay="0">
                  <p:tgtEl>
                    <p:spTgt spid="6"/>
                  </p:tgtEl>
                </p:cond>
              </p:nextCondLst>
            </p:seq>
          </p:childTnLst>
        </p:cTn>
      </p:par>
    </p:tnLst>
    <p:bldLst>
      <p:bldP spid="5" grpId="0" animBg="1"/>
      <p:bldP spid="5" grpId="1" animBg="1"/>
      <p:bldP spid="6" grpId="0" animBg="1"/>
      <p:bldP spid="8" grpId="0" animBg="1"/>
      <p:bldP spid="10"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p:cNvPicPr>
            <a:picLocks noChangeAspect="1"/>
          </p:cNvPicPr>
          <p:nvPr/>
        </p:nvPicPr>
        <p:blipFill>
          <a:blip r:embed="rId2">
            <a:extLst>
              <a:ext uri="{28A0092B-C50C-407E-A947-70E740481C1C}">
                <a14:useLocalDpi xmlns:a14="http://schemas.microsoft.com/office/drawing/2010/main" val="0"/>
              </a:ext>
            </a:extLst>
          </a:blip>
          <a:srcRect l="7858" r="7922"/>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85763" y="5662613"/>
            <a:ext cx="790575" cy="833437"/>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1</a:t>
            </a:r>
            <a:endParaRPr lang="en-US" sz="2400" b="1" dirty="0"/>
          </a:p>
        </p:txBody>
      </p:sp>
      <p:sp>
        <p:nvSpPr>
          <p:cNvPr id="7" name="Rectangle 6"/>
          <p:cNvSpPr/>
          <p:nvPr/>
        </p:nvSpPr>
        <p:spPr>
          <a:xfrm flipH="1">
            <a:off x="1203325" y="5662613"/>
            <a:ext cx="8855075" cy="8334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The call came from a suspicious number (mobile)</a:t>
            </a:r>
            <a:endParaRPr lang="en-US" b="1" dirty="0">
              <a:solidFill>
                <a:schemeClr val="tx1"/>
              </a:solidFill>
              <a:latin typeface="Arial" panose="020B0604020202020204" pitchFamily="34" charset="0"/>
              <a:cs typeface="Arial" panose="020B0604020202020204" pitchFamily="34" charset="0"/>
            </a:endParaRPr>
          </a:p>
        </p:txBody>
      </p:sp>
      <p:sp>
        <p:nvSpPr>
          <p:cNvPr id="9" name="Rectangular Callout 8"/>
          <p:cNvSpPr/>
          <p:nvPr/>
        </p:nvSpPr>
        <p:spPr>
          <a:xfrm>
            <a:off x="6515100" y="1789113"/>
            <a:ext cx="4503738" cy="1006475"/>
          </a:xfrm>
          <a:prstGeom prst="wedgeRectCallout">
            <a:avLst>
              <a:gd name="adj1" fmla="val -37416"/>
              <a:gd name="adj2" fmla="val 11700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dirty="0">
                <a:solidFill>
                  <a:schemeClr val="tx1"/>
                </a:solidFill>
                <a:latin typeface="Arial" panose="020B0604020202020204" pitchFamily="34" charset="0"/>
                <a:cs typeface="Arial" panose="020B0604020202020204" pitchFamily="34" charset="0"/>
              </a:rPr>
              <a:t>Unknown phone number</a:t>
            </a:r>
            <a:endParaRPr lang="en-US" sz="2400" dirty="0">
              <a:solidFill>
                <a:schemeClr val="tx1"/>
              </a:solidFill>
              <a:latin typeface="Arial" panose="020B0604020202020204" pitchFamily="34" charset="0"/>
              <a:cs typeface="Arial" panose="020B0604020202020204" pitchFamily="34" charset="0"/>
            </a:endParaRPr>
          </a:p>
        </p:txBody>
      </p:sp>
      <p:sp>
        <p:nvSpPr>
          <p:cNvPr id="11" name="Rectangle 10"/>
          <p:cNvSpPr/>
          <p:nvPr/>
        </p:nvSpPr>
        <p:spPr>
          <a:xfrm>
            <a:off x="4684713" y="3487738"/>
            <a:ext cx="3208337" cy="490537"/>
          </a:xfrm>
          <a:prstGeom prst="rect">
            <a:avLst/>
          </a:prstGeom>
          <a:solidFill>
            <a:schemeClr val="bg1">
              <a:alpha val="0"/>
            </a:schemeClr>
          </a:solidFill>
          <a:ln w="34925">
            <a:solidFill>
              <a:srgbClr val="EE41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Action Button: Forward or Next 11">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3" name="Action Button: Back or Previous 12">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 name="TextBox 8"/>
          <p:cNvSpPr txBox="1">
            <a:spLocks noChangeArrowheads="1"/>
          </p:cNvSpPr>
          <p:nvPr/>
        </p:nvSpPr>
        <p:spPr bwMode="auto">
          <a:xfrm>
            <a:off x="132080" y="-181918"/>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latin typeface="KPMG Extralight" panose="020B0303030202040204" pitchFamily="34" charset="0"/>
              </a:rPr>
              <a:t>Signs of phone phishing</a:t>
            </a:r>
            <a:endParaRPr lang="en-US" altLang="en-US" sz="4800" dirty="0">
              <a:latin typeface="KPMG Extralight" panose="020B0303030202040204" pitchFamily="34" charset="0"/>
            </a:endParaRPr>
          </a:p>
        </p:txBody>
      </p:sp>
    </p:spTree>
    <p:extLst>
      <p:ext uri="{BB962C8B-B14F-4D97-AF65-F5344CB8AC3E}">
        <p14:creationId xmlns:p14="http://schemas.microsoft.com/office/powerpoint/2010/main" val="1692609746"/>
      </p:ext>
    </p:extLst>
  </p:cSld>
  <p:clrMapOvr>
    <a:masterClrMapping/>
  </p:clrMapOvr>
  <p:transition spd="slow" advClick="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afterEffect">
                                  <p:stCondLst>
                                    <p:cond delay="0"/>
                                  </p:stCondLst>
                                  <p:childTnLst>
                                    <p:animEffect transition="out" filter="fade">
                                      <p:cBhvr>
                                        <p:cTn id="6" dur="1500" tmFilter="0, 0; .2, .5; .8, .5; 1, 0"/>
                                        <p:tgtEl>
                                          <p:spTgt spid="11"/>
                                        </p:tgtEl>
                                      </p:cBhvr>
                                    </p:animEffect>
                                    <p:animScale>
                                      <p:cBhvr>
                                        <p:cTn id="7" dur="750" autoRev="1" fill="hold"/>
                                        <p:tgtEl>
                                          <p:spTgt spid="11"/>
                                        </p:tgtEl>
                                      </p:cBhvr>
                                      <p:by x="105000" y="105000"/>
                                    </p:animScale>
                                  </p:childTnLst>
                                </p:cTn>
                              </p:par>
                              <p:par>
                                <p:cTn id="8" presetID="31"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1500" fill="hold"/>
                                        <p:tgtEl>
                                          <p:spTgt spid="6"/>
                                        </p:tgtEl>
                                        <p:attrNameLst>
                                          <p:attrName>ppt_w</p:attrName>
                                        </p:attrNameLst>
                                      </p:cBhvr>
                                      <p:tavLst>
                                        <p:tav tm="0">
                                          <p:val>
                                            <p:fltVal val="0"/>
                                          </p:val>
                                        </p:tav>
                                        <p:tav tm="100000">
                                          <p:val>
                                            <p:strVal val="#ppt_w"/>
                                          </p:val>
                                        </p:tav>
                                      </p:tavLst>
                                    </p:anim>
                                    <p:anim calcmode="lin" valueType="num">
                                      <p:cBhvr>
                                        <p:cTn id="11" dur="1500" fill="hold"/>
                                        <p:tgtEl>
                                          <p:spTgt spid="6"/>
                                        </p:tgtEl>
                                        <p:attrNameLst>
                                          <p:attrName>ppt_h</p:attrName>
                                        </p:attrNameLst>
                                      </p:cBhvr>
                                      <p:tavLst>
                                        <p:tav tm="0">
                                          <p:val>
                                            <p:fltVal val="0"/>
                                          </p:val>
                                        </p:tav>
                                        <p:tav tm="100000">
                                          <p:val>
                                            <p:strVal val="#ppt_h"/>
                                          </p:val>
                                        </p:tav>
                                      </p:tavLst>
                                    </p:anim>
                                    <p:anim calcmode="lin" valueType="num">
                                      <p:cBhvr>
                                        <p:cTn id="12" dur="1500" fill="hold"/>
                                        <p:tgtEl>
                                          <p:spTgt spid="6"/>
                                        </p:tgtEl>
                                        <p:attrNameLst>
                                          <p:attrName>style.rotation</p:attrName>
                                        </p:attrNameLst>
                                      </p:cBhvr>
                                      <p:tavLst>
                                        <p:tav tm="0">
                                          <p:val>
                                            <p:fltVal val="90"/>
                                          </p:val>
                                        </p:tav>
                                        <p:tav tm="100000">
                                          <p:val>
                                            <p:fltVal val="0"/>
                                          </p:val>
                                        </p:tav>
                                      </p:tavLst>
                                    </p:anim>
                                    <p:animEffect transition="in" filter="fade">
                                      <p:cBhvr>
                                        <p:cTn id="13" dur="1500"/>
                                        <p:tgtEl>
                                          <p:spTgt spid="6"/>
                                        </p:tgtEl>
                                      </p:cBhvr>
                                    </p:animEffect>
                                  </p:childTnLst>
                                </p:cTn>
                              </p:par>
                            </p:childTnLst>
                          </p:cTn>
                        </p:par>
                        <p:par>
                          <p:cTn id="14" fill="hold" nodeType="afterGroup">
                            <p:stCondLst>
                              <p:cond delay="3000"/>
                            </p:stCondLst>
                            <p:childTnLst>
                              <p:par>
                                <p:cTn id="15" presetID="26" presetClass="emph" presetSubtype="0" repeatCount="2000" fill="hold" grpId="1" nodeType="afterEffect">
                                  <p:stCondLst>
                                    <p:cond delay="0"/>
                                  </p:stCondLst>
                                  <p:childTnLst>
                                    <p:animEffect transition="out" filter="fade">
                                      <p:cBhvr>
                                        <p:cTn id="16" dur="1500" tmFilter="0, 0; .2, .5; .8, .5; 1, 0"/>
                                        <p:tgtEl>
                                          <p:spTgt spid="6"/>
                                        </p:tgtEl>
                                      </p:cBhvr>
                                    </p:animEffect>
                                    <p:animScale>
                                      <p:cBhvr>
                                        <p:cTn id="17" dur="750" autoRev="1" fill="hold"/>
                                        <p:tgtEl>
                                          <p:spTgt spid="6"/>
                                        </p:tgtEl>
                                      </p:cBhvr>
                                      <p:by x="105000" y="105000"/>
                                    </p:animScale>
                                  </p:childTnLst>
                                </p:cTn>
                              </p:par>
                            </p:childTnLst>
                          </p:cTn>
                        </p:par>
                        <p:par>
                          <p:cTn id="18" fill="hold" nodeType="afterGroup">
                            <p:stCondLst>
                              <p:cond delay="60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11"/>
                    </p:tgtEl>
                  </p:cond>
                </p:stCondLst>
                <p:endSync evt="end" delay="0">
                  <p:rtn val="all"/>
                </p:endSync>
                <p:childTnLst>
                  <p:par>
                    <p:cTn id="26" fill="hold" nodeType="clickPar">
                      <p:stCondLst>
                        <p:cond delay="0"/>
                      </p:stCondLst>
                      <p:childTnLst>
                        <p:par>
                          <p:cTn id="27" fill="hold" nodeType="withGroup">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childTnLst>
                    </p:cTn>
                  </p:par>
                </p:childTnLst>
              </p:cTn>
              <p:nextCondLst>
                <p:cond evt="onClick" delay="0">
                  <p:tgtEl>
                    <p:spTgt spid="11"/>
                  </p:tgtEl>
                </p:cond>
              </p:nextCondLst>
            </p:seq>
            <p:seq concurrent="1" nextAc="seek">
              <p:cTn id="31" restart="whenNotActive" fill="hold" evtFilter="cancelBubble" nodeType="interactiveSeq">
                <p:stCondLst>
                  <p:cond evt="onClick" delay="0">
                    <p:tgtEl>
                      <p:spTgt spid="6"/>
                    </p:tgtEl>
                  </p:cond>
                </p:stCondLst>
                <p:endSync evt="end" delay="0">
                  <p:rtn val="all"/>
                </p:endSync>
                <p:childTnLst>
                  <p:par>
                    <p:cTn id="32" fill="hold" nodeType="clickPar">
                      <p:stCondLst>
                        <p:cond delay="0"/>
                      </p:stCondLst>
                      <p:childTnLst>
                        <p:par>
                          <p:cTn id="33" fill="hold" nodeType="withGroup">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animEffect transition="in" filter="fade">
                                      <p:cBhvr>
                                        <p:cTn id="38" dur="500"/>
                                        <p:tgtEl>
                                          <p:spTgt spid="7"/>
                                        </p:tgtEl>
                                      </p:cBhvr>
                                    </p:animEffect>
                                  </p:childTnLst>
                                </p:cTn>
                              </p:par>
                            </p:childTnLst>
                          </p:cTn>
                        </p:par>
                      </p:childTnLst>
                    </p:cTn>
                  </p:par>
                </p:childTnLst>
              </p:cTn>
              <p:nextCondLst>
                <p:cond evt="onClick" delay="0">
                  <p:tgtEl>
                    <p:spTgt spid="6"/>
                  </p:tgtEl>
                </p:cond>
              </p:nextCondLst>
            </p:seq>
          </p:childTnLst>
        </p:cTn>
      </p:par>
    </p:tnLst>
    <p:bldLst>
      <p:bldP spid="6" grpId="0" animBg="1"/>
      <p:bldP spid="6" grpId="1" animBg="1"/>
      <p:bldP spid="7" grpId="0" animBg="1"/>
      <p:bldP spid="9" grpId="0" animBg="1"/>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p:cNvPicPr>
            <a:picLocks noChangeAspect="1"/>
          </p:cNvPicPr>
          <p:nvPr/>
        </p:nvPicPr>
        <p:blipFill>
          <a:blip r:embed="rId2">
            <a:extLst>
              <a:ext uri="{28A0092B-C50C-407E-A947-70E740481C1C}">
                <a14:useLocalDpi xmlns:a14="http://schemas.microsoft.com/office/drawing/2010/main" val="0"/>
              </a:ext>
            </a:extLst>
          </a:blip>
          <a:srcRect r="7018"/>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85763" y="5662613"/>
            <a:ext cx="790575" cy="833437"/>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2</a:t>
            </a:r>
            <a:endParaRPr lang="en-US" sz="2400" b="1" dirty="0"/>
          </a:p>
        </p:txBody>
      </p:sp>
      <p:sp>
        <p:nvSpPr>
          <p:cNvPr id="6" name="Rectangle 5"/>
          <p:cNvSpPr/>
          <p:nvPr/>
        </p:nvSpPr>
        <p:spPr>
          <a:xfrm flipH="1">
            <a:off x="1203325" y="5662613"/>
            <a:ext cx="8855075" cy="8334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chemeClr val="tx1"/>
                </a:solidFill>
                <a:latin typeface="Arial" panose="020B0604020202020204" pitchFamily="34" charset="0"/>
                <a:cs typeface="Arial" panose="020B0604020202020204" pitchFamily="34" charset="0"/>
              </a:rPr>
              <a:t>The caller introduced himself as a law enforcement officer</a:t>
            </a:r>
            <a:endParaRPr lang="en-US" b="1" dirty="0">
              <a:solidFill>
                <a:schemeClr val="tx1"/>
              </a:solidFill>
              <a:latin typeface="Arial" panose="020B0604020202020204" pitchFamily="34" charset="0"/>
              <a:cs typeface="Arial" panose="020B0604020202020204" pitchFamily="34" charset="0"/>
            </a:endParaRPr>
          </a:p>
        </p:txBody>
      </p:sp>
      <p:sp>
        <p:nvSpPr>
          <p:cNvPr id="7" name="Rectangle 6"/>
          <p:cNvSpPr/>
          <p:nvPr/>
        </p:nvSpPr>
        <p:spPr>
          <a:xfrm>
            <a:off x="6096000" y="1311275"/>
            <a:ext cx="517525" cy="471488"/>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t>!</a:t>
            </a:r>
            <a:endParaRPr lang="en-US" sz="2400" b="1" dirty="0"/>
          </a:p>
        </p:txBody>
      </p:sp>
      <p:sp>
        <p:nvSpPr>
          <p:cNvPr id="8" name="Rectangular Callout 7"/>
          <p:cNvSpPr/>
          <p:nvPr/>
        </p:nvSpPr>
        <p:spPr>
          <a:xfrm>
            <a:off x="7354888" y="304800"/>
            <a:ext cx="4503737" cy="1006475"/>
          </a:xfrm>
          <a:prstGeom prst="wedgeRectCallout">
            <a:avLst>
              <a:gd name="adj1" fmla="val -71258"/>
              <a:gd name="adj2" fmla="val 4887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dirty="0">
                <a:solidFill>
                  <a:schemeClr val="tx1"/>
                </a:solidFill>
                <a:latin typeface="Arial" panose="020B0604020202020204" pitchFamily="34" charset="0"/>
                <a:cs typeface="Arial" panose="020B0604020202020204" pitchFamily="34" charset="0"/>
              </a:rPr>
              <a:t>Attempt to evoke emotions and pressure</a:t>
            </a:r>
            <a:endParaRPr lang="en-US" sz="2400" dirty="0">
              <a:solidFill>
                <a:schemeClr val="tx1"/>
              </a:solidFill>
              <a:latin typeface="Arial" panose="020B0604020202020204" pitchFamily="34" charset="0"/>
              <a:cs typeface="Arial" panose="020B0604020202020204" pitchFamily="34" charset="0"/>
            </a:endParaRPr>
          </a:p>
        </p:txBody>
      </p:sp>
      <p:sp>
        <p:nvSpPr>
          <p:cNvPr id="10" name="Action Button: Forward or Next 9">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 name="Action Button: Back or Previous 10">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TextBox 8"/>
          <p:cNvSpPr txBox="1">
            <a:spLocks noChangeArrowheads="1"/>
          </p:cNvSpPr>
          <p:nvPr/>
        </p:nvSpPr>
        <p:spPr bwMode="auto">
          <a:xfrm>
            <a:off x="132080" y="-181918"/>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Signs of phone phishing</a:t>
            </a:r>
            <a:endParaRPr lang="en-US" altLang="en-US" sz="4800" dirty="0">
              <a:solidFill>
                <a:schemeClr val="bg1"/>
              </a:solidFill>
              <a:latin typeface="KPMG Extralight" panose="020B0303030202040204" pitchFamily="34" charset="0"/>
            </a:endParaRPr>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afterEffect">
                                  <p:stCondLst>
                                    <p:cond delay="0"/>
                                  </p:stCondLst>
                                  <p:childTnLst>
                                    <p:animEffect transition="out" filter="fade">
                                      <p:cBhvr>
                                        <p:cTn id="6" dur="1500" tmFilter="0, 0; .2, .5; .8, .5; 1, 0"/>
                                        <p:tgtEl>
                                          <p:spTgt spid="7"/>
                                        </p:tgtEl>
                                      </p:cBhvr>
                                    </p:animEffect>
                                    <p:animScale>
                                      <p:cBhvr>
                                        <p:cTn id="7" dur="750" autoRev="1" fill="hold"/>
                                        <p:tgtEl>
                                          <p:spTgt spid="7"/>
                                        </p:tgtEl>
                                      </p:cBhvr>
                                      <p:by x="105000" y="105000"/>
                                    </p:animScale>
                                  </p:childTnLst>
                                </p:cTn>
                              </p:par>
                              <p:par>
                                <p:cTn id="8" presetID="31"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fill="hold"/>
                                        <p:tgtEl>
                                          <p:spTgt spid="5"/>
                                        </p:tgtEl>
                                        <p:attrNameLst>
                                          <p:attrName>ppt_w</p:attrName>
                                        </p:attrNameLst>
                                      </p:cBhvr>
                                      <p:tavLst>
                                        <p:tav tm="0">
                                          <p:val>
                                            <p:fltVal val="0"/>
                                          </p:val>
                                        </p:tav>
                                        <p:tav tm="100000">
                                          <p:val>
                                            <p:strVal val="#ppt_w"/>
                                          </p:val>
                                        </p:tav>
                                      </p:tavLst>
                                    </p:anim>
                                    <p:anim calcmode="lin" valueType="num">
                                      <p:cBhvr>
                                        <p:cTn id="11" dur="1500" fill="hold"/>
                                        <p:tgtEl>
                                          <p:spTgt spid="5"/>
                                        </p:tgtEl>
                                        <p:attrNameLst>
                                          <p:attrName>ppt_h</p:attrName>
                                        </p:attrNameLst>
                                      </p:cBhvr>
                                      <p:tavLst>
                                        <p:tav tm="0">
                                          <p:val>
                                            <p:fltVal val="0"/>
                                          </p:val>
                                        </p:tav>
                                        <p:tav tm="100000">
                                          <p:val>
                                            <p:strVal val="#ppt_h"/>
                                          </p:val>
                                        </p:tav>
                                      </p:tavLst>
                                    </p:anim>
                                    <p:anim calcmode="lin" valueType="num">
                                      <p:cBhvr>
                                        <p:cTn id="12" dur="1500" fill="hold"/>
                                        <p:tgtEl>
                                          <p:spTgt spid="5"/>
                                        </p:tgtEl>
                                        <p:attrNameLst>
                                          <p:attrName>style.rotation</p:attrName>
                                        </p:attrNameLst>
                                      </p:cBhvr>
                                      <p:tavLst>
                                        <p:tav tm="0">
                                          <p:val>
                                            <p:fltVal val="90"/>
                                          </p:val>
                                        </p:tav>
                                        <p:tav tm="100000">
                                          <p:val>
                                            <p:fltVal val="0"/>
                                          </p:val>
                                        </p:tav>
                                      </p:tavLst>
                                    </p:anim>
                                    <p:animEffect transition="in" filter="fade">
                                      <p:cBhvr>
                                        <p:cTn id="13" dur="1500"/>
                                        <p:tgtEl>
                                          <p:spTgt spid="5"/>
                                        </p:tgtEl>
                                      </p:cBhvr>
                                    </p:animEffect>
                                  </p:childTnLst>
                                </p:cTn>
                              </p:par>
                            </p:childTnLst>
                          </p:cTn>
                        </p:par>
                        <p:par>
                          <p:cTn id="14" fill="hold" nodeType="afterGroup">
                            <p:stCondLst>
                              <p:cond delay="3000"/>
                            </p:stCondLst>
                            <p:childTnLst>
                              <p:par>
                                <p:cTn id="15" presetID="26" presetClass="emph" presetSubtype="0" repeatCount="2000" fill="hold" grpId="1" nodeType="afterEffect">
                                  <p:stCondLst>
                                    <p:cond delay="0"/>
                                  </p:stCondLst>
                                  <p:childTnLst>
                                    <p:animEffect transition="out" filter="fade">
                                      <p:cBhvr>
                                        <p:cTn id="16" dur="1500" tmFilter="0, 0; .2, .5; .8, .5; 1, 0"/>
                                        <p:tgtEl>
                                          <p:spTgt spid="5"/>
                                        </p:tgtEl>
                                      </p:cBhvr>
                                    </p:animEffect>
                                    <p:animScale>
                                      <p:cBhvr>
                                        <p:cTn id="17" dur="750" autoRev="1" fill="hold"/>
                                        <p:tgtEl>
                                          <p:spTgt spid="5"/>
                                        </p:tgtEl>
                                      </p:cBhvr>
                                      <p:by x="105000" y="105000"/>
                                    </p:animScale>
                                  </p:childTnLst>
                                </p:cTn>
                              </p:par>
                            </p:childTnLst>
                          </p:cTn>
                        </p:par>
                        <p:par>
                          <p:cTn id="18" fill="hold" nodeType="afterGroup">
                            <p:stCondLst>
                              <p:cond delay="6000"/>
                            </p:stCondLst>
                            <p:childTnLst>
                              <p:par>
                                <p:cTn id="19" presetID="10"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7"/>
                    </p:tgtEl>
                  </p:cond>
                </p:stCondLst>
                <p:endSync evt="end" delay="0">
                  <p:rtn val="all"/>
                </p:endSync>
                <p:childTnLst>
                  <p:par>
                    <p:cTn id="26" fill="hold" nodeType="clickPar">
                      <p:stCondLst>
                        <p:cond delay="0"/>
                      </p:stCondLst>
                      <p:childTnLst>
                        <p:par>
                          <p:cTn id="27" fill="hold" nodeType="withGroup">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childTnLst>
              </p:cTn>
              <p:nextCondLst>
                <p:cond evt="onClick" delay="0">
                  <p:tgtEl>
                    <p:spTgt spid="7"/>
                  </p:tgtEl>
                </p:cond>
              </p:nextCondLst>
            </p:seq>
            <p:seq concurrent="1" nextAc="seek">
              <p:cTn id="31" restart="whenNotActive" fill="hold" evtFilter="cancelBubble" nodeType="interactiveSeq">
                <p:stCondLst>
                  <p:cond evt="onClick" delay="0">
                    <p:tgtEl>
                      <p:spTgt spid="5"/>
                    </p:tgtEl>
                  </p:cond>
                </p:stCondLst>
                <p:endSync evt="end" delay="0">
                  <p:rtn val="all"/>
                </p:endSync>
                <p:childTnLst>
                  <p:par>
                    <p:cTn id="32" fill="hold" nodeType="clickPar">
                      <p:stCondLst>
                        <p:cond delay="0"/>
                      </p:stCondLst>
                      <p:childTnLst>
                        <p:par>
                          <p:cTn id="33" fill="hold" nodeType="withGroup">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500" fill="hold"/>
                                        <p:tgtEl>
                                          <p:spTgt spid="6"/>
                                        </p:tgtEl>
                                        <p:attrNameLst>
                                          <p:attrName>ppt_w</p:attrName>
                                        </p:attrNameLst>
                                      </p:cBhvr>
                                      <p:tavLst>
                                        <p:tav tm="0">
                                          <p:val>
                                            <p:fltVal val="0"/>
                                          </p:val>
                                        </p:tav>
                                        <p:tav tm="100000">
                                          <p:val>
                                            <p:strVal val="#ppt_w"/>
                                          </p:val>
                                        </p:tav>
                                      </p:tavLst>
                                    </p:anim>
                                    <p:anim calcmode="lin" valueType="num">
                                      <p:cBhvr>
                                        <p:cTn id="37" dur="500" fill="hold"/>
                                        <p:tgtEl>
                                          <p:spTgt spid="6"/>
                                        </p:tgtEl>
                                        <p:attrNameLst>
                                          <p:attrName>ppt_h</p:attrName>
                                        </p:attrNameLst>
                                      </p:cBhvr>
                                      <p:tavLst>
                                        <p:tav tm="0">
                                          <p:val>
                                            <p:fltVal val="0"/>
                                          </p:val>
                                        </p:tav>
                                        <p:tav tm="100000">
                                          <p:val>
                                            <p:strVal val="#ppt_h"/>
                                          </p:val>
                                        </p:tav>
                                      </p:tavLst>
                                    </p:anim>
                                    <p:animEffect transition="in" filter="fade">
                                      <p:cBhvr>
                                        <p:cTn id="38" dur="500"/>
                                        <p:tgtEl>
                                          <p:spTgt spid="6"/>
                                        </p:tgtEl>
                                      </p:cBhvr>
                                    </p:animEffect>
                                  </p:childTnLst>
                                </p:cTn>
                              </p:par>
                            </p:childTnLst>
                          </p:cTn>
                        </p:par>
                      </p:childTnLst>
                    </p:cTn>
                  </p:par>
                </p:childTnLst>
              </p:cTn>
              <p:nextCondLst>
                <p:cond evt="onClick" delay="0">
                  <p:tgtEl>
                    <p:spTgt spid="5"/>
                  </p:tgtEl>
                </p:cond>
              </p:nextCondLst>
            </p:seq>
          </p:childTnLst>
        </p:cTn>
      </p:par>
    </p:tnLst>
    <p:bldLst>
      <p:bldP spid="5" grpId="0" animBg="1"/>
      <p:bldP spid="5" grpId="1" animBg="1"/>
      <p:bldP spid="6" grpId="0" animBg="1"/>
      <p:bldP spid="7" grpId="0" animBg="1"/>
      <p:bldP spid="8"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p:cNvPicPr>
            <a:picLocks noChangeAspect="1"/>
          </p:cNvPicPr>
          <p:nvPr/>
        </p:nvPicPr>
        <p:blipFill>
          <a:blip r:embed="rId2">
            <a:extLst>
              <a:ext uri="{28A0092B-C50C-407E-A947-70E740481C1C}">
                <a14:useLocalDpi xmlns:a14="http://schemas.microsoft.com/office/drawing/2010/main" val="0"/>
              </a:ext>
            </a:extLst>
          </a:blip>
          <a:srcRect r="7018"/>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flipH="1">
            <a:off x="1203325" y="5662613"/>
            <a:ext cx="8855075" cy="8334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smtClean="0">
                <a:solidFill>
                  <a:schemeClr val="tx1"/>
                </a:solidFill>
              </a:rPr>
              <a:t>Request to provide </a:t>
            </a:r>
            <a:r>
              <a:rPr lang="en-US" dirty="0">
                <a:solidFill>
                  <a:schemeClr val="tx1"/>
                </a:solidFill>
              </a:rPr>
              <a:t>information about the company's activities, as well as additional contact information for the development of the attack.</a:t>
            </a:r>
            <a:endParaRPr lang="en-US" b="1" dirty="0">
              <a:solidFill>
                <a:schemeClr val="tx1"/>
              </a:solidFill>
            </a:endParaRPr>
          </a:p>
        </p:txBody>
      </p:sp>
      <p:sp>
        <p:nvSpPr>
          <p:cNvPr id="8" name="Rectangular Callout 7"/>
          <p:cNvSpPr/>
          <p:nvPr/>
        </p:nvSpPr>
        <p:spPr>
          <a:xfrm>
            <a:off x="7477125" y="539750"/>
            <a:ext cx="4502150" cy="1006475"/>
          </a:xfrm>
          <a:prstGeom prst="wedgeRectCallout">
            <a:avLst>
              <a:gd name="adj1" fmla="val -71258"/>
              <a:gd name="adj2" fmla="val 4887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dirty="0">
                <a:solidFill>
                  <a:schemeClr val="tx1"/>
                </a:solidFill>
                <a:latin typeface="Arial" panose="020B0604020202020204" pitchFamily="34" charset="0"/>
                <a:cs typeface="Arial" panose="020B0604020202020204" pitchFamily="34" charset="0"/>
              </a:rPr>
              <a:t>Attempt to get confidential information</a:t>
            </a:r>
            <a:endParaRPr lang="en-US" sz="2400" dirty="0">
              <a:solidFill>
                <a:schemeClr val="tx1"/>
              </a:solidFill>
              <a:latin typeface="Arial" panose="020B0604020202020204" pitchFamily="34" charset="0"/>
              <a:cs typeface="Arial" panose="020B0604020202020204" pitchFamily="34" charset="0"/>
            </a:endParaRPr>
          </a:p>
        </p:txBody>
      </p:sp>
      <p:sp>
        <p:nvSpPr>
          <p:cNvPr id="10" name="Action Button: Forward or Next 9">
            <a:hlinkClick r:id="" action="ppaction://hlinkshowjump?jump=nextslide" highlightClick="1"/>
          </p:cNvPr>
          <p:cNvSpPr/>
          <p:nvPr/>
        </p:nvSpPr>
        <p:spPr>
          <a:xfrm>
            <a:off x="11204575" y="5926138"/>
            <a:ext cx="774700" cy="741362"/>
          </a:xfrm>
          <a:prstGeom prst="actionButtonForwardNex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 name="Action Button: Back or Previous 10">
            <a:hlinkClick r:id="" action="ppaction://hlinkshowjump?jump=previousslide" highlightClick="1"/>
          </p:cNvPr>
          <p:cNvSpPr/>
          <p:nvPr/>
        </p:nvSpPr>
        <p:spPr>
          <a:xfrm>
            <a:off x="10244138" y="5926138"/>
            <a:ext cx="774700" cy="741362"/>
          </a:xfrm>
          <a:prstGeom prst="actionButtonBackPrevio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Rectangle 11"/>
          <p:cNvSpPr/>
          <p:nvPr/>
        </p:nvSpPr>
        <p:spPr>
          <a:xfrm>
            <a:off x="6096000" y="1311275"/>
            <a:ext cx="517525" cy="471488"/>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t>!</a:t>
            </a:r>
            <a:endParaRPr lang="en-US" sz="2400" b="1" dirty="0"/>
          </a:p>
        </p:txBody>
      </p:sp>
      <p:sp>
        <p:nvSpPr>
          <p:cNvPr id="13" name="Rectangle 12"/>
          <p:cNvSpPr/>
          <p:nvPr/>
        </p:nvSpPr>
        <p:spPr>
          <a:xfrm>
            <a:off x="385763" y="5662613"/>
            <a:ext cx="790575" cy="833437"/>
          </a:xfrm>
          <a:prstGeom prst="rect">
            <a:avLst/>
          </a:prstGeom>
          <a:solidFill>
            <a:srgbClr val="EE411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400" b="1" dirty="0"/>
              <a:t>3</a:t>
            </a:r>
            <a:endParaRPr lang="en-US" sz="2400" b="1" dirty="0"/>
          </a:p>
        </p:txBody>
      </p:sp>
      <p:sp>
        <p:nvSpPr>
          <p:cNvPr id="14" name="TextBox 8"/>
          <p:cNvSpPr txBox="1">
            <a:spLocks noChangeArrowheads="1"/>
          </p:cNvSpPr>
          <p:nvPr/>
        </p:nvSpPr>
        <p:spPr bwMode="auto">
          <a:xfrm>
            <a:off x="132080" y="-181918"/>
            <a:ext cx="9286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4800" dirty="0" smtClean="0">
                <a:solidFill>
                  <a:schemeClr val="bg1"/>
                </a:solidFill>
                <a:latin typeface="KPMG Extralight" panose="020B0303030202040204" pitchFamily="34" charset="0"/>
              </a:rPr>
              <a:t>Signs of phone phishing</a:t>
            </a:r>
            <a:endParaRPr lang="en-US" altLang="en-US" sz="4800" dirty="0">
              <a:solidFill>
                <a:schemeClr val="bg1"/>
              </a:solidFill>
              <a:latin typeface="KPMG Extralight" panose="020B0303030202040204" pitchFamily="34" charset="0"/>
            </a:endParaRPr>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grpId="0" nodeType="afterEffect">
                                  <p:stCondLst>
                                    <p:cond delay="0"/>
                                  </p:stCondLst>
                                  <p:childTnLst>
                                    <p:animEffect transition="out" filter="fade">
                                      <p:cBhvr>
                                        <p:cTn id="6" dur="1500" tmFilter="0, 0; .2, .5; .8, .5; 1, 0"/>
                                        <p:tgtEl>
                                          <p:spTgt spid="12"/>
                                        </p:tgtEl>
                                      </p:cBhvr>
                                    </p:animEffect>
                                    <p:animScale>
                                      <p:cBhvr>
                                        <p:cTn id="7" dur="750" autoRev="1" fill="hold"/>
                                        <p:tgtEl>
                                          <p:spTgt spid="12"/>
                                        </p:tgtEl>
                                      </p:cBhvr>
                                      <p:by x="105000" y="105000"/>
                                    </p:animScale>
                                  </p:childTnLst>
                                </p:cTn>
                              </p:par>
                              <p:par>
                                <p:cTn id="8" presetID="3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1500" fill="hold"/>
                                        <p:tgtEl>
                                          <p:spTgt spid="13"/>
                                        </p:tgtEl>
                                        <p:attrNameLst>
                                          <p:attrName>ppt_w</p:attrName>
                                        </p:attrNameLst>
                                      </p:cBhvr>
                                      <p:tavLst>
                                        <p:tav tm="0">
                                          <p:val>
                                            <p:fltVal val="0"/>
                                          </p:val>
                                        </p:tav>
                                        <p:tav tm="100000">
                                          <p:val>
                                            <p:strVal val="#ppt_w"/>
                                          </p:val>
                                        </p:tav>
                                      </p:tavLst>
                                    </p:anim>
                                    <p:anim calcmode="lin" valueType="num">
                                      <p:cBhvr>
                                        <p:cTn id="11" dur="1500" fill="hold"/>
                                        <p:tgtEl>
                                          <p:spTgt spid="13"/>
                                        </p:tgtEl>
                                        <p:attrNameLst>
                                          <p:attrName>ppt_h</p:attrName>
                                        </p:attrNameLst>
                                      </p:cBhvr>
                                      <p:tavLst>
                                        <p:tav tm="0">
                                          <p:val>
                                            <p:fltVal val="0"/>
                                          </p:val>
                                        </p:tav>
                                        <p:tav tm="100000">
                                          <p:val>
                                            <p:strVal val="#ppt_h"/>
                                          </p:val>
                                        </p:tav>
                                      </p:tavLst>
                                    </p:anim>
                                    <p:anim calcmode="lin" valueType="num">
                                      <p:cBhvr>
                                        <p:cTn id="12" dur="1500" fill="hold"/>
                                        <p:tgtEl>
                                          <p:spTgt spid="13"/>
                                        </p:tgtEl>
                                        <p:attrNameLst>
                                          <p:attrName>style.rotation</p:attrName>
                                        </p:attrNameLst>
                                      </p:cBhvr>
                                      <p:tavLst>
                                        <p:tav tm="0">
                                          <p:val>
                                            <p:fltVal val="90"/>
                                          </p:val>
                                        </p:tav>
                                        <p:tav tm="100000">
                                          <p:val>
                                            <p:fltVal val="0"/>
                                          </p:val>
                                        </p:tav>
                                      </p:tavLst>
                                    </p:anim>
                                    <p:animEffect transition="in" filter="fade">
                                      <p:cBhvr>
                                        <p:cTn id="13" dur="1500"/>
                                        <p:tgtEl>
                                          <p:spTgt spid="13"/>
                                        </p:tgtEl>
                                      </p:cBhvr>
                                    </p:animEffect>
                                  </p:childTnLst>
                                </p:cTn>
                              </p:par>
                            </p:childTnLst>
                          </p:cTn>
                        </p:par>
                        <p:par>
                          <p:cTn id="14" fill="hold" nodeType="afterGroup">
                            <p:stCondLst>
                              <p:cond delay="3000"/>
                            </p:stCondLst>
                            <p:childTnLst>
                              <p:par>
                                <p:cTn id="15" presetID="26" presetClass="emph" presetSubtype="0" repeatCount="2000" fill="hold" grpId="1" nodeType="afterEffect">
                                  <p:stCondLst>
                                    <p:cond delay="0"/>
                                  </p:stCondLst>
                                  <p:childTnLst>
                                    <p:animEffect transition="out" filter="fade">
                                      <p:cBhvr>
                                        <p:cTn id="16" dur="1500" tmFilter="0, 0; .2, .5; .8, .5; 1, 0"/>
                                        <p:tgtEl>
                                          <p:spTgt spid="13"/>
                                        </p:tgtEl>
                                      </p:cBhvr>
                                    </p:animEffect>
                                    <p:animScale>
                                      <p:cBhvr>
                                        <p:cTn id="17" dur="750" autoRev="1" fill="hold"/>
                                        <p:tgtEl>
                                          <p:spTgt spid="13"/>
                                        </p:tgtEl>
                                      </p:cBhvr>
                                      <p:by x="105000" y="105000"/>
                                    </p:animScale>
                                  </p:childTnLst>
                                </p:cTn>
                              </p:par>
                            </p:childTnLst>
                          </p:cTn>
                        </p:par>
                        <p:par>
                          <p:cTn id="18" fill="hold" nodeType="afterGroup">
                            <p:stCondLst>
                              <p:cond delay="6000"/>
                            </p:stCondLst>
                            <p:childTnLst>
                              <p:par>
                                <p:cTn id="19" presetID="10"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13"/>
                    </p:tgtEl>
                  </p:cond>
                </p:stCondLst>
                <p:endSync evt="end" delay="0">
                  <p:rtn val="all"/>
                </p:endSync>
                <p:childTnLst>
                  <p:par>
                    <p:cTn id="26" fill="hold" nodeType="clickPar">
                      <p:stCondLst>
                        <p:cond delay="0"/>
                      </p:stCondLst>
                      <p:childTnLst>
                        <p:par>
                          <p:cTn id="27" fill="hold" nodeType="withGroup">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Effect transition="in" filter="fade">
                                      <p:cBhvr>
                                        <p:cTn id="32" dur="500"/>
                                        <p:tgtEl>
                                          <p:spTgt spid="6"/>
                                        </p:tgtEl>
                                      </p:cBhvr>
                                    </p:animEffect>
                                  </p:childTnLst>
                                </p:cTn>
                              </p:par>
                            </p:childTnLst>
                          </p:cTn>
                        </p:par>
                      </p:childTnLst>
                    </p:cTn>
                  </p:par>
                </p:childTnLst>
              </p:cTn>
              <p:nextCondLst>
                <p:cond evt="onClick" delay="0">
                  <p:tgtEl>
                    <p:spTgt spid="13"/>
                  </p:tgtEl>
                </p:cond>
              </p:nextCondLst>
            </p:seq>
            <p:seq concurrent="1" nextAc="seek">
              <p:cTn id="33" restart="whenNotActive" fill="hold" evtFilter="cancelBubble" nodeType="interactiveSeq">
                <p:stCondLst>
                  <p:cond evt="onClick" delay="0">
                    <p:tgtEl>
                      <p:spTgt spid="12"/>
                    </p:tgtEl>
                  </p:cond>
                </p:stCondLst>
                <p:endSync evt="end" delay="0">
                  <p:rtn val="all"/>
                </p:endSync>
                <p:childTnLst>
                  <p:par>
                    <p:cTn id="34" fill="hold" nodeType="clickPar">
                      <p:stCondLst>
                        <p:cond delay="0"/>
                      </p:stCondLst>
                      <p:childTnLst>
                        <p:par>
                          <p:cTn id="35" fill="hold" nodeType="withGroup">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down)">
                                      <p:cBhvr>
                                        <p:cTn id="38" dur="500"/>
                                        <p:tgtEl>
                                          <p:spTgt spid="8"/>
                                        </p:tgtEl>
                                      </p:cBhvr>
                                    </p:animEffect>
                                  </p:childTnLst>
                                </p:cTn>
                              </p:par>
                            </p:childTnLst>
                          </p:cTn>
                        </p:par>
                      </p:childTnLst>
                    </p:cTn>
                  </p:par>
                </p:childTnLst>
              </p:cTn>
              <p:nextCondLst>
                <p:cond evt="onClick" delay="0">
                  <p:tgtEl>
                    <p:spTgt spid="12"/>
                  </p:tgtEl>
                </p:cond>
              </p:nextCondLst>
            </p:seq>
          </p:childTnLst>
        </p:cTn>
      </p:par>
    </p:tnLst>
    <p:bldLst>
      <p:bldP spid="6" grpId="0" animBg="1"/>
      <p:bldP spid="8" grpId="0" animBg="1"/>
      <p:bldP spid="10" grpId="0" animBg="1"/>
      <p:bldP spid="11" grpId="0" animBg="1"/>
      <p:bldP spid="12" grpId="0" animBg="1"/>
      <p:bldP spid="13" grpId="0" animBg="1"/>
      <p:bldP spid="13"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449BB6"/>
        </a:solidFill>
        <a:effectLst/>
      </p:bgPr>
    </p:bg>
    <p:spTree>
      <p:nvGrpSpPr>
        <p:cNvPr id="1" name=""/>
        <p:cNvGrpSpPr/>
        <p:nvPr/>
      </p:nvGrpSpPr>
      <p:grpSpPr>
        <a:xfrm>
          <a:off x="0" y="0"/>
          <a:ext cx="0" cy="0"/>
          <a:chOff x="0" y="0"/>
          <a:chExt cx="0" cy="0"/>
        </a:xfrm>
      </p:grpSpPr>
      <p:sp>
        <p:nvSpPr>
          <p:cNvPr id="2" name="Rectangle 1"/>
          <p:cNvSpPr/>
          <p:nvPr/>
        </p:nvSpPr>
        <p:spPr>
          <a:xfrm>
            <a:off x="3508739" y="2512814"/>
            <a:ext cx="5521063" cy="1323439"/>
          </a:xfrm>
          <a:prstGeom prst="rect">
            <a:avLst/>
          </a:prstGeom>
        </p:spPr>
        <p:txBody>
          <a:bodyPr wrap="none">
            <a:spAutoFit/>
          </a:bodyPr>
          <a:lstStyle/>
          <a:p>
            <a:r>
              <a:rPr lang="en-US" sz="8000" dirty="0" smtClean="0">
                <a:solidFill>
                  <a:schemeClr val="bg1"/>
                </a:solidFill>
                <a:latin typeface="KPMG Light" panose="020B0403030202040204" pitchFamily="34" charset="0"/>
              </a:rPr>
              <a:t>Thanks for attention!</a:t>
            </a:r>
            <a:endParaRPr lang="en-US" sz="8000" dirty="0">
              <a:solidFill>
                <a:schemeClr val="bg1"/>
              </a:solidFill>
              <a:latin typeface="KPMG Light" panose="020B0403030202040204" pitchFamily="34" charset="0"/>
            </a:endParaRPr>
          </a:p>
        </p:txBody>
      </p:sp>
    </p:spTree>
  </p:cSld>
  <p:clrMapOvr>
    <a:masterClrMapping/>
  </p:clrMapOvr>
  <p:transition spd="slow" advClick="0">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3393</TotalTime>
  <Words>803</Words>
  <Application>Microsoft Office PowerPoint</Application>
  <PresentationFormat>Widescreen</PresentationFormat>
  <Paragraphs>94</Paragraphs>
  <Slides>23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Calibri</vt:lpstr>
      <vt:lpstr>Arial</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KPMG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Daniyar Mamirov</dc:creator>
  <cp:lastModifiedBy>Yerkin, Damir</cp:lastModifiedBy>
  <cp:revision>65</cp:revision>
  <dcterms:created xsi:type="dcterms:W3CDTF">2018-08-25T05:23:39Z</dcterms:created>
  <dcterms:modified xsi:type="dcterms:W3CDTF">2019-02-05T03:56:17Z</dcterms:modified>
</cp:coreProperties>
</file>