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9"/>
  </p:notesMasterIdLst>
  <p:sldIdLst>
    <p:sldId id="279" r:id="rId2"/>
    <p:sldId id="257" r:id="rId3"/>
    <p:sldId id="259" r:id="rId4"/>
    <p:sldId id="258" r:id="rId5"/>
    <p:sldId id="260" r:id="rId6"/>
    <p:sldId id="261" r:id="rId7"/>
    <p:sldId id="262" r:id="rId8"/>
    <p:sldId id="28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94"/>
    <p:restoredTop sz="94671"/>
  </p:normalViewPr>
  <p:slideViewPr>
    <p:cSldViewPr snapToGrid="0" snapToObjects="1">
      <p:cViewPr varScale="1">
        <p:scale>
          <a:sx n="67" d="100"/>
          <a:sy n="67" d="100"/>
        </p:scale>
        <p:origin x="20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D8AD5-A1D5-0944-BD6F-B223F1AC1B22}" type="datetimeFigureOut">
              <a:rPr lang="en-US" smtClean="0"/>
              <a:t>5/24/17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55A90-9ED5-AE41-9AB7-652A2C73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24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63EE2-2EEA-7642-A6A1-AAD11F99EDC3}" type="datetimeFigureOut">
              <a:rPr lang="en-US" smtClean="0"/>
              <a:t>5/24/17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908E5-CC5D-0240-B551-17E54E3B3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562600"/>
            <a:ext cx="12192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1390074"/>
            <a:ext cx="11064815" cy="2419927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Approaches and Techniques for Vendor Negotiations</a:t>
            </a:r>
            <a:r>
              <a:rPr lang="en-US" sz="3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latin typeface="Arial Black" pitchFamily="34" charset="0"/>
              </a:rPr>
            </a:br>
            <a:endParaRPr 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5840968"/>
            <a:ext cx="579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486400" algn="l"/>
              </a:tabLst>
            </a:pPr>
            <a:r>
              <a:rPr lang="en-US" sz="2000" dirty="0">
                <a:latin typeface="Arial Rounded MT Bold" pitchFamily="34" charset="0"/>
              </a:rPr>
              <a:t>Doug Way</a:t>
            </a:r>
          </a:p>
          <a:p>
            <a:r>
              <a:rPr lang="en-US" sz="1100" dirty="0" smtClean="0">
                <a:latin typeface="Arial Rounded MT Bold" pitchFamily="34" charset="0"/>
              </a:rPr>
              <a:t>Associate University Librarian for Collections and Research Services</a:t>
            </a:r>
            <a:endParaRPr lang="en-US" sz="1100" dirty="0">
              <a:latin typeface="Arial Rounded MT Bold" pitchFamily="34" charset="0"/>
            </a:endParaRPr>
          </a:p>
          <a:p>
            <a:r>
              <a:rPr lang="en-US" sz="1100" dirty="0" smtClean="0">
                <a:latin typeface="Arial Rounded MT Bold" pitchFamily="34" charset="0"/>
              </a:rPr>
              <a:t>University of Wisconsin-Madison</a:t>
            </a:r>
            <a:endParaRPr lang="en-US" sz="1100" dirty="0">
              <a:latin typeface="Arial Rounded MT Bold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0514" y="6062662"/>
            <a:ext cx="8382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7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Renewals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rial Black" charset="0"/>
                <a:ea typeface="Arial Black" charset="0"/>
                <a:cs typeface="Arial Black" charset="0"/>
              </a:rPr>
              <a:t>Strategies</a:t>
            </a:r>
          </a:p>
          <a:p>
            <a:pPr lvl="1"/>
            <a:r>
              <a:rPr lang="en-US" dirty="0" smtClean="0"/>
              <a:t>If those approaches </a:t>
            </a:r>
            <a:r>
              <a:rPr lang="en-US" dirty="0" smtClean="0"/>
              <a:t>do not work</a:t>
            </a:r>
          </a:p>
          <a:p>
            <a:pPr lvl="2"/>
            <a:r>
              <a:rPr lang="en-US" dirty="0" smtClean="0"/>
              <a:t>Talk to the boss</a:t>
            </a:r>
          </a:p>
          <a:p>
            <a:pPr lvl="2"/>
            <a:r>
              <a:rPr lang="en-US" dirty="0" smtClean="0"/>
              <a:t>Bundle</a:t>
            </a:r>
          </a:p>
          <a:p>
            <a:pPr lvl="2"/>
            <a:r>
              <a:rPr lang="en-US" dirty="0" smtClean="0"/>
              <a:t>Multi-year</a:t>
            </a:r>
          </a:p>
          <a:p>
            <a:pPr lvl="2"/>
            <a:r>
              <a:rPr lang="en-US" dirty="0" smtClean="0"/>
              <a:t>Threaten</a:t>
            </a:r>
          </a:p>
          <a:p>
            <a:pPr lvl="3"/>
            <a:r>
              <a:rPr lang="en-US" dirty="0" smtClean="0"/>
              <a:t>Don’t say anything you cannot follow through on</a:t>
            </a:r>
          </a:p>
          <a:p>
            <a:pPr lvl="3"/>
            <a:r>
              <a:rPr lang="en-US" dirty="0" smtClean="0"/>
              <a:t>Keep it vague</a:t>
            </a:r>
          </a:p>
          <a:p>
            <a:pPr lvl="3"/>
            <a:r>
              <a:rPr lang="en-US" dirty="0" smtClean="0"/>
              <a:t>“We may have to</a:t>
            </a:r>
            <a:r>
              <a:rPr lang="is-IS" dirty="0" smtClean="0"/>
              <a:t>…”</a:t>
            </a:r>
            <a:endParaRPr lang="en-US" dirty="0" smtClean="0"/>
          </a:p>
          <a:p>
            <a:pPr lvl="2"/>
            <a:r>
              <a:rPr lang="en-US" dirty="0" smtClean="0"/>
              <a:t>Make a decision</a:t>
            </a:r>
          </a:p>
          <a:p>
            <a:pPr lvl="3"/>
            <a:r>
              <a:rPr lang="en-US" dirty="0" smtClean="0"/>
              <a:t>Pay the increase</a:t>
            </a:r>
          </a:p>
          <a:p>
            <a:pPr lvl="3"/>
            <a:r>
              <a:rPr lang="en-US" dirty="0" smtClean="0"/>
              <a:t>Drop the resource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18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Initial Price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Figure out when to get involved</a:t>
            </a:r>
          </a:p>
          <a:p>
            <a:pPr lvl="1"/>
            <a:r>
              <a:rPr lang="en-US" dirty="0" smtClean="0"/>
              <a:t>What price?</a:t>
            </a:r>
          </a:p>
          <a:p>
            <a:pPr lvl="1"/>
            <a:r>
              <a:rPr lang="en-US" dirty="0" smtClean="0"/>
              <a:t>What kind of products?</a:t>
            </a:r>
          </a:p>
          <a:p>
            <a:r>
              <a:rPr lang="en-US" dirty="0" smtClean="0"/>
              <a:t>When I engage at UW-Madison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03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Initial Price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always offered a discount on one-time products</a:t>
            </a:r>
          </a:p>
          <a:p>
            <a:pPr lvl="1"/>
            <a:r>
              <a:rPr lang="en-US" dirty="0" smtClean="0"/>
              <a:t>Fantasy prices</a:t>
            </a:r>
          </a:p>
          <a:p>
            <a:pPr lvl="1"/>
            <a:r>
              <a:rPr lang="en-US" dirty="0" smtClean="0"/>
              <a:t>Sometimes you can/should take the discount</a:t>
            </a:r>
          </a:p>
          <a:p>
            <a:pPr lvl="1"/>
            <a:r>
              <a:rPr lang="en-US" dirty="0" smtClean="0"/>
              <a:t>Sometimes that is just a starting point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0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Initial Price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where experience can matter</a:t>
            </a:r>
          </a:p>
          <a:p>
            <a:pPr lvl="1"/>
            <a:r>
              <a:rPr lang="en-US" dirty="0" smtClean="0"/>
              <a:t>Know past discounts</a:t>
            </a:r>
          </a:p>
          <a:p>
            <a:pPr lvl="1"/>
            <a:r>
              <a:rPr lang="en-US" dirty="0" smtClean="0"/>
              <a:t>Discounting rates vary by vendor</a:t>
            </a:r>
          </a:p>
          <a:p>
            <a:pPr lvl="1"/>
            <a:endParaRPr lang="en-US" dirty="0"/>
          </a:p>
          <a:p>
            <a:r>
              <a:rPr lang="en-US" dirty="0" smtClean="0"/>
              <a:t>This is where the size of your spend can matter</a:t>
            </a:r>
          </a:p>
          <a:p>
            <a:pPr lvl="1"/>
            <a:r>
              <a:rPr lang="en-US" dirty="0" smtClean="0"/>
              <a:t>The more you buy, the bigger the discount</a:t>
            </a:r>
          </a:p>
          <a:p>
            <a:pPr lvl="1"/>
            <a:r>
              <a:rPr lang="en-US" dirty="0" smtClean="0"/>
              <a:t>Do you spend a little every year or a lot every few years?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0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Initial Price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Strategies</a:t>
            </a:r>
          </a:p>
          <a:p>
            <a:pPr lvl="1"/>
            <a:r>
              <a:rPr lang="en-US" dirty="0" smtClean="0"/>
              <a:t>Bundle</a:t>
            </a:r>
          </a:p>
          <a:p>
            <a:pPr lvl="2"/>
            <a:r>
              <a:rPr lang="en-US" dirty="0" smtClean="0"/>
              <a:t>Purchase lots of products, but offer only one total price you want to pay</a:t>
            </a:r>
          </a:p>
          <a:p>
            <a:pPr lvl="3"/>
            <a:r>
              <a:rPr lang="en-US" dirty="0" smtClean="0"/>
              <a:t>Older products can expect a higher discount rate than newer products</a:t>
            </a:r>
          </a:p>
          <a:p>
            <a:pPr lvl="3"/>
            <a:r>
              <a:rPr lang="en-US" dirty="0" smtClean="0"/>
              <a:t>Let the vendor figure out the discount rate for each product</a:t>
            </a:r>
          </a:p>
          <a:p>
            <a:pPr lvl="1"/>
            <a:r>
              <a:rPr lang="en-US" dirty="0" smtClean="0"/>
              <a:t>End of Vendor’s Fiscal Year</a:t>
            </a:r>
          </a:p>
          <a:p>
            <a:pPr lvl="2"/>
            <a:r>
              <a:rPr lang="en-US" dirty="0" smtClean="0"/>
              <a:t>Know when this is!</a:t>
            </a:r>
          </a:p>
          <a:p>
            <a:pPr lvl="3"/>
            <a:r>
              <a:rPr lang="en-US" dirty="0" smtClean="0"/>
              <a:t>Spend when they’re desperate</a:t>
            </a:r>
          </a:p>
          <a:p>
            <a:pPr lvl="1"/>
            <a:r>
              <a:rPr lang="en-US" dirty="0" smtClean="0"/>
              <a:t>Leverage past, current and future spending</a:t>
            </a:r>
          </a:p>
          <a:p>
            <a:pPr lvl="1"/>
            <a:r>
              <a:rPr lang="en-US" dirty="0" smtClean="0"/>
              <a:t>Spread payments out over multiple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72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Price &amp; Inflation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journal packages, but not always</a:t>
            </a:r>
          </a:p>
          <a:p>
            <a:pPr lvl="1"/>
            <a:r>
              <a:rPr lang="en-US" dirty="0" err="1" smtClean="0"/>
              <a:t>Ebooks</a:t>
            </a:r>
            <a:endParaRPr lang="en-US" dirty="0" smtClean="0"/>
          </a:p>
          <a:p>
            <a:pPr lvl="1"/>
            <a:r>
              <a:rPr lang="en-US" dirty="0" smtClean="0"/>
              <a:t>Databases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6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Price &amp; Inflation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the use of mathematics</a:t>
            </a:r>
          </a:p>
          <a:p>
            <a:pPr lvl="1"/>
            <a:r>
              <a:rPr lang="en-US" dirty="0" smtClean="0"/>
              <a:t>What will you focus on?</a:t>
            </a:r>
          </a:p>
          <a:p>
            <a:pPr lvl="2"/>
            <a:r>
              <a:rPr lang="en-US" dirty="0" smtClean="0"/>
              <a:t>Annual spend?</a:t>
            </a:r>
          </a:p>
          <a:p>
            <a:pPr lvl="2"/>
            <a:r>
              <a:rPr lang="en-US" dirty="0" smtClean="0"/>
              <a:t>Inflation rate?</a:t>
            </a:r>
          </a:p>
          <a:p>
            <a:pPr lvl="2"/>
            <a:r>
              <a:rPr lang="en-US" dirty="0" smtClean="0"/>
              <a:t>Both?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66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Price &amp; Inflation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Strategies</a:t>
            </a:r>
          </a:p>
          <a:p>
            <a:pPr lvl="1"/>
            <a:r>
              <a:rPr lang="en-US" dirty="0" smtClean="0"/>
              <a:t>Long view</a:t>
            </a:r>
          </a:p>
          <a:p>
            <a:pPr lvl="2"/>
            <a:r>
              <a:rPr lang="en-US" dirty="0" smtClean="0"/>
              <a:t>Look beyond the current agreement</a:t>
            </a:r>
          </a:p>
          <a:p>
            <a:pPr lvl="1"/>
            <a:r>
              <a:rPr lang="en-US" dirty="0" smtClean="0"/>
              <a:t>One-time spend</a:t>
            </a:r>
          </a:p>
          <a:p>
            <a:pPr lvl="2"/>
            <a:r>
              <a:rPr lang="en-US" dirty="0" smtClean="0"/>
              <a:t>Often effective at lowering inflation rate</a:t>
            </a:r>
          </a:p>
          <a:p>
            <a:pPr lvl="1"/>
            <a:r>
              <a:rPr lang="en-US" dirty="0" smtClean="0"/>
              <a:t>Multi-year license</a:t>
            </a:r>
          </a:p>
          <a:p>
            <a:pPr lvl="2"/>
            <a:r>
              <a:rPr lang="en-US" dirty="0" smtClean="0"/>
              <a:t>Pay for multiple years at once</a:t>
            </a:r>
          </a:p>
          <a:p>
            <a:pPr lvl="2"/>
            <a:r>
              <a:rPr lang="en-US" dirty="0" smtClean="0"/>
              <a:t>Saves on inflation</a:t>
            </a:r>
          </a:p>
          <a:p>
            <a:pPr lvl="2"/>
            <a:r>
              <a:rPr lang="en-US" dirty="0" smtClean="0"/>
              <a:t>Lowers starting point for future 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50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License Terms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Broad overview</a:t>
            </a:r>
          </a:p>
          <a:p>
            <a:r>
              <a:rPr lang="en-US" dirty="0" smtClean="0"/>
              <a:t>Four key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3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License Terms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Standard terms are your friend.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Your own standard license terms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err="1" smtClean="0"/>
              <a:t>Consortial</a:t>
            </a:r>
            <a:r>
              <a:rPr lang="en-US" dirty="0" smtClean="0"/>
              <a:t> license terms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Big </a:t>
            </a:r>
            <a:r>
              <a:rPr lang="en-US" dirty="0"/>
              <a:t>Ten Academic Alliance: https://</a:t>
            </a:r>
            <a:r>
              <a:rPr lang="en-US" dirty="0" err="1"/>
              <a:t>www.btaa.org</a:t>
            </a:r>
            <a:r>
              <a:rPr lang="en-US" dirty="0"/>
              <a:t>/projects/library/licensing/standardized-agreement-language</a:t>
            </a:r>
            <a:endParaRPr lang="en-US" dirty="0" smtClean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Other standard license terms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 err="1" smtClean="0"/>
              <a:t>Liblicense</a:t>
            </a:r>
            <a:r>
              <a:rPr lang="en-US" dirty="0"/>
              <a:t>: http://</a:t>
            </a:r>
            <a:r>
              <a:rPr lang="en-US" dirty="0" err="1"/>
              <a:t>liblicense.crl.edu</a:t>
            </a:r>
            <a:r>
              <a:rPr lang="en-US" dirty="0"/>
              <a:t>/licensing-information/model-license/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Standard terms serve as a reference to you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 place </a:t>
            </a:r>
            <a:r>
              <a:rPr lang="en-US" dirty="0" smtClean="0"/>
              <a:t>to point vendors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72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What we will cover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Price Negotiations</a:t>
            </a:r>
          </a:p>
          <a:p>
            <a:r>
              <a:rPr lang="en-US" dirty="0" smtClean="0"/>
              <a:t>License Negotiations</a:t>
            </a:r>
          </a:p>
          <a:p>
            <a:endParaRPr lang="en-US" dirty="0"/>
          </a:p>
          <a:p>
            <a:r>
              <a:rPr lang="en-US" dirty="0" smtClean="0"/>
              <a:t>Strategies and approaches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00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License Terms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Decide what you care about.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What are the essential elements?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What can’t you live with?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Often license terms can be more of a deal-breaker than price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697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License Terms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marR="0" lvl="2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3"/>
              <a:tabLst/>
              <a:defRPr/>
            </a:pPr>
            <a:r>
              <a:rPr lang="en-US" sz="2800" b="1" dirty="0" smtClean="0">
                <a:latin typeface="Arial Black" charset="0"/>
                <a:ea typeface="Arial Black" charset="0"/>
                <a:cs typeface="Arial Black" charset="0"/>
              </a:rPr>
              <a:t>What’s on the horizon?</a:t>
            </a:r>
          </a:p>
          <a:p>
            <a:pPr marL="9715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sz="2600" dirty="0" smtClean="0"/>
              <a:t>What do you want to push on that you can live without</a:t>
            </a:r>
          </a:p>
          <a:p>
            <a:pPr marL="1428750" lvl="4" indent="-514350">
              <a:lnSpc>
                <a:spcPct val="100000"/>
              </a:lnSpc>
              <a:spcBef>
                <a:spcPts val="0"/>
              </a:spcBef>
            </a:pPr>
            <a:r>
              <a:rPr lang="en-US" sz="2600" dirty="0" smtClean="0"/>
              <a:t>Get it on vendor’s radar</a:t>
            </a:r>
          </a:p>
          <a:p>
            <a:pPr marL="1428750" lvl="4" indent="-514350">
              <a:lnSpc>
                <a:spcPct val="100000"/>
              </a:lnSpc>
              <a:spcBef>
                <a:spcPts val="0"/>
              </a:spcBef>
            </a:pPr>
            <a:r>
              <a:rPr lang="en-US" sz="2600" dirty="0" smtClean="0"/>
              <a:t>Will vary by institution</a:t>
            </a:r>
          </a:p>
        </p:txBody>
      </p:sp>
    </p:spTree>
    <p:extLst>
      <p:ext uri="{BB962C8B-B14F-4D97-AF65-F5344CB8AC3E}">
        <p14:creationId xmlns:p14="http://schemas.microsoft.com/office/powerpoint/2010/main" val="42988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License Terms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marR="0" lvl="2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4"/>
              <a:tabLst/>
              <a:defRPr/>
            </a:pPr>
            <a:r>
              <a:rPr lang="en-US" sz="2600" b="1" dirty="0" smtClean="0">
                <a:latin typeface="Arial Black" charset="0"/>
                <a:ea typeface="Arial Black" charset="0"/>
                <a:cs typeface="Arial Black" charset="0"/>
              </a:rPr>
              <a:t>Consistency is essential.</a:t>
            </a:r>
            <a:endParaRPr lang="en-US" sz="2400" b="1" dirty="0">
              <a:latin typeface="Arial Black" charset="0"/>
              <a:ea typeface="Arial Black" charset="0"/>
              <a:cs typeface="Arial Black" charset="0"/>
            </a:endParaRPr>
          </a:p>
          <a:p>
            <a:pPr marL="9715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You want to know, generally, what you and users can do</a:t>
            </a:r>
          </a:p>
          <a:p>
            <a:pPr marL="9715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You want to avoid variant terms from product to product</a:t>
            </a:r>
          </a:p>
        </p:txBody>
      </p:sp>
    </p:spTree>
    <p:extLst>
      <p:ext uri="{BB962C8B-B14F-4D97-AF65-F5344CB8AC3E}">
        <p14:creationId xmlns:p14="http://schemas.microsoft.com/office/powerpoint/2010/main" val="124224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License Terms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2" indent="-514350">
              <a:lnSpc>
                <a:spcPct val="100000"/>
              </a:lnSpc>
              <a:spcBef>
                <a:spcPts val="0"/>
              </a:spcBef>
            </a:pPr>
            <a:r>
              <a:rPr lang="en-US" sz="2400" b="1" dirty="0" smtClean="0">
                <a:latin typeface="Arial Black" charset="0"/>
                <a:ea typeface="Arial Black" charset="0"/>
                <a:cs typeface="Arial Black" charset="0"/>
              </a:rPr>
              <a:t>One final tip</a:t>
            </a:r>
          </a:p>
          <a:p>
            <a:pPr marL="9715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sz="2200" dirty="0" smtClean="0"/>
              <a:t>License terms form/template</a:t>
            </a:r>
          </a:p>
        </p:txBody>
      </p:sp>
    </p:spTree>
    <p:extLst>
      <p:ext uri="{BB962C8B-B14F-4D97-AF65-F5344CB8AC3E}">
        <p14:creationId xmlns:p14="http://schemas.microsoft.com/office/powerpoint/2010/main" val="106457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License Terms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2" indent="-514350">
              <a:lnSpc>
                <a:spcPct val="100000"/>
              </a:lnSpc>
              <a:spcBef>
                <a:spcPts val="0"/>
              </a:spcBef>
            </a:pPr>
            <a:r>
              <a:rPr lang="en-US" sz="2400" b="1" dirty="0" smtClean="0">
                <a:latin typeface="Arial Black" charset="0"/>
                <a:ea typeface="Arial Black" charset="0"/>
                <a:cs typeface="Arial Black" charset="0"/>
              </a:rPr>
              <a:t>One final tip</a:t>
            </a:r>
          </a:p>
          <a:p>
            <a:pPr marL="9715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sz="2200" dirty="0" smtClean="0"/>
              <a:t>License terms form/template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48"/>
          <a:stretch/>
        </p:blipFill>
        <p:spPr>
          <a:xfrm>
            <a:off x="838200" y="1388853"/>
            <a:ext cx="9410367" cy="546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3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Negotiating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License Terms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2" indent="-514350">
              <a:lnSpc>
                <a:spcPct val="100000"/>
              </a:lnSpc>
              <a:spcBef>
                <a:spcPts val="0"/>
              </a:spcBef>
            </a:pPr>
            <a:r>
              <a:rPr lang="en-US" sz="2400" b="1" dirty="0" smtClean="0">
                <a:latin typeface="Arial Black" charset="0"/>
                <a:ea typeface="Arial Black" charset="0"/>
                <a:cs typeface="Arial Black" charset="0"/>
              </a:rPr>
              <a:t>One final tip</a:t>
            </a:r>
          </a:p>
          <a:p>
            <a:pPr marL="9715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sz="2200" dirty="0" smtClean="0"/>
              <a:t>License terms form/template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89522"/>
            <a:ext cx="10058400" cy="48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4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 Conclusion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Everything is negotiable</a:t>
            </a:r>
          </a:p>
          <a:p>
            <a:endParaRPr lang="en-US" dirty="0" smtClean="0"/>
          </a:p>
          <a:p>
            <a:r>
              <a:rPr lang="en-US" dirty="0" smtClean="0"/>
              <a:t>Establish and leverage </a:t>
            </a:r>
            <a:r>
              <a:rPr lang="en-US" dirty="0"/>
              <a:t>r</a:t>
            </a:r>
            <a:r>
              <a:rPr lang="en-US" dirty="0" smtClean="0"/>
              <a:t>elationships</a:t>
            </a:r>
          </a:p>
          <a:p>
            <a:endParaRPr lang="en-US" dirty="0" smtClean="0"/>
          </a:p>
          <a:p>
            <a:r>
              <a:rPr lang="en-US" dirty="0" smtClean="0"/>
              <a:t>Determine what is important</a:t>
            </a:r>
          </a:p>
          <a:p>
            <a:endParaRPr lang="en-US" dirty="0" smtClean="0"/>
          </a:p>
          <a:p>
            <a:r>
              <a:rPr lang="en-US" dirty="0" smtClean="0"/>
              <a:t>Have a plan and employ consistent strategies</a:t>
            </a:r>
          </a:p>
          <a:p>
            <a:endParaRPr lang="en-US" dirty="0" smtClean="0"/>
          </a:p>
          <a:p>
            <a:r>
              <a:rPr lang="en-US" dirty="0" smtClean="0"/>
              <a:t>Get creative—negotiation is as much an art as a science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40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Thank you</a:t>
            </a:r>
            <a:b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</a:br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Questions?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endParaRPr lang="en-US" sz="2400" b="1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 algn="r">
              <a:buNone/>
            </a:pP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Doug Way</a:t>
            </a:r>
          </a:p>
          <a:p>
            <a:pPr marL="0" indent="0" algn="r">
              <a:buNone/>
            </a:pP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doug.way@wisc.edu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  <a:p>
            <a:pPr marL="0" indent="0" algn="r">
              <a:buNone/>
            </a:pP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works.bepress.com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doug_way</a:t>
            </a:r>
            <a:endParaRPr lang="en-US" sz="2400" b="1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9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Initial Thoughts and Caveats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is negotiable</a:t>
            </a:r>
            <a:r>
              <a:rPr lang="is-IS" dirty="0" smtClean="0"/>
              <a:t>…</a:t>
            </a:r>
            <a:endParaRPr lang="en-US" dirty="0" smtClean="0"/>
          </a:p>
          <a:p>
            <a:r>
              <a:rPr lang="en-US" dirty="0" smtClean="0"/>
              <a:t>But you would don’t want to negotiate everything</a:t>
            </a:r>
          </a:p>
        </p:txBody>
      </p:sp>
    </p:spTree>
    <p:extLst>
      <p:ext uri="{BB962C8B-B14F-4D97-AF65-F5344CB8AC3E}">
        <p14:creationId xmlns:p14="http://schemas.microsoft.com/office/powerpoint/2010/main" val="173638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Initial Thoughts and Caveats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Experience Matters</a:t>
            </a:r>
          </a:p>
          <a:p>
            <a:endParaRPr lang="en-US" dirty="0"/>
          </a:p>
          <a:p>
            <a:r>
              <a:rPr lang="en-US" dirty="0" smtClean="0"/>
              <a:t>Relationships Matter</a:t>
            </a:r>
          </a:p>
          <a:p>
            <a:endParaRPr lang="en-US" dirty="0"/>
          </a:p>
          <a:p>
            <a:r>
              <a:rPr lang="en-US" dirty="0" smtClean="0"/>
              <a:t>It’s not personal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8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Negotiating Price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Two areas of negotiation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Initial Price/One-time Cost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Renewals on subscriptions</a:t>
            </a:r>
          </a:p>
        </p:txBody>
      </p:sp>
    </p:spTree>
    <p:extLst>
      <p:ext uri="{BB962C8B-B14F-4D97-AF65-F5344CB8AC3E}">
        <p14:creationId xmlns:p14="http://schemas.microsoft.com/office/powerpoint/2010/main" val="15494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Negotiating Price</a:t>
            </a:r>
            <a:endParaRPr lang="en-US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in mind</a:t>
            </a:r>
          </a:p>
          <a:p>
            <a:pPr lvl="1"/>
            <a:r>
              <a:rPr lang="en-US" dirty="0" smtClean="0"/>
              <a:t>For lots of things, especially e-resources, the price is a fantasy</a:t>
            </a:r>
          </a:p>
          <a:p>
            <a:pPr lvl="2"/>
            <a:r>
              <a:rPr lang="en-US" dirty="0" smtClean="0"/>
              <a:t>There are real costs</a:t>
            </a:r>
          </a:p>
          <a:p>
            <a:pPr lvl="2"/>
            <a:r>
              <a:rPr lang="en-US" dirty="0" smtClean="0"/>
              <a:t>There are high profit-margins</a:t>
            </a:r>
          </a:p>
          <a:p>
            <a:pPr lvl="1"/>
            <a:r>
              <a:rPr lang="en-US" dirty="0" smtClean="0"/>
              <a:t>“Older” products often have a lot of room on price</a:t>
            </a:r>
          </a:p>
          <a:p>
            <a:pPr lvl="1"/>
            <a:r>
              <a:rPr lang="en-US" dirty="0" smtClean="0"/>
              <a:t>Sales-people are incentivized to keep prices high</a:t>
            </a:r>
          </a:p>
        </p:txBody>
      </p:sp>
    </p:spTree>
    <p:extLst>
      <p:ext uri="{BB962C8B-B14F-4D97-AF65-F5344CB8AC3E}">
        <p14:creationId xmlns:p14="http://schemas.microsoft.com/office/powerpoint/2010/main" val="20853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Renewals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Difficult to reset price</a:t>
            </a:r>
          </a:p>
          <a:p>
            <a:endParaRPr lang="en-US" dirty="0" smtClean="0"/>
          </a:p>
          <a:p>
            <a:r>
              <a:rPr lang="en-US" dirty="0" smtClean="0"/>
              <a:t>Focus should generally be on price increases</a:t>
            </a:r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8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Renewals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Strategies</a:t>
            </a:r>
            <a:endParaRPr lang="en-US" b="1" dirty="0" smtClean="0">
              <a:latin typeface="Arial Black" charset="0"/>
              <a:ea typeface="Arial Black" charset="0"/>
              <a:cs typeface="Arial Black" charset="0"/>
            </a:endParaRPr>
          </a:p>
          <a:p>
            <a:pPr lvl="1"/>
            <a:r>
              <a:rPr lang="en-US" dirty="0" smtClean="0"/>
              <a:t>Set an inflationary figure AND stick to it</a:t>
            </a:r>
          </a:p>
          <a:p>
            <a:pPr lvl="2"/>
            <a:r>
              <a:rPr lang="en-US" dirty="0" smtClean="0"/>
              <a:t>UW-Madison – 3%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73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Negotiating Price: </a:t>
            </a:r>
            <a:r>
              <a:rPr lang="en-US" b="1" dirty="0" smtClean="0">
                <a:latin typeface="Arial Black" charset="0"/>
                <a:ea typeface="Arial Black" charset="0"/>
                <a:cs typeface="Arial Black" charset="0"/>
              </a:rPr>
              <a:t>Renewals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rial Black" charset="0"/>
                <a:ea typeface="Arial Black" charset="0"/>
                <a:cs typeface="Arial Black" charset="0"/>
              </a:rPr>
              <a:t>Strategies</a:t>
            </a:r>
          </a:p>
          <a:p>
            <a:pPr lvl="1"/>
            <a:r>
              <a:rPr lang="en-US" dirty="0" smtClean="0"/>
              <a:t>Language </a:t>
            </a:r>
            <a:r>
              <a:rPr lang="en-US" dirty="0" smtClean="0"/>
              <a:t>to </a:t>
            </a:r>
            <a:r>
              <a:rPr lang="en-US" dirty="0" smtClean="0"/>
              <a:t>use in negotiations:</a:t>
            </a:r>
            <a:endParaRPr lang="en-US" dirty="0" smtClean="0"/>
          </a:p>
          <a:p>
            <a:pPr lvl="2"/>
            <a:r>
              <a:rPr lang="en-US" dirty="0" smtClean="0"/>
              <a:t>We’re reviewing our subscriptions</a:t>
            </a:r>
            <a:r>
              <a:rPr lang="is-IS" dirty="0" smtClean="0"/>
              <a:t>…</a:t>
            </a:r>
          </a:p>
          <a:p>
            <a:pPr lvl="2"/>
            <a:r>
              <a:rPr lang="is-IS" dirty="0" smtClean="0"/>
              <a:t>Our budget situation...</a:t>
            </a:r>
          </a:p>
          <a:p>
            <a:pPr lvl="2"/>
            <a:r>
              <a:rPr lang="is-IS" dirty="0" smtClean="0"/>
              <a:t>We know our peer institutions...</a:t>
            </a:r>
          </a:p>
          <a:p>
            <a:pPr lvl="2"/>
            <a:r>
              <a:rPr lang="is-IS" dirty="0" smtClean="0"/>
              <a:t>Can you explain why this price is going up so much?</a:t>
            </a:r>
          </a:p>
          <a:p>
            <a:pPr lvl="2"/>
            <a:r>
              <a:rPr lang="is-IS" dirty="0" smtClean="0"/>
              <a:t>We’re a good customer</a:t>
            </a:r>
            <a:r>
              <a:rPr lang="is-IS" dirty="0" smtClean="0"/>
              <a:t>...</a:t>
            </a:r>
          </a:p>
          <a:p>
            <a:pPr lvl="2"/>
            <a:endParaRPr lang="is-IS" dirty="0" smtClean="0"/>
          </a:p>
          <a:p>
            <a:pPr lvl="1"/>
            <a:r>
              <a:rPr lang="is-IS" dirty="0" smtClean="0"/>
              <a:t>Sales people have to be able to explain why they are giving a discount</a:t>
            </a:r>
            <a:endParaRPr lang="is-IS" dirty="0" smtClean="0"/>
          </a:p>
          <a:p>
            <a:pPr lvl="2"/>
            <a:endParaRPr lang="is-IS" dirty="0"/>
          </a:p>
          <a:p>
            <a:pPr lvl="1"/>
            <a:r>
              <a:rPr lang="is-IS" i="1" dirty="0" smtClean="0"/>
              <a:t>Why relationships matter</a:t>
            </a:r>
            <a:endParaRPr lang="en-US" i="1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51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30586</TotalTime>
  <Words>714</Words>
  <Application>Microsoft Macintosh PowerPoint</Application>
  <PresentationFormat>Widescreen</PresentationFormat>
  <Paragraphs>165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 Black</vt:lpstr>
      <vt:lpstr>Arial Rounded MT Bold</vt:lpstr>
      <vt:lpstr>Calibri</vt:lpstr>
      <vt:lpstr>Calibri Light</vt:lpstr>
      <vt:lpstr>Arial</vt:lpstr>
      <vt:lpstr>Office Theme</vt:lpstr>
      <vt:lpstr>Approaches and Techniques for Vendor Negotiations  </vt:lpstr>
      <vt:lpstr>What we will cover</vt:lpstr>
      <vt:lpstr>Initial Thoughts and Caveats</vt:lpstr>
      <vt:lpstr>Initial Thoughts and Caveats</vt:lpstr>
      <vt:lpstr>Negotiating Price</vt:lpstr>
      <vt:lpstr>Negotiating Price</vt:lpstr>
      <vt:lpstr>Negotiating Price: Renewals</vt:lpstr>
      <vt:lpstr>Negotiating Price: Renewals</vt:lpstr>
      <vt:lpstr>Negotiating Price: Renewals</vt:lpstr>
      <vt:lpstr>Negotiating Price: Renewals</vt:lpstr>
      <vt:lpstr>Negotiating Price: Initial Price</vt:lpstr>
      <vt:lpstr>Negotiating Price: Initial Price</vt:lpstr>
      <vt:lpstr>Negotiating Price: Initial Price</vt:lpstr>
      <vt:lpstr>Negotiating Price: Initial Price</vt:lpstr>
      <vt:lpstr>Negotiating Price: Price &amp; Inflation</vt:lpstr>
      <vt:lpstr>Negotiating Price: Price &amp; Inflation</vt:lpstr>
      <vt:lpstr>Negotiating Price: Price &amp; Inflation</vt:lpstr>
      <vt:lpstr>Negotiating License Terms</vt:lpstr>
      <vt:lpstr>Negotiating License Terms</vt:lpstr>
      <vt:lpstr>Negotiating License Terms</vt:lpstr>
      <vt:lpstr>Negotiating License Terms</vt:lpstr>
      <vt:lpstr>Negotiating License Terms</vt:lpstr>
      <vt:lpstr>Negotiating License Terms</vt:lpstr>
      <vt:lpstr>Negotiating License Terms</vt:lpstr>
      <vt:lpstr>Negotiating License Terms</vt:lpstr>
      <vt:lpstr>In Conclusion</vt:lpstr>
      <vt:lpstr>Thank you Questions?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Negotiating With Vendors</dc:title>
  <dc:creator>Doug Way</dc:creator>
  <cp:lastModifiedBy>Doug Way</cp:lastModifiedBy>
  <cp:revision>23</cp:revision>
  <dcterms:created xsi:type="dcterms:W3CDTF">2017-05-01T14:57:47Z</dcterms:created>
  <dcterms:modified xsi:type="dcterms:W3CDTF">2017-05-24T18:35:03Z</dcterms:modified>
</cp:coreProperties>
</file>